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4.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5.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6.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7.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8.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9.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0.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1.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Lst>
  <p:notesMasterIdLst>
    <p:notesMasterId r:id="rId24"/>
  </p:notesMasterIdLst>
  <p:sldIdLst>
    <p:sldId id="256" r:id="rId2"/>
    <p:sldId id="273" r:id="rId3"/>
    <p:sldId id="258" r:id="rId4"/>
    <p:sldId id="264" r:id="rId5"/>
    <p:sldId id="257" r:id="rId6"/>
    <p:sldId id="266" r:id="rId7"/>
    <p:sldId id="262" r:id="rId8"/>
    <p:sldId id="267" r:id="rId9"/>
    <p:sldId id="263" r:id="rId10"/>
    <p:sldId id="259" r:id="rId11"/>
    <p:sldId id="261" r:id="rId12"/>
    <p:sldId id="268" r:id="rId13"/>
    <p:sldId id="269" r:id="rId14"/>
    <p:sldId id="270" r:id="rId15"/>
    <p:sldId id="271" r:id="rId16"/>
    <p:sldId id="274" r:id="rId17"/>
    <p:sldId id="275" r:id="rId18"/>
    <p:sldId id="276" r:id="rId19"/>
    <p:sldId id="277" r:id="rId20"/>
    <p:sldId id="278" r:id="rId21"/>
    <p:sldId id="279" r:id="rId22"/>
    <p:sldId id="280" r:id="rId23"/>
  </p:sldIdLst>
  <p:sldSz cx="9144000" cy="6858000" type="screen4x3"/>
  <p:notesSz cx="6858000" cy="9144000"/>
  <p:custDataLst>
    <p:tags r:id="rId25"/>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78" autoAdjust="0"/>
  </p:normalViewPr>
  <p:slideViewPr>
    <p:cSldViewPr>
      <p:cViewPr>
        <p:scale>
          <a:sx n="60" d="100"/>
          <a:sy n="60" d="100"/>
        </p:scale>
        <p:origin x="-142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78" y="3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8EE572C-E08E-455D-979E-39222954E9D0}" type="datetimeFigureOut">
              <a:rPr lang="en-US"/>
              <a:pPr>
                <a:defRPr/>
              </a:pPr>
              <a:t>1/19/2012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CD3FE3B-4654-46FD-A871-E5569893CF67}" type="slidenum">
              <a:rPr lang="en-US"/>
              <a:pPr>
                <a:defRPr/>
              </a:pPr>
              <a:t>‹#›</a:t>
            </a:fld>
            <a:endParaRPr lang="en-US" dirty="0"/>
          </a:p>
        </p:txBody>
      </p:sp>
    </p:spTree>
    <p:extLst>
      <p:ext uri="{BB962C8B-B14F-4D97-AF65-F5344CB8AC3E}">
        <p14:creationId xmlns:p14="http://schemas.microsoft.com/office/powerpoint/2010/main" val="3628903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xfrm>
            <a:off x="685800" y="4343400"/>
            <a:ext cx="5486400" cy="4267200"/>
          </a:xfrm>
          <a:noFill/>
        </p:spPr>
        <p:txBody>
          <a:bodyPr wrap="square" numCol="1" anchor="t" anchorCtr="0" compatLnSpc="1">
            <a:prstTxWarp prst="textNoShape">
              <a:avLst/>
            </a:prstTxWarp>
          </a:bodyPr>
          <a:lstStyle/>
          <a:p>
            <a:r>
              <a:rPr lang="en-US" sz="1000" dirty="0" smtClean="0"/>
              <a:t>Hello and Welcome to the Maine State Library’s presentation on How to Use Social</a:t>
            </a:r>
            <a:r>
              <a:rPr lang="en-US" sz="1000" baseline="0" dirty="0" smtClean="0"/>
              <a:t> Media such as LinkedIn and Facebook</a:t>
            </a:r>
            <a:r>
              <a:rPr lang="en-US" sz="1000" dirty="0" smtClean="0"/>
              <a:t> for Job Search and Interview Preparation.  In this module we discuss how social media is changing the face on how we look for work.  If you still think of social media purely for social interaction and status updates, you need to rethink your strategy. It’s a new world, and if you’re not leveraging Facebook, LinkedIn and Twitter for professional networking and job searching, I guarantee you the person who wants the advantage is. It’s a good idea to look at all your social media profiles from the perspective of a potential employer.   Make sure you present an image that’s professional, tasteful and that maximizes, rather than minimizes, your appeal to a potential boss.</a:t>
            </a:r>
          </a:p>
          <a:p>
            <a:endParaRPr lang="en-US" sz="1000" dirty="0" smtClean="0"/>
          </a:p>
          <a:p>
            <a:r>
              <a:rPr lang="en-US" sz="1000" dirty="0" smtClean="0"/>
              <a:t>Did you know that statistics today show that over 70% of jobs are being found by networking</a:t>
            </a:r>
            <a:r>
              <a:rPr lang="en-US" sz="1000" b="1" dirty="0" smtClean="0"/>
              <a:t>?</a:t>
            </a:r>
            <a:r>
              <a:rPr lang="en-US" sz="1000" dirty="0" smtClean="0"/>
              <a:t>  So how are you going to develop your network?  You can start by contacting friends, family, neighbors, any associations that you are currently in, your college alumni, and anyone who might help you get information on employment leads. </a:t>
            </a:r>
          </a:p>
          <a:p>
            <a:endParaRPr lang="en-US" sz="1000" dirty="0" smtClean="0"/>
          </a:p>
          <a:p>
            <a:r>
              <a:rPr lang="en-US" sz="1000" dirty="0" smtClean="0"/>
              <a:t>In today’s job market it is essential that you network in order to be successful.  I would recommend LinkedIn as the social media tool for every job seeker. Today HR managers go to LinkedIn when they have a job to fill.   LinkedIn is a fast way to build a far-reaching professional network. And in a volatile  job market, networking is the #1 way of landing your job. I can’t stress how important </a:t>
            </a:r>
            <a:r>
              <a:rPr lang="en-US" sz="1000" b="0" dirty="0" smtClean="0"/>
              <a:t>it is to </a:t>
            </a:r>
            <a:r>
              <a:rPr lang="en-US" sz="1000" dirty="0" smtClean="0"/>
              <a:t>be on LinkedIn and to be active. You need to start joining groups within your industry.  </a:t>
            </a:r>
            <a:r>
              <a:rPr lang="en-US" sz="1000" b="0" dirty="0" smtClean="0"/>
              <a:t>Set a</a:t>
            </a:r>
            <a:r>
              <a:rPr lang="en-US" sz="1000" dirty="0" smtClean="0"/>
              <a:t> goal and try connecting to a few new people each and every day.</a:t>
            </a:r>
          </a:p>
          <a:p>
            <a:endParaRPr lang="en-US" sz="1000" dirty="0" smtClean="0"/>
          </a:p>
          <a:p>
            <a:r>
              <a:rPr lang="en-US" sz="1000" dirty="0" smtClean="0"/>
              <a:t>So, if you're not already on LinkedIn, you definitely need to be. Basically, it's a site that allows you to connect to people you know. It also allows you to see profiles of anyone else on LinkedIn, and gives you ways to connect to them. There are many ways you can use LinkedIn and Facebook in your</a:t>
            </a:r>
            <a:r>
              <a:rPr lang="en-US" sz="1000" baseline="0" dirty="0" smtClean="0"/>
              <a:t> </a:t>
            </a:r>
            <a:r>
              <a:rPr lang="en-US" sz="1000" dirty="0" smtClean="0"/>
              <a:t>job search and networking and we are going to cover those strategies in this module.</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7DECC1-E792-41AC-82DE-FAB135C3703D}"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 what’s the first step after completing your LinkedIn Profile?  Let’s check out one of the local employment website such as JobsInMe.com You can also use Indeed.com, because they pool from different job boards and put them in one site.   What opportunities or companies are you interested in?  Is there a particular company you wish to work for?   Now that you have located an opportunity, your next logical step is to go to LinkedIn, type in the company name, and look for the people who are associated with that position or the type of people you want to talk to about that particular opening. </a:t>
            </a:r>
          </a:p>
          <a:p>
            <a:endParaRPr lang="en-US" dirty="0" smtClean="0"/>
          </a:p>
          <a:p>
            <a:r>
              <a:rPr lang="en-US" dirty="0" smtClean="0"/>
              <a:t>Now you are no longer following normal channels.  This is where you begin to separate yourself from the pack. The next thing I am going to ask you to do requires a little courage and stepping outside of your comfort zone for some of you.  Pick up the phone and call up those people you found on LinkedIn and say “Hello my name is Peter Brown and I’m looking for Mark Sanders, we are friends from LinkedIn.” </a:t>
            </a:r>
          </a:p>
          <a:p>
            <a:r>
              <a:rPr lang="en-US" dirty="0" smtClean="0"/>
              <a:t>“Hello Mark, my name is Peter Brown and I located you on LinkedIn, and I am really interested on finding more information about your great company, not necessarily for a job, but to see what your company is all about.  I just want to know if you have just 30 minutes to talk me.” </a:t>
            </a:r>
          </a:p>
          <a:p>
            <a:r>
              <a:rPr lang="en-US" dirty="0" smtClean="0"/>
              <a:t>  </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4D38A6-5A8F-4188-9C0B-2632C5DEAAC1}"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xfrm>
            <a:off x="685800" y="4343400"/>
            <a:ext cx="5486400" cy="4495800"/>
          </a:xfrm>
          <a:noFill/>
        </p:spPr>
        <p:txBody>
          <a:bodyPr wrap="square" numCol="1" anchor="t" anchorCtr="0" compatLnSpc="1">
            <a:prstTxWarp prst="textNoShape">
              <a:avLst/>
            </a:prstTxWarp>
          </a:bodyPr>
          <a:lstStyle/>
          <a:p>
            <a:r>
              <a:rPr lang="en-US" sz="1000" dirty="0" smtClean="0"/>
              <a:t>Setting up an informal interview may seem like a daunting task, but</a:t>
            </a:r>
            <a:r>
              <a:rPr lang="en-US" sz="1000" b="1" dirty="0"/>
              <a:t> </a:t>
            </a:r>
            <a:r>
              <a:rPr lang="en-US" sz="1000" dirty="0" smtClean="0"/>
              <a:t>it needs to be done.  Using LinkedIn to set up an informal interview is a part of the new job search process because it allows you to familiarize yourself with the position by hearing from someone who has knowledge of it first-hand.  They may give you information that is not displayed in the job description.  There are three benefits to informal interviews; first, as mentioned above, you gain knowledge about the position that will help you decide whether or not the job is best suited for you; second, you become aware of how that person landed their job ; and third, you now have built a relationship with someone you may be able to use as a reference for that position.  </a:t>
            </a:r>
          </a:p>
          <a:p>
            <a:endParaRPr lang="en-US" sz="1000" dirty="0" smtClean="0"/>
          </a:p>
          <a:p>
            <a:r>
              <a:rPr lang="en-US" sz="1000" dirty="0" smtClean="0"/>
              <a:t>The informal interview can be conducted over the phone, or over coffee; however, if possible, it’s best to meet them at their office so as not to disturb their daily schedule.</a:t>
            </a:r>
          </a:p>
          <a:p>
            <a:endParaRPr lang="en-US" sz="1000" dirty="0" smtClean="0"/>
          </a:p>
          <a:p>
            <a:r>
              <a:rPr lang="en-US" sz="1000" dirty="0" smtClean="0"/>
              <a:t>Make sure before the interview that your LinkedIn profile is current; chances are he/she is going to look at it before setting up your appointment.</a:t>
            </a:r>
          </a:p>
          <a:p>
            <a:endParaRPr lang="en-US" sz="1000" dirty="0" smtClean="0"/>
          </a:p>
          <a:p>
            <a:r>
              <a:rPr lang="en-US" sz="1000" dirty="0" smtClean="0"/>
              <a:t>When conducting the interview be sure you have questions ready and written down so as not to waste their time.  Spend the first 5 minutes talking about him/her and how he/she likes the company and how he/she got to where they are now.  Next, spend 15 minutes talking about the position and what attributes and skills are required to be successful.  Finally, spend the last 10 minutes on what you can offer in their field and ask if there is any additional training or qualifications that you need to pursue in order to be successful in that position.</a:t>
            </a:r>
          </a:p>
          <a:p>
            <a:endParaRPr lang="en-US" sz="1000" dirty="0" smtClean="0"/>
          </a:p>
          <a:p>
            <a:r>
              <a:rPr lang="en-US" sz="1000" dirty="0" smtClean="0"/>
              <a:t>If the interview went well, you could ask if you could use him/her as a reference.  If the answer is yes, you now have a reference on the inside which will increase your chances of landing that interview.   </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AC105D-353E-4CFB-8670-F402A6750C55}"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LinkedIn is where companies want to be when they are hiring. Hundreds of companies are using LinkedIn's Corporate Solutions and many for employment. That's good news for job seekers, because you can use your LinkedIn connections to find a job. </a:t>
            </a:r>
          </a:p>
          <a:p>
            <a:endParaRPr lang="en-US" dirty="0" smtClean="0"/>
          </a:p>
          <a:p>
            <a:r>
              <a:rPr lang="en-US" dirty="0" smtClean="0"/>
              <a:t>The more connections you have, the better your chances of having a connection who can help with your job search. When you're applying for jobs, be sure to use the connections you have. Someone who is employed at the company, or has connections there, will be able to help your candidacy for employment. On the flip side, be willing to help your connections when they need your advice and referrals. </a:t>
            </a:r>
          </a:p>
          <a:p>
            <a:endParaRPr lang="en-US" dirty="0" smtClean="0"/>
          </a:p>
          <a:p>
            <a:r>
              <a:rPr lang="en-US" dirty="0" smtClean="0"/>
              <a:t>After you click on “select jobs” you can search by Job Title, Keywords, or Company name.</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F59363-C5AC-407F-8D9C-EE586D271369}"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Displayed here is a job search screen where I used keyword searching and the term “Manager.”  Initially, I got numerous jobs from all over the country; therefore, I needed to use a filter.  I went down to “location” and used the drop down box and selected “Located in or Near.”  Next, I filled in the postal code of 04101 which is a zip code for Portland, Maine.  You can also click on “Lookup” and find a zip code to a city should you need one.  Then you have the opportunity to select, by drop down box, a distance range around the city you selected.  The options are as little as 10 miles and as far as 100 miles and several options in between.</a:t>
            </a:r>
          </a:p>
          <a:p>
            <a:endParaRPr lang="en-US" dirty="0" smtClean="0"/>
          </a:p>
          <a:p>
            <a:r>
              <a:rPr lang="en-US" dirty="0" smtClean="0"/>
              <a:t>In the example, I used a 50 mile radius and found 28 jobs that met my search criteria.  From there I can select a company, then look for people in LinkedIn who work for that company to help me get more information about the company or the position.</a:t>
            </a:r>
          </a:p>
          <a:p>
            <a:endParaRPr lang="en-US" dirty="0" smtClean="0"/>
          </a:p>
          <a:p>
            <a:endParaRPr lang="en-US" dirty="0" smtClean="0"/>
          </a:p>
          <a:p>
            <a:endParaRPr lang="en-US" dirty="0" smtClean="0"/>
          </a:p>
          <a:p>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34FFE2-7373-4988-9AEE-658F6BA7E086}"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xfrm>
            <a:off x="685800" y="4343400"/>
            <a:ext cx="5486400" cy="4419600"/>
          </a:xfrm>
          <a:noFill/>
        </p:spPr>
        <p:txBody>
          <a:bodyPr wrap="square" numCol="1" anchor="t" anchorCtr="0" compatLnSpc="1">
            <a:prstTxWarp prst="textNoShape">
              <a:avLst/>
            </a:prstTxWarp>
          </a:bodyPr>
          <a:lstStyle/>
          <a:p>
            <a:r>
              <a:rPr lang="en-US" sz="1000" dirty="0" smtClean="0"/>
              <a:t>How </a:t>
            </a:r>
            <a:r>
              <a:rPr lang="en-US" sz="1000" b="0" dirty="0" smtClean="0"/>
              <a:t>does</a:t>
            </a:r>
            <a:r>
              <a:rPr lang="en-US" sz="1000" dirty="0" smtClean="0"/>
              <a:t> joining groups help me in my job search on LinkedIn</a:t>
            </a:r>
            <a:r>
              <a:rPr lang="en-US" sz="1000" b="1" dirty="0" smtClean="0"/>
              <a:t>?</a:t>
            </a:r>
            <a:r>
              <a:rPr lang="en-US" sz="1000" dirty="0" smtClean="0"/>
              <a:t>  There are numerous advantages of joining groups within LinkedIn:</a:t>
            </a:r>
          </a:p>
          <a:p>
            <a:pPr>
              <a:buFontTx/>
              <a:buChar char="•"/>
            </a:pPr>
            <a:r>
              <a:rPr lang="en-US" sz="1000" b="0" dirty="0" smtClean="0"/>
              <a:t>You will q</a:t>
            </a:r>
            <a:r>
              <a:rPr lang="en-US" sz="1000" dirty="0" smtClean="0"/>
              <a:t>uickly discover the most popular discussions in your professional groups.</a:t>
            </a:r>
          </a:p>
          <a:p>
            <a:pPr>
              <a:buFontTx/>
              <a:buChar char="•"/>
            </a:pPr>
            <a:r>
              <a:rPr lang="en-US" sz="1000" dirty="0" smtClean="0"/>
              <a:t>You can take an active part in determining the top discussions by liking and commenting.</a:t>
            </a:r>
          </a:p>
          <a:p>
            <a:pPr>
              <a:buFontTx/>
              <a:buChar char="•"/>
            </a:pPr>
            <a:r>
              <a:rPr lang="en-US" sz="1000" dirty="0" smtClean="0"/>
              <a:t>You can follow the most influential people in your groups by checking the Top Influencers board or clicking their profile image to see all their group activity.</a:t>
            </a:r>
          </a:p>
          <a:p>
            <a:pPr>
              <a:buFontTx/>
              <a:buChar char="•"/>
            </a:pPr>
            <a:r>
              <a:rPr lang="en-US" sz="1000" dirty="0" smtClean="0"/>
              <a:t>See both member-generated discussions and news in one setting.</a:t>
            </a:r>
          </a:p>
          <a:p>
            <a:pPr>
              <a:buFontTx/>
              <a:buChar char="•"/>
            </a:pPr>
            <a:r>
              <a:rPr lang="en-US" sz="1000" dirty="0" smtClean="0"/>
              <a:t>Easily browse previews of the last three comments in a discussion.</a:t>
            </a:r>
          </a:p>
          <a:p>
            <a:pPr>
              <a:buFontTx/>
              <a:buChar char="•"/>
            </a:pPr>
            <a:r>
              <a:rPr lang="en-US" sz="1000" dirty="0" smtClean="0"/>
              <a:t>NETWORK</a:t>
            </a:r>
          </a:p>
          <a:p>
            <a:endParaRPr lang="en-US" sz="1000" dirty="0" smtClean="0"/>
          </a:p>
          <a:p>
            <a:r>
              <a:rPr lang="en-US" sz="1000" dirty="0" smtClean="0"/>
              <a:t> Here are seven additional reasons to join LinkedIn groups:</a:t>
            </a:r>
          </a:p>
          <a:p>
            <a:endParaRPr lang="en-US" sz="1000" dirty="0" smtClean="0"/>
          </a:p>
          <a:p>
            <a:r>
              <a:rPr lang="en-US" sz="1000" dirty="0" smtClean="0"/>
              <a:t>1.Find jobs</a:t>
            </a:r>
          </a:p>
          <a:p>
            <a:r>
              <a:rPr lang="en-US" sz="1000" dirty="0" smtClean="0"/>
              <a:t>2.Get advice</a:t>
            </a:r>
          </a:p>
          <a:p>
            <a:r>
              <a:rPr lang="en-US" sz="1000" dirty="0" smtClean="0"/>
              <a:t>3.Demonstrate your expertise by giving advice</a:t>
            </a:r>
          </a:p>
          <a:p>
            <a:r>
              <a:rPr lang="en-US" sz="1000" dirty="0" smtClean="0"/>
              <a:t>4.Grow your network with people of similar interest</a:t>
            </a:r>
          </a:p>
          <a:p>
            <a:r>
              <a:rPr lang="en-US" sz="1000" dirty="0" smtClean="0"/>
              <a:t>5.Discover people you didn’t know were on LinkedIn</a:t>
            </a:r>
          </a:p>
          <a:p>
            <a:r>
              <a:rPr lang="en-US" sz="1000" dirty="0" smtClean="0"/>
              <a:t>6.Show your affiliations by using Groups’ icons as badges</a:t>
            </a:r>
          </a:p>
          <a:p>
            <a:r>
              <a:rPr lang="en-US" sz="1000" dirty="0" smtClean="0"/>
              <a:t>7.Contact people directly without having LinkedIn’s paid Premium membership. This is a great way to reach out directly to past employees of a company you’re targeting.</a:t>
            </a:r>
          </a:p>
          <a:p>
            <a:endParaRPr lang="en-US" sz="1000" dirty="0" smtClean="0"/>
          </a:p>
          <a:p>
            <a:endParaRPr lang="en-US" dirty="0" smtClean="0"/>
          </a:p>
          <a:p>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FB4FEB-3731-403E-A711-2B8173EA36BA}"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LinkedIn gives you access to some of the latest social media available.  Some of these articles pertain to employment or give insight into how social media is affecting how people look for work or other employment topics.  Either way you can gain an advantage over those who are not using social media.</a:t>
            </a:r>
          </a:p>
          <a:p>
            <a:endParaRPr lang="en-US" dirty="0" smtClean="0"/>
          </a:p>
          <a:p>
            <a:r>
              <a:rPr lang="en-US" dirty="0" smtClean="0"/>
              <a:t>LinkedIn offers a social news service that funnels relevant news that users are sharing via the professional social network and Twitter.</a:t>
            </a:r>
          </a:p>
          <a:p>
            <a:endParaRPr lang="en-US" dirty="0" smtClean="0"/>
          </a:p>
          <a:p>
            <a:r>
              <a:rPr lang="en-US" dirty="0" smtClean="0"/>
              <a:t>http://www.mbaonline.com/social-job-search/</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156702-5177-4AFD-8039-6566BCC01000}"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happens to be a</a:t>
            </a:r>
            <a:r>
              <a:rPr lang="en-US" baseline="0" dirty="0" smtClean="0"/>
              <a:t> powerful tool </a:t>
            </a:r>
            <a:r>
              <a:rPr lang="en-US" dirty="0" smtClean="0"/>
              <a:t>when it comes to connecting with friends, co-workers and colleagues. Friends that know you on Facebook will be more than helpful in trying to find you a job or provide you with some valuable job related information. You are already spending time on Facebook you just need to change how you use Facebook and focus more on</a:t>
            </a:r>
            <a:r>
              <a:rPr lang="en-US" baseline="0" dirty="0" smtClean="0"/>
              <a:t> networking.  </a:t>
            </a:r>
            <a:r>
              <a:rPr lang="en-US" dirty="0" smtClean="0"/>
              <a:t> </a:t>
            </a:r>
          </a:p>
          <a:p>
            <a:endParaRPr lang="en-US" dirty="0" smtClean="0"/>
          </a:p>
          <a:p>
            <a:r>
              <a:rPr lang="en-US" dirty="0" smtClean="0"/>
              <a:t>Now I know most of you have Facebook profiles, but how can you use Facebook in your job search and networking? Job Seekers today understand</a:t>
            </a:r>
            <a:r>
              <a:rPr lang="en-US" baseline="0" dirty="0" smtClean="0"/>
              <a:t> that </a:t>
            </a:r>
            <a:r>
              <a:rPr lang="en-US" dirty="0" smtClean="0"/>
              <a:t>Facebook is becoming more than a social networking site.  There are a variety of Facebook</a:t>
            </a:r>
            <a:r>
              <a:rPr lang="en-US" baseline="0" dirty="0" smtClean="0"/>
              <a:t> applications that you can use in your job search.  You can use the “Like” option when see a company that you would like to work for and follow them on Facebook.  You can get updates and company news that give you more information about the company before setting up that informational interview.  You can also receive job search tips and advice right on Facebook by visiting some of the job searching engines that offer information and liking them on Facebook.  </a:t>
            </a:r>
          </a:p>
          <a:p>
            <a:endParaRPr lang="en-US" baseline="0" dirty="0" smtClean="0"/>
          </a:p>
        </p:txBody>
      </p:sp>
      <p:sp>
        <p:nvSpPr>
          <p:cNvPr id="4" name="Slide Number Placeholder 3"/>
          <p:cNvSpPr>
            <a:spLocks noGrp="1"/>
          </p:cNvSpPr>
          <p:nvPr>
            <p:ph type="sldNum" sz="quarter" idx="10"/>
          </p:nvPr>
        </p:nvSpPr>
        <p:spPr/>
        <p:txBody>
          <a:bodyPr/>
          <a:lstStyle/>
          <a:p>
            <a:pPr>
              <a:defRPr/>
            </a:pPr>
            <a:fld id="{5CD3FE3B-4654-46FD-A871-E5569893CF67}" type="slidenum">
              <a:rPr lang="en-US" smtClean="0"/>
              <a:pPr>
                <a:defRPr/>
              </a:pPr>
              <a:t>16</a:t>
            </a:fld>
            <a:endParaRPr lang="en-US" dirty="0"/>
          </a:p>
        </p:txBody>
      </p:sp>
    </p:spTree>
    <p:extLst>
      <p:ext uri="{BB962C8B-B14F-4D97-AF65-F5344CB8AC3E}">
        <p14:creationId xmlns:p14="http://schemas.microsoft.com/office/powerpoint/2010/main" val="3143219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would you want to personalize</a:t>
            </a:r>
            <a:r>
              <a:rPr lang="en-US" baseline="0" dirty="0" smtClean="0"/>
              <a:t> your Facebook Account?   First, it looks better, both on Facebook also whenever you are giving out your URL. You could put it at the end of your email signature, or other places where you’d actually spell it out.</a:t>
            </a:r>
          </a:p>
          <a:p>
            <a:endParaRPr lang="en-US" baseline="0" dirty="0" smtClean="0"/>
          </a:p>
          <a:p>
            <a:r>
              <a:rPr lang="en-US" baseline="0" dirty="0" smtClean="0"/>
              <a:t>By enabling your vanity URL, you are more likely to be picked up and ranked higher by Google, Bing and the rest when someone searches for your name.</a:t>
            </a:r>
          </a:p>
          <a:p>
            <a:endParaRPr lang="en-US" baseline="0" dirty="0" smtClean="0"/>
          </a:p>
          <a:p>
            <a:r>
              <a:rPr lang="en-US" dirty="0" smtClean="0"/>
              <a:t>It’s simple to personalize your Facebook</a:t>
            </a:r>
            <a:r>
              <a:rPr lang="en-US" baseline="0" dirty="0" smtClean="0"/>
              <a:t> URL. Just </a:t>
            </a:r>
            <a:r>
              <a:rPr lang="en-US" dirty="0" smtClean="0"/>
              <a:t>log in to you Facebook account.  Now open a second browser window and type in the web address www.facebook.com/username and the username options will appear before you.</a:t>
            </a:r>
            <a:r>
              <a:rPr lang="en-US" baseline="0" dirty="0" smtClean="0"/>
              <a:t>  Select one of the options or you can type one of your own.  Once you have selected a personalize URL, you will not be able to edit or transfer this username once you set it.</a:t>
            </a:r>
          </a:p>
          <a:p>
            <a:endParaRPr lang="en-US" dirty="0" smtClean="0"/>
          </a:p>
        </p:txBody>
      </p:sp>
      <p:sp>
        <p:nvSpPr>
          <p:cNvPr id="4" name="Slide Number Placeholder 3"/>
          <p:cNvSpPr>
            <a:spLocks noGrp="1"/>
          </p:cNvSpPr>
          <p:nvPr>
            <p:ph type="sldNum" sz="quarter" idx="10"/>
          </p:nvPr>
        </p:nvSpPr>
        <p:spPr/>
        <p:txBody>
          <a:bodyPr/>
          <a:lstStyle/>
          <a:p>
            <a:pPr>
              <a:defRPr/>
            </a:pPr>
            <a:fld id="{5CD3FE3B-4654-46FD-A871-E5569893CF67}" type="slidenum">
              <a:rPr lang="en-US" smtClean="0"/>
              <a:pPr>
                <a:defRPr/>
              </a:pPr>
              <a:t>17</a:t>
            </a:fld>
            <a:endParaRPr lang="en-US" dirty="0"/>
          </a:p>
        </p:txBody>
      </p:sp>
    </p:spTree>
    <p:extLst>
      <p:ext uri="{BB962C8B-B14F-4D97-AF65-F5344CB8AC3E}">
        <p14:creationId xmlns:p14="http://schemas.microsoft.com/office/powerpoint/2010/main" val="4200445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lstStyle/>
          <a:p>
            <a:r>
              <a:rPr lang="en-US" sz="1100" dirty="0" smtClean="0"/>
              <a:t>But before we start using Facebook we need to make sure that we clean up your profile and make sure that your settings are right to protect some of your sensitive information or past activity. </a:t>
            </a:r>
          </a:p>
          <a:p>
            <a:endParaRPr lang="en-US" sz="1100" dirty="0" smtClean="0"/>
          </a:p>
          <a:p>
            <a:r>
              <a:rPr lang="en-US" sz="1100" dirty="0" smtClean="0"/>
              <a:t>You</a:t>
            </a:r>
            <a:r>
              <a:rPr lang="en-US" sz="1100" baseline="0" dirty="0" smtClean="0"/>
              <a:t> will want to create different groups of friends which will have different access to your full profile.  What you want to do here is get friend requests from people who can help you professionally.</a:t>
            </a:r>
          </a:p>
          <a:p>
            <a:endParaRPr lang="en-US" sz="11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Your privacy settings can be located on the right upper part of your home page under the down</a:t>
            </a:r>
            <a:r>
              <a:rPr lang="en-US" sz="1100" baseline="0" dirty="0" smtClean="0"/>
              <a:t> arrow.  Review all of your settings and make sure that they are set properly.  Certain things should be kept private and you want to make sure that you are making the right first impression for those who are seeking you out.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t>To verify what they will see when they Google your name, click on your name, then click on “View As”, then click on the blue public link to see what your profile will look like to someone outside your network.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t>As you start to post professional information on your wall, such as articles that pertain to your industry, or a video, or a group discussion, make sure that you make this available to the public.  You want them to see the same professional image that they will see on your LinkedIn profile.</a:t>
            </a:r>
            <a:endParaRPr lang="en-US" sz="1100" dirty="0" smtClean="0"/>
          </a:p>
          <a:p>
            <a:endParaRPr lang="en-US" dirty="0"/>
          </a:p>
        </p:txBody>
      </p:sp>
      <p:sp>
        <p:nvSpPr>
          <p:cNvPr id="4" name="Slide Number Placeholder 3"/>
          <p:cNvSpPr>
            <a:spLocks noGrp="1"/>
          </p:cNvSpPr>
          <p:nvPr>
            <p:ph type="sldNum" sz="quarter" idx="10"/>
          </p:nvPr>
        </p:nvSpPr>
        <p:spPr/>
        <p:txBody>
          <a:bodyPr/>
          <a:lstStyle/>
          <a:p>
            <a:pPr>
              <a:defRPr/>
            </a:pPr>
            <a:fld id="{5CD3FE3B-4654-46FD-A871-E5569893CF67}" type="slidenum">
              <a:rPr lang="en-US" smtClean="0"/>
              <a:pPr>
                <a:defRPr/>
              </a:pPr>
              <a:t>18</a:t>
            </a:fld>
            <a:endParaRPr lang="en-US" dirty="0"/>
          </a:p>
        </p:txBody>
      </p:sp>
    </p:spTree>
    <p:extLst>
      <p:ext uri="{BB962C8B-B14F-4D97-AF65-F5344CB8AC3E}">
        <p14:creationId xmlns:p14="http://schemas.microsoft.com/office/powerpoint/2010/main" val="3736845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lot of people today have a blogging website. To ensure that your friends and your network see your updates you can plug in the Social RSS feed straight to your profile wall. This saves time having to share things manually and most people really enjoy reading your blog posts. </a:t>
            </a:r>
          </a:p>
          <a:p>
            <a:endParaRPr lang="en-US" baseline="0" dirty="0" smtClean="0"/>
          </a:p>
          <a:p>
            <a:r>
              <a:rPr lang="en-US" dirty="0" smtClean="0"/>
              <a:t>Instead of sharing pictures of goofy looking dogs,</a:t>
            </a:r>
            <a:r>
              <a:rPr lang="en-US" baseline="0" dirty="0" smtClean="0"/>
              <a:t> </a:t>
            </a:r>
            <a:r>
              <a:rPr lang="en-US" dirty="0" smtClean="0"/>
              <a:t>try to update your status with something useful and informative.  Examples</a:t>
            </a:r>
            <a:r>
              <a:rPr lang="en-US" baseline="0" dirty="0" smtClean="0"/>
              <a:t> o</a:t>
            </a:r>
            <a:r>
              <a:rPr lang="en-US" dirty="0" smtClean="0"/>
              <a:t>f this are:</a:t>
            </a:r>
          </a:p>
          <a:p>
            <a:pPr marL="171450" indent="-171450">
              <a:buFont typeface="Arial" pitchFamily="34" charset="0"/>
              <a:buChar char="•"/>
            </a:pPr>
            <a:r>
              <a:rPr lang="en-US" dirty="0" smtClean="0"/>
              <a:t>An article about your industry or a</a:t>
            </a:r>
            <a:r>
              <a:rPr lang="en-US" baseline="0" dirty="0" smtClean="0"/>
              <a:t> specific company</a:t>
            </a:r>
          </a:p>
          <a:p>
            <a:pPr marL="171450" indent="-171450">
              <a:buFont typeface="Arial" pitchFamily="34" charset="0"/>
              <a:buChar char="•"/>
            </a:pPr>
            <a:r>
              <a:rPr lang="en-US" dirty="0" smtClean="0"/>
              <a:t>A quote from someone like Stephen Covey</a:t>
            </a:r>
          </a:p>
          <a:p>
            <a:pPr marL="0" indent="0">
              <a:buFont typeface="Arial" pitchFamily="34" charset="0"/>
              <a:buNone/>
            </a:pPr>
            <a:r>
              <a:rPr lang="en-US" dirty="0"/>
              <a:t>Y</a:t>
            </a:r>
            <a:r>
              <a:rPr lang="en-US" dirty="0" smtClean="0"/>
              <a:t>ou are trying to</a:t>
            </a:r>
            <a:r>
              <a:rPr lang="en-US" baseline="0" dirty="0" smtClean="0"/>
              <a:t> showcase </a:t>
            </a:r>
            <a:r>
              <a:rPr lang="en-US" dirty="0" smtClean="0"/>
              <a:t>what you read and where your interests lie</a:t>
            </a:r>
            <a:r>
              <a:rPr lang="en-US" dirty="0"/>
              <a:t>.</a:t>
            </a: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The</a:t>
            </a:r>
            <a:r>
              <a:rPr lang="en-US" baseline="0" dirty="0" smtClean="0"/>
              <a:t> employer already knows what skill sets you have by your resume.</a:t>
            </a:r>
            <a:r>
              <a:rPr lang="en-US" dirty="0" smtClean="0"/>
              <a:t>  U</a:t>
            </a:r>
            <a:r>
              <a:rPr lang="en-US" baseline="0" dirty="0" smtClean="0"/>
              <a:t>se this opportunity to show a potential </a:t>
            </a:r>
            <a:r>
              <a:rPr lang="en-US" dirty="0" smtClean="0"/>
              <a:t>employer a little more about yourself.  This will turn off some of your friends;</a:t>
            </a:r>
            <a:r>
              <a:rPr lang="en-US" baseline="0" dirty="0" smtClean="0"/>
              <a:t> however, they need to understand that this is an effective tool to gain an advantage over the competition.  Don’t miss this opportunity to brand yourself and show them what you stand for.  </a:t>
            </a:r>
            <a:endParaRPr lang="en-US" dirty="0"/>
          </a:p>
        </p:txBody>
      </p:sp>
      <p:sp>
        <p:nvSpPr>
          <p:cNvPr id="4" name="Slide Number Placeholder 3"/>
          <p:cNvSpPr>
            <a:spLocks noGrp="1"/>
          </p:cNvSpPr>
          <p:nvPr>
            <p:ph type="sldNum" sz="quarter" idx="10"/>
          </p:nvPr>
        </p:nvSpPr>
        <p:spPr/>
        <p:txBody>
          <a:bodyPr/>
          <a:lstStyle/>
          <a:p>
            <a:pPr>
              <a:defRPr/>
            </a:pPr>
            <a:fld id="{5CD3FE3B-4654-46FD-A871-E5569893CF67}" type="slidenum">
              <a:rPr lang="en-US" smtClean="0"/>
              <a:pPr>
                <a:defRPr/>
              </a:pPr>
              <a:t>19</a:t>
            </a:fld>
            <a:endParaRPr lang="en-US" dirty="0"/>
          </a:p>
        </p:txBody>
      </p:sp>
    </p:spTree>
    <p:extLst>
      <p:ext uri="{BB962C8B-B14F-4D97-AF65-F5344CB8AC3E}">
        <p14:creationId xmlns:p14="http://schemas.microsoft.com/office/powerpoint/2010/main" val="15711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Utilizing social media for hiring is only going to grow in 2012 with more employers creating branded Facebook and LinkedIn company pages, tweeting job openings, using Facebook and mobile applications to source candidates.  Today more companies are using social media to advertise job openings and accept job applications, and actively networking with and recruiting candidates on social networking sites.  In order to be successful in your job search you need to tap into these social networking sites to complement your current job search.</a:t>
            </a:r>
            <a:r>
              <a:rPr lang="en-US" baseline="0" dirty="0" smtClean="0"/>
              <a:t>  </a:t>
            </a:r>
          </a:p>
          <a:p>
            <a:endParaRPr lang="en-US" baseline="0" dirty="0" smtClean="0"/>
          </a:p>
          <a:p>
            <a:r>
              <a:rPr lang="en-US" baseline="0" dirty="0" smtClean="0"/>
              <a:t>Did you know that job boards only show a small portion of available jobs.  This is common knowledge in the HR field, so why do so many people spend so much time on job boards?  Because it is a safe environment and they don’t have to put themselves out there face to face trying to talk to people.  Social media is the new tool that will help you find that job you are looking for.</a:t>
            </a:r>
            <a:endParaRPr lang="en-US" dirty="0"/>
          </a:p>
        </p:txBody>
      </p:sp>
      <p:sp>
        <p:nvSpPr>
          <p:cNvPr id="4" name="Slide Number Placeholder 3"/>
          <p:cNvSpPr>
            <a:spLocks noGrp="1"/>
          </p:cNvSpPr>
          <p:nvPr>
            <p:ph type="sldNum" sz="quarter" idx="10"/>
          </p:nvPr>
        </p:nvSpPr>
        <p:spPr/>
        <p:txBody>
          <a:bodyPr/>
          <a:lstStyle/>
          <a:p>
            <a:pPr>
              <a:defRPr/>
            </a:pPr>
            <a:fld id="{5CD3FE3B-4654-46FD-A871-E5569893CF67}" type="slidenum">
              <a:rPr lang="en-US" smtClean="0"/>
              <a:pPr>
                <a:defRPr/>
              </a:pPr>
              <a:t>2</a:t>
            </a:fld>
            <a:endParaRPr lang="en-US" dirty="0"/>
          </a:p>
        </p:txBody>
      </p:sp>
    </p:spTree>
    <p:extLst>
      <p:ext uri="{BB962C8B-B14F-4D97-AF65-F5344CB8AC3E}">
        <p14:creationId xmlns:p14="http://schemas.microsoft.com/office/powerpoint/2010/main" val="3175761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lstStyle/>
          <a:p>
            <a:r>
              <a:rPr lang="en-US" sz="1000" dirty="0" smtClean="0"/>
              <a:t>As we continue to build your profile,</a:t>
            </a:r>
            <a:r>
              <a:rPr lang="en-US" sz="1000" baseline="0" dirty="0" smtClean="0"/>
              <a:t> one of the first things I would do is to quit the games on Facebook.  We are trying to build a professional brand therefore you need to keep the games off of Facebook to be safe.  Next we want to start utilizing one of the features in Facebook called Events.</a:t>
            </a:r>
          </a:p>
          <a:p>
            <a:endParaRPr lang="en-US" sz="1000" baseline="0" dirty="0" smtClean="0"/>
          </a:p>
          <a:p>
            <a:r>
              <a:rPr lang="en-US" sz="1000" baseline="0" dirty="0" smtClean="0"/>
              <a:t>Just like LinkedIn, Facebook has the capability to create events.  This means you can put on an industry event, how about a networking evening relevant to your field?  Open it up to the public who are also looking for work, and you would be surprised on who may come to your event. You can build a poster and post it in your local career center, library, and your local supermarkets.  On your poster you leave them with a link to contact you for the networking event. </a:t>
            </a:r>
          </a:p>
          <a:p>
            <a:endParaRPr lang="en-US" sz="1000" baseline="0" dirty="0" smtClean="0"/>
          </a:p>
          <a:p>
            <a:r>
              <a:rPr lang="en-US" sz="1000" baseline="0" dirty="0" smtClean="0"/>
              <a:t>Finally,</a:t>
            </a:r>
            <a:r>
              <a:rPr lang="en-US" sz="1000" dirty="0" smtClean="0"/>
              <a:t> </a:t>
            </a:r>
            <a:r>
              <a:rPr lang="en-US" sz="1000" baseline="0" dirty="0" smtClean="0"/>
              <a:t>in order to keep your profile looking professional, you may have to block some of your friends from posting on your wall.  This is something that you should think about, because you don’t want to send mixed signals to those professionals who may be checking you out on Facebook.</a:t>
            </a:r>
          </a:p>
          <a:p>
            <a:r>
              <a:rPr lang="en-US" sz="1000" baseline="0" dirty="0" smtClean="0"/>
              <a:t> </a:t>
            </a:r>
          </a:p>
          <a:p>
            <a:r>
              <a:rPr lang="en-US" sz="1000" baseline="0" dirty="0" smtClean="0"/>
              <a:t>As you build your event and you build a group with these individuals,</a:t>
            </a:r>
            <a:r>
              <a:rPr lang="en-US" sz="1000" dirty="0" smtClean="0"/>
              <a:t> y</a:t>
            </a:r>
            <a:r>
              <a:rPr lang="en-US" sz="1000" baseline="0" dirty="0" smtClean="0"/>
              <a:t>ou can benefit from the shared information and posts that people will contribute to the group.  </a:t>
            </a:r>
          </a:p>
          <a:p>
            <a:endParaRPr lang="en-US" sz="1000" baseline="0" dirty="0" smtClean="0"/>
          </a:p>
          <a:p>
            <a:r>
              <a:rPr lang="en-US" sz="1000" baseline="0" dirty="0" smtClean="0"/>
              <a:t>By running events you will be positioned as a leader in your field which is obviously handy for your personal brand success</a:t>
            </a:r>
            <a:r>
              <a:rPr lang="en-US" sz="1050" baseline="0" dirty="0" smtClean="0"/>
              <a:t>. </a:t>
            </a:r>
          </a:p>
          <a:p>
            <a:endParaRPr lang="en-US" sz="1050" baseline="0" dirty="0" smtClean="0"/>
          </a:p>
          <a:p>
            <a:r>
              <a:rPr lang="en-US" sz="1000" baseline="0" dirty="0" smtClean="0"/>
              <a:t>Don’t forget to check photo sharing sites like Flickr or </a:t>
            </a:r>
            <a:r>
              <a:rPr lang="en-US" sz="1000" baseline="0" dirty="0" err="1" smtClean="0"/>
              <a:t>Tumblr</a:t>
            </a:r>
            <a:r>
              <a:rPr lang="en-US" sz="1000" baseline="0" dirty="0" smtClean="0"/>
              <a:t>.  The picture at your last reunion where your tie is off and you have had a few too many beers, may not sit well with your future employer.  Remember we are trying to set a professional image,</a:t>
            </a:r>
            <a:r>
              <a:rPr lang="en-US" sz="1000" dirty="0" smtClean="0"/>
              <a:t> </a:t>
            </a:r>
            <a:r>
              <a:rPr lang="en-US" sz="1000" baseline="0" dirty="0" smtClean="0"/>
              <a:t>so let’s make sure that we leave nothing behind to deter that.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CD3FE3B-4654-46FD-A871-E5569893CF67}" type="slidenum">
              <a:rPr lang="en-US" smtClean="0"/>
              <a:pPr>
                <a:defRPr/>
              </a:pPr>
              <a:t>20</a:t>
            </a:fld>
            <a:endParaRPr lang="en-US" dirty="0"/>
          </a:p>
        </p:txBody>
      </p:sp>
    </p:spTree>
    <p:extLst>
      <p:ext uri="{BB962C8B-B14F-4D97-AF65-F5344CB8AC3E}">
        <p14:creationId xmlns:p14="http://schemas.microsoft.com/office/powerpoint/2010/main" val="838484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position that you are applying for,</a:t>
            </a:r>
            <a:r>
              <a:rPr lang="en-US" baseline="0" dirty="0" smtClean="0"/>
              <a:t> you may want to add a QR or “Quick Response” Code to your resume or cover letter.  You can also add a URL to your LinkedIn profile or a blog that you are currently active in that pertains to your current field or industry.  This technology, if used properly, can get you noticed and give the resume reviewer more information about you.  This is why it is crucial to have a LinkedIn profile so that you can offer more information about yourself than a typical resume can give.  This is the advantage that you are looking for.  You want to stand out from your competition and this may be the tool that provides you that avenue.</a:t>
            </a:r>
          </a:p>
          <a:p>
            <a:endParaRPr lang="en-US" baseline="0" dirty="0" smtClean="0"/>
          </a:p>
          <a:p>
            <a:r>
              <a:rPr lang="en-US" baseline="0" dirty="0" smtClean="0"/>
              <a:t>Ok the question will come up, should I put a link to my Facebook Profile page on my resume?  The answer is no!  Facebook does not reflect our professional lives.  That is what LinkedIn is for.  You want to keep a distance between your Facebook profile and your professional profile.  You still need to monitor what is on your Facebook page as we have discussed earlier in this module, but we are not going to link to it.  If the employer searches for our name and stumbles across it, we still want it to be as professional as possible but we are not giving it up on our resume or cover letter.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CD3FE3B-4654-46FD-A871-E5569893CF67}" type="slidenum">
              <a:rPr lang="en-US" smtClean="0"/>
              <a:pPr>
                <a:defRPr/>
              </a:pPr>
              <a:t>21</a:t>
            </a:fld>
            <a:endParaRPr lang="en-US" dirty="0"/>
          </a:p>
        </p:txBody>
      </p:sp>
    </p:spTree>
    <p:extLst>
      <p:ext uri="{BB962C8B-B14F-4D97-AF65-F5344CB8AC3E}">
        <p14:creationId xmlns:p14="http://schemas.microsoft.com/office/powerpoint/2010/main" val="561145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91000"/>
          </a:xfrm>
        </p:spPr>
        <p:txBody>
          <a:bodyPr/>
          <a:lstStyle/>
          <a:p>
            <a:r>
              <a:rPr lang="en-US" sz="1100" dirty="0" smtClean="0"/>
              <a:t>Business cards are</a:t>
            </a:r>
            <a:r>
              <a:rPr lang="en-US" sz="1100" baseline="0" dirty="0" smtClean="0"/>
              <a:t> essential when you are job searching and networking.  Business cards give you the ability to network while you are running around just doing errands. Your business card will highlight the skills and qualifications you possess for the types of jobs you're targeting.  You never know when you might run into someone who can help you in your network and in your search. Your job hunting business card provides all the information your network needs to initiate interest and open the door for future contact for you.  You need to contact ALL of your connections in your network and give them several of your business cards and be encouraged to pass them out to potential employers or other contacts who can assist you in your search.  </a:t>
            </a:r>
          </a:p>
          <a:p>
            <a:endParaRPr lang="en-US" sz="1100" baseline="0" dirty="0" smtClean="0"/>
          </a:p>
          <a:p>
            <a:r>
              <a:rPr lang="en-US" sz="1100" baseline="0" dirty="0" smtClean="0"/>
              <a:t>The information in your job hunter's business card should include a title (i.e. Patrick Therrien, Training Consultant), and any specific areas of expertise, including number of years of experience and/or relevant education and certifications.  </a:t>
            </a:r>
          </a:p>
          <a:p>
            <a:endParaRPr lang="en-US" sz="1100" baseline="0" dirty="0" smtClean="0"/>
          </a:p>
          <a:p>
            <a:r>
              <a:rPr lang="en-US" sz="1100" dirty="0" smtClean="0"/>
              <a:t>Your job hunting business card should also include your contact information, such as a phone number and an e-mail address where they can reach you.  If you are</a:t>
            </a:r>
            <a:r>
              <a:rPr lang="en-US" sz="1100" baseline="0" dirty="0" smtClean="0"/>
              <a:t> still employed I would not recommend using your work email address.  You can get a free one from gmail.com, yahoo.com, or aol.com.</a:t>
            </a:r>
          </a:p>
          <a:p>
            <a:endParaRPr lang="en-US" sz="1100" baseline="0" dirty="0" smtClean="0"/>
          </a:p>
          <a:p>
            <a:r>
              <a:rPr lang="en-US" sz="1100" baseline="0" smtClean="0"/>
              <a:t>Finally,</a:t>
            </a:r>
            <a:r>
              <a:rPr lang="en-US" sz="1100" smtClean="0"/>
              <a:t> </a:t>
            </a:r>
            <a:r>
              <a:rPr lang="en-US" sz="1100" baseline="0" smtClean="0"/>
              <a:t>before </a:t>
            </a:r>
            <a:r>
              <a:rPr lang="en-US" sz="1100" baseline="0" dirty="0" smtClean="0"/>
              <a:t>handing out your business cards make sure that your resume, letters of reference, cover letter, </a:t>
            </a:r>
            <a:r>
              <a:rPr lang="en-US" sz="1100" baseline="0" smtClean="0"/>
              <a:t>and portfolio are </a:t>
            </a:r>
            <a:r>
              <a:rPr lang="en-US" sz="1100" baseline="0" dirty="0" smtClean="0"/>
              <a:t>all complete should an opportunity present itself.  </a:t>
            </a:r>
            <a:endParaRPr lang="en-US" sz="1100" dirty="0"/>
          </a:p>
        </p:txBody>
      </p:sp>
      <p:sp>
        <p:nvSpPr>
          <p:cNvPr id="4" name="Slide Number Placeholder 3"/>
          <p:cNvSpPr>
            <a:spLocks noGrp="1"/>
          </p:cNvSpPr>
          <p:nvPr>
            <p:ph type="sldNum" sz="quarter" idx="10"/>
          </p:nvPr>
        </p:nvSpPr>
        <p:spPr/>
        <p:txBody>
          <a:bodyPr/>
          <a:lstStyle/>
          <a:p>
            <a:pPr>
              <a:defRPr/>
            </a:pPr>
            <a:fld id="{5CD3FE3B-4654-46FD-A871-E5569893CF67}" type="slidenum">
              <a:rPr lang="en-US" smtClean="0"/>
              <a:pPr>
                <a:defRPr/>
              </a:pPr>
              <a:t>22</a:t>
            </a:fld>
            <a:endParaRPr lang="en-US" dirty="0"/>
          </a:p>
        </p:txBody>
      </p:sp>
    </p:spTree>
    <p:extLst>
      <p:ext uri="{BB962C8B-B14F-4D97-AF65-F5344CB8AC3E}">
        <p14:creationId xmlns:p14="http://schemas.microsoft.com/office/powerpoint/2010/main" val="407967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xfrm>
            <a:off x="685800" y="4343400"/>
            <a:ext cx="5486400" cy="4419600"/>
          </a:xfrm>
          <a:noFill/>
        </p:spPr>
        <p:txBody>
          <a:bodyPr wrap="square" numCol="1" anchor="t" anchorCtr="0" compatLnSpc="1">
            <a:prstTxWarp prst="textNoShape">
              <a:avLst/>
            </a:prstTxWarp>
          </a:bodyPr>
          <a:lstStyle/>
          <a:p>
            <a:r>
              <a:rPr lang="en-US" sz="1000" dirty="0" smtClean="0"/>
              <a:t>Most job seekers don’t understand that with technology, looking for a job is different in today’s economy.  The days of getting a job through applying online to website after website are gone.  As</a:t>
            </a:r>
            <a:r>
              <a:rPr lang="en-US" sz="1000" baseline="0" dirty="0" smtClean="0"/>
              <a:t> Albert Einstein stated “doing the same thing over and over and expecting different results is the definition of insanity.”  How is your current method working for you now?  By networking you can tap into the unadvertised</a:t>
            </a:r>
            <a:r>
              <a:rPr lang="en-US" sz="1000" dirty="0" smtClean="0"/>
              <a:t> positions not making it to the job boards.  You must understand that you are in competition with others, battling for the few positions available, and you must find different ways to get your name out there to secure an interview.  Getting the interview is the toughest part of looking for a job. In order to get that edge you must network.  So I ask you “Why is networking so important?” </a:t>
            </a:r>
          </a:p>
          <a:p>
            <a:r>
              <a:rPr lang="en-US" sz="1000" dirty="0" smtClean="0"/>
              <a:t>When </a:t>
            </a:r>
            <a:r>
              <a:rPr lang="en-US" sz="1000" dirty="0"/>
              <a:t>you're job searching, who you know is </a:t>
            </a:r>
            <a:r>
              <a:rPr lang="en-US" sz="1000" dirty="0" smtClean="0"/>
              <a:t>as almost </a:t>
            </a:r>
            <a:r>
              <a:rPr lang="en-US" sz="1000" dirty="0"/>
              <a:t>important as your qualifications. Your connections can provide you with inside information on the hiring process and what it's like to work at a company, give you a recommendation, possibly get your resume a </a:t>
            </a:r>
            <a:r>
              <a:rPr lang="en-US" sz="1000" dirty="0" smtClean="0"/>
              <a:t>closer </a:t>
            </a:r>
            <a:r>
              <a:rPr lang="en-US" sz="1000" dirty="0"/>
              <a:t>look, and help you secure an interview. </a:t>
            </a:r>
            <a:endParaRPr lang="en-US" sz="1000" dirty="0" smtClean="0"/>
          </a:p>
          <a:p>
            <a:r>
              <a:rPr lang="en-US" sz="1000" dirty="0" smtClean="0"/>
              <a:t>It’s </a:t>
            </a:r>
            <a:r>
              <a:rPr lang="en-US" sz="1000" dirty="0"/>
              <a:t>time for you to be open-minded and think differently about how you’re going to get your next job .</a:t>
            </a:r>
            <a:r>
              <a:rPr lang="en-US" sz="1000" dirty="0" smtClean="0"/>
              <a:t> </a:t>
            </a:r>
            <a:r>
              <a:rPr lang="en-US" sz="1000" dirty="0"/>
              <a:t>I’m not saying you </a:t>
            </a:r>
            <a:r>
              <a:rPr lang="en-US" sz="1000" dirty="0" smtClean="0"/>
              <a:t>should stop  submitting </a:t>
            </a:r>
            <a:r>
              <a:rPr lang="en-US" sz="1000" dirty="0"/>
              <a:t>your resume to job banks, corporate websites, </a:t>
            </a:r>
            <a:r>
              <a:rPr lang="en-US" sz="1000" dirty="0" smtClean="0"/>
              <a:t>or </a:t>
            </a:r>
            <a:r>
              <a:rPr lang="en-US" sz="1000" dirty="0"/>
              <a:t>attend job fairs, but these should only consume </a:t>
            </a:r>
            <a:r>
              <a:rPr lang="en-US" sz="1000" dirty="0" smtClean="0"/>
              <a:t>20</a:t>
            </a:r>
            <a:r>
              <a:rPr lang="en-US" sz="1000" dirty="0"/>
              <a:t>% of your time. The other </a:t>
            </a:r>
            <a:r>
              <a:rPr lang="en-US" sz="1000" dirty="0" smtClean="0"/>
              <a:t>80</a:t>
            </a:r>
            <a:r>
              <a:rPr lang="en-US" sz="1000" dirty="0"/>
              <a:t>% should be concentrated on </a:t>
            </a:r>
            <a:r>
              <a:rPr lang="en-US" sz="1000" dirty="0" smtClean="0"/>
              <a:t>networking through social media.</a:t>
            </a:r>
          </a:p>
          <a:p>
            <a:endParaRPr lang="en-US" sz="1000" dirty="0"/>
          </a:p>
          <a:p>
            <a:r>
              <a:rPr lang="en-US" sz="1000" dirty="0" smtClean="0"/>
              <a:t>Face-to-Face networking is still the #1 way in finding a job.  Social media is the tool to augment your current job search and get yourself connected with the right people.  It does not replace the face to face meetings.</a:t>
            </a:r>
          </a:p>
          <a:p>
            <a:endParaRPr lang="en-US" sz="1000" dirty="0" smtClean="0"/>
          </a:p>
          <a:p>
            <a:r>
              <a:rPr lang="en-US" sz="1000" dirty="0" smtClean="0"/>
              <a:t>Finding a job today is different from the past.</a:t>
            </a:r>
            <a:r>
              <a:rPr lang="en-US" sz="1000" baseline="0" dirty="0" smtClean="0"/>
              <a:t>  </a:t>
            </a:r>
            <a:r>
              <a:rPr lang="en-US" sz="1000" dirty="0" smtClean="0"/>
              <a:t>In order to get noticed by the hiring managers you need to do something different that will make you stand out amongst your competition.  Your goal is to get your resume in the hands of the right people who make the hiring decisions and bypass those normal channels.  In this module we will discuss how you can use Social Media such</a:t>
            </a:r>
            <a:r>
              <a:rPr lang="en-US" sz="1000" baseline="0" dirty="0" smtClean="0"/>
              <a:t> as </a:t>
            </a:r>
            <a:r>
              <a:rPr lang="en-US" sz="1000" dirty="0" smtClean="0"/>
              <a:t>LinkedIn &amp; Facebook</a:t>
            </a:r>
            <a:r>
              <a:rPr lang="en-US" sz="1000" baseline="0" dirty="0" smtClean="0"/>
              <a:t> </a:t>
            </a:r>
            <a:r>
              <a:rPr lang="en-US" sz="1000" dirty="0" smtClean="0"/>
              <a:t>to your advantage.</a:t>
            </a:r>
          </a:p>
          <a:p>
            <a:endParaRPr lang="en-US" dirty="0" smtClean="0"/>
          </a:p>
          <a:p>
            <a:r>
              <a:rPr lang="en-US" dirty="0" smtClean="0"/>
              <a:t>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6D54D0-8864-4268-BDA0-72A53F0DCBA6}"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Using Social Media in job searching allows you to stand</a:t>
            </a:r>
            <a:r>
              <a:rPr lang="en-US" baseline="0" dirty="0" smtClean="0"/>
              <a:t> </a:t>
            </a:r>
            <a:r>
              <a:rPr lang="en-US" dirty="0" smtClean="0"/>
              <a:t>out in the crowd.  This shows the employer that you are open to new things and that you understand that you must change in order to succeed in today’s job market. </a:t>
            </a:r>
          </a:p>
          <a:p>
            <a:endParaRPr lang="en-US" dirty="0" smtClean="0"/>
          </a:p>
          <a:p>
            <a:r>
              <a:rPr lang="en-US" dirty="0" smtClean="0"/>
              <a:t>Your resume tells them you have the skills and talents, but social media allows them to see much more about you.  This is</a:t>
            </a:r>
            <a:r>
              <a:rPr lang="en-US" baseline="0" dirty="0" smtClean="0"/>
              <a:t> definitely an </a:t>
            </a:r>
            <a:r>
              <a:rPr lang="en-US" dirty="0" smtClean="0"/>
              <a:t>advantage if used properly.</a:t>
            </a:r>
          </a:p>
          <a:p>
            <a:r>
              <a:rPr lang="en-US" dirty="0" smtClean="0"/>
              <a:t> </a:t>
            </a:r>
          </a:p>
          <a:p>
            <a:r>
              <a:rPr lang="en-US" dirty="0" smtClean="0"/>
              <a:t>Social media allows you to display your personality and professionalism.  Did you know that less than 5% of people today are finding jobs through job boards?  For example if you use a major job board such as Monster, there are hundreds of people applying for those positions.  What do you think your odds are of getting noticed in that pile?  </a:t>
            </a:r>
          </a:p>
          <a:p>
            <a:endParaRPr lang="en-US" dirty="0" smtClean="0"/>
          </a:p>
          <a:p>
            <a:r>
              <a:rPr lang="en-US" dirty="0" smtClean="0"/>
              <a:t>As of 2011 there are over 100 million members in LinkedIn, 44 million of those are in the United Sates,</a:t>
            </a:r>
            <a:r>
              <a:rPr lang="en-US" baseline="0" dirty="0" smtClean="0"/>
              <a:t> and over 600 million users in Facebook.  </a:t>
            </a:r>
            <a:r>
              <a:rPr lang="en-US" dirty="0" smtClean="0"/>
              <a:t>So where do you think you should be spending your time: on job boards or trying to connect to those in your market?  Remember, you have to do something different to stand out from your competition.   Social media can give you the edge over your competitors who aren’t using social media.</a:t>
            </a:r>
          </a:p>
          <a:p>
            <a:endParaRPr lang="en-US" dirty="0"/>
          </a:p>
          <a:p>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CB95E3-B73B-4948-8E56-7C29B4D3BDC3}"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50" dirty="0" smtClean="0"/>
              <a:t>In the past you sent out multiple resumes and hoped you would land a few interviews.  </a:t>
            </a:r>
          </a:p>
          <a:p>
            <a:r>
              <a:rPr lang="en-US" sz="1050" dirty="0" smtClean="0"/>
              <a:t>I too fell into that same trap.  It got me nowhere.  In fact, I realized that I had to do something different so that I would get noticed.  The days of sending out resumes and praying for an interview are gone.  </a:t>
            </a:r>
          </a:p>
          <a:p>
            <a:r>
              <a:rPr lang="en-US" sz="1050" dirty="0" smtClean="0"/>
              <a:t>Today networking is the most effective thing you can do during your job search.</a:t>
            </a:r>
          </a:p>
          <a:p>
            <a:r>
              <a:rPr lang="en-US" sz="1050" dirty="0" smtClean="0"/>
              <a:t>You need to get out and meet people who can help you with your search.</a:t>
            </a:r>
          </a:p>
          <a:p>
            <a:r>
              <a:rPr lang="en-US" sz="1050" dirty="0" smtClean="0"/>
              <a:t>Now this doesn’t mean that you stop sending resumes out.  It does mean connecting with the right people to send your resume to, bypassing normal channels.  </a:t>
            </a:r>
          </a:p>
          <a:p>
            <a:r>
              <a:rPr lang="en-US" sz="1050" dirty="0" smtClean="0"/>
              <a:t>Online networking is an easy way to connect with those people that you may not otherwise be able to contact.  A resume may talk about your qualifications, but online networking goes beyond that.</a:t>
            </a:r>
          </a:p>
          <a:p>
            <a:r>
              <a:rPr lang="en-US" sz="1050" dirty="0" smtClean="0"/>
              <a:t>Online networking helps you to create a professional image that represents the beneficial qualities you will bring to a company.  </a:t>
            </a:r>
          </a:p>
          <a:p>
            <a:r>
              <a:rPr lang="en-US" sz="1050" dirty="0" smtClean="0"/>
              <a:t>Why wouldn't you do something that makes you more likely to get that interview!   </a:t>
            </a:r>
          </a:p>
          <a:p>
            <a:endParaRPr lang="en-US" sz="1050" dirty="0" smtClean="0"/>
          </a:p>
          <a:p>
            <a:r>
              <a:rPr lang="en-US" sz="1050" dirty="0" smtClean="0"/>
              <a:t>According </a:t>
            </a:r>
            <a:r>
              <a:rPr lang="en-US" sz="1050" dirty="0"/>
              <a:t>to a SHRM survey, 68% of organizations are currently using social media, with 19% coming on board the social media bandwagon in 2011.   Facebook leads the </a:t>
            </a:r>
            <a:r>
              <a:rPr lang="en-US" sz="1050" dirty="0" smtClean="0"/>
              <a:t>pack </a:t>
            </a:r>
            <a:r>
              <a:rPr lang="en-US" sz="1050" dirty="0"/>
              <a:t>when it comes to the sites companies are using: Facebook (45%); LinkedIn (34%); Twitter (28%) and YouTube (18%). http://jobsearch.about.com/</a:t>
            </a:r>
          </a:p>
          <a:p>
            <a:endParaRPr lang="en-US" sz="1050" dirty="0" smtClean="0"/>
          </a:p>
          <a:p>
            <a:r>
              <a:rPr lang="en-US" sz="1050" dirty="0" smtClean="0"/>
              <a:t>HR Managers are utilizing this technology today!  Why not take advantage of it</a:t>
            </a:r>
            <a:r>
              <a:rPr lang="en-US" sz="1050" b="1" dirty="0" smtClean="0"/>
              <a:t>?</a:t>
            </a:r>
            <a:r>
              <a:rPr lang="en-US" sz="1050" dirty="0" smtClean="0"/>
              <a:t>  </a:t>
            </a:r>
          </a:p>
          <a:p>
            <a:endParaRPr lang="en-US" dirty="0" smtClean="0"/>
          </a:p>
          <a:p>
            <a:endParaRPr lang="en-US" dirty="0" smtClean="0"/>
          </a:p>
          <a:p>
            <a:endParaRPr lang="en-US" dirty="0" smtClean="0"/>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5A649F-8FA0-4359-B4EB-E2852DEDF08F}"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 let’s talk about the technology we will use to help you land that interview.  Let’s start with LinkedIn.  LinkedIn must become the focal point of any job search.  So I ask you, how many of you have a 100% complete LinkedIn profile.  Most companies today will Google your name and they will look at your LinkedIn profile and you’d better look good.  They will also look to see if you have a Facebook page.  So you need to ensure that whatever you display on your Facebook page must match the same person you are portraying on your LinkedIn profile.   Because social media is out there for everyone to see, you need to ensure that you are making the right first impression. </a:t>
            </a:r>
          </a:p>
          <a:p>
            <a:endParaRPr lang="en-US" dirty="0" smtClean="0"/>
          </a:p>
          <a:p>
            <a:r>
              <a:rPr lang="en-US" dirty="0" smtClean="0"/>
              <a:t>The first thing that an HR Professional will read is your profile summary.  Most HR professionals spend about 90 seconds looking at your profile.    The first 30 seconds are focused on your profile summary.  If they don’t like your profile summary, that’s about all of the time you get. </a:t>
            </a:r>
          </a:p>
          <a:p>
            <a:endParaRPr lang="en-US" dirty="0" smtClean="0"/>
          </a:p>
          <a:p>
            <a:r>
              <a:rPr lang="en-US" dirty="0" smtClean="0"/>
              <a:t>So make sure that your profile summary is targeted to the industry that you are attempting to locate employment in.</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40D104-3622-46D5-AEEB-391A49710A48}"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smtClean="0"/>
              <a:t>The LinkedIn profile is the first step in controlling your identity online.  What do people find when they Google your name?  Having a completed LinkedIn profile communicates your professional brand and lets other LinkedIn members collect, communicate and collaborate with you. </a:t>
            </a:r>
          </a:p>
          <a:p>
            <a:endParaRPr lang="en-US" sz="1100" dirty="0" smtClean="0"/>
          </a:p>
          <a:p>
            <a:r>
              <a:rPr lang="en-US" sz="1100" dirty="0" smtClean="0"/>
              <a:t>Think of a Brand as a promise.  What will you bring to the company if they hire you? The objective</a:t>
            </a:r>
            <a:r>
              <a:rPr lang="en-US" sz="1100" baseline="0" dirty="0" smtClean="0"/>
              <a:t> is to align who you are to what are they looking for.</a:t>
            </a:r>
            <a:endParaRPr lang="en-US" sz="1100" dirty="0" smtClean="0"/>
          </a:p>
          <a:p>
            <a:r>
              <a:rPr lang="en-US" sz="1100" dirty="0" smtClean="0"/>
              <a:t>HR professionals are watching out for their own position.  They need to make sure if they hire you, that you represent a solid decision made by them.  </a:t>
            </a:r>
          </a:p>
          <a:p>
            <a:endParaRPr lang="en-US" sz="1100" dirty="0" smtClean="0"/>
          </a:p>
          <a:p>
            <a:r>
              <a:rPr lang="en-US" sz="1100" dirty="0" smtClean="0"/>
              <a:t>A 100% completed profile includes a photo, an executive summary and skill set, education, 3 recent positions, and 3 recommendations from your connections.  To get started just click “edit profile”.  LinkedIn does a good job in letting you know what you need to complete in order to get a 100% completed profile.</a:t>
            </a:r>
          </a:p>
          <a:p>
            <a:r>
              <a:rPr lang="en-US" sz="1100" dirty="0" smtClean="0"/>
              <a:t>A good LinkedIn profile represents your career accomplishments and opens the door to new opportunities.</a:t>
            </a:r>
          </a:p>
          <a:p>
            <a:r>
              <a:rPr lang="en-US" sz="1100" dirty="0" smtClean="0"/>
              <a:t>Your profile gives people who are looking for you a quick glance of your skills, your employment history and any recommendations you have.</a:t>
            </a:r>
          </a:p>
          <a:p>
            <a:r>
              <a:rPr lang="en-US" sz="1100" dirty="0" smtClean="0"/>
              <a:t>Users with complete profiles are 40 times more likely to receive opportunities through LinkedIn!</a:t>
            </a:r>
          </a:p>
          <a:p>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A1D3C5-9ED8-438B-983A-9290DE485C3B}"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5800" y="4343400"/>
            <a:ext cx="5486400" cy="4572000"/>
          </a:xfrm>
          <a:noFill/>
        </p:spPr>
        <p:txBody>
          <a:bodyPr wrap="square" numCol="1" anchor="t" anchorCtr="0" compatLnSpc="1">
            <a:prstTxWarp prst="textNoShape">
              <a:avLst/>
            </a:prstTxWarp>
          </a:bodyPr>
          <a:lstStyle/>
          <a:p>
            <a:r>
              <a:rPr lang="en-US" sz="1000" dirty="0" smtClean="0"/>
              <a:t>So what is the recipe for a successful profile?  Make sure it is at 100%.  Getting a minimum of 3 recommendations will probably be your hardest task to complete.</a:t>
            </a:r>
          </a:p>
          <a:p>
            <a:r>
              <a:rPr lang="en-US" sz="1000" dirty="0" smtClean="0"/>
              <a:t>When building connections, focus on where you want to go, not where you were.  Connecting with people where you used to work is not as effective as connecting with people in the field that you are trying to get into.  You still need to connect with them because they could lead you to someone else.  Your goal is to connect to people that will take you toward your goal for that desired industry or position.  </a:t>
            </a:r>
          </a:p>
          <a:p>
            <a:endParaRPr lang="en-US" sz="1000" dirty="0" smtClean="0"/>
          </a:p>
          <a:p>
            <a:r>
              <a:rPr lang="en-US" sz="1000" dirty="0" smtClean="0"/>
              <a:t>If reference to recommendations try to keep an uneven number of recommendations.  HR professionals look at the number of recommendations that you have given and have received.  Make sure that you have not given the same amount that you have received and don’t immediately respond to someone’s recommendations once you have received one wait a couple of weeks before responding.  You don’t want it to look like you are giving recommendations just because you are getting one.</a:t>
            </a:r>
          </a:p>
          <a:p>
            <a:endParaRPr lang="en-US" sz="1000" dirty="0" smtClean="0"/>
          </a:p>
          <a:p>
            <a:r>
              <a:rPr lang="en-US" sz="1000" dirty="0" smtClean="0"/>
              <a:t>Adjust your notifications:  There is a way to adjust your notifications so that you are getting updates from LinkedIn on a daily basis.  So if this fits your workflow, I suggest taking</a:t>
            </a:r>
            <a:r>
              <a:rPr lang="en-US" sz="1000" b="1" dirty="0" smtClean="0"/>
              <a:t> </a:t>
            </a:r>
            <a:r>
              <a:rPr lang="en-US" sz="1000" dirty="0" smtClean="0"/>
              <a:t>a look at all of the notifications and settings within LinkedIn.  </a:t>
            </a:r>
          </a:p>
          <a:p>
            <a:endParaRPr lang="en-US" sz="1000" dirty="0" smtClean="0"/>
          </a:p>
          <a:p>
            <a:r>
              <a:rPr lang="en-US" sz="1000" dirty="0" smtClean="0"/>
              <a:t>You need to be active in at least 3 groups within your industry.  That means participate at least once a week in each group.  The 1st benefit of being active is that it creates an association with the industry and your name. If someone Goggles your name, it might pop up with the post that you commented on.  Another benefit is that you are creating relationships with members in that group.  You will begin to see who the dominant people in that group are and who is just listening and who has something to say.  These people can be great assets when looking for a job.  Reach out to them for help.</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F2F180-A934-408F-95A2-B2FA875764A6}"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dirty="0" smtClean="0"/>
              <a:t>So why do you need a picture in LinkedIn.  Why would you be on a social networking site and not display who you are?  What are you afraid of?  </a:t>
            </a:r>
          </a:p>
          <a:p>
            <a:r>
              <a:rPr lang="en-US" sz="1000" dirty="0" smtClean="0"/>
              <a:t>For your personal branding, a photograph is essential.  And as they say, first impressions mean everything.   People like to put a face with a name and a nice professional photo with you SMILING will go a long way toward helping your networking success.</a:t>
            </a:r>
          </a:p>
          <a:p>
            <a:endParaRPr lang="en-US" sz="1000" dirty="0" smtClean="0"/>
          </a:p>
          <a:p>
            <a:r>
              <a:rPr lang="en-US" sz="1000" dirty="0" smtClean="0"/>
              <a:t>Would you send out a resume that is incomplete?  Your profile on LinkedIn is a resume and you want to make sure that it’s complete.</a:t>
            </a:r>
          </a:p>
          <a:p>
            <a:endParaRPr lang="en-US" sz="1000" dirty="0" smtClean="0"/>
          </a:p>
          <a:p>
            <a:r>
              <a:rPr lang="en-US" sz="1000" dirty="0" smtClean="0"/>
              <a:t>To add a picture to your profile you can follow these steps: </a:t>
            </a:r>
          </a:p>
          <a:p>
            <a:r>
              <a:rPr lang="en-US" sz="1000" dirty="0" smtClean="0"/>
              <a:t>1. Press on "Profile" </a:t>
            </a:r>
          </a:p>
          <a:p>
            <a:r>
              <a:rPr lang="en-US" sz="1000" dirty="0" smtClean="0"/>
              <a:t>2. Press on "Edit" below the empty space where your picture is supposed to be. </a:t>
            </a:r>
          </a:p>
          <a:p>
            <a:r>
              <a:rPr lang="en-US" sz="1000" dirty="0" smtClean="0"/>
              <a:t>3. Now you can upload a photo. </a:t>
            </a:r>
          </a:p>
          <a:p>
            <a:endParaRPr lang="en-US" sz="1000" dirty="0" smtClean="0"/>
          </a:p>
          <a:p>
            <a:r>
              <a:rPr lang="en-US" sz="1000" dirty="0" smtClean="0"/>
              <a:t>1. The file type is a JPG, PNG or GIF.</a:t>
            </a:r>
          </a:p>
          <a:p>
            <a:r>
              <a:rPr lang="en-US" sz="1000" dirty="0" smtClean="0"/>
              <a:t> 2. The file size is no larger than 4MB.</a:t>
            </a:r>
          </a:p>
          <a:p>
            <a:r>
              <a:rPr lang="en-US" sz="1000" dirty="0" smtClean="0"/>
              <a:t> 3. The pixel size is at least 80×80 and no larger than 4000×4000.</a:t>
            </a:r>
          </a:p>
          <a:p>
            <a:r>
              <a:rPr lang="en-US" sz="1000" dirty="0" smtClean="0"/>
              <a:t> </a:t>
            </a:r>
          </a:p>
          <a:p>
            <a:r>
              <a:rPr lang="en-US" sz="1000" dirty="0" smtClean="0"/>
              <a:t>If you still have trouble uploading a picture, try using a different browser than what you normally use.</a:t>
            </a:r>
          </a:p>
          <a:p>
            <a:endParaRPr lang="en-US" dirty="0" smtClean="0"/>
          </a:p>
          <a:p>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8BCE3B-C217-4A1B-B104-594F6818B834}"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6" Type="http://schemas.openxmlformats.org/officeDocument/2006/relationships/image" Target="../media/image1.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slideMaster" Target="../slideMasters/slideMaster1.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Master" Target="../slideMasters/slideMaster1.xml"/><Relationship Id="rId5" Type="http://schemas.openxmlformats.org/officeDocument/2006/relationships/tags" Target="../tags/tag44.xml"/><Relationship Id="rId4" Type="http://schemas.openxmlformats.org/officeDocument/2006/relationships/tags" Target="../tags/tag4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custDataLst>
                <p:tags r:id="rId3"/>
              </p:custDataLst>
            </p:nvPr>
          </p:nvSpPr>
          <p:spPr bwMode="hidden">
            <a:xfrm>
              <a:off x="0" y="0"/>
              <a:ext cx="2208" cy="4320"/>
            </a:xfrm>
            <a:prstGeom prst="rect">
              <a:avLst/>
            </a:prstGeom>
            <a:gradFill rotWithShape="0">
              <a:gsLst>
                <a:gs pos="0">
                  <a:schemeClr val="folHlink"/>
                </a:gs>
                <a:gs pos="100000">
                  <a:schemeClr val="bg1"/>
                </a:gs>
              </a:gsLst>
              <a:lin ang="0" scaled="1"/>
            </a:gradFill>
            <a:ln>
              <a:noFill/>
            </a:ln>
            <a:extLst/>
          </p:spPr>
          <p:txBody>
            <a:bodyPr wrap="none" anchor="ctr"/>
            <a:lstStyle/>
            <a:p>
              <a:pPr algn="ctr">
                <a:spcBef>
                  <a:spcPct val="20000"/>
                </a:spcBef>
                <a:buFontTx/>
                <a:buChar char="•"/>
                <a:defRPr/>
              </a:pPr>
              <a:endParaRPr lang="en-US" dirty="0">
                <a:latin typeface="Times New Roman" pitchFamily="18" charset="0"/>
              </a:endParaRPr>
            </a:p>
          </p:txBody>
        </p:sp>
        <p:sp>
          <p:nvSpPr>
            <p:cNvPr id="6" name="Rectangle 4"/>
            <p:cNvSpPr>
              <a:spLocks noChangeArrowheads="1"/>
            </p:cNvSpPr>
            <p:nvPr>
              <p:custDataLst>
                <p:tags r:id="rId4"/>
              </p:custDataLst>
            </p:nvPr>
          </p:nvSpPr>
          <p:spPr bwMode="hidden">
            <a:xfrm>
              <a:off x="1081" y="1065"/>
              <a:ext cx="4679" cy="1596"/>
            </a:xfrm>
            <a:prstGeom prst="rect">
              <a:avLst/>
            </a:prstGeom>
            <a:solidFill>
              <a:schemeClr val="bg2"/>
            </a:solidFill>
            <a:ln>
              <a:noFill/>
            </a:ln>
            <a:extLst/>
          </p:spPr>
          <p:txBody>
            <a:bodyPr/>
            <a:lstStyle/>
            <a:p>
              <a:pPr>
                <a:spcBef>
                  <a:spcPct val="20000"/>
                </a:spcBef>
                <a:buFontTx/>
                <a:buChar char="•"/>
                <a:defRPr/>
              </a:pPr>
              <a:endParaRPr lang="en-US" dirty="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p:custDataLst>
                  <p:tags r:id="rId5"/>
                </p:custDataLst>
              </p:nvPr>
            </p:nvSpPr>
            <p:spPr bwMode="auto">
              <a:xfrm>
                <a:off x="361" y="2257"/>
                <a:ext cx="363" cy="404"/>
              </a:xfrm>
              <a:prstGeom prst="rect">
                <a:avLst/>
              </a:prstGeom>
              <a:solidFill>
                <a:schemeClr val="accent2"/>
              </a:solidFill>
              <a:ln>
                <a:noFill/>
              </a:ln>
              <a:extLst/>
            </p:spPr>
            <p:txBody>
              <a:bodyPr/>
              <a:lstStyle/>
              <a:p>
                <a:pPr>
                  <a:spcBef>
                    <a:spcPct val="20000"/>
                  </a:spcBef>
                  <a:buFontTx/>
                  <a:buChar char="•"/>
                  <a:defRPr/>
                </a:pPr>
                <a:endParaRPr lang="en-US" dirty="0">
                  <a:latin typeface="Times New Roman" pitchFamily="18" charset="0"/>
                </a:endParaRPr>
              </a:p>
            </p:txBody>
          </p:sp>
          <p:sp>
            <p:nvSpPr>
              <p:cNvPr id="9" name="Rectangle 7"/>
              <p:cNvSpPr>
                <a:spLocks noChangeArrowheads="1"/>
              </p:cNvSpPr>
              <p:nvPr>
                <p:custDataLst>
                  <p:tags r:id="rId6"/>
                </p:custDataLst>
              </p:nvPr>
            </p:nvSpPr>
            <p:spPr bwMode="auto">
              <a:xfrm>
                <a:off x="1081" y="1065"/>
                <a:ext cx="362" cy="405"/>
              </a:xfrm>
              <a:prstGeom prst="rect">
                <a:avLst/>
              </a:prstGeom>
              <a:solidFill>
                <a:schemeClr val="folHlink"/>
              </a:solidFill>
              <a:ln>
                <a:noFill/>
              </a:ln>
              <a:extLst/>
            </p:spPr>
            <p:txBody>
              <a:bodyPr/>
              <a:lstStyle/>
              <a:p>
                <a:pPr>
                  <a:spcBef>
                    <a:spcPct val="20000"/>
                  </a:spcBef>
                  <a:buFontTx/>
                  <a:buChar char="•"/>
                  <a:defRPr/>
                </a:pPr>
                <a:endParaRPr lang="en-US" dirty="0">
                  <a:latin typeface="Times New Roman" pitchFamily="18" charset="0"/>
                </a:endParaRPr>
              </a:p>
            </p:txBody>
          </p:sp>
          <p:sp>
            <p:nvSpPr>
              <p:cNvPr id="10" name="Rectangle 8"/>
              <p:cNvSpPr>
                <a:spLocks noChangeArrowheads="1"/>
              </p:cNvSpPr>
              <p:nvPr>
                <p:custDataLst>
                  <p:tags r:id="rId7"/>
                </p:custDataLst>
              </p:nvPr>
            </p:nvSpPr>
            <p:spPr bwMode="auto">
              <a:xfrm>
                <a:off x="1437" y="672"/>
                <a:ext cx="369" cy="400"/>
              </a:xfrm>
              <a:prstGeom prst="rect">
                <a:avLst/>
              </a:prstGeom>
              <a:solidFill>
                <a:schemeClr val="folHlink"/>
              </a:solidFill>
              <a:ln>
                <a:noFill/>
              </a:ln>
              <a:extLst/>
            </p:spPr>
            <p:txBody>
              <a:bodyPr/>
              <a:lstStyle/>
              <a:p>
                <a:pPr>
                  <a:spcBef>
                    <a:spcPct val="20000"/>
                  </a:spcBef>
                  <a:buFontTx/>
                  <a:buChar char="•"/>
                  <a:defRPr/>
                </a:pPr>
                <a:endParaRPr lang="en-US" dirty="0">
                  <a:latin typeface="Times New Roman" pitchFamily="18" charset="0"/>
                </a:endParaRPr>
              </a:p>
            </p:txBody>
          </p:sp>
          <p:sp>
            <p:nvSpPr>
              <p:cNvPr id="11" name="Rectangle 9"/>
              <p:cNvSpPr>
                <a:spLocks noChangeArrowheads="1"/>
              </p:cNvSpPr>
              <p:nvPr>
                <p:custDataLst>
                  <p:tags r:id="rId8"/>
                </p:custDataLst>
              </p:nvPr>
            </p:nvSpPr>
            <p:spPr bwMode="auto">
              <a:xfrm>
                <a:off x="719" y="2257"/>
                <a:ext cx="368" cy="404"/>
              </a:xfrm>
              <a:prstGeom prst="rect">
                <a:avLst/>
              </a:prstGeom>
              <a:solidFill>
                <a:schemeClr val="bg2"/>
              </a:solidFill>
              <a:ln>
                <a:noFill/>
              </a:ln>
              <a:extLst/>
            </p:spPr>
            <p:txBody>
              <a:bodyPr/>
              <a:lstStyle/>
              <a:p>
                <a:pPr>
                  <a:spcBef>
                    <a:spcPct val="20000"/>
                  </a:spcBef>
                  <a:buFontTx/>
                  <a:buChar char="•"/>
                  <a:defRPr/>
                </a:pPr>
                <a:endParaRPr lang="en-US" dirty="0">
                  <a:latin typeface="Times New Roman" pitchFamily="18" charset="0"/>
                </a:endParaRPr>
              </a:p>
            </p:txBody>
          </p:sp>
          <p:sp>
            <p:nvSpPr>
              <p:cNvPr id="12" name="Rectangle 10"/>
              <p:cNvSpPr>
                <a:spLocks noChangeArrowheads="1"/>
              </p:cNvSpPr>
              <p:nvPr>
                <p:custDataLst>
                  <p:tags r:id="rId9"/>
                </p:custDataLst>
              </p:nvPr>
            </p:nvSpPr>
            <p:spPr bwMode="auto">
              <a:xfrm>
                <a:off x="1437" y="1065"/>
                <a:ext cx="369" cy="405"/>
              </a:xfrm>
              <a:prstGeom prst="rect">
                <a:avLst/>
              </a:prstGeom>
              <a:solidFill>
                <a:schemeClr val="accent2"/>
              </a:solidFill>
              <a:ln>
                <a:noFill/>
              </a:ln>
              <a:extLst/>
            </p:spPr>
            <p:txBody>
              <a:bodyPr/>
              <a:lstStyle/>
              <a:p>
                <a:pPr>
                  <a:spcBef>
                    <a:spcPct val="20000"/>
                  </a:spcBef>
                  <a:buFontTx/>
                  <a:buChar char="•"/>
                  <a:defRPr/>
                </a:pPr>
                <a:endParaRPr lang="en-US" dirty="0">
                  <a:latin typeface="Times New Roman" pitchFamily="18" charset="0"/>
                </a:endParaRPr>
              </a:p>
            </p:txBody>
          </p:sp>
          <p:sp>
            <p:nvSpPr>
              <p:cNvPr id="13" name="Rectangle 11"/>
              <p:cNvSpPr>
                <a:spLocks noChangeArrowheads="1"/>
              </p:cNvSpPr>
              <p:nvPr>
                <p:custDataLst>
                  <p:tags r:id="rId10"/>
                </p:custDataLst>
              </p:nvPr>
            </p:nvSpPr>
            <p:spPr bwMode="auto">
              <a:xfrm>
                <a:off x="719" y="1464"/>
                <a:ext cx="368" cy="399"/>
              </a:xfrm>
              <a:prstGeom prst="rect">
                <a:avLst/>
              </a:prstGeom>
              <a:solidFill>
                <a:schemeClr val="folHlink"/>
              </a:solidFill>
              <a:ln>
                <a:noFill/>
              </a:ln>
              <a:extLst/>
            </p:spPr>
            <p:txBody>
              <a:bodyPr/>
              <a:lstStyle/>
              <a:p>
                <a:pPr>
                  <a:spcBef>
                    <a:spcPct val="20000"/>
                  </a:spcBef>
                  <a:buFontTx/>
                  <a:buChar char="•"/>
                  <a:defRPr/>
                </a:pPr>
                <a:endParaRPr lang="en-US" dirty="0">
                  <a:latin typeface="Times New Roman" pitchFamily="18" charset="0"/>
                </a:endParaRPr>
              </a:p>
            </p:txBody>
          </p:sp>
          <p:sp>
            <p:nvSpPr>
              <p:cNvPr id="14" name="Rectangle 12"/>
              <p:cNvSpPr>
                <a:spLocks noChangeArrowheads="1"/>
              </p:cNvSpPr>
              <p:nvPr>
                <p:custDataLst>
                  <p:tags r:id="rId11"/>
                </p:custDataLst>
              </p:nvPr>
            </p:nvSpPr>
            <p:spPr bwMode="auto">
              <a:xfrm>
                <a:off x="0" y="1464"/>
                <a:ext cx="367" cy="399"/>
              </a:xfrm>
              <a:prstGeom prst="rect">
                <a:avLst/>
              </a:prstGeom>
              <a:solidFill>
                <a:schemeClr val="bg2"/>
              </a:solidFill>
              <a:ln>
                <a:noFill/>
              </a:ln>
              <a:extLst/>
            </p:spPr>
            <p:txBody>
              <a:bodyPr/>
              <a:lstStyle/>
              <a:p>
                <a:pPr>
                  <a:spcBef>
                    <a:spcPct val="20000"/>
                  </a:spcBef>
                  <a:buFontTx/>
                  <a:buChar char="•"/>
                  <a:defRPr/>
                </a:pPr>
                <a:endParaRPr lang="en-US" dirty="0">
                  <a:latin typeface="Times New Roman" pitchFamily="18" charset="0"/>
                </a:endParaRPr>
              </a:p>
            </p:txBody>
          </p:sp>
          <p:sp>
            <p:nvSpPr>
              <p:cNvPr id="15" name="Rectangle 13"/>
              <p:cNvSpPr>
                <a:spLocks noChangeArrowheads="1"/>
              </p:cNvSpPr>
              <p:nvPr>
                <p:custDataLst>
                  <p:tags r:id="rId12"/>
                </p:custDataLst>
              </p:nvPr>
            </p:nvSpPr>
            <p:spPr bwMode="auto">
              <a:xfrm>
                <a:off x="1081" y="1464"/>
                <a:ext cx="362" cy="399"/>
              </a:xfrm>
              <a:prstGeom prst="rect">
                <a:avLst/>
              </a:prstGeom>
              <a:solidFill>
                <a:schemeClr val="accent2"/>
              </a:solidFill>
              <a:ln>
                <a:noFill/>
              </a:ln>
              <a:extLst/>
            </p:spPr>
            <p:txBody>
              <a:bodyPr/>
              <a:lstStyle/>
              <a:p>
                <a:pPr>
                  <a:spcBef>
                    <a:spcPct val="20000"/>
                  </a:spcBef>
                  <a:buFontTx/>
                  <a:buChar char="•"/>
                  <a:defRPr/>
                </a:pPr>
                <a:endParaRPr lang="en-US" dirty="0">
                  <a:latin typeface="Times New Roman" pitchFamily="18" charset="0"/>
                </a:endParaRPr>
              </a:p>
            </p:txBody>
          </p:sp>
          <p:sp>
            <p:nvSpPr>
              <p:cNvPr id="16" name="Rectangle 14"/>
              <p:cNvSpPr>
                <a:spLocks noChangeArrowheads="1"/>
              </p:cNvSpPr>
              <p:nvPr>
                <p:custDataLst>
                  <p:tags r:id="rId13"/>
                </p:custDataLst>
              </p:nvPr>
            </p:nvSpPr>
            <p:spPr bwMode="auto">
              <a:xfrm>
                <a:off x="361" y="1857"/>
                <a:ext cx="363" cy="406"/>
              </a:xfrm>
              <a:prstGeom prst="rect">
                <a:avLst/>
              </a:prstGeom>
              <a:solidFill>
                <a:schemeClr val="folHlink"/>
              </a:solidFill>
              <a:ln>
                <a:noFill/>
              </a:ln>
              <a:extLst/>
            </p:spPr>
            <p:txBody>
              <a:bodyPr/>
              <a:lstStyle/>
              <a:p>
                <a:pPr>
                  <a:spcBef>
                    <a:spcPct val="20000"/>
                  </a:spcBef>
                  <a:buFontTx/>
                  <a:buChar char="•"/>
                  <a:defRPr/>
                </a:pPr>
                <a:endParaRPr lang="en-US" dirty="0">
                  <a:latin typeface="Times New Roman" pitchFamily="18" charset="0"/>
                </a:endParaRPr>
              </a:p>
            </p:txBody>
          </p:sp>
          <p:sp>
            <p:nvSpPr>
              <p:cNvPr id="17" name="Rectangle 15"/>
              <p:cNvSpPr>
                <a:spLocks noChangeArrowheads="1"/>
              </p:cNvSpPr>
              <p:nvPr>
                <p:custDataLst>
                  <p:tags r:id="rId14"/>
                </p:custDataLst>
              </p:nvPr>
            </p:nvSpPr>
            <p:spPr bwMode="auto">
              <a:xfrm>
                <a:off x="719" y="1857"/>
                <a:ext cx="368" cy="406"/>
              </a:xfrm>
              <a:prstGeom prst="rect">
                <a:avLst/>
              </a:prstGeom>
              <a:solidFill>
                <a:schemeClr val="accent2"/>
              </a:solidFill>
              <a:ln>
                <a:noFill/>
              </a:ln>
              <a:extLst/>
            </p:spPr>
            <p:txBody>
              <a:bodyPr/>
              <a:lstStyle/>
              <a:p>
                <a:pPr>
                  <a:spcBef>
                    <a:spcPct val="20000"/>
                  </a:spcBef>
                  <a:buFontTx/>
                  <a:buChar char="•"/>
                  <a:defRPr/>
                </a:pPr>
                <a:endParaRPr lang="en-US" dirty="0">
                  <a:latin typeface="Times New Roman" pitchFamily="18" charset="0"/>
                </a:endParaRPr>
              </a:p>
            </p:txBody>
          </p:sp>
        </p:grpSp>
      </p:grpSp>
      <p:pic>
        <p:nvPicPr>
          <p:cNvPr id="18" name="Picture 30" descr="msl-logo-trans-true150.gif"/>
          <p:cNvPicPr>
            <a:picLocks noChangeAspect="1"/>
          </p:cNvPicPr>
          <p:nvPr/>
        </p:nvPicPr>
        <p:blipFill>
          <a:blip r:embed="rId16"/>
          <a:srcRect/>
          <a:stretch>
            <a:fillRect/>
          </a:stretch>
        </p:blipFill>
        <p:spPr bwMode="auto">
          <a:xfrm>
            <a:off x="6705600" y="6324600"/>
            <a:ext cx="1428750" cy="361950"/>
          </a:xfrm>
          <a:prstGeom prst="rect">
            <a:avLst/>
          </a:prstGeom>
          <a:noFill/>
          <a:ln w="9525">
            <a:noFill/>
            <a:miter lim="800000"/>
            <a:headEnd/>
            <a:tailEnd/>
          </a:ln>
        </p:spPr>
      </p:pic>
      <p:sp>
        <p:nvSpPr>
          <p:cNvPr id="12307" name="Rectangle 19"/>
          <p:cNvSpPr>
            <a:spLocks noGrp="1" noChangeArrowheads="1"/>
          </p:cNvSpPr>
          <p:nvPr>
            <p:ph type="ctrTitle"/>
            <p:custDataLst>
              <p:tags r:id="rId1"/>
            </p:custDataLst>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12308" name="Rectangle 20"/>
          <p:cNvSpPr>
            <a:spLocks noGrp="1" noChangeArrowheads="1"/>
          </p:cNvSpPr>
          <p:nvPr>
            <p:ph type="subTitle" idx="1"/>
            <p:custDataLst>
              <p:tags r:id="rId2"/>
            </p:custDataLst>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a:spcBef>
                <a:spcPct val="20000"/>
              </a:spcBef>
              <a:buFontTx/>
              <a:buChar char="•"/>
              <a:defRPr/>
            </a:lvl1pPr>
          </a:lstStyle>
          <a:p>
            <a:pPr>
              <a:defRPr/>
            </a:pPr>
            <a:endParaRPr lang="en-US" dirty="0"/>
          </a:p>
        </p:txBody>
      </p:sp>
      <p:sp>
        <p:nvSpPr>
          <p:cNvPr id="5" name="Slide Number Placeholder 4"/>
          <p:cNvSpPr>
            <a:spLocks noGrp="1"/>
          </p:cNvSpPr>
          <p:nvPr>
            <p:ph type="sldNum" sz="quarter" idx="11"/>
          </p:nvPr>
        </p:nvSpPr>
        <p:spPr/>
        <p:txBody>
          <a:bodyPr/>
          <a:lstStyle>
            <a:lvl1pPr>
              <a:buFontTx/>
              <a:buChar char="•"/>
              <a:defRPr/>
            </a:lvl1pPr>
          </a:lstStyle>
          <a:p>
            <a:pPr>
              <a:defRPr/>
            </a:pPr>
            <a:fld id="{F0B66C81-9B8A-4D85-88EA-30EB0419A298}" type="slidenum">
              <a:rPr lang="en-US"/>
              <a:pPr>
                <a:defRPr/>
              </a:pPr>
              <a:t>‹#›</a:t>
            </a:fld>
            <a:endParaRPr lang="en-US" dirty="0"/>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a:spcBef>
                <a:spcPct val="20000"/>
              </a:spcBef>
              <a:buFontTx/>
              <a:buChar cha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a:spcBef>
                <a:spcPct val="20000"/>
              </a:spcBef>
              <a:buFontTx/>
              <a:buChar char="•"/>
              <a:defRPr/>
            </a:lvl1pPr>
          </a:lstStyle>
          <a:p>
            <a:pPr>
              <a:defRPr/>
            </a:pPr>
            <a:endParaRPr lang="en-US" dirty="0"/>
          </a:p>
        </p:txBody>
      </p:sp>
      <p:sp>
        <p:nvSpPr>
          <p:cNvPr id="5" name="Slide Number Placeholder 4"/>
          <p:cNvSpPr>
            <a:spLocks noGrp="1"/>
          </p:cNvSpPr>
          <p:nvPr>
            <p:ph type="sldNum" sz="quarter" idx="11"/>
          </p:nvPr>
        </p:nvSpPr>
        <p:spPr/>
        <p:txBody>
          <a:bodyPr/>
          <a:lstStyle>
            <a:lvl1pPr>
              <a:buFontTx/>
              <a:buChar char="•"/>
              <a:defRPr/>
            </a:lvl1pPr>
          </a:lstStyle>
          <a:p>
            <a:pPr>
              <a:defRPr/>
            </a:pPr>
            <a:fld id="{BC24B422-D3B5-4B34-8FD9-DA58C5B9DA37}" type="slidenum">
              <a:rPr lang="en-US"/>
              <a:pPr>
                <a:defRPr/>
              </a:pPr>
              <a:t>‹#›</a:t>
            </a:fld>
            <a:endParaRPr lang="en-US" dirty="0"/>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a:spcBef>
                <a:spcPct val="20000"/>
              </a:spcBef>
              <a:buFontTx/>
              <a:buChar cha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3"/>
          <p:cNvSpPr>
            <a:spLocks noGrp="1" noChangeArrowheads="1"/>
          </p:cNvSpPr>
          <p:nvPr>
            <p:ph type="sldNum" sz="quarter" idx="10"/>
          </p:nvPr>
        </p:nvSpPr>
        <p:spPr/>
        <p:txBody>
          <a:bodyPr/>
          <a:lstStyle>
            <a:lvl1pPr>
              <a:buFontTx/>
              <a:buChar char="•"/>
              <a:defRPr/>
            </a:lvl1pPr>
          </a:lstStyle>
          <a:p>
            <a:pPr>
              <a:defRPr/>
            </a:pPr>
            <a:fld id="{3A5202E7-39DB-4BBE-A867-BF085840AE42}" type="slidenum">
              <a:rPr lang="en-US"/>
              <a:pPr>
                <a:defRPr/>
              </a:pPr>
              <a:t>‹#›</a:t>
            </a:fld>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askerville Old Face"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buFontTx/>
              <a:buChar char="•"/>
              <a:defRPr/>
            </a:lvl1pPr>
          </a:lstStyle>
          <a:p>
            <a:pPr>
              <a:defRPr/>
            </a:pPr>
            <a:fld id="{D76D69B3-172D-4117-8050-93A6AD51F4C5}" type="slidenum">
              <a:rPr lang="en-US"/>
              <a:pPr>
                <a:defRPr/>
              </a:pPr>
              <a:t>‹#›</a:t>
            </a:fld>
            <a:r>
              <a:rPr lang="en-US" dirty="0"/>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buFontTx/>
              <a:buChar char="•"/>
              <a:defRPr/>
            </a:lvl1pPr>
          </a:lstStyle>
          <a:p>
            <a:pPr>
              <a:defRPr/>
            </a:pPr>
            <a:fld id="{9AADA0E9-2594-4DBE-A445-AAA79F0EDC5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atin typeface="Baskerville Old Face" pitchFamily="18" charset="0"/>
              </a:defRPr>
            </a:lvl1p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981200"/>
            <a:ext cx="4038600" cy="3886200"/>
          </a:xfrm>
        </p:spPr>
        <p:txBody>
          <a:bodyPr/>
          <a:lstStyle>
            <a:lvl1pPr>
              <a:defRPr sz="2400">
                <a:latin typeface="Georgia" pitchFamily="18"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981200"/>
            <a:ext cx="4038600" cy="3886200"/>
          </a:xfrm>
        </p:spPr>
        <p:txBody>
          <a:bodyPr/>
          <a:lstStyle>
            <a:lvl1pPr>
              <a:defRPr sz="2400">
                <a:latin typeface="Georgia" pitchFamily="18"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custDataLst>
              <p:tags r:id="rId4"/>
            </p:custDataLst>
          </p:nvPr>
        </p:nvSpPr>
        <p:spPr>
          <a:xfrm>
            <a:off x="3124200" y="6248400"/>
            <a:ext cx="2895600" cy="457200"/>
          </a:xfrm>
          <a:prstGeom prst="rect">
            <a:avLst/>
          </a:prstGeom>
        </p:spPr>
        <p:txBody>
          <a:bodyPr/>
          <a:lstStyle>
            <a:lvl1pPr>
              <a:spcBef>
                <a:spcPct val="20000"/>
              </a:spcBef>
              <a:buFontTx/>
              <a:buChar char="•"/>
              <a:defRPr/>
            </a:lvl1pPr>
          </a:lstStyle>
          <a:p>
            <a:pPr>
              <a:defRPr/>
            </a:pPr>
            <a:endParaRPr lang="en-US" dirty="0"/>
          </a:p>
        </p:txBody>
      </p:sp>
      <p:sp>
        <p:nvSpPr>
          <p:cNvPr id="6" name="Slide Number Placeholder 5"/>
          <p:cNvSpPr>
            <a:spLocks noGrp="1"/>
          </p:cNvSpPr>
          <p:nvPr>
            <p:ph type="sldNum" sz="quarter" idx="11"/>
            <p:custDataLst>
              <p:tags r:id="rId5"/>
            </p:custDataLst>
          </p:nvPr>
        </p:nvSpPr>
        <p:spPr/>
        <p:txBody>
          <a:bodyPr/>
          <a:lstStyle>
            <a:lvl1pPr>
              <a:buFontTx/>
              <a:buChar char="•"/>
              <a:defRPr/>
            </a:lvl1pPr>
          </a:lstStyle>
          <a:p>
            <a:pPr>
              <a:defRPr/>
            </a:pPr>
            <a:fld id="{DC046669-09DD-4768-BACA-A5C9CC758EE6}" type="slidenum">
              <a:rPr lang="en-US"/>
              <a:pPr>
                <a:defRPr/>
              </a:pPr>
              <a:t>‹#›</a:t>
            </a:fld>
            <a:endParaRPr lang="en-US" dirty="0"/>
          </a:p>
        </p:txBody>
      </p:sp>
      <p:sp>
        <p:nvSpPr>
          <p:cNvPr id="7" name="Date Placeholder 6"/>
          <p:cNvSpPr>
            <a:spLocks noGrp="1"/>
          </p:cNvSpPr>
          <p:nvPr>
            <p:ph type="dt" sz="half" idx="12"/>
            <p:custDataLst>
              <p:tags r:id="rId6"/>
            </p:custDataLst>
          </p:nvPr>
        </p:nvSpPr>
        <p:spPr>
          <a:xfrm>
            <a:off x="457200" y="6245225"/>
            <a:ext cx="2133600" cy="476250"/>
          </a:xfrm>
          <a:prstGeom prst="rect">
            <a:avLst/>
          </a:prstGeom>
        </p:spPr>
        <p:txBody>
          <a:bodyPr/>
          <a:lstStyle>
            <a:lvl1pPr>
              <a:spcBef>
                <a:spcPct val="20000"/>
              </a:spcBef>
              <a:buFontTx/>
              <a:buChar cha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lvl1pPr>
              <a:defRPr>
                <a:latin typeface="Baskerville Old Face" pitchFamily="18" charset="0"/>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24000"/>
            <a:ext cx="4040188" cy="639762"/>
          </a:xfrm>
        </p:spPr>
        <p:txBody>
          <a:bodyPr anchor="b"/>
          <a:lstStyle>
            <a:lvl1pPr marL="0" indent="0">
              <a:buNone/>
              <a:defRPr sz="2400" b="1">
                <a:latin typeface="Georg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atin typeface="Georgia" pitchFamily="18" charset="0"/>
              </a:defRPr>
            </a:lvl1pPr>
            <a:lvl2pPr>
              <a:defRPr sz="2000">
                <a:latin typeface="Georgia" pitchFamily="18" charset="0"/>
              </a:defRPr>
            </a:lvl2pPr>
            <a:lvl3pPr>
              <a:defRPr sz="1800">
                <a:latin typeface="Georgia" pitchFamily="18" charset="0"/>
              </a:defRPr>
            </a:lvl3pPr>
            <a:lvl4pPr>
              <a:defRPr sz="1600">
                <a:latin typeface="Georgia" pitchFamily="18" charset="0"/>
              </a:defRPr>
            </a:lvl4pPr>
            <a:lvl5pPr>
              <a:defRPr sz="1600">
                <a:latin typeface="Georg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atin typeface="Georg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atin typeface="Georgia" pitchFamily="18" charset="0"/>
              </a:defRPr>
            </a:lvl1pPr>
            <a:lvl2pPr>
              <a:defRPr sz="2000">
                <a:latin typeface="Georgia" pitchFamily="18" charset="0"/>
              </a:defRPr>
            </a:lvl2pPr>
            <a:lvl3pPr>
              <a:defRPr sz="1800">
                <a:latin typeface="Georgia" pitchFamily="18" charset="0"/>
              </a:defRPr>
            </a:lvl3pPr>
            <a:lvl4pPr>
              <a:defRPr sz="1600">
                <a:latin typeface="Georgia" pitchFamily="18" charset="0"/>
              </a:defRPr>
            </a:lvl4pPr>
            <a:lvl5pPr>
              <a:defRPr sz="1600">
                <a:latin typeface="Georg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sldNum" sz="quarter" idx="10"/>
            <p:custDataLst>
              <p:tags r:id="rId6"/>
            </p:custDataLst>
          </p:nvPr>
        </p:nvSpPr>
        <p:spPr/>
        <p:txBody>
          <a:bodyPr/>
          <a:lstStyle>
            <a:lvl1pPr>
              <a:buFontTx/>
              <a:buChar char="•"/>
              <a:defRPr/>
            </a:lvl1pPr>
          </a:lstStyle>
          <a:p>
            <a:pPr>
              <a:defRPr/>
            </a:pPr>
            <a:fld id="{96B7B44A-4702-4CF1-A79B-927A4952A7E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3124200" y="6248400"/>
            <a:ext cx="2895600" cy="457200"/>
          </a:xfrm>
          <a:prstGeom prst="rect">
            <a:avLst/>
          </a:prstGeom>
        </p:spPr>
        <p:txBody>
          <a:bodyPr/>
          <a:lstStyle>
            <a:lvl1pPr>
              <a:spcBef>
                <a:spcPct val="20000"/>
              </a:spcBef>
              <a:buFontTx/>
              <a:buChar char="•"/>
              <a:defRPr/>
            </a:lvl1pPr>
          </a:lstStyle>
          <a:p>
            <a:pPr>
              <a:defRPr/>
            </a:pPr>
            <a:endParaRPr lang="en-US" dirty="0"/>
          </a:p>
        </p:txBody>
      </p:sp>
      <p:sp>
        <p:nvSpPr>
          <p:cNvPr id="4" name="Slide Number Placeholder 3"/>
          <p:cNvSpPr>
            <a:spLocks noGrp="1"/>
          </p:cNvSpPr>
          <p:nvPr>
            <p:ph type="sldNum" sz="quarter" idx="11"/>
          </p:nvPr>
        </p:nvSpPr>
        <p:spPr/>
        <p:txBody>
          <a:bodyPr/>
          <a:lstStyle>
            <a:lvl1pPr>
              <a:buFontTx/>
              <a:buChar char="•"/>
              <a:defRPr/>
            </a:lvl1pPr>
          </a:lstStyle>
          <a:p>
            <a:pPr>
              <a:defRPr/>
            </a:pPr>
            <a:fld id="{931CB4B2-C097-4322-B7C6-687CB42C6CBF}" type="slidenum">
              <a:rPr lang="en-US"/>
              <a:pPr>
                <a:defRPr/>
              </a:pPr>
              <a:t>‹#›</a:t>
            </a:fld>
            <a:endParaRPr lang="en-US" dirty="0"/>
          </a:p>
        </p:txBody>
      </p:sp>
      <p:sp>
        <p:nvSpPr>
          <p:cNvPr id="5" name="Date Placeholder 4"/>
          <p:cNvSpPr>
            <a:spLocks noGrp="1"/>
          </p:cNvSpPr>
          <p:nvPr>
            <p:ph type="dt" sz="half" idx="12"/>
          </p:nvPr>
        </p:nvSpPr>
        <p:spPr>
          <a:xfrm>
            <a:off x="457200" y="6245225"/>
            <a:ext cx="2133600" cy="476250"/>
          </a:xfrm>
          <a:prstGeom prst="rect">
            <a:avLst/>
          </a:prstGeom>
        </p:spPr>
        <p:txBody>
          <a:bodyPr/>
          <a:lstStyle>
            <a:lvl1pPr>
              <a:spcBef>
                <a:spcPct val="20000"/>
              </a:spcBef>
              <a:buFontTx/>
              <a:buChar cha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248400"/>
            <a:ext cx="2895600" cy="457200"/>
          </a:xfrm>
          <a:prstGeom prst="rect">
            <a:avLst/>
          </a:prstGeom>
        </p:spPr>
        <p:txBody>
          <a:bodyPr/>
          <a:lstStyle>
            <a:lvl1pPr>
              <a:spcBef>
                <a:spcPct val="20000"/>
              </a:spcBef>
              <a:buFontTx/>
              <a:buChar char="•"/>
              <a:defRPr/>
            </a:lvl1pPr>
          </a:lstStyle>
          <a:p>
            <a:pPr>
              <a:defRPr/>
            </a:pPr>
            <a:endParaRPr lang="en-US" dirty="0"/>
          </a:p>
        </p:txBody>
      </p:sp>
      <p:sp>
        <p:nvSpPr>
          <p:cNvPr id="3" name="Slide Number Placeholder 2"/>
          <p:cNvSpPr>
            <a:spLocks noGrp="1"/>
          </p:cNvSpPr>
          <p:nvPr>
            <p:ph type="sldNum" sz="quarter" idx="11"/>
          </p:nvPr>
        </p:nvSpPr>
        <p:spPr/>
        <p:txBody>
          <a:bodyPr/>
          <a:lstStyle>
            <a:lvl1pPr>
              <a:buFontTx/>
              <a:buChar char="•"/>
              <a:defRPr/>
            </a:lvl1pPr>
          </a:lstStyle>
          <a:p>
            <a:pPr>
              <a:defRPr/>
            </a:pPr>
            <a:fld id="{D3457CA5-E8C4-4532-91EA-3A33F01B38F8}" type="slidenum">
              <a:rPr lang="en-US"/>
              <a:pPr>
                <a:defRPr/>
              </a:pPr>
              <a:t>‹#›</a:t>
            </a:fld>
            <a:endParaRPr lang="en-US" dirty="0"/>
          </a:p>
        </p:txBody>
      </p:sp>
      <p:sp>
        <p:nvSpPr>
          <p:cNvPr id="4" name="Date Placeholder 3"/>
          <p:cNvSpPr>
            <a:spLocks noGrp="1"/>
          </p:cNvSpPr>
          <p:nvPr>
            <p:ph type="dt" sz="half" idx="12"/>
          </p:nvPr>
        </p:nvSpPr>
        <p:spPr>
          <a:xfrm>
            <a:off x="457200" y="6245225"/>
            <a:ext cx="2133600" cy="476250"/>
          </a:xfrm>
          <a:prstGeom prst="rect">
            <a:avLst/>
          </a:prstGeom>
        </p:spPr>
        <p:txBody>
          <a:bodyPr/>
          <a:lstStyle>
            <a:lvl1pPr>
              <a:spcBef>
                <a:spcPct val="20000"/>
              </a:spcBef>
              <a:buFontTx/>
              <a:buChar cha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buFontTx/>
              <a:buChar char="•"/>
              <a:defRPr/>
            </a:lvl1pPr>
          </a:lstStyle>
          <a:p>
            <a:pPr>
              <a:defRPr/>
            </a:pPr>
            <a:fld id="{9631ECF9-9069-4295-B103-E6FEA63710C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atin typeface="Baskerville Old Face"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custDataLst>
              <p:tags r:id="rId2"/>
            </p:custDataLst>
          </p:nvPr>
        </p:nvSpPr>
        <p:spPr>
          <a:xfrm>
            <a:off x="1792288" y="5367338"/>
            <a:ext cx="5486400" cy="804862"/>
          </a:xfrm>
        </p:spPr>
        <p:txBody>
          <a:bodyPr/>
          <a:lstStyle>
            <a:lvl1pPr marL="0" indent="0">
              <a:buNone/>
              <a:defRPr sz="1400">
                <a:latin typeface="Georg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Footer Placeholder 4"/>
          <p:cNvSpPr>
            <a:spLocks noGrp="1"/>
          </p:cNvSpPr>
          <p:nvPr>
            <p:ph type="ftr" sz="quarter" idx="10"/>
            <p:custDataLst>
              <p:tags r:id="rId3"/>
            </p:custDataLst>
          </p:nvPr>
        </p:nvSpPr>
        <p:spPr>
          <a:xfrm>
            <a:off x="3124200" y="6248400"/>
            <a:ext cx="2895600" cy="457200"/>
          </a:xfrm>
          <a:prstGeom prst="rect">
            <a:avLst/>
          </a:prstGeom>
        </p:spPr>
        <p:txBody>
          <a:bodyPr/>
          <a:lstStyle>
            <a:lvl1pPr>
              <a:spcBef>
                <a:spcPct val="20000"/>
              </a:spcBef>
              <a:buFontTx/>
              <a:buChar char="•"/>
              <a:defRPr/>
            </a:lvl1pPr>
          </a:lstStyle>
          <a:p>
            <a:pPr>
              <a:defRPr/>
            </a:pPr>
            <a:endParaRPr lang="en-US" dirty="0"/>
          </a:p>
        </p:txBody>
      </p:sp>
      <p:sp>
        <p:nvSpPr>
          <p:cNvPr id="6" name="Slide Number Placeholder 5"/>
          <p:cNvSpPr>
            <a:spLocks noGrp="1"/>
          </p:cNvSpPr>
          <p:nvPr>
            <p:ph type="sldNum" sz="quarter" idx="11"/>
            <p:custDataLst>
              <p:tags r:id="rId4"/>
            </p:custDataLst>
          </p:nvPr>
        </p:nvSpPr>
        <p:spPr/>
        <p:txBody>
          <a:bodyPr/>
          <a:lstStyle>
            <a:lvl1pPr>
              <a:buFontTx/>
              <a:buChar char="•"/>
              <a:defRPr/>
            </a:lvl1pPr>
          </a:lstStyle>
          <a:p>
            <a:pPr>
              <a:defRPr/>
            </a:pPr>
            <a:fld id="{69D9CE25-C59E-4ACB-A304-47F94DA0F8F4}" type="slidenum">
              <a:rPr lang="en-US"/>
              <a:pPr>
                <a:defRPr/>
              </a:pPr>
              <a:t>‹#›</a:t>
            </a:fld>
            <a:endParaRPr lang="en-US" dirty="0"/>
          </a:p>
        </p:txBody>
      </p:sp>
      <p:sp>
        <p:nvSpPr>
          <p:cNvPr id="7" name="Date Placeholder 6"/>
          <p:cNvSpPr>
            <a:spLocks noGrp="1"/>
          </p:cNvSpPr>
          <p:nvPr>
            <p:ph type="dt" sz="half" idx="12"/>
            <p:custDataLst>
              <p:tags r:id="rId5"/>
            </p:custDataLst>
          </p:nvPr>
        </p:nvSpPr>
        <p:spPr>
          <a:xfrm>
            <a:off x="457200" y="6245225"/>
            <a:ext cx="2133600" cy="476250"/>
          </a:xfrm>
          <a:prstGeom prst="rect">
            <a:avLst/>
          </a:prstGeom>
        </p:spPr>
        <p:txBody>
          <a:bodyPr/>
          <a:lstStyle>
            <a:lvl1pPr>
              <a:spcBef>
                <a:spcPct val="20000"/>
              </a:spcBef>
              <a:buFontTx/>
              <a:buChar cha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sldNum" sz="quarter" idx="4"/>
            <p:custDataLst>
              <p:tags r:id="rId14"/>
            </p:custDataLst>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20000"/>
              </a:spcBef>
              <a:buFontTx/>
              <a:buNone/>
              <a:defRPr sz="1200">
                <a:latin typeface="Arial Black" pitchFamily="34" charset="0"/>
              </a:defRPr>
            </a:lvl1pPr>
          </a:lstStyle>
          <a:p>
            <a:pPr>
              <a:defRPr/>
            </a:pPr>
            <a:fld id="{8B2291E2-B077-491A-BCE8-7FC3FCE034A5}" type="slidenum">
              <a:rPr lang="en-US"/>
              <a:pPr>
                <a:defRPr/>
              </a:pPr>
              <a:t>‹#›</a:t>
            </a:fld>
            <a:endParaRPr lang="en-US" dirty="0"/>
          </a:p>
        </p:txBody>
      </p:sp>
      <p:grpSp>
        <p:nvGrpSpPr>
          <p:cNvPr id="1027" name="Group 4"/>
          <p:cNvGrpSpPr>
            <a:grpSpLocks/>
          </p:cNvGrpSpPr>
          <p:nvPr/>
        </p:nvGrpSpPr>
        <p:grpSpPr bwMode="auto">
          <a:xfrm>
            <a:off x="0" y="0"/>
            <a:ext cx="9144000" cy="546100"/>
            <a:chOff x="0" y="0"/>
            <a:chExt cx="5760" cy="344"/>
          </a:xfrm>
        </p:grpSpPr>
        <p:sp>
          <p:nvSpPr>
            <p:cNvPr id="1031" name="Rectangle 5"/>
            <p:cNvSpPr>
              <a:spLocks noChangeArrowheads="1"/>
            </p:cNvSpPr>
            <p:nvPr>
              <p:custDataLst>
                <p:tags r:id="rId17"/>
              </p:custDataLst>
            </p:nvPr>
          </p:nvSpPr>
          <p:spPr bwMode="auto">
            <a:xfrm>
              <a:off x="0" y="0"/>
              <a:ext cx="180" cy="336"/>
            </a:xfrm>
            <a:prstGeom prst="rect">
              <a:avLst/>
            </a:prstGeom>
            <a:gradFill rotWithShape="0">
              <a:gsLst>
                <a:gs pos="0">
                  <a:schemeClr val="folHlink"/>
                </a:gs>
                <a:gs pos="100000">
                  <a:schemeClr val="bg1"/>
                </a:gs>
              </a:gsLst>
              <a:lin ang="0" scaled="1"/>
            </a:gradFill>
            <a:ln>
              <a:noFill/>
            </a:ln>
            <a:extLst/>
          </p:spPr>
          <p:txBody>
            <a:bodyPr wrap="none" anchor="ctr"/>
            <a:lstStyle/>
            <a:p>
              <a:pPr algn="ctr">
                <a:spcBef>
                  <a:spcPct val="20000"/>
                </a:spcBef>
                <a:buFontTx/>
                <a:buChar char="•"/>
                <a:defRPr/>
              </a:pPr>
              <a:endParaRPr lang="en-US" dirty="0">
                <a:latin typeface="Times New Roman" pitchFamily="18" charset="0"/>
              </a:endParaRPr>
            </a:p>
          </p:txBody>
        </p:sp>
        <p:sp>
          <p:nvSpPr>
            <p:cNvPr id="1032" name="Rectangle 6"/>
            <p:cNvSpPr>
              <a:spLocks noChangeArrowheads="1"/>
            </p:cNvSpPr>
            <p:nvPr>
              <p:custDataLst>
                <p:tags r:id="rId18"/>
              </p:custDataLst>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p>
              <a:pPr>
                <a:spcBef>
                  <a:spcPct val="20000"/>
                </a:spcBef>
                <a:buFontTx/>
                <a:buChar char="•"/>
                <a:defRPr/>
              </a:pPr>
              <a:endParaRPr lang="en-US" dirty="0">
                <a:latin typeface="Times New Roman" pitchFamily="18" charset="0"/>
              </a:endParaRPr>
            </a:p>
          </p:txBody>
        </p:sp>
        <p:sp>
          <p:nvSpPr>
            <p:cNvPr id="1033" name="Rectangle 7"/>
            <p:cNvSpPr>
              <a:spLocks noChangeArrowheads="1"/>
            </p:cNvSpPr>
            <p:nvPr>
              <p:custDataLst>
                <p:tags r:id="rId19"/>
              </p:custDataLst>
            </p:nvPr>
          </p:nvSpPr>
          <p:spPr bwMode="auto">
            <a:xfrm>
              <a:off x="258" y="85"/>
              <a:ext cx="87" cy="89"/>
            </a:xfrm>
            <a:prstGeom prst="rect">
              <a:avLst/>
            </a:prstGeom>
            <a:solidFill>
              <a:schemeClr val="folHlink"/>
            </a:solidFill>
            <a:ln>
              <a:noFill/>
            </a:ln>
            <a:extLst/>
          </p:spPr>
          <p:txBody>
            <a:bodyPr/>
            <a:lstStyle/>
            <a:p>
              <a:pPr>
                <a:spcBef>
                  <a:spcPct val="20000"/>
                </a:spcBef>
                <a:buFontTx/>
                <a:buChar char="•"/>
                <a:defRPr/>
              </a:pPr>
              <a:endParaRPr lang="en-US" dirty="0">
                <a:solidFill>
                  <a:schemeClr val="hlink"/>
                </a:solidFill>
              </a:endParaRPr>
            </a:p>
          </p:txBody>
        </p:sp>
        <p:sp>
          <p:nvSpPr>
            <p:cNvPr id="1034" name="Rectangle 8"/>
            <p:cNvSpPr>
              <a:spLocks noChangeArrowheads="1"/>
            </p:cNvSpPr>
            <p:nvPr>
              <p:custDataLst>
                <p:tags r:id="rId20"/>
              </p:custDataLst>
            </p:nvPr>
          </p:nvSpPr>
          <p:spPr bwMode="auto">
            <a:xfrm>
              <a:off x="345" y="0"/>
              <a:ext cx="88" cy="87"/>
            </a:xfrm>
            <a:prstGeom prst="rect">
              <a:avLst/>
            </a:prstGeom>
            <a:solidFill>
              <a:schemeClr val="folHlink"/>
            </a:solidFill>
            <a:ln>
              <a:noFill/>
            </a:ln>
            <a:extLst/>
          </p:spPr>
          <p:txBody>
            <a:bodyPr/>
            <a:lstStyle/>
            <a:p>
              <a:pPr>
                <a:spcBef>
                  <a:spcPct val="20000"/>
                </a:spcBef>
                <a:buFontTx/>
                <a:buChar char="•"/>
                <a:defRPr/>
              </a:pPr>
              <a:endParaRPr lang="en-US" dirty="0">
                <a:solidFill>
                  <a:schemeClr val="hlink"/>
                </a:solidFill>
              </a:endParaRPr>
            </a:p>
          </p:txBody>
        </p:sp>
        <p:sp>
          <p:nvSpPr>
            <p:cNvPr id="1035" name="Rectangle 9"/>
            <p:cNvSpPr>
              <a:spLocks noChangeArrowheads="1"/>
            </p:cNvSpPr>
            <p:nvPr>
              <p:custDataLst>
                <p:tags r:id="rId21"/>
              </p:custDataLst>
            </p:nvPr>
          </p:nvSpPr>
          <p:spPr bwMode="auto">
            <a:xfrm>
              <a:off x="345" y="85"/>
              <a:ext cx="88" cy="89"/>
            </a:xfrm>
            <a:prstGeom prst="rect">
              <a:avLst/>
            </a:prstGeom>
            <a:solidFill>
              <a:schemeClr val="accent2"/>
            </a:solidFill>
            <a:ln>
              <a:noFill/>
            </a:ln>
            <a:extLst/>
          </p:spPr>
          <p:txBody>
            <a:bodyPr/>
            <a:lstStyle/>
            <a:p>
              <a:pPr>
                <a:spcBef>
                  <a:spcPct val="20000"/>
                </a:spcBef>
                <a:buFontTx/>
                <a:buChar char="•"/>
                <a:defRPr/>
              </a:pPr>
              <a:endParaRPr lang="en-US" dirty="0">
                <a:solidFill>
                  <a:schemeClr val="accent2"/>
                </a:solidFill>
              </a:endParaRPr>
            </a:p>
          </p:txBody>
        </p:sp>
        <p:sp>
          <p:nvSpPr>
            <p:cNvPr id="1036" name="Rectangle 10"/>
            <p:cNvSpPr>
              <a:spLocks noChangeArrowheads="1"/>
            </p:cNvSpPr>
            <p:nvPr>
              <p:custDataLst>
                <p:tags r:id="rId22"/>
              </p:custDataLst>
            </p:nvPr>
          </p:nvSpPr>
          <p:spPr bwMode="auto">
            <a:xfrm>
              <a:off x="173" y="173"/>
              <a:ext cx="86" cy="87"/>
            </a:xfrm>
            <a:prstGeom prst="rect">
              <a:avLst/>
            </a:prstGeom>
            <a:solidFill>
              <a:schemeClr val="folHlink"/>
            </a:solidFill>
            <a:ln>
              <a:noFill/>
            </a:ln>
            <a:extLst/>
          </p:spPr>
          <p:txBody>
            <a:bodyPr/>
            <a:lstStyle/>
            <a:p>
              <a:pPr>
                <a:spcBef>
                  <a:spcPct val="20000"/>
                </a:spcBef>
                <a:buFontTx/>
                <a:buChar char="•"/>
                <a:defRPr/>
              </a:pPr>
              <a:endParaRPr lang="en-US" dirty="0">
                <a:solidFill>
                  <a:schemeClr val="hlink"/>
                </a:solidFill>
              </a:endParaRPr>
            </a:p>
          </p:txBody>
        </p:sp>
        <p:sp>
          <p:nvSpPr>
            <p:cNvPr id="1037" name="Rectangle 11"/>
            <p:cNvSpPr>
              <a:spLocks noChangeArrowheads="1"/>
            </p:cNvSpPr>
            <p:nvPr>
              <p:custDataLst>
                <p:tags r:id="rId23"/>
              </p:custDataLst>
            </p:nvPr>
          </p:nvSpPr>
          <p:spPr bwMode="auto">
            <a:xfrm>
              <a:off x="83" y="86"/>
              <a:ext cx="89" cy="87"/>
            </a:xfrm>
            <a:prstGeom prst="rect">
              <a:avLst/>
            </a:prstGeom>
            <a:solidFill>
              <a:schemeClr val="bg2"/>
            </a:solidFill>
            <a:ln>
              <a:noFill/>
            </a:ln>
            <a:extLst/>
          </p:spPr>
          <p:txBody>
            <a:bodyPr/>
            <a:lstStyle/>
            <a:p>
              <a:pPr>
                <a:spcBef>
                  <a:spcPct val="20000"/>
                </a:spcBef>
                <a:buFontTx/>
                <a:buChar char="•"/>
                <a:defRPr/>
              </a:pPr>
              <a:endParaRPr lang="en-US" dirty="0">
                <a:latin typeface="Times New Roman" pitchFamily="18" charset="0"/>
              </a:endParaRPr>
            </a:p>
          </p:txBody>
        </p:sp>
        <p:sp>
          <p:nvSpPr>
            <p:cNvPr id="1038" name="Rectangle 12"/>
            <p:cNvSpPr>
              <a:spLocks noChangeArrowheads="1"/>
            </p:cNvSpPr>
            <p:nvPr>
              <p:custDataLst>
                <p:tags r:id="rId24"/>
              </p:custDataLst>
            </p:nvPr>
          </p:nvSpPr>
          <p:spPr bwMode="auto">
            <a:xfrm>
              <a:off x="258" y="171"/>
              <a:ext cx="87" cy="87"/>
            </a:xfrm>
            <a:prstGeom prst="rect">
              <a:avLst/>
            </a:prstGeom>
            <a:solidFill>
              <a:schemeClr val="accent2"/>
            </a:solidFill>
            <a:ln>
              <a:noFill/>
            </a:ln>
            <a:extLst/>
          </p:spPr>
          <p:txBody>
            <a:bodyPr/>
            <a:lstStyle/>
            <a:p>
              <a:pPr>
                <a:spcBef>
                  <a:spcPct val="20000"/>
                </a:spcBef>
                <a:buFontTx/>
                <a:buChar char="•"/>
                <a:defRPr/>
              </a:pPr>
              <a:endParaRPr lang="en-US" dirty="0">
                <a:solidFill>
                  <a:schemeClr val="accent2"/>
                </a:solidFill>
              </a:endParaRPr>
            </a:p>
          </p:txBody>
        </p:sp>
        <p:sp>
          <p:nvSpPr>
            <p:cNvPr id="1039" name="Rectangle 13"/>
            <p:cNvSpPr>
              <a:spLocks noChangeArrowheads="1"/>
            </p:cNvSpPr>
            <p:nvPr>
              <p:custDataLst>
                <p:tags r:id="rId25"/>
              </p:custDataLst>
            </p:nvPr>
          </p:nvSpPr>
          <p:spPr bwMode="auto">
            <a:xfrm>
              <a:off x="173" y="258"/>
              <a:ext cx="86" cy="86"/>
            </a:xfrm>
            <a:prstGeom prst="rect">
              <a:avLst/>
            </a:prstGeom>
            <a:solidFill>
              <a:schemeClr val="accent2"/>
            </a:solidFill>
            <a:ln>
              <a:noFill/>
            </a:ln>
            <a:extLst/>
          </p:spPr>
          <p:txBody>
            <a:bodyPr/>
            <a:lstStyle/>
            <a:p>
              <a:pPr>
                <a:spcBef>
                  <a:spcPct val="20000"/>
                </a:spcBef>
                <a:buFontTx/>
                <a:buChar char="•"/>
                <a:defRPr/>
              </a:pPr>
              <a:endParaRPr lang="en-US" dirty="0">
                <a:solidFill>
                  <a:schemeClr val="accent2"/>
                </a:solidFill>
              </a:endParaRPr>
            </a:p>
          </p:txBody>
        </p:sp>
      </p:grpSp>
      <p:sp>
        <p:nvSpPr>
          <p:cNvPr id="1028" name="Rectangle 14"/>
          <p:cNvSpPr>
            <a:spLocks noGrp="1" noChangeArrowheads="1"/>
          </p:cNvSpPr>
          <p:nvPr>
            <p:ph type="title"/>
            <p:custDataLst>
              <p:tags r:id="rId15"/>
            </p:custDataLst>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15"/>
          <p:cNvSpPr>
            <a:spLocks noGrp="1" noChangeArrowheads="1"/>
          </p:cNvSpPr>
          <p:nvPr>
            <p:ph type="body" idx="1"/>
            <p:custDataLst>
              <p:tags r:id="rId16"/>
            </p:custDataLst>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16" descr="msl-logo-trans-true150.gif"/>
          <p:cNvPicPr>
            <a:picLocks noChangeAspect="1"/>
          </p:cNvPicPr>
          <p:nvPr/>
        </p:nvPicPr>
        <p:blipFill>
          <a:blip r:embed="rId26"/>
          <a:srcRect/>
          <a:stretch>
            <a:fillRect/>
          </a:stretch>
        </p:blipFill>
        <p:spPr bwMode="auto">
          <a:xfrm>
            <a:off x="6705600" y="6324600"/>
            <a:ext cx="1428750"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88.xml"/><Relationship Id="rId7" Type="http://schemas.openxmlformats.org/officeDocument/2006/relationships/notesSlide" Target="../notesSlides/notesSlide10.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5.xml"/><Relationship Id="rId5" Type="http://schemas.openxmlformats.org/officeDocument/2006/relationships/tags" Target="../tags/tag90.xml"/><Relationship Id="rId4" Type="http://schemas.openxmlformats.org/officeDocument/2006/relationships/tags" Target="../tags/tag89.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93.xml"/><Relationship Id="rId7" Type="http://schemas.openxmlformats.org/officeDocument/2006/relationships/notesSlide" Target="../notesSlides/notesSlide1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4.xml"/><Relationship Id="rId5" Type="http://schemas.openxmlformats.org/officeDocument/2006/relationships/tags" Target="../tags/tag95.xml"/><Relationship Id="rId4" Type="http://schemas.openxmlformats.org/officeDocument/2006/relationships/tags" Target="../tags/tag94.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8.xml"/><Relationship Id="rId7" Type="http://schemas.openxmlformats.org/officeDocument/2006/relationships/notesSlide" Target="../notesSlides/notesSlide1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4.xml"/><Relationship Id="rId5" Type="http://schemas.openxmlformats.org/officeDocument/2006/relationships/tags" Target="../tags/tag100.xml"/><Relationship Id="rId4" Type="http://schemas.openxmlformats.org/officeDocument/2006/relationships/tags" Target="../tags/tag99.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03.xml"/><Relationship Id="rId7" Type="http://schemas.openxmlformats.org/officeDocument/2006/relationships/notesSlide" Target="../notesSlides/notesSlide1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9.xml"/><Relationship Id="rId5" Type="http://schemas.openxmlformats.org/officeDocument/2006/relationships/tags" Target="../tags/tag105.xml"/><Relationship Id="rId4" Type="http://schemas.openxmlformats.org/officeDocument/2006/relationships/tags" Target="../tags/tag104.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08.xml"/><Relationship Id="rId7" Type="http://schemas.openxmlformats.org/officeDocument/2006/relationships/notesSlide" Target="../notesSlides/notesSlide14.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4.xml"/><Relationship Id="rId5" Type="http://schemas.openxmlformats.org/officeDocument/2006/relationships/tags" Target="../tags/tag110.xml"/><Relationship Id="rId4" Type="http://schemas.openxmlformats.org/officeDocument/2006/relationships/tags" Target="../tags/tag109.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3.xml"/><Relationship Id="rId7" Type="http://schemas.openxmlformats.org/officeDocument/2006/relationships/notesSlide" Target="../notesSlides/notesSlide15.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4.xml"/><Relationship Id="rId5" Type="http://schemas.openxmlformats.org/officeDocument/2006/relationships/tags" Target="../tags/tag115.xml"/><Relationship Id="rId4" Type="http://schemas.openxmlformats.org/officeDocument/2006/relationships/tags" Target="../tags/tag114.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18.xml"/><Relationship Id="rId7" Type="http://schemas.openxmlformats.org/officeDocument/2006/relationships/notesSlide" Target="../notesSlides/notesSlide16.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4.xml"/><Relationship Id="rId5" Type="http://schemas.openxmlformats.org/officeDocument/2006/relationships/tags" Target="../tags/tag120.xml"/><Relationship Id="rId4" Type="http://schemas.openxmlformats.org/officeDocument/2006/relationships/tags" Target="../tags/tag119.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23.xml"/><Relationship Id="rId7" Type="http://schemas.openxmlformats.org/officeDocument/2006/relationships/notesSlide" Target="../notesSlides/notesSlide1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4.xml"/><Relationship Id="rId5" Type="http://schemas.openxmlformats.org/officeDocument/2006/relationships/tags" Target="../tags/tag125.xml"/><Relationship Id="rId4" Type="http://schemas.openxmlformats.org/officeDocument/2006/relationships/tags" Target="../tags/tag124.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28.xml"/><Relationship Id="rId7" Type="http://schemas.openxmlformats.org/officeDocument/2006/relationships/notesSlide" Target="../notesSlides/notesSlide1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4.xml"/><Relationship Id="rId5" Type="http://schemas.openxmlformats.org/officeDocument/2006/relationships/tags" Target="../tags/tag130.xml"/><Relationship Id="rId4" Type="http://schemas.openxmlformats.org/officeDocument/2006/relationships/tags" Target="../tags/tag129.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33.xml"/><Relationship Id="rId7" Type="http://schemas.openxmlformats.org/officeDocument/2006/relationships/notesSlide" Target="../notesSlides/notesSlide19.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4.xml"/><Relationship Id="rId5" Type="http://schemas.openxmlformats.org/officeDocument/2006/relationships/tags" Target="../tags/tag135.xml"/><Relationship Id="rId4" Type="http://schemas.openxmlformats.org/officeDocument/2006/relationships/tags" Target="../tags/tag134.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0.xml"/><Relationship Id="rId7" Type="http://schemas.openxmlformats.org/officeDocument/2006/relationships/notesSlide" Target="../notesSlides/notesSlide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4.xml"/><Relationship Id="rId5" Type="http://schemas.openxmlformats.org/officeDocument/2006/relationships/tags" Target="../tags/tag52.xml"/><Relationship Id="rId4" Type="http://schemas.openxmlformats.org/officeDocument/2006/relationships/tags" Target="../tags/tag51.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138.xml"/><Relationship Id="rId7" Type="http://schemas.openxmlformats.org/officeDocument/2006/relationships/notesSlide" Target="../notesSlides/notesSlide20.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4.xml"/><Relationship Id="rId5" Type="http://schemas.openxmlformats.org/officeDocument/2006/relationships/tags" Target="../tags/tag140.xml"/><Relationship Id="rId4" Type="http://schemas.openxmlformats.org/officeDocument/2006/relationships/tags" Target="../tags/tag139.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43.xml"/><Relationship Id="rId7" Type="http://schemas.openxmlformats.org/officeDocument/2006/relationships/slideLayout" Target="../slideLayouts/slideLayout4.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10" Type="http://schemas.openxmlformats.org/officeDocument/2006/relationships/hyperlink" Target="http://www.linkedin.com/pub/patrick-therrien/3a/a09/335" TargetMode="External"/><Relationship Id="rId4" Type="http://schemas.openxmlformats.org/officeDocument/2006/relationships/tags" Target="../tags/tag144.xml"/><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49.xml"/><Relationship Id="rId7" Type="http://schemas.openxmlformats.org/officeDocument/2006/relationships/slideLayout" Target="../slideLayouts/slideLayout4.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5" Type="http://schemas.openxmlformats.org/officeDocument/2006/relationships/tags" Target="../tags/tag151.xml"/><Relationship Id="rId10" Type="http://schemas.openxmlformats.org/officeDocument/2006/relationships/image" Target="../media/image24.png"/><Relationship Id="rId4" Type="http://schemas.openxmlformats.org/officeDocument/2006/relationships/tags" Target="../tags/tag150.xml"/><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55.xml"/><Relationship Id="rId7" Type="http://schemas.openxmlformats.org/officeDocument/2006/relationships/notesSlide" Target="../notesSlides/notesSlide3.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4.xml"/><Relationship Id="rId5" Type="http://schemas.openxmlformats.org/officeDocument/2006/relationships/tags" Target="../tags/tag57.xml"/><Relationship Id="rId4" Type="http://schemas.openxmlformats.org/officeDocument/2006/relationships/tags" Target="../tags/tag56.xml"/></Relationships>
</file>

<file path=ppt/slides/_rels/slide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61.xml"/></Relationships>
</file>

<file path=ppt/slides/_rels/slide5.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5.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6.jpe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69.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72.xml"/><Relationship Id="rId7" Type="http://schemas.openxmlformats.org/officeDocument/2006/relationships/notesSlide" Target="../notesSlides/notesSlide7.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4.xml"/><Relationship Id="rId5" Type="http://schemas.openxmlformats.org/officeDocument/2006/relationships/tags" Target="../tags/tag74.xml"/><Relationship Id="rId4" Type="http://schemas.openxmlformats.org/officeDocument/2006/relationships/tags" Target="../tags/tag73.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77.xml"/><Relationship Id="rId7" Type="http://schemas.openxmlformats.org/officeDocument/2006/relationships/notesSlide" Target="../notesSlides/notesSlide8.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4.xml"/><Relationship Id="rId5" Type="http://schemas.openxmlformats.org/officeDocument/2006/relationships/tags" Target="../tags/tag79.xml"/><Relationship Id="rId4" Type="http://schemas.openxmlformats.org/officeDocument/2006/relationships/tags" Target="../tags/tag7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82.xml"/><Relationship Id="rId7" Type="http://schemas.openxmlformats.org/officeDocument/2006/relationships/slideLayout" Target="../slideLayouts/slideLayout4.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image" Target="../media/image10.png"/><Relationship Id="rId4" Type="http://schemas.openxmlformats.org/officeDocument/2006/relationships/tags" Target="../tags/tag83.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custDataLst>
              <p:tags r:id="rId2"/>
            </p:custDataLst>
          </p:nvPr>
        </p:nvSpPr>
        <p:spPr>
          <a:xfrm>
            <a:off x="2438400" y="1905000"/>
            <a:ext cx="6553200" cy="2209800"/>
          </a:xfrm>
        </p:spPr>
        <p:txBody>
          <a:bodyPr/>
          <a:lstStyle/>
          <a:p>
            <a:pPr eaLnBrk="1" hangingPunct="1"/>
            <a:r>
              <a:rPr lang="en-US" sz="4000" dirty="0" smtClean="0">
                <a:latin typeface="Georgia" pitchFamily="18" charset="0"/>
              </a:rPr>
              <a:t>Using Social Media for Job Searching &amp; Networking</a:t>
            </a:r>
          </a:p>
        </p:txBody>
      </p:sp>
      <p:sp>
        <p:nvSpPr>
          <p:cNvPr id="15362" name="Subtitle 2"/>
          <p:cNvSpPr>
            <a:spLocks noGrp="1"/>
          </p:cNvSpPr>
          <p:nvPr>
            <p:ph type="subTitle" idx="1"/>
            <p:custDataLst>
              <p:tags r:id="rId3"/>
            </p:custDataLst>
          </p:nvPr>
        </p:nvSpPr>
        <p:spPr/>
        <p:txBody>
          <a:bodyPr/>
          <a:lstStyle/>
          <a:p>
            <a:pPr eaLnBrk="1" hangingPunct="1"/>
            <a:r>
              <a:rPr lang="en-US" dirty="0" smtClean="0">
                <a:latin typeface="Georgia" pitchFamily="18" charset="0"/>
              </a:rPr>
              <a:t>Patrick Therrien</a:t>
            </a:r>
          </a:p>
          <a:p>
            <a:pPr eaLnBrk="1" hangingPunct="1"/>
            <a:r>
              <a:rPr lang="en-US" dirty="0" smtClean="0">
                <a:latin typeface="Georgia" pitchFamily="18" charset="0"/>
              </a:rPr>
              <a:t>Technology &amp; Education Training Specialist</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custDataLst>
              <p:tags r:id="rId2"/>
            </p:custDataLst>
          </p:nvPr>
        </p:nvSpPr>
        <p:spPr>
          <a:xfrm>
            <a:off x="457200" y="274638"/>
            <a:ext cx="8382000" cy="1143000"/>
          </a:xfrm>
        </p:spPr>
        <p:txBody>
          <a:bodyPr/>
          <a:lstStyle/>
          <a:p>
            <a:r>
              <a:rPr lang="en-US" sz="3600" dirty="0" smtClean="0"/>
              <a:t>Using LinkedIn for Company Information</a:t>
            </a:r>
          </a:p>
        </p:txBody>
      </p:sp>
      <p:sp>
        <p:nvSpPr>
          <p:cNvPr id="4" name="Content Placeholder 3"/>
          <p:cNvSpPr>
            <a:spLocks noGrp="1"/>
          </p:cNvSpPr>
          <p:nvPr>
            <p:ph sz="half" idx="2"/>
            <p:custDataLst>
              <p:tags r:id="rId3"/>
            </p:custDataLst>
          </p:nvPr>
        </p:nvSpPr>
        <p:spPr>
          <a:xfrm>
            <a:off x="457200" y="1828800"/>
            <a:ext cx="4040188" cy="4343400"/>
          </a:xfrm>
        </p:spPr>
        <p:txBody>
          <a:bodyPr/>
          <a:lstStyle/>
          <a:p>
            <a:pPr>
              <a:defRPr/>
            </a:pPr>
            <a:r>
              <a:rPr lang="en-US" dirty="0" smtClean="0"/>
              <a:t>1</a:t>
            </a:r>
            <a:r>
              <a:rPr lang="en-US" baseline="30000" dirty="0" smtClean="0"/>
              <a:t>st</a:t>
            </a:r>
            <a:r>
              <a:rPr lang="en-US" dirty="0" smtClean="0"/>
              <a:t> Step</a:t>
            </a:r>
          </a:p>
          <a:p>
            <a:pPr lvl="1">
              <a:defRPr/>
            </a:pPr>
            <a:r>
              <a:rPr lang="en-US" dirty="0" smtClean="0"/>
              <a:t>Check out Job Boards</a:t>
            </a:r>
          </a:p>
          <a:p>
            <a:pPr lvl="2">
              <a:defRPr/>
            </a:pPr>
            <a:r>
              <a:rPr lang="en-US" dirty="0" smtClean="0"/>
              <a:t>JobsInMe.com</a:t>
            </a:r>
          </a:p>
          <a:p>
            <a:pPr lvl="2">
              <a:defRPr/>
            </a:pPr>
            <a:r>
              <a:rPr lang="en-US" dirty="0" smtClean="0"/>
              <a:t>Indeed.com</a:t>
            </a:r>
          </a:p>
          <a:p>
            <a:pPr lvl="2">
              <a:defRPr/>
            </a:pPr>
            <a:r>
              <a:rPr lang="en-US" dirty="0" smtClean="0"/>
              <a:t>MyJobWave.com</a:t>
            </a:r>
          </a:p>
          <a:p>
            <a:pPr lvl="2">
              <a:defRPr/>
            </a:pPr>
            <a:endParaRPr lang="en-US" dirty="0"/>
          </a:p>
          <a:p>
            <a:pPr>
              <a:defRPr/>
            </a:pPr>
            <a:r>
              <a:rPr lang="en-US" dirty="0" smtClean="0"/>
              <a:t>Look for possible companies or opportunities</a:t>
            </a:r>
          </a:p>
          <a:p>
            <a:pPr marL="0" indent="0">
              <a:buFont typeface="Wingdings" pitchFamily="2" charset="2"/>
              <a:buNone/>
              <a:defRPr/>
            </a:pPr>
            <a:endParaRPr lang="en-US" dirty="0"/>
          </a:p>
          <a:p>
            <a:pPr>
              <a:defRPr/>
            </a:pPr>
            <a:r>
              <a:rPr lang="en-US" dirty="0" smtClean="0"/>
              <a:t>Job description</a:t>
            </a:r>
            <a:endParaRPr lang="en-US" sz="2800" dirty="0"/>
          </a:p>
        </p:txBody>
      </p:sp>
      <p:sp>
        <p:nvSpPr>
          <p:cNvPr id="33795" name="Slide Number Placeholder 6"/>
          <p:cNvSpPr>
            <a:spLocks noGrp="1"/>
          </p:cNvSpPr>
          <p:nvPr>
            <p:ph type="sldNum" sz="quarter" idx="10"/>
            <p:custDataLst>
              <p:tags r:id="rId4"/>
            </p:custDataLst>
          </p:nvPr>
        </p:nvSpPr>
        <p:spPr>
          <a:noFill/>
        </p:spPr>
        <p:txBody>
          <a:bodyPr/>
          <a:lstStyle/>
          <a:p>
            <a:fld id="{7AFDA4BF-E758-483D-9D25-F0D110DFE328}" type="slidenum">
              <a:rPr lang="en-US" smtClean="0"/>
              <a:pPr/>
              <a:t>10</a:t>
            </a:fld>
            <a:endParaRPr lang="en-US" dirty="0" smtClean="0"/>
          </a:p>
        </p:txBody>
      </p:sp>
      <p:pic>
        <p:nvPicPr>
          <p:cNvPr id="1026" name="Picture 2"/>
          <p:cNvPicPr>
            <a:picLocks noChangeAspect="1" noChangeArrowheads="1"/>
          </p:cNvPicPr>
          <p:nvPr>
            <p:custDataLst>
              <p:tags r:id="rId5"/>
            </p:custDataLst>
          </p:nvPr>
        </p:nvPicPr>
        <p:blipFill>
          <a:blip r:embed="rId8">
            <a:extLst/>
          </a:blip>
          <a:srcRect/>
          <a:stretch>
            <a:fillRect/>
          </a:stretch>
        </p:blipFill>
        <p:spPr bwMode="auto">
          <a:xfrm>
            <a:off x="4566166" y="2667000"/>
            <a:ext cx="4321654"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custDataLst>
              <p:tags r:id="rId2"/>
            </p:custDataLst>
          </p:nvPr>
        </p:nvSpPr>
        <p:spPr/>
        <p:txBody>
          <a:bodyPr/>
          <a:lstStyle/>
          <a:p>
            <a:r>
              <a:rPr lang="en-US" dirty="0" smtClean="0"/>
              <a:t>The Informal Interview</a:t>
            </a:r>
          </a:p>
        </p:txBody>
      </p:sp>
      <p:sp>
        <p:nvSpPr>
          <p:cNvPr id="35842" name="Content Placeholder 2"/>
          <p:cNvSpPr>
            <a:spLocks noGrp="1"/>
          </p:cNvSpPr>
          <p:nvPr>
            <p:ph sz="half" idx="1"/>
            <p:custDataLst>
              <p:tags r:id="rId3"/>
            </p:custDataLst>
          </p:nvPr>
        </p:nvSpPr>
        <p:spPr>
          <a:xfrm>
            <a:off x="304800" y="1981200"/>
            <a:ext cx="4343400" cy="3886200"/>
          </a:xfrm>
        </p:spPr>
        <p:txBody>
          <a:bodyPr/>
          <a:lstStyle/>
          <a:p>
            <a:r>
              <a:rPr lang="en-US" dirty="0" smtClean="0"/>
              <a:t>Set up an informal interview</a:t>
            </a:r>
          </a:p>
          <a:p>
            <a:pPr lvl="1"/>
            <a:r>
              <a:rPr lang="en-US" dirty="0" smtClean="0"/>
              <a:t>Could be done over the phone</a:t>
            </a:r>
          </a:p>
          <a:p>
            <a:pPr lvl="1"/>
            <a:r>
              <a:rPr lang="en-US" dirty="0" smtClean="0"/>
              <a:t>Could be over coffee</a:t>
            </a:r>
          </a:p>
          <a:p>
            <a:pPr lvl="1"/>
            <a:r>
              <a:rPr lang="en-US" dirty="0" smtClean="0"/>
              <a:t>Conducted at their office</a:t>
            </a:r>
          </a:p>
          <a:p>
            <a:pPr lvl="1"/>
            <a:endParaRPr lang="en-US" dirty="0" smtClean="0"/>
          </a:p>
          <a:p>
            <a:r>
              <a:rPr lang="en-US" dirty="0" smtClean="0"/>
              <a:t>No more than 30 minutes</a:t>
            </a:r>
          </a:p>
        </p:txBody>
      </p:sp>
      <p:sp>
        <p:nvSpPr>
          <p:cNvPr id="35843" name="Slide Number Placeholder 4"/>
          <p:cNvSpPr>
            <a:spLocks noGrp="1"/>
          </p:cNvSpPr>
          <p:nvPr>
            <p:ph type="sldNum" sz="quarter" idx="11"/>
            <p:custDataLst>
              <p:tags r:id="rId4"/>
            </p:custDataLst>
          </p:nvPr>
        </p:nvSpPr>
        <p:spPr>
          <a:noFill/>
        </p:spPr>
        <p:txBody>
          <a:bodyPr/>
          <a:lstStyle/>
          <a:p>
            <a:fld id="{99D05AD3-8CF9-49AF-99C5-E035808F22E9}" type="slidenum">
              <a:rPr lang="en-US" smtClean="0"/>
              <a:pPr/>
              <a:t>11</a:t>
            </a:fld>
            <a:endParaRPr lang="en-US" dirty="0" smtClean="0"/>
          </a:p>
        </p:txBody>
      </p:sp>
      <p:pic>
        <p:nvPicPr>
          <p:cNvPr id="1026" name="Picture 2"/>
          <p:cNvPicPr>
            <a:picLocks noGrp="1" noChangeAspect="1" noChangeArrowheads="1"/>
          </p:cNvPicPr>
          <p:nvPr>
            <p:ph sz="half" idx="2"/>
            <p:custDataLst>
              <p:tags r:id="rId5"/>
            </p:custDataLst>
          </p:nvPr>
        </p:nvPicPr>
        <p:blipFill>
          <a:blip r:embed="rId8">
            <a:extLst/>
          </a:blip>
          <a:srcRect/>
          <a:stretch>
            <a:fillRect/>
          </a:stretch>
        </p:blipFill>
        <p:spPr>
          <a:xfrm>
            <a:off x="5124450" y="2209800"/>
            <a:ext cx="3790950" cy="2527300"/>
          </a:xfrm>
          <a:prstGeom prst="roundRect">
            <a:avLst>
              <a:gd name="adj" fmla="val 8594"/>
            </a:avLst>
          </a:prstGeom>
          <a:solidFill>
            <a:srgbClr val="FFFFFF">
              <a:shade val="85000"/>
            </a:srgbClr>
          </a:solidFill>
          <a:effectLst>
            <a:reflection blurRad="12700" stA="38000" endPos="28000" dist="5000" dir="5400000" sy="-100000" algn="bl" rotWithShape="0"/>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custDataLst>
              <p:tags r:id="rId2"/>
            </p:custDataLst>
          </p:nvPr>
        </p:nvSpPr>
        <p:spPr/>
        <p:txBody>
          <a:bodyPr/>
          <a:lstStyle/>
          <a:p>
            <a:r>
              <a:rPr lang="en-US" dirty="0" smtClean="0"/>
              <a:t>Searching for Jobs @ LinkedIn</a:t>
            </a:r>
          </a:p>
        </p:txBody>
      </p:sp>
      <p:sp>
        <p:nvSpPr>
          <p:cNvPr id="37890" name="Content Placeholder 2"/>
          <p:cNvSpPr>
            <a:spLocks noGrp="1"/>
          </p:cNvSpPr>
          <p:nvPr>
            <p:ph sz="half" idx="1"/>
            <p:custDataLst>
              <p:tags r:id="rId3"/>
            </p:custDataLst>
          </p:nvPr>
        </p:nvSpPr>
        <p:spPr>
          <a:xfrm>
            <a:off x="457200" y="1981200"/>
            <a:ext cx="4038600" cy="4724400"/>
          </a:xfrm>
        </p:spPr>
        <p:txBody>
          <a:bodyPr/>
          <a:lstStyle/>
          <a:p>
            <a:r>
              <a:rPr lang="en-US" dirty="0" smtClean="0"/>
              <a:t>Hiring managers and recruiters are using LinkedIn</a:t>
            </a:r>
          </a:p>
          <a:p>
            <a:pPr lvl="1"/>
            <a:r>
              <a:rPr lang="en-US" dirty="0" smtClean="0"/>
              <a:t> </a:t>
            </a:r>
            <a:r>
              <a:rPr lang="en-US" dirty="0"/>
              <a:t>T</a:t>
            </a:r>
            <a:r>
              <a:rPr lang="en-US" dirty="0" smtClean="0"/>
              <a:t>o post jobs </a:t>
            </a:r>
          </a:p>
          <a:p>
            <a:pPr lvl="1"/>
            <a:r>
              <a:rPr lang="en-US" dirty="0" smtClean="0"/>
              <a:t>Source candidates </a:t>
            </a:r>
          </a:p>
          <a:p>
            <a:endParaRPr lang="en-US" dirty="0" smtClean="0"/>
          </a:p>
          <a:p>
            <a:r>
              <a:rPr lang="en-US" dirty="0" smtClean="0"/>
              <a:t>You can search by utilizing keywords:</a:t>
            </a:r>
          </a:p>
          <a:p>
            <a:pPr lvl="1"/>
            <a:r>
              <a:rPr lang="en-US" dirty="0" smtClean="0"/>
              <a:t>Job Title</a:t>
            </a:r>
          </a:p>
          <a:p>
            <a:pPr lvl="1"/>
            <a:r>
              <a:rPr lang="en-US" dirty="0" smtClean="0"/>
              <a:t>Keywords</a:t>
            </a:r>
          </a:p>
          <a:p>
            <a:pPr lvl="1"/>
            <a:r>
              <a:rPr lang="en-US" dirty="0" smtClean="0"/>
              <a:t>Company Name</a:t>
            </a:r>
          </a:p>
          <a:p>
            <a:pPr lvl="1"/>
            <a:endParaRPr lang="en-US" dirty="0" smtClean="0"/>
          </a:p>
          <a:p>
            <a:endParaRPr lang="en-US" dirty="0" smtClean="0"/>
          </a:p>
        </p:txBody>
      </p:sp>
      <p:sp>
        <p:nvSpPr>
          <p:cNvPr id="37891" name="Slide Number Placeholder 4"/>
          <p:cNvSpPr>
            <a:spLocks noGrp="1"/>
          </p:cNvSpPr>
          <p:nvPr>
            <p:ph type="sldNum" sz="quarter" idx="11"/>
            <p:custDataLst>
              <p:tags r:id="rId4"/>
            </p:custDataLst>
          </p:nvPr>
        </p:nvSpPr>
        <p:spPr>
          <a:noFill/>
        </p:spPr>
        <p:txBody>
          <a:bodyPr/>
          <a:lstStyle/>
          <a:p>
            <a:fld id="{33FF8271-A803-4946-B5AC-18C95CF91A45}" type="slidenum">
              <a:rPr lang="en-US" smtClean="0"/>
              <a:pPr/>
              <a:t>12</a:t>
            </a:fld>
            <a:endParaRPr lang="en-US" dirty="0" smtClean="0"/>
          </a:p>
        </p:txBody>
      </p:sp>
      <p:pic>
        <p:nvPicPr>
          <p:cNvPr id="1026" name="Picture 2"/>
          <p:cNvPicPr>
            <a:picLocks noChangeAspect="1" noChangeArrowheads="1"/>
          </p:cNvPicPr>
          <p:nvPr>
            <p:custDataLst>
              <p:tags r:id="rId5"/>
            </p:custDataLst>
          </p:nvPr>
        </p:nvPicPr>
        <p:blipFill>
          <a:blip r:embed="rId8"/>
          <a:srcRect/>
          <a:stretch>
            <a:fillRect/>
          </a:stretch>
        </p:blipFill>
        <p:spPr bwMode="auto">
          <a:xfrm>
            <a:off x="4779963" y="2492375"/>
            <a:ext cx="4129087" cy="2308225"/>
          </a:xfrm>
          <a:prstGeom prst="rect">
            <a:avLst/>
          </a:prstGeom>
          <a:ln>
            <a:noFill/>
          </a:ln>
          <a:effectLst>
            <a:outerShdw blurRad="292100" dist="139700" dir="2700000" algn="tl" rotWithShape="0">
              <a:srgbClr val="333333">
                <a:alpha val="65000"/>
              </a:srgbClr>
            </a:outerShdw>
          </a:effectLst>
          <a:extLst/>
        </p:spPr>
      </p:pic>
    </p:spTree>
    <p:custDataLst>
      <p:tags r:id="rId1"/>
    </p:custData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5"/>
          <p:cNvSpPr>
            <a:spLocks noGrp="1"/>
          </p:cNvSpPr>
          <p:nvPr>
            <p:ph type="title"/>
            <p:custDataLst>
              <p:tags r:id="rId2"/>
            </p:custDataLst>
          </p:nvPr>
        </p:nvSpPr>
        <p:spPr>
          <a:xfrm>
            <a:off x="1792288" y="4495800"/>
            <a:ext cx="5486400" cy="566738"/>
          </a:xfrm>
        </p:spPr>
        <p:txBody>
          <a:bodyPr/>
          <a:lstStyle/>
          <a:p>
            <a:r>
              <a:rPr lang="en-US" sz="2800" dirty="0" smtClean="0"/>
              <a:t>Refining Your Search String</a:t>
            </a:r>
          </a:p>
        </p:txBody>
      </p:sp>
      <p:sp>
        <p:nvSpPr>
          <p:cNvPr id="8" name="Text Placeholder 7"/>
          <p:cNvSpPr>
            <a:spLocks noGrp="1"/>
          </p:cNvSpPr>
          <p:nvPr>
            <p:ph type="body" sz="half" idx="2"/>
            <p:custDataLst>
              <p:tags r:id="rId3"/>
            </p:custDataLst>
          </p:nvPr>
        </p:nvSpPr>
        <p:spPr>
          <a:xfrm>
            <a:off x="1792288" y="5062538"/>
            <a:ext cx="5486400" cy="1262062"/>
          </a:xfrm>
        </p:spPr>
        <p:txBody>
          <a:bodyPr/>
          <a:lstStyle/>
          <a:p>
            <a:pPr marL="285750" indent="-285750">
              <a:buFont typeface="Arial" pitchFamily="34" charset="0"/>
              <a:buChar char="•"/>
              <a:defRPr/>
            </a:pPr>
            <a:r>
              <a:rPr lang="en-US" sz="1800" dirty="0" smtClean="0"/>
              <a:t>You have the ability to define your search by location</a:t>
            </a:r>
          </a:p>
          <a:p>
            <a:pPr marL="285750" indent="-285750">
              <a:buFont typeface="Arial" pitchFamily="34" charset="0"/>
              <a:buChar char="•"/>
              <a:defRPr/>
            </a:pPr>
            <a:endParaRPr lang="en-US" sz="1800" dirty="0" smtClean="0"/>
          </a:p>
          <a:p>
            <a:pPr marL="285750" indent="-285750">
              <a:buFont typeface="Arial" pitchFamily="34" charset="0"/>
              <a:buChar char="•"/>
              <a:defRPr/>
            </a:pPr>
            <a:r>
              <a:rPr lang="en-US" sz="1800" dirty="0" smtClean="0"/>
              <a:t>This search provided 28 jobs within my search parameters</a:t>
            </a:r>
          </a:p>
          <a:p>
            <a:pPr marL="285750" indent="-285750">
              <a:buFont typeface="Arial" pitchFamily="34" charset="0"/>
              <a:buChar char="•"/>
              <a:defRPr/>
            </a:pPr>
            <a:endParaRPr lang="en-US" sz="1800" dirty="0" smtClean="0"/>
          </a:p>
          <a:p>
            <a:pPr>
              <a:defRPr/>
            </a:pPr>
            <a:endParaRPr lang="en-US" sz="1800" dirty="0"/>
          </a:p>
        </p:txBody>
      </p:sp>
      <p:sp>
        <p:nvSpPr>
          <p:cNvPr id="39939" name="Slide Number Placeholder 4"/>
          <p:cNvSpPr>
            <a:spLocks noGrp="1"/>
          </p:cNvSpPr>
          <p:nvPr>
            <p:ph type="sldNum" sz="quarter" idx="11"/>
            <p:custDataLst>
              <p:tags r:id="rId4"/>
            </p:custDataLst>
          </p:nvPr>
        </p:nvSpPr>
        <p:spPr>
          <a:noFill/>
        </p:spPr>
        <p:txBody>
          <a:bodyPr/>
          <a:lstStyle/>
          <a:p>
            <a:fld id="{30D48D85-7479-4F2C-BE43-7F094B78B1EF}" type="slidenum">
              <a:rPr lang="en-US" smtClean="0"/>
              <a:pPr/>
              <a:t>13</a:t>
            </a:fld>
            <a:endParaRPr lang="en-US" dirty="0" smtClean="0"/>
          </a:p>
        </p:txBody>
      </p:sp>
      <p:pic>
        <p:nvPicPr>
          <p:cNvPr id="2050" name="Picture 2"/>
          <p:cNvPicPr>
            <a:picLocks noChangeAspect="1" noChangeArrowheads="1"/>
          </p:cNvPicPr>
          <p:nvPr>
            <p:custDataLst>
              <p:tags r:id="rId5"/>
            </p:custDataLst>
          </p:nvPr>
        </p:nvPicPr>
        <p:blipFill>
          <a:blip r:embed="rId8"/>
          <a:srcRect/>
          <a:stretch>
            <a:fillRect/>
          </a:stretch>
        </p:blipFill>
        <p:spPr bwMode="auto">
          <a:xfrm>
            <a:off x="1676400" y="762000"/>
            <a:ext cx="5791200" cy="3352800"/>
          </a:xfrm>
          <a:prstGeom prst="rect">
            <a:avLst/>
          </a:prstGeom>
          <a:ln>
            <a:noFill/>
          </a:ln>
          <a:effectLst>
            <a:outerShdw blurRad="292100" dist="139700" dir="2700000" algn="tl" rotWithShape="0">
              <a:srgbClr val="333333">
                <a:alpha val="65000"/>
              </a:srgbClr>
            </a:outerShdw>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custDataLst>
              <p:tags r:id="rId2"/>
            </p:custDataLst>
          </p:nvPr>
        </p:nvSpPr>
        <p:spPr/>
        <p:txBody>
          <a:bodyPr/>
          <a:lstStyle/>
          <a:p>
            <a:r>
              <a:rPr lang="en-US" b="1" dirty="0" smtClean="0"/>
              <a:t>Why Join a Group</a:t>
            </a:r>
          </a:p>
        </p:txBody>
      </p:sp>
      <p:sp>
        <p:nvSpPr>
          <p:cNvPr id="41986" name="Content Placeholder 2"/>
          <p:cNvSpPr>
            <a:spLocks noGrp="1"/>
          </p:cNvSpPr>
          <p:nvPr>
            <p:ph sz="half" idx="1"/>
            <p:custDataLst>
              <p:tags r:id="rId3"/>
            </p:custDataLst>
          </p:nvPr>
        </p:nvSpPr>
        <p:spPr>
          <a:xfrm>
            <a:off x="304800" y="1981200"/>
            <a:ext cx="4191000" cy="4572000"/>
          </a:xfrm>
        </p:spPr>
        <p:txBody>
          <a:bodyPr/>
          <a:lstStyle/>
          <a:p>
            <a:r>
              <a:rPr lang="en-US" sz="2000" dirty="0" smtClean="0"/>
              <a:t>Allows you to join group discussions</a:t>
            </a:r>
          </a:p>
          <a:p>
            <a:pPr lvl="1"/>
            <a:r>
              <a:rPr lang="en-US" sz="2000" dirty="0" smtClean="0"/>
              <a:t>Learn new information about your field or interests</a:t>
            </a:r>
          </a:p>
          <a:p>
            <a:pPr lvl="1"/>
            <a:r>
              <a:rPr lang="en-US" sz="2000" dirty="0" smtClean="0"/>
              <a:t>Discover the most popular discussions in your professional group</a:t>
            </a:r>
          </a:p>
          <a:p>
            <a:endParaRPr lang="en-US" sz="2000" dirty="0" smtClean="0"/>
          </a:p>
          <a:p>
            <a:r>
              <a:rPr lang="en-US" sz="2000" dirty="0" smtClean="0"/>
              <a:t>Reasons to join LinkedIn groups</a:t>
            </a:r>
          </a:p>
          <a:p>
            <a:pPr lvl="1"/>
            <a:r>
              <a:rPr lang="en-US" sz="2000" dirty="0" smtClean="0"/>
              <a:t>Find jobs</a:t>
            </a:r>
          </a:p>
          <a:p>
            <a:pPr lvl="1"/>
            <a:r>
              <a:rPr lang="en-US" sz="2000" dirty="0" smtClean="0"/>
              <a:t>Get advice</a:t>
            </a:r>
          </a:p>
          <a:p>
            <a:pPr lvl="1"/>
            <a:r>
              <a:rPr lang="en-US" sz="2000" dirty="0" smtClean="0"/>
              <a:t>Demonstrate your expertise</a:t>
            </a:r>
          </a:p>
          <a:p>
            <a:endParaRPr lang="en-US" sz="2000" dirty="0" smtClean="0"/>
          </a:p>
          <a:p>
            <a:endParaRPr lang="en-US" dirty="0" smtClean="0"/>
          </a:p>
          <a:p>
            <a:endParaRPr lang="en-US" dirty="0" smtClean="0"/>
          </a:p>
        </p:txBody>
      </p:sp>
      <p:sp>
        <p:nvSpPr>
          <p:cNvPr id="41987" name="Slide Number Placeholder 4"/>
          <p:cNvSpPr>
            <a:spLocks noGrp="1"/>
          </p:cNvSpPr>
          <p:nvPr>
            <p:ph type="sldNum" sz="quarter" idx="11"/>
            <p:custDataLst>
              <p:tags r:id="rId4"/>
            </p:custDataLst>
          </p:nvPr>
        </p:nvSpPr>
        <p:spPr>
          <a:noFill/>
        </p:spPr>
        <p:txBody>
          <a:bodyPr/>
          <a:lstStyle/>
          <a:p>
            <a:fld id="{909835E2-834A-43F7-8D1A-1BB4A40F9659}" type="slidenum">
              <a:rPr lang="en-US" smtClean="0"/>
              <a:pPr/>
              <a:t>14</a:t>
            </a:fld>
            <a:endParaRPr lang="en-US" dirty="0" smtClean="0"/>
          </a:p>
        </p:txBody>
      </p:sp>
      <p:pic>
        <p:nvPicPr>
          <p:cNvPr id="1026" name="Picture 2"/>
          <p:cNvPicPr>
            <a:picLocks noChangeAspect="1" noChangeArrowheads="1"/>
          </p:cNvPicPr>
          <p:nvPr>
            <p:custDataLst>
              <p:tags r:id="rId5"/>
            </p:custDataLst>
          </p:nvPr>
        </p:nvPicPr>
        <p:blipFill>
          <a:blip r:embed="rId8"/>
          <a:srcRect/>
          <a:stretch>
            <a:fillRect/>
          </a:stretch>
        </p:blipFill>
        <p:spPr bwMode="auto">
          <a:xfrm>
            <a:off x="4800600" y="2301875"/>
            <a:ext cx="3889375" cy="3260725"/>
          </a:xfrm>
          <a:prstGeom prst="rect">
            <a:avLst/>
          </a:prstGeom>
          <a:ln>
            <a:noFill/>
          </a:ln>
          <a:effectLst>
            <a:outerShdw blurRad="292100" dist="139700" dir="2700000" algn="tl" rotWithShape="0">
              <a:srgbClr val="333333">
                <a:alpha val="65000"/>
              </a:srgbClr>
            </a:outerShdw>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custDataLst>
              <p:tags r:id="rId2"/>
            </p:custDataLst>
          </p:nvPr>
        </p:nvSpPr>
        <p:spPr/>
        <p:txBody>
          <a:bodyPr/>
          <a:lstStyle/>
          <a:p>
            <a:r>
              <a:rPr lang="en-US" dirty="0" smtClean="0"/>
              <a:t>Accessing Latest News </a:t>
            </a:r>
          </a:p>
        </p:txBody>
      </p:sp>
      <p:sp>
        <p:nvSpPr>
          <p:cNvPr id="44034" name="Content Placeholder 2"/>
          <p:cNvSpPr>
            <a:spLocks noGrp="1"/>
          </p:cNvSpPr>
          <p:nvPr>
            <p:ph sz="half" idx="1"/>
            <p:custDataLst>
              <p:tags r:id="rId3"/>
            </p:custDataLst>
          </p:nvPr>
        </p:nvSpPr>
        <p:spPr>
          <a:xfrm>
            <a:off x="457200" y="1981200"/>
            <a:ext cx="4038600" cy="4419600"/>
          </a:xfrm>
        </p:spPr>
        <p:txBody>
          <a:bodyPr/>
          <a:lstStyle/>
          <a:p>
            <a:r>
              <a:rPr lang="en-US" dirty="0" smtClean="0"/>
              <a:t>Access some of the latest news that can help your job search</a:t>
            </a:r>
          </a:p>
          <a:p>
            <a:endParaRPr lang="en-US" dirty="0" smtClean="0"/>
          </a:p>
          <a:p>
            <a:r>
              <a:rPr lang="en-US" dirty="0" smtClean="0"/>
              <a:t>Advantage over those who are not using social media</a:t>
            </a:r>
          </a:p>
          <a:p>
            <a:endParaRPr lang="en-US" dirty="0" smtClean="0"/>
          </a:p>
          <a:p>
            <a:r>
              <a:rPr lang="en-US" smtClean="0"/>
              <a:t>This is what </a:t>
            </a:r>
            <a:r>
              <a:rPr lang="en-US" dirty="0" smtClean="0"/>
              <a:t>the professionals are sharing</a:t>
            </a:r>
          </a:p>
          <a:p>
            <a:endParaRPr lang="en-US" dirty="0" smtClean="0"/>
          </a:p>
          <a:p>
            <a:endParaRPr lang="en-US" dirty="0" smtClean="0"/>
          </a:p>
          <a:p>
            <a:endParaRPr lang="en-US" dirty="0" smtClean="0"/>
          </a:p>
          <a:p>
            <a:endParaRPr lang="en-US" dirty="0" smtClean="0"/>
          </a:p>
        </p:txBody>
      </p:sp>
      <p:sp>
        <p:nvSpPr>
          <p:cNvPr id="44035" name="Slide Number Placeholder 4"/>
          <p:cNvSpPr>
            <a:spLocks noGrp="1"/>
          </p:cNvSpPr>
          <p:nvPr>
            <p:ph type="sldNum" sz="quarter" idx="11"/>
            <p:custDataLst>
              <p:tags r:id="rId4"/>
            </p:custDataLst>
          </p:nvPr>
        </p:nvSpPr>
        <p:spPr>
          <a:noFill/>
        </p:spPr>
        <p:txBody>
          <a:bodyPr/>
          <a:lstStyle/>
          <a:p>
            <a:fld id="{B1BD0B92-C388-471E-88C7-D8DD4DBE8C66}" type="slidenum">
              <a:rPr lang="en-US" smtClean="0"/>
              <a:pPr/>
              <a:t>15</a:t>
            </a:fld>
            <a:endParaRPr lang="en-US" dirty="0" smtClean="0"/>
          </a:p>
        </p:txBody>
      </p:sp>
      <p:pic>
        <p:nvPicPr>
          <p:cNvPr id="1026" name="Picture 2"/>
          <p:cNvPicPr>
            <a:picLocks noChangeAspect="1" noChangeArrowheads="1"/>
          </p:cNvPicPr>
          <p:nvPr>
            <p:custDataLst>
              <p:tags r:id="rId5"/>
            </p:custDataLst>
          </p:nvPr>
        </p:nvPicPr>
        <p:blipFill>
          <a:blip r:embed="rId8"/>
          <a:srcRect/>
          <a:stretch>
            <a:fillRect/>
          </a:stretch>
        </p:blipFill>
        <p:spPr bwMode="auto">
          <a:xfrm>
            <a:off x="4724400" y="2743200"/>
            <a:ext cx="4187825" cy="1828800"/>
          </a:xfrm>
          <a:prstGeom prst="rect">
            <a:avLst/>
          </a:prstGeom>
          <a:ln>
            <a:noFill/>
          </a:ln>
          <a:effectLst>
            <a:outerShdw blurRad="292100" dist="139700" dir="2700000" algn="tl" rotWithShape="0">
              <a:srgbClr val="333333">
                <a:alpha val="65000"/>
              </a:srgbClr>
            </a:outerShdw>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Using Facebook in your Job Search </a:t>
            </a:r>
            <a:endParaRPr lang="en-US" dirty="0"/>
          </a:p>
        </p:txBody>
      </p:sp>
      <p:sp>
        <p:nvSpPr>
          <p:cNvPr id="3" name="Content Placeholder 2"/>
          <p:cNvSpPr>
            <a:spLocks noGrp="1"/>
          </p:cNvSpPr>
          <p:nvPr>
            <p:ph sz="half" idx="1"/>
            <p:custDataLst>
              <p:tags r:id="rId3"/>
            </p:custDataLst>
          </p:nvPr>
        </p:nvSpPr>
        <p:spPr/>
        <p:txBody>
          <a:bodyPr/>
          <a:lstStyle/>
          <a:p>
            <a:r>
              <a:rPr lang="en-US" dirty="0" smtClean="0"/>
              <a:t>Not only for social networking anymore</a:t>
            </a:r>
          </a:p>
          <a:p>
            <a:endParaRPr lang="en-US" dirty="0"/>
          </a:p>
          <a:p>
            <a:r>
              <a:rPr lang="en-US" dirty="0" smtClean="0"/>
              <a:t>Get news and information on a specific company</a:t>
            </a:r>
          </a:p>
          <a:p>
            <a:endParaRPr lang="en-US" dirty="0"/>
          </a:p>
          <a:p>
            <a:r>
              <a:rPr lang="en-US" dirty="0" smtClean="0"/>
              <a:t>You can get advice and tips right on Facebook</a:t>
            </a:r>
          </a:p>
          <a:p>
            <a:endParaRPr lang="en-US" dirty="0"/>
          </a:p>
          <a:p>
            <a:endParaRPr lang="en-US" dirty="0"/>
          </a:p>
        </p:txBody>
      </p:sp>
      <p:sp>
        <p:nvSpPr>
          <p:cNvPr id="5" name="Slide Number Placeholder 4"/>
          <p:cNvSpPr>
            <a:spLocks noGrp="1"/>
          </p:cNvSpPr>
          <p:nvPr>
            <p:ph type="sldNum" sz="quarter" idx="11"/>
            <p:custDataLst>
              <p:tags r:id="rId4"/>
            </p:custDataLst>
          </p:nvPr>
        </p:nvSpPr>
        <p:spPr/>
        <p:txBody>
          <a:bodyPr/>
          <a:lstStyle/>
          <a:p>
            <a:pPr>
              <a:defRPr/>
            </a:pPr>
            <a:fld id="{DC046669-09DD-4768-BACA-A5C9CC758EE6}" type="slidenum">
              <a:rPr lang="en-US" smtClean="0"/>
              <a:pPr>
                <a:defRPr/>
              </a:pPr>
              <a:t>16</a:t>
            </a:fld>
            <a:endParaRPr lang="en-US" dirty="0"/>
          </a:p>
        </p:txBody>
      </p:sp>
      <p:pic>
        <p:nvPicPr>
          <p:cNvPr id="1026"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5334000" y="1994337"/>
            <a:ext cx="3190875" cy="3119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850889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Personalize your Facebook Profile</a:t>
            </a:r>
            <a:endParaRPr lang="en-US" dirty="0"/>
          </a:p>
        </p:txBody>
      </p:sp>
      <p:sp>
        <p:nvSpPr>
          <p:cNvPr id="3" name="Content Placeholder 2"/>
          <p:cNvSpPr>
            <a:spLocks noGrp="1"/>
          </p:cNvSpPr>
          <p:nvPr>
            <p:ph sz="half" idx="1"/>
            <p:custDataLst>
              <p:tags r:id="rId3"/>
            </p:custDataLst>
          </p:nvPr>
        </p:nvSpPr>
        <p:spPr>
          <a:xfrm>
            <a:off x="304800" y="1981200"/>
            <a:ext cx="4724400" cy="4191000"/>
          </a:xfrm>
        </p:spPr>
        <p:txBody>
          <a:bodyPr/>
          <a:lstStyle/>
          <a:p>
            <a:r>
              <a:rPr lang="en-US" dirty="0" smtClean="0"/>
              <a:t>Personalize your Facebook URL</a:t>
            </a:r>
          </a:p>
          <a:p>
            <a:endParaRPr lang="en-US" dirty="0"/>
          </a:p>
          <a:p>
            <a:r>
              <a:rPr lang="en-US" dirty="0" smtClean="0"/>
              <a:t>You are more likely to be picked up by Google/Bing when someone searches for you</a:t>
            </a:r>
          </a:p>
          <a:p>
            <a:endParaRPr lang="en-US" dirty="0"/>
          </a:p>
          <a:p>
            <a:r>
              <a:rPr lang="en-US" dirty="0" smtClean="0"/>
              <a:t>www.facebook.com/username</a:t>
            </a:r>
          </a:p>
          <a:p>
            <a:endParaRPr lang="en-US" dirty="0"/>
          </a:p>
          <a:p>
            <a:pPr marL="0" indent="0">
              <a:buNone/>
            </a:pPr>
            <a:endParaRPr lang="en-US" dirty="0" smtClean="0"/>
          </a:p>
        </p:txBody>
      </p:sp>
      <p:sp>
        <p:nvSpPr>
          <p:cNvPr id="5" name="Slide Number Placeholder 4"/>
          <p:cNvSpPr>
            <a:spLocks noGrp="1"/>
          </p:cNvSpPr>
          <p:nvPr>
            <p:ph type="sldNum" sz="quarter" idx="11"/>
            <p:custDataLst>
              <p:tags r:id="rId4"/>
            </p:custDataLst>
          </p:nvPr>
        </p:nvSpPr>
        <p:spPr/>
        <p:txBody>
          <a:bodyPr/>
          <a:lstStyle/>
          <a:p>
            <a:pPr>
              <a:defRPr/>
            </a:pPr>
            <a:fld id="{DC046669-09DD-4768-BACA-A5C9CC758EE6}" type="slidenum">
              <a:rPr lang="en-US" smtClean="0"/>
              <a:pPr>
                <a:defRPr/>
              </a:pPr>
              <a:t>17</a:t>
            </a:fld>
            <a:endParaRPr lang="en-US" dirty="0"/>
          </a:p>
        </p:txBody>
      </p:sp>
      <p:pic>
        <p:nvPicPr>
          <p:cNvPr id="2050"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5791200" y="1948147"/>
            <a:ext cx="2978850" cy="32334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00933180"/>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Setting your Privacy Settings</a:t>
            </a:r>
            <a:endParaRPr lang="en-US" dirty="0"/>
          </a:p>
        </p:txBody>
      </p:sp>
      <p:sp>
        <p:nvSpPr>
          <p:cNvPr id="3" name="Content Placeholder 2"/>
          <p:cNvSpPr>
            <a:spLocks noGrp="1"/>
          </p:cNvSpPr>
          <p:nvPr>
            <p:ph sz="half" idx="1"/>
            <p:custDataLst>
              <p:tags r:id="rId3"/>
            </p:custDataLst>
          </p:nvPr>
        </p:nvSpPr>
        <p:spPr/>
        <p:txBody>
          <a:bodyPr/>
          <a:lstStyle/>
          <a:p>
            <a:r>
              <a:rPr lang="en-US" dirty="0" smtClean="0"/>
              <a:t>Create different groups</a:t>
            </a:r>
          </a:p>
          <a:p>
            <a:endParaRPr lang="en-US" dirty="0"/>
          </a:p>
          <a:p>
            <a:r>
              <a:rPr lang="en-US" dirty="0" smtClean="0"/>
              <a:t>Your privacy settings are located on the right upper part of your home page</a:t>
            </a:r>
            <a:endParaRPr lang="en-US" dirty="0"/>
          </a:p>
        </p:txBody>
      </p:sp>
      <p:sp>
        <p:nvSpPr>
          <p:cNvPr id="5" name="Slide Number Placeholder 4"/>
          <p:cNvSpPr>
            <a:spLocks noGrp="1"/>
          </p:cNvSpPr>
          <p:nvPr>
            <p:ph type="sldNum" sz="quarter" idx="11"/>
            <p:custDataLst>
              <p:tags r:id="rId4"/>
            </p:custDataLst>
          </p:nvPr>
        </p:nvSpPr>
        <p:spPr/>
        <p:txBody>
          <a:bodyPr/>
          <a:lstStyle/>
          <a:p>
            <a:pPr>
              <a:defRPr/>
            </a:pPr>
            <a:fld id="{DC046669-09DD-4768-BACA-A5C9CC758EE6}" type="slidenum">
              <a:rPr lang="en-US" smtClean="0"/>
              <a:pPr>
                <a:defRPr/>
              </a:pPr>
              <a:t>18</a:t>
            </a:fld>
            <a:endParaRPr lang="en-US" dirty="0"/>
          </a:p>
        </p:txBody>
      </p:sp>
      <p:pic>
        <p:nvPicPr>
          <p:cNvPr id="3074"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5095280" y="2445943"/>
            <a:ext cx="3820119" cy="1668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flipV="1">
            <a:off x="4267200" y="2743200"/>
            <a:ext cx="4495800" cy="10668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custDataLst>
      <p:tags r:id="rId1"/>
    </p:custDataLst>
    <p:extLst>
      <p:ext uri="{BB962C8B-B14F-4D97-AF65-F5344CB8AC3E}">
        <p14:creationId xmlns:p14="http://schemas.microsoft.com/office/powerpoint/2010/main" val="41528764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Building your Professional Profile</a:t>
            </a:r>
            <a:endParaRPr lang="en-US" dirty="0"/>
          </a:p>
        </p:txBody>
      </p:sp>
      <p:sp>
        <p:nvSpPr>
          <p:cNvPr id="3" name="Content Placeholder 2"/>
          <p:cNvSpPr>
            <a:spLocks noGrp="1"/>
          </p:cNvSpPr>
          <p:nvPr>
            <p:ph sz="half" idx="1"/>
            <p:custDataLst>
              <p:tags r:id="rId3"/>
            </p:custDataLst>
          </p:nvPr>
        </p:nvSpPr>
        <p:spPr>
          <a:xfrm>
            <a:off x="457200" y="1981200"/>
            <a:ext cx="4038600" cy="4495800"/>
          </a:xfrm>
        </p:spPr>
        <p:txBody>
          <a:bodyPr/>
          <a:lstStyle/>
          <a:p>
            <a:r>
              <a:rPr lang="en-US" dirty="0" smtClean="0"/>
              <a:t>RSS feed from your blog</a:t>
            </a:r>
          </a:p>
          <a:p>
            <a:endParaRPr lang="en-US" dirty="0"/>
          </a:p>
          <a:p>
            <a:r>
              <a:rPr lang="en-US" dirty="0" smtClean="0"/>
              <a:t>Useful status updates</a:t>
            </a:r>
          </a:p>
          <a:p>
            <a:pPr lvl="1"/>
            <a:r>
              <a:rPr lang="en-US" dirty="0" smtClean="0"/>
              <a:t>Article from the industry or a specific company</a:t>
            </a:r>
          </a:p>
          <a:p>
            <a:pPr lvl="1"/>
            <a:r>
              <a:rPr lang="en-US" dirty="0" smtClean="0"/>
              <a:t>Famous quote focused on your industry</a:t>
            </a:r>
          </a:p>
          <a:p>
            <a:pPr lvl="1"/>
            <a:endParaRPr lang="en-US" dirty="0"/>
          </a:p>
          <a:p>
            <a:r>
              <a:rPr lang="en-US" dirty="0" smtClean="0"/>
              <a:t>Showcasing your interests</a:t>
            </a:r>
            <a:endParaRPr lang="en-US" dirty="0"/>
          </a:p>
        </p:txBody>
      </p:sp>
      <p:sp>
        <p:nvSpPr>
          <p:cNvPr id="5" name="Slide Number Placeholder 4"/>
          <p:cNvSpPr>
            <a:spLocks noGrp="1"/>
          </p:cNvSpPr>
          <p:nvPr>
            <p:ph type="sldNum" sz="quarter" idx="11"/>
            <p:custDataLst>
              <p:tags r:id="rId4"/>
            </p:custDataLst>
          </p:nvPr>
        </p:nvSpPr>
        <p:spPr/>
        <p:txBody>
          <a:bodyPr/>
          <a:lstStyle/>
          <a:p>
            <a:pPr>
              <a:defRPr/>
            </a:pPr>
            <a:fld id="{DC046669-09DD-4768-BACA-A5C9CC758EE6}" type="slidenum">
              <a:rPr lang="en-US" smtClean="0"/>
              <a:pPr>
                <a:defRPr/>
              </a:pPr>
              <a:t>19</a:t>
            </a:fld>
            <a:endParaRPr lang="en-US" dirty="0"/>
          </a:p>
        </p:txBody>
      </p:sp>
      <p:pic>
        <p:nvPicPr>
          <p:cNvPr id="1026"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4572000" y="1981200"/>
            <a:ext cx="4114800" cy="2799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647356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Social Hiring</a:t>
            </a:r>
            <a:endParaRPr lang="en-US" dirty="0"/>
          </a:p>
        </p:txBody>
      </p:sp>
      <p:sp>
        <p:nvSpPr>
          <p:cNvPr id="3" name="Content Placeholder 2"/>
          <p:cNvSpPr>
            <a:spLocks noGrp="1"/>
          </p:cNvSpPr>
          <p:nvPr>
            <p:ph sz="half" idx="1"/>
            <p:custDataLst>
              <p:tags r:id="rId3"/>
            </p:custDataLst>
          </p:nvPr>
        </p:nvSpPr>
        <p:spPr/>
        <p:txBody>
          <a:bodyPr/>
          <a:lstStyle/>
          <a:p>
            <a:r>
              <a:rPr lang="en-US" sz="2000" dirty="0" smtClean="0"/>
              <a:t>Expanding in 2012</a:t>
            </a:r>
          </a:p>
          <a:p>
            <a:endParaRPr lang="en-US" sz="2000" dirty="0"/>
          </a:p>
          <a:p>
            <a:r>
              <a:rPr lang="en-US" sz="2000" dirty="0" smtClean="0"/>
              <a:t>Employers creating branded Facebook and LinkedIn company pages</a:t>
            </a:r>
          </a:p>
          <a:p>
            <a:endParaRPr lang="en-US" sz="2000" dirty="0"/>
          </a:p>
          <a:p>
            <a:r>
              <a:rPr lang="en-US" sz="2000" dirty="0" smtClean="0"/>
              <a:t>Job Seekers tapping into this market to complement their search efforts</a:t>
            </a:r>
          </a:p>
          <a:p>
            <a:endParaRPr lang="en-US" dirty="0"/>
          </a:p>
        </p:txBody>
      </p:sp>
      <p:sp>
        <p:nvSpPr>
          <p:cNvPr id="5" name="Slide Number Placeholder 4"/>
          <p:cNvSpPr>
            <a:spLocks noGrp="1"/>
          </p:cNvSpPr>
          <p:nvPr>
            <p:ph type="sldNum" sz="quarter" idx="11"/>
            <p:custDataLst>
              <p:tags r:id="rId4"/>
            </p:custDataLst>
          </p:nvPr>
        </p:nvSpPr>
        <p:spPr/>
        <p:txBody>
          <a:bodyPr/>
          <a:lstStyle/>
          <a:p>
            <a:pPr>
              <a:defRPr/>
            </a:pPr>
            <a:fld id="{DC046669-09DD-4768-BACA-A5C9CC758EE6}" type="slidenum">
              <a:rPr lang="en-US" smtClean="0"/>
              <a:pPr>
                <a:defRPr/>
              </a:pPr>
              <a:t>2</a:t>
            </a:fld>
            <a:endParaRPr lang="en-US" dirty="0"/>
          </a:p>
        </p:txBody>
      </p:sp>
      <p:pic>
        <p:nvPicPr>
          <p:cNvPr id="1026"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4610100" y="1722157"/>
            <a:ext cx="4152900" cy="3155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64273575"/>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Keeping your Image Professional</a:t>
            </a:r>
            <a:endParaRPr lang="en-US" dirty="0"/>
          </a:p>
        </p:txBody>
      </p:sp>
      <p:sp>
        <p:nvSpPr>
          <p:cNvPr id="3" name="Content Placeholder 2"/>
          <p:cNvSpPr>
            <a:spLocks noGrp="1"/>
          </p:cNvSpPr>
          <p:nvPr>
            <p:ph sz="half" idx="1"/>
            <p:custDataLst>
              <p:tags r:id="rId3"/>
            </p:custDataLst>
          </p:nvPr>
        </p:nvSpPr>
        <p:spPr>
          <a:xfrm>
            <a:off x="457200" y="1981200"/>
            <a:ext cx="4038600" cy="4419600"/>
          </a:xfrm>
        </p:spPr>
        <p:txBody>
          <a:bodyPr/>
          <a:lstStyle/>
          <a:p>
            <a:r>
              <a:rPr lang="en-US" dirty="0" smtClean="0"/>
              <a:t>Quit the games</a:t>
            </a:r>
          </a:p>
          <a:p>
            <a:endParaRPr lang="en-US" dirty="0"/>
          </a:p>
          <a:p>
            <a:r>
              <a:rPr lang="en-US" dirty="0" smtClean="0"/>
              <a:t>Use Facebook Events</a:t>
            </a:r>
          </a:p>
          <a:p>
            <a:pPr lvl="1"/>
            <a:r>
              <a:rPr lang="en-US" dirty="0" smtClean="0"/>
              <a:t>Networking Group</a:t>
            </a:r>
          </a:p>
          <a:p>
            <a:pPr lvl="1"/>
            <a:endParaRPr lang="en-US" dirty="0"/>
          </a:p>
          <a:p>
            <a:r>
              <a:rPr lang="en-US" dirty="0" smtClean="0"/>
              <a:t>You may have to block posts from some of your friends.</a:t>
            </a:r>
          </a:p>
          <a:p>
            <a:endParaRPr lang="en-US" dirty="0"/>
          </a:p>
          <a:p>
            <a:r>
              <a:rPr lang="en-US" dirty="0" smtClean="0"/>
              <a:t>Flickr or </a:t>
            </a:r>
            <a:r>
              <a:rPr lang="en-US" dirty="0" err="1" smtClean="0"/>
              <a:t>Tumblr</a:t>
            </a:r>
            <a:endParaRPr lang="en-US" dirty="0"/>
          </a:p>
        </p:txBody>
      </p:sp>
      <p:sp>
        <p:nvSpPr>
          <p:cNvPr id="5" name="Slide Number Placeholder 4"/>
          <p:cNvSpPr>
            <a:spLocks noGrp="1"/>
          </p:cNvSpPr>
          <p:nvPr>
            <p:ph type="sldNum" sz="quarter" idx="11"/>
            <p:custDataLst>
              <p:tags r:id="rId4"/>
            </p:custDataLst>
          </p:nvPr>
        </p:nvSpPr>
        <p:spPr/>
        <p:txBody>
          <a:bodyPr/>
          <a:lstStyle/>
          <a:p>
            <a:pPr>
              <a:defRPr/>
            </a:pPr>
            <a:fld id="{DC046669-09DD-4768-BACA-A5C9CC758EE6}" type="slidenum">
              <a:rPr lang="en-US" smtClean="0"/>
              <a:pPr>
                <a:defRPr/>
              </a:pPr>
              <a:t>20</a:t>
            </a:fld>
            <a:endParaRPr lang="en-US" dirty="0"/>
          </a:p>
        </p:txBody>
      </p:sp>
      <p:pic>
        <p:nvPicPr>
          <p:cNvPr id="2050" name="Picture 2"/>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6019800" y="1676400"/>
            <a:ext cx="24257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793750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Using a QR Code </a:t>
            </a:r>
            <a:endParaRPr lang="en-US" dirty="0"/>
          </a:p>
        </p:txBody>
      </p:sp>
      <p:sp>
        <p:nvSpPr>
          <p:cNvPr id="3" name="Content Placeholder 2"/>
          <p:cNvSpPr>
            <a:spLocks noGrp="1"/>
          </p:cNvSpPr>
          <p:nvPr>
            <p:ph sz="half" idx="1"/>
            <p:custDataLst>
              <p:tags r:id="rId3"/>
            </p:custDataLst>
          </p:nvPr>
        </p:nvSpPr>
        <p:spPr>
          <a:xfrm>
            <a:off x="457200" y="1600200"/>
            <a:ext cx="4038600" cy="3886200"/>
          </a:xfrm>
        </p:spPr>
        <p:txBody>
          <a:bodyPr/>
          <a:lstStyle/>
          <a:p>
            <a:r>
              <a:rPr lang="en-US" sz="2000" dirty="0" smtClean="0"/>
              <a:t>Attaching a QR “Quick Response” Code to your resume or cover letter</a:t>
            </a:r>
          </a:p>
          <a:p>
            <a:endParaRPr lang="en-US" sz="2000" dirty="0"/>
          </a:p>
          <a:p>
            <a:pPr lvl="1"/>
            <a:r>
              <a:rPr lang="en-US" sz="2000" dirty="0" smtClean="0"/>
              <a:t>Link to your blogs</a:t>
            </a:r>
          </a:p>
          <a:p>
            <a:pPr lvl="1"/>
            <a:r>
              <a:rPr lang="en-US" sz="2000" dirty="0" smtClean="0"/>
              <a:t>Link to your LinkedIn profile</a:t>
            </a:r>
          </a:p>
          <a:p>
            <a:pPr lvl="1"/>
            <a:endParaRPr lang="en-US" sz="2000" dirty="0"/>
          </a:p>
          <a:p>
            <a:r>
              <a:rPr lang="en-US" sz="2000" dirty="0" smtClean="0"/>
              <a:t>Attach a URL in your Cover Letter</a:t>
            </a:r>
          </a:p>
          <a:p>
            <a:pPr lvl="1"/>
            <a:r>
              <a:rPr lang="en-US" sz="2000" dirty="0" smtClean="0"/>
              <a:t>For your LinkedIn Profile</a:t>
            </a:r>
            <a:endParaRPr lang="en-US" sz="2000" dirty="0"/>
          </a:p>
        </p:txBody>
      </p:sp>
      <p:sp>
        <p:nvSpPr>
          <p:cNvPr id="5" name="Slide Number Placeholder 4"/>
          <p:cNvSpPr>
            <a:spLocks noGrp="1"/>
          </p:cNvSpPr>
          <p:nvPr>
            <p:ph type="sldNum" sz="quarter" idx="11"/>
            <p:custDataLst>
              <p:tags r:id="rId4"/>
            </p:custDataLst>
          </p:nvPr>
        </p:nvSpPr>
        <p:spPr/>
        <p:txBody>
          <a:bodyPr/>
          <a:lstStyle/>
          <a:p>
            <a:pPr>
              <a:defRPr/>
            </a:pPr>
            <a:fld id="{DC046669-09DD-4768-BACA-A5C9CC758EE6}" type="slidenum">
              <a:rPr lang="en-US" smtClean="0"/>
              <a:pPr>
                <a:defRPr/>
              </a:pPr>
              <a:t>21</a:t>
            </a:fld>
            <a:endParaRPr lang="en-US" dirty="0"/>
          </a:p>
        </p:txBody>
      </p:sp>
      <p:pic>
        <p:nvPicPr>
          <p:cNvPr id="6" name="Picture 5"/>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6157912" y="2509015"/>
            <a:ext cx="1857375" cy="1857375"/>
          </a:xfrm>
          <a:prstGeom prst="rect">
            <a:avLst/>
          </a:prstGeom>
          <a:ln>
            <a:noFill/>
          </a:ln>
          <a:effectLst>
            <a:outerShdw blurRad="292100" dist="139700" dir="2700000" algn="tl" rotWithShape="0">
              <a:srgbClr val="333333">
                <a:alpha val="65000"/>
              </a:srgbClr>
            </a:outerShdw>
          </a:effectLst>
        </p:spPr>
      </p:pic>
      <p:sp>
        <p:nvSpPr>
          <p:cNvPr id="7" name="TextBox 6"/>
          <p:cNvSpPr txBox="1"/>
          <p:nvPr>
            <p:custDataLst>
              <p:tags r:id="rId6"/>
            </p:custDataLst>
          </p:nvPr>
        </p:nvSpPr>
        <p:spPr>
          <a:xfrm>
            <a:off x="533400" y="5619690"/>
            <a:ext cx="6553200" cy="400110"/>
          </a:xfrm>
          <a:prstGeom prst="rect">
            <a:avLst/>
          </a:prstGeom>
          <a:noFill/>
        </p:spPr>
        <p:txBody>
          <a:bodyPr wrap="square" rtlCol="0">
            <a:spAutoFit/>
          </a:bodyPr>
          <a:lstStyle/>
          <a:p>
            <a:r>
              <a:rPr lang="en-US" sz="2000" dirty="0">
                <a:hlinkClick r:id="rId10" tooltip="View public profile"/>
              </a:rPr>
              <a:t>http://www.linkedin.com/pub/patrick-therrien/3a/a09/335</a:t>
            </a:r>
            <a:endParaRPr lang="en-US" sz="2000" dirty="0"/>
          </a:p>
        </p:txBody>
      </p:sp>
    </p:spTree>
    <p:custDataLst>
      <p:tags r:id="rId1"/>
    </p:custDataLst>
    <p:extLst>
      <p:ext uri="{BB962C8B-B14F-4D97-AF65-F5344CB8AC3E}">
        <p14:creationId xmlns:p14="http://schemas.microsoft.com/office/powerpoint/2010/main" val="312393081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Business Cards</a:t>
            </a:r>
            <a:endParaRPr lang="en-US" dirty="0"/>
          </a:p>
        </p:txBody>
      </p:sp>
      <p:sp>
        <p:nvSpPr>
          <p:cNvPr id="3" name="Content Placeholder 2"/>
          <p:cNvSpPr>
            <a:spLocks noGrp="1"/>
          </p:cNvSpPr>
          <p:nvPr>
            <p:ph sz="half" idx="1"/>
            <p:custDataLst>
              <p:tags r:id="rId3"/>
            </p:custDataLst>
          </p:nvPr>
        </p:nvSpPr>
        <p:spPr>
          <a:xfrm>
            <a:off x="152400" y="1981200"/>
            <a:ext cx="4648200" cy="4572000"/>
          </a:xfrm>
        </p:spPr>
        <p:txBody>
          <a:bodyPr numCol="1"/>
          <a:lstStyle/>
          <a:p>
            <a:r>
              <a:rPr lang="en-US" sz="2000" dirty="0" smtClean="0"/>
              <a:t>Networking tool</a:t>
            </a:r>
          </a:p>
          <a:p>
            <a:endParaRPr lang="en-US" sz="2000" dirty="0"/>
          </a:p>
          <a:p>
            <a:r>
              <a:rPr lang="en-US" sz="2000" dirty="0" smtClean="0"/>
              <a:t>Highlights:</a:t>
            </a:r>
          </a:p>
          <a:p>
            <a:pPr lvl="1"/>
            <a:r>
              <a:rPr lang="en-US" sz="2000" dirty="0" smtClean="0"/>
              <a:t>Skills</a:t>
            </a:r>
          </a:p>
          <a:p>
            <a:pPr lvl="1"/>
            <a:r>
              <a:rPr lang="en-US" sz="2000" dirty="0" smtClean="0"/>
              <a:t>Qualifications</a:t>
            </a:r>
          </a:p>
          <a:p>
            <a:pPr lvl="1"/>
            <a:endParaRPr lang="en-US" sz="2000" dirty="0"/>
          </a:p>
          <a:p>
            <a:r>
              <a:rPr lang="en-US" sz="2000" dirty="0" smtClean="0"/>
              <a:t>Include: </a:t>
            </a:r>
          </a:p>
          <a:p>
            <a:pPr lvl="1"/>
            <a:r>
              <a:rPr lang="en-US" sz="2000" dirty="0" smtClean="0"/>
              <a:t>Title</a:t>
            </a:r>
          </a:p>
          <a:p>
            <a:pPr lvl="1"/>
            <a:r>
              <a:rPr lang="en-US" sz="2000" dirty="0" smtClean="0"/>
              <a:t>Areas of expertise</a:t>
            </a:r>
          </a:p>
          <a:p>
            <a:pPr lvl="1"/>
            <a:r>
              <a:rPr lang="en-US" sz="2000" dirty="0" smtClean="0"/>
              <a:t>Years of experience</a:t>
            </a:r>
          </a:p>
          <a:p>
            <a:pPr lvl="1"/>
            <a:r>
              <a:rPr lang="en-US" sz="2000" dirty="0" smtClean="0"/>
              <a:t>Contact information</a:t>
            </a:r>
          </a:p>
          <a:p>
            <a:pPr lvl="1"/>
            <a:endParaRPr lang="en-US" dirty="0" smtClean="0"/>
          </a:p>
          <a:p>
            <a:endParaRPr lang="en-US" dirty="0" smtClean="0"/>
          </a:p>
          <a:p>
            <a:pPr lvl="1"/>
            <a:endParaRPr lang="en-US" dirty="0"/>
          </a:p>
          <a:p>
            <a:endParaRPr lang="en-US" dirty="0" smtClean="0"/>
          </a:p>
          <a:p>
            <a:endParaRPr lang="en-US" dirty="0"/>
          </a:p>
          <a:p>
            <a:endParaRPr lang="en-US" dirty="0"/>
          </a:p>
        </p:txBody>
      </p:sp>
      <p:sp>
        <p:nvSpPr>
          <p:cNvPr id="5" name="Slide Number Placeholder 4"/>
          <p:cNvSpPr>
            <a:spLocks noGrp="1"/>
          </p:cNvSpPr>
          <p:nvPr>
            <p:ph type="sldNum" sz="quarter" idx="11"/>
            <p:custDataLst>
              <p:tags r:id="rId4"/>
            </p:custDataLst>
          </p:nvPr>
        </p:nvSpPr>
        <p:spPr/>
        <p:txBody>
          <a:bodyPr/>
          <a:lstStyle/>
          <a:p>
            <a:pPr>
              <a:defRPr/>
            </a:pPr>
            <a:fld id="{DC046669-09DD-4768-BACA-A5C9CC758EE6}" type="slidenum">
              <a:rPr lang="en-US" smtClean="0"/>
              <a:pPr>
                <a:defRPr/>
              </a:pPr>
              <a:t>22</a:t>
            </a:fld>
            <a:endParaRPr lang="en-US" dirty="0"/>
          </a:p>
        </p:txBody>
      </p:sp>
      <p:pic>
        <p:nvPicPr>
          <p:cNvPr id="1027" name="Picture 3"/>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5029199" y="3639078"/>
            <a:ext cx="3833445" cy="2198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4977075" y="990600"/>
            <a:ext cx="3848782"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7868789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custDataLst>
              <p:tags r:id="rId2"/>
            </p:custDataLst>
          </p:nvPr>
        </p:nvSpPr>
        <p:spPr>
          <a:xfrm>
            <a:off x="457200" y="533400"/>
            <a:ext cx="8583613" cy="1371600"/>
          </a:xfrm>
        </p:spPr>
        <p:txBody>
          <a:bodyPr/>
          <a:lstStyle/>
          <a:p>
            <a:r>
              <a:rPr lang="en-US" sz="4000" dirty="0" smtClean="0"/>
              <a:t>Finding Employment Using Social Media</a:t>
            </a:r>
          </a:p>
        </p:txBody>
      </p:sp>
      <p:sp>
        <p:nvSpPr>
          <p:cNvPr id="17410" name="Content Placeholder 4"/>
          <p:cNvSpPr>
            <a:spLocks noGrp="1"/>
          </p:cNvSpPr>
          <p:nvPr>
            <p:ph sz="half" idx="1"/>
            <p:custDataLst>
              <p:tags r:id="rId3"/>
            </p:custDataLst>
          </p:nvPr>
        </p:nvSpPr>
        <p:spPr/>
        <p:txBody>
          <a:bodyPr/>
          <a:lstStyle/>
          <a:p>
            <a:r>
              <a:rPr lang="en-US" dirty="0" smtClean="0"/>
              <a:t>Networking #1</a:t>
            </a:r>
          </a:p>
          <a:p>
            <a:pPr lvl="1"/>
            <a:r>
              <a:rPr lang="en-US" sz="2000" dirty="0" smtClean="0"/>
              <a:t>Most successful way </a:t>
            </a:r>
            <a:r>
              <a:rPr lang="en-US" sz="2000" dirty="0" smtClean="0">
                <a:solidFill>
                  <a:srgbClr val="FF0000"/>
                </a:solidFill>
              </a:rPr>
              <a:t>to land</a:t>
            </a:r>
            <a:r>
              <a:rPr lang="en-US" sz="2000" dirty="0" smtClean="0"/>
              <a:t> an interview</a:t>
            </a:r>
          </a:p>
          <a:p>
            <a:endParaRPr lang="en-US" dirty="0" smtClean="0"/>
          </a:p>
          <a:p>
            <a:r>
              <a:rPr lang="en-US" dirty="0" smtClean="0"/>
              <a:t>You are in competition </a:t>
            </a:r>
          </a:p>
          <a:p>
            <a:pPr lvl="1"/>
            <a:r>
              <a:rPr lang="en-US" sz="2000" dirty="0" smtClean="0"/>
              <a:t>You need to set yourself apart</a:t>
            </a:r>
          </a:p>
          <a:p>
            <a:pPr lvl="1"/>
            <a:endParaRPr lang="en-US" sz="2000" dirty="0" smtClean="0"/>
          </a:p>
          <a:p>
            <a:r>
              <a:rPr lang="en-US" dirty="0" smtClean="0"/>
              <a:t>Using normal channels is not working</a:t>
            </a:r>
          </a:p>
          <a:p>
            <a:pPr lvl="1"/>
            <a:endParaRPr lang="en-US" dirty="0" smtClean="0"/>
          </a:p>
          <a:p>
            <a:endParaRPr lang="en-US" dirty="0" smtClean="0"/>
          </a:p>
          <a:p>
            <a:endParaRPr lang="en-US" dirty="0" smtClean="0"/>
          </a:p>
          <a:p>
            <a:endParaRPr lang="en-US" dirty="0" smtClean="0"/>
          </a:p>
        </p:txBody>
      </p:sp>
      <p:sp>
        <p:nvSpPr>
          <p:cNvPr id="17411" name="Slide Number Placeholder 3"/>
          <p:cNvSpPr>
            <a:spLocks noGrp="1"/>
          </p:cNvSpPr>
          <p:nvPr>
            <p:ph type="sldNum" sz="quarter" idx="11"/>
            <p:custDataLst>
              <p:tags r:id="rId4"/>
            </p:custDataLst>
          </p:nvPr>
        </p:nvSpPr>
        <p:spPr>
          <a:noFill/>
        </p:spPr>
        <p:txBody>
          <a:bodyPr/>
          <a:lstStyle/>
          <a:p>
            <a:fld id="{08C47437-145E-4340-973A-1DC9D466B1D3}" type="slidenum">
              <a:rPr lang="en-US" smtClean="0"/>
              <a:pPr/>
              <a:t>3</a:t>
            </a:fld>
            <a:endParaRPr lang="en-US" dirty="0" smtClean="0"/>
          </a:p>
        </p:txBody>
      </p:sp>
      <p:pic>
        <p:nvPicPr>
          <p:cNvPr id="31746" name="Picture 2"/>
          <p:cNvPicPr>
            <a:picLocks noChangeAspect="1" noChangeArrowheads="1"/>
          </p:cNvPicPr>
          <p:nvPr>
            <p:custDataLst>
              <p:tags r:id="rId5"/>
            </p:custDataLst>
          </p:nvPr>
        </p:nvPicPr>
        <p:blipFill>
          <a:blip r:embed="rId8"/>
          <a:srcRect/>
          <a:stretch>
            <a:fillRect/>
          </a:stretch>
        </p:blipFill>
        <p:spPr bwMode="auto">
          <a:xfrm>
            <a:off x="5181600" y="2286000"/>
            <a:ext cx="3657600" cy="2609850"/>
          </a:xfrm>
          <a:prstGeom prst="rect">
            <a:avLst/>
          </a:prstGeom>
          <a:ln>
            <a:noFill/>
          </a:ln>
          <a:effectLst>
            <a:outerShdw blurRad="292100" dist="139700" dir="2700000" algn="tl" rotWithShape="0">
              <a:srgbClr val="333333">
                <a:alpha val="65000"/>
              </a:srgbClr>
            </a:outerShdw>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custDataLst>
              <p:tags r:id="rId2"/>
            </p:custDataLst>
          </p:nvPr>
        </p:nvSpPr>
        <p:spPr/>
        <p:txBody>
          <a:bodyPr/>
          <a:lstStyle/>
          <a:p>
            <a:r>
              <a:rPr lang="en-US" dirty="0" smtClean="0"/>
              <a:t>Why Social Media</a:t>
            </a:r>
          </a:p>
        </p:txBody>
      </p:sp>
      <p:sp>
        <p:nvSpPr>
          <p:cNvPr id="19458" name="Content Placeholder 2"/>
          <p:cNvSpPr>
            <a:spLocks noGrp="1"/>
          </p:cNvSpPr>
          <p:nvPr>
            <p:ph sz="half" idx="1"/>
            <p:custDataLst>
              <p:tags r:id="rId3"/>
            </p:custDataLst>
          </p:nvPr>
        </p:nvSpPr>
        <p:spPr>
          <a:xfrm>
            <a:off x="457200" y="1981200"/>
            <a:ext cx="4038600" cy="4267200"/>
          </a:xfrm>
        </p:spPr>
        <p:txBody>
          <a:bodyPr/>
          <a:lstStyle/>
          <a:p>
            <a:r>
              <a:rPr lang="en-US" dirty="0" smtClean="0"/>
              <a:t>Allows you to stand out in the crowd </a:t>
            </a:r>
          </a:p>
          <a:p>
            <a:endParaRPr lang="en-US" dirty="0" smtClean="0"/>
          </a:p>
          <a:p>
            <a:r>
              <a:rPr lang="en-US" dirty="0" smtClean="0"/>
              <a:t>Opportunity to display your personality &amp; professionalism </a:t>
            </a:r>
          </a:p>
          <a:p>
            <a:endParaRPr lang="en-US" dirty="0" smtClean="0"/>
          </a:p>
          <a:p>
            <a:r>
              <a:rPr lang="en-US" dirty="0" smtClean="0"/>
              <a:t>Less than 5% of people are finding jobs on job boards</a:t>
            </a:r>
          </a:p>
        </p:txBody>
      </p:sp>
      <p:sp>
        <p:nvSpPr>
          <p:cNvPr id="19459" name="Slide Number Placeholder 4"/>
          <p:cNvSpPr>
            <a:spLocks noGrp="1"/>
          </p:cNvSpPr>
          <p:nvPr>
            <p:ph type="sldNum" sz="quarter" idx="11"/>
            <p:custDataLst>
              <p:tags r:id="rId4"/>
            </p:custDataLst>
          </p:nvPr>
        </p:nvSpPr>
        <p:spPr>
          <a:noFill/>
        </p:spPr>
        <p:txBody>
          <a:bodyPr/>
          <a:lstStyle/>
          <a:p>
            <a:fld id="{57F00128-283B-4B42-BABD-1BBF17067778}" type="slidenum">
              <a:rPr lang="en-US" smtClean="0"/>
              <a:pPr/>
              <a:t>4</a:t>
            </a:fld>
            <a:endParaRPr lang="en-US" dirty="0" smtClean="0"/>
          </a:p>
        </p:txBody>
      </p:sp>
      <p:pic>
        <p:nvPicPr>
          <p:cNvPr id="19460" name="Picture 2" descr="C:\Users\Admin\AppData\Local\Microsoft\Windows\Temporary Internet Files\Low\Content.IE5\GXD0LIJS\MC910216363[1].PNG"/>
          <p:cNvPicPr>
            <a:picLocks noChangeAspect="1" noChangeArrowheads="1"/>
          </p:cNvPicPr>
          <p:nvPr/>
        </p:nvPicPr>
        <p:blipFill>
          <a:blip r:embed="rId7"/>
          <a:srcRect/>
          <a:stretch>
            <a:fillRect/>
          </a:stretch>
        </p:blipFill>
        <p:spPr bwMode="auto">
          <a:xfrm>
            <a:off x="4806950" y="1828800"/>
            <a:ext cx="4362450" cy="3800475"/>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custDataLst>
              <p:tags r:id="rId2"/>
            </p:custDataLst>
          </p:nvPr>
        </p:nvSpPr>
        <p:spPr>
          <a:xfrm>
            <a:off x="457200" y="457200"/>
            <a:ext cx="8229600" cy="1143000"/>
          </a:xfrm>
        </p:spPr>
        <p:txBody>
          <a:bodyPr/>
          <a:lstStyle/>
          <a:p>
            <a:r>
              <a:rPr lang="en-US" dirty="0" smtClean="0"/>
              <a:t>Why Use Social Networking Sites</a:t>
            </a:r>
          </a:p>
        </p:txBody>
      </p:sp>
      <p:sp>
        <p:nvSpPr>
          <p:cNvPr id="21506" name="Content Placeholder 3"/>
          <p:cNvSpPr>
            <a:spLocks noGrp="1"/>
          </p:cNvSpPr>
          <p:nvPr>
            <p:ph sz="half" idx="2"/>
            <p:custDataLst>
              <p:tags r:id="rId3"/>
            </p:custDataLst>
          </p:nvPr>
        </p:nvSpPr>
        <p:spPr/>
        <p:txBody>
          <a:bodyPr/>
          <a:lstStyle/>
          <a:p>
            <a:r>
              <a:rPr lang="en-US" dirty="0" smtClean="0"/>
              <a:t>Most effective method</a:t>
            </a:r>
          </a:p>
          <a:p>
            <a:endParaRPr lang="en-US" dirty="0" smtClean="0"/>
          </a:p>
          <a:p>
            <a:r>
              <a:rPr lang="en-US" dirty="0" smtClean="0"/>
              <a:t>Easy way to connect</a:t>
            </a:r>
          </a:p>
          <a:p>
            <a:endParaRPr lang="en-US" dirty="0" smtClean="0"/>
          </a:p>
          <a:p>
            <a:r>
              <a:rPr lang="en-US" dirty="0" smtClean="0"/>
              <a:t>Creates a professional image</a:t>
            </a:r>
          </a:p>
          <a:p>
            <a:endParaRPr lang="en-US" dirty="0" smtClean="0"/>
          </a:p>
          <a:p>
            <a:r>
              <a:rPr lang="en-US" dirty="0" smtClean="0"/>
              <a:t>HR Managers are utilizing this technology!</a:t>
            </a:r>
          </a:p>
        </p:txBody>
      </p:sp>
      <p:sp>
        <p:nvSpPr>
          <p:cNvPr id="21507" name="Slide Number Placeholder 6"/>
          <p:cNvSpPr>
            <a:spLocks noGrp="1"/>
          </p:cNvSpPr>
          <p:nvPr>
            <p:ph type="sldNum" sz="quarter" idx="10"/>
            <p:custDataLst>
              <p:tags r:id="rId4"/>
            </p:custDataLst>
          </p:nvPr>
        </p:nvSpPr>
        <p:spPr>
          <a:noFill/>
        </p:spPr>
        <p:txBody>
          <a:bodyPr/>
          <a:lstStyle/>
          <a:p>
            <a:fld id="{FFE0BD3F-DB75-4284-95F1-63E1A605635D}" type="slidenum">
              <a:rPr lang="en-US" smtClean="0"/>
              <a:pPr/>
              <a:t>5</a:t>
            </a:fld>
            <a:endParaRPr lang="en-US" dirty="0" smtClean="0"/>
          </a:p>
        </p:txBody>
      </p:sp>
      <p:pic>
        <p:nvPicPr>
          <p:cNvPr id="21508" name="Picture 2"/>
          <p:cNvPicPr>
            <a:picLocks noChangeAspect="1" noChangeArrowheads="1"/>
          </p:cNvPicPr>
          <p:nvPr/>
        </p:nvPicPr>
        <p:blipFill>
          <a:blip r:embed="rId7"/>
          <a:srcRect/>
          <a:stretch>
            <a:fillRect/>
          </a:stretch>
        </p:blipFill>
        <p:spPr bwMode="auto">
          <a:xfrm>
            <a:off x="4800600" y="2425700"/>
            <a:ext cx="4038600" cy="2908300"/>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custDataLst>
              <p:tags r:id="rId2"/>
            </p:custDataLst>
          </p:nvPr>
        </p:nvSpPr>
        <p:spPr/>
        <p:txBody>
          <a:bodyPr/>
          <a:lstStyle/>
          <a:p>
            <a:r>
              <a:rPr lang="en-US" dirty="0" smtClean="0"/>
              <a:t>Landing That Job Interview</a:t>
            </a:r>
          </a:p>
        </p:txBody>
      </p:sp>
      <p:sp>
        <p:nvSpPr>
          <p:cNvPr id="25602" name="Content Placeholder 2"/>
          <p:cNvSpPr>
            <a:spLocks noGrp="1"/>
          </p:cNvSpPr>
          <p:nvPr>
            <p:ph sz="half" idx="1"/>
            <p:custDataLst>
              <p:tags r:id="rId3"/>
            </p:custDataLst>
          </p:nvPr>
        </p:nvSpPr>
        <p:spPr/>
        <p:txBody>
          <a:bodyPr/>
          <a:lstStyle/>
          <a:p>
            <a:r>
              <a:rPr lang="en-US" sz="2000" dirty="0" smtClean="0"/>
              <a:t>100% completed profile</a:t>
            </a:r>
          </a:p>
          <a:p>
            <a:endParaRPr lang="en-US" sz="2000" dirty="0" smtClean="0"/>
          </a:p>
          <a:p>
            <a:r>
              <a:rPr lang="en-US" sz="2000" dirty="0" smtClean="0"/>
              <a:t>Most companies will Google your name</a:t>
            </a:r>
          </a:p>
          <a:p>
            <a:endParaRPr lang="en-US" sz="2000" dirty="0" smtClean="0"/>
          </a:p>
          <a:p>
            <a:r>
              <a:rPr lang="en-US" sz="2000" dirty="0" smtClean="0"/>
              <a:t>Need to ensure you make the “</a:t>
            </a:r>
            <a:r>
              <a:rPr lang="en-US" sz="2000" b="1" u="sng" dirty="0" smtClean="0"/>
              <a:t>Right</a:t>
            </a:r>
            <a:r>
              <a:rPr lang="en-US" sz="2000" dirty="0" smtClean="0"/>
              <a:t>” first impression</a:t>
            </a:r>
          </a:p>
          <a:p>
            <a:endParaRPr lang="en-US" sz="2000" dirty="0" smtClean="0"/>
          </a:p>
          <a:p>
            <a:r>
              <a:rPr lang="en-US" sz="2000" dirty="0" smtClean="0"/>
              <a:t>First 30 seconds focused on your profile</a:t>
            </a:r>
          </a:p>
        </p:txBody>
      </p:sp>
      <p:sp>
        <p:nvSpPr>
          <p:cNvPr id="25603" name="Slide Number Placeholder 4"/>
          <p:cNvSpPr>
            <a:spLocks noGrp="1"/>
          </p:cNvSpPr>
          <p:nvPr>
            <p:ph type="sldNum" sz="quarter" idx="11"/>
            <p:custDataLst>
              <p:tags r:id="rId4"/>
            </p:custDataLst>
          </p:nvPr>
        </p:nvSpPr>
        <p:spPr>
          <a:noFill/>
        </p:spPr>
        <p:txBody>
          <a:bodyPr/>
          <a:lstStyle/>
          <a:p>
            <a:fld id="{095A2234-A3A6-410E-A672-A52901CF6ED9}" type="slidenum">
              <a:rPr lang="en-US" smtClean="0"/>
              <a:pPr/>
              <a:t>6</a:t>
            </a:fld>
            <a:endParaRPr lang="en-US" dirty="0" smtClean="0"/>
          </a:p>
        </p:txBody>
      </p:sp>
      <p:pic>
        <p:nvPicPr>
          <p:cNvPr id="25604" name="Picture 2"/>
          <p:cNvPicPr>
            <a:picLocks noGrp="1" noChangeAspect="1" noChangeArrowheads="1"/>
          </p:cNvPicPr>
          <p:nvPr>
            <p:ph sz="half" idx="2"/>
          </p:nvPr>
        </p:nvPicPr>
        <p:blipFill>
          <a:blip r:embed="rId7"/>
          <a:srcRect/>
          <a:stretch>
            <a:fillRect/>
          </a:stretch>
        </p:blipFill>
        <p:spPr>
          <a:xfrm>
            <a:off x="4648200" y="2308225"/>
            <a:ext cx="4038600" cy="3232150"/>
          </a:xfr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2"/>
            </p:custDataLst>
          </p:nvPr>
        </p:nvSpPr>
        <p:spPr/>
        <p:txBody>
          <a:bodyPr/>
          <a:lstStyle/>
          <a:p>
            <a:r>
              <a:rPr lang="en-US" dirty="0" smtClean="0"/>
              <a:t>Create a Profile on LinkedIn</a:t>
            </a:r>
          </a:p>
        </p:txBody>
      </p:sp>
      <p:sp>
        <p:nvSpPr>
          <p:cNvPr id="3" name="Content Placeholder 2"/>
          <p:cNvSpPr>
            <a:spLocks noGrp="1"/>
          </p:cNvSpPr>
          <p:nvPr>
            <p:ph sz="half" idx="1"/>
            <p:custDataLst>
              <p:tags r:id="rId3"/>
            </p:custDataLst>
          </p:nvPr>
        </p:nvSpPr>
        <p:spPr/>
        <p:txBody>
          <a:bodyPr/>
          <a:lstStyle/>
          <a:p>
            <a:pPr>
              <a:defRPr/>
            </a:pPr>
            <a:r>
              <a:rPr lang="en-US" dirty="0" smtClean="0"/>
              <a:t>100% Completed Profile</a:t>
            </a:r>
          </a:p>
          <a:p>
            <a:pPr lvl="1">
              <a:defRPr/>
            </a:pPr>
            <a:r>
              <a:rPr lang="en-US" dirty="0" smtClean="0"/>
              <a:t>Photo</a:t>
            </a:r>
          </a:p>
          <a:p>
            <a:pPr lvl="1">
              <a:defRPr/>
            </a:pPr>
            <a:r>
              <a:rPr lang="en-US" dirty="0" smtClean="0"/>
              <a:t>Executive Summary</a:t>
            </a:r>
          </a:p>
          <a:p>
            <a:pPr lvl="1">
              <a:defRPr/>
            </a:pPr>
            <a:r>
              <a:rPr lang="en-US" dirty="0" smtClean="0"/>
              <a:t>Skill Set</a:t>
            </a:r>
          </a:p>
          <a:p>
            <a:pPr lvl="1">
              <a:defRPr/>
            </a:pPr>
            <a:r>
              <a:rPr lang="en-US" dirty="0" smtClean="0"/>
              <a:t>Education</a:t>
            </a:r>
          </a:p>
          <a:p>
            <a:pPr lvl="1">
              <a:defRPr/>
            </a:pPr>
            <a:r>
              <a:rPr lang="en-US" dirty="0" smtClean="0"/>
              <a:t>3 Recent Positions</a:t>
            </a:r>
          </a:p>
          <a:p>
            <a:pPr lvl="1">
              <a:defRPr/>
            </a:pPr>
            <a:r>
              <a:rPr lang="en-US" dirty="0" smtClean="0"/>
              <a:t>3 Recommendations</a:t>
            </a:r>
          </a:p>
          <a:p>
            <a:pPr lvl="1">
              <a:defRPr/>
            </a:pPr>
            <a:endParaRPr lang="en-US" dirty="0"/>
          </a:p>
          <a:p>
            <a:pPr>
              <a:defRPr/>
            </a:pPr>
            <a:r>
              <a:rPr lang="en-US" dirty="0" smtClean="0"/>
              <a:t>Edit Profile</a:t>
            </a:r>
          </a:p>
          <a:p>
            <a:pPr marL="457200" lvl="1" indent="0">
              <a:buFont typeface="Wingdings" pitchFamily="2" charset="2"/>
              <a:buNone/>
              <a:defRPr/>
            </a:pPr>
            <a:endParaRPr lang="en-US" dirty="0"/>
          </a:p>
        </p:txBody>
      </p:sp>
      <p:sp>
        <p:nvSpPr>
          <p:cNvPr id="27651" name="Slide Number Placeholder 4"/>
          <p:cNvSpPr>
            <a:spLocks noGrp="1"/>
          </p:cNvSpPr>
          <p:nvPr>
            <p:ph type="sldNum" sz="quarter" idx="11"/>
            <p:custDataLst>
              <p:tags r:id="rId4"/>
            </p:custDataLst>
          </p:nvPr>
        </p:nvSpPr>
        <p:spPr>
          <a:noFill/>
        </p:spPr>
        <p:txBody>
          <a:bodyPr/>
          <a:lstStyle/>
          <a:p>
            <a:fld id="{03E9D159-8462-4FA5-B800-CDB510415667}" type="slidenum">
              <a:rPr lang="en-US" smtClean="0"/>
              <a:pPr/>
              <a:t>7</a:t>
            </a:fld>
            <a:endParaRPr lang="en-US" dirty="0" smtClean="0"/>
          </a:p>
        </p:txBody>
      </p:sp>
      <p:pic>
        <p:nvPicPr>
          <p:cNvPr id="2050" name="Picture 2"/>
          <p:cNvPicPr>
            <a:picLocks noGrp="1" noChangeAspect="1" noChangeArrowheads="1"/>
          </p:cNvPicPr>
          <p:nvPr>
            <p:ph sz="half" idx="2"/>
            <p:custDataLst>
              <p:tags r:id="rId5"/>
            </p:custDataLst>
          </p:nvPr>
        </p:nvPicPr>
        <p:blipFill>
          <a:blip r:embed="rId8" cstate="print">
            <a:extLst/>
          </a:blip>
          <a:srcRect/>
          <a:stretch>
            <a:fillRect/>
          </a:stretch>
        </p:blipFill>
        <p:spPr>
          <a:xfrm>
            <a:off x="4648200" y="2436644"/>
            <a:ext cx="4038600" cy="2975312"/>
          </a:xfrm>
          <a:prstGeom prst="roundRect">
            <a:avLst>
              <a:gd name="adj" fmla="val 8594"/>
            </a:avLst>
          </a:prstGeom>
          <a:solidFill>
            <a:srgbClr val="FFFFFF">
              <a:shade val="85000"/>
            </a:srgbClr>
          </a:solidFill>
          <a:effectLst>
            <a:reflection blurRad="12700" stA="38000" endPos="28000" dist="5000" dir="5400000" sy="-100000" algn="bl" rotWithShape="0"/>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custDataLst>
              <p:tags r:id="rId2"/>
            </p:custDataLst>
          </p:nvPr>
        </p:nvSpPr>
        <p:spPr/>
        <p:txBody>
          <a:bodyPr/>
          <a:lstStyle/>
          <a:p>
            <a:r>
              <a:rPr lang="en-US" dirty="0" smtClean="0"/>
              <a:t>Checklist For a Successful Profile</a:t>
            </a:r>
          </a:p>
        </p:txBody>
      </p:sp>
      <p:sp>
        <p:nvSpPr>
          <p:cNvPr id="29698" name="Content Placeholder 2"/>
          <p:cNvSpPr>
            <a:spLocks noGrp="1"/>
          </p:cNvSpPr>
          <p:nvPr>
            <p:ph sz="half" idx="1"/>
            <p:custDataLst>
              <p:tags r:id="rId3"/>
            </p:custDataLst>
          </p:nvPr>
        </p:nvSpPr>
        <p:spPr>
          <a:xfrm>
            <a:off x="457200" y="1981200"/>
            <a:ext cx="4038600" cy="4572000"/>
          </a:xfrm>
        </p:spPr>
        <p:txBody>
          <a:bodyPr/>
          <a:lstStyle/>
          <a:p>
            <a:r>
              <a:rPr lang="en-US" dirty="0" smtClean="0"/>
              <a:t>Make sure it is </a:t>
            </a:r>
            <a:r>
              <a:rPr lang="en-US" b="1" dirty="0" smtClean="0"/>
              <a:t>at </a:t>
            </a:r>
            <a:r>
              <a:rPr lang="en-US" dirty="0" smtClean="0"/>
              <a:t>100%</a:t>
            </a:r>
          </a:p>
          <a:p>
            <a:endParaRPr lang="en-US" dirty="0" smtClean="0"/>
          </a:p>
          <a:p>
            <a:r>
              <a:rPr lang="en-US" dirty="0" smtClean="0"/>
              <a:t>Connect where you want to go</a:t>
            </a:r>
          </a:p>
          <a:p>
            <a:endParaRPr lang="en-US" dirty="0" smtClean="0"/>
          </a:p>
          <a:p>
            <a:r>
              <a:rPr lang="en-US" dirty="0" smtClean="0"/>
              <a:t>Uneven # of recommendations</a:t>
            </a:r>
          </a:p>
          <a:p>
            <a:endParaRPr lang="en-US" dirty="0" smtClean="0"/>
          </a:p>
          <a:p>
            <a:r>
              <a:rPr lang="en-US" dirty="0" smtClean="0"/>
              <a:t>Active within 3 groups within your industry</a:t>
            </a:r>
          </a:p>
          <a:p>
            <a:pPr>
              <a:buFont typeface="Wingdings" pitchFamily="2" charset="2"/>
              <a:buNone/>
            </a:pPr>
            <a:endParaRPr lang="en-US" dirty="0" smtClean="0"/>
          </a:p>
        </p:txBody>
      </p:sp>
      <p:sp>
        <p:nvSpPr>
          <p:cNvPr id="29699" name="Slide Number Placeholder 4"/>
          <p:cNvSpPr>
            <a:spLocks noGrp="1"/>
          </p:cNvSpPr>
          <p:nvPr>
            <p:ph type="sldNum" sz="quarter" idx="11"/>
            <p:custDataLst>
              <p:tags r:id="rId4"/>
            </p:custDataLst>
          </p:nvPr>
        </p:nvSpPr>
        <p:spPr>
          <a:noFill/>
        </p:spPr>
        <p:txBody>
          <a:bodyPr/>
          <a:lstStyle/>
          <a:p>
            <a:fld id="{CCB32DF3-655E-4E0E-9D69-EA375B78C683}" type="slidenum">
              <a:rPr lang="en-US" smtClean="0"/>
              <a:pPr/>
              <a:t>8</a:t>
            </a:fld>
            <a:endParaRPr lang="en-US" dirty="0" smtClean="0"/>
          </a:p>
        </p:txBody>
      </p:sp>
      <p:pic>
        <p:nvPicPr>
          <p:cNvPr id="5123" name="Picture 3"/>
          <p:cNvPicPr>
            <a:picLocks noGrp="1" noChangeAspect="1" noChangeArrowheads="1"/>
          </p:cNvPicPr>
          <p:nvPr>
            <p:ph sz="half" idx="2"/>
            <p:custDataLst>
              <p:tags r:id="rId5"/>
            </p:custDataLst>
          </p:nvPr>
        </p:nvPicPr>
        <p:blipFill>
          <a:blip r:embed="rId8" cstate="print">
            <a:extLst/>
          </a:blip>
          <a:srcRect/>
          <a:stretch>
            <a:fillRect/>
          </a:stretch>
        </p:blipFill>
        <p:spPr>
          <a:xfrm>
            <a:off x="5166531" y="1981200"/>
            <a:ext cx="3001937" cy="3886200"/>
          </a:xfrm>
          <a:prstGeom prst="roundRect">
            <a:avLst>
              <a:gd name="adj" fmla="val 8594"/>
            </a:avLst>
          </a:prstGeom>
          <a:solidFill>
            <a:srgbClr val="FFFFFF">
              <a:shade val="85000"/>
            </a:srgbClr>
          </a:solidFill>
          <a:effectLst>
            <a:reflection blurRad="12700" stA="38000" endPos="28000" dist="5000" dir="5400000" sy="-100000" algn="bl" rotWithShape="0"/>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2"/>
            </p:custDataLst>
          </p:nvPr>
        </p:nvSpPr>
        <p:spPr/>
        <p:txBody>
          <a:bodyPr/>
          <a:lstStyle/>
          <a:p>
            <a:r>
              <a:rPr lang="en-US" dirty="0" smtClean="0"/>
              <a:t>Add a Photo to Your Profile</a:t>
            </a:r>
          </a:p>
        </p:txBody>
      </p:sp>
      <p:sp>
        <p:nvSpPr>
          <p:cNvPr id="31746" name="Content Placeholder 2"/>
          <p:cNvSpPr>
            <a:spLocks noGrp="1"/>
          </p:cNvSpPr>
          <p:nvPr>
            <p:ph sz="half" idx="1"/>
            <p:custDataLst>
              <p:tags r:id="rId3"/>
            </p:custDataLst>
          </p:nvPr>
        </p:nvSpPr>
        <p:spPr>
          <a:xfrm>
            <a:off x="457200" y="1981200"/>
            <a:ext cx="4038600" cy="4495800"/>
          </a:xfrm>
        </p:spPr>
        <p:txBody>
          <a:bodyPr/>
          <a:lstStyle/>
          <a:p>
            <a:r>
              <a:rPr lang="en-US" sz="2000" dirty="0" smtClean="0"/>
              <a:t>To add a photo </a:t>
            </a:r>
          </a:p>
          <a:p>
            <a:pPr lvl="1"/>
            <a:r>
              <a:rPr lang="en-US" sz="2000" dirty="0" smtClean="0"/>
              <a:t>Click on Profile</a:t>
            </a:r>
          </a:p>
          <a:p>
            <a:pPr lvl="1"/>
            <a:r>
              <a:rPr lang="en-US" sz="2000" dirty="0" smtClean="0"/>
              <a:t>Edit</a:t>
            </a:r>
          </a:p>
          <a:p>
            <a:pPr lvl="1"/>
            <a:r>
              <a:rPr lang="en-US" sz="2000" dirty="0" smtClean="0"/>
              <a:t>Upload your photo</a:t>
            </a:r>
          </a:p>
          <a:p>
            <a:pPr lvl="1"/>
            <a:endParaRPr lang="en-US" sz="2000" dirty="0" smtClean="0"/>
          </a:p>
          <a:p>
            <a:r>
              <a:rPr lang="en-US" sz="2000" dirty="0" smtClean="0"/>
              <a:t>Photo requirements</a:t>
            </a:r>
          </a:p>
          <a:p>
            <a:pPr lvl="1"/>
            <a:r>
              <a:rPr lang="en-US" sz="2000" dirty="0" smtClean="0"/>
              <a:t>JPG, PNG, GIF</a:t>
            </a:r>
          </a:p>
          <a:p>
            <a:pPr lvl="1"/>
            <a:r>
              <a:rPr lang="en-US" sz="2000" dirty="0" smtClean="0"/>
              <a:t>File size max 4MB</a:t>
            </a:r>
          </a:p>
          <a:p>
            <a:pPr lvl="1"/>
            <a:r>
              <a:rPr lang="en-US" sz="2000" dirty="0" smtClean="0"/>
              <a:t>Pixel 80X80 no larger than 4000X4000</a:t>
            </a:r>
          </a:p>
          <a:p>
            <a:endParaRPr lang="en-US" dirty="0" smtClean="0"/>
          </a:p>
        </p:txBody>
      </p:sp>
      <p:sp>
        <p:nvSpPr>
          <p:cNvPr id="31747" name="Slide Number Placeholder 4"/>
          <p:cNvSpPr>
            <a:spLocks noGrp="1"/>
          </p:cNvSpPr>
          <p:nvPr>
            <p:ph type="sldNum" sz="quarter" idx="11"/>
            <p:custDataLst>
              <p:tags r:id="rId4"/>
            </p:custDataLst>
          </p:nvPr>
        </p:nvSpPr>
        <p:spPr>
          <a:noFill/>
        </p:spPr>
        <p:txBody>
          <a:bodyPr/>
          <a:lstStyle/>
          <a:p>
            <a:fld id="{1FFA6AE6-048F-4DE1-A339-E4218F469D45}" type="slidenum">
              <a:rPr lang="en-US" smtClean="0"/>
              <a:pPr/>
              <a:t>9</a:t>
            </a:fld>
            <a:endParaRPr lang="en-US" dirty="0" smtClean="0"/>
          </a:p>
        </p:txBody>
      </p:sp>
      <p:pic>
        <p:nvPicPr>
          <p:cNvPr id="1027" name="Picture 3"/>
          <p:cNvPicPr>
            <a:picLocks noChangeAspect="1" noChangeArrowheads="1"/>
          </p:cNvPicPr>
          <p:nvPr>
            <p:custDataLst>
              <p:tags r:id="rId5"/>
            </p:custDataLst>
          </p:nvPr>
        </p:nvPicPr>
        <p:blipFill>
          <a:blip r:embed="rId9"/>
          <a:srcRect/>
          <a:stretch>
            <a:fillRect/>
          </a:stretch>
        </p:blipFill>
        <p:spPr bwMode="auto">
          <a:xfrm>
            <a:off x="4800600" y="4059238"/>
            <a:ext cx="3941763" cy="1655762"/>
          </a:xfrm>
          <a:prstGeom prst="rect">
            <a:avLst/>
          </a:prstGeom>
          <a:ln w="28575">
            <a:solidFill>
              <a:srgbClr val="FF0000"/>
            </a:solidFill>
            <a:miter lim="800000"/>
            <a:headEnd/>
            <a:tailEnd/>
          </a:ln>
          <a:effectLst>
            <a:outerShdw blurRad="292100" dist="139700" dir="2700000" algn="tl" rotWithShape="0">
              <a:srgbClr val="333333">
                <a:alpha val="65000"/>
              </a:srgbClr>
            </a:outerShdw>
          </a:effectLst>
          <a:extLst/>
        </p:spPr>
      </p:pic>
      <p:pic>
        <p:nvPicPr>
          <p:cNvPr id="4" name="Picture 2"/>
          <p:cNvPicPr>
            <a:picLocks noChangeAspect="1" noChangeArrowheads="1"/>
          </p:cNvPicPr>
          <p:nvPr>
            <p:custDataLst>
              <p:tags r:id="rId6"/>
            </p:custDataLst>
          </p:nvPr>
        </p:nvPicPr>
        <p:blipFill>
          <a:blip r:embed="rId10"/>
          <a:srcRect/>
          <a:stretch>
            <a:fillRect/>
          </a:stretch>
        </p:blipFill>
        <p:spPr bwMode="auto">
          <a:xfrm>
            <a:off x="4800600" y="1482725"/>
            <a:ext cx="3941763" cy="2327275"/>
          </a:xfrm>
          <a:prstGeom prst="rect">
            <a:avLst/>
          </a:prstGeom>
          <a:ln w="28575">
            <a:solidFill>
              <a:srgbClr val="FF0000"/>
            </a:solidFill>
            <a:miter lim="800000"/>
            <a:headEnd/>
            <a:tailEnd/>
          </a:ln>
          <a:effectLst>
            <a:outerShdw blurRad="292100" dist="139700" dir="2700000" algn="tl" rotWithShape="0">
              <a:srgbClr val="333333">
                <a:alpha val="65000"/>
              </a:srgbClr>
            </a:outerShdw>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1342PHOTO" val=""/>
  <p:tag name="MMPROD_11342LOGO" val="iVBORw0KGgoAAAANSUhEUgAAARMAAABGCAYAAADvnXBIAAAABHNCSVQICAgIfAhkiAAAAAlwSFlzAAALEgAACxIB0t1+/AAAABZ0RVh0Q3JlYXRpb24gVGltZQAxMS8wNS8wNESz2GEAAAAldEVYdFNvZnR3YXJlAE1hY3JvbWVkaWEgRmlyZXdvcmtzIE1YIDIwMDSHdqzPAAAE83ByVld4nO1XzY7cRBDu2fS6yfZkvLDuzaw3yXhsZrYHi0ho3gGEFIkDPAEIIyREojwAT8HFb8KJIwfkJ+COxC1vwFJVbrf/J4eIA6i+Wdvtattf/XVV7+9///pGvBLP7xEV/O6rqqJRRUdVlfS7L2lUlvclXcqygF9ZFEVVFRUMq4JEcF/QpSiO8CuOx2NVHsvqWMIZBNWxKGuxKAtRVKIoRVGIYyWO5bfia/FcfCe+F4UQ4mPxjXgpfoDjNUhfiR9hhvH/w5fiBcT6hfhC/CQ+gUh/Jj4Xn/rZ39LFybe/evSzeCOWi19e/inXf/wlUXYGB6bzv6o2g8FgvAXyTL7zN871dZRsk0iriUltTDAU+OdMaq3NjG4mjBtOIjmfEEod7R0O+32yHD1grDU9QeoF6g7YUYNaYPxoEuf7fTQkXyZEe6jZEcnQB/DVvOti7UkCGK2gG2ib63omJ8EMNFBsr3y3kSpK9p76sPcqXPVfywZGbUCfDY2Sj9zEhSUFNdDbef9fOwMTHWG8PeGhdX997nvJolXtbYC3mTO/cYx2aljniUl0uYbkXR0OPQWk7UeVgmwbc3vB0qjqLL9qw3yYYO8cPQWCvOcAWd+i3StMvh5/fsp+vR+hk3Z9+bOeUV0HGJuhAoGjs1knNTUuh0dz/MnYzKkhHR0jjIU17h0AMccok5cD8oRtqwPl/5z9cjt0/pQn3LForTI2oLiuGm1Ebt0qy2oFvAYn4x8NSA8ntEk672Xga59yAV6Q1Lg7W6vg8h+HwYi5cf+YcOj2Jhrd/Mdco5xfOfNRm9wVoNoDjde1tfP+XzybCP8oALWws6rI4jO3BAIyb9MUAFQoq9OTCsHp9Se28zEn2q1flJ2XFFE5B5D5IumtO03ZSd4h+y9m+cV2GHN3wsaH+kMr2lIT6ryjayrkSFUdXdMUgBoSG4TFinyBg6kW2iCaUOBa97qiBg2WonWioS/XnC7s5IxumqFgLVxBOGE/tMC+C7bRRLSi/flZG8W0TfXcsa6GZkq3IPTp+k9QkUuDbbKccZUCQ7x5mat8ZHTd9rRfDS4I0tGezj/ZdGapVB3v3qyQrUtNW+7bXu+7TZC7etz0ep23DWmefzW7NQm0yWgXk7rdU/uk8g41PukVmmnoSnNYBdr9h9F6hRuxEQss2/V4qyiVoSKSu0qSarTVb2JW3qDAN1sqe7Aqr7AOGAP7kTvdqJi7kux2KF3gbNbf2xB5bjsARTaLVZvdV2nWjE2z5mWWJil8P6iLT540eaBRnm3gnKTXY0vx6Txr9q5SXa27hreqZ3fZ6OUZBOpilEnzyO5qjjTZYLxzbzrJzGaduHYyv4d9N2TezsZYvGQb3bbwtL+GVChChX+xiuHu5lKBSKn4A4HnUMXgzZuFuFGXsQrjkJ6PwxDOkwqYpmE2Zufp8B+GILF5exfuxC4UcYz8O2AErvCpFDu5QLFSO+CH+1v15PHDx2GMz4dxrJ5ez9QWuW6pcb1NPWY6uQsfuwzV+7fBrVLhDi0mnWK1ovN7aP+HD8QTFaOCYPZTeAx9MBuDQG8gwTDeem6r0EEI3ga3xmH8cAnn8DIQoAgw4wH2Iz+FAZ0OnseghDA77f7WDW9nnoaqjwdDQX1aNDcMBoPBYDAYDAaDwWAwGAwGg8FgMBgMBoPBYDAYDAaDwWAwGAwGg/Efxj+0ZjagstOwtgAAAEhta0JG+t7K/gAAAAQAAAAAAAAAAAAAAAAAAAAAAAAAAAAAAAAAAAAAAAAAAAAAAAAAAAAAAAAAAAAAAAAAAAAAAAAAAAAAAAAAAAAAKaQzoQAAq8Zta1RTeJzsvVtzZMeRJojtGY2a1K3VvTb7sC80W1vbJ+XE/fLIYrFIThdJTKHYovQiAxKAVNOS2MNbj6YM/33d4x6RERmRp8AqkgNVNxPAyRPHj4eHh18+9/j4nx99+/LJs/devKR3z/7bJy9eXtLLK73Xd58/fe/2Jbn7nf/47UePb18yLe8+/Oj57UtN7p69fwGf7O7ZxWcv4PqjD2CEW/e/u/OnT799+egc/vPeu8+/enn21tnV2f7sD2fnZzdnf4WfXpz9+e6jTz6GK2/Dlb/CFXr2G7j64ux/wjf+fPfs8adXOOS7n7iR37148ZLfmLtHjz9CIh99/DE8CT7gz5d3jy7ed1+6eOKuXXzoPh49dX989M/u471PwgDvP3G/P3vuvvTkkfvtyTP38Yn/48X5i5dW3T167i8+96M/v/AP+diP5z8+ehep/ASpInePP6UvXhr4YDjM40+5+3gCf2TwwfwHx4+7Jc78Xz3OnL1z9i789Wv4/Tfw05/h8/LsK7hy/Tp5Rl+RZ/S74tnPAs8+OPsS+PJvZ3+Ca1+f3RzljfC8uTnCG9LlzX5f8YYc4c3eeN5wdjJ3qPDsufTsufTsMZ49xrPH3F2c/x6ecnV3cRE+zz8FrslL+EP4YY2Bvw4MfO/sCxCuL4CNIFogdOU3S2bCwI6bTB7j5uUCNxtJO8bNRtIu73d1OhYq1WHhxfkjf+XCf5Ys/fvA0kduPb442weG/iow9AKYeQuy+M7ZM/jpG/jb9XTVdnlJb8X9rlu+37huL09dtyMe/fyAR0/h6l+3rNuWO0uy9sPgzofw9y/dYtzMnRWtdsIueQJvyHfDm18d8OYVV9c92xGvj0NRpT92HPqTe/uaR8WVipPHeMS+pxqI3juX/qHLpcdOmq5gKzy+2r6vfGL3zqdfdvkU1t/pPHrjGumYJEnPIek5JF9pvX0In5dn35797Qe549PaFpWeTdKz6dKz6dKzqW9pri645yBGL8Bw/6EuOH7vC+6txKcvwDT6+jUajUdN8L3YaBcRzxriWUM8a4hnDfGsIRVrfh5Y8y4Ixpewwz+C/36DTAoM+vvAoLUdDae04I8SnkHu+pRBRhxhkPPtChZdv+LezzyHmOeQ8BwSnkPCO3w4rZXHh6/h3BX4wyk8jH7zcxCv/wlC9o13/I5zsrsGjzOS2sBKdnXMeW5ZeZL7vJmZzK4x85eBme+BwP3ZhWD+mMINf2tWLQrlX+DnL86+OB6gCcuW8mVzlBJx+rqVxHPSKQTk5O0x77leucws85Kb4Edzen0y744vaH3tWWf2nnM392RWkGNmBduo7NZYtpVB/w3W6Qv8VsUgIT2D6FUjWzH6RzyP9scWKorFXLacQiz4pMKm4ITqO2DUoWylhbp1gT6Dq1dugf71qJhRe79ydr/Bhu9Gzv5T4NFvYS/4ussd3YhYY3Uci8XgrRV/2Bvnj4vvuSDqowOl/7PErz85X2cPEnOZwqZRmt5z+yaq/ON2fsMvyvZdjjUKX+9PFykRYqWXgWf8WizvndsX5aMYOQ1bzemcPHfK/+t5Nqjh5K1Y2Dlv486J9sQiI5NuC4x0Nsn98xHZdxGtEVRu3iyJPyBnvV0Sf3h2Mot/WodbT2Gv2zOm/oQT55P5exMsE7wZGeyi/PfK4GfAV3Zz43nWbhrHebbFQO4rRZcpGbNuz05f48k8lsyzzvNwjXf0Zlk1JsFjt13n9T23g/zN7aVbfLPaNXMuwsaY7MpCZiZYKc4pWeQWZz1uKc8t5bml/FL2ChB/uLptljLuMc8+PIGPP03WyuXZv05CI8Zz0XouOhOt4CJ5VS4Kz0UvYl02Yk4Q+ciO8FGGMACYVT5EYgMng+CpIHlKjJiZMnORmbf9yNNYKJ+79PD+7F9PWcVLUrlmPffF0i1m3Kiv7l3/uQ3GreHIyGflTuP3nrF4Rg35xAERME33HGN1ncDwlyCk75x9HH66OftyRWBPYTCVNyshmb4pdE/WozpIwT+KEZmx+djn3U8rifzr/aatFmMu5H7AHCfwykngxaNDeMKaoH3ofJY/Bd/lT85W/LILTnCbqlvLpNKNfis+0I1dN85ZPKtBlsvvlHnrrIqpiKeJReNV2bp0+250jx3x6LLZt8E/+c4ErdwqsnMSRY+am4qf/ynw89MORO2Ry02gUzLLTlxuTS2jzp8xjjcbcNwwokPi5uhg+6ULRh/+1WUoAvuY8TuE2w/eddua4ydCYHB/EPjpnK4pD39d8BDtakzVX7g8z2XIahzfIy67bsgCS9HePxLA2l96prLA1D1rvJDrYEl7j2eyD4PW9Gw1ga/GM3Yf4Fr7wNi9aa0a/OFZ/OEQePQs/RDN8PNnYed+9iw6gheHTk1vKn6W3L/XwH5+vcT+xpFJ3D8anR5YlCJYlMLznu89790nd5+O056LXU67TRwZ7AT9mRf8Vfa+ndj7tbM8EYry1Yr9E0P/MSVFL29eNSUVNIZsNEata3GrR+bSI8xV4jTmRsbR22RJOgayuab4p76nHZJWa/pXb9S/SxZScIBuL5tMSmCnuKrUr+ip38jOVk/IkAeVIREKn3VqytvqzzxDL54F1Rx+R0bT265K/kVg9G/der8J4Q0H8NzkFDHTDW04030msRikONEn4jGugWb/K/lEvOcTOUjnCPR5GhtPseRvw7q/rdf97eU9GQqvao32jQTW46C3p8r9KzmTbQZwXRTXIDNNGjrZ9GuQhxOEMbpEaXNye9srRdm6KO4UAs5xI+dUxh+efVroV+KXfQNGjrGPZ2H/+eLsL83mj/juv57dYmIHiwl6HKZSeA6rWk4vTxBT1WUv6bHXh4+24CXiSq8R8iwsdffJ3adnmQo8awVzzLSfnpUQnOObOe8pxibV2nUwOVnfe5yQH/LqSswDb2knbwJvKNWOX/4H7n/wuw/4SH73wR/OIw8vomH0LAqmdwnWeJrNpP8BW/yl2+SPc1ZuTcCesMb9Zl44VSckIWDj73IW//4k/P2J/7vzpiLMhOqwuLVnbtzSHW8/9Hv+aXL6O8fP45tPvYEvpc0iP1fqXoKgXnVRYo2J1N18RhbnKEBcJyCRb46PFweRuDH7Yrr7CdqcPeZdicobigrxFHfoKO/csu7F2PsGe2Af7wnj3vQtTBsCJDbkKqzKwvgshn4fZSGMoeABnuwzYNhf3Ub+jXN2ohH/87TN/MllwzE4dXOAsWhlUm0Nm9D12Fzaxbk6PfsTd/FZLdaH0Yb88NCGnLHuF8mC/MJtN38CNz2kwo/nKe4PEtvlXwg7mS4UCv2BQiTZKT4kM52o04dxIV8cbtQzDv6y4OD/dM7MO87aPJmHLn19Aqgx8VHMzZ3NFaZozyzIoDMg97qTeHRpCveH+EN0IM+D1sRX9CGlQo22sY/ZLPznMAv/4nz2vSuk+MqVr2LAHqsJ33EgDyxlOo5B6EaiPWRmVbD5XLD3tUnlXM7DaKo4KfQUfCUeIN/w6faqMD0huuqtqjA5lZXvZqtw9k3t65+ok38SJoSfPd4AW9Ar+OgT9IjqWgZgA23m9kiPoBt1Cp/eznwCEf3Auab/fpxjXaN/DVIeWUbnxtS+a/TTm541QF8ry36dLKc/O0jqqdH9fq7p1fnnwG5FeP+yGwqJHFwJgLb2VJeDcVE/SzH6Q89oVQo/hb9/7VTmrOLzPqRQrsc9Gx7auUkfsTONn37PMpj2lO9eBg9gHt1thltT55huu6qvn7Zr0Ef7/jruWfVtQ4CcXQpmfRk+9uIKL6il3+0xoHT35Onjb18+Katwb90UXLiA3YuiROnWsf4T1zDgL25SPhteCZPwxLPgid8vnvhXf/K+s5CePHvsvvLsmb/2of/4HD/unpS+nCcoFESj29uQVF75bHhlG0nMkwQfHySKfg307FMDiutg6Xxd9FP4Ktn5+5ARRQndn/0r2KixXcWTD/4FGP/Je37wj+DnD86xBcsT32KFuP/dFZdovBT6r+C13+E18urj0I1DxEv4vyclYuE24LJeuNjvN+7923l7Frh3KErllW3zxv288Yd5O2Xefhnm7RlwZg9vi9GTPzaz98s0R73vfLbwnW0zeuln9PJhRk+Z0bfTSsRcAPrJpflxW+QJ4rXPjlzbNnPCz5x4mLkta9HPwNfOt/4y8qtZi/3vfLbwnVfSrpQ+TOkpU5ptq0vX3SuDlW9DniT+/bPB37dNl/TTJR9ma8tsnTsjcl/Uot8GJyT+/bPB37fNlvazpR9ma8tsPXEcuU78iLOS//7Z4O/bZsv42TIPs3XKbP0izNb7oS7135x+K42TX4T56X3js+k3ts2l9XNpH+bylLn8aZjLRy4j/VXKU9+mqrAv06pr/7ptnvZ+nvYP83TKPL2VnDtcK779TuuQ5yutQ56vbJuzaz9n1w9ztmVX+60Dyd0c7Gr5758N/r5ttm78bN08zNYWZ/s8h6OTjf92sg7La58dubZt5m79zN1WhP08idHN2dXZYzcVf3LR8gjliGLTXv9scn0bkTREevHzMS04+uQxq37j1W+i+u05jnp394ELYD+I6XEx3cSgfwgMet+he1wixqX9PnBIPrirYJPq0cYI39e0kR0z8Sq9sppe1VeFTFdvxC38Vl1V8aK6vNkTWl/UcjwwbSlqZ+eHR/6bEoq3g1AUzTvg2kQQ4JUVppv6nDTEEBT1PieV8guhy0m8Ud+OOOkfPFheGv5vURC+1+S/aUF45kp3HjlYwFRx+sf26bGEXLFFxbk2zptiza8q1iR12WESX3s5spOZNvz/Idm9ree7esib3pcCOwObf+dUkUfyTBgcRaT77kdEC/7X3T2+q4e8KQb/umFwwdqZDO8yEVeEXV6O3v/6Fi7XF21751E23/OD3hSrfxlYjVeunIX1tSuDbJnc3ZcI4abdW/K+RAizl3q0L4FwquG+1LtVH7mVthQtbavfa/LflEC8VQgEhlzQy8piIHrUWC0UbRYATwvg6trsG0PUpKtqz25o38S4ub2+2l8fTuWbIeFNT8eF68L5bTMdXbG23ILuH4m1YPhvJNZX8opf0YFYK3Vohmaxvr7Bf10moIVqVr2e7zX5b0oMfpbE4N8CpgWbK/9lJgo9I4uVFw/8hkKFXR7Rb615BguqsB9GtlskZ0kOvr+0v2mzHssdvnDVTl+ffRoaQPxx7vswSy6lHblzXcPyFcZ5U0yKUbUUS8vxtRmDYsjrGFVrzuHKOPcR/H3/yeNvX77/pMhr3jg2feQAzBgzewT//dZ1OI15sZsEo788+/ru/fOLb18+fu99/M8/w/X/7+wvZ/8KluATt9/cOEZ+GRj5Kdz557O/nfnGGX8BVfSFm44v4W/vn926Um9UTZ/B9z/xNXl3j9/7F6e+MkXvFDTdFU/+VTXGR2dfhbKeF+FsFD/Sfwyq76a692fVvR+79j8fnT0O9/y/Zy/PtLuqzij8I2fs7Dfw8x7+gj/h367dGXgG/qbhCnH/pPumhv9SuIK/3VVPfSu/CXDkb6iawxP/jzNSffPt4pu/dcULX5/9KXz375Ci6tu/KL4dYVNf+nBXukefyeae92FU0AKuLYSrdIZPhy0Y0PQLd8rfH90sx1Ox/uru+yrdwas7fu4ae30F8jH6fvuE3BTscWircumwKZFP/8HNRsurfFeisPg+b978LaDmz85YvZnMwq+Kb37s4KBfh4NAXji7Kt5Fm7t8fUS1mrLiCXf99Oz/Af7fBsmpn/tLV9X/7yEAg+vv+uD+t+B+UvzjZ7cNLz90q/D4CLfFv3aEn7kR/hzWco/+4u7mzgtXY3vt3qJ3Z0H5wZr2RxOAlIBOuXRrbvbuhxJx4WT532Emrs7+u1/l4d6fALXotX51oBEeuVn72q2fCyd5Xw8l49exBit888uhxLZ3vpXubNe1+yaq6A3a+ZnDcP3xQTs/aOcfsXaWD9r5QTv/gLTzW0k7f+PmASX/QUM/aOgfr4ZWDxr6QUP/ADX0BXAttLZ50NAPGvpHrKFbXfugoR809PdZQ//joYYO33e5zTN/+OyDzn7Q2T9enc0edPaDzv4B6ey3g87+vVsBv4dn/xFk+EFHP+joH6+OFg86+kFH/4B0dIx8FDr6QUM/aOgfsYbmDxr6QUN/7zR0R57eMPIuU/S/h3amD9r5e6CdH5B3D9r5h6idXzfy7kE7P2jnB+Tdg3Z+0M7HtPObRN49aOgHDf2AvHvQ0A8aekVDvwnk3YOGftDQD8i7Bw39oKGPaejvF/LuQWc/6OwH5N2Dzn7Q2cd09ptF3j3o6Acd/YC8e9DRDzp6JfLxJpB3Dxr6QUM/IO8eNPSDhv4DjPylk8KCq6lvotfQ+aCNP1Tfel3aOlL4TvX016etL0G/2TMB/65hPHMv2vq4FLcyeNl44G9Xd89w1uV3fYfqrF1EoxvK745kTh95k0MdyYED8mTZi7iioNsfZO21yZpqcqj3J2vmZFlDa4S9srT9Mkhbqf1ba/Tvg7xhXBe092uTuJ/nJ4LMFRT+iK1R3sjM2BptI48/XFu0fY83bYs+4Ix/iLYobdb2j8UWPUVDP4PnvnBv9Xo09C/yE8+u/7fR0a29+aCjH3T0g47+3zle8KuKj++4kf2pkn8u/La3q6rmeO31aOr+s1+fjmbuJCgD2g28FpBg1McM/pGko/Fv+B3kYpQW47T6rfP4UFPfnaxNVaNT5pquzRWt6oiRjH83Eig2SeDPKyl4/fGq8fNfnyTKYAPcut0fbQQN/wR8f7sknhqxkh0t+MONWP0cvncN2vsbN/47xft7qfvPQOeXaecP6+3sv7Rr9myH/16TJJ5G02kSxkFK+JkFmomzOlGuLEgarSQMr1/DKCgRN04SrbOZrkFCzYE9+mv49iG9f3Dv9AVw/q9J5x3aRvvmnVbu+r/hzR7BN28d173++wPw90unA9Gq+nf4/es0J7g6/1fi7k/cm76D/z1RVt4CGzFq2a9eq0T0nnzavKNmEHD91s261ywU6JQHfohxOx9qApx31D3X8P/ESc1ds4a/cjP1pbOv/hD2gz/A7388uxrOeH3Pn4Lc1Hf9B3iyPNgdr51kfb34pF8U319/yltwHTn/F/hvOz5dfPubofdz7O3zXetvP37S6O2PP6V9+3L8+u3/YfD2fzyLZ5WPbN4RB9o7e/T9ssOF2RN/1eXEytN+VnHj8Dmtx9bnyNWZP1u0T13Lx0xhfV+Pvl90uHH8ab/s8mL+pLcrTrTPoN8L7fwzuP6N87zeKbXla8tA9Z/+KlqaJi0tHrT0g5Z+0NIPWvoHr6V/ffahO+L8v4Avh7Gxb5x+xeegH/A6beoVSl7Ft7pOvhV7Bd/qbZj7b9w7z/0iXLWHb7Jy5z+4CO3p/tvP4Y4/u+/u4zw3ctKPk745D+49x51v3Tu+Xg/u8MmvIl03Sbr4K0mX2zsd7784e+E88a/uPjgHhn5w/vzbl58/fQ8Paf2d/7jLf2NS+r/iD4djYsbtPsf8edbr9zruz6KWvNdR35R0/6eyuvE1yXX9zFOtXdzDhIu622DtoqSqjrVLFq3dN8X7t/Nf4Krn8Z9fW/6k9+za6vkuo9bXTrsIF5ndu6zJpctf2yZqjdrqsspxu3yhQ8zdNPP4k2GusJfH+Clw799cng95+bdkIx3med8qcpm4u13XVlg15z+BUbFq+CbN8j+EGGysIH4neHzvwpj/hrHp1zTjczpOm0Fcfxz+i/N46eyVPXwKh2MsV6J0mYY1lMJ3tRIPZ+Vtx92/BpSHxyO8Lr+//+zTuH/r0B/EzcGt4/Qt/CyLrA9x3MdVsur1f1fc/48pr+N5n39/PfzOzzuVxxSu3Tr/TaTISrSjtkVWXheP/+HsA6DmG2eVv3A5snfiN16rDTun41WiXSRFu/grzMn/6XzgksboCX/pYiW4R73A64GOf4TRdm7tjf+pNzLrPz/7/Rn2rfjLG5rt8fNPm2UbMPFo16nkozC38hAvfwV3/8ZZeMrZEFfweeOsgmu3I3G3y3xnK6/ygv9XeONSZg694L8DmlrPu3fn/4DPy7M/VzbJ36EkT2b+l46P0X9/M7N/nIbTJEACv4yzE5Sb3d+473s7XzgtfOtsRrQs9vBt63xX5fw9475xeWAffjcS8Gs31zlyUkpBjTb4O6Sy0Tyje6/PRjUSc0l4FjQWytGbkoRjNJyq8XEX5g6pIZydydzYxkkCohCkkwTU67dOFq6dVSTcHnDrdP7+tUjCP6a9At/6VH3wT8O7t+qEtxLf33Gc/fK14ah7T34V24t9r22vnwaM0ZcOr/vXVFH5mav2iVfeSUi917kSZ1S8yqyI79usVKvpm+q9/+AyHF+5utb7sOiOjd9b7bJZ7f/5yP1fH8PFL0jez+u/vvbVP37+adKG+ETm/l+GWJ91VqE+kLaIbPy+6YD2r6+H/+1TT+P63q1cjCUgxtlHFnylyWFkQb9hrv8E3vyLM18hFGX/XecFvJOvvGYPaPT82mu4dN/6AzwnfmtNb/xT985vwmfKqE1yaXMpuHHzSRxC+MpFlfZuprmzuvbB48b/SlfpEtHv6HfdOO8NrbHXtfZ8RVmNDY9V5R86Dnzx2mJNr78W4XXXi9Wo7PvvMKMO7plXjNHmjlnFGNrPp1ZStBiNh5oxjzx5qBn78dSMmUb61it2+lo4dv76xGlQtHFfV4bzQRPfhyY+vXb3u9fEh51CHnTxgy7+8eni9erJtoLtH11m+W9AP6JOfO3k3+BnEd4a8ebvJw39saPD6b/XjG87fPJp+hajwNRF/k2oR7t1lY1Xla+qHAaBu6wA/tf/jp/X7m+vx0s5ZU5+1WRSnjuO4hNfb+zwOBWve64QL/T9m6tyH8VMh9dAr3OejlHweufIutz865mjf3LIpRdnPsJ4AXx9EX7CfRZ1cDlLf5+RNq91bg6f+13MiIZ50C4/pl2eDP+rnI0pXZz+O5yRu48vYEruzt99/u3LR+89ffHyNvzv7on/jbj/3T05TzP39y6i6Pv94Qxep53o9sBX+Gx45dnjT69ewrjPH73Aj/efuI+Lj1+8ZPDb8xcv6d2TZ4/dV54989c+9B+f48fd888fffvSP/gnsLV61fZXeJ1//vblb8/hO4bcfRg+n1/8HsaDt3j+EbzF848ev3ipb6/FrYvHP//8yf0MdPf+5+ffvnzy8XOk772njujzp+5Nzt91TH76if/bMzfY+fNP8GXPnwIj6N2750/9x4X7ePc9//HYfVzAKDfwzcd4/wdP3RP+6/l/e/FS4ueF//VT/3GOPPvgyUf48V8v8DuX8Pm+//U5DvdfLx45vj49d8NdPMXfnl58hh+P/cfTC8f6T37nqHl6cYFv8eHzj/GGD58//yr2X7xxq+Xf3adDJt59/sSR8/nHjtbnzz6+8nfix+eP38WPTz4W376E/7x4qe7cx63/oP6DNB/w+QS/DxIi79wHSO7zd5+68c9/677y8SfwlY8/eQyEwWp5+jtg99N3fwci/c8f4Ht89sy/Y4gsPgVq/3bmuz5QXAF48eP33AQ8/si98ntPUd7fx3He+2e8/P7Tj799ef78Q/hPsVYkkVeK5LVirpX8/q2Vu0fPzp0YPneS8+TT5/jdZ5/AFFF9vRe3N3fPP/0c0e7PP/0dfpy/9wSZcH4Bf/wNo2on4We4wrnEH98v/vx+/vOT4s9P8p8fATfOH8HS+OjCCfWji6fuGefvvXgp4HKE11Mid4wJRaxH2Qu+s5IRo+8+P3eX9U4JIq24+x3+zsVOWUuNufv8An7VZEctFUTd/Q5/pXxnmMCr7jUluQF5ungMF6jYUa2oMHePfg+UPfr9e8iaR+/+HlboXUEOjMci3t/uCGfUKk8JvBaVhhHuCdFsx7TmlHtC2E4K6olgBEgkBt7AE0FvqCeC6R23IC0zGuBrmhNCAxk7Ba9IPRECmKPdJcccujMKmCU8DYLtgBOcBjo422kcSAY62A2rmAH/JoRQCiPCO1LhSaF6J6mRRnpitN4JbpE2R81vmNxpBi8YyKGU7AhQa03giwRqdZ4cfsMTXwSxwLIuOUDQeyhLuLyCLDkhkho+51J0/uwCLt/9y/tP4+Q+/sytliwhn37iRq2G4zuYa8FMGA4mgcCrsvlwzTh0ZwVhQodx6I4bysnCOKweh+yYNUQF0RTwq7ZK2vk4vBzHmp2S0pgwn9zCqEID46fDiGoYvSOUa3gNP4zZCcYILJTpMLIaRoKgU8mCoHNY6VILxefDqGoYjmLH4zupnbVKLNCiq0HYDqQFFngaRXCh2QItphqG7IQQVof5Bp1hlbZkYRhbDmPMzhCYYZmGkZYqIebDXFbDSFyvgvM0DLGcWzof5qoaBlQdFyS+E+ggIilbGGVfjqINLAWry2EstXaBNdfVMHKnlORCpHfiFHkzH+amGobBSgTVRNMwRlJk+HSY23IYBXuEVaCgk9hIKQmfLyg0Hoth4PGUManSSuCgNtRcTdxW6kbCehZc8rS6YdaInnP4tlI2EpSdFobIpLMEqHK78E6VrhFqR4kiOmtkzgxK0XSYSteA6jWMahpYI2DrEgz3uOkwla4BZkjYDKVIw4AeZmqBmkrXwAQzyUBwwzAgfUQJtjBMpW1ga7bKqLS9wDo1yooFFlfaBiwUZQRLu4JEU8EuCPFtpW2YAnGD/Zfll4JlyhaoqbQN4ztKZclhItiK2FTKhlE0OXhUxDAMKCwmF4aptA21OwNSEhUxSJ8Bw0UtDFNpG2p2YLDYqIhhGGa4Xhmm0jZoHQtloh0FMi1hfdkFsam0DUXVCxskTytTa0bmawF913IYeAvFhKTJmDCSKzE1JsCaqYahO8Vgl0raBtYpldONl5JK29id1QZt4mhKKE2onqpzsNCqLWoHImPT3oL6U3E5XQiUVLpGgeHONVN587YSxp2PUqka2GUllWmDEjuhmFYLo9SaBm1irqIuB1vegjm6MEeVogEJQZM77nJkZ41cYUulZro+0WwIMIQP7Wqw1IRNng2sCti4F9Qera3hvn80GQO9n0OC4HWopEn6QCvD1jflD6utavBzwHDlOvBIOpUx33ZZbVSDrwUbi1RBC8NGY5G2+SiyWdtW0EiKBjcB9MXUjmC1RU1xP+KWh60bdKBQoGnmo9SyB09nisZNDsw/sCLYVIJZbVGDBga1zWl4I9jGNRVyqjlZbVCDT47LlERHFu7gTK9ITb3FsR34K6Ak0jAS9s255mS1QQ07JaxmY1gaxoLBxRYYXO1x4DeDecWixFDcORmqkekw1R4HWgH0jIoKC9W6BOtz4aWqPY7znQKrMWpPGAZmSs41OastavTfOBOUpmHApBViPuG1RY0eMlXa2MRiDEQsLMraooYNX8IGG9cTRjSIVHMLi9UmNdjCGhSvolGIKSiMuffOaotaggktwZtjaXGDxzL35lhtUIOTYBlHbz1qKyE5W3ijSs8ocJAtNSruuLjUJV14o0rRgPuktWLRY2HoadgVWipFo/kOHA3Fg6KBPU8Qzhf4UikaDVawgMmO8gtyp+ZmJ6tNaQ0WOQPFGeQFFraSsL/MR6n9dnAPKNeap1HAxzULo9RuO2yv4OBGM4/CtkTAeJ2PUikZY3egmsDnycxVdu7FsdqOtvB0JnTasikYvwvCUikYCzaQUmCMp31fgUJfEJZKv1iBhlU2OMEU1mS+K/HahLYKjbxk+4L+JmSuFXhtQFuN9qZQ0bWFtWAUmcotbwxoi7YvqN64npWFCVoYpbFhcBPSJs6zcjE1Od2SeG1Bg3GPTkG0zTR4XYTPtxJeW9BglqOHwqI9D/pSCjr3snltQmNQGHZnHucat2tYjfOwCm+MaKLRfZOBGupChXqBmtqQIRYNQ53WIxgBUvH5UkL+VW4X+GscA3lhHDDWQPWy6bbPyWU9zii4PxsHrN9eyBwMNbBpRPSeCPpgbK7MeWMG30ck/+7u8fN3MXswSd3d3uC/h9Td1tQdaEEOxmKQaAkbDmPWqJi6MzsB1jIm5869EWQ0rIKQHtIUbCnm1HnIDlnYE+DmbupOGsGmqTvwl0kRtmSgokGMYvbOomIMtBjYBcBYxtyeS5WBYcWI1SlxZhQ42zFRVSXwjDFcTCjBoJFQyc0FxQ5qHlOW505Ba2UCGUzsiCAEibzwsg4mnUEvxf0q0GWiKZHYJPCk1PMEHgasYMM2yX1XFoxrHhJ4ZsckFWituAQefBv0o47JVadpFMwZD3wxkdpeAk/ZATmLCbyRLG1M4GHcEFR/tHJxc5WELaQJaLufaclodNUkcoiJeZTrIIEHBhABAY+7NOheCd7wQuaNN5s9uuLRMpTg8ilF9AI5bQIPbDoZo6MS/Vi+EBhqE3gwSYZHu1tgBNCSuf/Z5u8E5s6pVmkYqgyZm4eHGTxjjdUxim12oHnE3CVpM3igNySwWKZhKOxjK/kl25jNCuMUkTcaVj2YeguJ39oTAKcErEYj0zDgZqG1dGIGDzwkIMayNAzRmq6kJesUHrhrCtiRX4oqQejC1lyn8MB31Dprao2uJFtI6TQpPA7+DQaY0kwRxs08GHOYwgN3gMW4BQyjmSYrsfk6hafA8OUxsw5CLJWiczO8yeAphExI0KVpfYNlR+bRjzaFx8FpUyxOlHRohpVc60EKz8I+E1kjwTqALXsh89uk8PhOgT8usmqHX8hCGroOOQiwKAXYzzINY43z109M4YHwK8ETi0H6NHjJJ6fwwHzXoNBVGkZjfmkhZVupGzCTYf+V0UXBYexC+qPN4GEsiFKr0yhSMLEAyDjI4MGCSplf5DCsd7rwTnV4kzmjI1rwMIxUSxnbOrpJdmCEibi8JXrcWi/sUU0Gz4KZSRjNMiykVCusqTN4YPpJg7ou2ROSSbOwouoMHlh/VBqaF6YVYq7O2wQemI2aq2IUwqSWU2LaBB4YIbgss7IBFcH5qRk8jK0ay9IwYDQKjNmemMKDbV/oxGCnQI2yCwmvSteA5BNhaFbmFM2lBVqaFB5oTxVzDqAGFZcLnnqTwhPgyJIkwGjNK2XnyKQmhcd2YEWwwh0G+YFZOjmH13eONqXxwGBThPMwVQyTr8YuyE1tE4+8pI2JPMOUThkVMEwFzOlCKqSOgqE9bWwEVOCiV5zNrfQ2lYdICEpjSI6CHww7zlx1tbk8VDI8xftBkwnY/xaSD002D+Ed4NfFFC5so2wlu1PHwMC64mC0xQguOO+w+S7kOE2jjBX4+HG3YxhNlnIhJt1k8yi8AiPRC4L9hhO1sMoPs3kWtpgINYFfEdBLFoaptzvhPA0R+QuTD2K8Qk2bzTNoiNI0jBKKzqEmbTaPYmiApUHMAoChzeQJ2COtjMgtzFaC8zA3A9pMHtgyAiTPpGEEOHkrAfs6kweixgwXebKNEXSOhWwzeQKsTqYTexmmQ8hcG7eZPNhgrKYxMo2SCB7QfJtqU3kCU4AmuoewLji6MgvU1IAV2HrBqyzUFUNg7qm5PLiPcBFZAzYKvJJYSXJWekaTHb5RZA1oLwS1LQjwQTbPwDRFXxUBDVQuQOzadB44p1IlBxyGEQgjXHip2o9HQC8BNZGGwWqDlTxy7ccjRlkCj/MwRFOxMEztx4PvQlKIg2LYUlq1IHyVprEIJhfEZtag9TYHtx/m9GDTZzHXCfPNYf8WC3nXOq3H0cAR0ZGCYYwAQ2Vhfdd5PUwbuJlJQgyW7Tx+eJjYQ1xmRDE6Q0LYeTSgTe0ZsEPhX0Y6WZj9OS6Yt6Y1QauYJRNAYwh9IRp1kN2jaKNj4DdaJJYIMgcGHaT3OLoM0mZbAmbKrLCnSfBJ9GBSQMpt6EbR6Xo4yPAp9KdsYQloEMgVPjcZPoPuHY3Tzlz+cSFc3Ob4HECEoA/lx5GwRBAFe3KOj6LzK6M3BLaB5nbBXj/I8Y3i/xtzfHA/2DrRu2Loo8m5yX6Q4ruHWP9qig9UibUPKb5XSPEZYVTEhis0UpmKWTUUCAYmndE+gyRNLNaLKT4DhkQqSMMguMSr3RQf3DmrjEN/wSR0gQT7XXOkzaf4EGRFHTjv3GtyRICBbvK5NRertjyl1sCxM7AQeik+i2C4WYrPWoW5TL+uMMRF0b12lCiEd5NICNaWgLMUmQKPJsxqDOlfeOEHvxWhiN0kn1KGTpN8AotQIrgG6zWAMhIKKLXdEYwEm5jjQyQa5hRDig8UjSGIaPN8sZHWXooPvviKKb6+LG1M8cGOT1TKRijE2GNs7+QUHxggmCgKc6kk7EXUzE36TooP7agIOVQu/MNWqq0OkDhMewFx44AK55IvlKo0OT5Yi1zLRA44yYppvZBxbHN8iIKPO7Wi4P/AKlugRjXmGbxEQlorjEfpOTCuzfGBGY2lSDyNAm8oFopDmhwfgzUBrkoM5roMkJrHT5scHxb7MSzCjKNIzsRKbWftGmisaMqxe0TYC6pOLtIDtwnsaBIzw4jGkfN6gSbDB+6OBI+SpkEsZysx9ybBp8HqsDlYDpuEtAsY/TbBB3oNPHTG0zBgMC6ATJsEH/ilmmFqMAkN+LZ67nu1CT6sdpZG5oUA7s7SMG2GzyidYle4usFlXkkU1hk+gQXBPOlSXF7gGMx502T4tDeYk0ZmaiWS2yb4EE0jaYyAKbMjhpm5d9Em+Cjs0SQl+GAYLTm4hqcn+IxWPFqpCosi14rr6gSfwKLbtLvA6mZgfCzMU53fAzEhhRbGtAa4TAvZxjri6ZLbNPpdMAwH236BmDrgKcCNMCYJDTAYnNs5crDN73FX9EryPHEgbWEfbxJ8YKhIDK5kcwC06YIWPkjwYe0szVYFYxgnPzXBZ8DaAtOSZ2uCUb5Sglsn+PA+zCendakpw8K/kzN8xoBJKZItoa2Q872lzfBxVz0R02GgbDS4tfP9ss3wgZFIKEsvhSVXIH6nZ/ishF1BFApU83lZUZPhA2mjytC8KYC+EnNPvcnwodUtFM0bnSBg4yxk1SpVI7EaDt2W6MdqLuXKKLWmwbYgLGXdhUvCz+OmTYZv5BttyvBhCTAjMZ0mCIYr+UKCuc3w9Z2kTRk+rLLjJmFawCFBo22h5KQxrxGcQGRKZNkd5cQsVIscpPgsYzoWlHGw2UEHzgNhbYoPwdvCxrmH3QJ8VrEQ0W1SfKD0iKZREDki1MHRWkhBtUk+IywvhgFzZw4ubJJ8DA0sKlMxLrhXlK/U/dU7HoOJ4WW7CKLFwsbZ5vgQpiNteiXEGpK5Wdym+OROUIOLP45iwdhaqYjcN7u4JizJHsdR+ULc6zDFBzeZojsIaGc+38bbNB/4z7g55XJnmCcpTk7zGayqUDFbiG2SjBRzB/EwzYdx/5jLwj5PYOov5MybNB88Hrb/1McFATbazAPCbZoPNwRjUhG3y9fYlZdq03xW6wQk4c7A5XwhYVOn+SjWn3CbdRYB73WherXJ8xls0EBTsBzhm3YeC27TfBS7Rcjo9mLzCHDBV8oQ6zQfTLDhNmXNJf66lI9t03wWbuRpFAr+y0LGu8nyIeiXpSYjDPssGL5QSdtk+QQ2GaHRooVhjBZ63gLjMMtnwNgixUsxvhCeaNN8CDkHz0MVHLYLOqvJ8jFnV8SSZ4ZdXcCbX2BNneUTzsgxWWrA01tKFtZZPuUsrqizEPfomvicmOTTzvozeSFY0INzCGib5LPOFDUZB6XZglXcyfGhXVysbljqau4yHOT4mLPSU2Uj2Etgw80tm4Mcn3BOQ2oSBoqZMTtPyHZyfOjDxCnnzmvUc+TaQY5PO5cqSiCiU0Cpzg2/gxyfdR5eDLRxFCXC5qn8To4PHM4UesG2ZdboFelpcnxYAwJOXdx/7Q5sJjlHKBzk+Abh/20pPng7oZlKIUDM6ms116idHN8rB/tTju+DZ+ffvvzgmcuUrbTkpJpiB4EfXtJPvKmkH5NFRolphpFXS3OQEowWE8vGmMvrGWwPcu6vIsY2tn3Em6nFbok+pQSXwSslIJDvPfsXfGyYZxGTf/Btqe0s4YbDgvmfacL+m0KAmgw0sR331YWeKFCGQkpiMlGaOX/YEwUmNEGnpKIJSxQCTQzsabBFZzRh5wEWwyIUy5SZ1ZkisNGRBE8RGHGgsjObsGeCFTZSRHa+/LqiiAmWuGQ4GpJziiSCRHOwG3WKlZEmjDVQx4Zzf1lgDwmbaQKrm8eOnXg39hvlNVGIxXNEEdj/DAObbU6UUYyngCEue2uzOGEltJe2QBToNGZMJgpMPBOzyHjZz2xFlABbPRIFfjkI54wogeXYyU3FYSVKRKAJ/U1NYp4UfweSsTSieiro7+Kpls1qVHEcUPEyJRtbVrjuBIxmTlRCDDYzYxjjS5zwjKpowuaXkSaBJd0LNBnMgMqBzGDUWIpieoJQZKKscfHXQBTnAtuSVESBHZwFmaJbPyeKqYJRFJ5qUq7f8ZEwF0wMRCktYVvORBFmWazoxbXHyIHMwAYViZKw2qf9cN3qArO10EHCFxVnQdY+Ix1WvMWq02J1MW544hTCj91OXREFKiESpSnK11wvKuzqmVS11U6rJCWEPa2sTrpaKGFS12KNLVessVGi0LbCnbOi6FJcRooUMStqEV5ckpytQECpAscs0wQbtI114QqdZIIC5WkAPwWzh6om4kpcRamGmcaS1wUieK4vUGDuGUqMzHuYFcLppHP/VAOKDS9fxMuM66QJwcv1uIiKqL3YJ6LA0SIzqIYbFhiRlpoCgSF5i4AdmxtiQjdrTGWIg9m4FtdxNgQB+ViaDW5lirsbV05PWcEI5n73NGiXsQCJyIxA0zXUpKuE8KmIuhE3iSil5vAZZ2FILaPvpNDp0cqWswNqMKJW4DIFpU5FJipuKBfhbuo6S1dE3YrbODsS22TxBU5hm4+cq3MVxAVN2HEmL2caNVT5VAXTWTwVi/lnTyUIeLZGDR9LMFISn0qitVU9Fdv8pKdSWCELT0X8U8yAHDwVLAOg3RaPDcuneiyT7DQW43NMIYzNvMPvxnDXtuu8mlhPBfaLIoYQk+YddsNWg2KtVhRGjlmr6QzgsEbRIi8KhgBNew1eFgTbrHuiwM8PlmckynCeidLxFSqiwNVLRHHYFab6C4ctd2XE4fgMcFimgnvr5SIqErffVQ/Fkv6on4SWc6MIH1p6ba4nltvr0/R4LZn0lcLEf8EJwVL/CoW4To1Iqooo2GgLoixdmR7DZLmdBIMjE+UtjqjJsZo8LVNMuduCKInNrEWzvSj03+OuK1yHtzlRhMkUk1XYl1hJWggydxDitMdp39kjEGVqdwQx8O7bFVFGJvsETHrYKKZEYatGK9Lqgt3doOcWiTKI3lY02QIEVgeNWx4KrlIs2dm4QUpOa+MfOJPME5hINZ887NZJSFL0ND30PFwOeieaTEK6BZ5owiyQscm4lEYeLPhLmQwUgkprTlQTnGgsXlxr0maJAlWp0KDJRIE5IyKWtO8lqSuZDRaGke4FTgmdy6Zb1wCtgdJWaLwkZKTHkR7xktReZoMFgzxzfQ0SRYhMm1PtJTldp1QmApPzXLbzcy2v01MpfH9qZ+PyoN7l67LC7HC2yMBNUthq1Hm1R9wkdSNvMivcbM5XvBNFOhAa64JZXR8Jrgmg1+hEUXC7K4pu5W0KPyhQYUuKUXMbI6OKJsRzpEhpb8MGouBn/DVv6dodlhLXu+Kgj2vFqIlKcRqOyKW53U3QBNQxzIo6SLgTWpJhASaNTAse7EDBbGlnKMWzCcwwK6hrRmlUYZFRqO/mvj4oBoqh+uQkSebPbok0GSFScyjE5BGeGlXh3TBbKjEKkZZU2nq9a+zDGuTJMLvAJ+yrr2wC1grsxUSIzmYfp25vjRsItoM2ofeSxs7Q4WnEQe0Wnua1efu0+IqKU5MMavAiDeONEw/KKdkwBHxO2n/qCAyOCerzygHohhhn8WHRA4OPo4MzxIrowV9Ggb1Zskr0gCvjmNwspC56EfpxNG0yHEbIesMN4mCT0TAy0R+tH9+aDIdBq/5w/dDUZDgMN/WH6weVJsNhoGgwsd1w0GQ41Fh9Ge5GciajYXimN9ooCDMZDgMtg+G64ZTJcBgiGQzXDYRMhsPox4i6XoxjMhzGLfoz0Y9OTIbDiEOfum5c4fhoLpLQG20UL5gMhyGC/nD9QMBkOHT9O8MNHfzJcOi094fru+aT4dDd7g/Xd6onw6EjPRiu6y5PhkMXeDBc19GdDIfOa3+4vos6GQ7dzt5wI+dyMhx6jL3hRo7hZDh09nrDjVy6yXDopvWp6ztjk+HQwRrwrudGTUZDx6k/Wt89mgyHLk9fTvqOzWQ49FcGUtz1So4P5zyNvn7q+xOT4dBJ6OviviswGQ7N+4Fq71rxk+HQfh8M1zXTJ8OhZT7Yx17VyF4ttP6hYi5uLt8Y5oJUzjzdGW5M8hIkTL2zLUsXTNxe5uyCsmwe5z8c1jCdIxFAr8MO1diMy1gNDWaQ6+a+8JAQOnQPwQosl8ILgQjE9moVq8QxkgXKy6QILcWWPhh5iCkm+HLrX0t6maAQWs3zxy58aXJZUJtooDFKHBMNzt9LBGkLnsHx9BK7TC44ujxqVryOwwo8pkq0llYiKZz0GolgwjXErsEXl6KI4JEFRoC5SGpbtnkq4RbxneGxpBeKluIyZxKYHLV6rh9LDVWD9BKiBFSR2MEyHl8qUsMrLtVpLJbYoKJQx82sy2xg9dJLWGFKilxnEIoaXXGZEwXIiQWKtDB5N8Sl4TOZkSLNXZ4t5paElmgnZIqUdmZIzAgfgoT0pcnLlWOCcoEmXVTOy3hqcsrqFKEmaS5TxN+ACzgPZLfDc2yCkloMwK8gFrQVMHt5WegcbJR9ImMxR+KSTZmxgXMhzhiUSmZs4HsIfrLD/Jm8vLxKr07EBvlrYsSFgCXUiovZJ6KieB6BX11d7vOiwNFPXIpNMD0vvX5eIa3UY+ir/WWO8DMtlmgKjSa6eYWkhJIuJPIQfnF9mUL44NXx6cHaTsWGLiBP63eNuhCbNNEyr5C7mbg9w4h02DhOj3Fmcw2FuExRfNDmRMw3TyyzEmIkM8qdVJs3SwxOuyPAa6zDVbILLBF6IdOLoDuTDsjCdyUe/3IeLkticiIe31WQnCsUrhGZzaxwm2kLhbhKoAQlGbY2nBEl0gnmkSijMDUTiMKWGk475vmxRSLed5yjIhHFfI61RkpcpTi96wMwFxos47DZiEaAm0v3J6K08LmdmCzUTCT8DCjXeFZ2hMd5HHSNo7hKtoTgeIDflCiJHaqUzYHREGIOROGxXjXOs4R9wWUpCgOHYDfjg0Q9v8rhfgoCOU0yYOo9gKaCSga9r2imCQ23BDTC8z9klmsMKPojPGM2itiDNL24kmlxUdfXap7ppaVCxsUkSxrwHF5TQJXVYfoSvJy05RuBZ6XN+aBw5WcvDn6xCZOHbDI057w5fFuyjA1AhIJlSePiAaKOxhpFcZXsEAOm1UImNy/ZQJQNJ6AkMfYtgRNgwQdk09oSUtAkxjCX3DWYr1EUV8kSgalmc0sEo9KCZU7pWmIEnnyW8ApYWl+vrHAyUHQbEArUsMlc2UQR9s5dERirqaYDt0HBZFBLMxTIlGYshrGDUh07DspeXRYmvF7YtlJcsW9MY+cjh01OVITFX6Mkrq5O9ByweYE/M6f7WGxux4vtEY8HUC1EWl1dZcgBR+t14bEkqPHBYxnMoy0kMzibNdLh6rp4LAbfF/YeKVPx3sHMix1GoewBMi1E6q6CKYItAZYMEQsGy6GzHwJ1Vwm5SAfq5m4UVbDNLm/L8BTFVjgFnksUetCJdTIyKkgbnizqUlH9Eg4HSTRmxeaQuc8splU1MXnPAouEKGIyFIjhSXYq08RLzCfFI01Mo4FyCQfBTlFonC1YX2XoAuwn5otZIlEUexjn3d1WGymrwWUEezgf2KmpigPPXwb+LwVtwjYViMKWuIRmkzCkMXMAJViQATRBfXO7ftkG8Nm4GsoTQ0dYku3S4HHb4hYbIhVEYI+SDCUPpvaoTAMUu5wepeVWii3cPJGA/imOE8I85/EyKZQDepPEJMg9XnZIjlEVB8VY84rQBC8oEQWOm9F5fojzqTIVYVvoF2pgdQJHxi6sHywwLhI6PnOfZJUxk9GZmIrXBRU8KsoMYzmwsMpCDVyLbD5BybqJFlZIYkchUZQlGD0231AHvn+qw8D1wdFEOQlXoqvswyiMejzk7QKrvWTGKHw6i6BfdrMPw0DpDKZy2U+2joKcM6DKZT/ZOgpQzoAql/1k6yjyOAOqXPaTrYOI4gyoctnNtQ4jhTOgymU31zoM882AKpfdXOswQjcDqlx2c63DiNwMqHLZzbUOQ28zpMplN9c6DJrNkCqX/VzrINw1A6pc9nOtg0DVDKdy2U+1jgJQM5zKZT/VOgodzXAqV31lN4oJzYAqV31lN4rmzIAqV31lN4rDzIAqV31lN4qgzIAqV31lBz4/xyKLbLJZbN0+H06243RjKDO8y1VfZ2K7DsVINrkN4fNWQTCcOhinG0aZ4Wau+kAXhRYqI3k4Ayb3tHUGDKfbcQi4lLE9PlobZGEK5ZVpeW4k7PJ5GGWNUFNBlVf2QAa6cZ8ZHOiqj99x4Q9NMrZAGsOnzf9hONOO04/8zGBFV30c0CBmM0MVXfVhQIN4ywxUdDVCAfUjJTNQ0VUfBTSKgMxARVf9nWkU2ZiBiq76W9MoYjFDFV2N9qZ+TGKGKrrq7033YIjfHRj7t81+1Y9ubMOQ++1Pigz7FtjqaN6yRByM0w1zbIOiDwMU28Dow9DCNjD6MEawDYw+9Pa3odGHfvo2NDpW7EutRKGQXX+t6Wj6QD66bvw2ULvr6qqzEwiLgtiFpliY+jpYTYWLIJVrJzodxR5sNr1wwDaEPY6GBkwajAoEEs1Hs4ev9oqK4gEH913h4OhNBaEwsIWLas+tIDwm+jgJuFWG2uAyLVukdDMwJYpOcXfw+QzXgV0R6DAnIbGDnMO0BCo0ntuMRPdxdVgtT+aZEBgmpNVHT+XgjKbaOTyv13dy6APnXGsAPQ8z4oG9oXlK97EKVo/JrTKkP6OctK2LCngcLL55SltiPqkoRGonXqVS4C52SyJmj5CceqOGH0TiE3rOVWTw+bzLmPmI5QdMOKxMoElGGlNnAOpStYkm8HKYzf08tIcG9KF1FPNnfN4wwnUVLYhSETWUiKLSdfVLaMuy7FOmTTAiQI2vMxwh7wxsJ2QuqwJ7DmdDAIYlVCdoDfaRKxPveNklej1NHI+9timBARLmUz996B3QZKyeNxmReEK8zYeO4LDcZkHmO+GRT4EK3N5d8XkfXofnSMBWMgeBJaxZnxUMpKRoyZNeNlHBQruli5JTdcQ8YvKQJkH0fHpohHj0ZQbtLkFzpj3IRCAJ+yPpTFKSqD6CDw+tpwvJf0lTP6Tu4sJGsypXCqfVk4gKFWgx/R/W3gjBJ+Ad+DTpJQ+D1pUWcgfX5M0nKJlAEmwnVrHj6f8Sv8eZmSMSZGrF0lfHJKKeEhHcl1+MEHqc6ZXZiZHO0VPDwV/pqcHsGyH0OGa4ppsAHkCFTUsHUAdhAyLEP1UgntIiLK0PwUPsouucO39qaDvRnXQ8jNwj/bpbjzur3JbdiILc9hF6WHQq5Rzgiu9K8gTgcU6+1UKkKXQU6QDYcTaCMg5rAya87cmW4XmwYDXlC5BbUhf3auy2LDOWGc8VZRkigWfLFO3PJB5WqzObFIICD/qLJHgeJhVw9pa0CM0lfTJ1EEkLNijjoNoiujJqEWFUTlDi6aPORurD89gO+wDNOzM4fZqPPkBvygtQUm2gTlnSt2LHyu4wuAX4sp/UKE4eQD4zPA+LfEAfT7PWuPEITYtgcOhBk/alqqUe22EuMLUIwN0xNCAK+AuweA8QYAVAz8BWO4c6SHcwryW5Mo54yznt0awUcxKBi8lwwHOHisYaoe1fH8CHSksvNNaAYZWRoijXIzLD0vAqtvEvsLHCmxXJmPHtYhJNXjv08XtIk+RqPnu8ruduoeXu/C+et0cRG2v0EXpOf3M5t8pRNouoYMMK4Y7PKDjhXzXRAHNhadEoxzOqD9FDkhAes0CS0B7n0BWZxtRMMpGI0tpXxUbIDiGt05QxerBmiNDzxp7oKfCcdcR2FKWpKUHpsyzGeLyryB2F0HkpRQbWhMCgSR+/x3BprRQjKFCFPCsh8AtcKCb7UyFZEXQQZ0XDU/TyPMwuamuiiGiqkTK4j2Fe08zB1OCzRhxp2EJCu5fk0oZsbTJEfS+15FeHNmepUszXgvahfwyTVnRgYQ0BdPKYesJwVoGaRVXgJzJ1jpEs9ylEB8RUpS/hcj8aQbEFMJ/31HKK3DekCwHEqj2z82OKKhN0rgp4KOp5X/KatjxXX9APVSBNK21IYdSQyo7CZq3OkDW4zIuW0TICTfqRClw9YqGbLvqy0qZIe35mXOkxP3JRPbQJUGAl17xMAxWqFLlwuGU6lurysqmpKao2nHaWouiJrTvdhIvohFag6k/rr0Or3MgwjLYNBzUMgG3DQQ0jW9twUMOI1TYc1DAStQ0HNQwibcNBDcM/G4FQo8DNRiDUKOayEQg1iqVsBEKNwiAbgVCjCMZGINQo9rANCDUMHGxDQo0CAtuQUENHfxsSaujBb0NCjXzvbUCood+8DQg19Hi3AaGGvuo2INTQy9yGYBr6h9uQRyPPbhtCZ+iTbUPWjHytbciaoZu0DVozcnC2IWtGvsk2YM3Qq9gGrLkP2+kQuqKOiXXyKzaaZyOPYKN5NjLmN5pnAzN9o3U2MsQ3Wmf3MBMP2IDX0yNHiJT8D5J0Lz1yDof9DnrkwENoiBoGHVX1yEEafIV9t0cO3s1IWey60CNnnkrGYU3R1bFNfGDLOC2KxEeRZECKmcqHBfWzXVWXHNDKc5Jgh1ZFZ8g2A8Qj5D1QwWMbunGbnLkA8BiZHD2T+ZBheCbbwdyIg9q2ukcOnaYuBIt9oPuPxQP9ijNJBGaGD7ryNk1y1LwljaCVcdvOOYuRvn6yK3faXO6RM+c/dtaQJaS4apKDl8tDbJomOUgx8U7depOceSaSRXupKcG5nyY57fCbmuTMX6JhbNMkp+Bcr0lOwff1Jjl6nm2t5a9JZBQC1uuRU4jnco+ceXKlXYlNj5y88ro9cvJCXe6Ro/i8nUarleoeOU4JZWUMKsqKg2Y0VYcc13Rw/kxLCC96QVYdcgQ6h4QWqa+qQ47ABi3FUU4LHXLckc8zohA3b01R+VNLjGhUVCpQGLfIkXp+lp5AQ1XmDqVNixy4rIUomgVVHXKE2jFRtfy/lw45MKwSrOpLWnbIESqe/tntkCMw3sXLs9qmHXLAhZzvYxoPls7eR9MhB55qTdHjrOmQA3ezvHLupTsODCmstoWXX3XHEdh6VpuCoKo7jtCpWnK1O45DnM6IMrB+bVEWULY6gWcGp6jXHEdg22OagUUrzXEW+jG4U86zIn713jgL58HAi5qyQqfpjQMkMVqdV1f1xhG5Le96bxw9Jyov1kBU1RsHBdjnGbu9cXBNlgee3lNvHKHjSV91nVUSGFr2I2ma46CwGZ2xcbPWOEbO5dfuGDkCkjLRce62xoHLAWF4n51xYFRpnPfVt6BN7B6e15E+PJGq6oyzZLjDapW+VcngsdS7MFmhCHbwtnVnHLMgpiACQX13H6t32DqYFoq1d/BN1RnHNfBY2HOCfHcnXkVzbt4Yh8+BxGhDENLx8XO12b20xgGyqcefNTUh6a2YX8XdDjlCRajLkQ45VZ2B1nwOZkObIhzyFIiqWuSgRVIqoqZFDlyW/jyLYy1yiiqEtRY5MGwVuWha5MBlEAdCBi1yYD6Nb9l/rEVOUaQAhp41c0NVpEKPQFTVIkek82FzsMKpwGMdclKsInTImdsZTeDoeIcckcBSRxrkFIEL8ADVvDQF1wuXZdFx1SDHRXh8T49egxy8O5yvcKRBThHZwCMEVmjixh8nFGkq++PgZX9iXyIiGNr9wMZqfxyRa0DCY6v+OOgXeMns9sdBhRCs2CP9cYrYhuuPs2Kx+3BEXQ93QnucogABFoYd7IojWEjdHmcYQd2WdxhGTrflHYYx0m15h2F0c1viYRiZ3JZ4GAYdt8FChsHEbbCQUZBwGypkGODbhgoZxua2oUKGsbhtqJBh0G0bKmQULtsGChlGuraBQkYxqo2gkFH0aSMoZBQ32ggKGcWDtqFChqGcbaiQYRBmGypkGELZhgpBt18zRjK0YVt7nEEQZRu2BN1BwQhTeaFu6o4ziqNsg6ggVcpwkQ+82dYcB0MpWP2kk1bb1BwHhoFFxJMgbG2OMwz8bIPe+PgHWNdpuG3NcYahn20QnlHQZhuEZxhy2QbhGUZLtmF4hlGQbSCeYXRjG4hnGLXY1h1nGJbY1h3nPuzwSXecYYBjo6mPu5/g+bi2peY4MNrBMP0Ix0aPYRSb2O4xdKMKGz2GUXxgo8cwcvU3egwjL32jx+AwfJZn73upO4681AcC0nXiN3oeagcWpSjQrWvdcdTlwT5BQdnZvJuu9cdRl/Zgv+mEAzb6Qbh5qdzZbbU/jj4k6pVVxY8eA0e+H/1xOJ7MwjNesYF04GXmTr7uQjp4gksdgXSIW0IypEPSecsLHBbUZOEaVRl6vByOauhhOpDmsr9EH9OBi+2kc49gWAs2z+FB2YkoHc7Z6IE6uEj1kUdAHRisyxkrIaZxa45q0XckrxzmQJMIZXKJBivsIaaOpMo1BpNt55yQMI9MF75hheqAyzy0mOuhOrhKVS5HUB3YcCYRRRWdy4xGJJYuGtvVMoP9AdyogQpM/ZIDqQBCU9JbaDHvV87BgwQ7ppCKYNeFx4KbImnuF4CsKtKYcDfSnBLQeHgytvqrA9ckIfKssqCgpzRZBI/YIu4hTQGggIeCP5ixoWQn/NmFgSYbw+kZr+AO/awD1yR3z7FgMk1zUTAsCkXaiGlsShCIsqmMNKZ9dNHtAS5X9cMYw5cH2EUw/RKIghg+j6bDsEbxXHHVALNomrwQT1eUtaX30hCbkRtojK5wwp+YEvd+B8agmRPaCUHUuAG/lhgBEmCKtIIw+oAmSy7z7Fg8BXJBZHxyL9JkrFNPiSami20AdB0tknIoUbTQuGinHh76eElSXhz74877JsCwsGAraD71/QCiHKNaLxIwVdsLuByOokzgDg/Mr6F9JGXNNZh1Cwte72S5uEABM5M1ro6luJEmYV1njhD2JClZTnxu/fSnSatSTbJ7XNESQaAZ2VT6y2uSUHtawaKYbyoGNQCh2ZIPJ6kkvhOhbcF31eg0FYpxA02hZLNG7ZGUeLe4Zc2JsrVRCe4BdZtMVmo+OxqJCkH3vGx8S70IquG+8LPG9NGM6QMraEXRBuR2ShxwFxBJq0YV7Sxk3WyE40mJLB+FqJxBXOP5aCqbB4bShUwpbqZFSEYBU4qeVypVDgdkM1huosVgUZpQ/xxYtKQ7Ki7AjqhVblBWvGcoRQjZlcQGVaSxTSy9riF7NJkodEmCbR2qt+lU2kgS96iBBC6iSiTgA8hS0/yPKdpmsRWnIpsKhCzYaiYU4EWapMfkRfmNR3UH3EvIq6SFHpOFgaSAF68hezRZL8AktrAVgYDI4iD5BosDT2VKqQR4gq+HEuAatUdTZh1844XMOhqQnuHpsaxAW3DszVhAB60DNOXdRqZcQgJ/HbYOwhaRyRYAF2duoIhajBs4FDyVqtJMQl17ULWBGLWkbH1gav5YEg5P7D5WxD0wOTda64M+V4amrjcgmAuo+dbFamc++1C9so3CAxuVbShLUwM/2HboHI/WuqJN2Ubha/bKNgpPdVi2oS5panqDZRtzfCmOymVm09GyDXVF96eVbbTDr5RtqD29Ll9iUAM1hK3dNvaFZkIVVrlRHiCbzJnQ3SgYo8CzwhjF9IQ/XSICiZVEUe67/3gML9dzhCD6ZiDxtEjLeTM8ESVDi4lgpQufR01EcdeIM8ckyGEbztL911zOm8Ogf1lm9VGt8FxwB5dpiVfFtnyu81vSnA1sDXR5y6nS/deEmXlPJhg2toStA8xJkQYEX6KCujPh+/4/cRbyXFHKNq1elR7iZV2cG4aXZVbdpmxhS2JDpr7vD+6wNGx+LCsMG/smxbA9FcV2nyDUiaLg3ESiFHMtLpPAyIODJ8vIAOz1K9s9wie1MjnFEdJbiSj4jRdSXFXn4d3l6cMMtoHDI6uL0AD2sF3wwmWds2MpixrWtyLFyX+8GzkrXH/0Auf1kO6hhTWGe4uruUqciD5ORLHxovTF8dGXz8dmR9gLqT1ojphi6TA5V73N9Ih0fk/wHwijaDk3Tj4G5gRZcFfUDkwaTdvRsyFFJWmbXBduO7awn5ca89xWLWY3JOUJ4ItBL29MJA+ZlVumSsii5LbrA9xk4bZjF6l5aytUwN65SrGEsjkwasoa1hoKQ3JgLjTBCNOt3PFbI69dSSUXQgm6jj5hCa4qGKXrUAKPFmZ2s30MLK0LH2qsK/Kycw9elpyXQGBwkBTBW5bs2rAYta/BS2hOfRjyKpx7MOD4QO6HxgAl7cYrbXb8nceKUpqtgXBQW3BoYW8R2S7PNSTBx2b+tJtRMoAb0NpzZwE2LVscECSB+T4EEmVci6LtNle9yqJyv+fgGdkV9R3eLj3WG8R5lyu74smylh03HGVkquCEi9rteqPdHpSDWVhYjcqSTYgbdpSyPSCeSOa6QI52e3g9ubaPldpbRkx31t5BPQdGCHcAU7GNFcFkYKoxuo0MFhs+RhkXVk6zjYE6DaecBbOc+gZLqTWwOOygnDZ0ghoGZOhURoC4E9eEr7+NKbTFCh3SbGOgJLnb30cbOs6lWMnFVDKhY4lSDLZIvxhS5RbpnBybN3RwNwRfeajyrx4jPty6vg6FaeOjCsFTiwHuZG+VqTAT0xOjDR0D00s0UV42TzOy2PpMNAHzChVF8C2Vl/VD+9j5GzzRuZOAti/Ls2HiGYOJMSYcOh3jTrowCYgpDsmGa0boVmcUFgKYSHx+6Ad6CL5/e6LIlH6+igWSiQp5PHQPfphYMn9s2ULJYOuG6rERthMZ4c3QvJNwpyYiL0KCd2gEEEsWQi2wvZWNGE0qqEnRrjJ2D3Ip86ESzkRwnElN0H3XtJENACTLeYW887ALAJOuT3dAu8XoTBFxJ4Eliows+gQkG2ZkIBgES6wYJbbwpVR1lAOadsUB2Cp2turH9il29VKnVpiYEksyxCfMsCSkCzsbIgtmeDHSxYsNMQEzvBjp4sVG2fwZXIx04WLDNP0MLka6cLFhgn0GFyNduNgwcT4DeJEuXGyY854BqkgX5+XyRQrPNCtjHHN4FjHtMP2k9wxRRboALZdpgRksmiGCspg3CNXEHozTTXvPCl5IF1eMw8EaNRk35vr0TIGEBjazllvdxPiscIZ08cmY5YHdNh9kJzEoO2WWhb2ulaxuanxWf0O6MOdhUntWgEO6MOdROnpWf0O6KOdhunlWgEO6KOdhInlWgEO6KOdhCnhWgEP7e4F1Jwvl0QQe9jofrLMmezngWRkP7SOQsa+mECmiqzAJi6ciTodjB+N0M8GzciDaRzI3ZIGcWCwHmQ/Hj3Ir5YpnZUW0v8VZjP1rZtJwCkw2Ni3bwEM7DnaPXr54Vk9E+1ulwbib5Dm5BuqVTAtPMXPXjtPLGM/qiWh/wx3lemeVN7S/4Y5yuLOKGdrfcEfZ11nhDO3vlKOs6qxyhvZ3uFG2dFY5Q/s70yjTOaucof0tZZSknFXO0P6WMkpKzipnaH9PuQcL/rA2BbV+tW/105gbvYRRAnKjlzBKHW70EkZJv81uQj+dt9FNGOXiNroJoyzaRjdhlP/a6CaMMlsb7ftRTmqjXT7IQW00p0e5po128ChLtNkO7id4NhvCGsZT2aWxVJKpYQHD3bTj9FM8Gw3qe9BzHV3KW+XXTQJt1KV4jLBgLA9HffpgOtzBOP000EadPErvbNTJo9TMZp3cz7ls1sn9dMl2ndxNhGzXyd0Uxmad3E9ObNbJ/bzCRp08yhBsVsr98P5GpTwK229Wyv2A+3al3I2Vb1am3Uj3xuAEiq0sz1Gigis9jSfcUHLAs1dVvw/Fk99Z8SQrcyXMwN4m8+7eFE/iZSFyuq8pnsTLGKMpcGez4kmxcE4jw2QaN6NCOLxsyjM2q9pJZrGFN0mws5XaSTFvrAnDwrrnxVE0Ve0kXKaa5YqSpnYSLofTYe61dhKGtUaI4iygsnYSroY+vSHbRmKmdAinWKvYJCn73WMFRxCmyEnI9K6JiqoOjvR6cpZ4irX54dQplK7AcCw7rM7MDSIRKKL14dCkm6st0JNrUozD+gNnu0sLL3v0fWpdqYtTWfEyK05lZd3zLRLYIvS/XyKqPHkrw7UDaizAtRtYxTIavBk+g81DsrVT85FxEuEkgjlQouFsC7PPrAsZX4+jz4wNfA9Z8ADCH5VEukzQSeLXViJk+QqVCCXQKstmKgU5hHGUsErgL59Dzpo12tZkpEWYqAhrdgic9GmtExXS4WMrrEbWUENYxOpjK+XcPDZr3/TYoKxHyIc1Jrf7VDPvxU7Uq0DJ29ioACUjHxalsN3Nm4VRbNe9+pNisx/Wn2RkxOqxIThqfbDZsWNDUv3iqsZph1+qP0lViUePDRnBO+pgw9CC2hZsGNo+24IEQ7NlW5BgZHBsjBGMDImNMYKuCbAxQDDavDcGCEbb7sYAwWib3RggGO2nGwME3b1wY3RgtI9tiw4M96dt0YHhvrMtOjDcT7ZFB4a7wbbwwFCRb8MuDBX3NtTBfajhH3vQ4Vq9saDDZbVn05hR6wcd8MArd7BqN+ZAI3rpWMzhRlUxBz1FGeOwvAgwtzEHzFMYauUg6IAdjn3rpHHQQdyqMugwP4SLsR0XStN2ewwksWjb9EMObAdbMy0KFXshB7A5S+d/3pcAhq2iv03IIR27GojgO/jloIE7VUXIQYoFS5vXAfaWFTw2AOqGHBgW3HFWnMLVCznA6+fZMfPTyBj2wyrC6q3E4FHIsqSpCjqw1GHmWNCBqxODDjisb8vSX1oIKjG6KNmsgg54OaT5jwQdhCqCDtws2OgiwgWyqs/ru4k5SFXGHBZOY2lHlzENmwDe/njMumBEpT5LIL5sfsKNYw3NoEcNw2qeCkYcETLFJFUqQs98VfkcEuz8a9pjxiRs9an3BbjiKwJISpSLadxPLAAtOh6Z+sxOJmJhTR34UKnnAfBezOtxGdYeE1JQIYOcn4fLoYw8UhEqlQMVmGRwHVxSJY1PYtbhD5VOVFREaj0nSsfKvUiU8GsxEKVCSWYqk2DF8VV4MyyDok7CV1HUoRGVYhQwWULMF4He0bIRMpbzsEKAdOx2nvhUHlTHmsrE1O+lDpyoFMHgAnbJecAAhy12YgQRUmJytYblrgFq6iLDDs70kXt1kx8KumYutw0n7A6UsaYlJ8qDvMDGLitrCkbFPjJeZdWRE5WaMzHqlM2JEtPGcrJMBKJCOjqJsQ1wqxjFY87UrmMnOjdnQhT9nCgVD7FMRJVtClGMSwsAL9tsk0h4iuNrounwjDx5q1ODJlgBZk6SSOV53VCbhMn0p+1ELdMpoQW3Nndo8lCtuQEASoLaQWARd3gYND+2fzgf1cnuCL0s5taO1CY7Ke1j8aQ4nTvqoMHmrcS695NOlgUe1jcvikfTLpyf2p13tkNjJx0wlWY2G6Ph6MSLUizq3k861Y66wydPNpDbBYKHciieyqzSCshWe7Cfh+12wNaoop1zldr4EW24M3sK3XBncjPG3XZgr6minXP7i6YDyebRTgUm34nRzmb4pWin1vZVop1XlZs9ct0mbjb6Yz2vfeR1zbx21Q8CDBymWexU9YOdA1dnFjpV3WDn0IWZxU5VN9g59D5msVPVjXcO/YZZ+FR1450ji38WPVXdcOfQwp9FT1U33Dk05WfRU9UNdw7N8Fn0VHUjnkN7ehZAVf2I58gSngVQVT/iObJiZwFU1Y94juzPWQBV9SOeI8tyFkBV/YjnyCacBVB1X9mNrLlZAFX3ld3IEpsFUHVf240srFl9lO6ru5HlNKtr0n11N7KIZvVIuq/uRsbMrDBJ99XdyBCZFSbpvr4bGRGzwiTd13cjo2FWmKT7+u4eTICHSPt3FWnH3gPZXqTYBrhG25fhQLxcNrZtQu14OZxntB5qn8coKXavq855qwKn+NTgt/ZC7ZTGPnK5+b60pMUcquTWMq7o3K+loGCYY002z4o+hDSdAJIizIQWnMJgu+t4nmLt7gX7sXakSZq500vxNNTKxitj7fBMKxRLbcdoiu32Y+0wPQz0yNTHoHhsDa1y/GWsneKZPQWIpIm1w92xvmMl1k5h7mFPnHqfsAZCK6i+zGDrmepAgCrYjneHrviBKOZp7AfbsUUMlXSalcBhKTcFuCIcYJxOJWCkhBWatj12DqVj7MwunHiOj2RaFguaUI5tZhIfcDkXawfWa2696/igy0O6iXdJalCh0jm0yfm8q1c7OXgKt4dbJaJ8z4iYdAjylYiCjZikEDDtdolLAXvsEwlaZi4xEruzZSufxjM7AlEyVvKnTIhvmZnEmChfGxyJOgxj5Yg98JlzJqaBHVg8wfyORNHyHGi4jBEKm2nyMce0wP36jyTRznHZKX6P4ibmEWDQMWCWKZLz5vGok/Nw2YQjseLcSZKTCBSNRpIXFjY3pwcwwhS+x8wa7DDzhcVRGTvkXCSKFYEduMyYyZ1GKXb55Dn6SsGaUwdndqeIPUUq1LwVFg4bWio+9bujalhDtCg3z+qQGLxcShCPl/sReyQK3nFlTwgNjD1RSSZCLi1UriYalFI2dUMVeBzWQT+9FMBHvgk8b3AuxcqafDAhhiJYPtWCijo8GU95TysrnkEdW3Z2MMEpfo/HpAjClnRx2KADTeEY3rTcVai9CzRhtDgThaV57hTyQBPsb6SdqyJ8DwQvnHSOoypZntwmPPwy6UWEthcnbfDyWAHqDljjNDNKeFutH7/HFowgXtMEvhuW8qIINjbADkSAZZKP8wGFJFy1Zz98T3wLsZVnapoDOGJnieufmhlRmhQitVtNjCgzPgJPfedtt/wits/BLJovpEZg5I4JXRh8cJkUJ3TJuFVmKQ57fegK6ZdhP+7P8YzehRNC2sWNZzkW6QbcAPw5AfGhwrNxFNk3sLKW1FzRokMV6q2sT8D9kuUe5e6uqo8a88e49EP63uRfkE6eAAqemuQqpPi5b/YcYvahFrkftAebXUi9YMelLtHdRHoxK7GHnV8iWcn6lHZ9ekOO7UsjpZi7RSI1P60Df3nyQ+ugXiIdBJIRX3Q3TqTnVMBqIh2XgSG8iPdViXSam1D2MunOMKS5jWkvkw5r6jKbmyuZdJqPX6tjkHnliqIJcZNJd+u+OEKmm0lXVl9lbWLsvAuiG7bwtDdk0tWl3ueHajPvY99yosmkF6/ay6QXjBpn0tWVTpiCtUx6KzJNorCQiV4mHb0Bf3zOkUy62uuEOVjLpKM3IIuS6iaj6rxW12eik0inogb3dRPp6lpni2UlkY6WdZGrajLL6CiYotsrmryeqdVDb0xuRb2UR6csHb7WfSzbGVbaRRgVOdRttyYZHWt5dIqmpW+H2n0sBV6UuysFQbatBa/BeDotj05pm16oZx1dTZoPl2ry6HAZdGS5aA/z6JqaZHas5dHb6Fe7PLAeTGW8VJNHL4Jjozy6BtfopKqhNkjYpNGLKGAvjV7EEId5dM2NPK3ED3kfaqfqEHgvj66xX81JefR2+JU8upOEebHlKI+OiePzIc9fMY8+DKluy6MPg6HbEumjOOa2RPowPrktkT6MLG5LpA9jgtsS6cN437ZM+jBSty2TPoyxbcukD6Nj2zLpw9DWtkz6MCi1LZM+jC5ty6SP4kLbEunDCM+2RPowOLMtkT6Mq2xLpA8jItsS6cNgx7ZE+jBOsS2RPgwxbEukHwQPtiXQh27/tgT60KHflkAfeubbEuhDn3rW2VP31dzIHZ519tR9NTdyZGedPXVfzY1c1FlnT91XcyPnctbZU/f13MgtnAyHzl5f7ro+3WQ09OL6VljfV5sMh95Zb7iRD3Z8OOd19Yfr+1aT4dBhWrBgFyfWOTv94fo+zWQ4dFT6L9t3RybDoWOyMNwiIsd5IAsv+4DI+V4hcnTpeRKZmtOEuYoxh/N02eaj5RJOzTvb7jIpi1+D/d1H5JCdMGbhKF0CNop1ZZvZtC3AL/hUf+hSykv7HSIQJXbGNxceV7tinHGBihBZSFT4M5QDFSK2kEyp6DIyApdjMCemoju5zrLeVQrURTOieDrvMxIFlnEKNsNT45EiKT+uaIqfEZ76TEaiDD9IAhflsDDSwsluMGwF/s4Tch4u83CsTsIRFKkbwmK75YRtOMzxleWwSoM0zKePpfO/k2/pziIKRLEYh8+lp0wkJAHerXhGyyBIxDkgI4gOBwtPTSOAOKw//Cd4475BYiIpHAaeT7wt4uNwWRKdJw93KHpQtVlCeMAjWJg8hutBFoUAxflIpD63Hc+AOQC3lQCd5UfWXOCu8VDiQnzNCFvy6dU8MYFJETt1CAIs4TnrE1NKSwPoKsQhosw8sDsRFeq9joAAS3iOkWDsTKOOuHBIfXpRGaYmPJ2j0kOZ4WKHuUlRRIS+dU5kywAd2KTVPN2FKkbbjPNu8HiooMDVT0Ls9/mkE7kogDFwjXdOZMvwHKM4TMrKdiFY1bcnQACTouZlf8YKFwObCfM9vxJNHlE0AutQMJfmWAuSDs3sYSWJrMPoBDfwERBn8YE64Vi6TMDDE7ktwIAVcIroeOR3RoweooOK0loDojVfVAbPjCDEDkQFG7x65+m8EodAk0mnx11kSRqV1YIxyuZYXxhTe1xAf0VhRtgf8HVeLZlAkY2BomO9PAtcjiGEL+zpti3FqnWP3XHqeuCnZe6VSyJK6uog9KCaRrgcVIh6rnuwSV0RAmmUNFzFRE+kqGrbgBdDBdJFpcFHoB23a8ylyYaTmLr7VNiY4hPDtjWE5Cw/seZBtV3n1zyv9uPMBceiBG09EJWyEnd9VurDG2qjJstCgrY6qyWRFPuSJGirs3lGgB3Qm2JQn1kvKqvzqQit9Wcjei0ZWqI4CRpXpG/RkmjyxuEIuKMsUfPGoqg8Qo+Vrp0MC536DTsyyhvCiagQRozGn7ei+7geoEkg8nJBRQcgaN+hwDYcsLVmkkrsJGroErKR3I0+ymcV2orbhvet+q6WjuiIREW09BPo1/VG6MN6QBdZyec9U3BYX78QqeAeBJOooOWp65jXKU1CDYvLhbkCTQEDPIT1WD6vnHaDClU4WsExjiQEqNcBPkd7RPuJw8dK4QZ5w8EFdcjiE4c7aDojO9onQWlcApnMYROtsDSZeTdNhZ+nm20Bz6C1WYK7nW4zlGYRLYASSkRVdljiF/ChAXIc8AtFs1vkmih6P9tes9uMpFntw0qwnYvNOY0GXeJMMVlYfr6WuA+kWW0529qbh88MtZ7J6jXchdFHQJrFx+IZf/rgTLDCyi0O7PamdquzShjNIn/B3mfMlk0YqymXERDZ7XOLd8sCmdiDrCQUzaoQYkRKZIrahYGILYee6kJWXBTN7cMZsnLg0mYYjVutKxSFdmuNQqiBqw0eZlnfNMOnRgcX/jfia22rF0ioGK8jeR8cNsSrVIcYD8OW2/Aqw4DjNrzKMHK4Da8yjPltA6wMo3XbACvDONs2wMogQrYNrjKIbW0DqwyiVtugKsN40zaoyjBStA2qMozxbIOqDAM026Aqo9jKNqTKMHCyDaoyjHlsg6oMAxbboCrDUMM2qMooSLANqdJ38LfBVEau+zaUytDt3oZSGTnM28AqQ1d3G1hl6KVuA6sMHcxtYJWhp7gNrDL08raBVUZe3TasytCp24ZVGXpv27AqQ8drG1Zl6DRtA6sM/aFtYJWBn7MNqjL0X7ZBVYbOxzaoytBz2AZVGXkK25Aq92H3/9ihJfv9G2urftOkVG3IKXXddLbTzDtJMTJjbYHigMu6cIq7sRlxvc9xEiBwISWFLTEddLgfsgCHwVeZJiooJg/r8Iy42WcsiSULYXsKL+PBIN2n0p1VGP0PD6U76Xtx1wCWfY6TWGrmNegwTjgZdvTUUKQVHgs2ks+s1xCVPS8eq+blqwSTMcaUp1BU8w7uv3G9abrRGQJ+EeEpHWv7CJV9KikSSvJ5zjpZ4RGT6gwukUliePZRLtEEilREzVBrU+PFEJ/Rh2kTyfapNzo48pjVPE4UDqtKolQqMz8Pl8HCzGehwXZrnUGbiOLctQCNIV7sr9G2+OX7ouCZWD7LRVKLcF1fXBiJ8ieCJqIIVznBhJcxTxJoMjB53s8LNIH4tbFNKfYpbwJSAkp2ShMmRmzGE+KwuZcCPpWCFMTjtPDripg23yjlPqVGNGOKzzIAOE5VYNGyQoMm0WUNWHjZQAV83UhdFKR7TtUwlb3NNIEtNZ8etYPVwexAZFQ6Kf68kolEEqPF2W5JomqUyj53XKeUTWvj4PHwpgWQt15c+FQiHGOiHOsCaIV3a+zZkAvFw9qrUSr71HFdSKWnug+HFdIQ0ldCeFkigjBroTL/h5fLeGZ375F2n8ujmZkWIuOgvvFITxvj1dALKZEQ2uXXQJR9bqnOwIecz44AwfOIwO5jhTuHnSRdJ2JjkhqOss9N1flC42EcR+iiTOTwsWWZNf6O7G9VxX6fUi8cnNIpFAjHoaQ+AamadpHQ/53Nx10ODTbDvHPrFEsNOrlORc7EymlywL2rLGbARP860cTLo1zKDBVejOo4rA5YkLbdem6uc9N0TWHwFVFU0qb2lRgCc75XFgrh2s/EFetr/vLi8EdiR82mfCOIGnBynbrLGY2Tt6RGfGun4HeEBZzWR4BMRd0WQTJRt9EQtQhNWYyg7dmyilzzlEMBN4zNzEWvUVU23HhUG0m3cY/5iJ1igoJNRFniK7lCXgSTLg0GWNHrnNghmC2b70vh/PXoA2nGVey55ratsjEHGLw8w4Xc7ijcOSYpg+97uNTAlOt80Au84bS0HTdhooscBYkntySimvOKpCDWyGw4xAq6CKxiBxkwxa+TMcNgD5hCFXHY8O6JKIfqSHZDRP5FXFVxKqczZqiLoyWalOWkbRJ/nZvTgX7i810Alj8ezVIwSpdbuIno10SFcp2gaujJtclPhdmcb4cG+C+yWXfACXxk0aYvvGqiAXsiluhWz6gaenJtM02GTdO4aEtiawcyEpnG1EwykezfcLJDQkP7BEiNRLm+jGtLE4E6eO4pEFN04mXpqNZIlBY8yzGtG5yh91LKDAd7+GDyzPVVpAnW1kKDUvTjymbDMjQHy/6UKqBM2LZLF+h6sJh8W86orYlyYMK6v8z1PtKklDDz7kDoGBN3jlHcQZT3k5NvWUE70RhGZ7MAcfuGGgkK4jsC1/1nrhM+hYKwykGDg1E0Qh7TT/Ce4NNZVeiC0Av73E9cQCokpRngEnFeO0CGHIxAb99wteLYcEvyuZkwddxVZySlqUo8DQcPwxpS+Dmxu3jc8lzypR+p8BGIKXAO9yytipSpjId3pB0vnixzHnZpfuCf51AFLh9YHnO7zSIAMifh8lPjYqdEZtB/emoTokC4hljwWEDfkaKwv+W7iSXSqf+bITkagBpapvWUJmUUoIDFyQaO3QjrQG+bVHE/jjaJeaI49jPP/QjYLIS670fGR6GtGXRi34+Nj2JWM+jEvh8bH8WiZtCJfT82PoojzaAT+15sfBwBmkEn9r3g+Dh2MwNP7HuJwHHYZQaf2PcSgeNwygxAse8lAoeRkBl+Yt/LA45jGDP8xL6XBxxHH2b4iX0vETiMHMzgE/teHnAcEZjhJ/a9PODY05/hJ/a9PODYg5/hJ6572m7sfM/wE9c9bTd2nGf4ieuethv7vDMAxXVP24291RmG4rqn7caO5gxEcd3XdiMXcQaiuB5pu65zNwNRXPeV3cgtm4EorvvKbuBvzTAU131dN/KUZhiK6z7oYeTjzDAU133Qw8A9mUEorvugh5FjMcNQXPdBD/dgPN0dGGjqmFwn12KTfTZ2CjbZZ2N7fpN9NjbUN9lnY0t8k312L1PxAA94LZ0nqG20UN15wl9WtqjPLztPuMtak6Icqtd5ooAHCIPG7NQzxNhWAbesy6Hc5dBEv9N5AkwBcBxd568hWoACHVP/1GBlYY3oKwrF8LLmRTlB3XkCL3NWFIR2O0+UaAIlJV0gCrY0XWxCdUUdPjU2A+90nsC7sUiuPJmhk9cvsAYaR5vGDYyJVDRQykAUxnBpWQ9Zdp6gRtfdS/udJ5Ivj50nKJsCIHBYSVhuV1kXaeLl9qiPMiGKd7O6cUin80RCG7jKUTFPiOKwskKIF7Ws7irXuWambj3hLivJiyL5XuuJAmzAiZ63enfD1hbhqa0nCizB+iNrNhRlzeV7dnpPlFw60nuiABqsT00pL01KoBCITu8JvGyoFkVbkF7viQJpYKQrNJmvrHAMZQM8TysLlpUkRfKkEhhY7r5D47HeEwlqgL0nMNO6oBhjli8SVTQU8CrKI1zb3hN4a3U0TL/3RMIZYO8JJsR0w0CVD/rH9ntP4GWgVpJcI142n8D9JFpTR5pPJKDBYi8IavGLxZmdVfMJfKiqwA60e6D8vmpAMZ8by0B74lf7nLA09TTuNKDAu2PnhSMNKAoYgkGS59FsHs/J6AqMxRRMAQOpO1Dg3VyqjE3pdKAoEApawjqcZ704LkBR9jKugBG8rjOuO1D46Ih3U490oEgIBZcUEwsIKzxETeY2hm1SUtRQp7oDhbu7zL33O1AkkMJirwM3bKj67qhqvBpkvNODwsV9rAMAHOlBkUEKfvsYZJgaLAfYkYVWPLUJRYIgnPDIhg3lxl28Z6cJRcmlI20oEgLhlKkp5aWxcAqB6LShcBFDVcBs+m0oEgTBtaGQ01pkHDb2quvZggjuUVXLh7IPBS68gN871oeigCAs9aFwKsQ3degZzXA1HIvSa0OBl9tuC50+FAUEAUxsbuaMQrdY5AxQ416gUgxhv04jCrwsbNWwo9eIokAoLHXbw2GrxE/rebEdB97YTES0+4/0oSggCaDMxFysWTr4KdBQtqHwD+UZJly3ofB3i3xUSL8PRUIk+D4UCxLE6nbQxxtRJHDBYiOKg+HrRhQJF7BYGH4w3FIjiiLR7xpRrNga1B/C2pS8FBNVuH262Rvgsg8LHWtEcXV9UiMKZ/8E/VJHGhNNsY9xB+aXj5M+0ohif101opgCR9Dm0j6N1QdhoklGM3ob7MAONOT65rRWFAfW5+FTuWQFnJDE1FvdAeOmaEUh7YJhRary7PapJHbrLCxv0xqY6vaGncZitP+1zeHqdtbRotSqAHfWgFOM5CuVQjW9XhTk5qReFD5G5Q9K666NhN7q9aLwYbfiwL1+Lwp6I6oFO/Um3bBFHv54Owp2c1o7ioPhV9pR8Ju6HUVfwEYQjaodxTiWuTEFMIpCbksBDMOJ21IAw0DgthTAMIS3LQUwDL5tg2iMwmbbEBqDgNc2fMYolLUNnjEMQm2DZwzDR9vwGcPAzzZ8xjBqsxGfMYi3bMRnjAIpG/EZoxDIRnzGKH6xGZ/RjzxsxGcMYgYb4Rl9b38jOGPgx2/EZow88I3YjJHvvBGbMfB6N2IzRv7qRmzGyNPcCM4YOY2bwBljd28TOGPo3m0CZ4y9u03gjLEbN2twcd3XdCMPbNbg4rqv6Ube06zBxU1f043colmDi5u+phu4O7P+Fjd9m27kxsw6XNz0dd3IB5l1uLjpK7uR9zDrcHHTV3YDb2HW4OKmr+vuwfb/0WNO2PcDc2L4zjJSnoYILnX21o2IKz7kDHlYYzWohJGcGbMLZR6GxQNw8v5VxAjgKaF+PYXwfXllIILFcvaMdDkIl4gblsIl1qjpsa84qijP6GHxIMdU16SL+hwW82A1hISlYIml2Gdv4aE69FkIDzXSQf0CI1jdvZqlQtnIiIA1i5UXAetVQ0gYz4yYN2VG7ktvcUbMbOjLlyaHyeKsGY7FbTIVLsJlE8B6gSaF/bXbdhUsVYOA5WLn+TiTszqBKCs9biXKaXWQNo+ZpkAUdjgVGQCEpyU6LGqNIGGpxJNiiGfOKZkE8akfFtyAAtYid2hBJuyEADvINWAKRElYeu4Yw0iUNqo90xa8JpWJonZ6bDU1WIHrvKOEoPaAn0CU2sH/i3TsgQSZ4TkTBZdVAJuGuiLd5HcRvhFPtAZPwMwXltrpcPC9Iwh+BYFIAAAVzxCN4TXqz3asESTMpIfCrj6v54aHClFYyBpkPx9B717Ti2WMh4dudokLQahjPDxke2sECbORKHANzLS1uJOX0mw3WDmmMtZGgcrxTw2BSNB5PBW+wt2gj3Lm0sJT2SGChKVmFRxMgvnsiDoUZuPBzWlhBcbFcK2AQVM2FS4TI8rWwSHHUmNIWOpVIZnW88YQoESqplbY+MWBQpIKkv7Iw6QHZaczhGUJJcIlZuymj6URB5JsPoEN6LM2jgjLwAuMEycdgw5nAc+ysaC7BpGw66yMscvmlCZsDqQzHtimJO15uAzeOKPF/IC9n/AacNloX08VBNkyetB/5oolEAloJDZvBAPvCruKSJUGJh7SmIkKDaWjIGfUEU2mZqAogFprEAlLiR3wkvWCksGMuu+SFNa78NZ7oCilbFMDB1/cGkIxPGV0mBJ6Xi9paH0Qcn5cfElRH7muOtjOG54TOmBq2PmyoPGs6sj2smbd0PIEEnQwXG4qUaRVkVcxsbdKjf7gGQILXJ/X7huWTlcLFElfoZ5IMrYw5Ewsn0nrFiTXIZoDUUrLg4p1wpP9oqSZt81A85BlFWv8weZpCQtStIIwofNWoscIrYp+/KFJb40N4QkbohHSN5dNDoq7qPMzuPQL4CCGI01GqKBJflhBrBiXWbFrNi1IR91cWScmIjmTZo9HTwVWACdypw64bLRrVZ8ExquhGv3Bk3VCLKj+uR2HrRmlyeumQpfq2kzT8aT2Gt3BE7rDcoI9GxcYATqwqAINFRZ5i/N1k8EesawEk4oYVQjpeuG3wxrbwRO2A3Z0bOY7FwmfaI4UUSoRQJKt2bIpDx6p61dVFJB8jI4MjWlqmAe32SGDkef6jMW3jkajqgjiaW8LRqPWurBMsEegP7I6FqNL3tr8SvNkmVCYxAUBpslADkQFoyCtZcaLwwHxLAWVmwGgsqSKpZkTsVi3bj3Bk2lCwdaa978xDnLEk8YT8SzxpPFAAWbQP1hXsDDK/Tj4LdE7MtyZT3XvCZ4NF/BI54g43ObLwmRWH20GHlzddIf7g3xryAlP8FZOyYKFTdMRNMGHl+7ImWwCcN9DPLjPVilti+2IeQlK2DKm2gNK1RW/yRLDzPR4KrfL+UlO6Ql/1EneIYkTkRhXsNRfjmIcTtJOCEl/ucac8NssMTB1K/tRZcGRmH3KW1I4girCNsveUhgLCRAr/F3a6DPUkBSRIjCM/P/tfduuJTty3HyKv2CD98ujMCMfCzqCGtOwjHnc3b3WB/hBgCHMvzuDlySrijxZXTOSbGEkS+Ot6sViVZHJzMjIyNKX4IYBioFVozGsGoRoONg+DdodjGC8fp+X0+NIylHs61Yj4oMUfIsehiWu0mvlVZRnNWm4C2SVWqlxLzZQVzPzdiyzRfvM34AWQjccfVJdiK1H8TlNxlj1KIxDxRawDo5r8SyPlBU3+TA+3nBioBGoRlk1vmuNuziKb6LfvTpFTeosZc6ThOCSeBfJI2ZHJt/AhfwHeQtuEhpvTv54T7NGiO4iaA15dkxeJft3Qy+vgCtTEe24HUfD6tCQrPLbjowWFzorhw6CnYe9Y7SQQZwTAjukVEK1zTL5kUpCUE35++ShnCQPdxpnB6VKzBizZsaYI/hHFpMmJaYCaDhzHmeNpkoMG7POxpRiiBzHcC5RHCQxAGg4ex5njbdKTB2zZursoFKJqWPWTJ0dyCkxdcyaqbODJyWqjllTdWCSaI48GgVH1ouvjoKV8zBrfFLi/Jg15yeADB8sjwYWyw0GkUnnYdYgpcQdMmvuEHQnBqsp0plB3pHMRKIT+DTMGsWUKEhmTUEK+KfjIdHykZwwuWOP+bwsrCWOKVGZzJrKBAkRZEcZ4rKWnBFxRUTz7bJ9llCmRIkya0oU+jZniCr24aL3Xi7sT+b7eZw1mClRq8yScbAFKSVulVkyDrb4osStMkvGwRYZlLhVZsk42MJ6ErfKrg/dHWwncavs+rDc4HESt8ruzrg1liaxq+z6bFrCYBK3yq4Pph2CJXGr7PpgQs2eGRsV9NnorMhyMeQ3n8ZZI1wSR8uuDzgAQQHaoX04jWhRnBaY0id7tsS4JK6XXR9w6I1CJ1Hk4RpgLg6XLi9riYJJnDG7PuE2CJZEGbPrk2mHP0mUMbs+UXbIkUQZs+uTALiBHooxKOZLXlYHst8vxmwJHUnUM7s+CJCtASmJvUXohWvpIKDhfpzHWYNHEoXN7g6UDDai4+E0ncKyrfi0r8vbWuFLEhPO7s4lp8LcgJJ2URJPTRrufR5njTBJjDq7Pt8oMKUIIkzt4mw0UXz33526xjUrjEli5rldcLpEhyRinlsfk7RfoGwYxmgA0cVP+XLmbFfX6JHE8HPr83aH+0gMP7c+b3eIjcTwc+sjd4e2SAw/t48FV2iKRPFz66PS00LVo/8X7S7r3Q3GoIuXw43mNXVepTggiHF9RPbgNI6jx0ljaSQbnUyvtC5fFv5fCvL8jbr470ZdTDNAGGnD2qymHdKAsIpH4rKnmD4xd65B2BU/xGV0jphL7i9lfTOzkRxBLyf2aFhXOxqcqjd4UrSlI+efUYNZ6N48KTp7/SQSs1CuGcxGlFsHK/fIibq3MBkFL1MlOV02yetJOKJhy21SBn3I1KwT4y7po0F9xKTIrIqwezy5fEdJlmhKr50+BQuGxInpxLxG+jaGXpv8bRxF8MHspE8iOITknbnxGppcS50DnT4ph0lef8UhnIiNKpJpk18D+s47r+xmwXiE92kSiTmoCtHlmMlbGyIxrUplTWwsDcu8nOTEsMBJp8azLc7tIlDNSHbtq4sKDNMWFViCSS7qL09ivB6k8QYY83uIraVrT92ZqXgZb7FqJw9Vj+L/rKmL6G5mrRPpLeePA4rX1PsAlyksSCPlATILN7yiyweNMJgYf9EyYmojWM5eyZoMEWTW4lnwpCpZgCdlYjVsXZNhTotHBC/aTPonrcHPmtqINC6FyyK1kYZVtGrnpraV1cl7yyLtM9LBPZ3V93ekf58nWY+63tbURiw4B1BJmpSl21RduT6ppjX1pV12jl7NLNA3CTDBQNHem3LU2uqLrj1zG6uUoZyrj6jdKqtkFFtN1eh0mQIMN1a2AeupLPw2i0YB31EdaRZBy68GVHJvOY6hPw+vBpezZtqnOap0lctqUvxfSVMx1RFzMjdIdRh1FvV17UToJIa5sUj5tnOXNLfSdBzMRrw2d+eohCZO8fh4DlW1jZdMjHQiD0p3lSHnvRUd9ibPSVUAes1t1IW16u8cETH5gY87bsvDG572BnOZ0ake4sjTEeHjWMZulTWfGZA04xvaQhjWkp8zwAxXhT6HvW7K+537Tg7IbK+jqRLpbVKNL7kjSIIdIjOGMCzYEkM8N7TcfCfjzEoO+FpXccuJA4kFdvNNkBs3lm3Lg483MbsVjjsUjs+jFWtkgW99keWaOZAUkd3gd5zXjAesP7l8dDnEic+lZvo71rFJQ3zFt424pkHS7vcoLPnZ7e2POm/w8WKwg0JWX+KaAwlasL1p5hrPv8KUk32jt8huFb2OWQYVl7UPfB6FD+Sez0RQJj9iNug6dWc2Tb2qgaapErFOmh+d/dh0jNbsR9Rielrtd24alE4D1T7osUxfpdFAm9oJm1ld5RrXhEddFN7kbmiwq86HKWXYnnXYVZrKXPpgCgY5FmS0iUWTUhcJ27Ee6UY3hGHgv7mpnXzq2SHeJFZNEWRCxHgICJIpTYl5UhfRyEF6hMup7I0AEp6s1Vx3ig4mU+FKcTnN9JpATnVzNFDByTajVAuv15RH2JKUZW27YkumQDszTa5NItupgCf3Sqw1pRE3pa300+8Bzc1qpPzl9Kit7sG6Y1xUX1MvxajdAdaERwWa8Q3G43m5nJSNpvXQpnRo6IloICNuGopWC5U4pjwiwPFaFv5CNKAnsRjoKZWwdDgHaeoZh8t54A2jF0ifk7r0HJ0Zj7T65Qo0+NVNY7pP6WDoyUGpKi1sbJODnu+W0mgp9JNF/IBToAPsuqU4LtvafrjdFnn0lM+rgjmNZNQpwpTXqe7+1PquurM7GeHJlwLawVlUYE3d4JRGtEfOSrnNVwf+6UeNHX9XnkSoANAQV8t6T1k08U6D2zP0dd4egOumloq8/nlOHRlrc7oKfzFhsQl/yV7QCSI8KX9NGGCzZAflrwlB7OUIMZ3coMFrLNn7e6/JN8X85gal6hkPJ6DEDCcGIypprLv3yPPwlkWGe6i24Ek6Fyf1sp203I4nicTQl+07Z1j2GU9yC6g+4zduodBnvMQdiPmMTrgFKJ/RCbfQ4jM64RYUfEYn3AJ+z3iAW6juGYFvC7I9Y95t4bFnjLktsPWM6baFpJ4x1LbY0jOG2g4WekZQ2wI8zwhqW2zmGUFti6o8I6ht8ZBnDLUt0vGMobbFKJ6R1Lb4wjOS2hU6eMYq2wb9z+hg23D+GY1rG5c/43FtI+pnPK5tMPyMx7UNZJ8RsLYh6jPi1Da8fMZ42gaGz5hK26DuGcNoG6w9oxhto7Bn1KBtePWMGrSNjJ5Rg7ZRzTNq0DYgeUYN2gYgwnCIQW487JNw4m+MnH83Ro6bY08w+6JTs3BxLdCu4TYu0/GcJ0mtMJXf4rKPjrOKy0rKg9aY91nGvzGsDS5vCBaFjYgqgMFtUJkVIRCCZZ/mdkRX0G6WGgMdR0bDwTUMyIAvuS9lDm6o8+NNaNDStmJjoQg1SDdF0BHnmx5eRKFU1FD2y+FR2yTA463J8p4NXzRhY04OGpr4G7lN+N9p0Mjth00TZgS4Ik8fx3xYZYY2A1y82uSCs4jRXpqwMSWnKjlkEUgsuhMxsfUHU36qvS2KVcpwxoQ2SRVTP5FtwKxQWWYpnG/nezeRE5MGKkZgR/7seMhRZz9JDoTkzz0NjqpecoO2cg81Wg2b3iqmvSJc9lYNObamNtO+W0T4OvLkphcJ7TS/kBqWcWdoh+WYZsZ4/TBjUjXJx5IELo+UdPk1HfqDg4IE9ZlQMBNjaKXJmj1F0Ey5STCZ1vtY4GiXTWfOoDWlNAn84bIPUQ2mla1M/R0vhrbcjUQGhjVV22VpCegyfL0xqbbLeFI2GTNxzhY2cebF3LSJ8YOMv5/o2AebCIU26CfzHFCqo8994cz3+aay4hfq05pSxvJNJJD8QvIbm0i/RnZlNBpsHveaB2MgByhnFCC1M/cnpt0RJi0WXKbbzKdoY1r1ObW9xpqQLuwVv3QpLpKb4uBNFDEGNipN2nBMSjvLjYBgZEoXeJ4UWSSdBzGmyULtiDExJWC0NyYVzKh6CD2eG18vBM8nmu8kkzEpHyNnS8MHdtpZeZCJMRr0PPKh70xq1iGPXfmEO+/kBAjmRHHR/e4/OfzIsvDGmDuJ5VXfnJnjQnFJlGWbsP2St1w8dspyYe/SIyY/m4hCMtyxWLyzsioRat1cFdA8Pesw6CoysyYfW8nAO7A2sj8ZKYAtwMmaxoKEE7r03fDdcpiOV9M1S4bLAoG7yIuu9zfrvtzBybWrrr8HnotKcjMZjDrXiVsKX82QmCmXc+R0oO36TGNOtmRC+5yapOCW7UKx9h0f9+B3Q33gIIbajNyF1tIq/35y+MCa820z07pIZ4bIRFshRxBW8c6LrU5B28xHl6K8udHMNHayzHixbmqrFfvKWdNWIAkJBvCtFWicGqhYC7jHpFA5PDTuTPPNeFJRa6bzJ+RN8qUp2+CthFD22I1Jpck+ND2nMaVUYe22U5X3k9FCUjx63hT5w+ZS0r7jrbgyfzneoaN6nKNn66F7lW5na9hSAzGmVEXh9mb0QGqx9PM7e4JCqJF8OJvRIsQzIuISJuazSuNMXLEaS+bGbSksSlON//m2btZZKpUP8dJ+cqKm0GqzsiYnhdbR1JW2+gAlMJ9835P5xq9tDlMHOB/shYjG3BS8OnLIb00qK5cHft5AV55Uq/jqk2rHNU8qlaaLrAucSmi1Y66Q++FlZiRGLU1ZupGpITHPKLkiD8nCnnZqNYu3qIc+GPgDpgirrVktBiR2J7PUi/ZWdehaUKp8qa+YUBM1n3Kt4/aYVJqcUNdJSGvWi0E4iLr7G5OamxQV4lDkmhDL3Z9aVGlqgfua1lIOGlpgP0d1CDM2ucW7nlEdtkjVM6rDDmR6xnTYokfPqA473OcZ02GL2DxjOmwRmWdMhy0g84zpsMVenjEdtqjJM6bDDu94RnTYIhXPiA47jOEZz2ELHjzjOWzj/mdEh23E/ozosI21nxEdtlHyM6LDNip+RnTYhrvPiA7bOPYZ0aHUFRmk3/qnoNOVvo08nD8fEOtI9hlhYhuEPuNNbOPHZ7yJbbz4jDexDQyf8Sa2Id0z3sQmGHvGmtjGUc9YE9sY6BlrYhvbPGNNbGOWZ6yJbbTxjDWxCRSecSa2Lv4zzsTWOX/Gmfhr+Nb/1fP+39J/Vt4fRNgpLkORCdoonCgaLVZEGVWtzV8JceDHFCVzOmktxPE9HYU4xNwAhm3ZvlVmB5ftQdX5IMSBOftSMcFCHJUWd+QiJM77086R29r4Qscc+q4nAQq6fKiQYIUJnlNuvStYh6PoUxy5CGliBQQnFyX6gIxv2uhweAi7qSmyp1US3RkJc+809K0N+csiJEXj5FAr/pevgiK4VOlhKy0Oj7yoTWpQRVZaHCq58XmSkoFVGtbV4tv1momlpdJOiwO/dtXh/npYUkc2QvLzQg4yEhNZvX+5u5DWSKMQjrcPT8omM6q/zUrInSJD1sku9R93JnUIfUaVSUNiWpVJi4sTg/v3iljOw48amY5xLerqXUqHShwxvXR+s6fqoOnV9cxdKf8ZX7u99wYFttqhI4chcUlqqVj62RV4hkzHEus4+uisNC3P30j9hTTIAuQ8yZj1eaeewOOxFdlAtJ175Cikb5OBwKf6SbN0vi3bIb5ts1NHFkL6PllDJRfzn030+bZsg9kmN5N95CGkH+Ml+3Dju59Oq/N3H8fREiofh9muds5/ptdhJcrf/XionzfHOLVXpXPTmb8tnfPf0vuwYe98HDtr4v1m6Zz/ntVPWp3T8HdK5/yPrA+m8+dK51Db9UX0owSXF77RyoPeeUCSB53W4cLOeZHQ6bQOFzZuh4ROp3W0sHMnJHQ6LRGWrSMgwdNpiYxsj3AJnk5LZGR7+ErwdFoiI9vDVoKn0xIZ2Z6qEjydlsjI9kSU4Om0REa2p5mET6clNrI9pSR8Oi2xke3pIwHUaYmNbE8VCaBOa2xkcyJI+HRaQyM7Yy7h03ln7dbGW8Kn887a/aWm+G/ow78b+vA6HNvo0xDSDCgefCf74V0R72GfORcObfNU7EWW4+o1D/gBxFLrb3jNlom9Sz8SCU9rWRzEG/TmTice2AFgyOoG48LABdr76tz9hu+6INrMEILP2tyIBk1vP7W77UHtzyP0LTT+HYaALjhWdpr1pSTt8OGLDFBm9/DsNGsuBG4ffsHEGxiCRkGDzHrzo8FfA3yLHqcbc9Iqp8ltphkF1mrzpebFTRJQMZozEWeGEDy9Z7mZmEf9mQ6MpQaWIPvSLgdTW0gdKao8KU07KA2ebNKl2eMaQlCl/7vMKHYg9Og5IdMUPOuk6HLytbfDl3659Lr92q72XGmn++Ury5lxB9Dqc5DJQQ4daPUoIQ5dZKjNKXXnoc2Cop56yKyBCFQR2hudWl2EInrcvIhEC7NwqfuLiDOdj34b1UQo7e9pDUOUGeGdyzMyxg+5/NOKocsu1LryL4clwXNSbmqFzQtqjUToIvUrhmduNI5fbS26TDspTnBN2zttTgFSR4OCzjtvDVOgUUxIXn5RAXhbTJvDhy47RZ9r2KBmZHhSdHK59JuHzwxiWJO0zPdzHgzQrSYR3ZXsYuDDx6HwGApAWxDDmtL2XL5tA1nWt/W9OTzf1te84hqoAKkS5S43bmtmIZHrbcFW5AOf/tZJmzNSxGAE8olWy0U0zjE8sPzy/kMF5dIGssFlV6s4mPK6qIgYEIbKXoaRaFQbpy+Qulgsz6l3U7rCh/gcQSs1AE1II50XBcMdoAlp9HS4sRbJd56KlZs1G4uCnpuRLdq1c/dTbK86C67RqE0ljzqhmbXHU6SvJ08KBLFKkW6xB61DaDeNXeuY2xg4C9CnlD0apoxaFld69h0rLLJlWMgoOTVULGpKehDiaGMklv1z3Aqb2fOVUTYOAWNHd3eDIoNz7VqxlX1O5IQY+TWlLg7do6B2F55UT9H26syZmYrTMdQiwF4xqktn5GP9RR75EBQh3JlUQp+biYhYxf34uCSrnqckmq9dOXhSOVUJk57YM5dsYwBln4VnY5JrLskf6eUHfVJFC5J9GTqiR/2FYgFfdmZKp+ExpwXr2+YhXh7A778xJ2dM1hd6Gk8KAcjYalBJLDvxqDea07gtGj7euG1IRxbr8VWgbDJPr6I+K0+CbGiecmjtTR3LOHIec0pWLld1+ajmdF4zJ1+TFwU7wMZN5Qkoyik842MZR/7su4tCG38jfCklBoO5YlAUNZxNr1g9vtf5zfrXCF+cGTkxaJlf+sDH/K3PiR4v3ghbUQ/oE28uHBgYlaMXWuQujRqe5hhwOEmfw0+BQjsBj2Uc+XufUwgu3YheoLEWYhqAYqgNsTm6pBXlZ180laovju/JN3CTdKxz+iJxmTPXaOoABZw1ir8DJPxvGSiIa5UiIF5sWofA3xXzm1o3w35RMMVWky/v6BCR7JO7E9kYbYYaDH06Wu+cb4etbt+9TSrmPJoGwNLng7B5pSGtwQrMCWXLN848X1vZ9cVGdmFoVONQy7WhUi/ftJcAfYAV2D5FLkLedk3H/3zXboG6DMLXw11PIAXSaM7ccDXIrNKumDSzji8efDNyuzxvqfpmeTK0wwLTUPiz7DCKiBKY9S7fpqDeB9xzB6Y9zEHtYLCHOagdvvUwB7XDrR4moXZ41MMk1A5KepiE2oFAz5JQW/jmWRJqi7w8S0JtEJVnKagtGPIsBbXFMZ6loLYIxLMU1BY7eJaC2mICz1JQ21j/WQ5qG8M/y0Ftw+9nOaht6CzVSOSltdsGvVKNRF5au23EKtVI5KW128aaUlFDXlq7bZQo1TbknbVbxndSaUNeG7tdZCaVNuS1sdtEXFJlQ15bu12sJFU25HXCfRflSJUNeZ1w3wQoUmlDXufbd6GFVNqQ1/n2v4Lz9OeLgxZ+a11zcPHMP9uGBc/8s61H/9A/27nqz/yzrSv+zD/7a3yKv3EE/mN6hVoIKZfebt2F81WOu0ZhuBxdmPohuVSFC7+2y3bu9EKrvOZP1jE5xTwU0smhoUUD8Ek8/pRBoMst9Of2M7noAPCkVNPZ/A3iwsQguCdRYcmGOZt22RS6nFuPnK/t7ybJu6MQWDLQsuYejYNmaDsKAV1ubiTf1lXVgx2FAOKyWsy8WggMVoWWzW2hXcZlIfS3KipkuzqDe/k5ixbraogunz88yCC1td0qdYQ5V93Mjmi1TNKaJIB+Yzc6ZeEN17OvG8cD3xcv3JasWUfZ3GkZkC30rJNpyU2/AhXMEUDOxKEDuLxDmuDjEsLGBqKvMZpK0luZ3hP2/MRbWNbwzBwBA0dFflGuO7rLyhVcXtfvWKiv+zQ3kL3W78zkAXpdyovInsWXOpTIz/U7Fp2zSosTnkT2pXPAjiBggjdy3ttCXAst/DZvAenNSmRZ1e9YENarHtBv1O9MpQoG6lXyviK7XbTxNsvFd7x6Wb9Dl8nrDGmILYZFv8+JIYDiHjmJZgOk8RI7+0BHLThXPKlcAenRQ7boqrZJ0UZLE7XfoGfXReKUGQIaivz+xqTih6pyRz1469J4X9pdY9BhKtmjq4NzQr+2aEztGA5WV2mewR+gN0ULX275RcOmqgPKvn2TTvvSLreGWh0qbU2M2qTSh27y/w24bVTabRmE80HLawo91nTgcCj01ohtUumDDj892UWKWg1zp2xmcY02qaaLuOYewAabGywzp/q5xJ+vdqptk8ofcfYc6E3NDb3p1/Sex+4zOLYuHUGZe4ATPlFkLk4KComTt37ON+oPW2uXV+vcGTIB1s7GcSEqyuwDhZxPvJFiQL1b6Ua3Mo501epBgEDbkmLS1uQCRcsvG1mV0tm+HdbvAbm4aRmfNEUd2mkWZVNONlbrvqMXoNrSyBQz8mSCiVN1dmi9jr+0y8b76ePE2luX5+RCHhxZu5Qlm+gFEeZc/jiWD8S2360r9Ts8J0++JeekICldNjRPipznUQ5LO692lF3TC0rho5IFqWnY7nw1SKAle3lSCci0Z76Kqur0bVJkCpMd5JDUQfI1vYB2DB0oshqXQyiQ467zoEMgEQbBWdcmL2NKcSqeXMYJM7vAQ0JDNkH08WZ5mTPryh6VjPExVbgogk7sAggKyWWB2B62EKd3t7VFn423dHbF/O74A7SQo1wZRuP4eUuf72p6i2W+La1jfW4tyAwBVdRl5LvSaR6PXSgOX930D71mmOljX07wYvSlPWknCFiQc7KRjRuZBj+CaIsSCbbvyYcRtUQ6N+PEvwR/waocR171qpU8yAH0HWmXyD4DDXuAUm23AjypOkcmLNSGqKesPwgfMd+goNIZRqcJL/pxNz5YIcSj2S+yi/6rn/nVn9FDiV28Kx3nyUY3uSCItMY6KC1VNa8DMqO1wRC7IIccMnlRKl6UUb9ldkG8oT0jBwDQvtalH8Ayhk0UdhoztVaEp807hC6b6C3z+vKyGer3T666oMDFykRqO7jSfVJzW0zc1Z4C69EMFT+uK/a3mqH++NRjTkbLct40rPLxIJ9zgBjorso6Jqjhn+szt+j1aaab3jjuyVeGWzB1Ojq+iJMoNT8q+/eNQ7PvDxren/YnPw74HHs1Z9y0wrHL/qA2dv0yPlnzJRCK6pObkjt/Z0cjOsvJTrJmR2AwcEFGM2p+Zk5bdIAyemqU3nDDY9vST897CwTIOyF9D7+ambGhanD0kBGa7WrQsFxlrNTbmc8wWbUb6tG4nbVpCgb77Tpk0MXQvh5ud3hI+xn5JIkhbBhJOxLKsYXoFq19luTY4qzPkhxbhPRZkmOLfD5LcmwRzWdJji1U+YyEskUZn5FQtvjgMxLKFtp7RkLZIXPPWChbxO0ZC2WLlT1joWxRrmcslC0+9YyFskWWnrFQtpjQQxbKDs15yELZ4TAPWSgbCOUhCWUHjjwkoexgjYcklB0i8ZCEssMSHpJQdijAQxbKLoJ/yELZReYPaSi7kPsZDWUbSz+joazC4GcUlG0A+4yCso1QJXXNvLZ0u9BTUtfMS0u3DRoldc3PtWO3C/ckdc3PtWO3i9Qkfc3PtWO3i8Ekfc3PtWO3C58kfc3PtWO3C3yE4RDMrH2ddcgiDIdgZTPcMiQRhkMUsh7uLw4omKrT//OXP37513/75Y+F+PL3v/4TRTW/zeFRikzd6/8/Ds/n6z9N5+NzClON61y/8g016p8Ut0UzhRlc6uL/VFGxDx8L/lSCWFxWzbXH32gfV+icB/rIt1evqgGFUhkjERQobiPXrxKHyqRY6OJLu5ptaXKAP2lGtRyKZ4R8RAc0dI9kjpyiF6uLpZTlrkvGxZ7raxOaE4MGRfDBsZYAzgrF1ejGMV+5zag13j0Sil6GEZaco8iXMF53wZU2Ix/D9Ipy1wKpcyiSJIVIcuQTvex0V5FhYzy97BxDtx+n1wDNl6k2mx+0TYE+jB2SmfySjkyjlxsfJmUxX2KgYxW3KwVyhlkzIKcPfU7x21ki13Vx8CML6eXH4iWvSly7NGprgNT3Uwk924QihEqYlkD7RY8WkJhubvb0a9tsC2qNfvU0F9QUHJTUpSmFj+TGWjEopcyq47U6fThdWhA0UOAV+Ylp6l7M45zHtxblvaHrVJQY9qoJYV8tR5U+vNNKrLUrdxkq3QjHKlmCP3WatBxt7jS+5aslE+L9xS5492oZLLTqtEbM25Rhp+WHMmh/XH+zpcJfQ6bCQIvb2IuAh3999heTvNFiZtwUjS/D2BRNYm6sayAZ3vCSL/UyuMQNazVQ7IjadyoFXfXWnk24D69vfU45JLH1komOHXkynSkUCkKdTgRFJM7TMbAT/UPRL4ML83wW5Yk+vpiZ40NSIhESw0JLmj9U/gA7qHdSK5dDaUDV5jT3sMXVZujqnMi4xnSRxUkvJuZkeiAx11OGtcPP9uhEXM8YTAKFymbkcjzSkoVGdWQDvV4/fdP5RaCON+XDi+iP+qXetcnH8Zto7+lr/XGs3+5IBnpxw1GdvEwXnVcLnTBu3kHTcvhSL5Ozz1k4Ey2/s6/t11cHxH97NwcEABXtE9HUoCvahFjSsNZHpnVgCQNtzTwnG0dKxSCb4UZKBZerfsORB/TWfUc5VOjIu1yXGuo0XlQjT7ddDtd+UKSMT1CjAKpxpPq8TbdwjZUnWThyDVIZd3lbOtXdvFVQy14dxCPb580NzEPlI0kOVzqAvJfbqg5kNh8r9iPtyOd5sztBLliSd4djotnyw0MMqYo78JefpDmK71lXJ3/5eE2/qvfQGdPOi9IcZ2/4vEXgwNsUeye7sQfapNhb/lqNjKnW98jneTefAo34ghF5zaeowfEu5Sn1sOBLPQLIpeVk7BxUfK1Hub1KnwXzjsPPsRQ3iEYehYInP6RV4RSXACn6Qt9r+N07DT+nipn83PjkR/Xi2q/Vj2rC5kcuzjtPj2H1RsJtm8KbpYy3wZoQcCMCu8bvZWnU/rUlfAd5ONsbg11GWQZrEgjwWqFF20hLSiq+VmDRNkqScoqvFVa0DX+klOJrBRVtQxcpo/haIUUlmFGKfLPxMbED5dHCeZhV9CKlJV8ruKl67En3OenwgSZXTszAaIpAzuMs4xcpvflawVb7cEVKb75WCP02LpGym68VQL+PKKT05msF0MNraFqkfTgKq3WQa/bJ4T+Ms4sxpDTpawX0U+RF77z0Ju3D2YDuM+Jo34/DrMIMKdP6WiUM9gGClGl9rRIGe99eyrS+VgmDvdcuZVpfq4TB2uGWsqzv5RmydZWlLOt7af63Xq6UZX2v7f/Oe5XSrO/lAbD1SqU063t5Amy9TSnN+l4eAVs/UUqzvpfW++gdoMo3o1xWHu1ovHeeopSsfS9tN1wwraxur8xm2gj0gcUGgYacvfM4S1dRSvq+l2fA1jOUkr7v5SFwekqg+/Tuo9yk8f35G+/+kbt4t5T6b2mYny6ljnNsYVA2p7lHAQVQM55vHKudlQhKL+PdkWkJFJgaL2cRtGOoFn/HbnzrXTVURCPXb3susatzMHwVf6cOFq8zLb7Q8cTqbYyqppMOf7qhVkahWlP6rSGX7d7ROplCy9+oLMOVNE5smYC231qP1fYeUA6U+T1oKOxqLsLAS5wibPo0mZzccw01p1rox8plUcjb6MQVS+VvCIZoFp3FUmsZnTqn/EH2QneJM4rge2qhTIp+nSvTa51uwXrJVgywjWX8o5m51PCPukrZ9/1TneMR7zae/e7yd6mAsydS9ki4hOJYBDH7YHKP6+ukQu+o3CaF5tTF6tVJoUi6xHB1UhZ69TZ2EQKDoKxAFeucSwBUgB7dwqRK5bYZ5wsa0arxpqyBPh1jvQZKpqVWsE0KTUNHJSjYou7amY0TNRGYvY0iqGYHPlUmhVbW3nasF/xnz3KcTtFu92cFgpG1iaijdlHcWmAJh+JI1/Pf9wqF9iJoi7oanxSkCGwnF9nOgXY7FQ9DHEkXA7VO26ALDZSnbiyZHAatEv0BwqCnY03E2u2vTip3zKytY+xMNSPzjUK/TuNgzjqJEhHYXC4aRhc861S0dQzZquosfqkhgKuCYm1SqosT10lhBV3UVOc8jvc6O/mAoHFs5B0PuHfGHmGkGvDXz4Tm0a7TNaWfsxNFdo2KPQ3V34X3o1yQbHoHu+u78P2D1Fko3zV4e5qipXPW+RocTQbFCNKkzDEIM70OqU3KfoQmZtU+EE2EtRxwub/Jr3XNFVvoNvkcXzqve3EpK9uFsnsYbOmMZiRW2W7POPnXLtdJuT7Jur98v7xO6NBBR1ZK5m8oxxuoTMo0Fd02pxHMfqkhAU1TdS3Qka3RvexDuls4EDjH3b62q63AtT6i7eXu63QMBDnIcss3jSB6MzML0H+YEooK6egSy/VnDD6M47nX/FIEGOI1BcxZGnCW6bCSXzhYcJojSeApU80v3a5TqTse7+fkuMZadL2+DqJsOD/dJoUDfmuy8iIgW9C9gWZkIRzQO6warQ9skaLYOuUIyKmqcmt9twQVL6cR53ccxBpvMCHIOVOVotbnlOa0Elk7147pblRbamWdwYGzQJMUD14y7bmWZfbPA3PFloP8qA4Wtcyv8hNPxXim2bU1s5Kh5xQO+T/kX4oqMAaO0uQNoKi3LegvdUGrhnU3d4CunV2QkaOhY12DrCDe1LEicndBSiaVz7hWz9hJHHaiKhigXppr+G3oLtax5LqndVCJEZOcfS4f2bH5sNx5YDi1bjj/5LDMjWJMYc8MRxt+X7quGE4CQVX0xmvSR7zPogumOzj/TZW5zgmNCbKaT2E3qZuQO6Ov7R2Cf3+yT0vfRZ4UWZE80T3JDWpBU5sU7VG6T3e0reI5f20Gcw7diqN9aZkcwvtbn5RzcjE3zpJWY1nn5Fr6otk93wkK1c32/ePwkTzzOmgbanMRhQjxPZwXgxK1G37C7Psjmpx6ulJk1tlXjeSl0uXIDen9o9/U6iT3B8CLaAd/uWk+JmTpSe3EASLb27Ry2WEy2U00zsURGfL7xeuFjpobUxrxRTEw5DrmyTMJB90Z+jR+1OviQKsNl+oK7mSuY8X3+z3Wisk30A7wVYajQJFfqhyCfiCFGjjWxUIraYgP4GjoBzr+LsIKp2/2XTH6gttsBMOPlse11vO/ljEP5EWyLGrm2hrbX+exclppPoxoBcipewTEE+pMb6GCxmyC6U3zalWdy9LmkFllpZI4aW/p86HwUoZPIuNVEN8DorxGDa0L5WDs7IFtY7o1bgEi2h3UfEHxEzqZ7FhTrYbrEm+cjFazWH1FxehkG3vJGkYMSp3wkW5Bv+2U04qKhXq2HOupFfstDuq8IvBCxjS4kcbD/p1jQ1j4FmQ3lEzV46EVFyhmnOCfKfmUznSAOLaq0+2+thWUqrRRMxcLjnWkDd5uaqBQZDfQ3473kGZ91i06+oz3UJga0SXTR6O5ij1Iz7QHjSxyCqGHqCicT1GqzKRhzHEYDx8S4E3P2/vCBhOHscdhNkDuMxKGhqdljW0bABRNJ+fbabTTs1HAnAZcmGtp7A1miD0PA5XoPhv4GVnLKSQax53HWUPLz7glmBa9874lLeyAkhfAj+vTOe/QeKiOgwSZUyJJgsZx52+m4Pu0YcjzcegYKQ/jz8OsofBnlBk8TsYiaMNF8hEVeYHycO68TShO9rwGUnlp8ij+smezyvyuMxY2ODPiOOFsQNbY/DMmkEFzTx+7PTLg9dPg4jt/nx5vC88/oxQZCDsq30kaNLqnGFVcChdOkYEDbLgdAPnotrZcEsc5ZpIL7hpcX5oGMaeDWp04zjH3u00YPGM5WaDH0cR2EBgQsYwTBasvLKfidajQqQ8GGE6+05jk9HiIBoPh4lKDekuNHnfiOPk4zi6F8Yx1BZ1WHylO5ZDWkWUxN0hcp8fDcU0Hr+dwXSctL0pzfjoPhBktnuowgcIwOndlyYzX53mcdU7lGZkM0/LkoXUgT2FaSuQ30HCXxzMgg3TECZ46neByH5nz47mPRAY7tL2C4naTbkg82BN/bJsGesaSg4K0i9z+ALxs2tZO7mtzfjzyTSPkEBmYw4EgmyZ3fjxQK+iU6xB0Bo6l4435fD+bpnVi6hn7z6CaJznb3WZAWWQYbgz37WzBAfz3k6A0PEfvPnmc7+cTxWRam53wVKTa1B024o/zQbdOlT1jIxqUKioyTjxcjBThiQfCmY5I/oQrSVNOlpGbqr1om8Lp8TRAH6uj5nEsqsDlYV5nn2mdu3vGkCRHNWdDgd+YVXbJipYunp9Of6jWEbeNQ+uCgnp5nOPjqdLfk/4ff7Xs6L9uzOd9HGeXa3zG/FTI0yoXxmJSSGyIj5fOjwch5pDDtFfoaYO4xtP58U57BVjxnded3uo4zi77+YzRus1bPmO0Av6conFwFxPNVfyIn+en3GQun5Fjd5nJZ9xYhU5TZJkcP6NWdIqK5uX725wX/Dp1+YxjqxI6gVs1iNgqayUvsB9ve97P6xzmM64uzAwYc4mPZJuM9+JTvt4X1GCdxnzG+UV8HS27r6V9YNE2FYc7hbK0UDN9/MjjhKCTTKF/v8P5rFlnRJ9xkBFSK0DGY1pJa9Exo+HC+UhWyRk/xjEOconyOKeYEdJVAI+GY0aOgmhFaZx09jhA9e6rAK2n0WRX2ns0Tj6Ps84EP+Nog82WNXcpREtF1Iz/LEcbedcUXD9K0SHPFeq3OM7pLVEUhbpMNlA0ShQtAQ2Tz8OsM9PPOOOYlfWsyQPxYhNuiDedOeMGvQ/okOrjKBh3coPlcfJ5HDpI+xJALwMT5cIVGubz/O2XqfRnDHagO5rivD4rNOdMKYmzsueHM4VL0n1XiqstxUVe3HD2/HT6g7YX0J06Dlao8+bGfE6hyy67/4yZT+bS0dI0fVoWRyk5VD/LzN8m+IVxkLRfnyoFc2pmjsJR6zTYY+Jw386HpqfDu7sYFgogXt9oevg+RUK0N+hnvqflMzTxnPya/PvH2bdYUw6EcUAjWLkq6ESIRuQM1UVnkphtoeGOj6cKDdikDvmFj4DTSnxN4fx4oB7S7u+P5yG7KB9O4X0NFVYkCGEYEBs2njmdmLGPVjd0EHdePD8cjkwoBDNIHhM8Onmc09Mh7sy5q9tp1GDZGx8tvt/ncda0DGEcUDFWrwntxAy4eT1vQ6bYePE1pfPjlVb0XO9sevmnOMwlzItIss6Vu+aGxiZtr0sgteKRSMO811EeHXUahrsnEskoKBGKptHe5/1GTuqQX0TjaScP83l+NvJ1XXCxh9QfPkRvxS/2qS4Bz5LXIg3zXkeuGQoa3neTCwjJiLmf8O30bGRxYyZT3XftBznxSYwNaZgLyGOszv0A0MiXya7JN2XOx9GSaCMMAwLN6nAjs+hdN9oKgHS2oq39fn6yQGYEHZf6MI5e8505nR4NHdWDM4Y5O7TJZB/wu7Jnt2RJ/RGGAdln5byBQKqTcWNS3ohgP412fDZk5qzq2wORabR35nR6NNqstFW7oibqSKJ2NyZzjLt3NCVhGJCPVm8Iqd5CcmyjgRQvdyR+nZ4NPBzo2/QzreA58pH2Oj0bUn1+iDWA2JWziFzSMEcMYMebEoYBHWqVU9mwnn57tMJlWmdF14wlYThwldbfb81IEoYDC2mdGIkZpURMKSFTEMU0W9GJPy3SHHzoixTVFRrYjjjMJW7G6dadAPJS6VnF2IuGuQSWaJ3sujRu7cUn2SYa5hJYBjQu6KKzdPbeyGjSMKfIC7oamcNlT26kDXe+2ClnBL24wqZsw0CDXfRGaZgfZ4P7lzLI/suXQrv/N7pKF6X9ZDo/A00LUh5tGNEGrHWH+dJi3UnVsyh/R1p1vVrC9F4Yx0pp14uMKKBXPsqdmRwMGsqAOa8zV8LhtioopqlC9LXVA/UeVgjQe5kppB7Cta30d6en3p5Obg5pEzKxUa9F4aAz7pRNo2lVccD9ua30D2e4eyc5arear+YcWSboclvUF/mUuK10QALTnRq3uZez/LTG3ei+BNzMMo53uWupVldTd3H6rEGde1k7N24KKvGNDs6Fh6PX3x2duyMtxyFQ2D4stzIic+D6d3e+KwUfa55db6dIoU304UaTc/KOIgA6RjLyqLCr7W1rI+CyRcKhtkoXcdTyfSqLOxd+5UVn1gWeVE7K3upiZ503fTUexXh1wUuj4ToIQPpOT43sMs1b9bKIFafYA2xtHy8grrzRYDBbz9pMR73i0oLDmdyJ3EfZ5tKdk3ZW4gktZJtRscBaftkHuc01hGcpYkgcGc2yzaWzBe2c0b4VEiw6nEuLKV7kCsmYxOpA+pC0CDVHUOfXgPZaVRT+KtuM33pdYsC9bDMFr5/8XUBflnuURohBczrlvFLI4gej9PgwBwNPq5dWPtesLldKcL2fNIUxxsnCqNoXdrAaHmEr5q1TQp6OYsd+6MRjn/aSnK/9zJosRQr6WgXtvvOcaPkimJHmVIVfuntJPgz51a6XUGoUeddGm/U9xUPdIO0P8mdgrFhvwWmlT71CfXI/xptS9C/EjweNplh3RgN3uyZ8nRUwo8zbyqC8bMiG6AD1Nud7vRyAimuxaXavrkdJnp9V4k4PMKw29yWOloRTgYQOoJ951yv64ZFoy4VgGl080Utb86TaDjmWQbtWb1SC9yCXbejo0HzP9t0OH3Te7pBC9hlP19+UU6NImN4xNDx4VgBV3LVi/JtXPCs0nrDiSk+2t/NZbb6kuKnTYqUn1w6aZg3cVX7Ff/dcS00BvBc1IihiogOm1isujCJdrZXAbQYQeru4Tv6H55JpOuqCKIZBNq2rOizfAnT3PBeD8YPWOWTFJPladdRA0mPBtO/uDbTgZJuYNUu21M3fVUnrjOiynVp/FrtWsn9tSqaL0nTBl7A409++ez8o781O3uzZdkeWM0J26EXjMv2RuqeB6rGpzl1nRxbLcNVc6Y6mL/VZyvf6JFriqRQdS7MCJa6YjZ5pPvSnpdu2llC9jjgnw/oQ+HWGul/Xn00dwT0WVPvAhpHOedn9yaHruS89xRz6baqnqGcddsyp1ab+RoCA3cTtICk8kJvcZnvgM5195ux6d1BeRbjpuSkpGJt8W3Pj4KIN0nteLG+ruz5a29O5i74eq6Z95tvW0mHJkMQuirK8bUpH34Ysy+ole//JpiSIOgcwiZPI2vmrJzCdh5bMOT4gW9zUoob2wkVaPgT/jaNV4I1R/ACJPF89bdujshdu29oVd9md46xM6/ddd63qbW2PddG+uzN4rVGO35LugXxP5MXaF6LNiYuSWahp7iqdPHeV1v6GRDUOsiY/db4dn67N7f16uN2x6Nl3fX2yIdEmudN9RAYlcxkHYq/5YImQxq5tX1uVfNKjfQ35+mgzzb6t6cWkx8Jn/+ZJhWCt2JREB5iBlNRmkaJzU6wNxBp44at2fJuUPcQAa5X9AASsfaBIcZXcuZiGVeRxzrZpElvHZdNC3L5zJpl9+JGJooRevL+W2Q/fA/eVjhaVaOKkgC45buB5NiEB/fNKaMKzUNXzPxZlBzNum2RHMeiOmKxfBW2N1lXsy+FZ2yTINbDaT99npTv/Cnb+PqIwBgUoH6m1OF8uGn1YySfdeUQfylZoqh2yzY84lmYHx0uZ3rORg1lvOFxdoYOgk/sa6375/Qz/cfAYKczu9tYucYaImvU+Kx/pRJGhD7LjqCDoLmxuijotoIUakFeTl+Rs9D3jEcIwbM7Ii8UhuzqF83yv+oRgy1WU7Ot0r2Ntdoh8noBivmkD8edNbbadNen3cK0Erbt1n9UdzioMB+x03X1wjZAKwwETXff3WyOfUgWpW3cf3EGaUuWnW3cf3GGVUoWkW3cf9EV1tHMKHHRkSm9jcbhwHGcDVkoFiW7dxBAtGoG2MfEmIAUvMqi1i38+rdslWikVALp129cN1CjVybl119cNTCiVk7l109cN/idVXbl1z9cNdidVJ7lly9cd7CYV8bhl29ctYCYVu7hl29ct0iXVvLhl29ctSCUVqbhl21eI6MN35MmRDx/kAodPr47D7EAqqebFL+13zJC6170cpGCdCjklcbjjODuUSip28ctjIKH4jfwGXrQU0DuRrEejmeMwG6RKKnXxy8OE4lEXTBqPeG9SP/yBlLJFsqRCF788krYwlFRY4pdH0hY/kgon/PJI2gI/UomBX54lOYD4ofr3JO+wNFwUuXwo6jyNs4Z+JE6/Xx4mW9RGIr/75WmyRWMk0rpfHidblEUid/vlebLDTyQStF+eJzAbFLl2PR06+sgF1KLEBw33/TjODkCRWMd+eTBtsQ+J5uuXB9MW25CItX55MG0xC4nS6pcH0xZtkGikYXmibHECiXMZlkfBNsKXCIphacS3obtE5gtL87sNuiVSX1ia3220LLH6wtL87sJcidQXltZ3F8hK1K6w88DppPFd9iTRd1BerNBDafR5GLLknjuMmI9ITrq9MU4+jvNXCIsvzdHpv/7lH/77v/7bv/zD1/oPfv27P1HY/o+/gMn1P//4K/6PvzYC2f/63et3337333736+8+f/d/6P//v//8T1/LP/in3/+Kf/6HOsbvfwVN7e/pf/36+3/E/700Xb/c6M+//PEP//pvv1R+2C+VH/YLiGE20H/+qf5n5b+Ru0f/Tb/4w1f6xR/KzX75wz9Wahz+h/76H3SLX/7wL7jRP38tfLZ//vp3haX2fwHg2C7uCmXfKQAAAL5ta0JTeJxdjs0OgjAQhHvzNXwEwPDjUcpfw1YN1AjewNiEqyZNzGbf3RbQg3v5Jjs7m5F1arBo+IQ+dcA1etQvuIpMYxBGVAml0Y8DavJWo2N7mexBWtqUXoegB4Nw6A2mdTla+9KAAxzlC9mGARvYmz3Yk22ZT7KdTQ42xHOX5LVb5CANClka7E7FXGbBX7VzZ/t6HlVODHdS7W3CxCMl7CslsgljvQ8Sn1YdxuPw1UOwi346TEKiTB0M0jofHJFc9RI6oW0AAAq1bWtCVPrOyv4Af1e6AAAAAAAAAAAAAAAAAAAAAAAAAAAAAAAAAAAAAAAAAAAAAAAAAAAAAAAAAAAAAAAAAAAAAAAAAAAAAAAAAAAAAAAAAAB4nO2djZHbOAxGU0gaSSEpJI2kkBSSRlJIbpCbd/PuC0jJWa8d23gzntXqh6QIEqIAkPr5cxiGYRiGYRiGYRiGYXhJvn///tvvx48f/x27J1WOe5fh2fnw4cNvv69fv/6q99q+Z/1XOaoMw/uBvM/i9vCW/rm7to7Vbyd/rkdXDXs+fvzY1tVK/u7/bH/69OnX32/fvv388uXLf/qi9he1r/IpKi/O5RjnkU79XK7az7Hab/mTdp1baVpf1bFhz0rOnf4vOvl//vz51zb1T/8tuZQMkDkyYj/nVP7IFJnX/mwX9GvOJT+3E9oC5Rv27ORfMvL4r+jkzzHkQn+1DJFztRX3WeTHNeA+vjqGPgDKYz0x7NnJ/6z+T/l37wzoeeRef6stINfatiz9zFjJ33oA6PuVnnXD0HNN+SPXklVd6z5IX/eYwHn4WZLHdroh24n1jOVfbcRpDP9SdeL+c7QfXc1YnG0fp19n+ylZWd4pD/pt5l3XeSyXsqxt2iB6hjHJ6pphGIZhGIZheEUYx9+TR7DXp//zby/vWfLd+h5c6mu6NvWueITL6O1qB8/mZ0id8Jb2vruW9/Od/M/Y8Y98hnme93W+xC69lfz/hv7zFlz+9LNhz8Omjk0m/Xfp28MX5GvpI53PkPokP85d+QNN52+kjFyP/ci+LNsv7d/apZfytx/iUdtAyt9+Nh9zPyl9ic4suSAbbL7s55z0C9hnWCAj7HYF51HntA+T9me3HdoM90KemRby7uzZmV7K33X0qOOBrv8DdWi94L5tP459e12M0C5+yH3Qdl/3/0o763jnb8xnSvbr9Fldkt6z639AtukDLuyrKZnhb3F/Q5b8v5M/fd8+QMf7WJ/Azt+Y8ict/ADk08n/KL1XkT/P9vqbsrG8i/TF2xfn+t7pBvSJ2wm6xboYdv7GlL/P6+RPnMqZ9FL+nNf5w/527FtLP1tBfaU/Lf139u3ltdRt0dWR/X08R8hj5UuElb8xfYi8p3Xl8XjmTHreph4eVf7DMAzDMAzDUGNb7Jv8PD6/Z1w99oAZY78ftn3xs02+iwu9FX/D/MNnZ2fT6vzg1gnoDseE59zA9C1CXuvza19nP8zyoK9GP5yjs6sg/5Xd13YwfHzYjtAb2H89x6dIv1DG7ttn53Pst+Mvx2gf2JHxSQ3HdP3cfhfXe5Hy5/puXqd9gbbvWub4D7p5RJ7rl/PP7LfzNeiI6f/nWMl/pf9XdvD0padPHRsp7SL7sWMwzhzLdlngk9jFCwz/51ry73x+4LlfJS/PBSzO9H9wXIDLybl5zrDnWvIv0MnpOy94hhfW4c5z9fxf6Qa3OT//HatQzNyvNd27XO1bveN5fN7ZAhjD5/XEjTid1M/d+J9nAOT7v8vKsUx75D8MwzAMwzAM5xhf4GszvsDnhj60kuP4Ap8b29zGF/h65BqryfgCX4Od/McX+PxcU/7jC3w8rin/YnyBj8XK5ze+wGEYhmEYhmF4bi61lXTrhhxhfxI/bMT3XkPjld8RdmutrNi9I67g/dx+ZfuQ7in/tDM8M17XB9sbtrnCa/CsZGz5Y3/BJrdqSyubnOVvfyJl8vo8LuPKnmCbwepeKDN6zPLP9uh1Cp/BpmzbKza7+t92tO6bPJmG1xDDr4cNvms3Xf8vbNNjG1tg/U/a9vnQbn291+fymoSr7wuRR8rf646xBprXxHp0kBG4Xnbf5DIpfz87V23GcvU1nfwdb+Rj9h+zn/5Jeuw/+r6Yj5FP7vd6ePeMe7km2Mch+4VluXou/qn8u/2d/NMX1MUi0a/R7aR/9A253TH8FNbz5MHxR2fX/+17K9KPA7eSf9cebPt3PAH9PX1H3b3s2kbGqJBe+ikf9Z2Btux6SR1w5Ee/lfwLr+NL7ACs1pzOe8172cnfZcjvC/uaR5V/kTEy6cfbra/Pca+nmWl1bWYXl5M+vy6/1f7dfayuzevynK5+nmHsPwzDMAzDMAywmlt1tL+bK/A3+FN2cazD7+zm1q32ec6F5wodvT/egpF/j30YtqHlnBpY+ed37cW2kdp2zD/f5bDfqfD3RPD/gY/5WtuT8C1xL5Y/37PxPb/qPBHLzH62jJuHI/3f2eat/9nmuz6209lGa/+M2yJx/vh6sAFyrb9R6G8JOcbEcqYs+IjuraduzVlbOxztp2/mOgEpf0APuC1g16ct2DeL/Ch7zhux36+bU9Ltp936u0CvwrXl3/WfS+TvOR/o7vzWoL/JuJN/Pg86n27BM+kV5wpfW/9fKn/rbXSwY23sw0M+5HGk/1P+tI1Mk/gQxwg8sj/nEjxuoo/Rr24h/8I+Pffn3TzyvDbHfzv548er9HP89+j+3GEYhmEYhmEYhnvgeMuMmVzFf96K3fvqcB1457Y/MNeLvBcj/zWe3+D4eubH0Y+Zg2O/XaazsqF4Dl766myH8ryglQ/QxygT12b5sf86fh+fpsvT2aNeAWygaQ/Fbuc1Gjmvs6kXnlfHz363XDsU2z92/m6Ol+279ueSNmXMcqXf0f2/81ViU352+af+o16591UMTzdPKOl8Oyv5U8/pR/T8NHw/2GbtH7T/0Pe2Kj/Hco6X91d+zzLPb8VO/pbZn8p/pf9T/jn/135kjmGr55jn8u7Wh9zJ320USIs29uxtwFj/W//dSv6F/ZB+znMu4xLaA3mc0f+QbYM02bZP3O3vFXxCHv+tZPye8vf4L+f42QeY/sFiNf7byb/Ief7d+O9V5D8MwzAMwzAMwzAMwzAMwzAMwzAMwzC8LsRQFpd+DwQf/irWzjFAR1zin7/k3EvK8N4Q33JLWP+YtXMyf+KxKN+l8ue6jkrr7LcWujiUjownPuKSWEDilrwOzlGs+1H9GmKj4Npx9I6d8nd4iQvsYvcpk7/r7rhfykt8lY+Rds4XIN7cMeeO1U28NhBrCGWfZS0yx5vv+jX5nzmX8x0/S16ORbqkfok58s+xUe+xrlmu10a5OJbrfxEPTj/lfjs6PUo8l+/b3/6hLex0APG6xJJ5TkHeG8fpZ7v+Q/6OCVzh+0794ljKS+qXcykn6V5L/2dcfuLnMn2bNu191LO/t+HvKbke3G5dT7v7ct4dXhvM97Nqh36GIrfuex9w5rni+TI5d4A2lBzVL9AuHJ96LXbtOvsr/cf/o/OyTXveV5ce/Y/7Slm5r1r3rcrqtaJgJbeMDe3SpGw5j4W8EueV7Z62mRzVr88jT89VeivowVX/Pzvu/RP5c47n3GSafh528eBOt5uHRJ3nNyouWeerGyt2OtN5ZTv0+DjLfaZ+6f/dfIW3sivDkd6FTv45f6Pg3cB9lXtCxp4jdAav6ZjXeO6Q49Wtc49Yyb9rr4xTrB9W7Zv8L9Xnu3VKPW/qDEf9v/A8i9W7TCf/o7LzTKzyOg/kRF2yNtxqrGadmfJnTJjrBHqdL68r2L1be46Z3x26cvDdQ/RNrlnXcaZ+4ehbuxx7j3mLvKOu8s15GgljBch6Qb+n3vS79JHeO9Pud++Eq7GAxzmXrBN6yXN6V7+U+0iunPPs81aHYXgz/wCggvog4L8lowAADtdta0JU+s7K/gB/koEAAAAAAAAAAAAAAAAAAAAAAAAAAAAAAAAAAAAAAAAAAAAAAAAAAAAAAAAAAAAAAAAAAAAAAAAAAAAAAAAAAAAAAAAAAHic7Z2NkRwpDIUdiBNxIA7EiTgQB+JEHMhe6eo+17tnSUDPz/5Yr2pqZ7tpEBII0IOel5fBYDAYDAaDwWAwGAwGg8HgP/z69evl58+ff3ziOveq5+JzpawAZfj3wf9R6fmK/jN8//795dOnT3984jr3Mnz58uXfzy6+ffv2O++wN2UE9PtHRtT7tJ6Vnk/1vwI20f6u9l/1Ufp2laaT1+3f+Z1dVPKs5ARdGr1epcuuZ+28ez5wauereuvsH+Vr33W5tG97HpoPeQWq/q95ZfWO+58/f/73e+gt0v348eP3vXiGuqgvC0Q6vR7pM0T+nibyiLy5F2WrXkgX1/V56qBpIy9PRx30evyNz6r/x9+vX7/+fu4KOvtzTWXR8iNNlM8zWZ8jPfcy+7sMUZ7bCJvH39CZponvjFtccz1FGp3zOLR9RT6kRxfIqelU7vigC9qyyh3XVB+qZy2f8X3X/vrMFaz8f1Zm1v/pf528gcz+6m+oU1Z37Bx6Vn3RLuKDL9A+qH6BPFZydrpAPsohP/cVVZ39+ZDPy98Z/+8xF7jF/ug8+iP17uSl/pX9fR3iwLbYPf5GWyB//vd+hqz0UdqLQvOhTpku8LcuK+2RuV5lf2TU5738TG8rW1zFLfanHWu77+QNZPZXf4fvzfoofd39j+o27nHd/SS+I7M/etA2lulC06nNaRfI7/bHP/JM/OUZzTeuIeMz7E9fUX3QnwF19e/qbxnfHJoemelb+j2epQ90a6XIi/v4TcD/kcbvISd9LwP1xodkutByMvnJX8dD+of/77Ko/DqXqfTpuh0MBoPBYDAYDDo495fdf83yb8E9uIQrOC3zNH3F257CY+XEpVjPZHGBe2JV/urZFZ/WcZiPwqnOrui44m3vIavGtqtnKs6q8h9VXHq3/Fv5tEdB5dY9E16nK3J18fx7tetMVuXV/P4J51WlPyn/Vj6t0pPzhs4p+h4F53iQhXycA1nprNKBxhW7Zx5pf/TjnFzFeWncXmPmVfrT8m/h0yo9EaMLwLPC8yHzyv7E7VQWlbPTWaUDtT9yZvJn/v/KHpoT+1ecl3PWyr1WHNlu+dT1Kp9W2R/uWPkj5RQ9/8xGyNz9f6oDz6uSf5crW6Eaq+BG9H7FeQVIq1xMl363/Fv5tM5P0oejjGgP9DWe3bW/jhme9lQHp/a/Fepv4BqUd698U2YXrvvcwdOflH8rn9bpKbO3zjsZF7TszEYB5RaztDs6eA3769jJx/fiKS+IT1POC3my61X6k/Jv4dMy3s5lA8opVmUzJ3eulOeRZ0dnmY4970r+rl6DwWAwGAwGg8EKxL6I+ZyCdSBrmFUsqksTc9sd/uce2JE1gG4eWeauLPcG52JYd3sMfwXiH6y/d9Ym3fr1mfsZM65R15SB+E6s8FFldtcfCY9dB6ivxre69q9nY0iv+sue5xnuab2d94p77pf0zEGmM57p9El/8ziGx2iz8nfyymTM0nXXd8vI9LiDVRxJ9+RX53GUg/A4re7V1+dJoz4HnSuXo/FA5eyUD3CZ9BxRxZ/h88hHY/5al6r8nfJcxqrM6vqOvMQbVcYTrOzfnbcEXczS+S/4Ou3/6MrPM2TnO8mrOmdCOchSnY3I9O98R1d+lZfu13cZqzKr6zvyZno8QcePkd+KZ+zsX+l/52wR+fqnyxd50P2Oz9L+nsXis/I9r52zhFWZ1fUdeTM9niAb/5Vb9DZf7fu52v8zXVX9X8vu7O8c9Kr/a95d/6/mf13/17KrMqvrO/Leav+Aji0+huGfdHzp+CuXaTX+q9xu/4Ce4avOn2e6Ws1ZfDz1MU55xax8RTf+a/qqzOr6jrz3sD/1rtb/ei9rm9zXPuQ8ms//PY3OkX1On83luxiBzoX5ngEZ/D7ldeVXea1krMqsrq/SZHocDAaDwWAwGAwq6NxcP1c4wEejksvXHx8Bz+ICWbv7HszVOoL90s9EFWer9mO+ZzyLC8z2MiuyuIDu2dX9/yfrV7UVsTa9nnFu2J97ngdy6HXnIne4PNJUa/TOLpke9FygcqSVvm7lG0/g++/VPlXsj5gTfmOHI1Q/o/Erruueefbve7xR+cIsjyxenXFGHS9Yxft2OLou1qlnE+HXM33tyLjiAk9Q+X/sjwx+biXjaFUH3kc0Dqfn+Chf+4VzbnxXfVRnJnheY+v0kyxG7f2Ftsf5FbDD0a24DvKr9LUr44oLPMHK/yMrfS/jVXc4Qs5SaF/Pyu/k0Xy7MzMhD22Wclw3VTmMberfKHvF0Z1wnZm+dmXc5QJ30Olb+6z6eK/rDkeo77XM+r+O313/37E/Zzv1LOdu39K9A9pvdzi6Xa6z0teV/q/P32J/9//I7uM/+sdPVum8Pfm4Wtlf887G/x37oyO/dmX8P+HodrnOTl9Xxv+ds44VqvW/ct5ZTIDr2m87jhD5sJ/OMbNnsjlwVl6VR7V+PplbX+HodrhOT7dT9x0ZnxUzGAwGg8FgMBi8f8Dn6NrvUbiSt75b4x7vvtfYwAl2ZX9PXBRrXjgA1pSPqAN2PAHrWmJ6uq+y2wdcAY7hFBpP7HCljq8FYha+biR+FvB9rL4Ox2/oepUzGPHRmA1tS+ML6KvjdlXGzv5dXrtptE66D97luFcdQfa7I7T3eI7rlKvpApHmat/KdMT17BwLcQuNszoHo7/PRT3QDXol1oXfcfkpQ2Px1VkBtUXF0e2kcZm0rsp5Ukf9LaErdQwoD0tcD/torFDTESel3Cpe2KGyv16v7K/xcdo9bRI9eXxL8/L4dsWrZfyJ21z9mHLIip00AbWfxx89jpvxe1fquPrdMdL7+wSdOz3dt+XyeBza6xNw+ztvQD76m5TImOkGVFzUjv0rHkOxkwY9Ku+Zyat8mL9H8EodT7hDyuUDV135lhV4jjEus5nvtaAPOV9Fn9CxqeINvf1W/XHH/gH1f8rjKXbSKOeo46DKkX3P7L9bR+UE8fkdd6icn+7HugId2/Tjey3ig2/0vRzcUx1k15Vfy57vzteDyv74MuXUHTtpVCafdyrfznf6h7eZkzoG1Aa6p8fHZ9ettpNT/k+h4wdzzOzeao/d6rrvJVqNW35fy69k6daut6TxsiudnNbx9LnMd13Z/zcYDAaDwWAw+Lug6xhdz9xrHtntSYx1kL4rZadMXasS787Wgu8Bb0Fej+ew7js9R1Khsz+cAOl27K+xFtY7PPcW9HmCtyBvFo8kTu4xG+e0iD0636VQ7lbjFQGedZ+jPLTHIDwmq/y/6jNLq3kTQ6m4GC8X+TSWoxxyxylpPbX+Ki98zo5ekF3LUblO0J0xcY5HuQiNpXc+w7l75ZXhCzxGqvXz843OwVb+n3KyMr1u2d5sb//Yjdinx3yxbbZvm7YCJ+JxYuyt7aLTi8vucp1gZX/s6mVmsf8Vj+g2CjAHqGx6kp9zQd5fsryrGLDuD9J4N7HW7LejKu5VfY3urVKuJfMZK724v0OuE6z8v9tf5wm32p9+SVz9UfbXfrFrf/wGeanPI1+3/2pvB35EeVXlD8CuXqr6nmA1/6OecIy6B+UW+2u57odvtT86pBzVy679yUPHDrW57nfZyQd/rvyfy+s+P9NLds/lOkG2/vN9RTq3yM5fq24cK3vR/nX/wz3sr/O/6txyoLOb93HNk77Ms10+Pv/LZNF9GCu9+PzP5Rp8TLyF9eLg9TD2/7sx/P5gMBgM7oVs/beKZYC39K75jmc6ha7XuvG2ip2eYFfX9ywzy0/jP6u9kQFdl74FXDn7UIH41+5+zVuwo2tP/wj7V/lp7EdjFX7GKeMIHcQtPJ4Od6a8Lv2PM3HMfZUP455/J3aqdfB3JFaxkqxuGpPRduHyKLJysrrC/7iuNY7vMqm9iFM7V7iLyv9rjF/PS9HPlPOtOEIvB93BnWj56EXP1aAflyeLOep3P39LO9J4OvJ4G/C6BTyW7HxAtg/bY7PEz72uFYen+Vb64HnixhUHu2N/9/9A25aOUx53zThCBxyV8nGuw+7/XfujFz2P6TIH9GyPQtNlNlZ9Zfb3uYieravyUv0ot9jpw8vh3glW/t9lyvZaVByh64Q03fsf72F/ZKKtZTIH3pL9K27xWfbP5n/4QvWXuo8Cn1RxhK5T/H/X/wO7/g7flOk8m8Pv+H+tWybPPfx/Zv+OW3yG//cP9fdzsHruUOcpGUfo5ejZwap9e1rXhc4zq7OZbjfFav4XcPtX87/Od2bldPbvuEW/d8/531vHvdc7g/eFsf9gbD8YDAaDwWAwGAwGg8FgMBgMBoPBYPD34RF70dn79JHBfhP/rPa9s8fS32kRYG9M9nmEPnVvqcPfaVxxiexL83x9/wjvANIP+zeeyVN2dTnNR/ft8ansr79jwr4j9tnpPrcsz2pv8K3yd3v11Yb6HhCH1hvdsodM+wT5PattV+jq8sgydV+k9o2s/zjYr5bl6Z9qb54/u9obsmt/3stE+vjf37Gh9n9tvIb9/XcH1D70ww7sI66gfanbyxbX9bdFOqzsT9uhTzs8/6z/c538eZeb7qHUfZsB2pu+a4l9fvqM7rHVfLVNkobvJzgZQ1QX/q6hrG8rqFtXnvqCzPaMvfiGVZnkqe/vUZn1/XIn9ve97lznf60n55J0nFRZuM939IrMei5E86U9qNxXfNPJfnE9X6G+AHmqvk273PHn2dkBzcf3lq/kx49r/gF0p+9iUz0y5vt8pdKxz3m0TtpffU+v7mXX+ZTmkb3bj/bg/fB0TOCcUzafcWBD/+3Mahxm/bQzliPL6dywsz961TEL/+ntSO2v/l33mpPnif31XCLtV8vM3l3l86zK/vxPO74yJ0C+7ONAfnRHG878Orqr/Krne+XddYHK/uo3AW0xixXomVFd31BXnR9W5xsy+1OujuV6Xc+lep/Scx+d/ZHJ29cz0MVdducWke6q3N14d9Ke9N062pc+2nmKwWDwofEPiCRqout3vRYAAAR5bWtCVPrOyv4Af6I2AAAAAAAAAAAAAAAAAAAAAAAAAAAAAAAAAAAAAAAAAAAAAAAAAAAAAAAAAAAAAAAAAAAAAAAAAAAAAAAAAAAAAAAAAAB4nO2aiW3rMBAFXUgaSSEpJI2kkBSSRlKIPzb4YzxsSNmxZPiaBwx0kOKxy0Mitd8rpZRSSimllFJK/df39/f+6+trSoXfg7Iel0z7EulfU1Wf3W435fPzc//6+vpzfst1px5V1i1Vvn95eTnYY+v0r630//v7+y9Kdax6P6P/afvP4P+ZPj4+ftoAcwFto64rjHbBdYXVkfgVzr1ZmnXMOLO0+rN1ThnSP6RXUD7KMUpzpIpXaVb/5/yR/V91S/BFH/+Jz7iIL3KczPmjwohf4ppnS5VXXdexnpnNRVke8mNsyvMsW6afVJxZG0i7VL7P4P8Otpv5/+3t7fCOiH14pvfHTCN9QZsgvNLinPZH/J5WHcs3vJeRXvd9PpNp0p66si3nHPjo/p9p5v/sO32eTEr4sOxY7SbHVMpQ9zP9VN4jr/TfqB1n/67wSh8f1vlsDiAeZeT9J+89itb4P4XNmG/p5/lugO2xYfbr7Jv0vXw3GI0V+T6a/T/HkPRVliXLO6vvEo+irfyPL/Ft9rWeTn8v6ONJjrXZ92bzUdaD/Hp7yPE802TM6TbpZJlu+Tvor9rK/6WyUb4Dlm37e3v3Ne0k/cD7BGnRpnjmFP9nPMYk8iLNXr4lPer8r5RSSimlnlOX2ufNdO9lL/nWlOsgl7BhfRvNvmv699RftfZ5tT+sOdSayWzNeo3S/31tI7/zR9/8S2shrJv082soyznqR/zjMbu/lN7oepbXLK1RvybubM1pVua/iv2y3PsjX9Y88pz2wjO5zp5tJPdeOWcNl3s5JrB3sya82zrLmeuJdY/1Ztaa+rpShfc61r1MK21Xx/QZkFdeox6nxHol90mXve6lMp+j7pdsb6P+z1obtmY/vms09le83Mct6COs860JP1Yv7JdjXv+3IfchEHsZdcy1yrRVptnzGtm3/xNBnNH9kf9HZT5Hff4/xf8Zf/b+kHbinL0Zjvgz/8lYE35qvfqcl3sC+HpUp/RBt09ez/LKsNE+E/ezP3OdeY/KfK628H/fRymfUKY8LzHWMX4yltGe14afUi/CGDf4jwAb074Qc233fx9zco/ymP/5fyLzKPX73f+zMp+rY/7PuR079H6SdS318Sl9g7+Iyzy2Vfgxu2cYtuT9OudhxnDiYue0NXud+DP3KI+Vg39r8SFtJ23KntnI/6Myn/MuyH5b1il9R9/OumKP0VhF3Eyv59f92fvBmnDCluqVYdSDuaT7N+fy0TcYz/fnRnn1MNpA34tMGxM/856Vufe1S2hpvUA9vvS/UkoppZRSSimllFJKXU07EREREREREREREREREREREREREREREREREREREREREREREREREREREREREREREREREREREREREREREREREREREREREREREREREREREREREREREZE75B+Hl45q2TuOnAAAAVNta0JU+s7K/gB/pYUAAAAAAAAAAAAAAAAAAAAAAAAAAAAAAAAAAAAAAAAAAAAAAAAAAAAAAAAAAAAAAAAAAAAAAAAAAAAAAAAAAAAAAAAAAHic7dbhaYNgFIZRB3ERB3EQF3EQB3ERB7G8gQu3piH/ignngUObT/vrTWzOU5IkSZIkSZIkSZIkSZIkSZIkSR/RcRznvu9P5znLtXf3v7pP929d13Mcx3OapsfP7Bj9LPfUvXUWy7I8XscwDH++h3TvsmOVfbNhdq3N+z21f9U3v/6N7l+263tWOeuf5XqdffvG2b+6XtP9y3O+71//1+d5fto/1+z/fWXbeu7X79u2/frM9+e//b+v+h7X96v3QK7Vd/ucRdWfHddrkiRJkiRJkiRJ+vcGAAAAAAAAAAAAAAAAAAAAAAAAAAAAAAAAAAAAAAAAAAAAAAAAAAAAAAD4QD8K+ay4UtoqZgAAKhdta0JU+s7K/gB/1PAAAAABAAAAAAAAAAAAAAAAAAAAAAAAAAAAAAAAAAAAAAAAAAAAAAAAAAAAAAAAAAAAAAAAAAAAAAAAAAAAAAAAAAAAAHic7X0ruOwo1vaSSCwSicQikUgkFhmJxCIjkVgkEhmJjYyMjI0smX9R+5zunp7p+dT/1Ihac+k+VXvXCbAu77suVObnfTaeANqzkS3G10Zgh6PDAnBdxQVrAN+FfsPzYh3ggQoQAbYKG9CeJMF33ZPZsYTB8c18c/zxQ28AlZvdQSvVcTO2vmxPFRTgeJ1A4SjpMPBhua8rP/cJEqDcVCykX40DrzeBuHNcndvez5heQmwxKfxDEfOV0g8PK9Rr2yjuRnlOIjj1lmRQQ8xfORbI0j5PBjAmbKs0uI9JbSv+7utukHfu20cXj3LFsPiNmeABPFGqg3EJD9EUCSuvl7KFSJN9DPqhrsFlobcdf3GPua5+foJbKS6jNWODiTYs1vq4xcDBgm0Onh0EdU+g+O+oOXBc+NP9PC8bDy8/vPy3uE7EOhKek03CmwVwKbYVIBX2xJwtHNUeMnDAJw+HdUtxYAK+tM1ft+Da5sAf1S+4mfs2/DQdPH4AhQu0Hjc3U+obgcfhTt3VQlHX4dbt8+unqJR1TeD3e4+O+zXIJS5Cpk7JigsYazoYCWubTsC8bYE52A/85wIqp3WBVcV8MqiG2SU70e8RgZurHbhdRuFh15IpzwuqUkUlSFdjME1nA8Y+u/gpL3RpaJNmmPXVCdG4WIY+ysocqBLLRcvF8uMpFZbUPA8s6Tb2czTF4cB/1jWbeuBi8D+kokof8OD2XBs8GU8cTSVPIyg35DbgOqcWPQmdqur904sHWUGj98KDSA22qwiQTKBzNpvOA02DWOrI+UJjWJ0mx5hKvRN0BGW7Lsr2EvyozwkzLhhqZSiUzz/UPD+dLTHpJHCdTwE9AP1/eBQaEowL/9r9CR9dPEp0wqG3VmebmmB8SSw85LiVfeBG8w5Ral3QbyVbUGHR/QGINv0YWBJZv8084ReqPxCoWW9oAIBGnhf8MDY34YGtHzZKRvGXR1vwhQV3dimazzc/LBzkQHeOCo0Gbk3gx6bdE23MBcprPj/16MlM2mrvD7MVPYDdD9old4NaiGl6RlR4BoEQ9IQkEYGva1D2OJtFt5Bt8vgJakFPmfHU1/regKueHD5+/pKG5dzg2IaRugbpQjn6teIJhgvWpAI4Va2rSxwOQ8N2tGpi6w9MC+jl50O8Au+Aea8FoQvnHo07pG0XagtQLtQFIJf44+9Ea/EVwup3/qFV/0XCwoAz9NyowZSRlZI4eOtVwIVKyvy5cxKPoxKJnlyEswgO6Mmfjis7Bn0HBHOtGEYQ4x1RKB5LSa3u96ZY3ZuExqgKuTELy/r+K0uP+qjoZFiMH107SsSjju9jCIh4JJ2nRNHXt94PEJ6iE1hgadceIOyo69EQQGzMj/tybrBtJIGoxl7XOc6E73pCR8+eoFE9FcZuZhDka4RE6vasZTsKPKj9+BZh0/w+LLXiop6basbva4cwQp9bcCj14iS/HQC6h8egkdv2zHD9NAxuyxnLcWCUWMaT+Qn6ds+19ugY2S549UhujPuNb3KfSr6AzzWs8cHg/0jgHHWpifHq64eXjwtm4KcWDO3X12HsGJWGiVtaFxk6PjzHTUBKoznzAv0CrOIk03FdFQGhAH09SIUWDGsE0P4zxsoYuuOv+emyunS/UZM9f4IBLAk3xscGtd+7/ezq53MNxD6Q46Iz+Lbv3tw2W6bRZ5WolwxSTI3Yjaqo+RGtPxe3KAyNJnfdLjdDI35CewiCXa/TCtfil1XUVwKyDDeZ0jF/amt+gmWUY0e7v3IWy8f5H9DjRNguGxI99MtLtNzu6wjFQN1X3cexTRID+zDlgJAD4/vt6OS8MM5cBtryeH+Q8652z3HfTlqiCz4jBMYNg4SM4EJFlwmZpSmVgromedhBfXTlP0L76gtZ7G0owldJcOGBybHygPELuHy9Mpcr6P3gXDK39iDt3imQbNw4t9Z0bBgFHMFAWi5CvYCj7xgElWXxhYuNg1JT3/SBxoNtPmSYSYHp/mz+9PInTg1hhmTEokczuSWNhrwjqyk/6LzPJAUBcx8c3wkDXzU9E7LtWRzHQlIjLWsicUdQLdBlEv4i52atwQjC4SXWqS3PkzMeN+rQ5MzIONRNOZkZgc+KGYosG6zo5F8qbjtIgsH6xkUWQsaxhh3WY2y/fvjO7rHnDcudW4OOL3Nhn2e4SRUXRQgy5Sx6A9Ix2hd0gRs6kmtMxtPnzsEGoc3tHMiZCA/lo4tHKeYc1HsSN8pv8MvFbmSo+KTot/DhlXtAcvVQmD4QxmvCd4xr172+oQsjuA9rWBdmeZES1kXH95rIQanNQsI5wnVNELDb3jRQPblfBNNskpDGZ1ePrtiH3U6VFNUjll9umYdH76RwA3ALLFqFHhL/VXWbNsiT98NWppvTsLjlMEVLkTcqfLf9GF2ve538NzVGXOnUtrv6elHYFaB6IeGCxwcJdRVIgD7u//OmdXCastr29VTZo7tvM1ApiPi0W+Be1Tbj1trz42AgLZpkJhLhKj22JcTAymZZkjy/XpKD2LdgXzadqN/IfGgduMzrBTPYoT6AhDIgGVC6EPpx/9c3BxXPjrML/dUO/CxOc75qu0aZPUK1ivxgC6jtgbOVQ6fy9gRpjlWSKQFS6ZCPQEzF3wbSroSL/4kdArfHp21iPDITRkiTUnGwshzDuUa9HuXj+PdYHLppjeSOsvVPbaxHQf3dELf00n06tioavssTdQzEZgXYOh1AyqtSSJkuA/LZ74qwNsLxvLHDNo5qkOUBp2PmR09wTy0NEPqtNh1IF9L9+tzKf0udyUrm21XAzuwWOrpKx4O+nYr9yXY8Z3qO44zoBPEg8f8IMUYqcW2ZLTuTDUnyjRQANw0/A94e4k/sKFlyDdlkZccKz8lGBsoXDeWZCdL60aX/lnLF2EiWEB/LwWHsx8fboeilPhjGEAAsoZW4rzP/ixtE7FoIi7lF8crGrgHScXHw7Ng3cBuBP7iDyIzeS6wGkPfFJQ7IpySBOw/ivD8e/VGschiNNrNwUAM3YLxhmYa46V49hAeE/clS57ZfF4b1mbMpbaOExz7ARDMjHsKjDLxfJw3nSf7CHcmtdQ/Ni0PByi1SjW4QZeOvhLOyz/Mfc3OVwO5Mz8w8yK0vE7XgG1IpfEx0XzG76fLBPHX1fUUKRMh6bMLxJBRI0xEOK+9OCB1fFTLsv3MHYwHbry3yckiRVi6gGbOliPQa/87U1o8ngJHvjJmFKH0L4G8Jsu06Xeisp9s2p0ZobHexhrxAjNJ6xns2ulBfmT8MAbYNResb0t0Y0GizovbfuaODw3ai5kurDC/7QukiTdL+smg7wNfx8foX5wTQsaFvv+spZ1ICbSDDJKw1vywglEWDePwoP6o6E7ZnwFXrtYUXRrw0npnqwCAJ6OAWCPO137nDRTSMgQYhlrNxPxBs5JgHkPVBrvUOiJ8WWXa07nM6bVIeqihHB/+wWt952kdxhCt3MBEpTnr79ufhdYhZ9C3FJpWnj+jAIqJZEAk9J0mG/c4dgzjwt+gYe7uZbYgbTC9+hLmPGYPCIf6Px/v/LuNC767g2NHMQT2onvjnvLFZmcsMfHoE9PA6ZokbI8Ksf29ouTJYaoH4x7xJfDHW2GkzE0EofPmndhBmMcUDE6XWDU5LgIiaTMDNqxraLp/r0+s/0nLZXcNxQlOgXiNvFvL+LmyAJQR6AuLigYsNr8T3WdLjfmmI5JSDUK4AiHEQHut1JjcohAUc+VU7QgKhkmwgekbreNeOBrOBootNm/fL8gssfFBmDFb11qD2a4KRJ5tOuvRizJQvoSRFTpW5qgpIA0HXad77UQs9gnUtHy9U5lFBRDmTo6jSZ9XsV+3w4CVZWu+uXICf2mHUpaTjNZBPrWpyqA/L0fGp+HUiOePWQth6cIPMrNZ2bKWtbD0LgxCPHhXJuFns6Md5nxXcvjV0A/2FptIRC9dtRYOBep4r/Kod700bsb6LPqhMv2vHPYtycgw0jQP57Oqn/BQvZ/0PmkXAchL+wH5QhhimbkLfW6CuXGdbFXuhq4eSZxqj41nbA3ZSn1cnG4aHCntGZbBtMe/eAYx7CwLdd74HA0z/1TuQHTeoJiSR5/54+mPa+MPQMJ8LgY6ebt32ifPtJhH62nXFQDVzQ+gUQ9WxbZzxHzhIGIPjZWbx77nGdAySzjxQSlr/9I6wQIOP75D5yNz/6B2huxY0nUt8ro8jYA4XfRdhn2sRUk7i/6Anl35JVSHCa/JXAYCBTIybWtf1RJgETkuVwaUF98yhVeMGDKOcz8T3/d07tJpnzBLvTH5hKF3lr94hQmp26CjRZvLH9R+jv7n0XLfzQuUFfZJBdUj3UqGkoBEGzgIA1Wfr95juGk0f7guoPDeHDE+LtzrI7cpb9202de129o7dxzszjua1Pcj87ncd6ad3jG4e6Puv//j6j5cEpKQzcEv+zk2ipLalg6ire/MuAHQLriKhA/NudJoaPxPg641kafGwYsxDNrPzPbDKRQmzGaAerR7VDoUsgKUb0a5PyAqynPUwuWj+dofLRxePkjsePbrv9U1WJaUT9vebyqqIcvynAMDkwjSdSBgNHThy5NnUBkvsjYDJeLrtQRz0OsoyDdoRZcAuqawB192fME48Z53r5IP4mSeIpsruzTaj6YclwcNHzDHW1rdtfe6hXmqubu3SvdNT/TAMQ3oBi8ftTFiGM/2cyFWD9oRNO14F4v5eFX5YY7C9joABYQEa6HYDR0gFdSLh5w0xivNrTtdL/VSCPyyI2edygz3u3I6GWH02Q0IQVzbbuwCQRt8XqFzuM5ZtezQhXTn/4but19xKNG7pFNgTNUrTc4R3gtxeDKpEn/doqA+CjfSMevaCu7aj3/04/5XgHFDrlF2Xep0X8PO6MbYbeKXifhcA/LVKOCNjviWBz74TrrdjRntk85cb3d8DHbq9bx33iEB3xTCJUXNQr+O5EppfFcyBziA/CDN5QjLEkHt8vv8FNbOnuId9yz54e3EoYb+y29GCYaE/BYCO0P5RkyXyp8xswaz2NPSCpM+CeG1XSdeGgEftr6ZD6BrS9OwxEuoSkgjbEmvXUdb9jDNpSmgb3CzH/4D64/qJGku6mlKI98XE8KIVxMLI9shPAWD6yOeFyrK7ho88IfONWxCeuE532fS2YcTc+LaiWoCOwHiJXFJ0dpoB0l5aSu3dYVwoAcoeyFqZUEWWj+v/7iAxipreowWhaI7g953seQYw91MAkEwhyHkOzVEDUA/MnhDtI1JA07EmNK9hnzkQAicyyQGexIvgtkkVrEXHOFjJ+Ely1cQKNKgTlip5nv1iH89/i8u80xovI4kNeLDd0dw7xjJSfhcAqosB9eIZ1uFPN8/tomjvk9WYVY7zXginawT0DbuapeOnKOS+oCyliJ8yGIf81ynPQwf3OijZkDuXHFEzPr3+NOEp+iWI+dRiNu4XQjgB/VygFB+zAHC19ZrJ7KtlPOq67VPpuRCQgtjs2ivTanPwxHCMhLgI3yU8Jhl0ezM/jKMIrHxOBilwNxFimdQCf+7j6T/UYaRp5EQTtVdsCH+SFgGhvfCIWJefAsBa2j47dfidKaRrbwMpI1fhyM1Tmm6uY1K9ePSUe1vAc1h2MaSsOTWJEV+sGqwwS+kY9cEYihG21Zk32j6eAFRwoTWHi7jZtKRsGjOlU/wi2J3qTO69iFiQ6oXnnatb4TVt9qH4Dgy6v1EAPSJ1ffaRxnDPmCp4jWL21Ym67uOX4yNpTSuz+UC7WiGQCf63z65+auDSWZTdrBUYkaG00iQePzWKlaBtBnTqdYhdIIcljkCO992FOg40aDjbg7iYobt0dewXM8A7+grOkU+kMUEvcou/BL6ZBQobxhHPUio1wMf7/8vsadwmaiMEWR4yOrokWggoYa1k5kDfPid6Cp4UBoTXTBCsr7Os2wIX64e2qb02WpDRwDh8YBvGNt0iAuWMWAEx31+AD3oFJxAN7kYtqfe70Y/7P7D6WF4C8gtBOj8xCKIHO9jMaC9LGJ5WQif1Bwz8dk9uEh8ZzwRGU/KCvMkM9QbGpOqw78zeUXs9a2g3mcAXTeWvwHdYUflw/Fx2782Tzk8v/7Yuxfba8bkK9I1OM7fNSEtS8MlsikuWIptxHQ/ylB6JXlfcBLNogbwxd3T5HuOgC2hABwKnrNEz8GUSHzb+TnyWkhe2wamLSTt57o/zPx8DOHRbBoNb6SGRC/qltSQsH86uTK23ZZYijwV6puUlSd6GQepr3MwXEVLkbCEzdfo44NqBeRPf6z8TX55Xxem9KYNBYkPS9en1T/khcnq/hGGipDVTsc1u1pejs4gRI8IUPP00M3mP3DYiqhWg0lL96tH034NDgYJRBOW/Jj64W4+8IwpCAEjNx73fe3ahZeAF12tPw9dUyWxxKI9VSAPwzbVojw8Mu92UOBC6LEB0sLX2yMPVgkzbe3AItBmV/B+JL9gqy0wijRRkX3kMH+9/n2ssNO4LR8yW/dFiRD4swc8ub2sSIv1EO4Z8N5ZbLhUctUTWQ+0XQZyfEeQjiWnH5uls//yvic+foUnWrNAW8gji894fRL9xvV0r3hhlRQmV8pZfqy0toJmDpgvasGOpHJuz6OeAXvi/pUz0EphxsTF+EesQQ5DfQ5P/lPieQ5M5oY4IZ06NEeTz/f/7GpP1SMgEOEIWa2jq56tKwY4jWqQtYPpWgW+nmU3LYSA5chgRFyQAE+7VuhQDWi28aPNraPIfCh8/Q5Mktwn7XpbxdMSP9785ZCiROBZQ3YVd2raao9d3WxKiAXdsGOnPO7WMZJXUbpfXhvRvzkur6I1k+QxIGqbehChE+q+Fr5+hSW78ScwgTe/j/F8oAPmBvA4Z8Bqckhju8DUpNhJIL/b1zFnNMYe4ILFRUuaMax8sbsvW+1hIva0GyonwDpGDyss/FD7/GJpkZpMEAecmNrN//Py9XkV/FUqWbYsSFKrpdN7Ie6VDl7WbvcxDrAJjYL3u2TDKhXYeNR3Dwng85IPzXDlZArfd/2Ph+9fQ5H0x2jA2Ite0IdaP85/rOepkbDonlgz7MUgiwTxITrYCJl0LxDXP9o82tjnHIRZJ7TE7IpDJHvjuWXhBz9dLLZd59X9tfGh/H5oMZBwNoiJd8M/X/9vruQhVuS5ha6tnYmJ3MjSsjab9mIPAai25IFEOqszCAE9kli3WBNbBOk6KFAlkR6eXy6VN2f6l8eX496FJCVb4Rz2zV/h/IQFyNumbd9FIM/OxGLsW+9JwIvEd19uLFwwBuaGCoyNnNip4pTkf8K6E72t7SJCuPFeQqPYI7dxCFlHfjU/nvw9NVgQR+YV7S2j1n148zEZ/FYlXDR085LVMwIbH/Tp3JHywb1mAnC1RXTwTyqvN2iHhIeWeufvwRs8ecUAQfTNmoVL4JR27mI1vFcS/D02Oo9AGcq9E9fLx/g8ry0587FnNWfyZjjb9ahuXcgMx0TEVazT4+mknWMkZ/GaDXDrcZa7evPcg3H65UDma5dIx7d+Nj7MK9h+GJjeOOFGhYXBl9cfx74bo9og1IDlvc6ZN2nmXCfVLBC3R23WKpHUWOebcB0JkeDdIh1aZvtbYJqZfD6ivnSFD8qNsARhnTA4g/zA0ibF/t3lT9wKlfXz+cdmz3mvQ8OwB2frMYq5zOgFmuicv0PyCwA4d47yzQCH+XSW5g9x6I9c9xEqkc8dgM5d/VyBlejyNUElH8g9Dk4Ku+zCoQOg07cf7vwsD1d4e+zW4AjVntZV4/2OO7VS/R/Tc+1UZ9COvUtQbQ0PGP3RkeMcc9Ib4TGCMxoE4p/Xr6WRnc1TiPw9NNn0sDAJfnZqTIB+WXIJr2awE3viebHTOhGyvc6CLOm0iMtfjNbdiAWVcXQhc8gzLm9zke3hh30xvuYtR039sUHdLN43s6T8PTe6liQBeYSzVH1/+bGIo1MAxhz/xv+uDBu3zDs8zkx2E3YxeN6Lb9jrwEIXL3oPDw166dXOsz5pxQrk4KsGN6GiAR3iMH7BZ/g9Dk201AoNNfu17Ux9nwDlu6JFSWJYdQ31b+auLF59oB0/OdEOblzEjVzPoByqa+zo7vSZfGIdHFNvbgrQmnEh8id3Q4MHoNYJMkYn/PDTJg+/yXGIFpvvH+7+GEZdEP11mTXtWNiqCU+Q8h5vZ22WZjTAsoCGr2A1BtMvYvrzn9oXkofaMS7gIn22knG2dwcbfjcNyi529T/dvQ5OtpJr8vDKJCggf93/W4SODw3AnJLRGkMu/QCHSezCeF1aEEaZZV6nYwm9lrSypiieqi0gnur/3YOdy/THO4troFYMjms2/D01SU5Ya3RATWbqP33+SWkId0GjEfJZ4srdI80ANNttZemlXH2yEd1ETwQwRHOF9gnlxDxdz4K3ssyFgq7Mffnkjoi1PGN0L1ZGq9rehSaJYlfeQbdbLERR/vP4H8ajMec/xgdH1n3zv/Cowb0CigRtd25OJXihgUA8RynHtq8KDdratZWa3AenPdu4nmk9BPUKA+x6Mg92CcOTvQ5NKIwq8qBAM1p6ej6f/cZXmNbENUtHD7he6gOuBd1Ym7YUpDNSpg9luQHBv743nsl3dzHszrHa2Ogv6DhjH+rWG3sNZkejNZiphV+/SX4cmJwpKazBupYmir0S4eOiP+38LlFwvSJPczMlEDOF1A85xD1qWXNqMRyvllbVYC3/sWqVUPnonETf5UYeBcRGbhLmOvrnJjO0CI0viUi7yL0OTuwdW1txnx1HXyKyo5enj8x9cC+IQ7GC4tz9k3NsXMXmzlOV1Tds2xrU4WlhdOMP4XnCFqndR6xZFvucNJgjvjIetMRZmchNSmgPBS2n78efQJBBHpBbOE9Pw1N2cnY/bxwHQlRgejK/waDMngcCuwviUt5MGx3u8HBQBsZoeHjs71n5GoPZL7jM30GuaFJbMdTwIcPa1ZMqO5eiIK0OofxmapAiZDI1S4Q+R9016ucaP5783GyluANKACKnmBPbUIGxFAw5HHRt5zWy9hzoSzJH/SY3e7ZJvH7FC7DxBXI6Mmlw2j2Tw6P1GpuBxH+DPocmFUYlb4rUxPGuo7t1Owz7e/5dTJXzrgs7Qle9zAVR1xmxlwfWSYppBfUG46+btFp7NtP4x4/0bMMBBex/JS/mTypgbFNO6vHRq0Qfyx9BkFkxJPXKeCREPolBSZ/P7x/NfTGK4UrOj6Q3FnusQbD+r4pCUnikhsNZbq4lGwuYIb9bnC3dpJgJrXpRDVih0QHD8VzLT97IO83to0niBSJdHUm6yBM2JjGURBENi+ngF1ImwgarpNkfBs6n3HZGsjVGF1mQyN1zM2KtknFORG8k9XLtGAqdmKrww6ZEdA9ujANwOT1ADkPrHNShyhFrfmRN4UZEQWhY+CKV+R6BBZR5OLfXj+f9qWfTcN5fSvm47+m4/07kiULeveNJ9Foe3lRoWEB0v4E7k9hgA3lc63YomtJfXvobZOngiDOqtpdGDEDuGxFLnFO2OlLkXDIGuY+SbhdGZ9bHx3BX9/P0XRWxtR8KnYT2PCxdoCPIWwqhCR1/mdYWz11luWuyrrUZZcyD0Vem1IhV6TRsmyzrL3UduuAHPde0u9URYiRqDyTVYbhQcmsGh9gKbO959ttSrJVhPP71+Mib53dgc7rgHRnJqaqIRGKIdhTiImwt5QcrG5BcqsVcQCRGhsxOJgKnSEEmQ0hGY9wSTOS+5p3WCYin1gVqzbBg66wxz4bwOuSA4sgg1wMBK9Zo+fv9ptIGcgZDQ85hJPJBrne0OwrYNiNmk416iU9d4mluL6Aey1nMOgK1HRBe44RbA4yiGACuJlyJFo7mzSG7WhkFfm+FcRrALWvm92Rkl0swbi5LE0j/e/zRgtQSsrHed1x5fe9k3oRwcErkQIvTdMKtZ7QbxrkCTZn2YpbbJ/+fFUEVqr23I2nY671HIHh2IvwTv0t5yTr6vW3fM9J164Cr2sYo1HAiLYz+iah+f/+UYlKyUZp03tbWXP0tf0RpQndEnLCBzWihvVA18kerDk1wtJerolJL7aISS7HmDwfjF88pcCWNLLxcJy6dZR9S72pD+ho0S0XomYyIMKscoLN/Rf9z/t3ntRZ9xKJp5B5hb9byyHHFg5WGgN1jEvN3gfhD/wf6kvlKupdAv5sl7aJJohfHMIqZn+MMaET13CJiO992g+9WXiIqEP/rT6f/MtpF1Ek4daHvcZxcP8/o/dHGqnoht7SzlonWiW/dZwvPab3T/BqEr9IAUIatoZtrnLjJd7N25P4cmlZx3QeFSiLS+RsPEvuu2vhFVZa2Cqwcl/Z1kz8tsAhuzafiBi9r+cf6XTXMm5zaZWJt3Fi0mzh4WWe2+hTMopa2ZRzmRrHtj14HM1qzHvw9N5t07o6Kt6Rx23vD6gG6BIpfOCAHtYrUduSkEvTyD177N3PGHZV/wMbYVHfyccOjo9+d996sxMfTdRiOR31lYg4FwFaRxFBpdl9xzjn8fmixbwiUqJhyhBrFAgx1EvGbzw9K5QYfZmWZzlAy9yyyog94+v/4zWc8c1JUXCDvnOiNoRUys151bAVJPZIvKEV5H6ZpBjcupZt9+WSH9y9DkReXqGPEIbhe3DvT8MK9+xeAvq0EO3fKBCpZL5W33ggGxED5e/91XWaJxhiK1ARITpeI8GAjRhkaKss7rKmMHub06Gnjbd4R8pM2ed62XJf1laFJnsOXY+gHm3OZkvznntPzMlarLw3aeM8B2DURnmY1o5z4+P//yM+mJaJ9ZRGuQZ0PjKAPKuRDCg6rUlY3011PJAbeGrNScfOgNETJRwfw5NKko8b0/T0cUlVEzNIUNZutjY7O2UG9wA1SAWWGDllcooz4fx/9ArXTjWDSIYPBMR6bZnnCVCIvJhONh7+OaxbBsHlykWzmCY/syNvPiVQ5/DE02Ziy6ivK8ywAnmxekEYUGnkPQ1vE0+Gk8RPduBLLvoSP4ePyX0LMNSHo1574PW6oKsl+pz8G36Bu0UXScwW2Jdk7LQ1/M8WCgh3jo0fzifg1NYggNcwAW1xRQRXi7hsfYhzviwPdjV8EXjCpuXAKY1j+Z/4/Xv3aDOk8I9bEzQGa+H4PC0lLPJsZl2/L18x0V78dtBZZbbdmcQweEh+o1Zhco/AxN1uTW2U5pA7+OWVjQeNCoE6Xm1T2nNAp5xEgYT5E85J4wfJqP538cEzP0pcwQCMxb//ZCCTp/ZDGRIlrZTyQrS3j3acySPe9zmOVKuP6A1GemiMgMBX7faVtSeieGGLyaB8ZHFZ4jr3aRl33aPqU/V35wH69zz6A/nv9rs95B99dLw3LFtcTFzmtAlknwfD5eePBzuD/9XNXwYCxEG+jk9cySAamMsI77Na8H6Z1XAxeP2/zJXqMT6PjndwuARNMZtU0HiOEW+FhmXzg8JXweABM4X+yZiXASUPMxhoXj7oRX/sBsbd+DmJOKZj80nv28uzq98syBD5Nfo9SUdiD7jx37TeA7a546cM3Wf7IfDuIcjV/W+eFzatiOcXddJEaHo30c/6IVu3mrDdfX+yxiGCfV6LBOh87+PdRvufbW9NQwLAr1qMf/urvifpbGTYseg8T7ClmVUrSJpTTiNishj5R9QH51h2qwY3SdQ9T64PVQLsVZKP14/9eOj6C913q1PzcSMMZXWEbco75vGwOMG723r4szeg6LgYqAMAh/sBauEMFjOKhSo+pHsaJnH5sw4PYTDAKmVJdV6xr48oS9uwSLnXetIi80s97Wj4/3v77uQ75RYFsFe0+zkwS6Y8hur12VA7YrlXvbe63nvN7VzgtOESGBM5WBPK7ex1btgux5eOksIUMK5plisi6g6ghsZtbX5cH4Jw6E0sFcINefzs/t4+tndSwQzry3uJp3LS8W9N8z26X5uvHtTrDt4lgom2MNg47T4m/1TRFE8JFzyhmiYbcj/CMwe2MNwcjA8CW1dURXQ0IBE6VagEHpzVo2uyzYj+f7eP0LKFolh7G12Od3gNHA4YpIYgZoVGIy+f48JPfGKmPAvOYIbmv3s5Rf99eQlfCr0Pe/I3tEK0IQPJkh4sf8Uy+8Z/8Dw49g+DmUrS5eB12fj8OfmcZD7cwrPpnsM++DK5UF/TXG612kBnGdh4TEcKZqJwpyrzm1vEZEyKwpfjoM4+gTup+XOUdt3OyTeDKSpfktP3MGlnJhRyJ5dlWzgXBhO1IPDwKr5+P498SDnBcgzEGfXCYX+rmTCv8/jSPEB+xuCdvtMNplZY29tJNkfm+SceW2ra8hACHHslBeSCk+vm+168iRLq7EvAiR1LY9SHm7GTe0U7QtTQK9CuE/3v/0OHmjY7bOEZnfp3EThHzcIwjeNSL5MtCRC4dstW0jl/1VidHKDrvs/WX8zqTOVobOyGIXTZAUg6TNmAX3akHMYzcGvlofCuRdPgs0vWdi9grEFf3x9XMJMldScxVLZwPtNt4I5ucNJ3M4cR8bevFUVFuUUptbd8QAzSlJi5c5+DV4pY7cV2r92g0jlCFuTit6UJLE2pQT4gnBSxBn4rLB3lRFjCwHwgHB+cfrP7Ole+leUn+oRN2lPbQEUqV1XnrDrmOvkqezzAelJkQOvASJJ2k3NPhTFctKvRzflI/tJkil5lWpG0fguxxbEfuC4WNyCMPNpoGKPPqSi6Ee179+Hv6JNH3ahRie7WiisM47r/zybHBBWvC0JZJY1FoWO3SuUT+EE7H39x0OnvN5me9rMSvGs3U2wh1bq6nM1uiGDOFE9ZljNL/GnNrz0N0qZISVQiMhfd7/ZT7Hc2FtaKG5/+pHM2Ne5x7mlzh1OfO8tZUb4riI34LPVel5h4dCO2YLIlmQaT3WRKcLPcriHILBNJHtiiahjpLe13y+Q/2T0jO7xPeaZ13Yfvz+m1dnagZoU0lYVQ6TkSIxQTVGHn9yNAbXEnv84dzrQeSX6Wxqn3e4VPDO4ZbddDY8He8vTsGgII1c+6T186tSpXTH+w6YYXwMxmmozM0+iVQumldvPj7/eIyVz6+8WbzmyHvnt7cAbSwHSrJ7Z2d9yXZ+KepdDxfR5nMhP3f46PdYm4mB5uiYHkeXRrClbCE3joZVnNZ8Q27hFmbvs4U6LkBtcSWuweiHlLF/3P/TUgYXdT8HLpaPOq/oYULrvNa6zMwPRSNHHINnJ3lYq0Tl/3WHU1e65JnHikQpjJgyMdfRtRmJVrWIYWdXrOBQjrOycY2956vPyJLPCwPNFnOUHz9/wraVQOVnIimq7arnqXNc1lTy4vR73gHqq2YzZ/eJbwLR/s8dXhB3Ol7rvCIAld17uRiqZCOzFRghz4Z04H2pLG7GeVdGS3YIj8KEWJQSNJaDfDz7jUIrBKDorsI4iGk9jy07tAizWAk1HGw9L3hs6vOOd5WW5fcdbrNd7CAKGeArU9vTvCx71Z4Ary/QlOJWAKH7uys8PA3YzAikrsBvIB6f4t7n6NSHZU5w+V5P//4WvNn5jk92C3FStiCjE3dIAUYz+92B3z1v/Y87/GB+a5JSzwN3Q9/P7bKUdcKm4xlroWpFmBN8+4lxz6mO1BQEgktWLM8L4M8qP97//nhr4dx9UZB4wVW56RMGnC9N2/zeA8TC4YE9nQuk1bBw/b7K5j3nipAIHs5eePpCFsuP9xfe2kt4q6fTQPBbkPLOSZm+1FlCXRZUqqbinpAHmY/n//rRS3EFyS4C4b2AUNbbdxv/vMPTQUdc9JpXws+LgdjiOfnjDs8yUx6zl+VBXOiTWVyc33k9x6jwR2r3vszpx/XVosJN7kAa4ox01IK2hHYDRH++/IMOes4rstnMQg7Euly3n6z8vMPVrIX32es2y9trmTZM/rjKptpS319y/W6dbHxVQc+vEDwRCqK5y3ymsiGCuDu6EsE4mV8x3Gfpc96N+cZDn4f/v+QgCz7qVkKJfuYstrmuGaDLmF//JmaZ5NVqcPEvV9nUjcp3YQD5TyC8mrBIDBIzydv7/r4BSWCYyPJ12PkVu/W4MerNpMn7twjIz/f/f+UrX/nKV77yla985Stf+cpXvvKVr3zlK1/5yle+8pWvfOUrX/nKV77yla985Stf+cpXvvKVr3zlK1/5yle+8pWvfOUrX/nKV77yla985Stf+cpXvvKVr3zlK1/5yle+8pWvfOUrX/nKV77yla985Stf+cpXvvKVr3zlK1/5yle+8pWvfOUrX/nKV77yla985Stf+cpXvvKVr3zlK1/5yle+8pWvfOUrX/nKV77yFYD/B92aGZl3Kab3AAAYGklEQVR4nO1dT4zbVn7+aASZ2rvwKPIq0MHjoWHDi7gFhk6DRVykGU4CdBMgzSgtkoM2iyEbVM36MrJza7MYzTbIrZqZU7s+lDIW0KHdxjPbQ33oejjbRRdYOLbmsDY2SNacSQ4ClMiawOtFfCh7eD9KFEVSfBRJSbE+QJgRyfdH5Hvf+36/93uPgmmamGCCCaKHkNckADIAEYDkcolBnxqAmllVjWRqFg+ECZn4QygXRLCGIIE1ChHANNwbhwUDwB5YIzEA1MxLl/XYKpkwhLy2DiAF9tssiABgVlUl+Rq5Q8hrRbDOXHOckgCUzKrqPB5FmRKAIoBFsHvEgxqALQCVsMRC5a+jQ1R+EOlTMatqJUx5djzmW7FyQTIvXY78ho8yhHJBBmuAMoA58DcIoPOQ5m35Aqyh6AAq5qXLrQGqOWzMgd2fHgh5rWJWVT3R2nhjBez5Lbqc20YvyYQGdeI1eNyXgLAGrRUhr10BIzyDM49psHY33+9CG7Y5y3DFoT7nrwrlQjGKgkYVQrkgCeVCUSgXdKFcMMFu7ArYwwhDJH5YBGtw94RyYZOIaxwh+5xbTqoSfhDy2hL8n19kz5aU2i0MRiROLAG4ReoqbuhRZOJp5pC8v0tfNwGoYz6aAgCEciEF9tBzYIQhDrM+YA9yw7x0eXPI9QgMIa/1s41PDtv+F/LaXfg/24pZVdUBy0iBDT5+Ju+gaJlV9QmeBAGejxOyWVV3ONP0wM/MscukHABJKBfUcbT9iRhlsN/hJnmHCRmALJQLOoCLo25WCnktiHxeATBQRx0EQl5bRP9Bot/5fmUEJRIdbDC2/GctSpMCa485+KuksRlk/Mgk5/guAtgWyoUNAKVRVylEIDkwuRjnyBEVZAC3xuX+9oEi5LXVIaqTIKaBOGAZV+HfrloAch4jvnVsi8yYIoCSRz5jQyZ+PhPZ4/gygLuj6Esh/8e6UC7cAjPR1jAeRGLHMhipjGq95YDXDcV3IuQ1GcHqKA5QxnKfMgwAYhDTwayqB2ZVXaX8nANIy6yqWyGrmThcyYQacj/n1ZpQLtwVygWF/BCJQygXUlR+RSgX7oE5wZYxfgTihAhGKCNH2AjuuFTIFEgagUksTP2EvCbCW0VYyJlV9YAnXyIe5/NOSpVEYlp7KZOg00oiAA1MqVSSGE2FckEWyoUS+RjuUfn9PPfjijWhXNCGXQkHgj7jFBJWJ9TRnea5H+ZCFGNNN3th3ayquyHyhVlVrwCo2A6FJRODs1wu4vOCl8+E54EA7OYuAVgSygUDnXgKfRDbn8jJ/uGZO/+6QKH7sDAifhQe0i4CWI2rIi5YiTNzUjL9+sagaqIIQKH/9ZB5GBjCLKUXmcgD5CmCjUjLACCUCy0Au+iOyGuBSasUukc6EcEiTB81SGDO71EgFJ7nkhLy2hKNuLGCVInCmUxGxxkaBH2jWgedYjWr6oGQ10oAUlEphqTQQyZCuRD16J8Cf0TeBL0YOqGE9IGUAMROJmDKOG7ICZQBcsiOHdx8JrwmzgTJwSKUYfmHwvgYRIpGjQ1EcmGc1TLn9X1VGSmkRxJuZCInXYkJuDBMQglbZinKSrhgGck44IOYeKMWFJkYusiEGujEVzH6kBDR4qwQ5YZBbOpkAFUCxNPWR3E6PxE4lckjy6pjCGkI08biAGnj6mSDqJI41Iwo5LVRm85PBE4ykYdRiQlCQxHKhSQHAHGAtBJFp0YNZZDEtHVA1FAeRUKZkMn4w0iwrEE7XqRxIGQ6iY7DvDNd09HUpgeKkNe2hxQFzIPIZgbbZEKBUWJUGU+QCFrmpcuhoi1DwtkxDM70csTqpORybB18wV4ix7UGx7UAG5zvCnlN4UyXJCJbpW5XJpM4kPFDYitKPbYe0NEd/h0EkagTD1UC8NfHLQ8vGJx5A4yANVIpcoj0YwM7mUziS8YPeoJlucl1A/zTvlGpE7dyK2ZV3QNfpxc5rh2EvGUA219nUjkEdO0+NsF4Icm9Ltz8JQZ13gpnXgOpEx9VUqK/Bkd2bvl4IYr7LaNDKkoE+Y0MLGUyMXHGDzXz0uUk1254KRMgeXXiVp6lSngR2EEakji9IIOZP6PuUwkMi0wmJs74IekduFyVCRC6k4XaniCAKgH4nIq8M1QlRDgDAtrGg5TKWAeMWmQiD7MSE4RC0mQiOg84lECJM79cyHUsbuU4VUlsCyGpnDgC8GSw3ejXY8g7ERyaTAmPH1JTR/B/F3+sJFys6Pje1WGT8J0EVCUAJ5kE3CS7DdpSIa5OvyzktVtjEJ/Sg0OY+EvGDvLxMwBQNE1TSaI8D/ntZkrwdjCFU52UXI5tOn0lYXc644FZVS8iOv+JExJYfMpYmT2HMDFxxg6Lp9ttTDNNMwl/l1uUaM/oT51Y58w7kDrxUSVRKAQ5TCJ6744SQfluSIHN+ogx5R85DiHCCLgJkgEpEwuaaZpi3EW6HPNqNyXOvIOqE7d8dZ+dzRJp12TySIhnWUMKwNVxMXkOmZcuryI+uTZBxJAyM5g9esx+KAW2sXacEINeSJ1b58zfV51w+Ers4PGbDGROmFV116yqJxH9TA9A7x6OOM9YcAgAzEuXVUwUylhAnjnjPFQTBCHueBPR5Zhfeylx5t9Pnbjl56dKAL5OHcnIT9stimCDc5SkUhwHc8ceTi+fnP5Wc2g1mSAQ5o9/23koiSli2eWYZ2eJUp2EVCVAvLEmnqCXaqlgdS4hOlIZeXXSJhPz0uWDG/l/uC9lZoZZnwn6YPFUzzassZLJAPZ6ifP6HnVCZbs5WPupEl5E7pOwvalPRDSkMvKBpR0yMU3piT86cmL79XcwIZTRhMPxCgAtQRDingb12kTad+SPSJ147aJWCpAXl9ke1zRshKSS4o2HSRr2V13MA8D01GFsv/4OFv79n1BrfDqkao0OpMwMxKPHMPfkDKTMDFJThyEePeZ0gnbh4Ks/oNb4FLXGp2h99QfsfPpb6J99NHBd5meGYuK4drKA73QpgY9Q2i8899nb1QioSkZlkyQA7fu1KuS1CpjaCqM0JPC95ydR2Mmk/eMsQrm482+o/OZ/h1Ct4SA1dQTy8TOYe3IG8vEzmO9VAoEwPXUY8/b0z74CANj57CNsfVJD5Te/QuurB9z55k719Gs9VAX5IIZNaFbVHSGv6eCL41gBoGIwVQLwk0kiHZUC7F4jX1CFM/lITxE/BgCmafZsQTA9dRj/+hdLmD16DKu/+s9h1C0RSJkZLJ6WkDslYS5zPNayLIIpz7+BrU92sXHzvwMrltTUEbf6DUuZ8JgQFfCRiSLktQ14q5JAL/Qyq+qukOfahjXRjmpW1StCXquBDQhByx5pMum7BcHKs6/g6qsXkJo6klCV4kVq6ghypyRo31Vw78I6br75LlaefSV2InFi8dQcrr/+Du6+9b6b4uiB019S22vi0PcqSSwKE12OBR71qfMbnGVex2CqJAwSD12niGGFI8lYkInsd9HiqTncfet9NwfgWEA8egzFp1/E1VcvoHlhDR+8+gMsnT2P6anDw64aZo8ewwev/gD9HN/zjvgS/U4dYKO4EmsFo1kEWuK8/gmXY4FViQ2Jx5rwwqyqWwhu7hjx1WRwBN7PZHrqMK6//g607ypjoVIsArn15g/xu7feR3n+Dbdp1ZHB/PEzuPnmu1iT33C9v071snVj3/pXE/JaLNOGPrMHXP6IkOrEiVKINEOJNQmByhDLjux3Ww7YwI1j6ex55E5JWL/185HzpcjHz7T9H36zLaOM5XMvIndKwms/++f2bJpz9qj14CF2mDKxoCEe/4nocTxMtHQJ4TtNC/H7h4ZmQpCjOsilcUSpR/a77WaOETTR9NRhrDz7Cu6+9T5Wzv/l0JRKauoIlD/+M1x99QLuXVjH9dffwfK5F8eWSCzMHj2Gm2++i+LTLwIAZMeUsH677kxixFQVMaqMBlQn6wGnop3gKi9IrImQ10Qhr5ViiEsJMqCP9JKXxwBAEIQDWsqug4OpZo8ew8qzr6B47kVsflLDxs2fxx6bIh8/g/mZbycy+zJslOffwFxmpoesHaoEiG+KWI44v3XwbxnQCpHGgsF5fZBYk0Ww6etpJNu5rc27RxbtOBNBEHZN05QPHjy8OX3kceeb/nwxPXUYS2fPY+nseex9+QX0zz7CzmcfQf/0tzC+/CJ05aTMDKQnZzCXOQ4pMxM67mOcsXT2fM+xzY6/pH0opuJFj+NhO1EFzNzhkdZhVUkYBIk1EelvDsDFCMvud09GfjtHe9AaDn2vcrD4pycOXb30QugMZ48eaxOLhZ3PPoLx5Rd9iUU8eqz9GXdTJS4YjfvY+/y+/VAr4nUqANrrYkSP06FCws2qekB7nJYCJhlElQD8yiQIyVnmjSjktaUQM0w9EPJav/dFtzAG24Q85vi+uPXhPtR/+SW0t5+LrJD542cme0NGBD05Eyeuqa91sIC0IB13c0BVYnBeLwNYDXCNhXUhr22ZVXXQRXz9NqjmVWdDmZlykokMAFf+52PU9prY/uFLSB15PPlajSD0O3W0fv8Qtb0mDh6wvxasYwAw/1S2fXz+qSxS33gc0mwasu34INjpdb7GZeL4NcjQnYdTnQS5Jkr4EpyL09XaWnEhLKHQtL7sc4kBfnU2lJkpJ5m04xV295tY+MdrjySh1PaaqO01sXO7jtpeE7v7wbd5sTtHnY7SuRNpLD5zArlnTkCaTYeq2+aHPf4SPVRG/SF6nYhgw+Yg6iTsS7UGQb8R3U1gSwhJKEROfnPCLQC5BH1GANomrhtx2o9JdGwWrK1sdhywLnbb7n4TJ5d/iu13Xwrd+McBRuM+9Dt1bN3Yh36n3lYZUWN3nxHTjz6oYfZb38Tyy2ehPH86MFnbFZB1KMYOF5tUDqhO/M4FBbejWMhrollVDY/TXsGBEthu8hfBTLO+pCLktSLYrJAfoRaT2GlfyGtmBNnU7MpEdrvi4MFDLLx3DWvf/w6U509HUOZooLbXxOaNfWzd2OdSHlFh7/P7uPSTX2P1P2pQnj+Nlb+W+pJKgv4SIP63FlTgTRiRqBIiLd5ks/D2tcg+6VJgKmNNyGtbYM/GmY9IeSzCn0RaABQKtR8b9CUTgBHK3/z4l9i6sQ/t7efG1uyxyGPzw/3Y1AcvDh48xMa126j84mMsv3QWxZfPet7frd4pYT2OOvXZbzSS2Aqzqu7R3h6Ky+lhToPKcJke5tiYKAVgiT5hUAMjklCKZJg72T9GFRARQNZufbiPk8s/hfZ3zyH3zIm46zYwWg8etglkq9fXMFI4ePAQP/qghiu/+Bja28+5OmydPpgYR65Zn3ODzlzYUUIvmehJSHsf9FMMcXXWFtisTb/ZpH4Y2gI0tjs9sxEDjTgHDx7ir9auY+G9a10zGqMCo3Ef69du47XydaT/tsoU1YgTiR17n9/HC+9dw8Wf/Botm3pyMXHiXKsix5h3Gx6vFC1FXAyvkvLaWW4Hna0XjYFq1A2D8hQjIJJhIuU0c2oIuB5j504dT//9z7D056ex/PLZoTpo287T2/Wh+D/iwMa129Bv16G9/Ryk2XRiJg6hBqYYDMdxMYaySuj4F8QYAvDWwepdQ39VJftdY229CLb94hzYPZLAT746fTZjUGEG+LfLDAMR3e3BEEyz48ilG6QjhJSbfyqLpedPI/fMidh9KknNvowCpo88jrXvfwcb/3XbSZTSkM2BCWwQ8po1Reo2rWoR2civrxkEXWQCDEYoAGv88lNZLD5zAvJTWYiZbw5cSf1OnakOiv9whJM/ijDoDXITTDAy6CETYHBCsWP6CIsAlWbT7f9T33BXLrW9Jlq/f9iOMHVZhzIBQ4Ve9DTBBCMDVzIBoiWURwQtMDlrRQbGCSWKBWYTTBAlPMkEmBCKDQZ9dNv/rX4+CyGvTYORi0h/wzjr3CB+nW3vCcYTvmQCtAllE/F48kcVNXQ87pGGrBPByGCh2TnwE3XNrKrnoqqPF7KZtAagVW80e/bsyGbSiwDWALxQbzQNl3ObAE66nLsKtln0dr3RXKVjvwOwU280e8w2qkOl3mjuZDPpFbD1PBaBT1P9FlzSSVS/FH0MsHfxLIHNdDhnjOaonIuUXgRwF0Cu3mhu0bEVn7Tr9UZzNZtJm2Bt58B2LldvNLvSZDPpeVBgXr3RPOc4NweaLrfOUdkL6KyDMage6/VGs0bX3KIsRPrNNQAb9Uaz4nJ/tgEYzntuq5d9+4kdAMV6o1mjdCkAm9bzo3RrAFrOhX49oPePSGANRO53/ZjCAE3VgQVNxbawivLeArBF6zNyoDiDgFnosVSsFzIAMZtJbzhJAaxTn4R76LlCf5fQu5w/BbZYbtt27CSAk9lMulZvNDcc14su6afRWbLvNY2rgXWWBYCRUr3RNLKZdAWd+2f9XQZbI2PPy4peVcCeFcA6uDOtZdIatrRO9dkT50Lk6BrPUm80dz3OzYORQzGbSZfQ2e3tNVu5qDeaQjaTToGRoUb3tV0HIkqZ/r9YbzSd91ACI2khm0nLYM9qG2wQqNDHahctyk8BIPYlE6DdARaEvLaG/nsvjAtqYOQRx1x/INB9vQLgCoVrr6N/JLIed70IIv1dhm1HMWpgMn3tUlX2hgrWwHiCsNazmfSB20jqQMs50rvUQYKtE1sjcL3R3AOwR9dZp3dd8lNAK3azmXSq3mi23NLWG03XduNXvwFhdXwdPosEqZPvghHQPLoJbRmdSN5FsPbnxC7lo9NvTWUz6fl6o3mFiEykfFapHuv1RvOAa3tGs6peBOfm0yOGTRCLmlX1nFlVV0clVsOsqjtkvijwD5yKffEXjYwGfVVopLOwgu6R2Y4lsMZZAxu9vHYQc/4+a4DSspm0EqLKbdhUlJLNpK8SuQQG1dlAR5GEXWMTJ2T6W/G5xnpmzkhpBZ3BwVcY2J67ncCtNEVqJzmQycZFJkA7rFjCGOxJic52dwqAlFlVXzOr6pVRdl7SLI0I9/urJ1SNaSqrAtYol4G2KvGrhwJWb8tc8Vqy3yX9ybyp0Nc1LxOAIGUz6VvZTNokG94N1r3LAbhLo2lQFMEIsWL7zoVsJq1nM+l7VMcoNxlUspl0DYzQlXqj2aMqspl0LptJb4I9wxwpKuvcEph/qgJGmJLHvU4Rqev0ka0T5EPSwdrFdTB/ygEQgkwAJs9JpYhIroEHhQF6y7xZVZ8wq6pKBJLoBjODwHZ/ZXSP4npCVZDB7mOFvhdplLKckDXbdQDaI3qLlIE1GjpVjSfIFKmAdi/zIZRNsA4uw6OjkyNVQUddrVBH8oVlItUbzUq90dQpvWgj0aBYAiMyGdHuYF+hfCsAKuT4dCt7EcxJ6lSxRXSeqXVu2SUPE+xZz4H5aZzq3SLrJ+yEFopM2iVW1T2zqi6A3bSK/9WxQge7UZJZVU+aVfXiuO0F4Qbb4jKrQTola1wQgbbtr6OzV0eKjrmZYUWgPVNwFZ2O7NaJZbdCiVA2qbxtuDuljXqjuUMfTxO13mheqTeaJ9Fpl4rXtTYsA2hlM+lt+h3W7+QydeqN5p6tjpEOYkTWlvJzI1OnGQKgbbqKAJbpt1mri3MuhN9Ct+npdr4HA5GJBbL3VapsEfH7VGog9QFmviyYVXVjVPwfUYJUyjmw5elJ/T4RHRVUor9t29gGGega0c/VG80FmkVpN2qvQjzUhwL2fO3Tk3b0c1B35Wub/jT6paOyZdtvsMy0wAorIXjWhcyaEn217wy1DOYoXbD9Pus+9/i2HObMSpBKBZrNCQryRWwA2KCFT5bUs1gxDGpgDaGGTtzH2JgsUYHMnqQgW//QNKYOQLRJWvtUo+VT6VJN9UZzK5tJt0COWBfJDbi89KreaB6QWVGDe5sRs5l0ETQl6zH7s53NpF+j2Ygi2Ehacv+p7d+xRPm1fQz1RnOPfBQSOrMX9jTzbjM35G+w6l5xibdJBb3WAZGI2yLoHr8aEek6XSNRjMoGaOLBcXmFri2he1ZHpr9FsOdQzGbSW2T6eSJSMrHDTizWMZr+TMF/dDEQMMJ0guhBDb2EbilrdV4A7Q6/TtdYsSa6S3YldALHAIrjQYeMXDs55Z9D98yWbrt2Gsyu79nEKZtJT4N1khXqSAaYanI63a36W/lbv9vtNzjbqzOt/VpQvUx04mKcmPW6loLWnPWooVtt6ACuOhyw1nmT7p9C9W4B+BMAJZd7sAlGMFa8iPU8UkA75sV69lY0PJzXWfh/dQRQwAPiCaUAAAAASUVORK5CYII="/>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7.0&quot;&gt;&lt;object type=&quot;1&quot; unique_id=&quot;10001&quot;&gt;&lt;property id=&quot;20141&quot; value=&quot;Social Media for Job Searching&quot;/&gt;&lt;property id=&quot;20148&quot; value=&quot;5&quot;/&gt;&lt;property id=&quot;20184&quot; value=&quot;7&quot;/&gt;&lt;property id=&quot;20191&quot; value=&quot;The State of Maine&quot;/&gt;&lt;property id=&quot;20192&quot; value=&quot;https://stateofmaine.na4.acrobat.com&quot;/&gt;&lt;property id=&quot;20250&quot; value=&quot;6&quot;/&gt;&lt;property id=&quot;20251&quot; value=&quot;0&quot;/&gt;&lt;property id=&quot;20259&quot; value=&quot;0&quot;/&gt;&lt;property id=&quot;20262&quot; value=&quot;1014605462&quot;/&gt;&lt;object type=&quot;8&quot; unique_id=&quot;10002&quot;&gt;&lt;/object&gt;&lt;object type=&quot;2&quot; unique_id=&quot;10003&quot;&gt;&lt;object type=&quot;3&quot; unique_id=&quot;10004&quot;&gt;&lt;property id=&quot;20148&quot; value=&quot;5&quot;/&gt;&lt;property id=&quot;20300&quot; value=&quot;Slide 1 - &amp;quot;Using Social Media for Job Searching &amp;amp; Networking&amp;quot;&quot;/&gt;&lt;property id=&quot;20303&quot; value=&quot;Patrick Therrien&quot;/&gt;&lt;property id=&quot;20307&quot; value=&quot;256&quot;/&gt;&lt;property id=&quot;20309&quot; value=&quot;11342&quot;/&gt;&lt;/object&gt;&lt;object type=&quot;3&quot; unique_id=&quot;10034&quot;&gt;&lt;property id=&quot;20148&quot; value=&quot;5&quot;/&gt;&lt;property id=&quot;20300&quot; value=&quot;Slide 5 - &amp;quot;Why Use Social Networking Sites&amp;quot;&quot;/&gt;&lt;property id=&quot;20303&quot; value=&quot;Patrick Therrien&quot;/&gt;&lt;property id=&quot;20307&quot; value=&quot;257&quot;/&gt;&lt;property id=&quot;20309&quot; value=&quot;11342&quot;/&gt;&lt;/object&gt;&lt;object type=&quot;3&quot; unique_id=&quot;10039&quot;&gt;&lt;property id=&quot;20148&quot; value=&quot;5&quot;/&gt;&lt;property id=&quot;20300&quot; value=&quot;Slide 3 - &amp;quot;Finding Employment Using Social Media&amp;quot;&quot;/&gt;&lt;property id=&quot;20303&quot; value=&quot;Patrick Therrien&quot;/&gt;&lt;property id=&quot;20307&quot; value=&quot;258&quot;/&gt;&lt;property id=&quot;20309&quot; value=&quot;11342&quot;/&gt;&lt;/object&gt;&lt;object type=&quot;3&quot; unique_id=&quot;10060&quot;&gt;&lt;property id=&quot;20148&quot; value=&quot;5&quot;/&gt;&lt;property id=&quot;20300&quot; value=&quot;Slide 10 - &amp;quot;Using LinkedIn for Company Information&amp;quot;&quot;/&gt;&lt;property id=&quot;20303&quot; value=&quot;Patrick Therrien&quot;/&gt;&lt;property id=&quot;20307&quot; value=&quot;259&quot;/&gt;&lt;property id=&quot;20309&quot; value=&quot;11342&quot;/&gt;&lt;/object&gt;&lt;object type=&quot;3&quot; unique_id=&quot;10074&quot;&gt;&lt;property id=&quot;20148&quot; value=&quot;5&quot;/&gt;&lt;property id=&quot;20300&quot; value=&quot;Slide 11 - &amp;quot;The Informal Interview&amp;quot;&quot;/&gt;&lt;property id=&quot;20303&quot; value=&quot;Patrick Therrien&quot;/&gt;&lt;property id=&quot;20307&quot; value=&quot;261&quot;/&gt;&lt;property id=&quot;20309&quot; value=&quot;11342&quot;/&gt;&lt;/object&gt;&lt;object type=&quot;3&quot; unique_id=&quot;10121&quot;&gt;&lt;property id=&quot;20148&quot; value=&quot;5&quot;/&gt;&lt;property id=&quot;20300&quot; value=&quot;Slide 7 - &amp;quot;Create a Profile on LinkedIn&amp;quot;&quot;/&gt;&lt;property id=&quot;20303&quot; value=&quot;Patrick Therrien&quot;/&gt;&lt;property id=&quot;20307&quot; value=&quot;262&quot;/&gt;&lt;property id=&quot;20309&quot; value=&quot;11342&quot;/&gt;&lt;/object&gt;&lt;object type=&quot;3&quot; unique_id=&quot;10130&quot;&gt;&lt;property id=&quot;20148&quot; value=&quot;5&quot;/&gt;&lt;property id=&quot;20300&quot; value=&quot;Slide 9 - &amp;quot;Add a Photo to Your Profile&amp;quot;&quot;/&gt;&lt;property id=&quot;20303&quot; value=&quot;Patrick Therrien&quot;/&gt;&lt;property id=&quot;20307&quot; value=&quot;263&quot;/&gt;&lt;property id=&quot;20309&quot; value=&quot;11342&quot;/&gt;&lt;/object&gt;&lt;object type=&quot;3&quot; unique_id=&quot;10167&quot;&gt;&lt;property id=&quot;20148&quot; value=&quot;5&quot;/&gt;&lt;property id=&quot;20300&quot; value=&quot;Slide 4 - &amp;quot;Why Social Media&amp;quot;&quot;/&gt;&lt;property id=&quot;20303&quot; value=&quot;Patrick Therrien&quot;/&gt;&lt;property id=&quot;20307&quot; value=&quot;264&quot;/&gt;&lt;property id=&quot;20309&quot; value=&quot;11342&quot;/&gt;&lt;/object&gt;&lt;object type=&quot;3&quot; unique_id=&quot;10232&quot;&gt;&lt;property id=&quot;20148&quot; value=&quot;5&quot;/&gt;&lt;property id=&quot;20300&quot; value=&quot;Slide 6 - &amp;quot;Landing That Job Interview&amp;quot;&quot;/&gt;&lt;property id=&quot;20303&quot; value=&quot;Patrick Therrien&quot;/&gt;&lt;property id=&quot;20307&quot; value=&quot;266&quot;/&gt;&lt;property id=&quot;20309&quot; value=&quot;11342&quot;/&gt;&lt;/object&gt;&lt;object type=&quot;3&quot; unique_id=&quot;10269&quot;&gt;&lt;property id=&quot;20148&quot; value=&quot;5&quot;/&gt;&lt;property id=&quot;20300&quot; value=&quot;Slide 8 - &amp;quot;Checklist For a Successful Profile&amp;quot;&quot;/&gt;&lt;property id=&quot;20303&quot; value=&quot;Patrick Therrien&quot;/&gt;&lt;property id=&quot;20307&quot; value=&quot;267&quot;/&gt;&lt;property id=&quot;20309&quot; value=&quot;11342&quot;/&gt;&lt;/object&gt;&lt;object type=&quot;3&quot; unique_id=&quot;10322&quot;&gt;&lt;property id=&quot;20148&quot; value=&quot;5&quot;/&gt;&lt;property id=&quot;20300&quot; value=&quot;Slide 12 - &amp;quot;Searching for Jobs @ LinkedIn&amp;quot;&quot;/&gt;&lt;property id=&quot;20303&quot; value=&quot;Patrick Therrien&quot;/&gt;&lt;property id=&quot;20307&quot; value=&quot;268&quot;/&gt;&lt;property id=&quot;20309&quot; value=&quot;11342&quot;/&gt;&lt;/object&gt;&lt;object type=&quot;3&quot; unique_id=&quot;10365&quot;&gt;&lt;property id=&quot;20148&quot; value=&quot;5&quot;/&gt;&lt;property id=&quot;20300&quot; value=&quot;Slide 13 - &amp;quot;Refining Your Search String&amp;quot;&quot;/&gt;&lt;property id=&quot;20303&quot; value=&quot;Patrick Therrien&quot;/&gt;&lt;property id=&quot;20307&quot; value=&quot;269&quot;/&gt;&lt;property id=&quot;20309&quot; value=&quot;11342&quot;/&gt;&lt;/object&gt;&lt;object type=&quot;3&quot; unique_id=&quot;10381&quot;&gt;&lt;property id=&quot;20148&quot; value=&quot;5&quot;/&gt;&lt;property id=&quot;20300&quot; value=&quot;Slide 14 - &amp;quot;Why Join a Group&amp;quot;&quot;/&gt;&lt;property id=&quot;20303&quot; value=&quot;Patrick Therrien&quot;/&gt;&lt;property id=&quot;20307&quot; value=&quot;270&quot;/&gt;&lt;property id=&quot;20309&quot; value=&quot;11342&quot;/&gt;&lt;/object&gt;&lt;object type=&quot;3&quot; unique_id=&quot;10510&quot;&gt;&lt;property id=&quot;20148&quot; value=&quot;5&quot;/&gt;&lt;property id=&quot;20300&quot; value=&quot;Slide 15 - &amp;quot;Accessing Latest News &amp;quot;&quot;/&gt;&lt;property id=&quot;20303&quot; value=&quot;Patrick Therrien&quot;/&gt;&lt;property id=&quot;20307&quot; value=&quot;271&quot;/&gt;&lt;property id=&quot;20309&quot; value=&quot;11342&quot;/&gt;&lt;/object&gt;&lt;object type=&quot;3&quot; unique_id=&quot;10546&quot;&gt;&lt;property id=&quot;20148&quot; value=&quot;5&quot;/&gt;&lt;property id=&quot;20300&quot; value=&quot;Slide 2 - &amp;quot;Social Hiring&amp;quot;&quot;/&gt;&lt;property id=&quot;20303&quot; value=&quot;Patrick Therrien&quot;/&gt;&lt;property id=&quot;20307&quot; value=&quot;273&quot;/&gt;&lt;property id=&quot;20309&quot; value=&quot;11342&quot;/&gt;&lt;/object&gt;&lt;object type=&quot;3&quot; unique_id=&quot;10619&quot;&gt;&lt;property id=&quot;20148&quot; value=&quot;5&quot;/&gt;&lt;property id=&quot;20300&quot; value=&quot;Slide 16 - &amp;quot;Using Facebook in your Job Search &amp;quot;&quot;/&gt;&lt;property id=&quot;20303&quot; value=&quot;Patrick Therrien&quot;/&gt;&lt;property id=&quot;20307&quot; value=&quot;274&quot;/&gt;&lt;property id=&quot;20309&quot; value=&quot;11342&quot;/&gt;&lt;/object&gt;&lt;object type=&quot;3&quot; unique_id=&quot;10710&quot;&gt;&lt;property id=&quot;20148&quot; value=&quot;5&quot;/&gt;&lt;property id=&quot;20300&quot; value=&quot;Slide 17 - &amp;quot;Personalize your Facebook Profile&amp;quot;&quot;/&gt;&lt;property id=&quot;20303&quot; value=&quot;Patrick Therrien&quot;/&gt;&lt;property id=&quot;20307&quot; value=&quot;275&quot;/&gt;&lt;property id=&quot;20309&quot; value=&quot;11342&quot;/&gt;&lt;/object&gt;&lt;object type=&quot;3&quot; unique_id=&quot;10787&quot;&gt;&lt;property id=&quot;20148&quot; value=&quot;5&quot;/&gt;&lt;property id=&quot;20300&quot; value=&quot;Slide 18 - &amp;quot;Setting your Privacy Settings&amp;quot;&quot;/&gt;&lt;property id=&quot;20303&quot; value=&quot;Patrick Therrien&quot;/&gt;&lt;property id=&quot;20307&quot; value=&quot;276&quot;/&gt;&lt;property id=&quot;20309&quot; value=&quot;11342&quot;/&gt;&lt;/object&gt;&lt;object type=&quot;3&quot; unique_id=&quot;10788&quot;&gt;&lt;property id=&quot;20148&quot; value=&quot;5&quot;/&gt;&lt;property id=&quot;20300&quot; value=&quot;Slide 19 - &amp;quot;Building your Professional Profile&amp;quot;&quot;/&gt;&lt;property id=&quot;20303&quot; value=&quot;Patrick Therrien&quot;/&gt;&lt;property id=&quot;20307&quot; value=&quot;277&quot;/&gt;&lt;property id=&quot;20309&quot; value=&quot;11342&quot;/&gt;&lt;/object&gt;&lt;object type=&quot;3&quot; unique_id=&quot;10873&quot;&gt;&lt;property id=&quot;20148&quot; value=&quot;5&quot;/&gt;&lt;property id=&quot;20300&quot; value=&quot;Slide 20 - &amp;quot;Keeping your Image Professional&amp;quot;&quot;/&gt;&lt;property id=&quot;20303&quot; value=&quot;Patrick Therrien&quot;/&gt;&lt;property id=&quot;20307&quot; value=&quot;278&quot;/&gt;&lt;property id=&quot;20309&quot; value=&quot;11342&quot;/&gt;&lt;/object&gt;&lt;object type=&quot;3&quot; unique_id=&quot;10896&quot;&gt;&lt;property id=&quot;20148&quot; value=&quot;5&quot;/&gt;&lt;property id=&quot;20300&quot; value=&quot;Slide 21 - &amp;quot;Using a QR Code &amp;quot;&quot;/&gt;&lt;property id=&quot;20303&quot; value=&quot;Patrick Therrien&quot;/&gt;&lt;property id=&quot;20307&quot; value=&quot;279&quot;/&gt;&lt;property id=&quot;20309&quot; value=&quot;11342&quot;/&gt;&lt;/object&gt;&lt;object type=&quot;3&quot; unique_id=&quot;11265&quot;&gt;&lt;property id=&quot;20148&quot; value=&quot;5&quot;/&gt;&lt;property id=&quot;20300&quot; value=&quot;Slide 22 - &amp;quot;Business Cards&amp;quot;&quot;/&gt;&lt;property id=&quot;20303&quot; value=&quot;Patrick Therrien&quot;/&gt;&lt;property id=&quot;20307&quot; value=&quot;280&quot;/&gt;&lt;property id=&quot;20309&quot; value=&quot;11342&quot;/&gt;&lt;/object&gt;&lt;/object&gt;&lt;object type=&quot;10&quot; unique_id=&quot;11338&quot;&gt;&lt;object type=&quot;11&quot; unique_id=&quot;11339&quot;&gt;&lt;/object&gt;&lt;object type=&quot;12&quot; unique_id=&quot;11341&quot;&gt;&lt;/object&gt;&lt;/object&gt;&lt;object type=&quot;4&quot; unique_id=&quot;11340&quot;&gt;&lt;object type=&quot;5&quot; unique_id=&quot;11342&quot;&gt;&lt;property id=&quot;20149&quot; value=&quot;Patrick Therrien&quot;/&gt;&lt;property id=&quot;20150&quot; value=&quot;Technology &amp;amp; Education Training Specialist&quot;/&gt;&lt;property id=&quot;20153&quot; value=&quot;patrick.therrien@mestate.lib.us.me&quot;/&gt;&lt;property id=&quot;20155&quot; value=&quot;Possesses a Master of Science in Organizational Leadership, a Bachelor in Information Technology and over 20 years’ experience in training and curriculum design.&amp;#x0D;&amp;#x0A;&amp;#x0D;&amp;#x0A;Demonstrated  ability to manage multiple priorities and work in a team environment. &amp;#x0D;&amp;#x0A;&amp;#x0D;&amp;#x0A;Extensive experience as an instructor and facilitator, in training adults and in training personnel in a team environment.&amp;#x0D;&amp;#x0A;&amp;#x0D;&amp;#x0A;Developed, evaluated and taught courses using multiple training formats and incorporating instructional design methodologies.&amp;#x0D;&amp;#x0A;&quot;/&gt;&lt;property id=&quot;20159&quot; value=&quot;msl-logo.png&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0545C2-EC5D-4707-B088-267F071D6DB9}&quot;/&gt;&lt;isInvalidForFieldText val=&quot;0&quot;/&gt;&lt;Image&gt;&lt;filename val=&quot;C:\Users\Admin\AppData\Local\Temp\PR\data\asimages\{AA0545C2-EC5D-4707-B088-267F071D6DB9}_12.png&quot;/&gt;&lt;left val=&quot;360&quot;/&gt;&lt;top val=&quot;180&quot;/&gt;&lt;width val=&quot;372&quot;/&gt;&lt;height val=&quot;228&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PSNARRATION" val="13,1299389297,C:\Users\Admin\Desktop\Employment Workshop\Social Media for Job Searching_pptx\Social Media for Job Searching_pptx\Media.ppcx"/>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6&quot;/&gt;&lt;lineCharCount val=&quot;9&quot;/&gt;&lt;lineCharCount val=&quot;1&quot;/&gt;&lt;lineCharCount val=&quot;46&quot;/&gt;&lt;lineCharCount val=&quot;11&quot;/&gt;&lt;lineCharCount val=&quot;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A585B2-8C90-4DCF-9E44-3F167DC20972}&quot;/&gt;&lt;isInvalidForFieldText val=&quot;0&quot;/&gt;&lt;Image&gt;&lt;filename val=&quot;C:\Users\Admin\AppData\Local\Temp\PR\data\asimages\{DEA585B2-8C90-4DCF-9E44-3F167DC20972}_13.png&quot;/&gt;&lt;left val=&quot;116&quot;/&gt;&lt;top val=&quot;44&quot;/&gt;&lt;width val=&quot;503&quot;/&gt;&lt;height val=&quot;311&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PSNARRATION" val="14,1299389297,C:\Users\Admin\Desktop\Employment Workshop\Social Media for Job Searching_pptx\Social Media for Job Searching_pptx\Media.ppcx"/>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5&quot;/&gt;&lt;lineCharCount val=&quot;12&quot;/&gt;&lt;lineCharCount val=&quot;22&quot;/&gt;&lt;lineCharCount val=&quot;30&quot;/&gt;&lt;lineCharCount val=&quot;26&quot;/&gt;&lt;lineCharCount val=&quot;20&quot;/&gt;&lt;lineCharCount val=&quot;19&quot;/&gt;&lt;lineCharCount val=&quot;1&quot;/&gt;&lt;lineCharCount val=&quot;32&quot;/&gt;&lt;lineCharCount val=&quot;10&quot;/&gt;&lt;lineCharCount val=&quot;11&quot;/&gt;&lt;lineCharCount val=&quot;27&quot;/&gt;&lt;lineCharCount val=&quot;1&quot;/&gt;&lt;lineCharCount val=&quot;1&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9606BB-18EF-4618-A23F-18D29243E0D0}&quot;/&gt;&lt;isInvalidForFieldText val=&quot;0&quot;/&gt;&lt;Image&gt;&lt;filename val=&quot;C:\Users\Admin\AppData\Local\Temp\PR\data\asimages\{839606BB-18EF-4618-A23F-18D29243E0D0}_14.png&quot;/&gt;&lt;left val=&quot;362&quot;/&gt;&lt;top val=&quot;165&quot;/&gt;&lt;width val=&quot;353&quot;/&gt;&lt;height val=&quot;303&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PSNARRATION" val="15,1299389297,C:\Users\Admin\Desktop\Employment Workshop\Social Media for Job Searching_pptx\Social Media for Job Searching_pptx\Media.ppcx"/>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6&quot;/&gt;&lt;lineCharCount val=&quot;24&quot;/&gt;&lt;lineCharCount val=&quot;11&quot;/&gt;&lt;lineCharCount val=&quot;1&quot;/&gt;&lt;lineCharCount val=&quot;21&quot;/&gt;&lt;lineCharCount val=&quot;25&quot;/&gt;&lt;lineCharCount val=&quot;6&quot;/&gt;&lt;lineCharCount val=&quot;1&quot;/&gt;&lt;lineCharCount val=&quot;17&quot;/&gt;&lt;lineCharCount val=&quot;26&quot;/&gt;&lt;lineCharCount val=&quot;1&quot;/&gt;&lt;lineCharCount val=&quot;1&quot;/&gt;&lt;lineCharCount val=&quot;1&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37C3C0-F6B8-4DD7-8E2C-9B6D2BC64689}&quot;/&gt;&lt;isInvalidForFieldText val=&quot;0&quot;/&gt;&lt;Image&gt;&lt;filename val=&quot;C:\Users\Admin\AppData\Local\Temp\PR\data\asimages\{7F37C3C0-F6B8-4DD7-8E2C-9B6D2BC64689}_15.png&quot;/&gt;&lt;left val=&quot;356&quot;/&gt;&lt;top val=&quot;200&quot;/&gt;&lt;width val=&quot;377&quot;/&gt;&lt;height val=&quot;191&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PSNARRATION" val="16,1299389297,C:\Users\Admin\Desktop\Employment Workshop\Social Media for Job Searching_pptx\Social Media for Job Searching_pptx\Media.ppcx"/>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19&quot;/&gt;&lt;lineCharCount val=&quot;1&quot;/&gt;&lt;lineCharCount val=&quot;25&quot;/&gt;&lt;lineCharCount val=&quot;22&quot;/&gt;&lt;lineCharCount val=&quot;1&quot;/&gt;&lt;lineCharCount val=&quot;23&quot;/&gt;&lt;lineCharCount val=&quot;23&quot;/&gt;&lt;lineCharCount val=&quot;1&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4F9D6C-D248-4461-A7DF-84632D840762}&quot;/&gt;&lt;isInvalidForFieldText val=&quot;0&quot;/&gt;&lt;Image&gt;&lt;filename val=&quot;C:\Users\Admin\AppData\Local\Temp\PR\data\asimages\{A14F9D6C-D248-4461-A7DF-84632D840762}_16.png&quot;/&gt;&lt;left val=&quot;404&quot;/&gt;&lt;top val=&quot;141&quot;/&gt;&lt;width val=&quot;298&quot;/&gt;&lt;height val=&quot;293&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PSNARRATION" val="17,1299389297,C:\Users\Admin\Desktop\Employment Workshop\Social Media for Job Searching_pptx\Social Media for Job Searching_pptx\Media.ppcx"/>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6&quot;/&gt;&lt;lineCharCount val=&quot;4&quot;/&gt;&lt;lineCharCount val=&quot;1&quot;/&gt;&lt;lineCharCount val=&quot;26&quot;/&gt;&lt;lineCharCount val=&quot;25&quot;/&gt;&lt;lineCharCount val=&quot;26&quot;/&gt;&lt;lineCharCount val=&quot;4&quot;/&gt;&lt;lineCharCount val=&quot;1&quot;/&gt;&lt;lineCharCount val=&quot;26&quot;/&gt;&lt;lineCharCount val=&quot;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37E07F-C965-4EF0-8147-9E419D9A0D13}&quot;/&gt;&lt;isInvalidForFieldText val=&quot;0&quot;/&gt;&lt;Image&gt;&lt;filename val=&quot;C:\Users\Admin\AppData\Local\Temp\PR\data\asimages\{9F37E07F-C965-4EF0-8147-9E419D9A0D13}_17.png&quot;/&gt;&lt;left val=&quot;454&quot;/&gt;&lt;top val=&quot;153&quot;/&gt;&lt;width val=&quot;237&quot;/&gt;&lt;height val=&quot;510&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PSNARRATION" val="18,1299389297,C:\Users\Admin\Desktop\Employment Workshop\Social Media for Job Searching_pptx\Social Media for Job Searching_pptx\Media.ppcx"/>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quot;/&gt;&lt;lineCharCount val=&quot;26&quot;/&gt;&lt;lineCharCount val=&quot;27&quot;/&gt;&lt;lineCharCount val=&quot;22&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558EEE-7336-4F04-9E62-7A04ECCAD590}&quot;/&gt;&lt;isInvalidForFieldText val=&quot;0&quot;/&gt;&lt;Image&gt;&lt;filename val=&quot;C:\Users\Admin\AppData\Local\Temp\PR\data\asimages\{EC558EEE-7336-4F04-9E62-7A04ECCAD590}_18.png&quot;/&gt;&lt;left val=&quot;385&quot;/&gt;&lt;top val=&quot;177&quot;/&gt;&lt;width val=&quot;348&quot;/&gt;&lt;height val=&quot;178&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PSNARRATION" val="19,1299389297,C:\Users\Admin\Desktop\Employment Workshop\Social Media for Job Searching_pptx\Social Media for Job Searching_pptx\Media.ppcx"/>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1&quot;/&gt;&lt;lineCharCount val=&quot;22&quot;/&gt;&lt;lineCharCount val=&quot;17&quot;/&gt;&lt;lineCharCount val=&quot;23&quot;/&gt;&lt;lineCharCount val=&quot;8&quot;/&gt;&lt;lineCharCount val=&quot;21&quot;/&gt;&lt;lineCharCount val=&quot;17&quot;/&gt;&lt;lineCharCount val=&quot;1&quot;/&gt;&lt;lineCharCount val=&quot;25&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B09CB9-FB99-4256-A604-9FFF656137D3}&quot;/&gt;&lt;isInvalidForFieldText val=&quot;0&quot;/&gt;&lt;Image&gt;&lt;filename val=&quot;C:\Users\Admin\AppData\Local\Temp\PR\data\asimages\{52B09CB9-FB99-4256-A604-9FFF656137D3}_19.png&quot;/&gt;&lt;left val=&quot;344&quot;/&gt;&lt;top val=&quot;140&quot;/&gt;&lt;width val=&quot;371&quot;/&gt;&lt;height val=&quot;267&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PSNARRATION" val="20,1299389297,C:\Users\Admin\Desktop\Employment Workshop\Social Media for Job Searching_pptx\Social Media for Job Searching_pptx\Media.ppcx"/>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5&quot;/&gt;&lt;lineCharCount val=&quot;1&quot;/&gt;&lt;lineCharCount val=&quot;20&quot;/&gt;&lt;lineCharCount val=&quot;17&quot;/&gt;&lt;lineCharCount val=&quot;1&quot;/&gt;&lt;lineCharCount val=&quot;22&quot;/&gt;&lt;lineCharCount val=&quot;24&quot;/&gt;&lt;lineCharCount val=&quot;9&quot;/&gt;&lt;lineCharCount val=&quot;1&quot;/&gt;&lt;lineCharCount val=&quot;16&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8F2E17-8CE6-4236-9692-C1531A07B226}&quot;/&gt;&lt;isInvalidForFieldText val=&quot;0&quot;/&gt;&lt;Image&gt;&lt;filename val=&quot;C:\Users\Admin\AppData\Local\Temp\PR\data\asimages\{968F2E17-8CE6-4236-9692-C1531A07B226}_20.png&quot;/&gt;&lt;left val=&quot;472&quot;/&gt;&lt;top val=&quot;132&quot;/&gt;&lt;width val=&quot;194&quot;/&gt;&lt;height val=&quot;577&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PSNARRATION" val="21,1299389297,C:\Users\Admin\Desktop\Employment Workshop\Social Media for Job Searching_pptx\Social Media for Job Searching_pptx\Media.ppcx"/>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2&quot;/&gt;&lt;lineCharCount val=&quot;23&quot;/&gt;&lt;lineCharCount val=&quot;23&quot;/&gt;&lt;lineCharCount val=&quot;1&quot;/&gt;&lt;lineCharCount val=&quot;19&quot;/&gt;&lt;lineCharCount val=&quot;22&quot;/&gt;&lt;lineCharCount val=&quot;8&quot;/&gt;&lt;lineCharCount val=&quot;1&quot;/&gt;&lt;lineCharCount val=&quot;27&quot;/&gt;&lt;lineCharCount val=&quot;7&quot;/&gt;&lt;lineCharCount val=&quot;25&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050AB8-4210-4DE3-9367-FB7B108C8B49}&quot;/&gt;&lt;isInvalidForFieldText val=&quot;0&quot;/&gt;&lt;Image&gt;&lt;filename val=&quot;C:\Users\Admin\AppData\Local\Temp\PR\data\asimages\{5B050AB8-4210-4DE3-9367-FB7B108C8B49}_21.png&quot;/&gt;&lt;left val=&quot;468&quot;/&gt;&lt;top val=&quot;181&quot;/&gt;&lt;width val=&quot;193&quot;/&gt;&lt;height val=&quot;193&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PSNARRATION" val="22,1299389297,C:\Users\Admin\Desktop\Employment Workshop\Social Media for Job Searching_pptx\Social Media for Job Searching_pptx\Media.ppcx"/>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16&quot;/&gt;&lt;lineCharCount val=&quot;1&quot;/&gt;&lt;lineCharCount val=&quot;12&quot;/&gt;&lt;lineCharCount val=&quot;7&quot;/&gt;&lt;lineCharCount val=&quot;15&quot;/&gt;&lt;lineCharCount val=&quot;1&quot;/&gt;&lt;lineCharCount val=&quot;10&quot;/&gt;&lt;lineCharCount val=&quot;6&quot;/&gt;&lt;lineCharCount val=&quot;19&quot;/&gt;&lt;lineCharCount val=&quot;20&quot;/&gt;&lt;lineCharCount val=&quot;20&quot;/&gt;&lt;lineCharCount val=&quot;1&quot;/&gt;&lt;lineCharCount val=&quot;1&quot;/&gt;&lt;lineCharCount val=&quot;1&quot;/&gt;&lt;lineCharCount val=&quot;1&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5&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79A3672-4221-48F3-AB6D-4260D8F9F0AD}&quot;/&gt;&lt;isInvalidForFieldText val=&quot;0&quot;/&gt;&lt;Image&gt;&lt;filename val=&quot;C:\Users\Admin\AppData\Local\Temp\PR\data\asimages\{A79A3672-4221-48F3-AB6D-4260D8F9F0AD}_22.png&quot;/&gt;&lt;left val=&quot;380&quot;/&gt;&lt;top val=&quot;270&quot;/&gt;&lt;width val=&quot;348&quot;/&gt;&lt;height val=&quot;220&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55C3BD7-7BAA-4D44-8EB2-1BC2C0B46115}&quot;/&gt;&lt;isInvalidForFieldText val=&quot;0&quot;/&gt;&lt;Image&gt;&lt;filename val=&quot;C:\Users\Admin\AppData\Local\Temp\PR\data\asimages\{B55C3BD7-7BAA-4D44-8EB2-1BC2C0B46115}_22.png&quot;/&gt;&lt;left val=&quot;376&quot;/&gt;&lt;top val=&quot;62&quot;/&gt;&lt;width val=&quot;350&quot;/&gt;&lt;height val=&quot;22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PSNARRATION" val="1,1299389297,C:\Users\Admin\Desktop\Employment Workshop\Social Media for Job Searching_pptx\Social Media for Job Searching_pptx\Media.ppcx"/>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7&quot;/&gt;&lt;lineCharCount val=&quot;23&quot;/&gt;&lt;lineCharCount val=&quot;19&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PSNARRATION" val="2,1299389297,C:\Users\Admin\Desktop\Employment Workshop\Social Media for Job Searching_pptx\Social Media for Job Searching_pptx\Media.ppcx"/>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8&quot;/&gt;&lt;lineCharCount val=&quot;1&quot;/&gt;&lt;lineCharCount val=&quot;27&quot;/&gt;&lt;lineCharCount val=&quot;22&quot;/&gt;&lt;lineCharCount val=&quot;14&quot;/&gt;&lt;lineCharCount val=&quot;1&quot;/&gt;&lt;lineCharCount val=&quot;30&quot;/&gt;&lt;lineCharCount val=&quot;27&quot;/&gt;&lt;lineCharCount val=&quot;15&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023217-E114-4BDA-983E-6224946C0FBF}&quot;/&gt;&lt;isInvalidForFieldText val=&quot;0&quot;/&gt;&lt;Image&gt;&lt;filename val=&quot;C:\Users\Admin\AppData\Local\Temp\PR\data\asimages\{F1023217-E114-4BDA-983E-6224946C0FBF}_2.png&quot;/&gt;&lt;left val=&quot;361&quot;/&gt;&lt;top val=&quot;135&quot;/&gt;&lt;width val=&quot;330&quot;/&gt;&lt;height val=&quot;498&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 val="3,1299389297,C:\Users\Admin\Desktop\Employment Workshop\Social Media for Job Searching_pptx\Social Media for Job Searching_pptx\Media.ppcx"/>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4&quot;/&gt;&lt;lineCharCount val=&quot;28&quot;/&gt;&lt;lineCharCount val=&quot;13&quot;/&gt;&lt;lineCharCount val=&quot;1&quot;/&gt;&lt;lineCharCount val=&quot;24&quot;/&gt;&lt;lineCharCount val=&quot;25&quot;/&gt;&lt;lineCharCount val=&quot;6&quot;/&gt;&lt;lineCharCount val=&quot;1&quot;/&gt;&lt;lineCharCount val=&quot;25&quot;/&gt;&lt;lineCharCount val=&quot;12&quot;/&gt;&lt;lineCharCount val=&quot;1&quot;/&gt;&lt;lineCharCount val=&quot;1&quot;/&gt;&lt;lineCharCount val=&quot;1&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53CC4B-BB85-435D-B5D3-CBFE086DDDCC}&quot;/&gt;&lt;isInvalidForFieldText val=&quot;0&quot;/&gt;&lt;Image&gt;&lt;filename val=&quot;C:\Users\Admin\AppData\Local\Temp\PR\data\asimages\{0853CC4B-BB85-435D-B5D3-CBFE086DDDCC}_3.png&quot;/&gt;&lt;left val=&quot;392&quot;/&gt;&lt;top val=&quot;164&quot;/&gt;&lt;width val=&quot;335&quot;/&gt;&lt;height val=&quot;25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PSNARRATION" val="4,1299389297,C:\Users\Admin\Desktop\Employment Workshop\Social Media for Job Searching_pptx\Social Media for Job Searching_pptx\Media.ppcx"/>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7&quot;/&gt;&lt;lineCharCount val=&quot;11&quot;/&gt;&lt;lineCharCount val=&quot;1&quot;/&gt;&lt;lineCharCount val=&quot;23&quot;/&gt;&lt;lineCharCount val=&quot;19&quot;/&gt;&lt;lineCharCount val=&quot;17&quot;/&gt;&lt;lineCharCount val=&quot;1&quot;/&gt;&lt;lineCharCount val=&quot;23&quot;/&gt;&lt;lineCharCount val=&quot;24&quot;/&gt;&lt;lineCharCount val=&quot;6&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PSNARRATION" val="5,1299389297,C:\Users\Admin\Desktop\Employment Workshop\Social Media for Job Searching_pptx\Social Media for Job Searching_pptx\Media.ppcx"/>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2&quot;/&gt;&lt;lineCharCount val=&quot;1&quot;/&gt;&lt;lineCharCount val=&quot;20&quot;/&gt;&lt;lineCharCount val=&quot;1&quot;/&gt;&lt;lineCharCount val=&quot;23&quot;/&gt;&lt;lineCharCount val=&quot;6&quot;/&gt;&lt;lineCharCount val=&quot;1&quot;/&gt;&lt;lineCharCount val=&quot;16&quot;/&gt;&lt;lineCharCount val=&quot;26&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PSNARRATION" val="6,1299389297,C:\Users\Admin\Desktop\Employment Workshop\Social Media for Job Searching_pptx\Social Media for Job Searching_pptx\Media.ppcx"/>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3&quot;/&gt;&lt;lineCharCount val=&quot;1&quot;/&gt;&lt;lineCharCount val=&quot;27&quot;/&gt;&lt;lineCharCount val=&quot;10&quot;/&gt;&lt;lineCharCount val=&quot;1&quot;/&gt;&lt;lineCharCount val=&quot;28&quot;/&gt;&lt;lineCharCount val=&quot;25&quot;/&gt;&lt;lineCharCount val=&quot;1&quot;/&gt;&lt;lineCharCount val=&quot;28&quot;/&gt;&lt;lineCharCount val=&quot;1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PSNARRATION" val="7,1299389297,C:\Users\Admin\Desktop\Employment Workshop\Social Media for Job Searching_pptx\Social Media for Job Searching_pptx\Media.ppcx"/>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3&quot;/&gt;&lt;lineCharCount val=&quot;6&quot;/&gt;&lt;lineCharCount val=&quot;18&quot;/&gt;&lt;lineCharCount val=&quot;10&quot;/&gt;&lt;lineCharCount val=&quot;10&quot;/&gt;&lt;lineCharCount val=&quot;19&quot;/&gt;&lt;lineCharCount val=&quot;18&quot;/&gt;&lt;lineCharCount val=&quot;1&quot;/&gt;&lt;lineCharCount val=&quot;1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9E3D0F-8D23-4198-ABE8-9B851B42C471}&quot;/&gt;&lt;isInvalidForFieldText val=&quot;0&quot;/&gt;&lt;Image&gt;&lt;filename val=&quot;C:\Users\Admin\AppData\Local\Temp\PR\data\asimages\{019E3D0F-8D23-4198-ABE8-9B851B42C471}_7.png&quot;/&gt;&lt;left val=&quot;364&quot;/&gt;&lt;top val=&quot;192&quot;/&gt;&lt;width val=&quot;321&quot;/&gt;&lt;height val=&quot;469&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PSNARRATION" val="8,1299389297,C:\Users\Admin\Desktop\Employment Workshop\Social Media for Job Searching_pptx\Social Media for Job Searching_pptx\Media.ppcx"/>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1&quot;/&gt;&lt;lineCharCount val=&quot;23&quot;/&gt;&lt;lineCharCount val=&quot;6&quot;/&gt;&lt;lineCharCount val=&quot;1&quot;/&gt;&lt;lineCharCount val=&quot;12&quot;/&gt;&lt;lineCharCount val=&quot;16&quot;/&gt;&lt;lineCharCount val=&quot;1&quot;/&gt;&lt;lineCharCount val=&quot;23&quot;/&gt;&lt;lineCharCount val=&quot;21&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9D14EE-CD90-4F79-9D4D-F8D6FAECAD4B}&quot;/&gt;&lt;isInvalidForFieldText val=&quot;0&quot;/&gt;&lt;Image&gt;&lt;filename val=&quot;C:\Users\Admin\AppData\Local\Temp\PR\data\asimages\{749D14EE-CD90-4F79-9D4D-F8D6FAECAD4B}_8.png&quot;/&gt;&lt;left val=&quot;405&quot;/&gt;&lt;top val=&quot;156&quot;/&gt;&lt;width val=&quot;240&quot;/&gt;&lt;height val=&quot;61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PSNARRATION" val="9,1299389297,C:\Users\Admin\Desktop\Employment Workshop\Social Media for Job Searching_pptx\Social Media for Job Searching_pptx\Media.ppcx"/>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6&quot;/&gt;&lt;lineCharCount val=&quot;17&quot;/&gt;&lt;lineCharCount val=&quot;5&quot;/&gt;&lt;lineCharCount val=&quot;18&quot;/&gt;&lt;lineCharCount val=&quot;1&quot;/&gt;&lt;lineCharCount val=&quot;19&quot;/&gt;&lt;lineCharCount val=&quot;14&quot;/&gt;&lt;lineCharCount val=&quot;18&quot;/&gt;&lt;lineCharCount val=&quot;27&quot;/&gt;&lt;lineCharCount val=&quot;1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205F4F-811E-4BA9-A862-67FF241D46E6}&quot;/&gt;&lt;isInvalidForFieldText val=&quot;0&quot;/&gt;&lt;Image&gt;&lt;filename val=&quot;C:\Users\Admin\AppData\Local\Temp\PR\data\asimages\{7D205F4F-811E-4BA9-A862-67FF241D46E6}_9.png&quot;/&gt;&lt;left val=&quot;360&quot;/&gt;&lt;top val=&quot;301&quot;/&gt;&lt;width val=&quot;362&quot;/&gt;&lt;height val=&quot;18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68B2E3-6D7B-4B49-8011-F3623F050504}&quot;/&gt;&lt;isInvalidForFieldText val=&quot;0&quot;/&gt;&lt;Image&gt;&lt;filename val=&quot;C:\Users\Admin\AppData\Local\Temp\PR\data\asimages\{6568B2E3-6D7B-4B49-8011-F3623F050504}_9.png&quot;/&gt;&lt;left val=&quot;360&quot;/&gt;&lt;top val=&quot;99&quot;/&gt;&lt;width val=&quot;362&quot;/&gt;&lt;height val=&quot;234&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PSNARRATION" val="10,1299389297,C:\Users\Admin\Desktop\Employment Workshop\Social Media for Job Searching_pptx\Social Media for Job Searching_pptx\Media.ppcx"/>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9&quot;/&gt;&lt;lineCharCount val=&quot;21&quot;/&gt;&lt;lineCharCount val=&quot;13&quot;/&gt;&lt;lineCharCount val=&quot;11&quot;/&gt;&lt;lineCharCount val=&quot;14&quot;/&gt;&lt;lineCharCount val=&quot;1&quot;/&gt;&lt;lineCharCount val=&quot;18&quot;/&gt;&lt;lineCharCount val=&quot;13&quot;/&gt;&lt;lineCharCount val=&quot;14&quot;/&gt;&lt;lineCharCount val=&quot;1&quot;/&gt;&lt;lineCharCount val=&quot;15&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2DB0D6-D5F9-49FC-8468-AF1E85A999B6}&quot;/&gt;&lt;isInvalidForFieldText val=&quot;0&quot;/&gt;&lt;Image&gt;&lt;filename val=&quot;C:\Users\Admin\AppData\Local\Temp\PR\data\asimages\{B12DB0D6-D5F9-49FC-8468-AF1E85A999B6}_10.png&quot;/&gt;&lt;left val=&quot;357&quot;/&gt;&lt;top val=&quot;210&quot;/&gt;&lt;width val=&quot;343&quot;/&gt;&lt;height val=&quot;337&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PSNARRATION" val="11,1299389297,C:\Users\Admin\Desktop\Employment Workshop\Social Media for Job Searching_pptx\Social Media for Job Searching_pptx\Media.ppcx"/>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9&quot;/&gt;&lt;lineCharCount val=&quot;10&quot;/&gt;&lt;lineCharCount val=&quot;23&quot;/&gt;&lt;lineCharCount val=&quot;6&quot;/&gt;&lt;lineCharCount val=&quot;21&quot;/&gt;&lt;lineCharCount val=&quot;26&quot;/&gt;&lt;lineCharCount val=&quot;1&quot;/&gt;&lt;lineCharCount val=&quot;23&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2E4BC2-4A49-46A5-9670-6CB4D2C5B8F9}&quot;/&gt;&lt;isInvalidForFieldText val=&quot;0&quot;/&gt;&lt;Image&gt;&lt;filename val=&quot;C:\Users\Admin\AppData\Local\Temp\PR\data\asimages\{8F2E4BC2-4A49-46A5-9670-6CB4D2C5B8F9}_11.png&quot;/&gt;&lt;left val=&quot;402&quot;/&gt;&lt;top val=&quot;174&quot;/&gt;&lt;width val=&quot;301&quot;/&gt;&lt;height val=&quot;399&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PSNARRATION" val="12,1299389297,C:\Users\Admin\Desktop\Employment Workshop\Social Media for Job Searching_pptx\Social Media for Job Searching_pptx\Media.ppcx"/>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0&quot;/&gt;&lt;lineCharCount val=&quot;21&quot;/&gt;&lt;lineCharCount val=&quot;9&quot;/&gt;&lt;lineCharCount val=&quot;15&quot;/&gt;&lt;lineCharCount val=&quot;19&quot;/&gt;&lt;lineCharCount val=&quot;1&quot;/&gt;&lt;lineCharCount val=&quot;18&quot;/&gt;&lt;lineCharCount val=&quot;20&quot;/&gt;&lt;lineCharCount val=&quot;10&quot;/&gt;&lt;lineCharCount val=&quot;9&quot;/&gt;&lt;lineCharCount val=&quot;13&quot;/&gt;&lt;lineCharCount val=&quot;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heme/theme1.xml><?xml version="1.0" encoding="utf-8"?>
<a:theme xmlns:a="http://schemas.openxmlformats.org/drawingml/2006/main" name="Default Theme">
  <a:themeElements>
    <a:clrScheme name="MSL template1">
      <a:dk1>
        <a:srgbClr val="000000"/>
      </a:dk1>
      <a:lt1>
        <a:srgbClr val="FFFFFF"/>
      </a:lt1>
      <a:dk2>
        <a:srgbClr val="000000"/>
      </a:dk2>
      <a:lt2>
        <a:srgbClr val="00B085"/>
      </a:lt2>
      <a:accent1>
        <a:srgbClr val="BCFFEE"/>
      </a:accent1>
      <a:accent2>
        <a:srgbClr val="007FC4"/>
      </a:accent2>
      <a:accent3>
        <a:srgbClr val="FFFFFF"/>
      </a:accent3>
      <a:accent4>
        <a:srgbClr val="000000"/>
      </a:accent4>
      <a:accent5>
        <a:srgbClr val="ADE2E2"/>
      </a:accent5>
      <a:accent6>
        <a:srgbClr val="8EB0C3"/>
      </a:accent6>
      <a:hlink>
        <a:srgbClr val="006666"/>
      </a:hlink>
      <a:folHlink>
        <a:srgbClr val="007FC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2468</TotalTime>
  <Words>5972</Words>
  <Application>Microsoft Office PowerPoint</Application>
  <PresentationFormat>On-screen Show (4:3)</PresentationFormat>
  <Paragraphs>389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Theme</vt:lpstr>
      <vt:lpstr>Using Social Media for Job Searching &amp; Networking</vt:lpstr>
      <vt:lpstr>Social Hiring</vt:lpstr>
      <vt:lpstr>Finding Employment Using Social Media</vt:lpstr>
      <vt:lpstr>Why Social Media</vt:lpstr>
      <vt:lpstr>Why Use Social Networking Sites</vt:lpstr>
      <vt:lpstr>Landing That Job Interview</vt:lpstr>
      <vt:lpstr>Create a Profile on LinkedIn</vt:lpstr>
      <vt:lpstr>Checklist For a Successful Profile</vt:lpstr>
      <vt:lpstr>Add a Photo to Your Profile</vt:lpstr>
      <vt:lpstr>Using LinkedIn for Company Information</vt:lpstr>
      <vt:lpstr>The Informal Interview</vt:lpstr>
      <vt:lpstr>Searching for Jobs @ LinkedIn</vt:lpstr>
      <vt:lpstr>Refining Your Search String</vt:lpstr>
      <vt:lpstr>Why Join a Group</vt:lpstr>
      <vt:lpstr>Accessing Latest News </vt:lpstr>
      <vt:lpstr>Using Facebook in your Job Search </vt:lpstr>
      <vt:lpstr>Personalize your Facebook Profile</vt:lpstr>
      <vt:lpstr>Setting your Privacy Settings</vt:lpstr>
      <vt:lpstr>Building your Professional Profile</vt:lpstr>
      <vt:lpstr>Keeping your Image Professional</vt:lpstr>
      <vt:lpstr>Using a QR Code </vt:lpstr>
      <vt:lpstr>Business Cards</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ellen.wood</dc:creator>
  <cp:lastModifiedBy>Patrick Therrien</cp:lastModifiedBy>
  <cp:revision>153</cp:revision>
  <cp:lastPrinted>2012-01-03T13:37:34Z</cp:lastPrinted>
  <dcterms:created xsi:type="dcterms:W3CDTF">2010-04-29T01:06:38Z</dcterms:created>
  <dcterms:modified xsi:type="dcterms:W3CDTF">2012-01-19T15:44:54Z</dcterms:modified>
</cp:coreProperties>
</file>