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B72DA2-2909-4250-B2A7-4B7FA51635E9}" type="datetimeFigureOut">
              <a:rPr lang="en-US" smtClean="0"/>
              <a:pPr/>
              <a:t>5/2/2011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BE12F6-085D-4503-8CF8-30F13DDB83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E12F6-085D-4503-8CF8-30F13DDB836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 smtClean="0"/>
              <a:t>May 2011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 dirty="0" smtClean="0"/>
              <a:t>Land Use Program, State Planning Office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 dirty="0" smtClean="0"/>
              <a:t> Page </a:t>
            </a:r>
            <a:fld id="{59A98376-C836-45D3-A9D3-3807A8468E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May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98376-C836-45D3-A9D3-3807A8468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90601"/>
            <a:ext cx="73152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Book Antiqua" pitchFamily="18" charset="0"/>
              </a:rPr>
              <a:t>What is subdivision law?  </a:t>
            </a:r>
          </a:p>
          <a:p>
            <a:pPr algn="ctr"/>
            <a:endParaRPr lang="en-US" dirty="0" smtClean="0">
              <a:latin typeface="Book Antiqua" pitchFamily="18" charset="0"/>
            </a:endParaRPr>
          </a:p>
          <a:p>
            <a:pPr algn="ctr"/>
            <a:r>
              <a:rPr lang="en-US" sz="3200" dirty="0" smtClean="0">
                <a:latin typeface="Book Antiqua" pitchFamily="18" charset="0"/>
              </a:rPr>
              <a:t>30-A M.R.S.A. §4401 - 4407</a:t>
            </a:r>
          </a:p>
          <a:p>
            <a:pPr algn="ctr"/>
            <a:endParaRPr lang="en-US" dirty="0" smtClean="0">
              <a:latin typeface="Book Antiqua" pitchFamily="18" charset="0"/>
            </a:endParaRPr>
          </a:p>
          <a:p>
            <a:pPr algn="ctr"/>
            <a:endParaRPr lang="en-US" dirty="0" smtClean="0">
              <a:latin typeface="Book Antiqua" pitchFamily="18" charset="0"/>
            </a:endParaRPr>
          </a:p>
          <a:p>
            <a:pPr algn="just"/>
            <a:r>
              <a:rPr lang="en-US" sz="2400" dirty="0" smtClean="0">
                <a:latin typeface="Book Antiqua" pitchFamily="18" charset="0"/>
              </a:rPr>
              <a:t>If you create a subdivision, you must submit an application to the municipal reviewing authority demonstrating that your proposed subdivision meets all the review criteria as set in law.</a:t>
            </a:r>
          </a:p>
          <a:p>
            <a:pPr algn="ctr"/>
            <a:endParaRPr lang="en-US" dirty="0" smtClean="0">
              <a:latin typeface="Book Antiqua" pitchFamily="18" charset="0"/>
            </a:endParaRPr>
          </a:p>
          <a:p>
            <a:pPr algn="ctr"/>
            <a:r>
              <a:rPr lang="en-US" dirty="0" smtClean="0">
                <a:latin typeface="Book Antiqua" pitchFamily="18" charset="0"/>
              </a:rPr>
              <a:t>Municipal reviewing authority is typically the Planning Board.</a:t>
            </a:r>
          </a:p>
          <a:p>
            <a:pPr algn="ctr"/>
            <a:endParaRPr lang="en-US" dirty="0" smtClean="0">
              <a:latin typeface="Book Antiqua" pitchFamily="18" charset="0"/>
            </a:endParaRPr>
          </a:p>
          <a:p>
            <a:pPr algn="ctr"/>
            <a:endParaRPr lang="en-US" dirty="0">
              <a:latin typeface="Book Antiqua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216" y="304800"/>
            <a:ext cx="8353569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dirty="0" smtClean="0">
                <a:latin typeface="Book Antiqua" pitchFamily="18" charset="0"/>
              </a:rPr>
              <a:t>What is NOT considered a Subdivision?</a:t>
            </a:r>
          </a:p>
          <a:p>
            <a:pPr algn="ctr"/>
            <a:r>
              <a:rPr lang="en-US" sz="2800" dirty="0" smtClean="0">
                <a:latin typeface="Book Antiqua" pitchFamily="18" charset="0"/>
              </a:rPr>
              <a:t>30-A M.R.S.A. §4401.4.D.</a:t>
            </a:r>
          </a:p>
          <a:p>
            <a:pPr algn="ctr"/>
            <a:endParaRPr lang="en-US" sz="2800" dirty="0" smtClean="0">
              <a:latin typeface="Book Antiqua" pitchFamily="18" charset="0"/>
            </a:endParaRPr>
          </a:p>
          <a:p>
            <a:pPr marL="514350" indent="-514350">
              <a:buAutoNum type="arabicPeriod"/>
            </a:pPr>
            <a:r>
              <a:rPr lang="en-US" sz="2200" dirty="0" smtClean="0">
                <a:latin typeface="Book Antiqua" pitchFamily="18" charset="0"/>
              </a:rPr>
              <a:t>A division accomplished by devise (will and testament)</a:t>
            </a:r>
          </a:p>
          <a:p>
            <a:pPr marL="514350" indent="-514350">
              <a:buAutoNum type="arabicPeriod"/>
            </a:pPr>
            <a:r>
              <a:rPr lang="en-US" sz="2200" dirty="0" smtClean="0">
                <a:latin typeface="Book Antiqua" pitchFamily="18" charset="0"/>
              </a:rPr>
              <a:t>A division accomplished by condemnation</a:t>
            </a:r>
          </a:p>
          <a:p>
            <a:pPr marL="514350" indent="-514350">
              <a:buAutoNum type="arabicPeriod"/>
            </a:pPr>
            <a:r>
              <a:rPr lang="en-US" sz="2200" dirty="0" smtClean="0">
                <a:latin typeface="Book Antiqua" pitchFamily="18" charset="0"/>
              </a:rPr>
              <a:t>A division accomplished by order of court</a:t>
            </a:r>
          </a:p>
          <a:p>
            <a:pPr marL="514350" indent="-514350">
              <a:buAutoNum type="arabicPeriod"/>
            </a:pPr>
            <a:r>
              <a:rPr lang="en-US" sz="2200" dirty="0" smtClean="0">
                <a:latin typeface="Book Antiqua" pitchFamily="18" charset="0"/>
              </a:rPr>
              <a:t>A division accomplished by gift to a person related to the donor; donor had property for 5 years prior to gift; if gift is sold within 5 years to unrelated person then gift is no longer exempt; gift cannot be more than ½ assessed value of real estate</a:t>
            </a:r>
          </a:p>
          <a:p>
            <a:pPr marL="514350" indent="-514350">
              <a:buAutoNum type="arabicPeriod"/>
            </a:pPr>
            <a:r>
              <a:rPr lang="en-US" sz="2200" dirty="0" smtClean="0">
                <a:latin typeface="Book Antiqua" pitchFamily="18" charset="0"/>
              </a:rPr>
              <a:t>A division accomplished by gift to a municipality</a:t>
            </a:r>
          </a:p>
          <a:p>
            <a:pPr marL="514350" indent="-514350">
              <a:buAutoNum type="arabicPeriod"/>
            </a:pPr>
            <a:r>
              <a:rPr lang="en-US" sz="2200" dirty="0" smtClean="0">
                <a:latin typeface="Book Antiqua" pitchFamily="18" charset="0"/>
              </a:rPr>
              <a:t>A division accomplished by the transfer of land to abutting landowners; if exempt land is transferred within 5 years without all of the merged land then original transferred land no longer exempt</a:t>
            </a:r>
            <a:endParaRPr lang="en-US" sz="2200" dirty="0">
              <a:latin typeface="Book Antiqua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216" y="4648200"/>
            <a:ext cx="83535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Book Antiqua" pitchFamily="18" charset="0"/>
              </a:rPr>
              <a:t>What is NOT considered a Subdivision?</a:t>
            </a:r>
          </a:p>
          <a:p>
            <a:pPr algn="ctr"/>
            <a:r>
              <a:rPr lang="en-US" sz="2800" dirty="0" smtClean="0">
                <a:latin typeface="Book Antiqua" pitchFamily="18" charset="0"/>
              </a:rPr>
              <a:t>30-A M.R.S.A. §4401.4.E.</a:t>
            </a:r>
            <a:endParaRPr lang="en-US" sz="2800" dirty="0">
              <a:latin typeface="Book Antiqu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609600"/>
            <a:ext cx="3352800" cy="2514600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529075" y="2023646"/>
            <a:ext cx="6431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Lot </a:t>
            </a:r>
            <a:r>
              <a:rPr lang="en-US" sz="1600" dirty="0" smtClean="0">
                <a:latin typeface="Book Antiqua" pitchFamily="18" charset="0"/>
              </a:rPr>
              <a:t>0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9400" y="2590800"/>
            <a:ext cx="6431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Lot </a:t>
            </a:r>
            <a:r>
              <a:rPr lang="en-US" sz="1600" dirty="0" smtClean="0">
                <a:latin typeface="Book Antiqua" pitchFamily="18" charset="0"/>
              </a:rPr>
              <a:t>0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96200" y="1371600"/>
            <a:ext cx="6431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Lot </a:t>
            </a:r>
            <a:r>
              <a:rPr lang="en-US" sz="1600" dirty="0" smtClean="0">
                <a:latin typeface="Book Antiqua" pitchFamily="18" charset="0"/>
              </a:rPr>
              <a:t>0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57800" y="609600"/>
            <a:ext cx="3352800" cy="2514600"/>
          </a:xfrm>
          <a:prstGeom prst="rect">
            <a:avLst/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038600" y="1828800"/>
            <a:ext cx="9906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5143500" y="1866900"/>
            <a:ext cx="2514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6210300" y="1866900"/>
            <a:ext cx="2514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638300" y="1752600"/>
            <a:ext cx="990600" cy="6858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>
            <a:off x="1638300" y="1295400"/>
            <a:ext cx="990600" cy="4572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09600" y="3207603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Book Antiqua" pitchFamily="18" charset="0"/>
              </a:rPr>
              <a:t>Permanent dwelling structures legally existing prior to </a:t>
            </a:r>
          </a:p>
          <a:p>
            <a:pPr algn="ctr"/>
            <a:r>
              <a:rPr lang="en-US" sz="1600" dirty="0" smtClean="0">
                <a:latin typeface="Book Antiqua" pitchFamily="18" charset="0"/>
              </a:rPr>
              <a:t>Sept. 23, 1971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3400" y="1143000"/>
            <a:ext cx="990600" cy="6858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533400" y="685800"/>
            <a:ext cx="990600" cy="4572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743200" y="2286000"/>
            <a:ext cx="990600" cy="6858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/>
          <p:cNvSpPr/>
          <p:nvPr/>
        </p:nvSpPr>
        <p:spPr>
          <a:xfrm>
            <a:off x="2743200" y="1828800"/>
            <a:ext cx="990600" cy="4572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438900" y="1828800"/>
            <a:ext cx="990600" cy="6858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/>
          <p:cNvSpPr/>
          <p:nvPr/>
        </p:nvSpPr>
        <p:spPr>
          <a:xfrm>
            <a:off x="6438900" y="1371600"/>
            <a:ext cx="990600" cy="4572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334000" y="1219200"/>
            <a:ext cx="990600" cy="6858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/>
          <p:cNvSpPr/>
          <p:nvPr/>
        </p:nvSpPr>
        <p:spPr>
          <a:xfrm>
            <a:off x="5334000" y="762000"/>
            <a:ext cx="990600" cy="4572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543800" y="2362200"/>
            <a:ext cx="990600" cy="6858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/>
          <p:cNvSpPr/>
          <p:nvPr/>
        </p:nvSpPr>
        <p:spPr>
          <a:xfrm>
            <a:off x="7543800" y="1905000"/>
            <a:ext cx="990600" cy="4572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z="1400" smtClean="0">
                <a:solidFill>
                  <a:schemeClr val="tx1"/>
                </a:solidFill>
                <a:latin typeface="Garamond" pitchFamily="18" charset="0"/>
              </a:rPr>
              <a:pPr/>
              <a:t>11</a:t>
            </a:fld>
            <a:endParaRPr lang="en-US" sz="1400" dirty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57800" y="609600"/>
            <a:ext cx="3352800" cy="2514600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0" y="2514600"/>
            <a:ext cx="199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ook Antiqua" pitchFamily="18" charset="0"/>
              </a:rPr>
              <a:t>3 Unit Apartment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77000" y="161186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ook Antiqua" pitchFamily="18" charset="0"/>
              </a:rPr>
              <a:t>0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39000" y="19050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ook Antiqua" pitchFamily="18" charset="0"/>
              </a:rPr>
              <a:t>2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9000" y="12954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ook Antiqua" pitchFamily="18" charset="0"/>
              </a:rPr>
              <a:t>1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609600"/>
            <a:ext cx="3352800" cy="2514600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038600" y="1828800"/>
            <a:ext cx="9906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638300" y="1447800"/>
            <a:ext cx="990600" cy="6858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>
            <a:off x="1638300" y="990600"/>
            <a:ext cx="990600" cy="4572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324600" y="1219200"/>
            <a:ext cx="1447800" cy="1143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6438900" y="1790700"/>
            <a:ext cx="1143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Isosceles Triangle 14"/>
          <p:cNvSpPr/>
          <p:nvPr/>
        </p:nvSpPr>
        <p:spPr>
          <a:xfrm>
            <a:off x="6324600" y="838200"/>
            <a:ext cx="1447800" cy="3810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95216" y="3810000"/>
            <a:ext cx="835356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Book Antiqua" pitchFamily="18" charset="0"/>
              </a:rPr>
              <a:t>What is NOT considered a Subdivision?</a:t>
            </a:r>
          </a:p>
          <a:p>
            <a:pPr algn="ctr"/>
            <a:r>
              <a:rPr lang="en-US" sz="2800" dirty="0" smtClean="0">
                <a:latin typeface="Book Antiqua" pitchFamily="18" charset="0"/>
              </a:rPr>
              <a:t>30-A M.R.S.A. §4401.4.F.</a:t>
            </a:r>
          </a:p>
          <a:p>
            <a:pPr algn="ctr"/>
            <a:endParaRPr lang="en-US" sz="2800" dirty="0" smtClean="0">
              <a:latin typeface="Book Antiqua" pitchFamily="18" charset="0"/>
            </a:endParaRPr>
          </a:p>
          <a:p>
            <a:pPr algn="ctr"/>
            <a:r>
              <a:rPr lang="en-US" sz="2000" dirty="0" smtClean="0">
                <a:latin typeface="Book Antiqua" pitchFamily="18" charset="0"/>
              </a:rPr>
              <a:t>Exemptions for dwelling units follow exemptions for land</a:t>
            </a:r>
            <a:endParaRPr lang="en-US" sz="2000" dirty="0">
              <a:latin typeface="Book Antiqua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38200" y="2480846"/>
            <a:ext cx="259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Home subdivided in 1970</a:t>
            </a:r>
            <a:endParaRPr lang="en-US" sz="1600" dirty="0">
              <a:latin typeface="Book Antiqua" pitchFamily="18" charset="0"/>
            </a:endParaRPr>
          </a:p>
        </p:txBody>
      </p:sp>
      <p:cxnSp>
        <p:nvCxnSpPr>
          <p:cNvPr id="19" name="Straight Connector 18"/>
          <p:cNvCxnSpPr>
            <a:stCxn id="11" idx="3"/>
            <a:endCxn id="10" idx="2"/>
          </p:cNvCxnSpPr>
          <p:nvPr/>
        </p:nvCxnSpPr>
        <p:spPr>
          <a:xfrm rot="5400000">
            <a:off x="1790700" y="1790700"/>
            <a:ext cx="685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693198" y="161186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ook Antiqua" pitchFamily="18" charset="0"/>
              </a:rPr>
              <a:t>0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209800" y="16002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ook Antiqua" pitchFamily="18" charset="0"/>
              </a:rPr>
              <a:t>0</a:t>
            </a:r>
            <a:endParaRPr lang="en-US" dirty="0">
              <a:latin typeface="Book Antiqua" pitchFamily="18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7010400" y="1828800"/>
            <a:ext cx="762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216" y="304800"/>
            <a:ext cx="8353569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Book Antiqua" pitchFamily="18" charset="0"/>
              </a:rPr>
              <a:t>What is NOT considered a Subdivision?</a:t>
            </a:r>
          </a:p>
          <a:p>
            <a:pPr algn="ctr"/>
            <a:r>
              <a:rPr lang="en-US" sz="2800" dirty="0" smtClean="0">
                <a:latin typeface="Book Antiqua" pitchFamily="18" charset="0"/>
              </a:rPr>
              <a:t>30-A M.R.S.A. §4401.4.</a:t>
            </a:r>
          </a:p>
          <a:p>
            <a:pPr algn="ctr"/>
            <a:endParaRPr lang="en-US" sz="2800" dirty="0" smtClean="0">
              <a:latin typeface="Book Antiqua" pitchFamily="18" charset="0"/>
            </a:endParaRPr>
          </a:p>
          <a:p>
            <a:pPr marL="514350" indent="-514350">
              <a:buFont typeface="+mj-lt"/>
              <a:buAutoNum type="alphaUcPeriod" startAt="7"/>
            </a:pPr>
            <a:r>
              <a:rPr lang="en-US" sz="2400" dirty="0" smtClean="0">
                <a:latin typeface="Book Antiqua" pitchFamily="18" charset="0"/>
              </a:rPr>
              <a:t>Leased dwelling units are not subject to subdivision review if municipal reviewing authority has determined that other review exists at least as stringent as subdivision review – sometimes multifamily housing is reviewed under local Site Plan Review Ordinance     (this is NOT site law) </a:t>
            </a:r>
          </a:p>
          <a:p>
            <a:pPr marL="514350" indent="-514350">
              <a:buFont typeface="+mj-lt"/>
              <a:buAutoNum type="alphaUcPeriod" startAt="7"/>
            </a:pPr>
            <a:r>
              <a:rPr lang="en-US" sz="2400" dirty="0" smtClean="0">
                <a:latin typeface="Book Antiqua" pitchFamily="18" charset="0"/>
              </a:rPr>
              <a:t>A municipality may expand definition of subdivision to include commercial or industrial uses </a:t>
            </a:r>
          </a:p>
          <a:p>
            <a:pPr marL="514350" indent="-514350">
              <a:buFont typeface="+mj-lt"/>
              <a:buAutoNum type="alphaUcPeriod" startAt="7"/>
            </a:pPr>
            <a:r>
              <a:rPr lang="en-US" sz="2400" dirty="0" smtClean="0">
                <a:latin typeface="Book Antiqua" pitchFamily="18" charset="0"/>
              </a:rPr>
              <a:t>The grant of a bona fide security interest in an entire lot that has been exempted from subdivision review, does not create a lot for purposes of subdivision review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19600" y="1981200"/>
            <a:ext cx="4343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Book Antiqua" pitchFamily="18" charset="0"/>
              </a:rPr>
              <a:t>What is a Tract or Parcel of land?</a:t>
            </a:r>
          </a:p>
          <a:p>
            <a:pPr algn="ctr"/>
            <a:r>
              <a:rPr lang="en-US" sz="2800" dirty="0" smtClean="0">
                <a:latin typeface="Book Antiqua" pitchFamily="18" charset="0"/>
              </a:rPr>
              <a:t>30-A M.R.S.A. §4401.6.</a:t>
            </a:r>
          </a:p>
          <a:p>
            <a:pPr algn="ctr"/>
            <a:endParaRPr lang="en-US" sz="2800" dirty="0" smtClean="0">
              <a:latin typeface="Book Antiqua" pitchFamily="18" charset="0"/>
            </a:endParaRPr>
          </a:p>
          <a:p>
            <a:pPr algn="ctr"/>
            <a:r>
              <a:rPr lang="en-US" sz="2400" dirty="0" smtClean="0">
                <a:latin typeface="Book Antiqua" pitchFamily="18" charset="0"/>
              </a:rPr>
              <a:t>All contiguous land in the same ownership</a:t>
            </a:r>
            <a:endParaRPr lang="en-US" sz="2400" dirty="0">
              <a:latin typeface="Book Antiqu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347245"/>
            <a:ext cx="3352800" cy="2514600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800100" y="1604546"/>
            <a:ext cx="2514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457200" y="3505200"/>
            <a:ext cx="3352800" cy="2514600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76400" y="8692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1 Parcel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38300" y="32004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2 Parcels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956846"/>
            <a:ext cx="114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Public or Private Road</a:t>
            </a:r>
            <a:endParaRPr lang="en-US" sz="1600" dirty="0">
              <a:latin typeface="Book Antiqua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447800" y="1337846"/>
            <a:ext cx="533400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1104900" y="1604546"/>
            <a:ext cx="2514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952500" y="1604546"/>
            <a:ext cx="2514600" cy="0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723900" y="4762501"/>
            <a:ext cx="2514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57200" y="4114801"/>
            <a:ext cx="114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Public or Private Road</a:t>
            </a:r>
            <a:endParaRPr lang="en-US" sz="1600" dirty="0">
              <a:latin typeface="Book Antiqua" pitchFamily="18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371600" y="4495801"/>
            <a:ext cx="533400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1028700" y="4762501"/>
            <a:ext cx="2514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876300" y="4762501"/>
            <a:ext cx="2514600" cy="0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57200" y="2861846"/>
            <a:ext cx="3505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Road established </a:t>
            </a:r>
            <a:r>
              <a:rPr lang="en-US" sz="1600" b="1" dirty="0" smtClean="0">
                <a:latin typeface="Book Antiqua" pitchFamily="18" charset="0"/>
              </a:rPr>
              <a:t>after</a:t>
            </a:r>
            <a:r>
              <a:rPr lang="en-US" sz="1600" dirty="0" smtClean="0">
                <a:latin typeface="Book Antiqua" pitchFamily="18" charset="0"/>
              </a:rPr>
              <a:t> Sept. 22, 1971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4800" y="6019800"/>
            <a:ext cx="3657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Road established </a:t>
            </a:r>
            <a:r>
              <a:rPr lang="en-US" sz="1600" b="1" dirty="0" smtClean="0">
                <a:latin typeface="Book Antiqua" pitchFamily="18" charset="0"/>
              </a:rPr>
              <a:t>before</a:t>
            </a:r>
            <a:r>
              <a:rPr lang="en-US" sz="1600" dirty="0" smtClean="0">
                <a:latin typeface="Book Antiqua" pitchFamily="18" charset="0"/>
              </a:rPr>
              <a:t> Sept. 22, 1971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216" y="-37683"/>
            <a:ext cx="8353569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Book Antiqua" pitchFamily="18" charset="0"/>
              </a:rPr>
              <a:t>Exceptions to Subdivision law</a:t>
            </a:r>
          </a:p>
          <a:p>
            <a:pPr algn="ctr"/>
            <a:r>
              <a:rPr lang="en-US" sz="2400" dirty="0" smtClean="0">
                <a:latin typeface="Book Antiqua" pitchFamily="18" charset="0"/>
              </a:rPr>
              <a:t>30-A M.R.S.A. §4402.</a:t>
            </a:r>
          </a:p>
          <a:p>
            <a:pPr algn="ctr"/>
            <a:endParaRPr lang="en-US" sz="2800" dirty="0" smtClean="0">
              <a:latin typeface="Book Antiqua" pitchFamily="18" charset="0"/>
            </a:endParaRPr>
          </a:p>
          <a:p>
            <a:pPr marL="514350" indent="-514350">
              <a:buAutoNum type="arabicPeriod"/>
            </a:pPr>
            <a:r>
              <a:rPr lang="en-US" sz="1900" dirty="0" smtClean="0">
                <a:latin typeface="Book Antiqua" pitchFamily="18" charset="0"/>
              </a:rPr>
              <a:t>Subdivisions approved prior to Sept. 23, 1971</a:t>
            </a:r>
          </a:p>
          <a:p>
            <a:pPr marL="514350" indent="-514350">
              <a:buAutoNum type="arabicPeriod"/>
            </a:pPr>
            <a:r>
              <a:rPr lang="en-US" sz="1900" dirty="0" smtClean="0">
                <a:latin typeface="Book Antiqua" pitchFamily="18" charset="0"/>
              </a:rPr>
              <a:t>Subdivisions in actual existence on Sept. 23, 1971 that did not require approval under prior law</a:t>
            </a:r>
          </a:p>
          <a:p>
            <a:pPr marL="514350" indent="-514350">
              <a:buAutoNum type="arabicPeriod"/>
            </a:pPr>
            <a:r>
              <a:rPr lang="en-US" sz="1900" dirty="0" smtClean="0">
                <a:latin typeface="Book Antiqua" pitchFamily="18" charset="0"/>
              </a:rPr>
              <a:t>A subdivision plan legally recorded in the proper registry of deeds prior to Sept. 23, 1971</a:t>
            </a:r>
          </a:p>
          <a:p>
            <a:pPr marL="514350" indent="-514350">
              <a:buAutoNum type="arabicPeriod"/>
            </a:pPr>
            <a:r>
              <a:rPr lang="en-US" sz="1900" dirty="0" smtClean="0">
                <a:latin typeface="Book Antiqua" pitchFamily="18" charset="0"/>
              </a:rPr>
              <a:t>An airport layout plan with appropriate approval from MDOT and FAA</a:t>
            </a:r>
          </a:p>
          <a:p>
            <a:pPr marL="514350" indent="-514350">
              <a:buAutoNum type="arabicPeriod"/>
            </a:pPr>
            <a:r>
              <a:rPr lang="en-US" sz="1900" dirty="0" smtClean="0">
                <a:latin typeface="Book Antiqua" pitchFamily="18" charset="0"/>
              </a:rPr>
              <a:t>A subdivision in violation of this law that has been in existence for at least 20 years, unless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1900" dirty="0" smtClean="0">
                <a:latin typeface="Book Antiqua" pitchFamily="18" charset="0"/>
              </a:rPr>
              <a:t>Subdivision has been enjoined (forbid by legal action)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1900" dirty="0" smtClean="0">
                <a:latin typeface="Book Antiqua" pitchFamily="18" charset="0"/>
              </a:rPr>
              <a:t>Subdivision was denied, and denial was recorded in registry of deeds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1900" dirty="0" smtClean="0">
                <a:latin typeface="Book Antiqua" pitchFamily="18" charset="0"/>
              </a:rPr>
              <a:t>A lot owner was denied a building permit because subdivision was in violation of law, and such denial was recorded in registry of deeds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1900" dirty="0" smtClean="0">
                <a:latin typeface="Book Antiqua" pitchFamily="18" charset="0"/>
              </a:rPr>
              <a:t>Subdivision has been the subject of an enforcement action or order, and said action or order was recorded in registry of deeds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92179"/>
            <a:ext cx="853440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Book Antiqua" pitchFamily="18" charset="0"/>
              </a:rPr>
              <a:t>Subdivision law exists </a:t>
            </a:r>
          </a:p>
          <a:p>
            <a:pPr algn="ctr"/>
            <a:r>
              <a:rPr lang="en-US" sz="3600" dirty="0" smtClean="0">
                <a:latin typeface="Book Antiqua" pitchFamily="18" charset="0"/>
              </a:rPr>
              <a:t>to help people maintain their </a:t>
            </a:r>
          </a:p>
          <a:p>
            <a:pPr algn="ctr"/>
            <a:r>
              <a:rPr lang="en-US" sz="3600" dirty="0" smtClean="0">
                <a:latin typeface="Book Antiqua" pitchFamily="18" charset="0"/>
              </a:rPr>
              <a:t>communities  </a:t>
            </a:r>
          </a:p>
          <a:p>
            <a:pPr algn="ctr"/>
            <a:endParaRPr lang="en-US" dirty="0" smtClean="0">
              <a:latin typeface="Book Antiqua" pitchFamily="18" charset="0"/>
            </a:endParaRPr>
          </a:p>
          <a:p>
            <a:pPr algn="ctr"/>
            <a:r>
              <a:rPr lang="en-US" sz="2400" dirty="0" smtClean="0">
                <a:latin typeface="Book Antiqua" pitchFamily="18" charset="0"/>
              </a:rPr>
              <a:t>Some, but not all, options for a landowner who is </a:t>
            </a:r>
          </a:p>
          <a:p>
            <a:pPr algn="ctr"/>
            <a:r>
              <a:rPr lang="en-US" sz="2400" dirty="0" smtClean="0">
                <a:latin typeface="Book Antiqua" pitchFamily="18" charset="0"/>
              </a:rPr>
              <a:t>land rich and cash poor: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latin typeface="Book Antiqua" pitchFamily="18" charset="0"/>
              </a:rPr>
              <a:t>Sell individual lots without creating subdivision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latin typeface="Book Antiqua" pitchFamily="18" charset="0"/>
              </a:rPr>
              <a:t>Create subdivision and sell multiple lots as desired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latin typeface="Book Antiqua" pitchFamily="18" charset="0"/>
              </a:rPr>
              <a:t>Sell land to developer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latin typeface="Book Antiqua" pitchFamily="18" charset="0"/>
              </a:rPr>
              <a:t>Lease land to a farmer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latin typeface="Book Antiqua" pitchFamily="18" charset="0"/>
              </a:rPr>
              <a:t>Sell development rights to conservation organization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latin typeface="Book Antiqua" pitchFamily="18" charset="0"/>
              </a:rPr>
              <a:t>Take advantage of numerous farmland/open space taxation programs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latin typeface="Book Antiqua" pitchFamily="18" charset="0"/>
              </a:rPr>
              <a:t>Reverse mortgage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latin typeface="Book Antiqua" pitchFamily="18" charset="0"/>
              </a:rPr>
              <a:t>Combinations of options</a:t>
            </a:r>
            <a:endParaRPr lang="en-US" sz="2400" dirty="0">
              <a:latin typeface="Book Antiqua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758309"/>
            <a:ext cx="83820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latin typeface="Book Antiqua" pitchFamily="18" charset="0"/>
              </a:rPr>
              <a:t>How does one create a subdivision?</a:t>
            </a:r>
          </a:p>
          <a:p>
            <a:pPr algn="ctr"/>
            <a:r>
              <a:rPr lang="en-US" sz="2800" dirty="0" smtClean="0">
                <a:latin typeface="Book Antiqua" pitchFamily="18" charset="0"/>
              </a:rPr>
              <a:t>30-A M.R.S.A. §4401.4.</a:t>
            </a:r>
          </a:p>
          <a:p>
            <a:endParaRPr lang="en-US" dirty="0" smtClean="0">
              <a:latin typeface="Book Antiqua" pitchFamily="18" charset="0"/>
            </a:endParaRPr>
          </a:p>
          <a:p>
            <a:pPr algn="just"/>
            <a:r>
              <a:rPr lang="en-US" sz="2800" dirty="0" smtClean="0">
                <a:latin typeface="Book Antiqua" pitchFamily="18" charset="0"/>
              </a:rPr>
              <a:t>The division of a tract or parcel of land into 3 or more lots within any 5 year period that begins on or after September 23, 1971.  </a:t>
            </a:r>
          </a:p>
          <a:p>
            <a:endParaRPr lang="en-US" dirty="0" smtClean="0">
              <a:latin typeface="Book Antiqua" pitchFamily="18" charset="0"/>
            </a:endParaRPr>
          </a:p>
          <a:p>
            <a:pPr algn="just"/>
            <a:r>
              <a:rPr lang="en-US" sz="2400" dirty="0" smtClean="0">
                <a:latin typeface="Book Antiqua" pitchFamily="18" charset="0"/>
              </a:rPr>
              <a:t>Includes the division of structures into 3 or more dwelling units, the construction or placement of 3 or more dwelling units, and the division of an existing structure used for commercial or industrial use into 3 or more dwelling units.</a:t>
            </a:r>
          </a:p>
          <a:p>
            <a:pPr algn="just"/>
            <a:endParaRPr lang="en-US" sz="2400" dirty="0" smtClean="0">
              <a:latin typeface="Book Antiqua" pitchFamily="18" charset="0"/>
            </a:endParaRPr>
          </a:p>
          <a:p>
            <a:endParaRPr lang="en-US" dirty="0">
              <a:latin typeface="Book Antiqua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>
                <a:solidFill>
                  <a:schemeClr val="tx1"/>
                </a:solidFill>
                <a:latin typeface="Garamond" pitchFamily="18" charset="0"/>
              </a:rPr>
              <a:pPr/>
              <a:t>2</a:t>
            </a:fld>
            <a:endParaRPr lang="en-US" dirty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  <a:latin typeface="Garamond" pitchFamily="18" charset="0"/>
              </a:rPr>
              <a:t>Land Use Program, State Planning Office</a:t>
            </a:r>
            <a:endParaRPr lang="en-US" dirty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  <a:latin typeface="Garamond" pitchFamily="18" charset="0"/>
              </a:rPr>
              <a:t>May 2011</a:t>
            </a:r>
            <a:endParaRPr lang="en-US" dirty="0">
              <a:solidFill>
                <a:schemeClr val="tx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609600"/>
            <a:ext cx="3352800" cy="2514600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324100" y="449580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Book Antiqua" pitchFamily="18" charset="0"/>
              </a:rPr>
              <a:t>Division of a parcel into 3 or more lots</a:t>
            </a:r>
            <a:endParaRPr lang="en-US" sz="2000" dirty="0">
              <a:latin typeface="Book Antiqu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10200" y="1600200"/>
            <a:ext cx="6431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Lot 1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29400" y="1600200"/>
            <a:ext cx="6431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Lot 2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48600" y="1600200"/>
            <a:ext cx="6431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Lot 3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57800" y="609600"/>
            <a:ext cx="3352800" cy="2514600"/>
          </a:xfrm>
          <a:prstGeom prst="rect">
            <a:avLst/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038600" y="1828800"/>
            <a:ext cx="9906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4991100" y="1866900"/>
            <a:ext cx="2514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6286500" y="1866900"/>
            <a:ext cx="2514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09600" y="2743200"/>
            <a:ext cx="3124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Original undeveloped parcel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57800" y="609600"/>
            <a:ext cx="3352800" cy="2514600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752600" y="4114800"/>
            <a:ext cx="609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Book Antiqua" pitchFamily="18" charset="0"/>
              </a:rPr>
              <a:t>Division of a structure into 3 or more dwelling units</a:t>
            </a:r>
            <a:endParaRPr lang="en-US" sz="2000" dirty="0">
              <a:latin typeface="Book Antiqu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0" y="2514600"/>
            <a:ext cx="199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ook Antiqua" pitchFamily="18" charset="0"/>
              </a:rPr>
              <a:t>3 Unit Apartment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0" y="12954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ook Antiqua" pitchFamily="18" charset="0"/>
              </a:rPr>
              <a:t>1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7000" y="19050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ook Antiqua" pitchFamily="18" charset="0"/>
              </a:rPr>
              <a:t>2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39000" y="19050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ook Antiqua" pitchFamily="18" charset="0"/>
              </a:rPr>
              <a:t>3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7200" y="609600"/>
            <a:ext cx="3352800" cy="2514600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038600" y="1828800"/>
            <a:ext cx="9906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638300" y="1447800"/>
            <a:ext cx="990600" cy="6858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/>
          <p:cNvSpPr/>
          <p:nvPr/>
        </p:nvSpPr>
        <p:spPr>
          <a:xfrm>
            <a:off x="1638300" y="990600"/>
            <a:ext cx="990600" cy="4572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143000" y="2362200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Single family house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324600" y="1219200"/>
            <a:ext cx="1447800" cy="1143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6324600" y="1752600"/>
            <a:ext cx="1447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Isosceles Triangle 29"/>
          <p:cNvSpPr/>
          <p:nvPr/>
        </p:nvSpPr>
        <p:spPr>
          <a:xfrm>
            <a:off x="6324600" y="838200"/>
            <a:ext cx="1447800" cy="3810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rot="5400000">
            <a:off x="6705600" y="2057400"/>
            <a:ext cx="609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23" name="Date Placeholder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52600" y="4038600"/>
            <a:ext cx="632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Book Antiqua" pitchFamily="18" charset="0"/>
              </a:rPr>
              <a:t>Construction or placement of 3 or more dwelling units</a:t>
            </a:r>
            <a:endParaRPr lang="en-US" sz="2000" dirty="0">
              <a:latin typeface="Book Antiqua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609600"/>
            <a:ext cx="3352800" cy="2514600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2743200"/>
            <a:ext cx="3124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Original undeveloped parcel</a:t>
            </a:r>
            <a:endParaRPr lang="en-US" sz="1600" dirty="0">
              <a:latin typeface="Book Antiqua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038600" y="1828800"/>
            <a:ext cx="9906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257800" y="609600"/>
            <a:ext cx="3352800" cy="2514600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096000" y="2514600"/>
            <a:ext cx="199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ook Antiqua" pitchFamily="18" charset="0"/>
              </a:rPr>
              <a:t>3 Unit Apartment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0" y="12954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ook Antiqua" pitchFamily="18" charset="0"/>
              </a:rPr>
              <a:t>1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7000" y="19050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ook Antiqua" pitchFamily="18" charset="0"/>
              </a:rPr>
              <a:t>2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39000" y="19050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ook Antiqua" pitchFamily="18" charset="0"/>
              </a:rPr>
              <a:t>3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324600" y="1219200"/>
            <a:ext cx="1447800" cy="1143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6324600" y="838200"/>
            <a:ext cx="1447800" cy="3810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6324600" y="1752600"/>
            <a:ext cx="1447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6705600" y="2057400"/>
            <a:ext cx="609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0" y="4191000"/>
            <a:ext cx="655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Book Antiqua" pitchFamily="18" charset="0"/>
              </a:rPr>
              <a:t>Division of an existing structure used for commercial or industrial use into 3 or more dwelling units</a:t>
            </a:r>
            <a:endParaRPr lang="en-US" sz="2000" dirty="0">
              <a:latin typeface="Book Antiqua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609600"/>
            <a:ext cx="3352800" cy="2514600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314450" y="1066800"/>
            <a:ext cx="1638300" cy="10668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19200" y="2362200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Industrial factory</a:t>
            </a:r>
            <a:endParaRPr lang="en-US" sz="1600" dirty="0">
              <a:latin typeface="Book Antiqua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038600" y="1828800"/>
            <a:ext cx="9906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257800" y="609600"/>
            <a:ext cx="3352800" cy="2514600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867400" y="2514600"/>
            <a:ext cx="211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ook Antiqua" pitchFamily="18" charset="0"/>
              </a:rPr>
              <a:t>20 Unit Apartment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96000" y="1143000"/>
            <a:ext cx="1638300" cy="10668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5867400" y="1676400"/>
            <a:ext cx="1066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6248400" y="1676400"/>
            <a:ext cx="1066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6629400" y="1676400"/>
            <a:ext cx="1066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6934200" y="1676400"/>
            <a:ext cx="1066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7" idx="3"/>
            <a:endCxn id="17" idx="1"/>
          </p:cNvCxnSpPr>
          <p:nvPr/>
        </p:nvCxnSpPr>
        <p:spPr>
          <a:xfrm flipH="1">
            <a:off x="6096000" y="1676400"/>
            <a:ext cx="16383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6096000" y="1447800"/>
            <a:ext cx="16383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6096000" y="1981200"/>
            <a:ext cx="16383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216" y="4572000"/>
            <a:ext cx="83535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Book Antiqua" pitchFamily="18" charset="0"/>
              </a:rPr>
              <a:t>What is NOT considered a Subdivision?</a:t>
            </a:r>
          </a:p>
          <a:p>
            <a:pPr algn="ctr"/>
            <a:r>
              <a:rPr lang="en-US" sz="2800" dirty="0" smtClean="0">
                <a:latin typeface="Book Antiqua" pitchFamily="18" charset="0"/>
              </a:rPr>
              <a:t>30-A M.R.S.A. §4401.4.A.</a:t>
            </a:r>
            <a:endParaRPr lang="en-US" sz="2800" dirty="0">
              <a:latin typeface="Book Antiqu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609600"/>
            <a:ext cx="3352800" cy="2514600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410200" y="1600200"/>
            <a:ext cx="6431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Lot 1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9400" y="2590800"/>
            <a:ext cx="6431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Lot </a:t>
            </a:r>
            <a:r>
              <a:rPr lang="en-US" sz="1600" dirty="0" smtClean="0">
                <a:latin typeface="Book Antiqua" pitchFamily="18" charset="0"/>
              </a:rPr>
              <a:t>0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48600" y="1600200"/>
            <a:ext cx="6431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Lot </a:t>
            </a:r>
            <a:r>
              <a:rPr lang="en-US" sz="1600" dirty="0" smtClean="0">
                <a:latin typeface="Book Antiqua" pitchFamily="18" charset="0"/>
              </a:rPr>
              <a:t>2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57800" y="609600"/>
            <a:ext cx="3352800" cy="2514600"/>
          </a:xfrm>
          <a:prstGeom prst="rect">
            <a:avLst/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038600" y="1828800"/>
            <a:ext cx="9906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4991100" y="1866900"/>
            <a:ext cx="2514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6286500" y="1866900"/>
            <a:ext cx="2514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1638300" y="1447800"/>
            <a:ext cx="990600" cy="6858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/>
          <p:cNvSpPr/>
          <p:nvPr/>
        </p:nvSpPr>
        <p:spPr>
          <a:xfrm>
            <a:off x="1638300" y="990600"/>
            <a:ext cx="990600" cy="4572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400800" y="1600200"/>
            <a:ext cx="990600" cy="6858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Isosceles Triangle 23"/>
          <p:cNvSpPr/>
          <p:nvPr/>
        </p:nvSpPr>
        <p:spPr>
          <a:xfrm>
            <a:off x="6400800" y="1143000"/>
            <a:ext cx="990600" cy="457200"/>
          </a:xfrm>
          <a:prstGeom prst="triangl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09600" y="236220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Book Antiqua" pitchFamily="18" charset="0"/>
              </a:rPr>
              <a:t>Owner’s principal residence for 5 years prior to subdivision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216" y="4648200"/>
            <a:ext cx="83535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Book Antiqua" pitchFamily="18" charset="0"/>
              </a:rPr>
              <a:t>What is NOT considered a Subdivision?</a:t>
            </a:r>
          </a:p>
          <a:p>
            <a:pPr algn="ctr"/>
            <a:r>
              <a:rPr lang="en-US" sz="2800" dirty="0" smtClean="0">
                <a:latin typeface="Book Antiqua" pitchFamily="18" charset="0"/>
              </a:rPr>
              <a:t>30-A M.R.S.A. §4401.4.B.</a:t>
            </a:r>
            <a:endParaRPr lang="en-US" sz="2800" dirty="0">
              <a:latin typeface="Book Antiqu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609600"/>
            <a:ext cx="3352800" cy="2514600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53075" y="1600200"/>
            <a:ext cx="6431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Lot 1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15075" y="1600200"/>
            <a:ext cx="6431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Lot 2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57800" y="609600"/>
            <a:ext cx="3352800" cy="2514600"/>
          </a:xfrm>
          <a:prstGeom prst="rect">
            <a:avLst/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038600" y="1828800"/>
            <a:ext cx="9906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6515100" y="1866900"/>
            <a:ext cx="2514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38200" y="3242846"/>
            <a:ext cx="259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Parcel subdivided in 1970</a:t>
            </a:r>
            <a:endParaRPr lang="en-US" sz="1600" dirty="0">
              <a:latin typeface="Book Antiqua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800099" y="1866901"/>
            <a:ext cx="2514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5600700" y="1866900"/>
            <a:ext cx="2514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757675" y="1600200"/>
            <a:ext cx="6431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Lot </a:t>
            </a:r>
            <a:r>
              <a:rPr lang="en-US" sz="1600" dirty="0" smtClean="0">
                <a:latin typeface="Book Antiqua" pitchFamily="18" charset="0"/>
              </a:rPr>
              <a:t>0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90800" y="1752600"/>
            <a:ext cx="6431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Lot </a:t>
            </a:r>
            <a:r>
              <a:rPr lang="en-US" sz="1600" dirty="0" smtClean="0">
                <a:latin typeface="Book Antiqua" pitchFamily="18" charset="0"/>
              </a:rPr>
              <a:t>0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14400" y="1752600"/>
            <a:ext cx="6431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Lot </a:t>
            </a:r>
            <a:r>
              <a:rPr lang="en-US" sz="1600" dirty="0" smtClean="0">
                <a:latin typeface="Book Antiqua" pitchFamily="18" charset="0"/>
              </a:rPr>
              <a:t>0</a:t>
            </a:r>
            <a:endParaRPr lang="en-US" sz="16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216" y="4495800"/>
            <a:ext cx="83535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Book Antiqua" pitchFamily="18" charset="0"/>
              </a:rPr>
              <a:t>What is NOT considered a Subdivision?</a:t>
            </a:r>
          </a:p>
          <a:p>
            <a:pPr algn="ctr"/>
            <a:r>
              <a:rPr lang="en-US" sz="2800" dirty="0" smtClean="0">
                <a:latin typeface="Book Antiqua" pitchFamily="18" charset="0"/>
              </a:rPr>
              <a:t>30-A M.R.S.A. §4401.4.C.</a:t>
            </a:r>
            <a:endParaRPr lang="en-US" sz="2800" dirty="0">
              <a:latin typeface="Book Antiqu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609600"/>
            <a:ext cx="3352800" cy="2514600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10400" y="1600200"/>
            <a:ext cx="6431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Lot </a:t>
            </a:r>
            <a:r>
              <a:rPr lang="en-US" sz="1600" dirty="0" smtClean="0">
                <a:latin typeface="Book Antiqua" pitchFamily="18" charset="0"/>
              </a:rPr>
              <a:t>1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67475" y="1600200"/>
            <a:ext cx="6431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Lot </a:t>
            </a:r>
            <a:r>
              <a:rPr lang="en-US" sz="1600" dirty="0" smtClean="0">
                <a:latin typeface="Book Antiqua" pitchFamily="18" charset="0"/>
              </a:rPr>
              <a:t>2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57800" y="609600"/>
            <a:ext cx="3352800" cy="2514600"/>
          </a:xfrm>
          <a:prstGeom prst="rect">
            <a:avLst/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038600" y="1828800"/>
            <a:ext cx="9906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6515100" y="1866900"/>
            <a:ext cx="2514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5600700" y="1866900"/>
            <a:ext cx="2514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757675" y="1600200"/>
            <a:ext cx="6431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Lot </a:t>
            </a:r>
            <a:r>
              <a:rPr lang="en-US" sz="1600" dirty="0" smtClean="0">
                <a:latin typeface="Book Antiqua" pitchFamily="18" charset="0"/>
              </a:rPr>
              <a:t>0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51991" y="2057400"/>
            <a:ext cx="901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45 acres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934200" y="2057400"/>
            <a:ext cx="901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15 acres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85591" y="2057400"/>
            <a:ext cx="901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Book Antiqua" pitchFamily="18" charset="0"/>
              </a:rPr>
              <a:t>15 acres</a:t>
            </a:r>
            <a:endParaRPr lang="en-US" sz="1600" dirty="0">
              <a:latin typeface="Book Antiqua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9600" y="1447800"/>
            <a:ext cx="3124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Book Antiqua" pitchFamily="18" charset="0"/>
              </a:rPr>
              <a:t>Original undeveloped lot in a municipality</a:t>
            </a:r>
            <a:r>
              <a:rPr lang="en-US" sz="1600" dirty="0">
                <a:latin typeface="Book Antiqua" pitchFamily="18" charset="0"/>
              </a:rPr>
              <a:t> </a:t>
            </a:r>
            <a:r>
              <a:rPr lang="en-US" sz="1600" dirty="0" smtClean="0">
                <a:latin typeface="Book Antiqua" pitchFamily="18" charset="0"/>
              </a:rPr>
              <a:t>that has adopted an ordinance declaring that lots over 40 acres are not lots for purposes of subdivision law, when outside </a:t>
            </a:r>
            <a:r>
              <a:rPr lang="en-US" sz="1600" dirty="0" err="1" smtClean="0">
                <a:latin typeface="Book Antiqua" pitchFamily="18" charset="0"/>
              </a:rPr>
              <a:t>shoreland</a:t>
            </a:r>
            <a:r>
              <a:rPr lang="en-US" sz="1600" dirty="0" smtClean="0">
                <a:latin typeface="Book Antiqua" pitchFamily="18" charset="0"/>
              </a:rPr>
              <a:t> zone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76-C836-45D3-A9D3-3807A8468E7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Land Use Program, State Planning Office</a:t>
            </a:r>
            <a:endParaRPr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May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1051</Words>
  <Application>Microsoft Office PowerPoint</Application>
  <PresentationFormat>On-screen Show (4:3)</PresentationFormat>
  <Paragraphs>175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DAFS/OIT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macgregor.stocco</dc:creator>
  <cp:lastModifiedBy>macgregor.stocco</cp:lastModifiedBy>
  <cp:revision>96</cp:revision>
  <dcterms:created xsi:type="dcterms:W3CDTF">2011-04-28T18:01:08Z</dcterms:created>
  <dcterms:modified xsi:type="dcterms:W3CDTF">2011-05-02T18:57:20Z</dcterms:modified>
</cp:coreProperties>
</file>