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0"/>
  </p:notesMasterIdLst>
  <p:sldIdLst>
    <p:sldId id="256" r:id="rId2"/>
    <p:sldId id="277" r:id="rId3"/>
    <p:sldId id="275" r:id="rId4"/>
    <p:sldId id="276" r:id="rId5"/>
    <p:sldId id="261" r:id="rId6"/>
    <p:sldId id="271" r:id="rId7"/>
    <p:sldId id="262" r:id="rId8"/>
    <p:sldId id="265" r:id="rId9"/>
    <p:sldId id="270" r:id="rId10"/>
    <p:sldId id="268" r:id="rId11"/>
    <p:sldId id="259" r:id="rId12"/>
    <p:sldId id="263" r:id="rId13"/>
    <p:sldId id="266" r:id="rId14"/>
    <p:sldId id="269" r:id="rId15"/>
    <p:sldId id="264" r:id="rId16"/>
    <p:sldId id="278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7C31AE-5EFF-12ED-D129-7A645E3A4910}" name="Karina Graeter" initials="KG" userId="S::kgraeter@smpdc.org::bb2c6598-e5ba-4183-b3c9-c957f57e52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63D43-1D87-4457-9C4F-2BA3C81431CE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35CF4795-F169-430D-8D4A-B71DBF352F90}">
      <dgm:prSet phldrT="[Text]" custT="1"/>
      <dgm:spPr/>
      <dgm:t>
        <a:bodyPr/>
        <a:lstStyle/>
        <a:p>
          <a:r>
            <a:rPr lang="en-US" sz="2000" b="1" dirty="0"/>
            <a:t>Town fees</a:t>
          </a:r>
        </a:p>
      </dgm:t>
    </dgm:pt>
    <dgm:pt modelId="{DCDC9D35-21F5-4058-88F3-9272A19AE0DE}" type="parTrans" cxnId="{147D6301-00C8-4E1C-A6D8-5398FC01AF33}">
      <dgm:prSet/>
      <dgm:spPr/>
      <dgm:t>
        <a:bodyPr/>
        <a:lstStyle/>
        <a:p>
          <a:endParaRPr lang="en-US" sz="2400"/>
        </a:p>
      </dgm:t>
    </dgm:pt>
    <dgm:pt modelId="{4929CA37-A47A-4C0E-AAB9-933126B0791E}" type="sibTrans" cxnId="{147D6301-00C8-4E1C-A6D8-5398FC01AF33}">
      <dgm:prSet/>
      <dgm:spPr/>
      <dgm:t>
        <a:bodyPr/>
        <a:lstStyle/>
        <a:p>
          <a:endParaRPr lang="en-US" sz="2400"/>
        </a:p>
      </dgm:t>
    </dgm:pt>
    <dgm:pt modelId="{A21AEB2F-DB3A-462A-9B05-F486ABF1C55E}">
      <dgm:prSet phldrT="[Text]" custT="1"/>
      <dgm:spPr/>
      <dgm:t>
        <a:bodyPr/>
        <a:lstStyle/>
        <a:p>
          <a:r>
            <a:rPr lang="en-US" sz="2000" b="1" dirty="0"/>
            <a:t>Contracts</a:t>
          </a:r>
        </a:p>
      </dgm:t>
    </dgm:pt>
    <dgm:pt modelId="{B5836992-B9B9-4935-A50C-298AD271615E}" type="parTrans" cxnId="{A364A1CB-E522-4122-92D0-87883AF7D402}">
      <dgm:prSet/>
      <dgm:spPr/>
      <dgm:t>
        <a:bodyPr/>
        <a:lstStyle/>
        <a:p>
          <a:endParaRPr lang="en-US" sz="2400"/>
        </a:p>
      </dgm:t>
    </dgm:pt>
    <dgm:pt modelId="{35A42140-00E2-4EC2-9AFC-4CCF70292370}" type="sibTrans" cxnId="{A364A1CB-E522-4122-92D0-87883AF7D402}">
      <dgm:prSet/>
      <dgm:spPr/>
      <dgm:t>
        <a:bodyPr/>
        <a:lstStyle/>
        <a:p>
          <a:endParaRPr lang="en-US" sz="2400"/>
        </a:p>
      </dgm:t>
    </dgm:pt>
    <dgm:pt modelId="{AF3C4296-5130-4969-86D0-966358C88395}">
      <dgm:prSet phldrT="[Text]" custT="1"/>
      <dgm:spPr/>
      <dgm:t>
        <a:bodyPr/>
        <a:lstStyle/>
        <a:p>
          <a:r>
            <a:rPr lang="en-US" sz="2000" b="1" dirty="0"/>
            <a:t>Grants</a:t>
          </a:r>
        </a:p>
      </dgm:t>
    </dgm:pt>
    <dgm:pt modelId="{1C644C90-B624-471E-8B34-ADFFA1A3DE9E}" type="parTrans" cxnId="{6D1BB66A-05FF-4A5E-8A10-938E240D1C13}">
      <dgm:prSet/>
      <dgm:spPr/>
      <dgm:t>
        <a:bodyPr/>
        <a:lstStyle/>
        <a:p>
          <a:endParaRPr lang="en-US" sz="2400"/>
        </a:p>
      </dgm:t>
    </dgm:pt>
    <dgm:pt modelId="{799E949B-2FCF-4CB4-A561-F2D19ABDF7B1}" type="sibTrans" cxnId="{6D1BB66A-05FF-4A5E-8A10-938E240D1C13}">
      <dgm:prSet/>
      <dgm:spPr/>
      <dgm:t>
        <a:bodyPr/>
        <a:lstStyle/>
        <a:p>
          <a:endParaRPr lang="en-US" sz="2400"/>
        </a:p>
      </dgm:t>
    </dgm:pt>
    <dgm:pt modelId="{102EE1EB-E775-4F2E-BB9F-54AB975315D6}" type="pres">
      <dgm:prSet presAssocID="{E4763D43-1D87-4457-9C4F-2BA3C81431CE}" presName="compositeShape" presStyleCnt="0">
        <dgm:presLayoutVars>
          <dgm:chMax val="7"/>
          <dgm:dir/>
          <dgm:resizeHandles val="exact"/>
        </dgm:presLayoutVars>
      </dgm:prSet>
      <dgm:spPr/>
    </dgm:pt>
    <dgm:pt modelId="{5E35EC04-4F85-4B97-97BC-4802B85DAB47}" type="pres">
      <dgm:prSet presAssocID="{35CF4795-F169-430D-8D4A-B71DBF352F90}" presName="circ1" presStyleLbl="vennNode1" presStyleIdx="0" presStyleCnt="3" custLinFactNeighborY="-1640"/>
      <dgm:spPr/>
    </dgm:pt>
    <dgm:pt modelId="{FFCACEA6-296E-441C-B2C4-4F3818E67E6A}" type="pres">
      <dgm:prSet presAssocID="{35CF4795-F169-430D-8D4A-B71DBF352F9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6082F85-EB66-4CB7-A8CB-F13F0AFFFC13}" type="pres">
      <dgm:prSet presAssocID="{A21AEB2F-DB3A-462A-9B05-F486ABF1C55E}" presName="circ2" presStyleLbl="vennNode1" presStyleIdx="1" presStyleCnt="3" custLinFactNeighborY="-1640"/>
      <dgm:spPr/>
    </dgm:pt>
    <dgm:pt modelId="{ED5C28AA-33B6-4CD3-80A2-AA15B52F944B}" type="pres">
      <dgm:prSet presAssocID="{A21AEB2F-DB3A-462A-9B05-F486ABF1C55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665B264-8138-458A-AF3D-3CB725EA453B}" type="pres">
      <dgm:prSet presAssocID="{AF3C4296-5130-4969-86D0-966358C88395}" presName="circ3" presStyleLbl="vennNode1" presStyleIdx="2" presStyleCnt="3" custLinFactNeighborY="-1640"/>
      <dgm:spPr/>
    </dgm:pt>
    <dgm:pt modelId="{2E7CDCE6-0898-4E85-A5DC-FF9EA3314573}" type="pres">
      <dgm:prSet presAssocID="{AF3C4296-5130-4969-86D0-966358C8839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47D6301-00C8-4E1C-A6D8-5398FC01AF33}" srcId="{E4763D43-1D87-4457-9C4F-2BA3C81431CE}" destId="{35CF4795-F169-430D-8D4A-B71DBF352F90}" srcOrd="0" destOrd="0" parTransId="{DCDC9D35-21F5-4058-88F3-9272A19AE0DE}" sibTransId="{4929CA37-A47A-4C0E-AAB9-933126B0791E}"/>
    <dgm:cxn modelId="{CDF2F701-76C0-4016-8DF8-FEAEECAA17EB}" type="presOf" srcId="{AF3C4296-5130-4969-86D0-966358C88395}" destId="{B665B264-8138-458A-AF3D-3CB725EA453B}" srcOrd="0" destOrd="0" presId="urn:microsoft.com/office/officeart/2005/8/layout/venn1"/>
    <dgm:cxn modelId="{ED0ED007-3BCF-46AE-A2CD-82846B176348}" type="presOf" srcId="{A21AEB2F-DB3A-462A-9B05-F486ABF1C55E}" destId="{ED5C28AA-33B6-4CD3-80A2-AA15B52F944B}" srcOrd="1" destOrd="0" presId="urn:microsoft.com/office/officeart/2005/8/layout/venn1"/>
    <dgm:cxn modelId="{4AD1BC1D-11E7-4810-A442-7976D73EE0D5}" type="presOf" srcId="{A21AEB2F-DB3A-462A-9B05-F486ABF1C55E}" destId="{A6082F85-EB66-4CB7-A8CB-F13F0AFFFC13}" srcOrd="0" destOrd="0" presId="urn:microsoft.com/office/officeart/2005/8/layout/venn1"/>
    <dgm:cxn modelId="{0610421E-050D-4F89-93D8-897110265B50}" type="presOf" srcId="{AF3C4296-5130-4969-86D0-966358C88395}" destId="{2E7CDCE6-0898-4E85-A5DC-FF9EA3314573}" srcOrd="1" destOrd="0" presId="urn:microsoft.com/office/officeart/2005/8/layout/venn1"/>
    <dgm:cxn modelId="{AF5F2E2F-C3DB-4C7F-B2BC-57CBB4474577}" type="presOf" srcId="{E4763D43-1D87-4457-9C4F-2BA3C81431CE}" destId="{102EE1EB-E775-4F2E-BB9F-54AB975315D6}" srcOrd="0" destOrd="0" presId="urn:microsoft.com/office/officeart/2005/8/layout/venn1"/>
    <dgm:cxn modelId="{6D1BB66A-05FF-4A5E-8A10-938E240D1C13}" srcId="{E4763D43-1D87-4457-9C4F-2BA3C81431CE}" destId="{AF3C4296-5130-4969-86D0-966358C88395}" srcOrd="2" destOrd="0" parTransId="{1C644C90-B624-471E-8B34-ADFFA1A3DE9E}" sibTransId="{799E949B-2FCF-4CB4-A561-F2D19ABDF7B1}"/>
    <dgm:cxn modelId="{C1E8E878-1585-43AB-9C6F-9C56F6C7F291}" type="presOf" srcId="{35CF4795-F169-430D-8D4A-B71DBF352F90}" destId="{5E35EC04-4F85-4B97-97BC-4802B85DAB47}" srcOrd="0" destOrd="0" presId="urn:microsoft.com/office/officeart/2005/8/layout/venn1"/>
    <dgm:cxn modelId="{A364A1CB-E522-4122-92D0-87883AF7D402}" srcId="{E4763D43-1D87-4457-9C4F-2BA3C81431CE}" destId="{A21AEB2F-DB3A-462A-9B05-F486ABF1C55E}" srcOrd="1" destOrd="0" parTransId="{B5836992-B9B9-4935-A50C-298AD271615E}" sibTransId="{35A42140-00E2-4EC2-9AFC-4CCF70292370}"/>
    <dgm:cxn modelId="{928A9BDC-EBC0-4BE0-A64D-14AF868414A1}" type="presOf" srcId="{35CF4795-F169-430D-8D4A-B71DBF352F90}" destId="{FFCACEA6-296E-441C-B2C4-4F3818E67E6A}" srcOrd="1" destOrd="0" presId="urn:microsoft.com/office/officeart/2005/8/layout/venn1"/>
    <dgm:cxn modelId="{99B1B940-AB9F-4228-8035-B693013C9208}" type="presParOf" srcId="{102EE1EB-E775-4F2E-BB9F-54AB975315D6}" destId="{5E35EC04-4F85-4B97-97BC-4802B85DAB47}" srcOrd="0" destOrd="0" presId="urn:microsoft.com/office/officeart/2005/8/layout/venn1"/>
    <dgm:cxn modelId="{E30A6797-F2ED-4D0A-B86A-D1C856FF5032}" type="presParOf" srcId="{102EE1EB-E775-4F2E-BB9F-54AB975315D6}" destId="{FFCACEA6-296E-441C-B2C4-4F3818E67E6A}" srcOrd="1" destOrd="0" presId="urn:microsoft.com/office/officeart/2005/8/layout/venn1"/>
    <dgm:cxn modelId="{43B44EA2-A5E7-4831-B8C6-A1DF24F871BD}" type="presParOf" srcId="{102EE1EB-E775-4F2E-BB9F-54AB975315D6}" destId="{A6082F85-EB66-4CB7-A8CB-F13F0AFFFC13}" srcOrd="2" destOrd="0" presId="urn:microsoft.com/office/officeart/2005/8/layout/venn1"/>
    <dgm:cxn modelId="{8997144D-5198-4A98-9F42-34F012B34FFD}" type="presParOf" srcId="{102EE1EB-E775-4F2E-BB9F-54AB975315D6}" destId="{ED5C28AA-33B6-4CD3-80A2-AA15B52F944B}" srcOrd="3" destOrd="0" presId="urn:microsoft.com/office/officeart/2005/8/layout/venn1"/>
    <dgm:cxn modelId="{12967989-5825-491A-9183-1EC60CAA1F07}" type="presParOf" srcId="{102EE1EB-E775-4F2E-BB9F-54AB975315D6}" destId="{B665B264-8138-458A-AF3D-3CB725EA453B}" srcOrd="4" destOrd="0" presId="urn:microsoft.com/office/officeart/2005/8/layout/venn1"/>
    <dgm:cxn modelId="{37E2A2D2-2094-453C-A9D1-8D41F3573D34}" type="presParOf" srcId="{102EE1EB-E775-4F2E-BB9F-54AB975315D6}" destId="{2E7CDCE6-0898-4E85-A5DC-FF9EA331457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5EC04-4F85-4B97-97BC-4802B85DAB47}">
      <dsp:nvSpPr>
        <dsp:cNvPr id="0" name=""/>
        <dsp:cNvSpPr/>
      </dsp:nvSpPr>
      <dsp:spPr>
        <a:xfrm>
          <a:off x="1239999" y="10032"/>
          <a:ext cx="2262949" cy="226294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Town fees</a:t>
          </a:r>
        </a:p>
      </dsp:txBody>
      <dsp:txXfrm>
        <a:off x="1541725" y="406048"/>
        <a:ext cx="1659496" cy="1018327"/>
      </dsp:txXfrm>
    </dsp:sp>
    <dsp:sp modelId="{A6082F85-EB66-4CB7-A8CB-F13F0AFFFC13}">
      <dsp:nvSpPr>
        <dsp:cNvPr id="0" name=""/>
        <dsp:cNvSpPr/>
      </dsp:nvSpPr>
      <dsp:spPr>
        <a:xfrm>
          <a:off x="2056546" y="1424376"/>
          <a:ext cx="2262949" cy="226294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Contracts</a:t>
          </a:r>
        </a:p>
      </dsp:txBody>
      <dsp:txXfrm>
        <a:off x="2748632" y="2008971"/>
        <a:ext cx="1357769" cy="1244622"/>
      </dsp:txXfrm>
    </dsp:sp>
    <dsp:sp modelId="{B665B264-8138-458A-AF3D-3CB725EA453B}">
      <dsp:nvSpPr>
        <dsp:cNvPr id="0" name=""/>
        <dsp:cNvSpPr/>
      </dsp:nvSpPr>
      <dsp:spPr>
        <a:xfrm>
          <a:off x="423451" y="1424376"/>
          <a:ext cx="2262949" cy="226294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Grants</a:t>
          </a:r>
        </a:p>
      </dsp:txBody>
      <dsp:txXfrm>
        <a:off x="636545" y="2008971"/>
        <a:ext cx="1357769" cy="1244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6C6D8-7DBD-41FF-A1A6-7BD5FC868F6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2BDA-BEA9-4613-8804-CD46CE51F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Abbie/Karina (introductions)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1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8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39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6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 &amp; 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1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Karina &amp; Abbie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5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8D844-EF28-DEFF-172B-55429C6E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0B51B9-3E0E-BCC7-E274-88AE828E1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4F584-63FF-93DA-607C-1B83A9842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E4AD7-0138-8E10-D96E-DDECF514A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  <a:p>
            <a:r>
              <a:rPr lang="en-US" dirty="0"/>
              <a:t>Overview of division history and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57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  <a:p>
            <a:r>
              <a:rPr lang="en-US" dirty="0"/>
              <a:t>Overview of the type of work we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66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Karina (task forces, similar timeline, leverage resources, municipal actions &amp; regional strategies,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73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2BDA-BEA9-4613-8804-CD46CE51FB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62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8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09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1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90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9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12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2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6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5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4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mpdc.org/index.asp?SEC=EB353312-031E-4651-8CE5-4B482BABB42A&amp;DE=8D83E2DA-8FFE-414C-A83A-896F8341ADD4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torymaps.arcgis.com/stories/4b1a578fa6f84e8b83593c17d9c824a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mpdc.org/index.asp?SEC=EB353312-031E-4651-8CE5-4B482BABB42A&amp;DE=610B6C36-DB91-4ED7-BD39-96F98BC9EE9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t.ly/3BKIV90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mpdc.org/vertical/Sites/%7B14E8B741-214C-42E2-BE74-5AA9EE0A3EFD%7D/uploads/SMPDC_FY25_Workplan.pdf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mpdc.org/capcohor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mpdc.org/index.asp?SEC=7BAC6CD1-2785-4EEE-AB7B-14C0C473BC1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192411C3-2EC2-E6B4-D127-81860A76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5" r="16231" b="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9E01-45D0-1181-4D34-286DF928B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1" y="1346268"/>
            <a:ext cx="5647902" cy="3066706"/>
          </a:xfrm>
        </p:spPr>
        <p:txBody>
          <a:bodyPr anchor="b">
            <a:normAutofit fontScale="90000"/>
          </a:bodyPr>
          <a:lstStyle/>
          <a:p>
            <a:r>
              <a:rPr lang="en-US" sz="6000" dirty="0"/>
              <a:t>Sustainability &amp; Resilience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C95DB-BB3F-5417-2555-A5F47295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97639" cy="1880822"/>
          </a:xfrm>
        </p:spPr>
        <p:txBody>
          <a:bodyPr anchor="t">
            <a:normAutofit/>
          </a:bodyPr>
          <a:lstStyle/>
          <a:p>
            <a:r>
              <a:rPr lang="en-US" dirty="0"/>
              <a:t>Planning Basics Webinar Series</a:t>
            </a:r>
          </a:p>
          <a:p>
            <a:pPr>
              <a:spcBef>
                <a:spcPts val="1800"/>
              </a:spcBef>
            </a:pPr>
            <a:r>
              <a:rPr lang="en-US" sz="1600" dirty="0"/>
              <a:t>Friday, November 1, 2024</a:t>
            </a:r>
          </a:p>
        </p:txBody>
      </p:sp>
    </p:spTree>
    <p:extLst>
      <p:ext uri="{BB962C8B-B14F-4D97-AF65-F5344CB8AC3E}">
        <p14:creationId xmlns:p14="http://schemas.microsoft.com/office/powerpoint/2010/main" val="125674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Placeholder 5" descr="Head outline and magnifying glass">
            <a:extLst>
              <a:ext uri="{FF2B5EF4-FFF2-40B4-BE49-F238E27FC236}">
                <a16:creationId xmlns:a16="http://schemas.microsoft.com/office/drawing/2014/main" id="{3EFB2784-3C39-9720-9A02-E3544C7E6E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4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5C69E8-042A-D179-A92E-A292A52E1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Group Question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73F7B-9407-A709-2143-D1710EBBD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19" y="3220278"/>
            <a:ext cx="3633747" cy="3380547"/>
          </a:xfrm>
        </p:spPr>
        <p:txBody>
          <a:bodyPr vert="horz" lIns="109728" tIns="109728" rIns="109728" bIns="91440" rtlCol="0">
            <a:normAutofit fontScale="92500" lnSpcReduction="20000"/>
          </a:bodyPr>
          <a:lstStyle/>
          <a:p>
            <a:pPr>
              <a:spcBef>
                <a:spcPts val="930"/>
              </a:spcBef>
            </a:pPr>
            <a:r>
              <a:rPr lang="en-US" sz="2400" dirty="0"/>
              <a:t>Who has received requests for integrating climate change in comp plans/ordinances?</a:t>
            </a:r>
          </a:p>
          <a:p>
            <a:pPr>
              <a:spcBef>
                <a:spcPts val="930"/>
              </a:spcBef>
            </a:pPr>
            <a:endParaRPr lang="en-US" sz="900" dirty="0"/>
          </a:p>
          <a:p>
            <a:pPr marL="342900" indent="-34290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2400" i="1" dirty="0"/>
              <a:t>What resources do you use?</a:t>
            </a:r>
          </a:p>
        </p:txBody>
      </p:sp>
    </p:spTree>
    <p:extLst>
      <p:ext uri="{BB962C8B-B14F-4D97-AF65-F5344CB8AC3E}">
        <p14:creationId xmlns:p14="http://schemas.microsoft.com/office/powerpoint/2010/main" val="6838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C432-083F-0694-1633-797D5914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Economic Resilience Assessment &amp; Plan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ECE0-AB95-A055-32CD-06A024C9B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257" y="2706253"/>
            <a:ext cx="4752499" cy="365760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flood modeling, vulnerability assessment, economic analysis; resilience recommendations &amp; strategies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1"/>
                </a:solidFill>
              </a:rPr>
              <a:t>Partners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Consultants, 6 towns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4"/>
                </a:solidFill>
              </a:rPr>
              <a:t>Funding</a:t>
            </a:r>
            <a:r>
              <a:rPr lang="en-US" dirty="0"/>
              <a:t>: EDA Disaster Supplemental Funding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EDD43-00DF-E848-3CB3-F6FE739C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36" y="2349932"/>
            <a:ext cx="2773964" cy="443968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8F5E96-3620-C493-DD05-014921F4D4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56887" y="2900158"/>
            <a:ext cx="4873818" cy="346369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CFA5F-1785-7D8A-A05C-1039C27855B6}"/>
              </a:ext>
            </a:extLst>
          </p:cNvPr>
          <p:cNvSpPr txBox="1"/>
          <p:nvPr/>
        </p:nvSpPr>
        <p:spPr>
          <a:xfrm>
            <a:off x="65959" y="6392070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Check out the plan and other project materials on 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1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0EFF4-605A-C8CD-7EF1-7BF79B63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37E0-61FF-81C6-DFCB-D1BB73E6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Climate Ready Coast – Southern Maine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3FBC3-1680-887B-CDA2-25148D35E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526" y="2438399"/>
            <a:ext cx="5138502" cy="3657601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Collaboratively developed Regional Coastal Resilience Plan with priority projects </a:t>
            </a:r>
            <a:r>
              <a:rPr lang="en-US" dirty="0" err="1"/>
              <a:t>ID’d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Needs assessment; working group; vulnerability assessment; ID priority sites; adaptation strategies; visual renderings; funding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1"/>
                </a:solidFill>
              </a:rPr>
              <a:t>Partners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Wells Reserve, ME Sea Grant, NOAA, 10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4"/>
                </a:solidFill>
              </a:rPr>
              <a:t>Funding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dirty="0"/>
              <a:t>National Fish &amp; Wildlife Foundation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26D002-ED14-2508-01C4-DC7CF4D24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34000" y="2196067"/>
            <a:ext cx="6993739" cy="4790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21E3C-964F-19E6-2990-FA2DA53BF8DE}"/>
              </a:ext>
            </a:extLst>
          </p:cNvPr>
          <p:cNvSpPr txBox="1"/>
          <p:nvPr/>
        </p:nvSpPr>
        <p:spPr>
          <a:xfrm>
            <a:off x="699701" y="6231114"/>
            <a:ext cx="35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Check out the project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5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35487-23C1-4DDD-C613-F99D7292A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32C6-B677-7624-9A86-26E0AD59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Model Coastal Resilience Ordinance Language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F96E9-436E-232B-8280-3877DDBE8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165" y="2524124"/>
            <a:ext cx="5956935" cy="38916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ordinance language and guidance for increasing resilience of people, property, and natural environment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Key considerations, examples from elsewhere, data resources, multiple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1"/>
                </a:solidFill>
              </a:rPr>
              <a:t>Partners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Kittery, Wells, South Portland, Tremont, </a:t>
            </a:r>
            <a:r>
              <a:rPr lang="en-US" dirty="0" err="1"/>
              <a:t>Vinalhaven</a:t>
            </a:r>
            <a:r>
              <a:rPr lang="en-US" dirty="0"/>
              <a:t>, FB 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4"/>
                </a:solidFill>
              </a:rPr>
              <a:t>Funding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dirty="0"/>
              <a:t>ME Coastal Communities Grant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0EAAA1-BD6E-A85B-F4B9-2A3DA9B2DE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2073" y="2236464"/>
            <a:ext cx="3488738" cy="46215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96FC7-332F-2152-BFCE-74DE74C2AC96}"/>
              </a:ext>
            </a:extLst>
          </p:cNvPr>
          <p:cNvSpPr txBox="1"/>
          <p:nvPr/>
        </p:nvSpPr>
        <p:spPr>
          <a:xfrm>
            <a:off x="150128" y="6231114"/>
            <a:ext cx="677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View the guide and other project materials on 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3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041D-9202-0CD0-42B8-0584D1BD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39A1-1814-4D0D-C8E2-5E15C326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Southern Maine</a:t>
            </a:r>
            <a:br>
              <a:rPr lang="en-US" dirty="0"/>
            </a:br>
            <a:r>
              <a:rPr lang="en-US" dirty="0"/>
              <a:t>Energy Resilience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96AC-DA43-8E75-57E7-53F6F3889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040" y="2438399"/>
            <a:ext cx="5633720" cy="3657601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Regional plan bringing together electricity stakeholders in So. Me. To identify strategies for grid resilience.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1"/>
                </a:solidFill>
              </a:rPr>
              <a:t>Partners</a:t>
            </a:r>
            <a:r>
              <a:rPr lang="en-US" sz="2400" dirty="0">
                <a:solidFill>
                  <a:schemeClr val="tx1"/>
                </a:solidFill>
              </a:rPr>
              <a:t>: TBD stakeholder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4"/>
                </a:solidFill>
              </a:rPr>
              <a:t>Funding</a:t>
            </a:r>
            <a:r>
              <a:rPr lang="en-US" sz="2400" dirty="0">
                <a:solidFill>
                  <a:schemeClr val="tx1"/>
                </a:solidFill>
              </a:rPr>
              <a:t>: EDA Disaster Grant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FB238AD-AA44-AE35-8664-F0BFE453E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0975" y="2438400"/>
            <a:ext cx="4159250" cy="3657600"/>
          </a:xfrm>
          <a:custGeom>
            <a:avLst/>
            <a:gdLst/>
            <a:ahLst/>
            <a:cxnLst/>
            <a:rect l="l" t="t" r="r" b="b"/>
            <a:pathLst>
              <a:path w="8232784" h="7586420">
                <a:moveTo>
                  <a:pt x="0" y="0"/>
                </a:moveTo>
                <a:lnTo>
                  <a:pt x="8232784" y="0"/>
                </a:lnTo>
                <a:lnTo>
                  <a:pt x="8232784" y="7586420"/>
                </a:lnTo>
                <a:lnTo>
                  <a:pt x="0" y="7586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22" r="-38497"/>
            </a:stretch>
          </a:blipFill>
        </p:spPr>
        <p:txBody>
          <a:bodyPr>
            <a:normAutofit fontScale="925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42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A6F63-F170-E01A-3913-4C4DCB5B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86BB-A489-2C2A-3B92-BAB2D1D9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1" y="442220"/>
            <a:ext cx="7112000" cy="13452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Energy Navigator Pilot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1043-4B9A-0188-4503-2108CFEFA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031" y="2438399"/>
            <a:ext cx="6161649" cy="36576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years of TA and incentives for home energy upgrades, with DOE and AmeriCorps fellows serving as Energy Navigators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1"/>
                </a:solidFill>
              </a:rPr>
              <a:t>Partners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YCCAC, Kittery, Ogunquit, Wells, Kennebunk, Kennebunkport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err="1">
                <a:solidFill>
                  <a:schemeClr val="accent4"/>
                </a:solidFill>
              </a:rPr>
              <a:t>Funding</a:t>
            </a:r>
            <a:r>
              <a:rPr lang="en-US" dirty="0" err="1">
                <a:solidFill>
                  <a:schemeClr val="accent4"/>
                </a:solidFill>
              </a:rPr>
              <a:t>:</a:t>
            </a:r>
            <a:r>
              <a:rPr lang="en-US" dirty="0" err="1">
                <a:solidFill>
                  <a:schemeClr val="tx1"/>
                </a:solidFill>
              </a:rPr>
              <a:t>Dept</a:t>
            </a:r>
            <a:r>
              <a:rPr lang="en-US" dirty="0">
                <a:solidFill>
                  <a:schemeClr val="tx1"/>
                </a:solidFill>
              </a:rPr>
              <a:t>. of Energy EECBG Competitive Grant</a:t>
            </a:r>
          </a:p>
        </p:txBody>
      </p:sp>
      <p:pic>
        <p:nvPicPr>
          <p:cNvPr id="5" name="Picture 4" descr="A green arrow with a plug in the center&#10;&#10;Description automatically generated">
            <a:extLst>
              <a:ext uri="{FF2B5EF4-FFF2-40B4-BE49-F238E27FC236}">
                <a16:creationId xmlns:a16="http://schemas.microsoft.com/office/drawing/2014/main" id="{C9D2E86C-955C-F5B6-23E2-6224EC729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1" y="81280"/>
            <a:ext cx="1963218" cy="1963218"/>
          </a:xfrm>
          <a:prstGeom prst="rect">
            <a:avLst/>
          </a:prstGeom>
        </p:spPr>
      </p:pic>
      <p:pic>
        <p:nvPicPr>
          <p:cNvPr id="7" name="Picture 6" descr="A group of women standing next to a sign&#10;&#10;Description automatically generated">
            <a:extLst>
              <a:ext uri="{FF2B5EF4-FFF2-40B4-BE49-F238E27FC236}">
                <a16:creationId xmlns:a16="http://schemas.microsoft.com/office/drawing/2014/main" id="{299FB4A9-DB97-6B90-FDC7-7A90DFB17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11"/>
          <a:stretch/>
        </p:blipFill>
        <p:spPr>
          <a:xfrm>
            <a:off x="6796839" y="2438399"/>
            <a:ext cx="51435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8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7700" y="0"/>
            <a:ext cx="5704301" cy="6858000"/>
          </a:xfrm>
          <a:custGeom>
            <a:avLst/>
            <a:gdLst/>
            <a:ahLst/>
            <a:cxnLst/>
            <a:rect l="l" t="t" r="r" b="b"/>
            <a:pathLst>
              <a:path w="8556451" h="10287000">
                <a:moveTo>
                  <a:pt x="0" y="0"/>
                </a:moveTo>
                <a:lnTo>
                  <a:pt x="8556451" y="0"/>
                </a:lnTo>
                <a:lnTo>
                  <a:pt x="85564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66" t="-10186" r="-28112" b="-7125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1375008"/>
            <a:ext cx="8071591" cy="1780950"/>
            <a:chOff x="0" y="0"/>
            <a:chExt cx="3638780" cy="8028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8780" cy="802876"/>
            </a:xfrm>
            <a:custGeom>
              <a:avLst/>
              <a:gdLst/>
              <a:ahLst/>
              <a:cxnLst/>
              <a:rect l="l" t="t" r="r" b="b"/>
              <a:pathLst>
                <a:path w="3638780" h="802876">
                  <a:moveTo>
                    <a:pt x="0" y="0"/>
                  </a:moveTo>
                  <a:lnTo>
                    <a:pt x="3638780" y="0"/>
                  </a:lnTo>
                  <a:lnTo>
                    <a:pt x="3638780" y="802876"/>
                  </a:lnTo>
                  <a:lnTo>
                    <a:pt x="0" y="802876"/>
                  </a:lnTo>
                  <a:close/>
                </a:path>
              </a:pathLst>
            </a:custGeom>
            <a:solidFill>
              <a:srgbClr val="5D73A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3638780" cy="812401"/>
            </a:xfrm>
            <a:prstGeom prst="rect">
              <a:avLst/>
            </a:prstGeom>
          </p:spPr>
          <p:txBody>
            <a:bodyPr lIns="23772" tIns="23772" rIns="23772" bIns="23772" rtlCol="0" anchor="ctr"/>
            <a:lstStyle/>
            <a:p>
              <a:pPr algn="ctr">
                <a:lnSpc>
                  <a:spcPts val="917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" y="436387"/>
            <a:ext cx="8071591" cy="817971"/>
            <a:chOff x="0" y="0"/>
            <a:chExt cx="3644747" cy="3693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44747" cy="369357"/>
            </a:xfrm>
            <a:custGeom>
              <a:avLst/>
              <a:gdLst/>
              <a:ahLst/>
              <a:cxnLst/>
              <a:rect l="l" t="t" r="r" b="b"/>
              <a:pathLst>
                <a:path w="3644747" h="369357">
                  <a:moveTo>
                    <a:pt x="0" y="0"/>
                  </a:moveTo>
                  <a:lnTo>
                    <a:pt x="3644747" y="0"/>
                  </a:lnTo>
                  <a:lnTo>
                    <a:pt x="3644747" y="369357"/>
                  </a:lnTo>
                  <a:lnTo>
                    <a:pt x="0" y="369357"/>
                  </a:lnTo>
                  <a:close/>
                </a:path>
              </a:pathLst>
            </a:custGeom>
            <a:solidFill>
              <a:srgbClr val="0D472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3644747" cy="378882"/>
            </a:xfrm>
            <a:prstGeom prst="rect">
              <a:avLst/>
            </a:prstGeom>
          </p:spPr>
          <p:txBody>
            <a:bodyPr lIns="23772" tIns="23772" rIns="23772" bIns="23772" rtlCol="0" anchor="ctr"/>
            <a:lstStyle/>
            <a:p>
              <a:pPr algn="ctr">
                <a:lnSpc>
                  <a:spcPts val="917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002561"/>
            <a:ext cx="12192000" cy="855439"/>
            <a:chOff x="0" y="0"/>
            <a:chExt cx="4639063" cy="3254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39063" cy="325495"/>
            </a:xfrm>
            <a:custGeom>
              <a:avLst/>
              <a:gdLst/>
              <a:ahLst/>
              <a:cxnLst/>
              <a:rect l="l" t="t" r="r" b="b"/>
              <a:pathLst>
                <a:path w="4639063" h="325495">
                  <a:moveTo>
                    <a:pt x="0" y="0"/>
                  </a:moveTo>
                  <a:lnTo>
                    <a:pt x="4639063" y="0"/>
                  </a:lnTo>
                  <a:lnTo>
                    <a:pt x="4639063" y="325495"/>
                  </a:lnTo>
                  <a:lnTo>
                    <a:pt x="0" y="325495"/>
                  </a:lnTo>
                  <a:close/>
                </a:path>
              </a:pathLst>
            </a:custGeom>
            <a:solidFill>
              <a:srgbClr val="0D472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4639063" cy="335020"/>
            </a:xfrm>
            <a:prstGeom prst="rect">
              <a:avLst/>
            </a:prstGeom>
          </p:spPr>
          <p:txBody>
            <a:bodyPr lIns="23772" tIns="23772" rIns="23772" bIns="23772" rtlCol="0" anchor="ctr"/>
            <a:lstStyle/>
            <a:p>
              <a:pPr algn="ctr">
                <a:lnSpc>
                  <a:spcPts val="917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9213" y="3227123"/>
            <a:ext cx="5726787" cy="994483"/>
            <a:chOff x="0" y="0"/>
            <a:chExt cx="2445079" cy="4245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45079" cy="424599"/>
            </a:xfrm>
            <a:custGeom>
              <a:avLst/>
              <a:gdLst/>
              <a:ahLst/>
              <a:cxnLst/>
              <a:rect l="l" t="t" r="r" b="b"/>
              <a:pathLst>
                <a:path w="2445079" h="424599">
                  <a:moveTo>
                    <a:pt x="0" y="0"/>
                  </a:moveTo>
                  <a:lnTo>
                    <a:pt x="2445079" y="0"/>
                  </a:lnTo>
                  <a:lnTo>
                    <a:pt x="2445079" y="424599"/>
                  </a:lnTo>
                  <a:lnTo>
                    <a:pt x="0" y="424599"/>
                  </a:lnTo>
                  <a:close/>
                </a:path>
              </a:pathLst>
            </a:custGeom>
            <a:solidFill>
              <a:srgbClr val="FAF7D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2445079" cy="434124"/>
            </a:xfrm>
            <a:prstGeom prst="rect">
              <a:avLst/>
            </a:prstGeom>
          </p:spPr>
          <p:txBody>
            <a:bodyPr lIns="23772" tIns="23772" rIns="23772" bIns="23772" rtlCol="0" anchor="ctr"/>
            <a:lstStyle/>
            <a:p>
              <a:pPr algn="ctr">
                <a:lnSpc>
                  <a:spcPts val="917"/>
                </a:lnSpc>
              </a:pPr>
              <a:r>
                <a:rPr lang="en-US" sz="655">
                  <a:solidFill>
                    <a:srgbClr val="FFFFFF"/>
                  </a:solidFill>
                  <a:latin typeface="Secular One"/>
                  <a:ea typeface="Secular One"/>
                  <a:cs typeface="Secular One"/>
                  <a:sym typeface="Secular One"/>
                </a:rPr>
                <a:t>Sa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87923" y="3359146"/>
            <a:ext cx="5477901" cy="68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3"/>
              </a:lnSpc>
            </a:pPr>
            <a:r>
              <a:rPr lang="en-US" sz="1399" spc="83">
                <a:solidFill>
                  <a:srgbClr val="062133"/>
                </a:solidFill>
                <a:latin typeface="Poppins"/>
                <a:ea typeface="Poppins"/>
                <a:cs typeface="Poppins"/>
                <a:sym typeface="Poppins"/>
              </a:rPr>
              <a:t>Municipal board and committee members, municipal staff, community org. members, and interested community members are encouraged to attend!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463087" y="6130561"/>
            <a:ext cx="1518404" cy="662403"/>
          </a:xfrm>
          <a:custGeom>
            <a:avLst/>
            <a:gdLst/>
            <a:ahLst/>
            <a:cxnLst/>
            <a:rect l="l" t="t" r="r" b="b"/>
            <a:pathLst>
              <a:path w="2277606" h="993605">
                <a:moveTo>
                  <a:pt x="0" y="0"/>
                </a:moveTo>
                <a:lnTo>
                  <a:pt x="2277605" y="0"/>
                </a:lnTo>
                <a:lnTo>
                  <a:pt x="2277605" y="993606"/>
                </a:lnTo>
                <a:lnTo>
                  <a:pt x="0" y="993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369214" y="1580093"/>
            <a:ext cx="6593303" cy="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2"/>
              </a:lnSpc>
            </a:pPr>
            <a:r>
              <a:rPr lang="en-US" sz="3123">
                <a:solidFill>
                  <a:srgbClr val="FFFFFF"/>
                </a:solidFill>
                <a:latin typeface="Secular One"/>
                <a:ea typeface="Secular One"/>
                <a:cs typeface="Secular One"/>
                <a:sym typeface="Secular One"/>
              </a:rPr>
              <a:t>Southern Maine </a:t>
            </a:r>
          </a:p>
          <a:p>
            <a:pPr>
              <a:lnSpc>
                <a:spcPts val="3342"/>
              </a:lnSpc>
            </a:pPr>
            <a:r>
              <a:rPr lang="en-US" sz="3123">
                <a:solidFill>
                  <a:srgbClr val="FFFFFF"/>
                </a:solidFill>
                <a:latin typeface="Secular One"/>
                <a:ea typeface="Secular One"/>
                <a:cs typeface="Secular One"/>
                <a:sym typeface="Secular One"/>
              </a:rPr>
              <a:t>Climate Action Workshop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9214" y="2543693"/>
            <a:ext cx="6580909" cy="50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8"/>
              </a:lnSpc>
            </a:pPr>
            <a:r>
              <a:rPr lang="en-US" sz="1533" spc="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Join SMPDC, UNE, and other communities to share and develop </a:t>
            </a:r>
            <a:r>
              <a:rPr lang="en-US" sz="1533" b="1" spc="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climate action</a:t>
            </a:r>
            <a:r>
              <a:rPr lang="en-US" sz="1533" spc="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3" b="1" spc="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implementation</a:t>
            </a:r>
            <a:r>
              <a:rPr lang="en-US" sz="1533" spc="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efforts.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" y="6149610"/>
            <a:ext cx="10463087" cy="27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9"/>
              </a:lnSpc>
              <a:spcBef>
                <a:spcPct val="0"/>
              </a:spcBef>
            </a:pPr>
            <a:r>
              <a:rPr lang="en-US" sz="1999" dirty="0">
                <a:solidFill>
                  <a:srgbClr val="FFFFFF"/>
                </a:solidFill>
                <a:latin typeface="Secular One"/>
                <a:ea typeface="Secular One"/>
                <a:cs typeface="Secular One"/>
                <a:sym typeface="Secular One"/>
              </a:rPr>
              <a:t>Register at: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Secular One" panose="00000500000000000000" pitchFamily="2" charset="-79"/>
                <a:hlinkClick r:id="rId5"/>
              </a:rPr>
              <a:t>https://bit.ly/3BKIV90 </a:t>
            </a:r>
            <a:endParaRPr lang="en-US" sz="1999" dirty="0">
              <a:solidFill>
                <a:srgbClr val="FFFFFF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" y="6539456"/>
            <a:ext cx="10463087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9"/>
              </a:lnSpc>
              <a:spcBef>
                <a:spcPct val="0"/>
              </a:spcBef>
            </a:pPr>
            <a:r>
              <a:rPr lang="en-US" sz="1467" i="1" spc="88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Contact kgraeter@smpdc.org for more info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4588" y="586161"/>
            <a:ext cx="7108129" cy="58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4"/>
              </a:lnSpc>
            </a:pPr>
            <a:r>
              <a:rPr lang="en-US" sz="4097" dirty="0">
                <a:solidFill>
                  <a:srgbClr val="FFFFFF"/>
                </a:solidFill>
                <a:latin typeface="Secular One"/>
                <a:ea typeface="Secular One"/>
                <a:cs typeface="Secular One"/>
                <a:sym typeface="Secular One"/>
              </a:rPr>
              <a:t>Join us!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4587" y="4354956"/>
            <a:ext cx="6103112" cy="150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2" lvl="1" indent="-201516">
              <a:lnSpc>
                <a:spcPts val="2445"/>
              </a:lnSpc>
              <a:buFont typeface="Arial"/>
              <a:buChar char="•"/>
            </a:pPr>
            <a:r>
              <a:rPr lang="en-US" sz="1866" spc="111">
                <a:solidFill>
                  <a:srgbClr val="062133"/>
                </a:solidFill>
                <a:latin typeface="Poppins"/>
                <a:ea typeface="Poppins"/>
                <a:cs typeface="Poppins"/>
                <a:sym typeface="Poppins"/>
              </a:rPr>
              <a:t>Wed. November 13th, 2024</a:t>
            </a:r>
          </a:p>
          <a:p>
            <a:pPr>
              <a:lnSpc>
                <a:spcPts val="1135"/>
              </a:lnSpc>
            </a:pPr>
            <a:endParaRPr lang="en-US" sz="1866" spc="111">
              <a:solidFill>
                <a:srgbClr val="0621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03032" lvl="1" indent="-201516">
              <a:lnSpc>
                <a:spcPts val="2445"/>
              </a:lnSpc>
              <a:buFont typeface="Arial"/>
              <a:buChar char="•"/>
            </a:pPr>
            <a:r>
              <a:rPr lang="en-US" sz="1866" spc="111">
                <a:solidFill>
                  <a:srgbClr val="062133"/>
                </a:solidFill>
                <a:latin typeface="Poppins"/>
                <a:ea typeface="Poppins"/>
                <a:cs typeface="Poppins"/>
                <a:sym typeface="Poppins"/>
              </a:rPr>
              <a:t>9:30 AM - 3:00 PM</a:t>
            </a:r>
          </a:p>
          <a:p>
            <a:pPr>
              <a:lnSpc>
                <a:spcPts val="1135"/>
              </a:lnSpc>
            </a:pPr>
            <a:endParaRPr lang="en-US" sz="1866" spc="111">
              <a:solidFill>
                <a:srgbClr val="0621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03032" lvl="1" indent="-201516">
              <a:lnSpc>
                <a:spcPts val="2445"/>
              </a:lnSpc>
              <a:buFont typeface="Arial"/>
              <a:buChar char="•"/>
            </a:pPr>
            <a:r>
              <a:rPr lang="en-US" sz="1866" spc="111">
                <a:solidFill>
                  <a:srgbClr val="062133"/>
                </a:solidFill>
                <a:latin typeface="Poppins"/>
                <a:ea typeface="Poppins"/>
                <a:cs typeface="Poppins"/>
                <a:sym typeface="Poppins"/>
              </a:rPr>
              <a:t>University of New England, Biddeford Campus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4E15-131F-3513-BAFE-80B38B6C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4BA82-32A2-226A-AA17-088E57A69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5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7A09-B099-C994-42D9-3B3813ED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78C51-DA14-9E0E-7A64-DD73AAFF3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2312276"/>
            <a:ext cx="11394831" cy="454572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Tell us about your experience with sustainability &amp; resilience planning!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successes have you had?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Challenges?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data/information have you used and what have you found to be most helpful/informative?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requests/questions do you get from communities?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needs do you/communities have for this work?</a:t>
            </a:r>
          </a:p>
        </p:txBody>
      </p:sp>
    </p:spTree>
    <p:extLst>
      <p:ext uri="{BB962C8B-B14F-4D97-AF65-F5344CB8AC3E}">
        <p14:creationId xmlns:p14="http://schemas.microsoft.com/office/powerpoint/2010/main" val="325599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3312B-1608-7D2E-3430-C34ACDA0D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DF78BF1F-F312-671D-C0A3-AF626AD1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5" r="16231" b="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DA504-256D-38E5-F421-B407C297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1" y="736668"/>
            <a:ext cx="5647902" cy="1021012"/>
          </a:xfrm>
        </p:spPr>
        <p:txBody>
          <a:bodyPr anchor="b">
            <a:normAutofit fontScale="90000"/>
          </a:bodyPr>
          <a:lstStyle/>
          <a:p>
            <a:r>
              <a:rPr lang="en-US" sz="6000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88352-5C1A-8EF9-52D0-ACF2B3095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1757680"/>
            <a:ext cx="5981908" cy="3926516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Division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Our work</a:t>
            </a:r>
          </a:p>
          <a:p>
            <a:pPr marL="974725" indent="-342900">
              <a:buFont typeface="Wingdings" panose="05000000000000000000" pitchFamily="2" charset="2"/>
              <a:buChar char="Ø"/>
            </a:pPr>
            <a:r>
              <a:rPr lang="en-US" sz="2800" dirty="0"/>
              <a:t>Climate Action Planning</a:t>
            </a:r>
          </a:p>
          <a:p>
            <a:pPr marL="974725" indent="-342900">
              <a:buFont typeface="Wingdings" panose="05000000000000000000" pitchFamily="2" charset="2"/>
              <a:buChar char="Ø"/>
            </a:pPr>
            <a:r>
              <a:rPr lang="en-US" sz="2800" dirty="0"/>
              <a:t>Current planning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Q/A</a:t>
            </a:r>
          </a:p>
          <a:p>
            <a:pPr marL="974725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6075" lvl="1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288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CCD11-5FF5-FD56-20F6-8A81C92B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89"/>
          <a:stretch/>
        </p:blipFill>
        <p:spPr>
          <a:xfrm>
            <a:off x="491733" y="1483553"/>
            <a:ext cx="8595360" cy="5052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18E5A-0420-7F5F-9CE5-D8EA4D7CA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3" y="1"/>
            <a:ext cx="9426993" cy="1087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DA5C4-28F0-F4E2-1C50-3D031DCBE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713" y="40641"/>
            <a:ext cx="4102007" cy="66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839283-FB66-B681-819F-AAA00DC9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C1630-572E-4FAA-9EEB-180569CF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857"/>
            <a:ext cx="12192000" cy="550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9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3B9A6CF-3F30-5358-A343-DB18CF624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209080"/>
              </p:ext>
            </p:extLst>
          </p:nvPr>
        </p:nvGraphicFramePr>
        <p:xfrm>
          <a:off x="7449052" y="58737"/>
          <a:ext cx="4742948" cy="377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974B14-B3B4-5465-4D60-ED98CD271F26}"/>
              </a:ext>
            </a:extLst>
          </p:cNvPr>
          <p:cNvSpPr txBox="1">
            <a:spLocks/>
          </p:cNvSpPr>
          <p:nvPr/>
        </p:nvSpPr>
        <p:spPr>
          <a:xfrm>
            <a:off x="3312780" y="4214006"/>
            <a:ext cx="8797940" cy="258525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  <a:r>
              <a:rPr lang="en-US" dirty="0"/>
              <a:t> – intermunicipal, regional, community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Assessment</a:t>
            </a:r>
            <a:r>
              <a:rPr lang="en-US" dirty="0"/>
              <a:t> – conditions, hazards, impacts, vulnerabilities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Integration </a:t>
            </a:r>
            <a:r>
              <a:rPr lang="en-US" dirty="0"/>
              <a:t>– planning, operations, decision-making, fiscal policy,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Action</a:t>
            </a:r>
            <a:r>
              <a:rPr lang="en-US" dirty="0"/>
              <a:t> – mitigation &amp; adaptation strategy implementation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2F0DA-EFFE-E96C-1D9C-B4D9551E50F6}"/>
              </a:ext>
            </a:extLst>
          </p:cNvPr>
          <p:cNvSpPr txBox="1"/>
          <p:nvPr/>
        </p:nvSpPr>
        <p:spPr>
          <a:xfrm>
            <a:off x="4984702" y="799871"/>
            <a:ext cx="350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Varied Funding</a:t>
            </a:r>
          </a:p>
        </p:txBody>
      </p:sp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8073499D-9E42-3BEF-113C-7D66434BE1B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17"/>
          <a:stretch/>
        </p:blipFill>
        <p:spPr>
          <a:xfrm>
            <a:off x="57007" y="58737"/>
            <a:ext cx="3146365" cy="40224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91C878-BD93-0671-E542-5E371ABFC4B6}"/>
              </a:ext>
            </a:extLst>
          </p:cNvPr>
          <p:cNvSpPr txBox="1"/>
          <p:nvPr/>
        </p:nvSpPr>
        <p:spPr>
          <a:xfrm>
            <a:off x="558800" y="4802696"/>
            <a:ext cx="3277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Guiding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623E8-AE82-27B5-C870-A8ACD3FF2E83}"/>
              </a:ext>
            </a:extLst>
          </p:cNvPr>
          <p:cNvSpPr txBox="1"/>
          <p:nvPr/>
        </p:nvSpPr>
        <p:spPr>
          <a:xfrm>
            <a:off x="57007" y="4110017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Check out our workplan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6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F3BA-AC1F-39F5-92E6-7D54AE20F1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" y="667386"/>
            <a:ext cx="8769350" cy="853440"/>
          </a:xfrm>
        </p:spPr>
        <p:txBody>
          <a:bodyPr/>
          <a:lstStyle/>
          <a:p>
            <a:r>
              <a:rPr lang="en-US" dirty="0"/>
              <a:t>Community Resilience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9123-D3F2-1589-8D00-D5526B348F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7030" y="1439228"/>
            <a:ext cx="11887200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Regional Coordinator </a:t>
            </a:r>
            <a:r>
              <a:rPr lang="en-US" sz="2000" dirty="0"/>
              <a:t>– Region 1 Coordinator 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Service Provider </a:t>
            </a:r>
            <a:r>
              <a:rPr lang="en-US" sz="2000" dirty="0"/>
              <a:t>– supported 9 communities with CRP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Community Action Grant </a:t>
            </a:r>
            <a:r>
              <a:rPr lang="en-US" sz="2000" dirty="0"/>
              <a:t>(CAG) support – helped communities apply for and manage CAGs</a:t>
            </a:r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41658B31-C4EA-C360-2986-AE8B9DA0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6448"/>
          <a:stretch/>
        </p:blipFill>
        <p:spPr>
          <a:xfrm>
            <a:off x="6898640" y="3601720"/>
            <a:ext cx="5164950" cy="2803273"/>
          </a:xfrm>
          <a:prstGeom prst="rect">
            <a:avLst/>
          </a:prstGeom>
        </p:spPr>
      </p:pic>
      <p:pic>
        <p:nvPicPr>
          <p:cNvPr id="8" name="Picture 7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CD4BC3EF-F8D0-A9D5-1856-193AA835B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r="7692" b="10518"/>
          <a:stretch/>
        </p:blipFill>
        <p:spPr>
          <a:xfrm>
            <a:off x="2595917" y="3601720"/>
            <a:ext cx="4221444" cy="2803273"/>
          </a:xfrm>
          <a:prstGeom prst="rect">
            <a:avLst/>
          </a:prstGeom>
        </p:spPr>
      </p:pic>
      <p:pic>
        <p:nvPicPr>
          <p:cNvPr id="10" name="Picture 9" descr="Two women standing in front of a banner&#10;&#10;Description automatically generated">
            <a:extLst>
              <a:ext uri="{FF2B5EF4-FFF2-40B4-BE49-F238E27FC236}">
                <a16:creationId xmlns:a16="http://schemas.microsoft.com/office/drawing/2014/main" id="{AB00E9C0-24F3-63A8-8CBC-706B46569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6956"/>
          <a:stretch/>
        </p:blipFill>
        <p:spPr>
          <a:xfrm>
            <a:off x="128410" y="3601720"/>
            <a:ext cx="2442897" cy="28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6CA81-36E2-6703-8896-9F7CB0E4C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BC78-F4CD-DF43-7E6A-0D5ECBC6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Southern Maine Climate Action Planning (CAP) Cohort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09959-113C-7EA2-71B4-E4296C386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360" y="2689729"/>
            <a:ext cx="6837630" cy="365760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Created 4 regionally informed CAPs with Kennebunk, Kennebunkport, Kittery and Biddeford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</a:rPr>
              <a:t>Partners</a:t>
            </a:r>
            <a:r>
              <a:rPr lang="en-US" sz="2400" dirty="0">
                <a:solidFill>
                  <a:schemeClr val="tx1"/>
                </a:solidFill>
              </a:rPr>
              <a:t>: 4 towns, ICLEI, Morris Communications and Zoe Miller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</a:rPr>
              <a:t>Funding</a:t>
            </a:r>
            <a:r>
              <a:rPr lang="en-US" sz="2400" dirty="0">
                <a:solidFill>
                  <a:schemeClr val="tx1"/>
                </a:solidFill>
              </a:rPr>
              <a:t>: CAG, town contributions, JLUS, DACF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D07CFA5-9DC8-1728-F0EE-409235898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/>
          <a:stretch/>
        </p:blipFill>
        <p:spPr>
          <a:xfrm rot="5400000">
            <a:off x="7344490" y="2400668"/>
            <a:ext cx="4160261" cy="4015740"/>
          </a:xfrm>
          <a:prstGeom prst="rect">
            <a:avLst/>
          </a:prstGeom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7B58E6B5-5C0F-2DD6-F1EA-2A35DFF34C51}"/>
              </a:ext>
            </a:extLst>
          </p:cNvPr>
          <p:cNvSpPr txBox="1"/>
          <p:nvPr/>
        </p:nvSpPr>
        <p:spPr>
          <a:xfrm>
            <a:off x="7304990" y="6488668"/>
            <a:ext cx="457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Check out project webpage to learn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16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894A-621D-4C56-B703-6633B5E1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Climate Action Planning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6105-4FA4-11B6-B6D5-59D1AB3D2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2312276"/>
            <a:ext cx="10314891" cy="4221874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Templates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CAP outline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Community survey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Strategy matrix</a:t>
            </a:r>
          </a:p>
          <a:p>
            <a:pPr lvl="1"/>
            <a:r>
              <a:rPr lang="en-US" sz="1800" b="1" dirty="0"/>
              <a:t>Plan Development Resources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GHG emissions protocol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Vulnerability assessment framework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CAP best practices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Community engagement plan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035CA2-F690-FD3B-6549-1D3410472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65" y="2312276"/>
            <a:ext cx="6088380" cy="40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AA2AE-E7D9-28AC-5FB2-2399CA413622}"/>
              </a:ext>
            </a:extLst>
          </p:cNvPr>
          <p:cNvSpPr txBox="1"/>
          <p:nvPr/>
        </p:nvSpPr>
        <p:spPr>
          <a:xfrm>
            <a:off x="5533365" y="6371196"/>
            <a:ext cx="403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Check out the toolkit on 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3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FB1F3-AAD0-CF13-E43C-F25E9050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19" y="180975"/>
            <a:ext cx="7377237" cy="524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47CE1-9EAE-8333-B098-904ED7D2A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191" y="942975"/>
            <a:ext cx="743459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358</TotalTime>
  <Words>693</Words>
  <Application>Microsoft Office PowerPoint</Application>
  <PresentationFormat>Widescreen</PresentationFormat>
  <Paragraphs>127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Meiryo</vt:lpstr>
      <vt:lpstr>Aptos</vt:lpstr>
      <vt:lpstr>Arial</vt:lpstr>
      <vt:lpstr>Corbel</vt:lpstr>
      <vt:lpstr>Poppins</vt:lpstr>
      <vt:lpstr>Poppins Bold</vt:lpstr>
      <vt:lpstr>Poppins Italics</vt:lpstr>
      <vt:lpstr>Secular One</vt:lpstr>
      <vt:lpstr>Wingdings</vt:lpstr>
      <vt:lpstr>SketchLinesVTI</vt:lpstr>
      <vt:lpstr>Sustainability &amp; Resilience Planning</vt:lpstr>
      <vt:lpstr>Agenda</vt:lpstr>
      <vt:lpstr>PowerPoint Presentation</vt:lpstr>
      <vt:lpstr>PowerPoint Presentation</vt:lpstr>
      <vt:lpstr>PowerPoint Presentation</vt:lpstr>
      <vt:lpstr>Community Resilience Partnership</vt:lpstr>
      <vt:lpstr>Southern Maine Climate Action Planning (CAP) Cohort </vt:lpstr>
      <vt:lpstr>Climate Action Planning Toolkit</vt:lpstr>
      <vt:lpstr>PowerPoint Presentation</vt:lpstr>
      <vt:lpstr>Group Question</vt:lpstr>
      <vt:lpstr>Economic Resilience Assessment &amp; Plan </vt:lpstr>
      <vt:lpstr>Climate Ready Coast – Southern Maine</vt:lpstr>
      <vt:lpstr>Model Coastal Resilience Ordinance Language </vt:lpstr>
      <vt:lpstr>Southern Maine Energy Resilience Plan</vt:lpstr>
      <vt:lpstr>Energy Navigator Pilot Program</vt:lpstr>
      <vt:lpstr>PowerPoint Presentation</vt:lpstr>
      <vt:lpstr>Questions &amp; Discussion</vt:lpstr>
      <vt:lpstr>Discussion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Abbie Sherwin</dc:creator>
  <cp:lastModifiedBy>Gamache, Ashley</cp:lastModifiedBy>
  <cp:revision>21</cp:revision>
  <dcterms:created xsi:type="dcterms:W3CDTF">2024-10-30T00:53:47Z</dcterms:created>
  <dcterms:modified xsi:type="dcterms:W3CDTF">2024-11-12T17:02:52Z</dcterms:modified>
</cp:coreProperties>
</file>