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61" r:id="rId6"/>
    <p:sldId id="259" r:id="rId7"/>
    <p:sldId id="264" r:id="rId8"/>
    <p:sldId id="263" r:id="rId9"/>
    <p:sldId id="265" r:id="rId10"/>
    <p:sldId id="266" r:id="rId11"/>
    <p:sldId id="267" r:id="rId12"/>
    <p:sldId id="273" r:id="rId13"/>
    <p:sldId id="272" r:id="rId14"/>
    <p:sldId id="269" r:id="rId15"/>
    <p:sldId id="271" r:id="rId16"/>
    <p:sldId id="268" r:id="rId17"/>
    <p:sldId id="260" r:id="rId18"/>
    <p:sldId id="2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85D00-3562-49ED-830F-187B7C3C6B6D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4236D31-BF70-4183-97E7-E2397D124A87}">
      <dgm:prSet/>
      <dgm:spPr/>
      <dgm:t>
        <a:bodyPr/>
        <a:lstStyle/>
        <a:p>
          <a:r>
            <a:rPr lang="en-US"/>
            <a:t>In most cases is the Planning Board.</a:t>
          </a:r>
        </a:p>
      </dgm:t>
    </dgm:pt>
    <dgm:pt modelId="{A8BA4144-16D4-497B-B155-48B53AF18050}" type="parTrans" cxnId="{A753483A-0D28-4843-9F19-668DE268C68E}">
      <dgm:prSet/>
      <dgm:spPr/>
      <dgm:t>
        <a:bodyPr/>
        <a:lstStyle/>
        <a:p>
          <a:endParaRPr lang="en-US"/>
        </a:p>
      </dgm:t>
    </dgm:pt>
    <dgm:pt modelId="{2BA12498-9C56-4CB1-81A9-833DEE4B0FED}" type="sibTrans" cxnId="{A753483A-0D28-4843-9F19-668DE268C68E}">
      <dgm:prSet/>
      <dgm:spPr/>
      <dgm:t>
        <a:bodyPr/>
        <a:lstStyle/>
        <a:p>
          <a:endParaRPr lang="en-US"/>
        </a:p>
      </dgm:t>
    </dgm:pt>
    <dgm:pt modelId="{37D57A0E-F3EC-4332-9931-B862739BD3BB}">
      <dgm:prSet/>
      <dgm:spPr/>
      <dgm:t>
        <a:bodyPr/>
        <a:lstStyle/>
        <a:p>
          <a:r>
            <a:rPr lang="en-US"/>
            <a:t>Well intentioned but  often unaware of the time commitment</a:t>
          </a:r>
        </a:p>
      </dgm:t>
    </dgm:pt>
    <dgm:pt modelId="{22486D9F-9B8F-4383-AF94-8101EFE9AA55}" type="parTrans" cxnId="{4A71F8E0-F830-409D-9D51-1F40730DA0C2}">
      <dgm:prSet/>
      <dgm:spPr/>
      <dgm:t>
        <a:bodyPr/>
        <a:lstStyle/>
        <a:p>
          <a:endParaRPr lang="en-US"/>
        </a:p>
      </dgm:t>
    </dgm:pt>
    <dgm:pt modelId="{713D93F5-E441-46C2-945C-A61DC7B5B0C6}" type="sibTrans" cxnId="{4A71F8E0-F830-409D-9D51-1F40730DA0C2}">
      <dgm:prSet/>
      <dgm:spPr/>
      <dgm:t>
        <a:bodyPr/>
        <a:lstStyle/>
        <a:p>
          <a:endParaRPr lang="en-US"/>
        </a:p>
      </dgm:t>
    </dgm:pt>
    <dgm:pt modelId="{F79A1A7F-5526-4E75-BAF4-5FC4B506747B}">
      <dgm:prSet/>
      <dgm:spPr/>
      <dgm:t>
        <a:bodyPr/>
        <a:lstStyle/>
        <a:p>
          <a:r>
            <a:rPr lang="en-US"/>
            <a:t>Often are like minded individuals</a:t>
          </a:r>
        </a:p>
      </dgm:t>
    </dgm:pt>
    <dgm:pt modelId="{4AD0ADE0-9DBC-4C15-B41B-22AC73DCA94A}" type="parTrans" cxnId="{834E509A-1A62-4F17-9CCB-4819EA1EEEB1}">
      <dgm:prSet/>
      <dgm:spPr/>
      <dgm:t>
        <a:bodyPr/>
        <a:lstStyle/>
        <a:p>
          <a:endParaRPr lang="en-US"/>
        </a:p>
      </dgm:t>
    </dgm:pt>
    <dgm:pt modelId="{578E8839-38C2-4860-9AD9-F626C98EFA88}" type="sibTrans" cxnId="{834E509A-1A62-4F17-9CCB-4819EA1EEEB1}">
      <dgm:prSet/>
      <dgm:spPr/>
      <dgm:t>
        <a:bodyPr/>
        <a:lstStyle/>
        <a:p>
          <a:endParaRPr lang="en-US"/>
        </a:p>
      </dgm:t>
    </dgm:pt>
    <dgm:pt modelId="{24D3C8F1-7AA2-4533-BEE7-034B04C86A21}">
      <dgm:prSet/>
      <dgm:spPr/>
      <dgm:t>
        <a:bodyPr/>
        <a:lstStyle/>
        <a:p>
          <a:r>
            <a:rPr lang="en-US"/>
            <a:t>After 6-7 months members often burn out and become frustrated</a:t>
          </a:r>
        </a:p>
      </dgm:t>
    </dgm:pt>
    <dgm:pt modelId="{DAC7E12A-E76C-4176-8A16-57883D5D2AF8}" type="parTrans" cxnId="{FAFDAF4C-A790-4703-B00B-CB578DE1DA0F}">
      <dgm:prSet/>
      <dgm:spPr/>
      <dgm:t>
        <a:bodyPr/>
        <a:lstStyle/>
        <a:p>
          <a:endParaRPr lang="en-US"/>
        </a:p>
      </dgm:t>
    </dgm:pt>
    <dgm:pt modelId="{A8F038AA-D61F-4353-A6F7-E56F77119134}" type="sibTrans" cxnId="{FAFDAF4C-A790-4703-B00B-CB578DE1DA0F}">
      <dgm:prSet/>
      <dgm:spPr/>
      <dgm:t>
        <a:bodyPr/>
        <a:lstStyle/>
        <a:p>
          <a:endParaRPr lang="en-US"/>
        </a:p>
      </dgm:t>
    </dgm:pt>
    <dgm:pt modelId="{3774A8FD-8118-4332-84DE-72E4B2A0ADB4}">
      <dgm:prSet/>
      <dgm:spPr/>
      <dgm:t>
        <a:bodyPr/>
        <a:lstStyle/>
        <a:p>
          <a:r>
            <a:rPr lang="en-US"/>
            <a:t>The alternative</a:t>
          </a:r>
        </a:p>
      </dgm:t>
    </dgm:pt>
    <dgm:pt modelId="{C27D8908-2579-42E7-B753-8E0ED5700460}" type="parTrans" cxnId="{93234F42-9850-4098-BEB6-78FC769C7BF3}">
      <dgm:prSet/>
      <dgm:spPr/>
      <dgm:t>
        <a:bodyPr/>
        <a:lstStyle/>
        <a:p>
          <a:endParaRPr lang="en-US"/>
        </a:p>
      </dgm:t>
    </dgm:pt>
    <dgm:pt modelId="{CE5D4D4C-22B6-4D24-B726-ED107C12FC86}" type="sibTrans" cxnId="{93234F42-9850-4098-BEB6-78FC769C7BF3}">
      <dgm:prSet/>
      <dgm:spPr/>
      <dgm:t>
        <a:bodyPr/>
        <a:lstStyle/>
        <a:p>
          <a:endParaRPr lang="en-US"/>
        </a:p>
      </dgm:t>
    </dgm:pt>
    <dgm:pt modelId="{2F143F6F-899F-4CC8-859C-3701203BE449}">
      <dgm:prSet/>
      <dgm:spPr/>
      <dgm:t>
        <a:bodyPr/>
        <a:lstStyle/>
        <a:p>
          <a:r>
            <a:rPr lang="en-US" dirty="0"/>
            <a:t>Smaller core group of members oversees the entire planning process</a:t>
          </a:r>
        </a:p>
      </dgm:t>
    </dgm:pt>
    <dgm:pt modelId="{22C5F5A5-8D04-470C-9FCC-A1F8622097CF}" type="parTrans" cxnId="{E5EDE961-17D2-4830-B785-5418E61D18B1}">
      <dgm:prSet/>
      <dgm:spPr/>
      <dgm:t>
        <a:bodyPr/>
        <a:lstStyle/>
        <a:p>
          <a:endParaRPr lang="en-US"/>
        </a:p>
      </dgm:t>
    </dgm:pt>
    <dgm:pt modelId="{D976DD6A-559F-4097-AD17-1631EDBB1CDA}" type="sibTrans" cxnId="{E5EDE961-17D2-4830-B785-5418E61D18B1}">
      <dgm:prSet/>
      <dgm:spPr/>
      <dgm:t>
        <a:bodyPr/>
        <a:lstStyle/>
        <a:p>
          <a:endParaRPr lang="en-US"/>
        </a:p>
      </dgm:t>
    </dgm:pt>
    <dgm:pt modelId="{0A622AAD-575D-48A9-AAF3-9134D50C1F16}">
      <dgm:prSet/>
      <dgm:spPr/>
      <dgm:t>
        <a:bodyPr/>
        <a:lstStyle/>
        <a:p>
          <a:r>
            <a:rPr lang="en-US"/>
            <a:t>Work to bring in other individuals or groups (diverse) to work on certain sections.  Agricultural groups for the agriculture section, large land owners, business representatives</a:t>
          </a:r>
        </a:p>
      </dgm:t>
    </dgm:pt>
    <dgm:pt modelId="{1990C100-68D8-4D03-B457-501D835187D2}" type="parTrans" cxnId="{7795BCE6-DC3B-47BC-8E36-1B410DC61429}">
      <dgm:prSet/>
      <dgm:spPr/>
      <dgm:t>
        <a:bodyPr/>
        <a:lstStyle/>
        <a:p>
          <a:endParaRPr lang="en-US"/>
        </a:p>
      </dgm:t>
    </dgm:pt>
    <dgm:pt modelId="{22D42255-01CE-4F9D-88EF-11024AB54684}" type="sibTrans" cxnId="{7795BCE6-DC3B-47BC-8E36-1B410DC61429}">
      <dgm:prSet/>
      <dgm:spPr/>
      <dgm:t>
        <a:bodyPr/>
        <a:lstStyle/>
        <a:p>
          <a:endParaRPr lang="en-US"/>
        </a:p>
      </dgm:t>
    </dgm:pt>
    <dgm:pt modelId="{4F904D3C-38D4-4A61-9D92-83D8598409A1}">
      <dgm:prSet/>
      <dgm:spPr/>
      <dgm:t>
        <a:bodyPr/>
        <a:lstStyle/>
        <a:p>
          <a:r>
            <a:rPr lang="en-US"/>
            <a:t>In and out in a short period of time but maybe draw interest in other sections.</a:t>
          </a:r>
        </a:p>
      </dgm:t>
    </dgm:pt>
    <dgm:pt modelId="{147B0F2B-ECAE-4D0E-BCC3-0A3237C1C5B0}" type="parTrans" cxnId="{DE3BC6B1-453C-48D9-9BD8-1C1F816BDDD9}">
      <dgm:prSet/>
      <dgm:spPr/>
      <dgm:t>
        <a:bodyPr/>
        <a:lstStyle/>
        <a:p>
          <a:endParaRPr lang="en-US"/>
        </a:p>
      </dgm:t>
    </dgm:pt>
    <dgm:pt modelId="{6BD218B1-2930-4742-9D87-558DA6B4CFA4}" type="sibTrans" cxnId="{DE3BC6B1-453C-48D9-9BD8-1C1F816BDDD9}">
      <dgm:prSet/>
      <dgm:spPr/>
      <dgm:t>
        <a:bodyPr/>
        <a:lstStyle/>
        <a:p>
          <a:endParaRPr lang="en-US"/>
        </a:p>
      </dgm:t>
    </dgm:pt>
    <dgm:pt modelId="{ACBC80DD-56A7-4680-89C4-924400AB955C}" type="pres">
      <dgm:prSet presAssocID="{1EC85D00-3562-49ED-830F-187B7C3C6B6D}" presName="Name0" presStyleCnt="0">
        <dgm:presLayoutVars>
          <dgm:dir/>
          <dgm:resizeHandles val="exact"/>
        </dgm:presLayoutVars>
      </dgm:prSet>
      <dgm:spPr/>
    </dgm:pt>
    <dgm:pt modelId="{3DE091F6-D064-4B5A-AA5E-18382E80D39E}" type="pres">
      <dgm:prSet presAssocID="{74236D31-BF70-4183-97E7-E2397D124A87}" presName="node" presStyleLbl="node1" presStyleIdx="0" presStyleCnt="5">
        <dgm:presLayoutVars>
          <dgm:bulletEnabled val="1"/>
        </dgm:presLayoutVars>
      </dgm:prSet>
      <dgm:spPr/>
    </dgm:pt>
    <dgm:pt modelId="{4388B156-F46E-4716-B3E0-EDE11E576653}" type="pres">
      <dgm:prSet presAssocID="{2BA12498-9C56-4CB1-81A9-833DEE4B0FED}" presName="sibTrans" presStyleLbl="sibTrans1D1" presStyleIdx="0" presStyleCnt="4"/>
      <dgm:spPr/>
    </dgm:pt>
    <dgm:pt modelId="{C3B725CD-A2B6-4A24-81AF-E0D0DBA8D4B5}" type="pres">
      <dgm:prSet presAssocID="{2BA12498-9C56-4CB1-81A9-833DEE4B0FED}" presName="connectorText" presStyleLbl="sibTrans1D1" presStyleIdx="0" presStyleCnt="4"/>
      <dgm:spPr/>
    </dgm:pt>
    <dgm:pt modelId="{837EFCE1-5D0F-492E-9D25-11279349F6BF}" type="pres">
      <dgm:prSet presAssocID="{37D57A0E-F3EC-4332-9931-B862739BD3BB}" presName="node" presStyleLbl="node1" presStyleIdx="1" presStyleCnt="5">
        <dgm:presLayoutVars>
          <dgm:bulletEnabled val="1"/>
        </dgm:presLayoutVars>
      </dgm:prSet>
      <dgm:spPr/>
    </dgm:pt>
    <dgm:pt modelId="{14761BC9-FA05-419D-907F-AC91108D88DC}" type="pres">
      <dgm:prSet presAssocID="{713D93F5-E441-46C2-945C-A61DC7B5B0C6}" presName="sibTrans" presStyleLbl="sibTrans1D1" presStyleIdx="1" presStyleCnt="4"/>
      <dgm:spPr/>
    </dgm:pt>
    <dgm:pt modelId="{7CE8445C-5771-4E7B-9FA2-94E4EC463B46}" type="pres">
      <dgm:prSet presAssocID="{713D93F5-E441-46C2-945C-A61DC7B5B0C6}" presName="connectorText" presStyleLbl="sibTrans1D1" presStyleIdx="1" presStyleCnt="4"/>
      <dgm:spPr/>
    </dgm:pt>
    <dgm:pt modelId="{A3FFF51C-F1DD-4535-8489-FA3154B2DC76}" type="pres">
      <dgm:prSet presAssocID="{F79A1A7F-5526-4E75-BAF4-5FC4B506747B}" presName="node" presStyleLbl="node1" presStyleIdx="2" presStyleCnt="5">
        <dgm:presLayoutVars>
          <dgm:bulletEnabled val="1"/>
        </dgm:presLayoutVars>
      </dgm:prSet>
      <dgm:spPr/>
    </dgm:pt>
    <dgm:pt modelId="{9E9A1A39-C8C7-4EC8-9AB4-7044F0CFB740}" type="pres">
      <dgm:prSet presAssocID="{578E8839-38C2-4860-9AD9-F626C98EFA88}" presName="sibTrans" presStyleLbl="sibTrans1D1" presStyleIdx="2" presStyleCnt="4"/>
      <dgm:spPr/>
    </dgm:pt>
    <dgm:pt modelId="{014E0306-F938-4886-88BA-F2FB6E52010E}" type="pres">
      <dgm:prSet presAssocID="{578E8839-38C2-4860-9AD9-F626C98EFA88}" presName="connectorText" presStyleLbl="sibTrans1D1" presStyleIdx="2" presStyleCnt="4"/>
      <dgm:spPr/>
    </dgm:pt>
    <dgm:pt modelId="{0E7C5BBD-DE43-4D95-B869-091F40C7AA24}" type="pres">
      <dgm:prSet presAssocID="{24D3C8F1-7AA2-4533-BEE7-034B04C86A21}" presName="node" presStyleLbl="node1" presStyleIdx="3" presStyleCnt="5">
        <dgm:presLayoutVars>
          <dgm:bulletEnabled val="1"/>
        </dgm:presLayoutVars>
      </dgm:prSet>
      <dgm:spPr/>
    </dgm:pt>
    <dgm:pt modelId="{1934B2F4-127C-4119-9601-65C614C31DA0}" type="pres">
      <dgm:prSet presAssocID="{A8F038AA-D61F-4353-A6F7-E56F77119134}" presName="sibTrans" presStyleLbl="sibTrans1D1" presStyleIdx="3" presStyleCnt="4"/>
      <dgm:spPr/>
    </dgm:pt>
    <dgm:pt modelId="{30054F28-EB01-4977-95BC-98C67ECCB6A3}" type="pres">
      <dgm:prSet presAssocID="{A8F038AA-D61F-4353-A6F7-E56F77119134}" presName="connectorText" presStyleLbl="sibTrans1D1" presStyleIdx="3" presStyleCnt="4"/>
      <dgm:spPr/>
    </dgm:pt>
    <dgm:pt modelId="{810B19E6-F986-428A-A40A-377E9458A45D}" type="pres">
      <dgm:prSet presAssocID="{3774A8FD-8118-4332-84DE-72E4B2A0ADB4}" presName="node" presStyleLbl="node1" presStyleIdx="4" presStyleCnt="5">
        <dgm:presLayoutVars>
          <dgm:bulletEnabled val="1"/>
        </dgm:presLayoutVars>
      </dgm:prSet>
      <dgm:spPr/>
    </dgm:pt>
  </dgm:ptLst>
  <dgm:cxnLst>
    <dgm:cxn modelId="{69D48407-672E-4FAA-9772-12A40F379506}" type="presOf" srcId="{37D57A0E-F3EC-4332-9931-B862739BD3BB}" destId="{837EFCE1-5D0F-492E-9D25-11279349F6BF}" srcOrd="0" destOrd="0" presId="urn:microsoft.com/office/officeart/2016/7/layout/RepeatingBendingProcessNew"/>
    <dgm:cxn modelId="{A9C09C29-F3D2-46C4-B39F-50AD570AD5CC}" type="presOf" srcId="{578E8839-38C2-4860-9AD9-F626C98EFA88}" destId="{9E9A1A39-C8C7-4EC8-9AB4-7044F0CFB740}" srcOrd="0" destOrd="0" presId="urn:microsoft.com/office/officeart/2016/7/layout/RepeatingBendingProcessNew"/>
    <dgm:cxn modelId="{A753483A-0D28-4843-9F19-668DE268C68E}" srcId="{1EC85D00-3562-49ED-830F-187B7C3C6B6D}" destId="{74236D31-BF70-4183-97E7-E2397D124A87}" srcOrd="0" destOrd="0" parTransId="{A8BA4144-16D4-497B-B155-48B53AF18050}" sibTransId="{2BA12498-9C56-4CB1-81A9-833DEE4B0FED}"/>
    <dgm:cxn modelId="{959A323C-3F20-4629-9335-980C7D2A2F58}" type="presOf" srcId="{2BA12498-9C56-4CB1-81A9-833DEE4B0FED}" destId="{4388B156-F46E-4716-B3E0-EDE11E576653}" srcOrd="0" destOrd="0" presId="urn:microsoft.com/office/officeart/2016/7/layout/RepeatingBendingProcessNew"/>
    <dgm:cxn modelId="{0C83A13D-EE50-418E-A97A-1857E9547EE2}" type="presOf" srcId="{578E8839-38C2-4860-9AD9-F626C98EFA88}" destId="{014E0306-F938-4886-88BA-F2FB6E52010E}" srcOrd="1" destOrd="0" presId="urn:microsoft.com/office/officeart/2016/7/layout/RepeatingBendingProcessNew"/>
    <dgm:cxn modelId="{5FE5E53E-DF88-4D5C-BFEE-ED2F9E7B89D1}" type="presOf" srcId="{F79A1A7F-5526-4E75-BAF4-5FC4B506747B}" destId="{A3FFF51C-F1DD-4535-8489-FA3154B2DC76}" srcOrd="0" destOrd="0" presId="urn:microsoft.com/office/officeart/2016/7/layout/RepeatingBendingProcessNew"/>
    <dgm:cxn modelId="{B2EE2260-154E-4F94-9A98-AB32105B1839}" type="presOf" srcId="{A8F038AA-D61F-4353-A6F7-E56F77119134}" destId="{30054F28-EB01-4977-95BC-98C67ECCB6A3}" srcOrd="1" destOrd="0" presId="urn:microsoft.com/office/officeart/2016/7/layout/RepeatingBendingProcessNew"/>
    <dgm:cxn modelId="{E5EDE961-17D2-4830-B785-5418E61D18B1}" srcId="{3774A8FD-8118-4332-84DE-72E4B2A0ADB4}" destId="{2F143F6F-899F-4CC8-859C-3701203BE449}" srcOrd="0" destOrd="0" parTransId="{22C5F5A5-8D04-470C-9FCC-A1F8622097CF}" sibTransId="{D976DD6A-559F-4097-AD17-1631EDBB1CDA}"/>
    <dgm:cxn modelId="{93234F42-9850-4098-BEB6-78FC769C7BF3}" srcId="{1EC85D00-3562-49ED-830F-187B7C3C6B6D}" destId="{3774A8FD-8118-4332-84DE-72E4B2A0ADB4}" srcOrd="4" destOrd="0" parTransId="{C27D8908-2579-42E7-B753-8E0ED5700460}" sibTransId="{CE5D4D4C-22B6-4D24-B726-ED107C12FC86}"/>
    <dgm:cxn modelId="{6C804F44-D85C-4421-ADF1-B211DB30759D}" type="presOf" srcId="{1EC85D00-3562-49ED-830F-187B7C3C6B6D}" destId="{ACBC80DD-56A7-4680-89C4-924400AB955C}" srcOrd="0" destOrd="0" presId="urn:microsoft.com/office/officeart/2016/7/layout/RepeatingBendingProcessNew"/>
    <dgm:cxn modelId="{ABD64545-3FD3-44AE-A88A-BC47B836DCE2}" type="presOf" srcId="{4F904D3C-38D4-4A61-9D92-83D8598409A1}" destId="{810B19E6-F986-428A-A40A-377E9458A45D}" srcOrd="0" destOrd="3" presId="urn:microsoft.com/office/officeart/2016/7/layout/RepeatingBendingProcessNew"/>
    <dgm:cxn modelId="{FAFDAF4C-A790-4703-B00B-CB578DE1DA0F}" srcId="{1EC85D00-3562-49ED-830F-187B7C3C6B6D}" destId="{24D3C8F1-7AA2-4533-BEE7-034B04C86A21}" srcOrd="3" destOrd="0" parTransId="{DAC7E12A-E76C-4176-8A16-57883D5D2AF8}" sibTransId="{A8F038AA-D61F-4353-A6F7-E56F77119134}"/>
    <dgm:cxn modelId="{68463B59-F73B-4A27-B2CA-132A02198251}" type="presOf" srcId="{74236D31-BF70-4183-97E7-E2397D124A87}" destId="{3DE091F6-D064-4B5A-AA5E-18382E80D39E}" srcOrd="0" destOrd="0" presId="urn:microsoft.com/office/officeart/2016/7/layout/RepeatingBendingProcessNew"/>
    <dgm:cxn modelId="{3FF3767A-9B6A-441E-B04F-8776AD5E471D}" type="presOf" srcId="{24D3C8F1-7AA2-4533-BEE7-034B04C86A21}" destId="{0E7C5BBD-DE43-4D95-B869-091F40C7AA24}" srcOrd="0" destOrd="0" presId="urn:microsoft.com/office/officeart/2016/7/layout/RepeatingBendingProcessNew"/>
    <dgm:cxn modelId="{B289ED93-9355-4B03-9A06-C012BADD1D2C}" type="presOf" srcId="{2BA12498-9C56-4CB1-81A9-833DEE4B0FED}" destId="{C3B725CD-A2B6-4A24-81AF-E0D0DBA8D4B5}" srcOrd="1" destOrd="0" presId="urn:microsoft.com/office/officeart/2016/7/layout/RepeatingBendingProcessNew"/>
    <dgm:cxn modelId="{CAB4E598-B23B-438C-A7E8-6FE6ADA89196}" type="presOf" srcId="{0A622AAD-575D-48A9-AAF3-9134D50C1F16}" destId="{810B19E6-F986-428A-A40A-377E9458A45D}" srcOrd="0" destOrd="2" presId="urn:microsoft.com/office/officeart/2016/7/layout/RepeatingBendingProcessNew"/>
    <dgm:cxn modelId="{834E509A-1A62-4F17-9CCB-4819EA1EEEB1}" srcId="{1EC85D00-3562-49ED-830F-187B7C3C6B6D}" destId="{F79A1A7F-5526-4E75-BAF4-5FC4B506747B}" srcOrd="2" destOrd="0" parTransId="{4AD0ADE0-9DBC-4C15-B41B-22AC73DCA94A}" sibTransId="{578E8839-38C2-4860-9AD9-F626C98EFA88}"/>
    <dgm:cxn modelId="{50A895A9-2E1B-4D58-9824-1D09E2C59B47}" type="presOf" srcId="{713D93F5-E441-46C2-945C-A61DC7B5B0C6}" destId="{14761BC9-FA05-419D-907F-AC91108D88DC}" srcOrd="0" destOrd="0" presId="urn:microsoft.com/office/officeart/2016/7/layout/RepeatingBendingProcessNew"/>
    <dgm:cxn modelId="{521E19B1-3419-413A-9582-F59ACA07A19C}" type="presOf" srcId="{713D93F5-E441-46C2-945C-A61DC7B5B0C6}" destId="{7CE8445C-5771-4E7B-9FA2-94E4EC463B46}" srcOrd="1" destOrd="0" presId="urn:microsoft.com/office/officeart/2016/7/layout/RepeatingBendingProcessNew"/>
    <dgm:cxn modelId="{DE3BC6B1-453C-48D9-9BD8-1C1F816BDDD9}" srcId="{0A622AAD-575D-48A9-AAF3-9134D50C1F16}" destId="{4F904D3C-38D4-4A61-9D92-83D8598409A1}" srcOrd="0" destOrd="0" parTransId="{147B0F2B-ECAE-4D0E-BCC3-0A3237C1C5B0}" sibTransId="{6BD218B1-2930-4742-9D87-558DA6B4CFA4}"/>
    <dgm:cxn modelId="{D3AE3DC5-DB4B-4923-B1A7-843349BD5EDC}" type="presOf" srcId="{3774A8FD-8118-4332-84DE-72E4B2A0ADB4}" destId="{810B19E6-F986-428A-A40A-377E9458A45D}" srcOrd="0" destOrd="0" presId="urn:microsoft.com/office/officeart/2016/7/layout/RepeatingBendingProcessNew"/>
    <dgm:cxn modelId="{4A71F8E0-F830-409D-9D51-1F40730DA0C2}" srcId="{1EC85D00-3562-49ED-830F-187B7C3C6B6D}" destId="{37D57A0E-F3EC-4332-9931-B862739BD3BB}" srcOrd="1" destOrd="0" parTransId="{22486D9F-9B8F-4383-AF94-8101EFE9AA55}" sibTransId="{713D93F5-E441-46C2-945C-A61DC7B5B0C6}"/>
    <dgm:cxn modelId="{7795BCE6-DC3B-47BC-8E36-1B410DC61429}" srcId="{3774A8FD-8118-4332-84DE-72E4B2A0ADB4}" destId="{0A622AAD-575D-48A9-AAF3-9134D50C1F16}" srcOrd="1" destOrd="0" parTransId="{1990C100-68D8-4D03-B457-501D835187D2}" sibTransId="{22D42255-01CE-4F9D-88EF-11024AB54684}"/>
    <dgm:cxn modelId="{F2D141F3-B17E-4D06-93FF-6FE369AC4C0E}" type="presOf" srcId="{A8F038AA-D61F-4353-A6F7-E56F77119134}" destId="{1934B2F4-127C-4119-9601-65C614C31DA0}" srcOrd="0" destOrd="0" presId="urn:microsoft.com/office/officeart/2016/7/layout/RepeatingBendingProcessNew"/>
    <dgm:cxn modelId="{F9831AF6-5A78-49E1-8DFC-AB1CF48CACDE}" type="presOf" srcId="{2F143F6F-899F-4CC8-859C-3701203BE449}" destId="{810B19E6-F986-428A-A40A-377E9458A45D}" srcOrd="0" destOrd="1" presId="urn:microsoft.com/office/officeart/2016/7/layout/RepeatingBendingProcessNew"/>
    <dgm:cxn modelId="{79FA4FB3-93CF-4BB8-BAFA-90BF7490BF8A}" type="presParOf" srcId="{ACBC80DD-56A7-4680-89C4-924400AB955C}" destId="{3DE091F6-D064-4B5A-AA5E-18382E80D39E}" srcOrd="0" destOrd="0" presId="urn:microsoft.com/office/officeart/2016/7/layout/RepeatingBendingProcessNew"/>
    <dgm:cxn modelId="{62CF0362-8010-4131-9E9D-459D7E1DE268}" type="presParOf" srcId="{ACBC80DD-56A7-4680-89C4-924400AB955C}" destId="{4388B156-F46E-4716-B3E0-EDE11E576653}" srcOrd="1" destOrd="0" presId="urn:microsoft.com/office/officeart/2016/7/layout/RepeatingBendingProcessNew"/>
    <dgm:cxn modelId="{569BB785-5851-4238-BB93-260AFFBC9A73}" type="presParOf" srcId="{4388B156-F46E-4716-B3E0-EDE11E576653}" destId="{C3B725CD-A2B6-4A24-81AF-E0D0DBA8D4B5}" srcOrd="0" destOrd="0" presId="urn:microsoft.com/office/officeart/2016/7/layout/RepeatingBendingProcessNew"/>
    <dgm:cxn modelId="{B0CCC059-8BAB-4256-9D60-6CFBFDDD1059}" type="presParOf" srcId="{ACBC80DD-56A7-4680-89C4-924400AB955C}" destId="{837EFCE1-5D0F-492E-9D25-11279349F6BF}" srcOrd="2" destOrd="0" presId="urn:microsoft.com/office/officeart/2016/7/layout/RepeatingBendingProcessNew"/>
    <dgm:cxn modelId="{1D60C417-9F5C-47CD-942E-B4E2C119B15F}" type="presParOf" srcId="{ACBC80DD-56A7-4680-89C4-924400AB955C}" destId="{14761BC9-FA05-419D-907F-AC91108D88DC}" srcOrd="3" destOrd="0" presId="urn:microsoft.com/office/officeart/2016/7/layout/RepeatingBendingProcessNew"/>
    <dgm:cxn modelId="{06DC5E0B-658A-4A4F-BF51-6F4B2CAE8875}" type="presParOf" srcId="{14761BC9-FA05-419D-907F-AC91108D88DC}" destId="{7CE8445C-5771-4E7B-9FA2-94E4EC463B46}" srcOrd="0" destOrd="0" presId="urn:microsoft.com/office/officeart/2016/7/layout/RepeatingBendingProcessNew"/>
    <dgm:cxn modelId="{E974F9D4-DA4A-4977-83E2-5418F9C3D38D}" type="presParOf" srcId="{ACBC80DD-56A7-4680-89C4-924400AB955C}" destId="{A3FFF51C-F1DD-4535-8489-FA3154B2DC76}" srcOrd="4" destOrd="0" presId="urn:microsoft.com/office/officeart/2016/7/layout/RepeatingBendingProcessNew"/>
    <dgm:cxn modelId="{342896B6-91E4-4F86-A57F-4522081A1A24}" type="presParOf" srcId="{ACBC80DD-56A7-4680-89C4-924400AB955C}" destId="{9E9A1A39-C8C7-4EC8-9AB4-7044F0CFB740}" srcOrd="5" destOrd="0" presId="urn:microsoft.com/office/officeart/2016/7/layout/RepeatingBendingProcessNew"/>
    <dgm:cxn modelId="{35A30DD5-26DA-4CE2-B5CB-3F4AA88419F3}" type="presParOf" srcId="{9E9A1A39-C8C7-4EC8-9AB4-7044F0CFB740}" destId="{014E0306-F938-4886-88BA-F2FB6E52010E}" srcOrd="0" destOrd="0" presId="urn:microsoft.com/office/officeart/2016/7/layout/RepeatingBendingProcessNew"/>
    <dgm:cxn modelId="{5301A224-B7AA-4D97-9F09-A103DDE9905A}" type="presParOf" srcId="{ACBC80DD-56A7-4680-89C4-924400AB955C}" destId="{0E7C5BBD-DE43-4D95-B869-091F40C7AA24}" srcOrd="6" destOrd="0" presId="urn:microsoft.com/office/officeart/2016/7/layout/RepeatingBendingProcessNew"/>
    <dgm:cxn modelId="{F124441B-3B8F-4FBB-B5BA-E5041612072C}" type="presParOf" srcId="{ACBC80DD-56A7-4680-89C4-924400AB955C}" destId="{1934B2F4-127C-4119-9601-65C614C31DA0}" srcOrd="7" destOrd="0" presId="urn:microsoft.com/office/officeart/2016/7/layout/RepeatingBendingProcessNew"/>
    <dgm:cxn modelId="{5BA62CE2-7CB0-4833-B4DA-B96B62F2225A}" type="presParOf" srcId="{1934B2F4-127C-4119-9601-65C614C31DA0}" destId="{30054F28-EB01-4977-95BC-98C67ECCB6A3}" srcOrd="0" destOrd="0" presId="urn:microsoft.com/office/officeart/2016/7/layout/RepeatingBendingProcessNew"/>
    <dgm:cxn modelId="{74A5590D-C902-4B90-835A-BB9F62B01BA9}" type="presParOf" srcId="{ACBC80DD-56A7-4680-89C4-924400AB955C}" destId="{810B19E6-F986-428A-A40A-377E9458A45D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43ADA0-B670-48D7-978F-10799E181BD1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D7223E1-6652-4BB6-A4A0-E753306680B4}">
      <dgm:prSet/>
      <dgm:spPr/>
      <dgm:t>
        <a:bodyPr/>
        <a:lstStyle/>
        <a:p>
          <a:pPr>
            <a:defRPr cap="all"/>
          </a:pPr>
          <a:r>
            <a:rPr lang="en-US"/>
            <a:t>We have communities with public sewer (water quality mitigation) that were not designed to accommodate additional growth</a:t>
          </a:r>
        </a:p>
      </dgm:t>
    </dgm:pt>
    <dgm:pt modelId="{7057F0DA-125C-454B-BE27-C0C57D091E61}" type="parTrans" cxnId="{91C49FA5-AB47-4430-92DF-DE6F66FAC41B}">
      <dgm:prSet/>
      <dgm:spPr/>
      <dgm:t>
        <a:bodyPr/>
        <a:lstStyle/>
        <a:p>
          <a:endParaRPr lang="en-US"/>
        </a:p>
      </dgm:t>
    </dgm:pt>
    <dgm:pt modelId="{48EBE5FD-6CB2-4C0B-AD48-E206A911036B}" type="sibTrans" cxnId="{91C49FA5-AB47-4430-92DF-DE6F66FAC41B}">
      <dgm:prSet/>
      <dgm:spPr/>
      <dgm:t>
        <a:bodyPr/>
        <a:lstStyle/>
        <a:p>
          <a:endParaRPr lang="en-US"/>
        </a:p>
      </dgm:t>
    </dgm:pt>
    <dgm:pt modelId="{B332E68A-92AC-4637-B759-BB982B64F43F}">
      <dgm:prSet/>
      <dgm:spPr/>
      <dgm:t>
        <a:bodyPr/>
        <a:lstStyle/>
        <a:p>
          <a:pPr>
            <a:defRPr cap="all"/>
          </a:pPr>
          <a:r>
            <a:rPr lang="en-US"/>
            <a:t>What is the correct size- there is no right answer.</a:t>
          </a:r>
        </a:p>
      </dgm:t>
    </dgm:pt>
    <dgm:pt modelId="{57A9FB6B-2A06-4172-966E-964D2AE2573D}" type="parTrans" cxnId="{A9586799-4A99-4623-BE36-8C93BC04A123}">
      <dgm:prSet/>
      <dgm:spPr/>
      <dgm:t>
        <a:bodyPr/>
        <a:lstStyle/>
        <a:p>
          <a:endParaRPr lang="en-US"/>
        </a:p>
      </dgm:t>
    </dgm:pt>
    <dgm:pt modelId="{E711F46F-2026-4CDB-A3A3-3ED6B28C1F34}" type="sibTrans" cxnId="{A9586799-4A99-4623-BE36-8C93BC04A123}">
      <dgm:prSet/>
      <dgm:spPr/>
      <dgm:t>
        <a:bodyPr/>
        <a:lstStyle/>
        <a:p>
          <a:endParaRPr lang="en-US"/>
        </a:p>
      </dgm:t>
    </dgm:pt>
    <dgm:pt modelId="{1D156750-FFBD-47CE-89D4-351A737D4F8A}">
      <dgm:prSet/>
      <dgm:spPr/>
      <dgm:t>
        <a:bodyPr/>
        <a:lstStyle/>
        <a:p>
          <a:pPr>
            <a:defRPr cap="all"/>
          </a:pPr>
          <a:r>
            <a:rPr lang="en-US"/>
            <a:t>We have seen ¾ of a town designated and others just a tiny portion.</a:t>
          </a:r>
        </a:p>
      </dgm:t>
    </dgm:pt>
    <dgm:pt modelId="{78C2A338-2E4E-45EC-88E0-22C19DB9D9A8}" type="parTrans" cxnId="{2211A9D1-0A7D-4798-BCEC-34D997254224}">
      <dgm:prSet/>
      <dgm:spPr/>
      <dgm:t>
        <a:bodyPr/>
        <a:lstStyle/>
        <a:p>
          <a:endParaRPr lang="en-US"/>
        </a:p>
      </dgm:t>
    </dgm:pt>
    <dgm:pt modelId="{7ECBF5D8-F535-4E4A-A940-C655BC0B5CB3}" type="sibTrans" cxnId="{2211A9D1-0A7D-4798-BCEC-34D997254224}">
      <dgm:prSet/>
      <dgm:spPr/>
      <dgm:t>
        <a:bodyPr/>
        <a:lstStyle/>
        <a:p>
          <a:endParaRPr lang="en-US"/>
        </a:p>
      </dgm:t>
    </dgm:pt>
    <dgm:pt modelId="{99F4FA3B-320A-4CF6-9060-890B38ED5CF9}">
      <dgm:prSet/>
      <dgm:spPr/>
      <dgm:t>
        <a:bodyPr/>
        <a:lstStyle/>
        <a:p>
          <a:pPr>
            <a:defRPr cap="all"/>
          </a:pPr>
          <a:r>
            <a:rPr lang="en-US"/>
            <a:t>In many instances Growth/ Rural exemption </a:t>
          </a:r>
        </a:p>
      </dgm:t>
    </dgm:pt>
    <dgm:pt modelId="{D78B2ECA-576A-4C36-A440-8C7262A4428C}" type="parTrans" cxnId="{36AE0DEF-D9E4-4968-A45D-290BB1751306}">
      <dgm:prSet/>
      <dgm:spPr/>
      <dgm:t>
        <a:bodyPr/>
        <a:lstStyle/>
        <a:p>
          <a:endParaRPr lang="en-US"/>
        </a:p>
      </dgm:t>
    </dgm:pt>
    <dgm:pt modelId="{442593AE-533F-46BD-A889-5F3A03DE022B}" type="sibTrans" cxnId="{36AE0DEF-D9E4-4968-A45D-290BB1751306}">
      <dgm:prSet/>
      <dgm:spPr/>
      <dgm:t>
        <a:bodyPr/>
        <a:lstStyle/>
        <a:p>
          <a:endParaRPr lang="en-US"/>
        </a:p>
      </dgm:t>
    </dgm:pt>
    <dgm:pt modelId="{2EC3732F-827B-4002-9F6C-305E27DB8F88}" type="pres">
      <dgm:prSet presAssocID="{F743ADA0-B670-48D7-978F-10799E181BD1}" presName="root" presStyleCnt="0">
        <dgm:presLayoutVars>
          <dgm:dir/>
          <dgm:resizeHandles val="exact"/>
        </dgm:presLayoutVars>
      </dgm:prSet>
      <dgm:spPr/>
    </dgm:pt>
    <dgm:pt modelId="{A7110569-BB6F-4387-B3B4-A33A377B59A9}" type="pres">
      <dgm:prSet presAssocID="{6D7223E1-6652-4BB6-A4A0-E753306680B4}" presName="compNode" presStyleCnt="0"/>
      <dgm:spPr/>
    </dgm:pt>
    <dgm:pt modelId="{5407A44B-7AA8-449E-843F-E7DBD29045C1}" type="pres">
      <dgm:prSet presAssocID="{6D7223E1-6652-4BB6-A4A0-E753306680B4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08BC1087-89A9-49B0-B392-308A5991FAA5}" type="pres">
      <dgm:prSet presAssocID="{6D7223E1-6652-4BB6-A4A0-E753306680B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nk"/>
        </a:ext>
      </dgm:extLst>
    </dgm:pt>
    <dgm:pt modelId="{329EC980-E083-49B2-9595-9F0398CD5711}" type="pres">
      <dgm:prSet presAssocID="{6D7223E1-6652-4BB6-A4A0-E753306680B4}" presName="spaceRect" presStyleCnt="0"/>
      <dgm:spPr/>
    </dgm:pt>
    <dgm:pt modelId="{5F7259EA-EF61-486C-8B10-351CECB9CFE7}" type="pres">
      <dgm:prSet presAssocID="{6D7223E1-6652-4BB6-A4A0-E753306680B4}" presName="textRect" presStyleLbl="revTx" presStyleIdx="0" presStyleCnt="4">
        <dgm:presLayoutVars>
          <dgm:chMax val="1"/>
          <dgm:chPref val="1"/>
        </dgm:presLayoutVars>
      </dgm:prSet>
      <dgm:spPr/>
    </dgm:pt>
    <dgm:pt modelId="{F82C16DE-8E25-4D54-9BA8-7020F824BC8B}" type="pres">
      <dgm:prSet presAssocID="{48EBE5FD-6CB2-4C0B-AD48-E206A911036B}" presName="sibTrans" presStyleCnt="0"/>
      <dgm:spPr/>
    </dgm:pt>
    <dgm:pt modelId="{83AF2D1E-4AC1-42BC-A8E8-643426ABCC50}" type="pres">
      <dgm:prSet presAssocID="{B332E68A-92AC-4637-B759-BB982B64F43F}" presName="compNode" presStyleCnt="0"/>
      <dgm:spPr/>
    </dgm:pt>
    <dgm:pt modelId="{D6A8D66E-9421-430A-97EF-8315A11637F9}" type="pres">
      <dgm:prSet presAssocID="{B332E68A-92AC-4637-B759-BB982B64F43F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65D2D80C-2F17-4CE1-9801-4EE158C4D5C4}" type="pres">
      <dgm:prSet presAssocID="{B332E68A-92AC-4637-B759-BB982B64F43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8A9EBED4-7E0D-41D2-A5F3-9403D2C579E0}" type="pres">
      <dgm:prSet presAssocID="{B332E68A-92AC-4637-B759-BB982B64F43F}" presName="spaceRect" presStyleCnt="0"/>
      <dgm:spPr/>
    </dgm:pt>
    <dgm:pt modelId="{E2FBE830-2D8B-4695-911A-DEAE67426043}" type="pres">
      <dgm:prSet presAssocID="{B332E68A-92AC-4637-B759-BB982B64F43F}" presName="textRect" presStyleLbl="revTx" presStyleIdx="1" presStyleCnt="4">
        <dgm:presLayoutVars>
          <dgm:chMax val="1"/>
          <dgm:chPref val="1"/>
        </dgm:presLayoutVars>
      </dgm:prSet>
      <dgm:spPr/>
    </dgm:pt>
    <dgm:pt modelId="{1B812652-1831-4E57-B403-6C07021653BB}" type="pres">
      <dgm:prSet presAssocID="{E711F46F-2026-4CDB-A3A3-3ED6B28C1F34}" presName="sibTrans" presStyleCnt="0"/>
      <dgm:spPr/>
    </dgm:pt>
    <dgm:pt modelId="{21E442FD-6C03-4E46-B357-CED57EDF76E5}" type="pres">
      <dgm:prSet presAssocID="{1D156750-FFBD-47CE-89D4-351A737D4F8A}" presName="compNode" presStyleCnt="0"/>
      <dgm:spPr/>
    </dgm:pt>
    <dgm:pt modelId="{BA101460-5602-4A40-90BC-9CEBD489AE41}" type="pres">
      <dgm:prSet presAssocID="{1D156750-FFBD-47CE-89D4-351A737D4F8A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08C27CB4-AEDD-4448-A13F-F54059EB659B}" type="pres">
      <dgm:prSet presAssocID="{1D156750-FFBD-47CE-89D4-351A737D4F8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EB789754-3457-41E7-81BC-7312A2DE9A4E}" type="pres">
      <dgm:prSet presAssocID="{1D156750-FFBD-47CE-89D4-351A737D4F8A}" presName="spaceRect" presStyleCnt="0"/>
      <dgm:spPr/>
    </dgm:pt>
    <dgm:pt modelId="{E179168C-02FA-4E19-A7F6-D82BADFADEFA}" type="pres">
      <dgm:prSet presAssocID="{1D156750-FFBD-47CE-89D4-351A737D4F8A}" presName="textRect" presStyleLbl="revTx" presStyleIdx="2" presStyleCnt="4">
        <dgm:presLayoutVars>
          <dgm:chMax val="1"/>
          <dgm:chPref val="1"/>
        </dgm:presLayoutVars>
      </dgm:prSet>
      <dgm:spPr/>
    </dgm:pt>
    <dgm:pt modelId="{618DFA3D-69BB-4F7F-8FD2-3F0E5613181C}" type="pres">
      <dgm:prSet presAssocID="{7ECBF5D8-F535-4E4A-A940-C655BC0B5CB3}" presName="sibTrans" presStyleCnt="0"/>
      <dgm:spPr/>
    </dgm:pt>
    <dgm:pt modelId="{75DFAF66-D029-45A8-A108-B45C1A053FD2}" type="pres">
      <dgm:prSet presAssocID="{99F4FA3B-320A-4CF6-9060-890B38ED5CF9}" presName="compNode" presStyleCnt="0"/>
      <dgm:spPr/>
    </dgm:pt>
    <dgm:pt modelId="{992D0BCA-C932-40C1-96F9-F48C286C74B9}" type="pres">
      <dgm:prSet presAssocID="{99F4FA3B-320A-4CF6-9060-890B38ED5CF9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3E20E19B-4DB5-4CC1-9EA6-CD395A2A179C}" type="pres">
      <dgm:prSet presAssocID="{99F4FA3B-320A-4CF6-9060-890B38ED5CF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4204D29D-D9F3-4D3F-9F3E-4931EDA90B79}" type="pres">
      <dgm:prSet presAssocID="{99F4FA3B-320A-4CF6-9060-890B38ED5CF9}" presName="spaceRect" presStyleCnt="0"/>
      <dgm:spPr/>
    </dgm:pt>
    <dgm:pt modelId="{1D6653B6-0D50-4A4F-A900-513716F25B71}" type="pres">
      <dgm:prSet presAssocID="{99F4FA3B-320A-4CF6-9060-890B38ED5CF9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5376B3A-EE42-4C75-BB61-76B3F045113F}" type="presOf" srcId="{1D156750-FFBD-47CE-89D4-351A737D4F8A}" destId="{E179168C-02FA-4E19-A7F6-D82BADFADEFA}" srcOrd="0" destOrd="0" presId="urn:microsoft.com/office/officeart/2018/5/layout/IconLeafLabelList"/>
    <dgm:cxn modelId="{A9586799-4A99-4623-BE36-8C93BC04A123}" srcId="{F743ADA0-B670-48D7-978F-10799E181BD1}" destId="{B332E68A-92AC-4637-B759-BB982B64F43F}" srcOrd="1" destOrd="0" parTransId="{57A9FB6B-2A06-4172-966E-964D2AE2573D}" sibTransId="{E711F46F-2026-4CDB-A3A3-3ED6B28C1F34}"/>
    <dgm:cxn modelId="{91C49FA5-AB47-4430-92DF-DE6F66FAC41B}" srcId="{F743ADA0-B670-48D7-978F-10799E181BD1}" destId="{6D7223E1-6652-4BB6-A4A0-E753306680B4}" srcOrd="0" destOrd="0" parTransId="{7057F0DA-125C-454B-BE27-C0C57D091E61}" sibTransId="{48EBE5FD-6CB2-4C0B-AD48-E206A911036B}"/>
    <dgm:cxn modelId="{F94A42B6-D51D-4957-BB33-49B10C3153A9}" type="presOf" srcId="{99F4FA3B-320A-4CF6-9060-890B38ED5CF9}" destId="{1D6653B6-0D50-4A4F-A900-513716F25B71}" srcOrd="0" destOrd="0" presId="urn:microsoft.com/office/officeart/2018/5/layout/IconLeafLabelList"/>
    <dgm:cxn modelId="{5E180BC8-E34A-4249-80BB-FA6503A59BEF}" type="presOf" srcId="{B332E68A-92AC-4637-B759-BB982B64F43F}" destId="{E2FBE830-2D8B-4695-911A-DEAE67426043}" srcOrd="0" destOrd="0" presId="urn:microsoft.com/office/officeart/2018/5/layout/IconLeafLabelList"/>
    <dgm:cxn modelId="{2211A9D1-0A7D-4798-BCEC-34D997254224}" srcId="{F743ADA0-B670-48D7-978F-10799E181BD1}" destId="{1D156750-FFBD-47CE-89D4-351A737D4F8A}" srcOrd="2" destOrd="0" parTransId="{78C2A338-2E4E-45EC-88E0-22C19DB9D9A8}" sibTransId="{7ECBF5D8-F535-4E4A-A940-C655BC0B5CB3}"/>
    <dgm:cxn modelId="{FF6F9BD4-E102-4442-9C6A-EC4D50D31F4F}" type="presOf" srcId="{F743ADA0-B670-48D7-978F-10799E181BD1}" destId="{2EC3732F-827B-4002-9F6C-305E27DB8F88}" srcOrd="0" destOrd="0" presId="urn:microsoft.com/office/officeart/2018/5/layout/IconLeafLabelList"/>
    <dgm:cxn modelId="{5F91AEDC-0674-4FA0-8038-141F77AFB17C}" type="presOf" srcId="{6D7223E1-6652-4BB6-A4A0-E753306680B4}" destId="{5F7259EA-EF61-486C-8B10-351CECB9CFE7}" srcOrd="0" destOrd="0" presId="urn:microsoft.com/office/officeart/2018/5/layout/IconLeafLabelList"/>
    <dgm:cxn modelId="{36AE0DEF-D9E4-4968-A45D-290BB1751306}" srcId="{F743ADA0-B670-48D7-978F-10799E181BD1}" destId="{99F4FA3B-320A-4CF6-9060-890B38ED5CF9}" srcOrd="3" destOrd="0" parTransId="{D78B2ECA-576A-4C36-A440-8C7262A4428C}" sibTransId="{442593AE-533F-46BD-A889-5F3A03DE022B}"/>
    <dgm:cxn modelId="{3414D81A-218D-4146-B119-582CDA837760}" type="presParOf" srcId="{2EC3732F-827B-4002-9F6C-305E27DB8F88}" destId="{A7110569-BB6F-4387-B3B4-A33A377B59A9}" srcOrd="0" destOrd="0" presId="urn:microsoft.com/office/officeart/2018/5/layout/IconLeafLabelList"/>
    <dgm:cxn modelId="{576CDBDA-C58A-43C9-9F67-2EFF6A1CC267}" type="presParOf" srcId="{A7110569-BB6F-4387-B3B4-A33A377B59A9}" destId="{5407A44B-7AA8-449E-843F-E7DBD29045C1}" srcOrd="0" destOrd="0" presId="urn:microsoft.com/office/officeart/2018/5/layout/IconLeafLabelList"/>
    <dgm:cxn modelId="{67BDD486-3F80-41CB-93F5-C395CBC78F6F}" type="presParOf" srcId="{A7110569-BB6F-4387-B3B4-A33A377B59A9}" destId="{08BC1087-89A9-49B0-B392-308A5991FAA5}" srcOrd="1" destOrd="0" presId="urn:microsoft.com/office/officeart/2018/5/layout/IconLeafLabelList"/>
    <dgm:cxn modelId="{3311C592-1FB1-4CAD-A8A8-2A89032D70C6}" type="presParOf" srcId="{A7110569-BB6F-4387-B3B4-A33A377B59A9}" destId="{329EC980-E083-49B2-9595-9F0398CD5711}" srcOrd="2" destOrd="0" presId="urn:microsoft.com/office/officeart/2018/5/layout/IconLeafLabelList"/>
    <dgm:cxn modelId="{36D22BBA-93A6-4FD8-8DFD-F1169186075F}" type="presParOf" srcId="{A7110569-BB6F-4387-B3B4-A33A377B59A9}" destId="{5F7259EA-EF61-486C-8B10-351CECB9CFE7}" srcOrd="3" destOrd="0" presId="urn:microsoft.com/office/officeart/2018/5/layout/IconLeafLabelList"/>
    <dgm:cxn modelId="{3DF24DDC-0BA1-497A-87D0-8E61C3779F66}" type="presParOf" srcId="{2EC3732F-827B-4002-9F6C-305E27DB8F88}" destId="{F82C16DE-8E25-4D54-9BA8-7020F824BC8B}" srcOrd="1" destOrd="0" presId="urn:microsoft.com/office/officeart/2018/5/layout/IconLeafLabelList"/>
    <dgm:cxn modelId="{BB73D398-4860-4230-A8CC-B88E087A46DC}" type="presParOf" srcId="{2EC3732F-827B-4002-9F6C-305E27DB8F88}" destId="{83AF2D1E-4AC1-42BC-A8E8-643426ABCC50}" srcOrd="2" destOrd="0" presId="urn:microsoft.com/office/officeart/2018/5/layout/IconLeafLabelList"/>
    <dgm:cxn modelId="{9D51454C-2818-4FB7-9747-1CA9BFCE463F}" type="presParOf" srcId="{83AF2D1E-4AC1-42BC-A8E8-643426ABCC50}" destId="{D6A8D66E-9421-430A-97EF-8315A11637F9}" srcOrd="0" destOrd="0" presId="urn:microsoft.com/office/officeart/2018/5/layout/IconLeafLabelList"/>
    <dgm:cxn modelId="{BB1F3929-AD15-4CFA-89D2-E3A555BBB757}" type="presParOf" srcId="{83AF2D1E-4AC1-42BC-A8E8-643426ABCC50}" destId="{65D2D80C-2F17-4CE1-9801-4EE158C4D5C4}" srcOrd="1" destOrd="0" presId="urn:microsoft.com/office/officeart/2018/5/layout/IconLeafLabelList"/>
    <dgm:cxn modelId="{C3261A99-912E-455A-8CB4-738CD4EB5F24}" type="presParOf" srcId="{83AF2D1E-4AC1-42BC-A8E8-643426ABCC50}" destId="{8A9EBED4-7E0D-41D2-A5F3-9403D2C579E0}" srcOrd="2" destOrd="0" presId="urn:microsoft.com/office/officeart/2018/5/layout/IconLeafLabelList"/>
    <dgm:cxn modelId="{50A36ED3-5E4A-49E4-B7E0-0F98F12D00EB}" type="presParOf" srcId="{83AF2D1E-4AC1-42BC-A8E8-643426ABCC50}" destId="{E2FBE830-2D8B-4695-911A-DEAE67426043}" srcOrd="3" destOrd="0" presId="urn:microsoft.com/office/officeart/2018/5/layout/IconLeafLabelList"/>
    <dgm:cxn modelId="{7D69C1D0-7CCD-4800-BE25-CC4A2AF7B505}" type="presParOf" srcId="{2EC3732F-827B-4002-9F6C-305E27DB8F88}" destId="{1B812652-1831-4E57-B403-6C07021653BB}" srcOrd="3" destOrd="0" presId="urn:microsoft.com/office/officeart/2018/5/layout/IconLeafLabelList"/>
    <dgm:cxn modelId="{AD7837DC-63BE-4CEC-AFB2-22C0A335CE54}" type="presParOf" srcId="{2EC3732F-827B-4002-9F6C-305E27DB8F88}" destId="{21E442FD-6C03-4E46-B357-CED57EDF76E5}" srcOrd="4" destOrd="0" presId="urn:microsoft.com/office/officeart/2018/5/layout/IconLeafLabelList"/>
    <dgm:cxn modelId="{EA8418A3-FA0C-49E5-B736-2F0B4979069B}" type="presParOf" srcId="{21E442FD-6C03-4E46-B357-CED57EDF76E5}" destId="{BA101460-5602-4A40-90BC-9CEBD489AE41}" srcOrd="0" destOrd="0" presId="urn:microsoft.com/office/officeart/2018/5/layout/IconLeafLabelList"/>
    <dgm:cxn modelId="{C2D275B5-9403-4B0F-9452-BCE9B32EF3F2}" type="presParOf" srcId="{21E442FD-6C03-4E46-B357-CED57EDF76E5}" destId="{08C27CB4-AEDD-4448-A13F-F54059EB659B}" srcOrd="1" destOrd="0" presId="urn:microsoft.com/office/officeart/2018/5/layout/IconLeafLabelList"/>
    <dgm:cxn modelId="{EA7C517E-196A-4694-B1FB-6FAC2B50E4ED}" type="presParOf" srcId="{21E442FD-6C03-4E46-B357-CED57EDF76E5}" destId="{EB789754-3457-41E7-81BC-7312A2DE9A4E}" srcOrd="2" destOrd="0" presId="urn:microsoft.com/office/officeart/2018/5/layout/IconLeafLabelList"/>
    <dgm:cxn modelId="{AA5DFA7A-5C0E-449A-8907-A5AFA52A88AA}" type="presParOf" srcId="{21E442FD-6C03-4E46-B357-CED57EDF76E5}" destId="{E179168C-02FA-4E19-A7F6-D82BADFADEFA}" srcOrd="3" destOrd="0" presId="urn:microsoft.com/office/officeart/2018/5/layout/IconLeafLabelList"/>
    <dgm:cxn modelId="{9A73746F-8791-470C-A71C-3F86BB10C7B0}" type="presParOf" srcId="{2EC3732F-827B-4002-9F6C-305E27DB8F88}" destId="{618DFA3D-69BB-4F7F-8FD2-3F0E5613181C}" srcOrd="5" destOrd="0" presId="urn:microsoft.com/office/officeart/2018/5/layout/IconLeafLabelList"/>
    <dgm:cxn modelId="{2074E5DC-78AB-4551-A25C-9C62EEA8287B}" type="presParOf" srcId="{2EC3732F-827B-4002-9F6C-305E27DB8F88}" destId="{75DFAF66-D029-45A8-A108-B45C1A053FD2}" srcOrd="6" destOrd="0" presId="urn:microsoft.com/office/officeart/2018/5/layout/IconLeafLabelList"/>
    <dgm:cxn modelId="{5EB172B8-B1F4-41F9-AEBB-398B73FE19A7}" type="presParOf" srcId="{75DFAF66-D029-45A8-A108-B45C1A053FD2}" destId="{992D0BCA-C932-40C1-96F9-F48C286C74B9}" srcOrd="0" destOrd="0" presId="urn:microsoft.com/office/officeart/2018/5/layout/IconLeafLabelList"/>
    <dgm:cxn modelId="{0F778C60-27E2-4595-BC4C-3AC47459F121}" type="presParOf" srcId="{75DFAF66-D029-45A8-A108-B45C1A053FD2}" destId="{3E20E19B-4DB5-4CC1-9EA6-CD395A2A179C}" srcOrd="1" destOrd="0" presId="urn:microsoft.com/office/officeart/2018/5/layout/IconLeafLabelList"/>
    <dgm:cxn modelId="{3677D257-4ACB-4668-BE6D-52AA3277BB7D}" type="presParOf" srcId="{75DFAF66-D029-45A8-A108-B45C1A053FD2}" destId="{4204D29D-D9F3-4D3F-9F3E-4931EDA90B79}" srcOrd="2" destOrd="0" presId="urn:microsoft.com/office/officeart/2018/5/layout/IconLeafLabelList"/>
    <dgm:cxn modelId="{BFE2CD54-1696-4640-BFF0-00E884072D64}" type="presParOf" srcId="{75DFAF66-D029-45A8-A108-B45C1A053FD2}" destId="{1D6653B6-0D50-4A4F-A900-513716F25B7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8B156-F46E-4716-B3E0-EDE11E576653}">
      <dsp:nvSpPr>
        <dsp:cNvPr id="0" name=""/>
        <dsp:cNvSpPr/>
      </dsp:nvSpPr>
      <dsp:spPr>
        <a:xfrm>
          <a:off x="3026157" y="724911"/>
          <a:ext cx="5566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663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89807" y="767692"/>
        <a:ext cx="29363" cy="5878"/>
      </dsp:txXfrm>
    </dsp:sp>
    <dsp:sp modelId="{3DE091F6-D064-4B5A-AA5E-18382E80D39E}">
      <dsp:nvSpPr>
        <dsp:cNvPr id="0" name=""/>
        <dsp:cNvSpPr/>
      </dsp:nvSpPr>
      <dsp:spPr>
        <a:xfrm>
          <a:off x="474636" y="4634"/>
          <a:ext cx="2553321" cy="153199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115" tIns="131330" rIns="125115" bIns="1313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In most cases is the Planning Board.</a:t>
          </a:r>
        </a:p>
      </dsp:txBody>
      <dsp:txXfrm>
        <a:off x="474636" y="4634"/>
        <a:ext cx="2553321" cy="1531992"/>
      </dsp:txXfrm>
    </dsp:sp>
    <dsp:sp modelId="{14761BC9-FA05-419D-907F-AC91108D88DC}">
      <dsp:nvSpPr>
        <dsp:cNvPr id="0" name=""/>
        <dsp:cNvSpPr/>
      </dsp:nvSpPr>
      <dsp:spPr>
        <a:xfrm>
          <a:off x="6166742" y="724911"/>
          <a:ext cx="5566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663" y="45720"/>
              </a:lnTo>
            </a:path>
          </a:pathLst>
        </a:custGeom>
        <a:noFill/>
        <a:ln w="12700" cap="flat" cmpd="sng" algn="ctr">
          <a:solidFill>
            <a:schemeClr val="accent5">
              <a:hueOff val="2003568"/>
              <a:satOff val="-8793"/>
              <a:lumOff val="261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30392" y="767692"/>
        <a:ext cx="29363" cy="5878"/>
      </dsp:txXfrm>
    </dsp:sp>
    <dsp:sp modelId="{837EFCE1-5D0F-492E-9D25-11279349F6BF}">
      <dsp:nvSpPr>
        <dsp:cNvPr id="0" name=""/>
        <dsp:cNvSpPr/>
      </dsp:nvSpPr>
      <dsp:spPr>
        <a:xfrm>
          <a:off x="3615220" y="4634"/>
          <a:ext cx="2553321" cy="1531992"/>
        </a:xfrm>
        <a:prstGeom prst="rect">
          <a:avLst/>
        </a:prstGeom>
        <a:solidFill>
          <a:schemeClr val="accent5">
            <a:hueOff val="1502676"/>
            <a:satOff val="-6595"/>
            <a:lumOff val="1961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115" tIns="131330" rIns="125115" bIns="1313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Well intentioned but  often unaware of the time commitment</a:t>
          </a:r>
        </a:p>
      </dsp:txBody>
      <dsp:txXfrm>
        <a:off x="3615220" y="4634"/>
        <a:ext cx="2553321" cy="1531992"/>
      </dsp:txXfrm>
    </dsp:sp>
    <dsp:sp modelId="{9E9A1A39-C8C7-4EC8-9AB4-7044F0CFB740}">
      <dsp:nvSpPr>
        <dsp:cNvPr id="0" name=""/>
        <dsp:cNvSpPr/>
      </dsp:nvSpPr>
      <dsp:spPr>
        <a:xfrm>
          <a:off x="1751296" y="1534827"/>
          <a:ext cx="6281169" cy="556663"/>
        </a:xfrm>
        <a:custGeom>
          <a:avLst/>
          <a:gdLst/>
          <a:ahLst/>
          <a:cxnLst/>
          <a:rect l="0" t="0" r="0" b="0"/>
          <a:pathLst>
            <a:path>
              <a:moveTo>
                <a:pt x="6281169" y="0"/>
              </a:moveTo>
              <a:lnTo>
                <a:pt x="6281169" y="295431"/>
              </a:lnTo>
              <a:lnTo>
                <a:pt x="0" y="295431"/>
              </a:lnTo>
              <a:lnTo>
                <a:pt x="0" y="556663"/>
              </a:lnTo>
            </a:path>
          </a:pathLst>
        </a:custGeom>
        <a:noFill/>
        <a:ln w="12700" cap="flat" cmpd="sng" algn="ctr">
          <a:solidFill>
            <a:schemeClr val="accent5">
              <a:hueOff val="4007135"/>
              <a:satOff val="-17587"/>
              <a:lumOff val="522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34167" y="1810220"/>
        <a:ext cx="315428" cy="5878"/>
      </dsp:txXfrm>
    </dsp:sp>
    <dsp:sp modelId="{A3FFF51C-F1DD-4535-8489-FA3154B2DC76}">
      <dsp:nvSpPr>
        <dsp:cNvPr id="0" name=""/>
        <dsp:cNvSpPr/>
      </dsp:nvSpPr>
      <dsp:spPr>
        <a:xfrm>
          <a:off x="6755805" y="4634"/>
          <a:ext cx="2553321" cy="1531992"/>
        </a:xfrm>
        <a:prstGeom prst="rect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115" tIns="131330" rIns="125115" bIns="1313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Often are like minded individuals</a:t>
          </a:r>
        </a:p>
      </dsp:txBody>
      <dsp:txXfrm>
        <a:off x="6755805" y="4634"/>
        <a:ext cx="2553321" cy="1531992"/>
      </dsp:txXfrm>
    </dsp:sp>
    <dsp:sp modelId="{1934B2F4-127C-4119-9601-65C614C31DA0}">
      <dsp:nvSpPr>
        <dsp:cNvPr id="0" name=""/>
        <dsp:cNvSpPr/>
      </dsp:nvSpPr>
      <dsp:spPr>
        <a:xfrm>
          <a:off x="3026157" y="2844167"/>
          <a:ext cx="5566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663" y="45720"/>
              </a:lnTo>
            </a:path>
          </a:pathLst>
        </a:custGeom>
        <a:noFill/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89807" y="2886948"/>
        <a:ext cx="29363" cy="5878"/>
      </dsp:txXfrm>
    </dsp:sp>
    <dsp:sp modelId="{0E7C5BBD-DE43-4D95-B869-091F40C7AA24}">
      <dsp:nvSpPr>
        <dsp:cNvPr id="0" name=""/>
        <dsp:cNvSpPr/>
      </dsp:nvSpPr>
      <dsp:spPr>
        <a:xfrm>
          <a:off x="474636" y="2123891"/>
          <a:ext cx="2553321" cy="1531992"/>
        </a:xfrm>
        <a:prstGeom prst="rect">
          <a:avLst/>
        </a:prstGeom>
        <a:solidFill>
          <a:schemeClr val="accent5">
            <a:hueOff val="4508027"/>
            <a:satOff val="-19785"/>
            <a:lumOff val="5882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115" tIns="131330" rIns="125115" bIns="13133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After 6-7 months members often burn out and become frustrated</a:t>
          </a:r>
        </a:p>
      </dsp:txBody>
      <dsp:txXfrm>
        <a:off x="474636" y="2123891"/>
        <a:ext cx="2553321" cy="1531992"/>
      </dsp:txXfrm>
    </dsp:sp>
    <dsp:sp modelId="{810B19E6-F986-428A-A40A-377E9458A45D}">
      <dsp:nvSpPr>
        <dsp:cNvPr id="0" name=""/>
        <dsp:cNvSpPr/>
      </dsp:nvSpPr>
      <dsp:spPr>
        <a:xfrm>
          <a:off x="3615220" y="2123891"/>
          <a:ext cx="2553321" cy="1531992"/>
        </a:xfrm>
        <a:prstGeom prst="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508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115" tIns="131330" rIns="125115" bIns="13133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The alternative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Smaller core group of members oversees the entire planning process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Work to bring in other individuals or groups (diverse) to work on certain sections.  Agricultural groups for the agriculture section, large land owners, business representatives</a:t>
          </a:r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In and out in a short period of time but maybe draw interest in other sections.</a:t>
          </a:r>
        </a:p>
      </dsp:txBody>
      <dsp:txXfrm>
        <a:off x="3615220" y="2123891"/>
        <a:ext cx="2553321" cy="15319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07A44B-7AA8-449E-843F-E7DBD29045C1}">
      <dsp:nvSpPr>
        <dsp:cNvPr id="0" name=""/>
        <dsp:cNvSpPr/>
      </dsp:nvSpPr>
      <dsp:spPr>
        <a:xfrm>
          <a:off x="654555" y="494555"/>
          <a:ext cx="1250190" cy="125019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C1087-89A9-49B0-B392-308A5991FAA5}">
      <dsp:nvSpPr>
        <dsp:cNvPr id="0" name=""/>
        <dsp:cNvSpPr/>
      </dsp:nvSpPr>
      <dsp:spPr>
        <a:xfrm>
          <a:off x="920989" y="760989"/>
          <a:ext cx="717322" cy="7173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259EA-EF61-486C-8B10-351CECB9CFE7}">
      <dsp:nvSpPr>
        <dsp:cNvPr id="0" name=""/>
        <dsp:cNvSpPr/>
      </dsp:nvSpPr>
      <dsp:spPr>
        <a:xfrm>
          <a:off x="254904" y="2134149"/>
          <a:ext cx="2049492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We have communities with public sewer (water quality mitigation) that were not designed to accommodate additional growth</a:t>
          </a:r>
        </a:p>
      </dsp:txBody>
      <dsp:txXfrm>
        <a:off x="254904" y="2134149"/>
        <a:ext cx="2049492" cy="787500"/>
      </dsp:txXfrm>
    </dsp:sp>
    <dsp:sp modelId="{D6A8D66E-9421-430A-97EF-8315A11637F9}">
      <dsp:nvSpPr>
        <dsp:cNvPr id="0" name=""/>
        <dsp:cNvSpPr/>
      </dsp:nvSpPr>
      <dsp:spPr>
        <a:xfrm>
          <a:off x="3062709" y="494555"/>
          <a:ext cx="1250190" cy="125019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D2D80C-2F17-4CE1-9801-4EE158C4D5C4}">
      <dsp:nvSpPr>
        <dsp:cNvPr id="0" name=""/>
        <dsp:cNvSpPr/>
      </dsp:nvSpPr>
      <dsp:spPr>
        <a:xfrm>
          <a:off x="3329143" y="760989"/>
          <a:ext cx="717322" cy="7173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FBE830-2D8B-4695-911A-DEAE67426043}">
      <dsp:nvSpPr>
        <dsp:cNvPr id="0" name=""/>
        <dsp:cNvSpPr/>
      </dsp:nvSpPr>
      <dsp:spPr>
        <a:xfrm>
          <a:off x="2663058" y="2134149"/>
          <a:ext cx="2049492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What is the correct size- there is no right answer.</a:t>
          </a:r>
        </a:p>
      </dsp:txBody>
      <dsp:txXfrm>
        <a:off x="2663058" y="2134149"/>
        <a:ext cx="2049492" cy="787500"/>
      </dsp:txXfrm>
    </dsp:sp>
    <dsp:sp modelId="{BA101460-5602-4A40-90BC-9CEBD489AE41}">
      <dsp:nvSpPr>
        <dsp:cNvPr id="0" name=""/>
        <dsp:cNvSpPr/>
      </dsp:nvSpPr>
      <dsp:spPr>
        <a:xfrm>
          <a:off x="5470863" y="494555"/>
          <a:ext cx="1250190" cy="125019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27CB4-AEDD-4448-A13F-F54059EB659B}">
      <dsp:nvSpPr>
        <dsp:cNvPr id="0" name=""/>
        <dsp:cNvSpPr/>
      </dsp:nvSpPr>
      <dsp:spPr>
        <a:xfrm>
          <a:off x="5737297" y="760989"/>
          <a:ext cx="717322" cy="7173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9168C-02FA-4E19-A7F6-D82BADFADEFA}">
      <dsp:nvSpPr>
        <dsp:cNvPr id="0" name=""/>
        <dsp:cNvSpPr/>
      </dsp:nvSpPr>
      <dsp:spPr>
        <a:xfrm>
          <a:off x="5071212" y="2134149"/>
          <a:ext cx="2049492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We have seen ¾ of a town designated and others just a tiny portion.</a:t>
          </a:r>
        </a:p>
      </dsp:txBody>
      <dsp:txXfrm>
        <a:off x="5071212" y="2134149"/>
        <a:ext cx="2049492" cy="787500"/>
      </dsp:txXfrm>
    </dsp:sp>
    <dsp:sp modelId="{992D0BCA-C932-40C1-96F9-F48C286C74B9}">
      <dsp:nvSpPr>
        <dsp:cNvPr id="0" name=""/>
        <dsp:cNvSpPr/>
      </dsp:nvSpPr>
      <dsp:spPr>
        <a:xfrm>
          <a:off x="7879016" y="494555"/>
          <a:ext cx="1250190" cy="125019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20E19B-4DB5-4CC1-9EA6-CD395A2A179C}">
      <dsp:nvSpPr>
        <dsp:cNvPr id="0" name=""/>
        <dsp:cNvSpPr/>
      </dsp:nvSpPr>
      <dsp:spPr>
        <a:xfrm>
          <a:off x="8145450" y="760989"/>
          <a:ext cx="717322" cy="71732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55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653B6-0D50-4A4F-A900-513716F25B71}">
      <dsp:nvSpPr>
        <dsp:cNvPr id="0" name=""/>
        <dsp:cNvSpPr/>
      </dsp:nvSpPr>
      <dsp:spPr>
        <a:xfrm>
          <a:off x="7479365" y="2134149"/>
          <a:ext cx="2049492" cy="7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In many instances Growth/ Rural exemption </a:t>
          </a:r>
        </a:p>
      </dsp:txBody>
      <dsp:txXfrm>
        <a:off x="7479365" y="2134149"/>
        <a:ext cx="2049492" cy="787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48291" y="133828"/>
            <a:ext cx="887306" cy="365125"/>
          </a:xfrm>
        </p:spPr>
        <p:txBody>
          <a:bodyPr/>
          <a:lstStyle/>
          <a:p>
            <a:fld id="{9A533CB1-26D4-4ED9-894F-43C82C96157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841-DA27-4405-A1D6-D596168FD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3CB1-26D4-4ED9-894F-43C82C96157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841-DA27-4405-A1D6-D596168FD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0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A533CB1-26D4-4ED9-894F-43C82C96157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F0CE841-DA27-4405-A1D6-D596168FD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6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3CB1-26D4-4ED9-894F-43C82C96157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841-DA27-4405-A1D6-D596168FD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89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533CB1-26D4-4ED9-894F-43C82C96157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F0CE841-DA27-4405-A1D6-D596168FD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13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3CB1-26D4-4ED9-894F-43C82C96157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841-DA27-4405-A1D6-D596168FD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62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3CB1-26D4-4ED9-894F-43C82C96157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841-DA27-4405-A1D6-D596168FD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93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3CB1-26D4-4ED9-894F-43C82C96157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841-DA27-4405-A1D6-D596168FD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5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3CB1-26D4-4ED9-894F-43C82C96157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841-DA27-4405-A1D6-D596168FD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77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3CB1-26D4-4ED9-894F-43C82C96157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841-DA27-4405-A1D6-D596168FD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36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33CB1-26D4-4ED9-894F-43C82C96157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CE841-DA27-4405-A1D6-D596168FD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7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642" y="6499328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A533CB1-26D4-4ED9-894F-43C82C96157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F0CE841-DA27-4405-A1D6-D596168FD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553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07909-D8A9-2E30-3AF2-439879866F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Comprehensive Planning and Lessons Learned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3C9C25-2AC3-BDBF-7F4C-9E837FA375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Northern Maine Perspective</a:t>
            </a:r>
          </a:p>
          <a:p>
            <a:endParaRPr lang="en-US" dirty="0"/>
          </a:p>
        </p:txBody>
      </p:sp>
      <p:pic>
        <p:nvPicPr>
          <p:cNvPr id="5" name="Picture 4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0ED71770-8591-6511-8512-2E04CB644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5396044"/>
            <a:ext cx="2257740" cy="9812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347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383374D-9EA7-4E1A-B621-AC981791C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37B7956-A553-41D5-8F6E-3214FE1AA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C5E7D1-5B1B-43B4-A338-E9D0077BA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4585560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4B65B8-BAE2-D67D-FDE2-581A8FC51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4674398"/>
            <a:ext cx="9784080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CFC75-1FCB-2DE4-DAED-E7BF68AEF9C8}"/>
              </a:ext>
            </a:extLst>
          </p:cNvPr>
          <p:cNvSpPr>
            <a:spLocks/>
          </p:cNvSpPr>
          <p:nvPr/>
        </p:nvSpPr>
        <p:spPr>
          <a:xfrm>
            <a:off x="1880488" y="643467"/>
            <a:ext cx="4488684" cy="3298626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356616">
              <a:spcAft>
                <a:spcPts val="600"/>
              </a:spcAft>
            </a:pPr>
            <a:r>
              <a:rPr lang="en-US" sz="1404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Paralysis by analysis-  what the heck do we do with all of this information?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2BE8E6-5DE0-A91C-9ED4-B1E964205F29}"/>
              </a:ext>
            </a:extLst>
          </p:cNvPr>
          <p:cNvSpPr>
            <a:spLocks/>
          </p:cNvSpPr>
          <p:nvPr/>
        </p:nvSpPr>
        <p:spPr>
          <a:xfrm>
            <a:off x="6581043" y="643467"/>
            <a:ext cx="3728881" cy="389377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356616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Bring it to a manageable level</a:t>
            </a:r>
          </a:p>
          <a:p>
            <a:pPr defTabSz="356616">
              <a:spcAft>
                <a:spcPts val="600"/>
              </a:spcAft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356616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a trend isn’t a plan it is often understandable by the planning committee  </a:t>
            </a:r>
          </a:p>
          <a:p>
            <a:pPr defTabSz="356616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Instead of worrying about what the 55 year old age group is doing, look at the trend of an aging or a younger population.  </a:t>
            </a:r>
          </a:p>
          <a:p>
            <a:pPr defTabSz="356616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the conversation of what trends may mean to school enrollments, recreational programs 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etc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12EFD2-85D4-9D22-C041-C2CBCC593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257" y="1229889"/>
            <a:ext cx="3076694" cy="247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56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84EDD-9F74-DD82-0C57-7CDFCB7A5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Land Use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61507-D5E2-692F-EC2C-C2AD53B6E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Often the biggest stumbling block of the planning process and usually the most contentious</a:t>
            </a:r>
          </a:p>
          <a:p>
            <a:r>
              <a:rPr lang="en-US" sz="3200" dirty="0"/>
              <a:t>Many times thought of as a back door zoning ordinance</a:t>
            </a:r>
          </a:p>
          <a:p>
            <a:r>
              <a:rPr lang="en-US" sz="3200" dirty="0"/>
              <a:t>Growth and rural designations are difficult for the community</a:t>
            </a:r>
          </a:p>
        </p:txBody>
      </p:sp>
    </p:spTree>
    <p:extLst>
      <p:ext uri="{BB962C8B-B14F-4D97-AF65-F5344CB8AC3E}">
        <p14:creationId xmlns:p14="http://schemas.microsoft.com/office/powerpoint/2010/main" val="629739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F14F6A-523C-D152-FE18-93B360AC435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6667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4F90F8-688B-4FD8-AFF8-43885F5FF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B46D6-29E0-FD67-BF6F-34177419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/>
              <a:t>Land Use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4439D-A525-4B7C-60AD-FEA589F7D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9" y="2011680"/>
            <a:ext cx="9784080" cy="4206240"/>
          </a:xfrm>
        </p:spPr>
        <p:txBody>
          <a:bodyPr>
            <a:normAutofit/>
          </a:bodyPr>
          <a:lstStyle/>
          <a:p>
            <a:r>
              <a:rPr lang="en-US" sz="2000" dirty="0">
                <a:effectLst/>
                <a:ea typeface="Times New Roman" panose="02020603050405020304" pitchFamily="18" charset="0"/>
              </a:rPr>
              <a:t>The Inventory and Analysis leads to the Land Use Plan.</a:t>
            </a:r>
          </a:p>
          <a:p>
            <a:r>
              <a:rPr lang="en-US" sz="2000" dirty="0">
                <a:effectLst/>
                <a:ea typeface="Times New Roman" panose="02020603050405020304" pitchFamily="18" charset="0"/>
              </a:rPr>
              <a:t>Helps to manage development and public infrastructure.   An uncoordinated pattern of community growth will produce adverse effects on commerce, housing, streets, and public facilities.  </a:t>
            </a:r>
          </a:p>
          <a:p>
            <a:r>
              <a:rPr lang="en-US" sz="2000" dirty="0">
                <a:effectLst/>
                <a:ea typeface="Times New Roman" panose="02020603050405020304" pitchFamily="18" charset="0"/>
              </a:rPr>
              <a:t>One of the most common examples of uncoordinated development is allowing elderly housing to be located where it is inaccessible from the rest of the community.  </a:t>
            </a:r>
          </a:p>
          <a:p>
            <a:r>
              <a:rPr lang="en-US" sz="2000" dirty="0">
                <a:effectLst/>
                <a:ea typeface="Times New Roman" panose="02020603050405020304" pitchFamily="18" charset="0"/>
              </a:rPr>
              <a:t>It does not take long for a community to realize that the entire process of providing services should have been discussed before approving those developments.  </a:t>
            </a:r>
          </a:p>
          <a:p>
            <a:r>
              <a:rPr lang="en-US" sz="2000" dirty="0">
                <a:ea typeface="Times New Roman" panose="02020603050405020304" pitchFamily="18" charset="0"/>
              </a:rPr>
              <a:t>Incompatible land uses.  S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ome land may be developed before the community realizes that the land is subject to periodic flooding.  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8490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EAC39-ED1D-EF0C-D47D-52E203306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/>
              <a:t>The land Use Plan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3417E5-F303-A2D4-F3C2-7AC49FB25F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6749442"/>
              </p:ext>
            </p:extLst>
          </p:nvPr>
        </p:nvGraphicFramePr>
        <p:xfrm>
          <a:off x="1203325" y="2476595"/>
          <a:ext cx="978376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9419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CE819A-CF19-A3AF-059F-32427034D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Land Use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243605-7EDA-1DDB-2B48-C4FBD23D3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Strong public participation is needed (for the entire plan but particularly for the land use plan).</a:t>
            </a:r>
          </a:p>
          <a:p>
            <a:r>
              <a:rPr lang="en-US" dirty="0"/>
              <a:t>The designation of Growth and Rural often leaded to the conversations of the “haves vs. have nots.”</a:t>
            </a:r>
          </a:p>
          <a:p>
            <a:r>
              <a:rPr lang="en-US" dirty="0"/>
              <a:t>Rural designations are thought of as Resource Protection.  That should not be the case.  Think about what is located there and how do you support the designation</a:t>
            </a:r>
          </a:p>
          <a:p>
            <a:pPr marL="693738" indent="-182563"/>
            <a:r>
              <a:rPr lang="en-US" dirty="0"/>
              <a:t>Example   Agricultural land uses but then not allowing smaller scale agricultural support such as retail, agritourism etc.</a:t>
            </a:r>
          </a:p>
          <a:p>
            <a:r>
              <a:rPr lang="en-US" dirty="0"/>
              <a:t>Even non-regulatory strategies can cause </a:t>
            </a:r>
            <a:r>
              <a:rPr lang="en-US" dirty="0" err="1"/>
              <a:t>problems..”how</a:t>
            </a:r>
            <a:r>
              <a:rPr lang="en-US" dirty="0"/>
              <a:t> come my road is chip sealed when the village area is paved?</a:t>
            </a:r>
          </a:p>
          <a:p>
            <a:r>
              <a:rPr lang="en-US" dirty="0"/>
              <a:t>This is where the Committee often gets cold feet especially when 500 people show up to oppose the Plan.</a:t>
            </a:r>
          </a:p>
        </p:txBody>
      </p:sp>
    </p:spTree>
    <p:extLst>
      <p:ext uri="{BB962C8B-B14F-4D97-AF65-F5344CB8AC3E}">
        <p14:creationId xmlns:p14="http://schemas.microsoft.com/office/powerpoint/2010/main" val="1637644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D501E-CE22-E2EA-9539-7547340DC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Land Use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9C3FF-8653-7304-EF17-5435AC5E8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5345" y="2011680"/>
            <a:ext cx="3256296" cy="4206240"/>
          </a:xfrm>
        </p:spPr>
        <p:txBody>
          <a:bodyPr/>
          <a:lstStyle/>
          <a:p>
            <a:r>
              <a:rPr lang="en-US" dirty="0"/>
              <a:t>What is the correct size for a Growth Area? Is there is a right answer?</a:t>
            </a:r>
          </a:p>
          <a:p>
            <a:r>
              <a:rPr lang="en-US" dirty="0"/>
              <a:t>As planners we need to reduce the fear that this is a “zoning ordinance.”</a:t>
            </a:r>
          </a:p>
          <a:p>
            <a:r>
              <a:rPr lang="en-US" dirty="0"/>
              <a:t>It is the implementation of the vision…even if the vision is done on the fly.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B3C4BD-05D8-3266-E7E5-45DFD12A0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84124" y="1792936"/>
            <a:ext cx="927834" cy="420624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4577FE2-111D-2BCF-9CD3-FE96434884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8949131"/>
              </p:ext>
            </p:extLst>
          </p:nvPr>
        </p:nvGraphicFramePr>
        <p:xfrm>
          <a:off x="4792716" y="1308538"/>
          <a:ext cx="7488033" cy="554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658513" imgH="7543568" progId="Acrobat.Document.2020">
                  <p:embed/>
                </p:oleObj>
              </mc:Choice>
              <mc:Fallback>
                <p:oleObj name="Acrobat Document" r:id="rId2" imgW="11658513" imgH="7543568" progId="Acrobat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92716" y="1308538"/>
                        <a:ext cx="7488033" cy="5549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7825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C1662F-638C-1722-0475-51612760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Checklist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2D6E5A-34C2-6CE9-A8E2-D48E85441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Somewhat of a Catch 22</a:t>
            </a:r>
          </a:p>
          <a:p>
            <a:r>
              <a:rPr lang="en-US" dirty="0"/>
              <a:t>Towns seem to like the checklist.  Provides guidance and helps them address issues not necessarily thought of.</a:t>
            </a:r>
          </a:p>
          <a:p>
            <a:r>
              <a:rPr lang="en-US" dirty="0"/>
              <a:t>Ensures that components are addressed for consistency</a:t>
            </a:r>
          </a:p>
          <a:p>
            <a:r>
              <a:rPr lang="en-US" dirty="0"/>
              <a:t>Sometimes stifles creativity (writing to the test)</a:t>
            </a:r>
          </a:p>
          <a:p>
            <a:r>
              <a:rPr lang="en-US" dirty="0"/>
              <a:t>A suggestion is to remove the areas not applicable to the municipality.    Allagash isn’t concerned with clam flats.</a:t>
            </a:r>
          </a:p>
          <a:p>
            <a:endParaRPr lang="en-US" dirty="0"/>
          </a:p>
          <a:p>
            <a:r>
              <a:rPr lang="en-US" dirty="0"/>
              <a:t>As always, the Plan is the municipalities.  There are many other opportunities to be had.</a:t>
            </a:r>
          </a:p>
        </p:txBody>
      </p:sp>
    </p:spTree>
    <p:extLst>
      <p:ext uri="{BB962C8B-B14F-4D97-AF65-F5344CB8AC3E}">
        <p14:creationId xmlns:p14="http://schemas.microsoft.com/office/powerpoint/2010/main" val="501586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D9C4F3-3A51-4F45-8A5D-AAD196BF7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FD8994-38E8-4E51-9444-3447A1719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54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1673FE-0587-4591-8D3B-D7F7345E8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10" y="176109"/>
            <a:ext cx="6059524" cy="1645919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C0A262-1E22-C5E2-257E-9E6CD201F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961" y="284176"/>
            <a:ext cx="5094980" cy="15087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Final Thoughts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38B041-CD6E-E0A9-D5A7-96415887A7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8019" r="17741" b="1"/>
          <a:stretch/>
        </p:blipFill>
        <p:spPr>
          <a:xfrm>
            <a:off x="634275" y="598634"/>
            <a:ext cx="4851141" cy="56192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19653-465B-C5F9-FB55-A446CB4DCE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4363" y="2011680"/>
            <a:ext cx="5090578" cy="420624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 dirty="0"/>
              <a:t>Multiple authors- costly in time, money, and political capital</a:t>
            </a:r>
          </a:p>
          <a:p>
            <a:r>
              <a:rPr lang="en-US" sz="2000" dirty="0"/>
              <a:t>Regional Plans- good if a broad number  towns participate</a:t>
            </a:r>
          </a:p>
          <a:p>
            <a:r>
              <a:rPr lang="en-US" sz="2000" dirty="0"/>
              <a:t>Multi-town plans-  we have two.  Work well when one govt. is central to all.</a:t>
            </a:r>
          </a:p>
          <a:p>
            <a:r>
              <a:rPr lang="en-US" sz="2000" dirty="0"/>
              <a:t>Costs- a big stumbling block.  Fix a road or plan?</a:t>
            </a:r>
          </a:p>
          <a:p>
            <a:r>
              <a:rPr lang="en-US" sz="2000" dirty="0"/>
              <a:t>Living in the past-Loring closure in 1994</a:t>
            </a:r>
          </a:p>
          <a:p>
            <a:r>
              <a:rPr lang="en-US" sz="2000" dirty="0"/>
              <a:t>Unrealistic time frames and expectations.  We want a plan on August 5</a:t>
            </a:r>
          </a:p>
          <a:p>
            <a:r>
              <a:rPr lang="en-US" sz="2000" dirty="0"/>
              <a:t>Times are changing.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6905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952D4C-F317-CAC3-55FE-A9E6200E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great Philosopher and word smith once said….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4E78A-2D15-5A55-8B00-40BCB39E14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“You got to be careful if you don’t know where you’re going, because you might not get there.”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Yogi Berra</a:t>
            </a:r>
          </a:p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B7F3A64-62F0-7B50-67E2-D9F082C255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46093" y="2071688"/>
            <a:ext cx="4536609" cy="450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36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DBD6-C44B-52D0-D08C-8B3D9F022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Service Area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4778A-A2FA-9B54-3E5F-031E1373E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090E39-519D-EBA1-DBA5-600AC3505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028" y="2656566"/>
            <a:ext cx="5425860" cy="3566160"/>
          </a:xfrm>
        </p:spPr>
        <p:txBody>
          <a:bodyPr>
            <a:normAutofit fontScale="92500" lnSpcReduction="20000"/>
          </a:bodyPr>
          <a:lstStyle/>
          <a:p>
            <a:pPr marL="182563" marR="0" indent="-18256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region contains a  mixture of larger communities (3-5) but consists mainly of small rural communities.</a:t>
            </a:r>
          </a:p>
          <a:p>
            <a:pPr marL="182563" indent="-18256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There are no municipalities in NMDC’s service area with a population greater than 10,000</a:t>
            </a:r>
          </a:p>
          <a:p>
            <a:pPr marL="182563" marR="0" indent="-18256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There is (was) one planner.  Caribou may be  looking for an assistant City Manager/Planner. </a:t>
            </a:r>
          </a:p>
          <a:p>
            <a:pPr marL="182563" marR="0" indent="-18256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Generally speaking, planning capacity is lacking in the region.</a:t>
            </a:r>
          </a:p>
          <a:p>
            <a:pPr marL="182563" indent="-18256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Many do not have  land use regulation other than shoreland zoning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82563" marR="0" indent="-182563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For decades, all the communities suffered from out-migration.  Since COVID, this is changing.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5CE2C4-AB5A-B605-5715-23B031BF0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A map of a state&#10;&#10;Description automatically generated">
            <a:extLst>
              <a:ext uri="{FF2B5EF4-FFF2-40B4-BE49-F238E27FC236}">
                <a16:creationId xmlns:a16="http://schemas.microsoft.com/office/drawing/2014/main" id="{9655DFBC-8578-986A-B696-DF9DE5D54DE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952" y="1545021"/>
            <a:ext cx="3610303" cy="4677979"/>
          </a:xfrm>
        </p:spPr>
      </p:pic>
    </p:spTree>
    <p:extLst>
      <p:ext uri="{BB962C8B-B14F-4D97-AF65-F5344CB8AC3E}">
        <p14:creationId xmlns:p14="http://schemas.microsoft.com/office/powerpoint/2010/main" val="7062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187A-894C-F7F3-7866-81F5DBF4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comprehensive planning look like?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7116F-103C-F1F6-EB34-C065602FC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931920"/>
          </a:xfrm>
        </p:spPr>
        <p:txBody>
          <a:bodyPr>
            <a:normAutofit fontScale="925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“Growth” management and comprehensive planning  centered around: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Stemming population loss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Planning for the needs of an aging population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Natural Resource Management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Community Development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solidFill>
                  <a:srgbClr val="FF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Land use and land use regulation is/was an after thought</a:t>
            </a:r>
            <a:endParaRPr lang="en-US" sz="1800" kern="100" dirty="0">
              <a:solidFill>
                <a:srgbClr val="FFFF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B452A06F-943F-F016-7DE0-B0C6CDAF1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7547">
            <a:off x="4082090" y="2031918"/>
            <a:ext cx="3079566" cy="3797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 descr="A collage of images of a mountain range&#10;&#10;Description automatically generated">
            <a:extLst>
              <a:ext uri="{FF2B5EF4-FFF2-40B4-BE49-F238E27FC236}">
                <a16:creationId xmlns:a16="http://schemas.microsoft.com/office/drawing/2014/main" id="{252F3CD3-FBBB-36BF-6A6E-A66D7DA96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974">
            <a:off x="412673" y="2284196"/>
            <a:ext cx="3141884" cy="3886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0632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842E-424B-7041-819A-FC13FBB91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905" y="110059"/>
            <a:ext cx="8764815" cy="1508760"/>
          </a:xfrm>
        </p:spPr>
        <p:txBody>
          <a:bodyPr/>
          <a:lstStyle/>
          <a:p>
            <a:r>
              <a:rPr lang="en-US" dirty="0"/>
              <a:t>What it looks like on the 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C6219-BD08-3B50-CB1D-95FFE40B0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4918" y="2846968"/>
            <a:ext cx="2336120" cy="3146593"/>
          </a:xfrm>
        </p:spPr>
        <p:txBody>
          <a:bodyPr/>
          <a:lstStyle/>
          <a:p>
            <a:pPr algn="ctr"/>
            <a:r>
              <a:rPr lang="en-US" dirty="0"/>
              <a:t>Blighted Properties</a:t>
            </a:r>
          </a:p>
          <a:p>
            <a:pPr algn="ctr"/>
            <a:r>
              <a:rPr lang="en-US" dirty="0"/>
              <a:t>Public Facilities and Services</a:t>
            </a:r>
          </a:p>
          <a:p>
            <a:pPr algn="ctr"/>
            <a:r>
              <a:rPr lang="en-US" dirty="0"/>
              <a:t>Natural Resources</a:t>
            </a:r>
          </a:p>
          <a:p>
            <a:pPr algn="ctr"/>
            <a:r>
              <a:rPr lang="en-US" dirty="0"/>
              <a:t>Transportation</a:t>
            </a:r>
          </a:p>
          <a:p>
            <a:pPr algn="ctr"/>
            <a:endParaRPr lang="en-US" dirty="0"/>
          </a:p>
        </p:txBody>
      </p:sp>
      <p:pic>
        <p:nvPicPr>
          <p:cNvPr id="2050" name="Picture 2" descr="Caribou making progress on blighted buildings, according to code  enforcement officer - The County">
            <a:extLst>
              <a:ext uri="{FF2B5EF4-FFF2-40B4-BE49-F238E27FC236}">
                <a16:creationId xmlns:a16="http://schemas.microsoft.com/office/drawing/2014/main" id="{D6859599-BE60-6863-B5F0-D3405286762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r="6172"/>
          <a:stretch>
            <a:fillRect/>
          </a:stretch>
        </p:blipFill>
        <p:spPr bwMode="auto">
          <a:xfrm>
            <a:off x="627800" y="1335746"/>
            <a:ext cx="3721100" cy="23881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oostook Regional Transportation System, Inc. | Presque Isle ME">
            <a:extLst>
              <a:ext uri="{FF2B5EF4-FFF2-40B4-BE49-F238E27FC236}">
                <a16:creationId xmlns:a16="http://schemas.microsoft.com/office/drawing/2014/main" id="{98DCA2E8-6345-C8A8-9FAA-B85D4956F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108" y="4103130"/>
            <a:ext cx="3716877" cy="23881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ibou Police are looking for red truck responsible for hit and run">
            <a:extLst>
              <a:ext uri="{FF2B5EF4-FFF2-40B4-BE49-F238E27FC236}">
                <a16:creationId xmlns:a16="http://schemas.microsoft.com/office/drawing/2014/main" id="{880BB1AD-88BA-C0E8-B833-F5C66A3CD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161" y="1335747"/>
            <a:ext cx="3721100" cy="23881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$3M in state grants available for Maine stream crossing improvements |  Mainebiz.biz">
            <a:extLst>
              <a:ext uri="{FF2B5EF4-FFF2-40B4-BE49-F238E27FC236}">
                <a16:creationId xmlns:a16="http://schemas.microsoft.com/office/drawing/2014/main" id="{FB69EBBA-0160-B6FB-99AB-DA42F5A39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41" y="4103129"/>
            <a:ext cx="3836259" cy="23881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455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C54DFF-5DF0-1AB3-5B6B-DBFE8B311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6446">
            <a:off x="3412160" y="2919328"/>
            <a:ext cx="4542775" cy="30277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47320C-8127-5495-4C51-16AF37144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Visioning- Why do you live here</a:t>
            </a:r>
          </a:p>
        </p:txBody>
      </p:sp>
      <p:pic>
        <p:nvPicPr>
          <p:cNvPr id="5" name="Content Placeholder 4" descr="A river with a mountain in the background&#10;&#10;Description automatically generated">
            <a:extLst>
              <a:ext uri="{FF2B5EF4-FFF2-40B4-BE49-F238E27FC236}">
                <a16:creationId xmlns:a16="http://schemas.microsoft.com/office/drawing/2014/main" id="{91938BA7-CAD0-F5D4-1A36-558E61E9B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4445">
            <a:off x="3285788" y="2879833"/>
            <a:ext cx="4623597" cy="30845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5">
            <a:extLst>
              <a:ext uri="{FF2B5EF4-FFF2-40B4-BE49-F238E27FC236}">
                <a16:creationId xmlns:a16="http://schemas.microsoft.com/office/drawing/2014/main" id="{F6E53FFD-8205-26A3-D4FA-11C161F17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4259">
            <a:off x="2590208" y="3012266"/>
            <a:ext cx="4604734" cy="30027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Acadian Festival">
            <a:extLst>
              <a:ext uri="{FF2B5EF4-FFF2-40B4-BE49-F238E27FC236}">
                <a16:creationId xmlns:a16="http://schemas.microsoft.com/office/drawing/2014/main" id="{4FE07B80-561F-8777-9151-ED32B52A0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3568">
            <a:off x="2996708" y="2554442"/>
            <a:ext cx="4774858" cy="31136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erson fishing on a river&#10;&#10;Description automatically generated">
            <a:extLst>
              <a:ext uri="{FF2B5EF4-FFF2-40B4-BE49-F238E27FC236}">
                <a16:creationId xmlns:a16="http://schemas.microsoft.com/office/drawing/2014/main" id="{80E63DC1-759B-C378-B862-613C56768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570">
            <a:off x="2879795" y="2516375"/>
            <a:ext cx="4685771" cy="30181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 descr="A couple of people in a canoe on a river&#10;&#10;Description automatically generated">
            <a:extLst>
              <a:ext uri="{FF2B5EF4-FFF2-40B4-BE49-F238E27FC236}">
                <a16:creationId xmlns:a16="http://schemas.microsoft.com/office/drawing/2014/main" id="{799108F7-0B09-B852-BD8D-461E9493E5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441">
            <a:off x="3291769" y="2384097"/>
            <a:ext cx="4783555" cy="31882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A group of people climbing a mountain&#10;&#10;Description automatically generated">
            <a:extLst>
              <a:ext uri="{FF2B5EF4-FFF2-40B4-BE49-F238E27FC236}">
                <a16:creationId xmlns:a16="http://schemas.microsoft.com/office/drawing/2014/main" id="{FA5EDF36-6C3F-F724-705E-5F615AB787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11" y="2513382"/>
            <a:ext cx="4720204" cy="31500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3443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F39B384-B70E-CC4E-0C61-802D4429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Visioning-Remember why you live here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1C706C-46D1-B5A8-B403-1D411E5FB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Perhaps the most overlooked part of the comprehensive planning process</a:t>
            </a:r>
          </a:p>
          <a:p>
            <a:r>
              <a:rPr lang="en-US" dirty="0"/>
              <a:t>Municipalities want to jump in and write/review.  Reactive rather than proactive</a:t>
            </a:r>
          </a:p>
          <a:p>
            <a:r>
              <a:rPr lang="en-US" dirty="0"/>
              <a:t>True Visioning is the cornerstone of a successful comprehensive plan</a:t>
            </a:r>
            <a:endParaRPr lang="en-US" sz="1800" dirty="0">
              <a:effectLst/>
              <a:latin typeface="Corbel" panose="020B0503020204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en-US" dirty="0"/>
              <a:t>There are things some things municipalities have been or are doing to increase participation:</a:t>
            </a:r>
          </a:p>
          <a:p>
            <a:pPr marL="693738" indent="-182563"/>
            <a:r>
              <a:rPr lang="en-US" dirty="0"/>
              <a:t>Baking cookies/providing food</a:t>
            </a:r>
          </a:p>
          <a:p>
            <a:pPr marL="693738" indent="-182563"/>
            <a:r>
              <a:rPr lang="en-US" dirty="0"/>
              <a:t>Home heating fuel/firewood/gas card raffles</a:t>
            </a:r>
          </a:p>
          <a:p>
            <a:pPr marL="693738" indent="-182563"/>
            <a:r>
              <a:rPr lang="en-US" dirty="0"/>
              <a:t>Free transportation to meeting</a:t>
            </a:r>
          </a:p>
          <a:p>
            <a:pPr marL="693738" indent="-182563"/>
            <a:r>
              <a:rPr lang="en-US" dirty="0"/>
              <a:t>Booths at festivals/events</a:t>
            </a:r>
          </a:p>
          <a:p>
            <a:pPr marL="693738" indent="-182563"/>
            <a:r>
              <a:rPr lang="en-US" dirty="0"/>
              <a:t>Going out and speaking with groups – seniors, recreation, businesses,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13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4AAD4D-01EE-1DD3-3C05-AC5722A96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Visioning- the good and the bad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9E2B66-EF6D-6A38-909B-2DB133B3B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8731" y="2011680"/>
            <a:ext cx="5471493" cy="4206240"/>
          </a:xfrm>
        </p:spPr>
        <p:txBody>
          <a:bodyPr/>
          <a:lstStyle/>
          <a:p>
            <a:r>
              <a:rPr lang="en-US" dirty="0"/>
              <a:t>The Good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2D7C27-4707-2A72-3AB6-B8A8D84A1C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Not So Good</a:t>
            </a:r>
          </a:p>
          <a:p>
            <a:endParaRPr lang="en-US" dirty="0"/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Example:</a:t>
            </a: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 community envisions itself as having lower crime rates.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Explanation:</a:t>
            </a: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This vision is too narrow and lacks inspiration. It doesn't paint a picture of a desired future or address underlying issues.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A better vision would focus on creating a safe and inclusive community where residents feel connected and supported.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dirty="0"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Limited in scope, lacks inspiration, and fails to address root causes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A50CB8-BF6A-505D-6196-C8C05861579B}"/>
              </a:ext>
            </a:extLst>
          </p:cNvPr>
          <p:cNvSpPr txBox="1"/>
          <p:nvPr/>
        </p:nvSpPr>
        <p:spPr>
          <a:xfrm>
            <a:off x="488731" y="2413338"/>
            <a:ext cx="47454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b="1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Example:</a:t>
            </a: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A community envisions itself as a thriving, sustainable hub where residents enjoy a high quality of life, excellent education, and economic opportunities for all.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Explanation:</a:t>
            </a: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This vision is inspiring, inclusive, and focuses on long-term outcomes. It provides a clear direction for the community's development.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Aspirational, inclusive, and actionable</a:t>
            </a:r>
          </a:p>
        </p:txBody>
      </p:sp>
    </p:spTree>
    <p:extLst>
      <p:ext uri="{BB962C8B-B14F-4D97-AF65-F5344CB8AC3E}">
        <p14:creationId xmlns:p14="http://schemas.microsoft.com/office/powerpoint/2010/main" val="4187124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D31D1-2849-DD40-7270-75F94CB63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“Nuts and Bolts” or maybe a better term  “the stumbling blocks”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16440-E3D8-1681-9D48-1405B2B9E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Planning Committee</a:t>
            </a:r>
          </a:p>
          <a:p>
            <a:pPr algn="ctr"/>
            <a:r>
              <a:rPr lang="en-US" sz="2800" dirty="0"/>
              <a:t>Data Analysis</a:t>
            </a:r>
          </a:p>
          <a:p>
            <a:pPr algn="ctr"/>
            <a:r>
              <a:rPr lang="en-US" sz="2800" dirty="0"/>
              <a:t>Future Land Use Plans</a:t>
            </a:r>
          </a:p>
          <a:p>
            <a:pPr algn="ctr"/>
            <a:r>
              <a:rPr lang="en-US" sz="2800" dirty="0"/>
              <a:t>The Checklist</a:t>
            </a:r>
          </a:p>
        </p:txBody>
      </p:sp>
    </p:spTree>
    <p:extLst>
      <p:ext uri="{BB962C8B-B14F-4D97-AF65-F5344CB8AC3E}">
        <p14:creationId xmlns:p14="http://schemas.microsoft.com/office/powerpoint/2010/main" val="1262940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7B7956-A553-41D5-8F6E-3214FE1AA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C5E7D1-5B1B-43B4-A338-E9D0077BA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4585560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7C895-BC8F-8566-D264-2304BE1C6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4674398"/>
            <a:ext cx="9784080" cy="1508760"/>
          </a:xfrm>
        </p:spPr>
        <p:txBody>
          <a:bodyPr>
            <a:normAutofit/>
          </a:bodyPr>
          <a:lstStyle/>
          <a:p>
            <a:r>
              <a:rPr lang="en-US" dirty="0"/>
              <a:t>The Planning committee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32338C-6450-81A9-D61C-1CC2AEA7FE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953825"/>
              </p:ext>
            </p:extLst>
          </p:nvPr>
        </p:nvGraphicFramePr>
        <p:xfrm>
          <a:off x="1203325" y="643466"/>
          <a:ext cx="9783763" cy="366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75951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802</TotalTime>
  <Words>1191</Words>
  <Application>Microsoft Office PowerPoint</Application>
  <PresentationFormat>Widescreen</PresentationFormat>
  <Paragraphs>115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Corbel</vt:lpstr>
      <vt:lpstr>Symbol</vt:lpstr>
      <vt:lpstr>Times New Roman</vt:lpstr>
      <vt:lpstr>Wingdings</vt:lpstr>
      <vt:lpstr>Banded</vt:lpstr>
      <vt:lpstr>Acrobat Document</vt:lpstr>
      <vt:lpstr>Comprehensive Planning and Lessons Learned </vt:lpstr>
      <vt:lpstr>Our Service Area </vt:lpstr>
      <vt:lpstr>What does comprehensive planning look like?</vt:lpstr>
      <vt:lpstr>What it looks like on the ground</vt:lpstr>
      <vt:lpstr>Visioning- Why do you live here</vt:lpstr>
      <vt:lpstr>Visioning-Remember why you live here</vt:lpstr>
      <vt:lpstr>Visioning- the good and the bad</vt:lpstr>
      <vt:lpstr>The “Nuts and Bolts” or maybe a better term  “the stumbling blocks”</vt:lpstr>
      <vt:lpstr>The Planning committee</vt:lpstr>
      <vt:lpstr>Data Analysis</vt:lpstr>
      <vt:lpstr>The Land Use Plan</vt:lpstr>
      <vt:lpstr>Land Use Plan</vt:lpstr>
      <vt:lpstr>The land Use Plan</vt:lpstr>
      <vt:lpstr>The Land Use Plan</vt:lpstr>
      <vt:lpstr>The Land Use Plan</vt:lpstr>
      <vt:lpstr>The Checklist</vt:lpstr>
      <vt:lpstr>Final Thoughts</vt:lpstr>
      <vt:lpstr>A great Philosopher and word smith once said….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Kristen Henry</dc:creator>
  <cp:lastModifiedBy>Jay Kamm</cp:lastModifiedBy>
  <cp:revision>43</cp:revision>
  <dcterms:created xsi:type="dcterms:W3CDTF">2024-07-30T13:17:38Z</dcterms:created>
  <dcterms:modified xsi:type="dcterms:W3CDTF">2024-08-01T12:52:41Z</dcterms:modified>
</cp:coreProperties>
</file>