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66" r:id="rId8"/>
    <p:sldId id="259" r:id="rId9"/>
    <p:sldId id="260" r:id="rId10"/>
    <p:sldId id="273" r:id="rId11"/>
    <p:sldId id="274" r:id="rId12"/>
    <p:sldId id="262" r:id="rId13"/>
    <p:sldId id="270" r:id="rId14"/>
    <p:sldId id="272" r:id="rId15"/>
    <p:sldId id="271" r:id="rId16"/>
    <p:sldId id="275" r:id="rId17"/>
    <p:sldId id="276" r:id="rId18"/>
    <p:sldId id="26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B36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2"/>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74CA43-2193-47F4-83F8-9229B7C9D09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DD7C847-5582-4778-8755-A0665B45BF38}">
      <dgm:prSet/>
      <dgm:spPr/>
      <dgm:t>
        <a:bodyPr/>
        <a:lstStyle/>
        <a:p>
          <a:pPr>
            <a:lnSpc>
              <a:spcPct val="100000"/>
            </a:lnSpc>
          </a:pPr>
          <a:r>
            <a:rPr lang="en-US"/>
            <a:t>Read the “Survey Administration Instructions for Teachers” and the “Classroom Script” documents.</a:t>
          </a:r>
        </a:p>
      </dgm:t>
    </dgm:pt>
    <dgm:pt modelId="{00740B53-F751-4F05-AADB-BA6C5F1CC1FD}" type="parTrans" cxnId="{40064274-4DD5-4DA3-B208-3E7B02BCCFE6}">
      <dgm:prSet/>
      <dgm:spPr/>
      <dgm:t>
        <a:bodyPr/>
        <a:lstStyle/>
        <a:p>
          <a:endParaRPr lang="en-US"/>
        </a:p>
      </dgm:t>
    </dgm:pt>
    <dgm:pt modelId="{C129CC08-75C0-4A69-B501-B62A63894B96}" type="sibTrans" cxnId="{40064274-4DD5-4DA3-B208-3E7B02BCCFE6}">
      <dgm:prSet/>
      <dgm:spPr/>
      <dgm:t>
        <a:bodyPr/>
        <a:lstStyle/>
        <a:p>
          <a:pPr>
            <a:lnSpc>
              <a:spcPct val="100000"/>
            </a:lnSpc>
          </a:pPr>
          <a:endParaRPr lang="en-US"/>
        </a:p>
      </dgm:t>
    </dgm:pt>
    <dgm:pt modelId="{91A78259-521B-441D-8DB2-C15064DDAE21}">
      <dgm:prSet/>
      <dgm:spPr/>
      <dgm:t>
        <a:bodyPr/>
        <a:lstStyle/>
        <a:p>
          <a:pPr>
            <a:lnSpc>
              <a:spcPct val="100000"/>
            </a:lnSpc>
          </a:pPr>
          <a:r>
            <a:rPr lang="en-US" dirty="0"/>
            <a:t>Be sure the first three digits on the Access Code cards match the one listed on the front of the classroom packet. (E56, HSA, MSB, etc.)</a:t>
          </a:r>
        </a:p>
      </dgm:t>
    </dgm:pt>
    <dgm:pt modelId="{3F42334E-1B65-4B24-98F7-A9BCF4091327}" type="parTrans" cxnId="{4B16ECAC-6922-4B9E-960C-11D3A1BB8152}">
      <dgm:prSet/>
      <dgm:spPr/>
      <dgm:t>
        <a:bodyPr/>
        <a:lstStyle/>
        <a:p>
          <a:endParaRPr lang="en-US"/>
        </a:p>
      </dgm:t>
    </dgm:pt>
    <dgm:pt modelId="{2AB9D3F3-64AF-4E67-AF8B-9A8F8B8FC1DF}" type="sibTrans" cxnId="{4B16ECAC-6922-4B9E-960C-11D3A1BB8152}">
      <dgm:prSet/>
      <dgm:spPr/>
      <dgm:t>
        <a:bodyPr/>
        <a:lstStyle/>
        <a:p>
          <a:pPr>
            <a:lnSpc>
              <a:spcPct val="100000"/>
            </a:lnSpc>
          </a:pPr>
          <a:endParaRPr lang="en-US"/>
        </a:p>
      </dgm:t>
    </dgm:pt>
    <dgm:pt modelId="{325DE4E1-0B02-4ACF-A757-71BA0E26E91E}">
      <dgm:prSet/>
      <dgm:spPr/>
      <dgm:t>
        <a:bodyPr/>
        <a:lstStyle/>
        <a:p>
          <a:pPr>
            <a:lnSpc>
              <a:spcPct val="100000"/>
            </a:lnSpc>
          </a:pPr>
          <a:r>
            <a:rPr lang="en-US"/>
            <a:t>Check their classroom packet(s) to make sure there are enough Access Code cards, including a paper survey booklet for the teacher.</a:t>
          </a:r>
        </a:p>
      </dgm:t>
    </dgm:pt>
    <dgm:pt modelId="{A406D3A0-19BE-40C8-B013-94443081FDC5}" type="parTrans" cxnId="{447ECC3C-71D3-42F2-9B55-3B52CA05E8AD}">
      <dgm:prSet/>
      <dgm:spPr/>
      <dgm:t>
        <a:bodyPr/>
        <a:lstStyle/>
        <a:p>
          <a:endParaRPr lang="en-US"/>
        </a:p>
      </dgm:t>
    </dgm:pt>
    <dgm:pt modelId="{D3D29818-E404-46C8-B816-A48EEA60464E}" type="sibTrans" cxnId="{447ECC3C-71D3-42F2-9B55-3B52CA05E8AD}">
      <dgm:prSet/>
      <dgm:spPr/>
      <dgm:t>
        <a:bodyPr/>
        <a:lstStyle/>
        <a:p>
          <a:pPr>
            <a:lnSpc>
              <a:spcPct val="100000"/>
            </a:lnSpc>
          </a:pPr>
          <a:endParaRPr lang="en-US"/>
        </a:p>
      </dgm:t>
    </dgm:pt>
    <dgm:pt modelId="{1DDC44FC-3DB6-4483-81E3-2976D28E5C4B}">
      <dgm:prSet/>
      <dgm:spPr/>
      <dgm:t>
        <a:bodyPr/>
        <a:lstStyle/>
        <a:p>
          <a:pPr>
            <a:lnSpc>
              <a:spcPct val="100000"/>
            </a:lnSpc>
          </a:pPr>
          <a:r>
            <a:rPr lang="en-US" dirty="0"/>
            <a:t>If there are any issues with the above contact your MIHYS school coordinator </a:t>
          </a:r>
          <a:r>
            <a:rPr lang="en-US" b="1" dirty="0"/>
            <a:t>ASAP</a:t>
          </a:r>
          <a:endParaRPr lang="en-US" dirty="0"/>
        </a:p>
      </dgm:t>
    </dgm:pt>
    <dgm:pt modelId="{83840718-2318-40B6-95B5-1F92E86C2917}" type="parTrans" cxnId="{18341FB1-7152-46F2-A1A3-4BD65AF87053}">
      <dgm:prSet/>
      <dgm:spPr/>
      <dgm:t>
        <a:bodyPr/>
        <a:lstStyle/>
        <a:p>
          <a:endParaRPr lang="en-US"/>
        </a:p>
      </dgm:t>
    </dgm:pt>
    <dgm:pt modelId="{AD110D0D-6D03-4DD3-BEB9-4FB5EB098E1E}" type="sibTrans" cxnId="{18341FB1-7152-46F2-A1A3-4BD65AF87053}">
      <dgm:prSet/>
      <dgm:spPr/>
      <dgm:t>
        <a:bodyPr/>
        <a:lstStyle/>
        <a:p>
          <a:endParaRPr lang="en-US"/>
        </a:p>
      </dgm:t>
    </dgm:pt>
    <dgm:pt modelId="{0488C35D-97A6-4295-A9D4-3979E923F829}" type="pres">
      <dgm:prSet presAssocID="{FF74CA43-2193-47F4-83F8-9229B7C9D099}" presName="root" presStyleCnt="0">
        <dgm:presLayoutVars>
          <dgm:dir/>
          <dgm:resizeHandles val="exact"/>
        </dgm:presLayoutVars>
      </dgm:prSet>
      <dgm:spPr/>
    </dgm:pt>
    <dgm:pt modelId="{783B9D68-3893-4ECE-8BDC-2D0016934770}" type="pres">
      <dgm:prSet presAssocID="{FDD7C847-5582-4778-8755-A0665B45BF38}" presName="compNode" presStyleCnt="0"/>
      <dgm:spPr/>
    </dgm:pt>
    <dgm:pt modelId="{38D8310F-69ED-456B-978D-169054583ABC}" type="pres">
      <dgm:prSet presAssocID="{FDD7C847-5582-4778-8755-A0665B45BF38}" presName="bgRect" presStyleLbl="bgShp" presStyleIdx="0" presStyleCnt="4"/>
      <dgm:spPr/>
    </dgm:pt>
    <dgm:pt modelId="{7148561C-CEB3-4186-BA0B-0118947A24E7}" type="pres">
      <dgm:prSet presAssocID="{FDD7C847-5582-4778-8755-A0665B45BF3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B910B388-FB26-447B-9A66-3F7B2215B3E6}" type="pres">
      <dgm:prSet presAssocID="{FDD7C847-5582-4778-8755-A0665B45BF38}" presName="spaceRect" presStyleCnt="0"/>
      <dgm:spPr/>
    </dgm:pt>
    <dgm:pt modelId="{D139B7B4-803D-4EA5-94BB-A7C925AF7548}" type="pres">
      <dgm:prSet presAssocID="{FDD7C847-5582-4778-8755-A0665B45BF38}" presName="parTx" presStyleLbl="revTx" presStyleIdx="0" presStyleCnt="4">
        <dgm:presLayoutVars>
          <dgm:chMax val="0"/>
          <dgm:chPref val="0"/>
        </dgm:presLayoutVars>
      </dgm:prSet>
      <dgm:spPr/>
    </dgm:pt>
    <dgm:pt modelId="{EF38B091-99CE-4D29-A80D-3DA358D1579D}" type="pres">
      <dgm:prSet presAssocID="{C129CC08-75C0-4A69-B501-B62A63894B96}" presName="sibTrans" presStyleCnt="0"/>
      <dgm:spPr/>
    </dgm:pt>
    <dgm:pt modelId="{351B8AC7-2710-4EE3-AD1A-2536AB70FE16}" type="pres">
      <dgm:prSet presAssocID="{91A78259-521B-441D-8DB2-C15064DDAE21}" presName="compNode" presStyleCnt="0"/>
      <dgm:spPr/>
    </dgm:pt>
    <dgm:pt modelId="{AF3346BA-A2D8-49BF-9BAD-C7ACE555EA1A}" type="pres">
      <dgm:prSet presAssocID="{91A78259-521B-441D-8DB2-C15064DDAE21}" presName="bgRect" presStyleLbl="bgShp" presStyleIdx="1" presStyleCnt="4"/>
      <dgm:spPr/>
    </dgm:pt>
    <dgm:pt modelId="{D5444F73-9F30-4155-A1A1-33C12E487277}" type="pres">
      <dgm:prSet presAssocID="{91A78259-521B-441D-8DB2-C15064DDAE2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lowchart"/>
        </a:ext>
      </dgm:extLst>
    </dgm:pt>
    <dgm:pt modelId="{7715D9F4-3174-4133-A7F5-213C68FDB501}" type="pres">
      <dgm:prSet presAssocID="{91A78259-521B-441D-8DB2-C15064DDAE21}" presName="spaceRect" presStyleCnt="0"/>
      <dgm:spPr/>
    </dgm:pt>
    <dgm:pt modelId="{49AD330C-3312-4C73-99B2-AC40C01A9ABF}" type="pres">
      <dgm:prSet presAssocID="{91A78259-521B-441D-8DB2-C15064DDAE21}" presName="parTx" presStyleLbl="revTx" presStyleIdx="1" presStyleCnt="4">
        <dgm:presLayoutVars>
          <dgm:chMax val="0"/>
          <dgm:chPref val="0"/>
        </dgm:presLayoutVars>
      </dgm:prSet>
      <dgm:spPr/>
    </dgm:pt>
    <dgm:pt modelId="{A8D2DFE1-E963-419B-BB73-E0BDD7FB0318}" type="pres">
      <dgm:prSet presAssocID="{2AB9D3F3-64AF-4E67-AF8B-9A8F8B8FC1DF}" presName="sibTrans" presStyleCnt="0"/>
      <dgm:spPr/>
    </dgm:pt>
    <dgm:pt modelId="{847EDF32-6F81-4131-A0F6-1D776B49AFDC}" type="pres">
      <dgm:prSet presAssocID="{325DE4E1-0B02-4ACF-A757-71BA0E26E91E}" presName="compNode" presStyleCnt="0"/>
      <dgm:spPr/>
    </dgm:pt>
    <dgm:pt modelId="{6E7F89F5-B2CE-41EB-9975-4C7F4AC4FAED}" type="pres">
      <dgm:prSet presAssocID="{325DE4E1-0B02-4ACF-A757-71BA0E26E91E}" presName="bgRect" presStyleLbl="bgShp" presStyleIdx="2" presStyleCnt="4"/>
      <dgm:spPr/>
    </dgm:pt>
    <dgm:pt modelId="{418A2844-454C-4F32-B520-CC0FED1982C8}" type="pres">
      <dgm:prSet presAssocID="{325DE4E1-0B02-4ACF-A757-71BA0E26E91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sed Book"/>
        </a:ext>
      </dgm:extLst>
    </dgm:pt>
    <dgm:pt modelId="{352ECC92-6765-4250-93F0-7B5484FC2432}" type="pres">
      <dgm:prSet presAssocID="{325DE4E1-0B02-4ACF-A757-71BA0E26E91E}" presName="spaceRect" presStyleCnt="0"/>
      <dgm:spPr/>
    </dgm:pt>
    <dgm:pt modelId="{25B5FFEC-55B4-4772-B830-519116D1857D}" type="pres">
      <dgm:prSet presAssocID="{325DE4E1-0B02-4ACF-A757-71BA0E26E91E}" presName="parTx" presStyleLbl="revTx" presStyleIdx="2" presStyleCnt="4">
        <dgm:presLayoutVars>
          <dgm:chMax val="0"/>
          <dgm:chPref val="0"/>
        </dgm:presLayoutVars>
      </dgm:prSet>
      <dgm:spPr/>
    </dgm:pt>
    <dgm:pt modelId="{445DEEA9-A887-4CFF-9F0F-8109456010D1}" type="pres">
      <dgm:prSet presAssocID="{D3D29818-E404-46C8-B816-A48EEA60464E}" presName="sibTrans" presStyleCnt="0"/>
      <dgm:spPr/>
    </dgm:pt>
    <dgm:pt modelId="{88836F25-94A2-4FCE-9B75-B4CAEDA064A9}" type="pres">
      <dgm:prSet presAssocID="{1DDC44FC-3DB6-4483-81E3-2976D28E5C4B}" presName="compNode" presStyleCnt="0"/>
      <dgm:spPr/>
    </dgm:pt>
    <dgm:pt modelId="{D1575098-843E-4FB2-822A-22DB4ED5C98F}" type="pres">
      <dgm:prSet presAssocID="{1DDC44FC-3DB6-4483-81E3-2976D28E5C4B}" presName="bgRect" presStyleLbl="bgShp" presStyleIdx="3" presStyleCnt="4"/>
      <dgm:spPr/>
    </dgm:pt>
    <dgm:pt modelId="{FC185EC3-64C6-484D-9E08-90E7C4ABDB3B}" type="pres">
      <dgm:prSet presAssocID="{1DDC44FC-3DB6-4483-81E3-2976D28E5C4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eceiver"/>
        </a:ext>
      </dgm:extLst>
    </dgm:pt>
    <dgm:pt modelId="{7DC73D7A-B06B-453F-B216-CA804B015988}" type="pres">
      <dgm:prSet presAssocID="{1DDC44FC-3DB6-4483-81E3-2976D28E5C4B}" presName="spaceRect" presStyleCnt="0"/>
      <dgm:spPr/>
    </dgm:pt>
    <dgm:pt modelId="{F59BC643-A94F-4784-B440-4E355A05A4DE}" type="pres">
      <dgm:prSet presAssocID="{1DDC44FC-3DB6-4483-81E3-2976D28E5C4B}" presName="parTx" presStyleLbl="revTx" presStyleIdx="3" presStyleCnt="4">
        <dgm:presLayoutVars>
          <dgm:chMax val="0"/>
          <dgm:chPref val="0"/>
        </dgm:presLayoutVars>
      </dgm:prSet>
      <dgm:spPr/>
    </dgm:pt>
  </dgm:ptLst>
  <dgm:cxnLst>
    <dgm:cxn modelId="{B0F46032-2434-4EA0-A17A-6487E2ABCB96}" type="presOf" srcId="{91A78259-521B-441D-8DB2-C15064DDAE21}" destId="{49AD330C-3312-4C73-99B2-AC40C01A9ABF}" srcOrd="0" destOrd="0" presId="urn:microsoft.com/office/officeart/2018/2/layout/IconVerticalSolidList"/>
    <dgm:cxn modelId="{447ECC3C-71D3-42F2-9B55-3B52CA05E8AD}" srcId="{FF74CA43-2193-47F4-83F8-9229B7C9D099}" destId="{325DE4E1-0B02-4ACF-A757-71BA0E26E91E}" srcOrd="2" destOrd="0" parTransId="{A406D3A0-19BE-40C8-B013-94443081FDC5}" sibTransId="{D3D29818-E404-46C8-B816-A48EEA60464E}"/>
    <dgm:cxn modelId="{40064274-4DD5-4DA3-B208-3E7B02BCCFE6}" srcId="{FF74CA43-2193-47F4-83F8-9229B7C9D099}" destId="{FDD7C847-5582-4778-8755-A0665B45BF38}" srcOrd="0" destOrd="0" parTransId="{00740B53-F751-4F05-AADB-BA6C5F1CC1FD}" sibTransId="{C129CC08-75C0-4A69-B501-B62A63894B96}"/>
    <dgm:cxn modelId="{4B16ECAC-6922-4B9E-960C-11D3A1BB8152}" srcId="{FF74CA43-2193-47F4-83F8-9229B7C9D099}" destId="{91A78259-521B-441D-8DB2-C15064DDAE21}" srcOrd="1" destOrd="0" parTransId="{3F42334E-1B65-4B24-98F7-A9BCF4091327}" sibTransId="{2AB9D3F3-64AF-4E67-AF8B-9A8F8B8FC1DF}"/>
    <dgm:cxn modelId="{18341FB1-7152-46F2-A1A3-4BD65AF87053}" srcId="{FF74CA43-2193-47F4-83F8-9229B7C9D099}" destId="{1DDC44FC-3DB6-4483-81E3-2976D28E5C4B}" srcOrd="3" destOrd="0" parTransId="{83840718-2318-40B6-95B5-1F92E86C2917}" sibTransId="{AD110D0D-6D03-4DD3-BEB9-4FB5EB098E1E}"/>
    <dgm:cxn modelId="{EA4965CB-BE73-4498-B136-D1EE31AFC7C5}" type="presOf" srcId="{FF74CA43-2193-47F4-83F8-9229B7C9D099}" destId="{0488C35D-97A6-4295-A9D4-3979E923F829}" srcOrd="0" destOrd="0" presId="urn:microsoft.com/office/officeart/2018/2/layout/IconVerticalSolidList"/>
    <dgm:cxn modelId="{3D57B9D8-6BE6-4FAF-AE4D-E38F6A3EBD46}" type="presOf" srcId="{FDD7C847-5582-4778-8755-A0665B45BF38}" destId="{D139B7B4-803D-4EA5-94BB-A7C925AF7548}" srcOrd="0" destOrd="0" presId="urn:microsoft.com/office/officeart/2018/2/layout/IconVerticalSolidList"/>
    <dgm:cxn modelId="{1A7294E3-B088-48DA-9229-9238C6B5B80A}" type="presOf" srcId="{325DE4E1-0B02-4ACF-A757-71BA0E26E91E}" destId="{25B5FFEC-55B4-4772-B830-519116D1857D}" srcOrd="0" destOrd="0" presId="urn:microsoft.com/office/officeart/2018/2/layout/IconVerticalSolidList"/>
    <dgm:cxn modelId="{255473F3-98BF-4383-9841-34EBDCF120F0}" type="presOf" srcId="{1DDC44FC-3DB6-4483-81E3-2976D28E5C4B}" destId="{F59BC643-A94F-4784-B440-4E355A05A4DE}" srcOrd="0" destOrd="0" presId="urn:microsoft.com/office/officeart/2018/2/layout/IconVerticalSolidList"/>
    <dgm:cxn modelId="{09AEA465-8D31-4DEE-BB99-23F037AE0862}" type="presParOf" srcId="{0488C35D-97A6-4295-A9D4-3979E923F829}" destId="{783B9D68-3893-4ECE-8BDC-2D0016934770}" srcOrd="0" destOrd="0" presId="urn:microsoft.com/office/officeart/2018/2/layout/IconVerticalSolidList"/>
    <dgm:cxn modelId="{23F789C0-89FF-468D-B257-349EAE40DCB2}" type="presParOf" srcId="{783B9D68-3893-4ECE-8BDC-2D0016934770}" destId="{38D8310F-69ED-456B-978D-169054583ABC}" srcOrd="0" destOrd="0" presId="urn:microsoft.com/office/officeart/2018/2/layout/IconVerticalSolidList"/>
    <dgm:cxn modelId="{09317641-38DD-4053-8C33-5ED883B98887}" type="presParOf" srcId="{783B9D68-3893-4ECE-8BDC-2D0016934770}" destId="{7148561C-CEB3-4186-BA0B-0118947A24E7}" srcOrd="1" destOrd="0" presId="urn:microsoft.com/office/officeart/2018/2/layout/IconVerticalSolidList"/>
    <dgm:cxn modelId="{CA570A36-07EC-4957-AC4F-71786CF7ED46}" type="presParOf" srcId="{783B9D68-3893-4ECE-8BDC-2D0016934770}" destId="{B910B388-FB26-447B-9A66-3F7B2215B3E6}" srcOrd="2" destOrd="0" presId="urn:microsoft.com/office/officeart/2018/2/layout/IconVerticalSolidList"/>
    <dgm:cxn modelId="{461B8335-B442-4B99-B762-AF9B47074334}" type="presParOf" srcId="{783B9D68-3893-4ECE-8BDC-2D0016934770}" destId="{D139B7B4-803D-4EA5-94BB-A7C925AF7548}" srcOrd="3" destOrd="0" presId="urn:microsoft.com/office/officeart/2018/2/layout/IconVerticalSolidList"/>
    <dgm:cxn modelId="{9654FA7C-A8B1-4E19-8C66-EBD1D8E44DF9}" type="presParOf" srcId="{0488C35D-97A6-4295-A9D4-3979E923F829}" destId="{EF38B091-99CE-4D29-A80D-3DA358D1579D}" srcOrd="1" destOrd="0" presId="urn:microsoft.com/office/officeart/2018/2/layout/IconVerticalSolidList"/>
    <dgm:cxn modelId="{DAC3617E-152D-447D-B903-4D2C9994C739}" type="presParOf" srcId="{0488C35D-97A6-4295-A9D4-3979E923F829}" destId="{351B8AC7-2710-4EE3-AD1A-2536AB70FE16}" srcOrd="2" destOrd="0" presId="urn:microsoft.com/office/officeart/2018/2/layout/IconVerticalSolidList"/>
    <dgm:cxn modelId="{8D84B6B6-8583-4A80-A822-00BD2878302B}" type="presParOf" srcId="{351B8AC7-2710-4EE3-AD1A-2536AB70FE16}" destId="{AF3346BA-A2D8-49BF-9BAD-C7ACE555EA1A}" srcOrd="0" destOrd="0" presId="urn:microsoft.com/office/officeart/2018/2/layout/IconVerticalSolidList"/>
    <dgm:cxn modelId="{A294F997-8E7C-4BA0-851F-994DB9FE8505}" type="presParOf" srcId="{351B8AC7-2710-4EE3-AD1A-2536AB70FE16}" destId="{D5444F73-9F30-4155-A1A1-33C12E487277}" srcOrd="1" destOrd="0" presId="urn:microsoft.com/office/officeart/2018/2/layout/IconVerticalSolidList"/>
    <dgm:cxn modelId="{29CD1306-B64E-4993-8F2C-8C56B49D144A}" type="presParOf" srcId="{351B8AC7-2710-4EE3-AD1A-2536AB70FE16}" destId="{7715D9F4-3174-4133-A7F5-213C68FDB501}" srcOrd="2" destOrd="0" presId="urn:microsoft.com/office/officeart/2018/2/layout/IconVerticalSolidList"/>
    <dgm:cxn modelId="{92AD1561-8850-427E-A443-D8845AF6ECC5}" type="presParOf" srcId="{351B8AC7-2710-4EE3-AD1A-2536AB70FE16}" destId="{49AD330C-3312-4C73-99B2-AC40C01A9ABF}" srcOrd="3" destOrd="0" presId="urn:microsoft.com/office/officeart/2018/2/layout/IconVerticalSolidList"/>
    <dgm:cxn modelId="{38B0882B-076B-47BB-B9AA-CA942C257C22}" type="presParOf" srcId="{0488C35D-97A6-4295-A9D4-3979E923F829}" destId="{A8D2DFE1-E963-419B-BB73-E0BDD7FB0318}" srcOrd="3" destOrd="0" presId="urn:microsoft.com/office/officeart/2018/2/layout/IconVerticalSolidList"/>
    <dgm:cxn modelId="{D56C199E-43DD-4CF2-97B7-6D859AEE7F96}" type="presParOf" srcId="{0488C35D-97A6-4295-A9D4-3979E923F829}" destId="{847EDF32-6F81-4131-A0F6-1D776B49AFDC}" srcOrd="4" destOrd="0" presId="urn:microsoft.com/office/officeart/2018/2/layout/IconVerticalSolidList"/>
    <dgm:cxn modelId="{AD3DEC7F-1771-46CB-B477-46B20FCA8133}" type="presParOf" srcId="{847EDF32-6F81-4131-A0F6-1D776B49AFDC}" destId="{6E7F89F5-B2CE-41EB-9975-4C7F4AC4FAED}" srcOrd="0" destOrd="0" presId="urn:microsoft.com/office/officeart/2018/2/layout/IconVerticalSolidList"/>
    <dgm:cxn modelId="{0C42B6D0-8BDB-4DAD-AFA2-48EBE7270535}" type="presParOf" srcId="{847EDF32-6F81-4131-A0F6-1D776B49AFDC}" destId="{418A2844-454C-4F32-B520-CC0FED1982C8}" srcOrd="1" destOrd="0" presId="urn:microsoft.com/office/officeart/2018/2/layout/IconVerticalSolidList"/>
    <dgm:cxn modelId="{D0AEF11A-84F3-47CA-A6DE-A4FDE597EABF}" type="presParOf" srcId="{847EDF32-6F81-4131-A0F6-1D776B49AFDC}" destId="{352ECC92-6765-4250-93F0-7B5484FC2432}" srcOrd="2" destOrd="0" presId="urn:microsoft.com/office/officeart/2018/2/layout/IconVerticalSolidList"/>
    <dgm:cxn modelId="{3B13A4B9-F491-4687-B795-CC58F79A0EC1}" type="presParOf" srcId="{847EDF32-6F81-4131-A0F6-1D776B49AFDC}" destId="{25B5FFEC-55B4-4772-B830-519116D1857D}" srcOrd="3" destOrd="0" presId="urn:microsoft.com/office/officeart/2018/2/layout/IconVerticalSolidList"/>
    <dgm:cxn modelId="{C36F0DF4-FF74-496F-8E15-345B8B3A89CC}" type="presParOf" srcId="{0488C35D-97A6-4295-A9D4-3979E923F829}" destId="{445DEEA9-A887-4CFF-9F0F-8109456010D1}" srcOrd="5" destOrd="0" presId="urn:microsoft.com/office/officeart/2018/2/layout/IconVerticalSolidList"/>
    <dgm:cxn modelId="{FAAC4ED8-53A3-41A8-89F9-90F4C12473E7}" type="presParOf" srcId="{0488C35D-97A6-4295-A9D4-3979E923F829}" destId="{88836F25-94A2-4FCE-9B75-B4CAEDA064A9}" srcOrd="6" destOrd="0" presId="urn:microsoft.com/office/officeart/2018/2/layout/IconVerticalSolidList"/>
    <dgm:cxn modelId="{0BF040E2-9DA4-45A1-BF04-191F9230FA93}" type="presParOf" srcId="{88836F25-94A2-4FCE-9B75-B4CAEDA064A9}" destId="{D1575098-843E-4FB2-822A-22DB4ED5C98F}" srcOrd="0" destOrd="0" presId="urn:microsoft.com/office/officeart/2018/2/layout/IconVerticalSolidList"/>
    <dgm:cxn modelId="{7C2EC628-E45E-4424-A24D-A0E14CD8A0F4}" type="presParOf" srcId="{88836F25-94A2-4FCE-9B75-B4CAEDA064A9}" destId="{FC185EC3-64C6-484D-9E08-90E7C4ABDB3B}" srcOrd="1" destOrd="0" presId="urn:microsoft.com/office/officeart/2018/2/layout/IconVerticalSolidList"/>
    <dgm:cxn modelId="{B9A75667-4118-4604-B63A-7EA6B315B8FE}" type="presParOf" srcId="{88836F25-94A2-4FCE-9B75-B4CAEDA064A9}" destId="{7DC73D7A-B06B-453F-B216-CA804B015988}" srcOrd="2" destOrd="0" presId="urn:microsoft.com/office/officeart/2018/2/layout/IconVerticalSolidList"/>
    <dgm:cxn modelId="{8DFBFE80-9D14-44AA-9876-729CF47690FE}" type="presParOf" srcId="{88836F25-94A2-4FCE-9B75-B4CAEDA064A9}" destId="{F59BC643-A94F-4784-B440-4E355A05A4D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39D72F-C415-4B38-8B0F-6DA0EAD7061F}"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A5BD973-4C64-4EE7-B33B-E2C2F7BA6094}">
      <dgm:prSet/>
      <dgm:spPr/>
      <dgm:t>
        <a:bodyPr/>
        <a:lstStyle/>
        <a:p>
          <a:pPr>
            <a:lnSpc>
              <a:spcPct val="100000"/>
            </a:lnSpc>
          </a:pPr>
          <a:r>
            <a:rPr lang="en-US"/>
            <a:t>Ask students to recycle all Access Code cards used to login to the survey. The codes are single-use so they cards can be safely recycled.</a:t>
          </a:r>
        </a:p>
      </dgm:t>
    </dgm:pt>
    <dgm:pt modelId="{54C2FB7F-1395-4CE3-9A68-E81F1F90A76A}" type="parTrans" cxnId="{0F8D5EDB-710D-436A-BB86-67C5F6582A8A}">
      <dgm:prSet/>
      <dgm:spPr/>
      <dgm:t>
        <a:bodyPr/>
        <a:lstStyle/>
        <a:p>
          <a:endParaRPr lang="en-US"/>
        </a:p>
      </dgm:t>
    </dgm:pt>
    <dgm:pt modelId="{91AD6F91-7237-4DA9-B17A-3B1687C0AF0D}" type="sibTrans" cxnId="{0F8D5EDB-710D-436A-BB86-67C5F6582A8A}">
      <dgm:prSet/>
      <dgm:spPr/>
      <dgm:t>
        <a:bodyPr/>
        <a:lstStyle/>
        <a:p>
          <a:endParaRPr lang="en-US"/>
        </a:p>
      </dgm:t>
    </dgm:pt>
    <dgm:pt modelId="{1D99115D-ADEB-4349-B5FC-03EFCBBA4AF0}">
      <dgm:prSet/>
      <dgm:spPr/>
      <dgm:t>
        <a:bodyPr/>
        <a:lstStyle/>
        <a:p>
          <a:pPr>
            <a:lnSpc>
              <a:spcPct val="100000"/>
            </a:lnSpc>
          </a:pPr>
          <a:r>
            <a:rPr lang="en-US"/>
            <a:t>Deliver the Classroom packets containing all unused Access Code cards and the list of absent students to the school’s survey materials collection area</a:t>
          </a:r>
        </a:p>
      </dgm:t>
    </dgm:pt>
    <dgm:pt modelId="{AEF02109-1618-4D14-BC6F-EDEC727B0665}" type="parTrans" cxnId="{171C068E-5568-4CB2-8E9B-03550C632BD4}">
      <dgm:prSet/>
      <dgm:spPr/>
      <dgm:t>
        <a:bodyPr/>
        <a:lstStyle/>
        <a:p>
          <a:endParaRPr lang="en-US"/>
        </a:p>
      </dgm:t>
    </dgm:pt>
    <dgm:pt modelId="{2B608032-BA50-4C8F-A304-2893EDD9EC8F}" type="sibTrans" cxnId="{171C068E-5568-4CB2-8E9B-03550C632BD4}">
      <dgm:prSet/>
      <dgm:spPr/>
      <dgm:t>
        <a:bodyPr/>
        <a:lstStyle/>
        <a:p>
          <a:endParaRPr lang="en-US"/>
        </a:p>
      </dgm:t>
    </dgm:pt>
    <dgm:pt modelId="{A7BD4A9B-B49E-40ED-9223-9D21A4C17EB1}">
      <dgm:prSet/>
      <dgm:spPr/>
      <dgm:t>
        <a:bodyPr/>
        <a:lstStyle/>
        <a:p>
          <a:pPr rtl="0">
            <a:lnSpc>
              <a:spcPct val="100000"/>
            </a:lnSpc>
          </a:pPr>
          <a:r>
            <a:rPr lang="en-US"/>
            <a:t>Follow the school’s make-up session plan for students absent on the day of the survey administration</a:t>
          </a:r>
          <a:r>
            <a:rPr lang="en-US">
              <a:latin typeface="Calibri"/>
            </a:rPr>
            <a:t> </a:t>
          </a:r>
          <a:endParaRPr lang="en-US"/>
        </a:p>
      </dgm:t>
    </dgm:pt>
    <dgm:pt modelId="{0B890C7E-A841-4A83-8997-64CC8E2356C6}" type="parTrans" cxnId="{E4359D14-EC70-4075-AF87-F5F5509B9C80}">
      <dgm:prSet/>
      <dgm:spPr/>
      <dgm:t>
        <a:bodyPr/>
        <a:lstStyle/>
        <a:p>
          <a:endParaRPr lang="en-US"/>
        </a:p>
      </dgm:t>
    </dgm:pt>
    <dgm:pt modelId="{835013F6-8AA5-4A16-B388-63C58C83218D}" type="sibTrans" cxnId="{E4359D14-EC70-4075-AF87-F5F5509B9C80}">
      <dgm:prSet/>
      <dgm:spPr/>
      <dgm:t>
        <a:bodyPr/>
        <a:lstStyle/>
        <a:p>
          <a:endParaRPr lang="en-US"/>
        </a:p>
      </dgm:t>
    </dgm:pt>
    <dgm:pt modelId="{86C0FA9B-FAFD-414B-A92A-54FD98D0DC99}" type="pres">
      <dgm:prSet presAssocID="{1039D72F-C415-4B38-8B0F-6DA0EAD7061F}" presName="root" presStyleCnt="0">
        <dgm:presLayoutVars>
          <dgm:dir/>
          <dgm:resizeHandles val="exact"/>
        </dgm:presLayoutVars>
      </dgm:prSet>
      <dgm:spPr/>
    </dgm:pt>
    <dgm:pt modelId="{DC018649-138B-44B3-AD04-98A295E00581}" type="pres">
      <dgm:prSet presAssocID="{8A5BD973-4C64-4EE7-B33B-E2C2F7BA6094}" presName="compNode" presStyleCnt="0"/>
      <dgm:spPr/>
    </dgm:pt>
    <dgm:pt modelId="{69891CE3-45BC-49FE-9CA3-8739A6DBAEC6}" type="pres">
      <dgm:prSet presAssocID="{8A5BD973-4C64-4EE7-B33B-E2C2F7BA6094}" presName="bgRect" presStyleLbl="bgShp" presStyleIdx="0" presStyleCnt="3"/>
      <dgm:spPr/>
    </dgm:pt>
    <dgm:pt modelId="{CC102A4E-CB6A-4F96-B500-491E983849CA}" type="pres">
      <dgm:prSet presAssocID="{8A5BD973-4C64-4EE7-B33B-E2C2F7BA609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Recycle Sign"/>
        </a:ext>
      </dgm:extLst>
    </dgm:pt>
    <dgm:pt modelId="{711582D5-9D8A-4355-8908-495AB9E6DAB2}" type="pres">
      <dgm:prSet presAssocID="{8A5BD973-4C64-4EE7-B33B-E2C2F7BA6094}" presName="spaceRect" presStyleCnt="0"/>
      <dgm:spPr/>
    </dgm:pt>
    <dgm:pt modelId="{B7FF42F5-613B-4896-B320-793AC9818EEC}" type="pres">
      <dgm:prSet presAssocID="{8A5BD973-4C64-4EE7-B33B-E2C2F7BA6094}" presName="parTx" presStyleLbl="revTx" presStyleIdx="0" presStyleCnt="3">
        <dgm:presLayoutVars>
          <dgm:chMax val="0"/>
          <dgm:chPref val="0"/>
        </dgm:presLayoutVars>
      </dgm:prSet>
      <dgm:spPr/>
    </dgm:pt>
    <dgm:pt modelId="{6B84AF85-9188-4354-AB40-7197FD36AC8E}" type="pres">
      <dgm:prSet presAssocID="{91AD6F91-7237-4DA9-B17A-3B1687C0AF0D}" presName="sibTrans" presStyleCnt="0"/>
      <dgm:spPr/>
    </dgm:pt>
    <dgm:pt modelId="{37FA0BF3-CB45-45F9-A725-0D50E1C91EEB}" type="pres">
      <dgm:prSet presAssocID="{1D99115D-ADEB-4349-B5FC-03EFCBBA4AF0}" presName="compNode" presStyleCnt="0"/>
      <dgm:spPr/>
    </dgm:pt>
    <dgm:pt modelId="{32BBD59F-3F54-4038-A557-FD0C989E9AA2}" type="pres">
      <dgm:prSet presAssocID="{1D99115D-ADEB-4349-B5FC-03EFCBBA4AF0}" presName="bgRect" presStyleLbl="bgShp" presStyleIdx="1" presStyleCnt="3"/>
      <dgm:spPr/>
    </dgm:pt>
    <dgm:pt modelId="{70D1B3F5-25AB-4342-9C0D-379E0FE50BF9}" type="pres">
      <dgm:prSet presAssocID="{1D99115D-ADEB-4349-B5FC-03EFCBBA4AF0}" presName="iconRect" presStyleLbl="node1" presStyleIdx="1" presStyleCnt="3"/>
      <dgm:spPr>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Email with solid fill"/>
        </a:ext>
      </dgm:extLst>
    </dgm:pt>
    <dgm:pt modelId="{EBE5FB37-BE32-416F-8C59-2F0C4CB00984}" type="pres">
      <dgm:prSet presAssocID="{1D99115D-ADEB-4349-B5FC-03EFCBBA4AF0}" presName="spaceRect" presStyleCnt="0"/>
      <dgm:spPr/>
    </dgm:pt>
    <dgm:pt modelId="{A3C29DA6-9EA9-4B05-908D-A6CA0C042116}" type="pres">
      <dgm:prSet presAssocID="{1D99115D-ADEB-4349-B5FC-03EFCBBA4AF0}" presName="parTx" presStyleLbl="revTx" presStyleIdx="1" presStyleCnt="3">
        <dgm:presLayoutVars>
          <dgm:chMax val="0"/>
          <dgm:chPref val="0"/>
        </dgm:presLayoutVars>
      </dgm:prSet>
      <dgm:spPr/>
    </dgm:pt>
    <dgm:pt modelId="{144ECC78-CAE1-4501-8C11-7586AA37CE5C}" type="pres">
      <dgm:prSet presAssocID="{2B608032-BA50-4C8F-A304-2893EDD9EC8F}" presName="sibTrans" presStyleCnt="0"/>
      <dgm:spPr/>
    </dgm:pt>
    <dgm:pt modelId="{F9F58B17-5B2A-41B7-959B-64BE3703EE62}" type="pres">
      <dgm:prSet presAssocID="{A7BD4A9B-B49E-40ED-9223-9D21A4C17EB1}" presName="compNode" presStyleCnt="0"/>
      <dgm:spPr/>
    </dgm:pt>
    <dgm:pt modelId="{53C21BD8-E982-4255-AD19-F090590A6771}" type="pres">
      <dgm:prSet presAssocID="{A7BD4A9B-B49E-40ED-9223-9D21A4C17EB1}" presName="bgRect" presStyleLbl="bgShp" presStyleIdx="2" presStyleCnt="3"/>
      <dgm:spPr/>
    </dgm:pt>
    <dgm:pt modelId="{1B134403-1613-4393-AFEC-84B330F62831}" type="pres">
      <dgm:prSet presAssocID="{A7BD4A9B-B49E-40ED-9223-9D21A4C17EB1}" presName="iconRect" presStyleLbl="node1" presStyleIdx="2" presStyleCnt="3"/>
      <dgm:spPr>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chool boy with solid fill"/>
        </a:ext>
      </dgm:extLst>
    </dgm:pt>
    <dgm:pt modelId="{408C165C-EA6A-402F-A0A9-055A68930768}" type="pres">
      <dgm:prSet presAssocID="{A7BD4A9B-B49E-40ED-9223-9D21A4C17EB1}" presName="spaceRect" presStyleCnt="0"/>
      <dgm:spPr/>
    </dgm:pt>
    <dgm:pt modelId="{32F0F5F7-7F66-4B4C-847C-41FAA7B8238B}" type="pres">
      <dgm:prSet presAssocID="{A7BD4A9B-B49E-40ED-9223-9D21A4C17EB1}" presName="parTx" presStyleLbl="revTx" presStyleIdx="2" presStyleCnt="3">
        <dgm:presLayoutVars>
          <dgm:chMax val="0"/>
          <dgm:chPref val="0"/>
        </dgm:presLayoutVars>
      </dgm:prSet>
      <dgm:spPr/>
    </dgm:pt>
  </dgm:ptLst>
  <dgm:cxnLst>
    <dgm:cxn modelId="{51B30610-58D1-481D-AB9D-96B8FD91F276}" type="presOf" srcId="{1D99115D-ADEB-4349-B5FC-03EFCBBA4AF0}" destId="{A3C29DA6-9EA9-4B05-908D-A6CA0C042116}" srcOrd="0" destOrd="0" presId="urn:microsoft.com/office/officeart/2018/2/layout/IconVerticalSolidList"/>
    <dgm:cxn modelId="{E4359D14-EC70-4075-AF87-F5F5509B9C80}" srcId="{1039D72F-C415-4B38-8B0F-6DA0EAD7061F}" destId="{A7BD4A9B-B49E-40ED-9223-9D21A4C17EB1}" srcOrd="2" destOrd="0" parTransId="{0B890C7E-A841-4A83-8997-64CC8E2356C6}" sibTransId="{835013F6-8AA5-4A16-B388-63C58C83218D}"/>
    <dgm:cxn modelId="{96E3E218-D4B3-47C0-A593-A5651F11C01D}" type="presOf" srcId="{8A5BD973-4C64-4EE7-B33B-E2C2F7BA6094}" destId="{B7FF42F5-613B-4896-B320-793AC9818EEC}" srcOrd="0" destOrd="0" presId="urn:microsoft.com/office/officeart/2018/2/layout/IconVerticalSolidList"/>
    <dgm:cxn modelId="{6AA87250-D377-476C-AB50-FC376DD464B9}" type="presOf" srcId="{1039D72F-C415-4B38-8B0F-6DA0EAD7061F}" destId="{86C0FA9B-FAFD-414B-A92A-54FD98D0DC99}" srcOrd="0" destOrd="0" presId="urn:microsoft.com/office/officeart/2018/2/layout/IconVerticalSolidList"/>
    <dgm:cxn modelId="{171C068E-5568-4CB2-8E9B-03550C632BD4}" srcId="{1039D72F-C415-4B38-8B0F-6DA0EAD7061F}" destId="{1D99115D-ADEB-4349-B5FC-03EFCBBA4AF0}" srcOrd="1" destOrd="0" parTransId="{AEF02109-1618-4D14-BC6F-EDEC727B0665}" sibTransId="{2B608032-BA50-4C8F-A304-2893EDD9EC8F}"/>
    <dgm:cxn modelId="{0240AE9C-B983-4ADB-9325-C6EA4584EA3D}" type="presOf" srcId="{A7BD4A9B-B49E-40ED-9223-9D21A4C17EB1}" destId="{32F0F5F7-7F66-4B4C-847C-41FAA7B8238B}" srcOrd="0" destOrd="0" presId="urn:microsoft.com/office/officeart/2018/2/layout/IconVerticalSolidList"/>
    <dgm:cxn modelId="{0F8D5EDB-710D-436A-BB86-67C5F6582A8A}" srcId="{1039D72F-C415-4B38-8B0F-6DA0EAD7061F}" destId="{8A5BD973-4C64-4EE7-B33B-E2C2F7BA6094}" srcOrd="0" destOrd="0" parTransId="{54C2FB7F-1395-4CE3-9A68-E81F1F90A76A}" sibTransId="{91AD6F91-7237-4DA9-B17A-3B1687C0AF0D}"/>
    <dgm:cxn modelId="{66896293-095B-40AE-A68F-8CE94FDBF05D}" type="presParOf" srcId="{86C0FA9B-FAFD-414B-A92A-54FD98D0DC99}" destId="{DC018649-138B-44B3-AD04-98A295E00581}" srcOrd="0" destOrd="0" presId="urn:microsoft.com/office/officeart/2018/2/layout/IconVerticalSolidList"/>
    <dgm:cxn modelId="{38EAC4C8-4D68-4C41-A2EB-3171720C62FA}" type="presParOf" srcId="{DC018649-138B-44B3-AD04-98A295E00581}" destId="{69891CE3-45BC-49FE-9CA3-8739A6DBAEC6}" srcOrd="0" destOrd="0" presId="urn:microsoft.com/office/officeart/2018/2/layout/IconVerticalSolidList"/>
    <dgm:cxn modelId="{E20C8A45-E3AC-4F1E-923B-57A48D2A4F6E}" type="presParOf" srcId="{DC018649-138B-44B3-AD04-98A295E00581}" destId="{CC102A4E-CB6A-4F96-B500-491E983849CA}" srcOrd="1" destOrd="0" presId="urn:microsoft.com/office/officeart/2018/2/layout/IconVerticalSolidList"/>
    <dgm:cxn modelId="{6BAB00A6-6FDE-4323-9D66-DFC185EC4EC5}" type="presParOf" srcId="{DC018649-138B-44B3-AD04-98A295E00581}" destId="{711582D5-9D8A-4355-8908-495AB9E6DAB2}" srcOrd="2" destOrd="0" presId="urn:microsoft.com/office/officeart/2018/2/layout/IconVerticalSolidList"/>
    <dgm:cxn modelId="{34C1F1C1-4722-4781-B99B-C40F12134A64}" type="presParOf" srcId="{DC018649-138B-44B3-AD04-98A295E00581}" destId="{B7FF42F5-613B-4896-B320-793AC9818EEC}" srcOrd="3" destOrd="0" presId="urn:microsoft.com/office/officeart/2018/2/layout/IconVerticalSolidList"/>
    <dgm:cxn modelId="{4F331E58-759B-41BC-9016-EE831E690910}" type="presParOf" srcId="{86C0FA9B-FAFD-414B-A92A-54FD98D0DC99}" destId="{6B84AF85-9188-4354-AB40-7197FD36AC8E}" srcOrd="1" destOrd="0" presId="urn:microsoft.com/office/officeart/2018/2/layout/IconVerticalSolidList"/>
    <dgm:cxn modelId="{6A2844C1-E734-4B5E-855E-4962B018F192}" type="presParOf" srcId="{86C0FA9B-FAFD-414B-A92A-54FD98D0DC99}" destId="{37FA0BF3-CB45-45F9-A725-0D50E1C91EEB}" srcOrd="2" destOrd="0" presId="urn:microsoft.com/office/officeart/2018/2/layout/IconVerticalSolidList"/>
    <dgm:cxn modelId="{173C469C-B995-4BA5-9B41-F70DF85C7774}" type="presParOf" srcId="{37FA0BF3-CB45-45F9-A725-0D50E1C91EEB}" destId="{32BBD59F-3F54-4038-A557-FD0C989E9AA2}" srcOrd="0" destOrd="0" presId="urn:microsoft.com/office/officeart/2018/2/layout/IconVerticalSolidList"/>
    <dgm:cxn modelId="{281A9616-7E57-46FE-BE6E-3DEECFF5913A}" type="presParOf" srcId="{37FA0BF3-CB45-45F9-A725-0D50E1C91EEB}" destId="{70D1B3F5-25AB-4342-9C0D-379E0FE50BF9}" srcOrd="1" destOrd="0" presId="urn:microsoft.com/office/officeart/2018/2/layout/IconVerticalSolidList"/>
    <dgm:cxn modelId="{8C530A1D-56E3-4F69-8ECA-3547AE0B685F}" type="presParOf" srcId="{37FA0BF3-CB45-45F9-A725-0D50E1C91EEB}" destId="{EBE5FB37-BE32-416F-8C59-2F0C4CB00984}" srcOrd="2" destOrd="0" presId="urn:microsoft.com/office/officeart/2018/2/layout/IconVerticalSolidList"/>
    <dgm:cxn modelId="{918AEF70-0772-447E-886A-104DE47714BB}" type="presParOf" srcId="{37FA0BF3-CB45-45F9-A725-0D50E1C91EEB}" destId="{A3C29DA6-9EA9-4B05-908D-A6CA0C042116}" srcOrd="3" destOrd="0" presId="urn:microsoft.com/office/officeart/2018/2/layout/IconVerticalSolidList"/>
    <dgm:cxn modelId="{A9627BC7-DE11-468C-9A3F-5B0BA30C6754}" type="presParOf" srcId="{86C0FA9B-FAFD-414B-A92A-54FD98D0DC99}" destId="{144ECC78-CAE1-4501-8C11-7586AA37CE5C}" srcOrd="3" destOrd="0" presId="urn:microsoft.com/office/officeart/2018/2/layout/IconVerticalSolidList"/>
    <dgm:cxn modelId="{40AED67F-668C-4E3A-915D-61C98EFDC9BA}" type="presParOf" srcId="{86C0FA9B-FAFD-414B-A92A-54FD98D0DC99}" destId="{F9F58B17-5B2A-41B7-959B-64BE3703EE62}" srcOrd="4" destOrd="0" presId="urn:microsoft.com/office/officeart/2018/2/layout/IconVerticalSolidList"/>
    <dgm:cxn modelId="{01128774-1427-491D-B8D9-4085DDE3638A}" type="presParOf" srcId="{F9F58B17-5B2A-41B7-959B-64BE3703EE62}" destId="{53C21BD8-E982-4255-AD19-F090590A6771}" srcOrd="0" destOrd="0" presId="urn:microsoft.com/office/officeart/2018/2/layout/IconVerticalSolidList"/>
    <dgm:cxn modelId="{CF232BF6-642E-4FF3-96A3-29EDAAB27B59}" type="presParOf" srcId="{F9F58B17-5B2A-41B7-959B-64BE3703EE62}" destId="{1B134403-1613-4393-AFEC-84B330F62831}" srcOrd="1" destOrd="0" presId="urn:microsoft.com/office/officeart/2018/2/layout/IconVerticalSolidList"/>
    <dgm:cxn modelId="{29C7E0B0-A013-4434-9DF3-B07F52D27229}" type="presParOf" srcId="{F9F58B17-5B2A-41B7-959B-64BE3703EE62}" destId="{408C165C-EA6A-402F-A0A9-055A68930768}" srcOrd="2" destOrd="0" presId="urn:microsoft.com/office/officeart/2018/2/layout/IconVerticalSolidList"/>
    <dgm:cxn modelId="{593DD2C0-9CAF-4DD4-9F6F-7E9F674A960C}" type="presParOf" srcId="{F9F58B17-5B2A-41B7-959B-64BE3703EE62}" destId="{32F0F5F7-7F66-4B4C-847C-41FAA7B8238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D8310F-69ED-456B-978D-169054583ABC}">
      <dsp:nvSpPr>
        <dsp:cNvPr id="0" name=""/>
        <dsp:cNvSpPr/>
      </dsp:nvSpPr>
      <dsp:spPr>
        <a:xfrm>
          <a:off x="0" y="1581"/>
          <a:ext cx="8353425" cy="80143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48561C-CEB3-4186-BA0B-0118947A24E7}">
      <dsp:nvSpPr>
        <dsp:cNvPr id="0" name=""/>
        <dsp:cNvSpPr/>
      </dsp:nvSpPr>
      <dsp:spPr>
        <a:xfrm>
          <a:off x="242435" y="181905"/>
          <a:ext cx="440791" cy="4407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D139B7B4-803D-4EA5-94BB-A7C925AF7548}">
      <dsp:nvSpPr>
        <dsp:cNvPr id="0" name=""/>
        <dsp:cNvSpPr/>
      </dsp:nvSpPr>
      <dsp:spPr>
        <a:xfrm>
          <a:off x="925662" y="1581"/>
          <a:ext cx="7427762" cy="801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819" tIns="84819" rIns="84819" bIns="84819" numCol="1" spcCol="1270" anchor="ctr" anchorCtr="0">
          <a:noAutofit/>
        </a:bodyPr>
        <a:lstStyle/>
        <a:p>
          <a:pPr marL="0" lvl="0" indent="0" algn="l" defTabSz="844550">
            <a:lnSpc>
              <a:spcPct val="100000"/>
            </a:lnSpc>
            <a:spcBef>
              <a:spcPct val="0"/>
            </a:spcBef>
            <a:spcAft>
              <a:spcPct val="35000"/>
            </a:spcAft>
            <a:buNone/>
          </a:pPr>
          <a:r>
            <a:rPr lang="en-US" sz="1900" kern="1200"/>
            <a:t>Read the “Survey Administration Instructions for Teachers” and the “Classroom Script” documents.</a:t>
          </a:r>
        </a:p>
      </dsp:txBody>
      <dsp:txXfrm>
        <a:off x="925662" y="1581"/>
        <a:ext cx="7427762" cy="801439"/>
      </dsp:txXfrm>
    </dsp:sp>
    <dsp:sp modelId="{AF3346BA-A2D8-49BF-9BAD-C7ACE555EA1A}">
      <dsp:nvSpPr>
        <dsp:cNvPr id="0" name=""/>
        <dsp:cNvSpPr/>
      </dsp:nvSpPr>
      <dsp:spPr>
        <a:xfrm>
          <a:off x="0" y="1003380"/>
          <a:ext cx="8353425" cy="80143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444F73-9F30-4155-A1A1-33C12E487277}">
      <dsp:nvSpPr>
        <dsp:cNvPr id="0" name=""/>
        <dsp:cNvSpPr/>
      </dsp:nvSpPr>
      <dsp:spPr>
        <a:xfrm>
          <a:off x="242435" y="1183704"/>
          <a:ext cx="440791" cy="4407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49AD330C-3312-4C73-99B2-AC40C01A9ABF}">
      <dsp:nvSpPr>
        <dsp:cNvPr id="0" name=""/>
        <dsp:cNvSpPr/>
      </dsp:nvSpPr>
      <dsp:spPr>
        <a:xfrm>
          <a:off x="925662" y="1003380"/>
          <a:ext cx="7427762" cy="801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819" tIns="84819" rIns="84819" bIns="84819" numCol="1" spcCol="1270" anchor="ctr" anchorCtr="0">
          <a:noAutofit/>
        </a:bodyPr>
        <a:lstStyle/>
        <a:p>
          <a:pPr marL="0" lvl="0" indent="0" algn="l" defTabSz="844550">
            <a:lnSpc>
              <a:spcPct val="100000"/>
            </a:lnSpc>
            <a:spcBef>
              <a:spcPct val="0"/>
            </a:spcBef>
            <a:spcAft>
              <a:spcPct val="35000"/>
            </a:spcAft>
            <a:buNone/>
          </a:pPr>
          <a:r>
            <a:rPr lang="en-US" sz="1900" kern="1200" dirty="0"/>
            <a:t>Be sure the first three digits on the Access Code cards match the one listed on the front of the classroom packet. (E56, HSA, MSB, etc.)</a:t>
          </a:r>
        </a:p>
      </dsp:txBody>
      <dsp:txXfrm>
        <a:off x="925662" y="1003380"/>
        <a:ext cx="7427762" cy="801439"/>
      </dsp:txXfrm>
    </dsp:sp>
    <dsp:sp modelId="{6E7F89F5-B2CE-41EB-9975-4C7F4AC4FAED}">
      <dsp:nvSpPr>
        <dsp:cNvPr id="0" name=""/>
        <dsp:cNvSpPr/>
      </dsp:nvSpPr>
      <dsp:spPr>
        <a:xfrm>
          <a:off x="0" y="2005179"/>
          <a:ext cx="8353425" cy="80143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8A2844-454C-4F32-B520-CC0FED1982C8}">
      <dsp:nvSpPr>
        <dsp:cNvPr id="0" name=""/>
        <dsp:cNvSpPr/>
      </dsp:nvSpPr>
      <dsp:spPr>
        <a:xfrm>
          <a:off x="242435" y="2185503"/>
          <a:ext cx="440791" cy="4407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25B5FFEC-55B4-4772-B830-519116D1857D}">
      <dsp:nvSpPr>
        <dsp:cNvPr id="0" name=""/>
        <dsp:cNvSpPr/>
      </dsp:nvSpPr>
      <dsp:spPr>
        <a:xfrm>
          <a:off x="925662" y="2005179"/>
          <a:ext cx="7427762" cy="801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819" tIns="84819" rIns="84819" bIns="84819" numCol="1" spcCol="1270" anchor="ctr" anchorCtr="0">
          <a:noAutofit/>
        </a:bodyPr>
        <a:lstStyle/>
        <a:p>
          <a:pPr marL="0" lvl="0" indent="0" algn="l" defTabSz="844550">
            <a:lnSpc>
              <a:spcPct val="100000"/>
            </a:lnSpc>
            <a:spcBef>
              <a:spcPct val="0"/>
            </a:spcBef>
            <a:spcAft>
              <a:spcPct val="35000"/>
            </a:spcAft>
            <a:buNone/>
          </a:pPr>
          <a:r>
            <a:rPr lang="en-US" sz="1900" kern="1200"/>
            <a:t>Check their classroom packet(s) to make sure there are enough Access Code cards, including a paper survey booklet for the teacher.</a:t>
          </a:r>
        </a:p>
      </dsp:txBody>
      <dsp:txXfrm>
        <a:off x="925662" y="2005179"/>
        <a:ext cx="7427762" cy="801439"/>
      </dsp:txXfrm>
    </dsp:sp>
    <dsp:sp modelId="{D1575098-843E-4FB2-822A-22DB4ED5C98F}">
      <dsp:nvSpPr>
        <dsp:cNvPr id="0" name=""/>
        <dsp:cNvSpPr/>
      </dsp:nvSpPr>
      <dsp:spPr>
        <a:xfrm>
          <a:off x="0" y="3006978"/>
          <a:ext cx="8353425" cy="80143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185EC3-64C6-484D-9E08-90E7C4ABDB3B}">
      <dsp:nvSpPr>
        <dsp:cNvPr id="0" name=""/>
        <dsp:cNvSpPr/>
      </dsp:nvSpPr>
      <dsp:spPr>
        <a:xfrm>
          <a:off x="242435" y="3187302"/>
          <a:ext cx="440791" cy="4407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55000" cap="flat" cmpd="thickThin" algn="ctr">
          <a:noFill/>
          <a:prstDash val="solid"/>
        </a:ln>
        <a:effectLst/>
      </dsp:spPr>
      <dsp:style>
        <a:lnRef idx="2">
          <a:scrgbClr r="0" g="0" b="0"/>
        </a:lnRef>
        <a:fillRef idx="1">
          <a:scrgbClr r="0" g="0" b="0"/>
        </a:fillRef>
        <a:effectRef idx="0">
          <a:scrgbClr r="0" g="0" b="0"/>
        </a:effectRef>
        <a:fontRef idx="minor">
          <a:schemeClr val="lt1"/>
        </a:fontRef>
      </dsp:style>
    </dsp:sp>
    <dsp:sp modelId="{F59BC643-A94F-4784-B440-4E355A05A4DE}">
      <dsp:nvSpPr>
        <dsp:cNvPr id="0" name=""/>
        <dsp:cNvSpPr/>
      </dsp:nvSpPr>
      <dsp:spPr>
        <a:xfrm>
          <a:off x="925662" y="3006978"/>
          <a:ext cx="7427762" cy="8014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4819" tIns="84819" rIns="84819" bIns="84819" numCol="1" spcCol="1270" anchor="ctr" anchorCtr="0">
          <a:noAutofit/>
        </a:bodyPr>
        <a:lstStyle/>
        <a:p>
          <a:pPr marL="0" lvl="0" indent="0" algn="l" defTabSz="844550">
            <a:lnSpc>
              <a:spcPct val="100000"/>
            </a:lnSpc>
            <a:spcBef>
              <a:spcPct val="0"/>
            </a:spcBef>
            <a:spcAft>
              <a:spcPct val="35000"/>
            </a:spcAft>
            <a:buNone/>
          </a:pPr>
          <a:r>
            <a:rPr lang="en-US" sz="1900" kern="1200" dirty="0"/>
            <a:t>If there are any issues with the above contact your MIHYS school coordinator </a:t>
          </a:r>
          <a:r>
            <a:rPr lang="en-US" sz="1900" b="1" kern="1200" dirty="0"/>
            <a:t>ASAP</a:t>
          </a:r>
          <a:endParaRPr lang="en-US" sz="1900" kern="1200" dirty="0"/>
        </a:p>
      </dsp:txBody>
      <dsp:txXfrm>
        <a:off x="925662" y="3006978"/>
        <a:ext cx="7427762" cy="8014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91CE3-45BC-49FE-9CA3-8739A6DBAEC6}">
      <dsp:nvSpPr>
        <dsp:cNvPr id="0" name=""/>
        <dsp:cNvSpPr/>
      </dsp:nvSpPr>
      <dsp:spPr>
        <a:xfrm>
          <a:off x="0" y="463"/>
          <a:ext cx="8358994" cy="108542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102A4E-CB6A-4F96-B500-491E983849CA}">
      <dsp:nvSpPr>
        <dsp:cNvPr id="0" name=""/>
        <dsp:cNvSpPr/>
      </dsp:nvSpPr>
      <dsp:spPr>
        <a:xfrm>
          <a:off x="328340" y="244683"/>
          <a:ext cx="596982" cy="59698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FF42F5-613B-4896-B320-793AC9818EEC}">
      <dsp:nvSpPr>
        <dsp:cNvPr id="0" name=""/>
        <dsp:cNvSpPr/>
      </dsp:nvSpPr>
      <dsp:spPr>
        <a:xfrm>
          <a:off x="1253663" y="463"/>
          <a:ext cx="7105330" cy="1085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74" tIns="114874" rIns="114874" bIns="114874" numCol="1" spcCol="1270" anchor="ctr" anchorCtr="0">
          <a:noAutofit/>
        </a:bodyPr>
        <a:lstStyle/>
        <a:p>
          <a:pPr marL="0" lvl="0" indent="0" algn="l" defTabSz="800100">
            <a:lnSpc>
              <a:spcPct val="100000"/>
            </a:lnSpc>
            <a:spcBef>
              <a:spcPct val="0"/>
            </a:spcBef>
            <a:spcAft>
              <a:spcPct val="35000"/>
            </a:spcAft>
            <a:buNone/>
          </a:pPr>
          <a:r>
            <a:rPr lang="en-US" sz="1800" kern="1200"/>
            <a:t>Ask students to recycle all Access Code cards used to login to the survey. The codes are single-use so they cards can be safely recycled.</a:t>
          </a:r>
        </a:p>
      </dsp:txBody>
      <dsp:txXfrm>
        <a:off x="1253663" y="463"/>
        <a:ext cx="7105330" cy="1085422"/>
      </dsp:txXfrm>
    </dsp:sp>
    <dsp:sp modelId="{32BBD59F-3F54-4038-A557-FD0C989E9AA2}">
      <dsp:nvSpPr>
        <dsp:cNvPr id="0" name=""/>
        <dsp:cNvSpPr/>
      </dsp:nvSpPr>
      <dsp:spPr>
        <a:xfrm>
          <a:off x="0" y="1357242"/>
          <a:ext cx="8358994" cy="108542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D1B3F5-25AB-4342-9C0D-379E0FE50BF9}">
      <dsp:nvSpPr>
        <dsp:cNvPr id="0" name=""/>
        <dsp:cNvSpPr/>
      </dsp:nvSpPr>
      <dsp:spPr>
        <a:xfrm>
          <a:off x="328340" y="1601462"/>
          <a:ext cx="596982" cy="596982"/>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C29DA6-9EA9-4B05-908D-A6CA0C042116}">
      <dsp:nvSpPr>
        <dsp:cNvPr id="0" name=""/>
        <dsp:cNvSpPr/>
      </dsp:nvSpPr>
      <dsp:spPr>
        <a:xfrm>
          <a:off x="1253663" y="1357242"/>
          <a:ext cx="7105330" cy="1085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74" tIns="114874" rIns="114874" bIns="114874" numCol="1" spcCol="1270" anchor="ctr" anchorCtr="0">
          <a:noAutofit/>
        </a:bodyPr>
        <a:lstStyle/>
        <a:p>
          <a:pPr marL="0" lvl="0" indent="0" algn="l" defTabSz="800100">
            <a:lnSpc>
              <a:spcPct val="100000"/>
            </a:lnSpc>
            <a:spcBef>
              <a:spcPct val="0"/>
            </a:spcBef>
            <a:spcAft>
              <a:spcPct val="35000"/>
            </a:spcAft>
            <a:buNone/>
          </a:pPr>
          <a:r>
            <a:rPr lang="en-US" sz="1800" kern="1200"/>
            <a:t>Deliver the Classroom packets containing all unused Access Code cards and the list of absent students to the school’s survey materials collection area</a:t>
          </a:r>
        </a:p>
      </dsp:txBody>
      <dsp:txXfrm>
        <a:off x="1253663" y="1357242"/>
        <a:ext cx="7105330" cy="1085422"/>
      </dsp:txXfrm>
    </dsp:sp>
    <dsp:sp modelId="{53C21BD8-E982-4255-AD19-F090590A6771}">
      <dsp:nvSpPr>
        <dsp:cNvPr id="0" name=""/>
        <dsp:cNvSpPr/>
      </dsp:nvSpPr>
      <dsp:spPr>
        <a:xfrm>
          <a:off x="0" y="2714020"/>
          <a:ext cx="8358994" cy="108542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134403-1613-4393-AFEC-84B330F62831}">
      <dsp:nvSpPr>
        <dsp:cNvPr id="0" name=""/>
        <dsp:cNvSpPr/>
      </dsp:nvSpPr>
      <dsp:spPr>
        <a:xfrm>
          <a:off x="328340" y="2958240"/>
          <a:ext cx="596982" cy="596982"/>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F0F5F7-7F66-4B4C-847C-41FAA7B8238B}">
      <dsp:nvSpPr>
        <dsp:cNvPr id="0" name=""/>
        <dsp:cNvSpPr/>
      </dsp:nvSpPr>
      <dsp:spPr>
        <a:xfrm>
          <a:off x="1253663" y="2714020"/>
          <a:ext cx="7105330" cy="1085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874" tIns="114874" rIns="114874" bIns="114874" numCol="1" spcCol="1270" anchor="ctr" anchorCtr="0">
          <a:noAutofit/>
        </a:bodyPr>
        <a:lstStyle/>
        <a:p>
          <a:pPr marL="0" lvl="0" indent="0" algn="l" defTabSz="800100" rtl="0">
            <a:lnSpc>
              <a:spcPct val="100000"/>
            </a:lnSpc>
            <a:spcBef>
              <a:spcPct val="0"/>
            </a:spcBef>
            <a:spcAft>
              <a:spcPct val="35000"/>
            </a:spcAft>
            <a:buNone/>
          </a:pPr>
          <a:r>
            <a:rPr lang="en-US" sz="1800" kern="1200"/>
            <a:t>Follow the school’s make-up session plan for students absent on the day of the survey administration</a:t>
          </a:r>
          <a:r>
            <a:rPr lang="en-US" sz="1800" kern="1200">
              <a:latin typeface="Calibri"/>
            </a:rPr>
            <a:t> </a:t>
          </a:r>
          <a:endParaRPr lang="en-US" sz="1800" kern="1200"/>
        </a:p>
      </dsp:txBody>
      <dsp:txXfrm>
        <a:off x="1253663" y="2714020"/>
        <a:ext cx="7105330" cy="1085422"/>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950E72-BC7C-4937-ABFE-2A91785E072D}" type="datetimeFigureOut">
              <a:rPr lang="en-US" smtClean="0"/>
              <a:pPr/>
              <a:t>10/21/2024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53F0B1-7045-469F-8E61-6A566642B7B6}" type="slidenum">
              <a:rPr lang="en-US" smtClean="0"/>
              <a:pPr/>
              <a:t>‹#›</a:t>
            </a:fld>
            <a:endParaRPr lang="en-US" dirty="0"/>
          </a:p>
        </p:txBody>
      </p:sp>
    </p:spTree>
    <p:extLst>
      <p:ext uri="{BB962C8B-B14F-4D97-AF65-F5344CB8AC3E}">
        <p14:creationId xmlns:p14="http://schemas.microsoft.com/office/powerpoint/2010/main" val="1234829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a:t>
            </a:fld>
            <a:endParaRPr lang="en-US" dirty="0"/>
          </a:p>
        </p:txBody>
      </p:sp>
    </p:spTree>
    <p:extLst>
      <p:ext uri="{BB962C8B-B14F-4D97-AF65-F5344CB8AC3E}">
        <p14:creationId xmlns:p14="http://schemas.microsoft.com/office/powerpoint/2010/main" val="2460591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10</a:t>
            </a:fld>
            <a:endParaRPr lang="en-US" dirty="0"/>
          </a:p>
        </p:txBody>
      </p:sp>
    </p:spTree>
    <p:extLst>
      <p:ext uri="{BB962C8B-B14F-4D97-AF65-F5344CB8AC3E}">
        <p14:creationId xmlns:p14="http://schemas.microsoft.com/office/powerpoint/2010/main" val="4034761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11</a:t>
            </a:fld>
            <a:endParaRPr lang="en-US" dirty="0"/>
          </a:p>
        </p:txBody>
      </p:sp>
    </p:spTree>
    <p:extLst>
      <p:ext uri="{BB962C8B-B14F-4D97-AF65-F5344CB8AC3E}">
        <p14:creationId xmlns:p14="http://schemas.microsoft.com/office/powerpoint/2010/main" val="2132977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12</a:t>
            </a:fld>
            <a:endParaRPr lang="en-US" dirty="0"/>
          </a:p>
        </p:txBody>
      </p:sp>
    </p:spTree>
    <p:extLst>
      <p:ext uri="{BB962C8B-B14F-4D97-AF65-F5344CB8AC3E}">
        <p14:creationId xmlns:p14="http://schemas.microsoft.com/office/powerpoint/2010/main" val="41179277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53F0B1-7045-469F-8E61-6A566642B7B6}" type="slidenum">
              <a:rPr lang="en-US" smtClean="0"/>
              <a:pPr/>
              <a:t>13</a:t>
            </a:fld>
            <a:endParaRPr lang="en-US"/>
          </a:p>
        </p:txBody>
      </p:sp>
    </p:spTree>
    <p:extLst>
      <p:ext uri="{BB962C8B-B14F-4D97-AF65-F5344CB8AC3E}">
        <p14:creationId xmlns:p14="http://schemas.microsoft.com/office/powerpoint/2010/main" val="2557502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15</a:t>
            </a:fld>
            <a:endParaRPr lang="en-US" dirty="0"/>
          </a:p>
        </p:txBody>
      </p:sp>
    </p:spTree>
    <p:extLst>
      <p:ext uri="{BB962C8B-B14F-4D97-AF65-F5344CB8AC3E}">
        <p14:creationId xmlns:p14="http://schemas.microsoft.com/office/powerpoint/2010/main" val="85671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2</a:t>
            </a:fld>
            <a:endParaRPr lang="en-US" dirty="0"/>
          </a:p>
        </p:txBody>
      </p:sp>
    </p:spTree>
    <p:extLst>
      <p:ext uri="{BB962C8B-B14F-4D97-AF65-F5344CB8AC3E}">
        <p14:creationId xmlns:p14="http://schemas.microsoft.com/office/powerpoint/2010/main" val="6885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3</a:t>
            </a:fld>
            <a:endParaRPr lang="en-US" dirty="0"/>
          </a:p>
        </p:txBody>
      </p:sp>
    </p:spTree>
    <p:extLst>
      <p:ext uri="{BB962C8B-B14F-4D97-AF65-F5344CB8AC3E}">
        <p14:creationId xmlns:p14="http://schemas.microsoft.com/office/powerpoint/2010/main" val="399585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4</a:t>
            </a:fld>
            <a:endParaRPr lang="en-US" dirty="0"/>
          </a:p>
        </p:txBody>
      </p:sp>
    </p:spTree>
    <p:extLst>
      <p:ext uri="{BB962C8B-B14F-4D97-AF65-F5344CB8AC3E}">
        <p14:creationId xmlns:p14="http://schemas.microsoft.com/office/powerpoint/2010/main" val="1668843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5</a:t>
            </a:fld>
            <a:endParaRPr lang="en-US" dirty="0"/>
          </a:p>
        </p:txBody>
      </p:sp>
    </p:spTree>
    <p:extLst>
      <p:ext uri="{BB962C8B-B14F-4D97-AF65-F5344CB8AC3E}">
        <p14:creationId xmlns:p14="http://schemas.microsoft.com/office/powerpoint/2010/main" val="2564892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6</a:t>
            </a:fld>
            <a:endParaRPr lang="en-US" dirty="0"/>
          </a:p>
        </p:txBody>
      </p:sp>
    </p:spTree>
    <p:extLst>
      <p:ext uri="{BB962C8B-B14F-4D97-AF65-F5344CB8AC3E}">
        <p14:creationId xmlns:p14="http://schemas.microsoft.com/office/powerpoint/2010/main" val="3316218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7</a:t>
            </a:fld>
            <a:endParaRPr lang="en-US" dirty="0"/>
          </a:p>
        </p:txBody>
      </p:sp>
    </p:spTree>
    <p:extLst>
      <p:ext uri="{BB962C8B-B14F-4D97-AF65-F5344CB8AC3E}">
        <p14:creationId xmlns:p14="http://schemas.microsoft.com/office/powerpoint/2010/main" val="1871475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53F0B1-7045-469F-8E61-6A566642B7B6}" type="slidenum">
              <a:rPr lang="en-US" smtClean="0"/>
              <a:pPr/>
              <a:t>8</a:t>
            </a:fld>
            <a:endParaRPr lang="en-US"/>
          </a:p>
        </p:txBody>
      </p:sp>
    </p:spTree>
    <p:extLst>
      <p:ext uri="{BB962C8B-B14F-4D97-AF65-F5344CB8AC3E}">
        <p14:creationId xmlns:p14="http://schemas.microsoft.com/office/powerpoint/2010/main" val="337353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3F0B1-7045-469F-8E61-6A566642B7B6}" type="slidenum">
              <a:rPr lang="en-US" smtClean="0"/>
              <a:pPr/>
              <a:t>9</a:t>
            </a:fld>
            <a:endParaRPr lang="en-US" dirty="0"/>
          </a:p>
        </p:txBody>
      </p:sp>
    </p:spTree>
    <p:extLst>
      <p:ext uri="{BB962C8B-B14F-4D97-AF65-F5344CB8AC3E}">
        <p14:creationId xmlns:p14="http://schemas.microsoft.com/office/powerpoint/2010/main" val="9844043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2"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
        <p:nvSpPr>
          <p:cNvPr id="7" name="Rectangle 6"/>
          <p:cNvSpPr/>
          <p:nvPr userDrawn="1"/>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D38A6F-D9BB-4771-97CE-DCCD665BB124}" type="datetimeFigureOut">
              <a:rPr lang="en-US" smtClean="0"/>
              <a:pPr/>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FFDA495-BFB6-494E-9A78-AC5EA6A65FC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D38A6F-D9BB-4771-97CE-DCCD665BB124}" type="datetimeFigureOut">
              <a:rPr lang="en-US" smtClean="0"/>
              <a:pPr/>
              <a:t>10/21/2024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DA495-BFB6-494E-9A78-AC5EA6A65FCB}" type="slidenum">
              <a:rPr lang="en-US" smtClean="0"/>
              <a:pPr/>
              <a:t>‹#›</a:t>
            </a:fld>
            <a:endParaRPr lang="en-US" dirty="0"/>
          </a:p>
        </p:txBody>
      </p:sp>
      <p:pic>
        <p:nvPicPr>
          <p:cNvPr id="7" name="Picture 8" descr="MIYHS.JPG"/>
          <p:cNvPicPr>
            <a:picLocks noChangeAspect="1"/>
          </p:cNvPicPr>
          <p:nvPr userDrawn="1"/>
        </p:nvPicPr>
        <p:blipFill>
          <a:blip r:embed="rId1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miyhs@panatlanticsmsgroup.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6666"/>
          </a:solidFill>
          <a:effectLst>
            <a:glow rad="63500">
              <a:schemeClr val="accent2">
                <a:satMod val="175000"/>
                <a:alpha val="40000"/>
              </a:schemeClr>
            </a:glow>
            <a:outerShdw blurRad="63500" dist="38100" dir="5400000" rotWithShape="0">
              <a:srgbClr val="000000">
                <a:alpha val="45000"/>
              </a:srgbClr>
            </a:outerShdw>
          </a:effectLst>
        </p:spPr>
        <p:style>
          <a:lnRef idx="0">
            <a:schemeClr val="accent4"/>
          </a:lnRef>
          <a:fillRef idx="3">
            <a:schemeClr val="accent4"/>
          </a:fillRef>
          <a:effectRef idx="3">
            <a:schemeClr val="accent4"/>
          </a:effectRef>
          <a:fontRef idx="minor">
            <a:schemeClr val="lt1"/>
          </a:fontRef>
        </p:style>
        <p:txBody>
          <a:bodyPr/>
          <a:lstStyle/>
          <a:p>
            <a:r>
              <a:rPr lang="en-US" dirty="0">
                <a:latin typeface="+mj-lt"/>
              </a:rPr>
              <a:t>2025 MIYHS</a:t>
            </a:r>
            <a:br>
              <a:rPr lang="en-US" dirty="0">
                <a:latin typeface="+mj-lt"/>
              </a:rPr>
            </a:br>
            <a:r>
              <a:rPr lang="en-US" dirty="0">
                <a:latin typeface="+mj-lt"/>
              </a:rPr>
              <a:t>Teacher Preparation</a:t>
            </a:r>
          </a:p>
        </p:txBody>
      </p:sp>
      <p:pic>
        <p:nvPicPr>
          <p:cNvPr id="4" name="Picture 8" descr="MIYHS.JPG"/>
          <p:cNvPicPr>
            <a:picLocks noChangeAspect="1"/>
          </p:cNvPicPr>
          <p:nvPr/>
        </p:nvPicPr>
        <p:blipFill>
          <a:blip r:embed="rId3" cstate="print">
            <a:clrChange>
              <a:clrFrom>
                <a:srgbClr val="FFFFFF"/>
              </a:clrFrom>
              <a:clrTo>
                <a:srgbClr val="FFFFFF">
                  <a:alpha val="0"/>
                </a:srgbClr>
              </a:clrTo>
            </a:clrChange>
          </a:blip>
          <a:srcRect/>
          <a:stretch>
            <a:fillRect/>
          </a:stretch>
        </p:blipFill>
        <p:spPr bwMode="auto">
          <a:xfrm>
            <a:off x="6400800" y="5410200"/>
            <a:ext cx="2400300" cy="1311275"/>
          </a:xfrm>
          <a:prstGeom prst="rect">
            <a:avLst/>
          </a:prstGeom>
          <a:noFill/>
          <a:ln w="9525">
            <a:noFill/>
            <a:miter lim="800000"/>
            <a:headEnd/>
            <a:tailEnd/>
          </a:ln>
        </p:spPr>
      </p:pic>
      <p:sp>
        <p:nvSpPr>
          <p:cNvPr id="35" name="Rectangle 34"/>
          <p:cNvSpPr/>
          <p:nvPr/>
        </p:nvSpPr>
        <p:spPr>
          <a:xfrm>
            <a:off x="152400" y="152400"/>
            <a:ext cx="8839200" cy="6553200"/>
          </a:xfrm>
          <a:prstGeom prst="rect">
            <a:avLst/>
          </a:prstGeom>
          <a:noFill/>
          <a:ln w="38100">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42996EAE-5D3B-49AF-AA3E-67E4EFAB8B25}"/>
              </a:ext>
            </a:extLst>
          </p:cNvPr>
          <p:cNvSpPr txBox="1"/>
          <p:nvPr/>
        </p:nvSpPr>
        <p:spPr>
          <a:xfrm>
            <a:off x="685800" y="5167621"/>
            <a:ext cx="5029200" cy="923330"/>
          </a:xfrm>
          <a:prstGeom prst="rect">
            <a:avLst/>
          </a:prstGeom>
          <a:noFill/>
        </p:spPr>
        <p:txBody>
          <a:bodyPr wrap="square" rtlCol="0">
            <a:spAutoFit/>
          </a:bodyPr>
          <a:lstStyle/>
          <a:p>
            <a:r>
              <a:rPr lang="en-US" dirty="0"/>
              <a:t>Core MIYHS Administration Teacher preparation based on an </a:t>
            </a:r>
            <a:r>
              <a:rPr lang="en-US" b="1" dirty="0"/>
              <a:t>online</a:t>
            </a:r>
            <a:r>
              <a:rPr lang="en-US" dirty="0"/>
              <a:t> </a:t>
            </a:r>
            <a:r>
              <a:rPr lang="en-US" b="1" dirty="0"/>
              <a:t>web-based</a:t>
            </a:r>
            <a:r>
              <a:rPr lang="en-US" dirty="0"/>
              <a:t> implementation at your school.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228600" y="1295400"/>
            <a:ext cx="8534400" cy="4830763"/>
          </a:xfrm>
        </p:spPr>
        <p:txBody>
          <a:bodyPr>
            <a:normAutofit/>
          </a:bodyPr>
          <a:lstStyle/>
          <a:p>
            <a:pPr>
              <a:buNone/>
            </a:pPr>
            <a:r>
              <a:rPr lang="en-US" sz="2800" b="1" dirty="0"/>
              <a:t>During survey administration (cont.):</a:t>
            </a:r>
          </a:p>
          <a:p>
            <a:pPr>
              <a:buNone/>
            </a:pPr>
            <a:r>
              <a:rPr lang="en-US" sz="500" b="1" dirty="0"/>
              <a:t> </a:t>
            </a:r>
          </a:p>
          <a:p>
            <a:r>
              <a:rPr lang="en-US" sz="2200" dirty="0"/>
              <a:t>While the students are taking the survey, teachers should:</a:t>
            </a:r>
          </a:p>
          <a:p>
            <a:pPr lvl="1"/>
            <a:endParaRPr lang="en-US" sz="1000" dirty="0"/>
          </a:p>
          <a:p>
            <a:pPr lvl="1"/>
            <a:r>
              <a:rPr lang="en-US" sz="2000" dirty="0"/>
              <a:t>Remain seated at the front of the room once the Access Code cards are passed out, instructions are given, and students have successfully accessed the online survey.  This is an essential part of preserving students’ </a:t>
            </a:r>
            <a:r>
              <a:rPr lang="en-US" sz="2000" b="1" u="sng" dirty="0"/>
              <a:t>anonymity</a:t>
            </a:r>
            <a:r>
              <a:rPr lang="en-US" sz="2000" dirty="0"/>
              <a:t> and </a:t>
            </a:r>
            <a:r>
              <a:rPr lang="en-US" sz="2000" b="1" u="sng" dirty="0"/>
              <a:t>confidentiality</a:t>
            </a:r>
            <a:r>
              <a:rPr lang="en-US" sz="2000" dirty="0"/>
              <a:t>; if teachers are wandering around the room, the students’ answers and/or privacy may be impacted.</a:t>
            </a:r>
          </a:p>
          <a:p>
            <a:pPr lvl="1"/>
            <a:endParaRPr lang="en-US" sz="1000" dirty="0"/>
          </a:p>
          <a:p>
            <a:pPr lvl="1"/>
            <a:r>
              <a:rPr lang="en-US" sz="2000" dirty="0"/>
              <a:t>Refer to the paper copy of the survey so that they do not have to look at a student’s survey in order to answer specific questions about survey content.  A paper copy of the paper-based survey booklet will be included in each classroom survey packet for this purpose.</a:t>
            </a:r>
            <a:endParaRPr lang="en-US" sz="20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013618"/>
            <a:ext cx="8229600" cy="4830763"/>
          </a:xfrm>
        </p:spPr>
        <p:txBody>
          <a:bodyPr>
            <a:normAutofit/>
          </a:bodyPr>
          <a:lstStyle/>
          <a:p>
            <a:pPr>
              <a:buNone/>
            </a:pPr>
            <a:r>
              <a:rPr lang="en-US" sz="2800" b="1" dirty="0"/>
              <a:t>During survey administration (cont.):</a:t>
            </a:r>
          </a:p>
          <a:p>
            <a:pPr>
              <a:buNone/>
            </a:pPr>
            <a:r>
              <a:rPr lang="en-US" sz="500" b="1" dirty="0"/>
              <a:t> </a:t>
            </a:r>
          </a:p>
          <a:p>
            <a:r>
              <a:rPr lang="en-US" sz="2200" dirty="0"/>
              <a:t>While the students are taking the survey, teachers should:</a:t>
            </a:r>
          </a:p>
          <a:p>
            <a:pPr lvl="1"/>
            <a:endParaRPr lang="en-US" sz="1000" dirty="0"/>
          </a:p>
          <a:p>
            <a:pPr lvl="1"/>
            <a:r>
              <a:rPr lang="en-US" sz="2000" b="1" dirty="0"/>
              <a:t>Fill out the “Online Classroom Summary Information Form” </a:t>
            </a:r>
            <a:r>
              <a:rPr lang="en-US" sz="2000" u="sng" dirty="0"/>
              <a:t>in its entirety</a:t>
            </a:r>
            <a:r>
              <a:rPr lang="en-US" sz="2000" dirty="0"/>
              <a:t> using the Teacher Access Code included with your survey materials.  Include the actual number of students who are absent on the day of the survey.  This number will be changed later by Pan Atlantic Research should any of the absent students participate in the school’s make-up session.</a:t>
            </a:r>
          </a:p>
          <a:p>
            <a:pPr lvl="1"/>
            <a:endParaRPr lang="en-US" sz="1000" dirty="0"/>
          </a:p>
          <a:p>
            <a:pPr lvl="1"/>
            <a:r>
              <a:rPr lang="en-US" sz="2000" dirty="0"/>
              <a:t>Return unused Access Code cards back into the Classroom envelope for students who are absent during survey administration.  Be sure to write the names of the absent students on the Classroom envelope so that they can be surveyed during your school’s make-up session.</a:t>
            </a:r>
            <a:endParaRPr lang="en-US" sz="20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914400"/>
            <a:ext cx="8229600" cy="5135563"/>
          </a:xfrm>
        </p:spPr>
        <p:txBody>
          <a:bodyPr>
            <a:normAutofit fontScale="92500" lnSpcReduction="10000"/>
          </a:bodyPr>
          <a:lstStyle/>
          <a:p>
            <a:pPr>
              <a:buNone/>
            </a:pPr>
            <a:r>
              <a:rPr lang="en-US" sz="2200" b="1" dirty="0"/>
              <a:t>Please note:</a:t>
            </a:r>
            <a:endParaRPr lang="en-US" sz="2200" dirty="0"/>
          </a:p>
          <a:p>
            <a:pPr lvl="1"/>
            <a:endParaRPr lang="en-US" sz="1000" dirty="0"/>
          </a:p>
          <a:p>
            <a:r>
              <a:rPr lang="en-US" sz="2400" dirty="0"/>
              <a:t>It is okay to clarify questions regarding grammar and vocabulary not related to the survey content.  It is </a:t>
            </a:r>
            <a:r>
              <a:rPr lang="en-US" sz="2400" u="sng" dirty="0"/>
              <a:t>not</a:t>
            </a:r>
            <a:r>
              <a:rPr lang="en-US" sz="2400" dirty="0"/>
              <a:t> okay, however, to clarify questions that have to do with specific survey content.</a:t>
            </a:r>
          </a:p>
          <a:p>
            <a:pPr>
              <a:buNone/>
            </a:pPr>
            <a:r>
              <a:rPr lang="en-US" sz="1200" dirty="0"/>
              <a:t> </a:t>
            </a:r>
          </a:p>
          <a:p>
            <a:pPr marL="458788" lvl="1" indent="3175">
              <a:buNone/>
            </a:pPr>
            <a:r>
              <a:rPr lang="en-US" sz="1900" b="1" dirty="0"/>
              <a:t>Example:  </a:t>
            </a:r>
            <a:r>
              <a:rPr lang="en-US" sz="1900" dirty="0"/>
              <a:t>A student doesn’t understand a question having to do with marijuana.  It may be possible that the student doesn’t recognize the word as it is spelled.  It is acceptable for the teacher to read the question aloud for the student.  However, it is </a:t>
            </a:r>
            <a:r>
              <a:rPr lang="en-US" sz="1900" u="sng" dirty="0"/>
              <a:t>not</a:t>
            </a:r>
            <a:r>
              <a:rPr lang="en-US" sz="1900" dirty="0"/>
              <a:t> acceptable for the teacher to define the word or give an alternate word for it.</a:t>
            </a:r>
          </a:p>
          <a:p>
            <a:pPr marL="458788" lvl="1" indent="3175">
              <a:buNone/>
            </a:pPr>
            <a:r>
              <a:rPr lang="en-US" sz="1100" dirty="0"/>
              <a:t> </a:t>
            </a:r>
          </a:p>
          <a:p>
            <a:pPr marL="458788" lvl="1" indent="3175">
              <a:buNone/>
            </a:pPr>
            <a:r>
              <a:rPr lang="en-US" sz="1900" dirty="0"/>
              <a:t>A good way to address students’ questions related to survey content is to say, “If you don’t know what it means, leave it blank.”</a:t>
            </a:r>
          </a:p>
          <a:p>
            <a:pPr>
              <a:buNone/>
            </a:pPr>
            <a:r>
              <a:rPr lang="en-US" sz="1100" dirty="0"/>
              <a:t> </a:t>
            </a:r>
          </a:p>
          <a:p>
            <a:r>
              <a:rPr lang="en-US" sz="2400" dirty="0"/>
              <a:t>While the survey can be read aloud by a proctor, the survey should only be administered to students who are able to follow along by themselves.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pPr>
              <a:lnSpc>
                <a:spcPct val="90000"/>
              </a:lnSpc>
            </a:pPr>
            <a:r>
              <a:rPr lang="en-US" sz="3700"/>
              <a:t>Teacher Responsibilities in </a:t>
            </a:r>
            <a:r>
              <a:rPr lang="en-US" sz="3700" b="1"/>
              <a:t>After </a:t>
            </a:r>
            <a:r>
              <a:rPr lang="en-US" sz="3700"/>
              <a:t>Administering the MIYHS</a:t>
            </a:r>
          </a:p>
        </p:txBody>
      </p:sp>
      <p:graphicFrame>
        <p:nvGraphicFramePr>
          <p:cNvPr id="5" name="Content Placeholder 2">
            <a:extLst>
              <a:ext uri="{FF2B5EF4-FFF2-40B4-BE49-F238E27FC236}">
                <a16:creationId xmlns:a16="http://schemas.microsoft.com/office/drawing/2014/main" id="{5901A6BE-5F87-1568-6EAB-A650D7D89031}"/>
              </a:ext>
            </a:extLst>
          </p:cNvPr>
          <p:cNvGraphicFramePr>
            <a:graphicFrameLocks noGrp="1"/>
          </p:cNvGraphicFramePr>
          <p:nvPr>
            <p:ph sz="half" idx="1"/>
          </p:nvPr>
        </p:nvGraphicFramePr>
        <p:xfrm>
          <a:off x="615351" y="1557068"/>
          <a:ext cx="8358994" cy="37999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5873F-10B0-813C-6B34-605FE7E8A7A4}"/>
              </a:ext>
            </a:extLst>
          </p:cNvPr>
          <p:cNvSpPr>
            <a:spLocks noGrp="1"/>
          </p:cNvSpPr>
          <p:nvPr>
            <p:ph type="ctrTitle"/>
          </p:nvPr>
        </p:nvSpPr>
        <p:spPr>
          <a:xfrm>
            <a:off x="685800" y="1130300"/>
            <a:ext cx="7772400" cy="1470025"/>
          </a:xfrm>
        </p:spPr>
        <p:txBody>
          <a:bodyPr anchor="ctr">
            <a:normAutofit/>
          </a:bodyPr>
          <a:lstStyle/>
          <a:p>
            <a:r>
              <a:rPr lang="en-US" dirty="0"/>
              <a:t>Importance of Make Up Sessions </a:t>
            </a:r>
          </a:p>
        </p:txBody>
      </p:sp>
      <p:sp>
        <p:nvSpPr>
          <p:cNvPr id="7" name="Content Placeholder 2">
            <a:extLst>
              <a:ext uri="{FF2B5EF4-FFF2-40B4-BE49-F238E27FC236}">
                <a16:creationId xmlns:a16="http://schemas.microsoft.com/office/drawing/2014/main" id="{9EF63578-8C2F-3414-2407-E14E8A04A113}"/>
              </a:ext>
            </a:extLst>
          </p:cNvPr>
          <p:cNvSpPr>
            <a:spLocks noGrp="1"/>
          </p:cNvSpPr>
          <p:nvPr>
            <p:ph type="subTitle" idx="1"/>
          </p:nvPr>
        </p:nvSpPr>
        <p:spPr>
          <a:xfrm>
            <a:off x="685800" y="2600325"/>
            <a:ext cx="7772400" cy="1752600"/>
          </a:xfrm>
        </p:spPr>
        <p:txBody>
          <a:bodyPr vert="horz" lIns="91440" tIns="45720" rIns="91440" bIns="45720" rtlCol="0">
            <a:normAutofit/>
          </a:bodyPr>
          <a:lstStyle/>
          <a:p>
            <a:pPr marL="0" indent="0">
              <a:lnSpc>
                <a:spcPct val="90000"/>
              </a:lnSpc>
              <a:buNone/>
            </a:pPr>
            <a:r>
              <a:rPr lang="en-US" sz="3000" dirty="0"/>
              <a:t>Getting as many of your students to participate can make a </a:t>
            </a:r>
            <a:r>
              <a:rPr lang="en-US" sz="3000" b="1" dirty="0"/>
              <a:t>vast </a:t>
            </a:r>
            <a:r>
              <a:rPr lang="en-US" sz="3000" dirty="0"/>
              <a:t>difference in the quality of the data contained in your school report at the conclusion of this project </a:t>
            </a:r>
          </a:p>
        </p:txBody>
      </p:sp>
    </p:spTree>
    <p:extLst>
      <p:ext uri="{BB962C8B-B14F-4D97-AF65-F5344CB8AC3E}">
        <p14:creationId xmlns:p14="http://schemas.microsoft.com/office/powerpoint/2010/main" val="2345694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304800" y="1600200"/>
            <a:ext cx="8534400" cy="4525963"/>
          </a:xfrm>
        </p:spPr>
        <p:txBody>
          <a:bodyPr>
            <a:normAutofit/>
          </a:bodyPr>
          <a:lstStyle/>
          <a:p>
            <a:pPr algn="ctr">
              <a:buNone/>
            </a:pPr>
            <a:r>
              <a:rPr lang="en-US" sz="2800" dirty="0"/>
              <a:t>P</a:t>
            </a:r>
            <a:r>
              <a:rPr lang="en-US" sz="2400" dirty="0"/>
              <a:t>lease contact your school’s MIYHS Coordinator with any questions</a:t>
            </a:r>
          </a:p>
          <a:p>
            <a:pPr algn="ctr">
              <a:buNone/>
            </a:pPr>
            <a:r>
              <a:rPr lang="en-US" sz="2400" dirty="0"/>
              <a:t>OR</a:t>
            </a:r>
          </a:p>
          <a:p>
            <a:pPr algn="ctr">
              <a:buNone/>
            </a:pPr>
            <a:r>
              <a:rPr lang="en-US" sz="2400" dirty="0"/>
              <a:t>Call or email Pan Atlantic Research</a:t>
            </a:r>
          </a:p>
          <a:p>
            <a:pPr algn="ctr">
              <a:buNone/>
            </a:pPr>
            <a:r>
              <a:rPr lang="en-US" sz="2400" dirty="0"/>
              <a:t>207-221-8877 </a:t>
            </a:r>
            <a:r>
              <a:rPr lang="en-US" sz="2400" dirty="0" err="1"/>
              <a:t>ext</a:t>
            </a:r>
            <a:r>
              <a:rPr lang="en-US" sz="2400" dirty="0"/>
              <a:t> 2</a:t>
            </a:r>
          </a:p>
          <a:p>
            <a:pPr algn="ctr">
              <a:buNone/>
            </a:pPr>
            <a:r>
              <a:rPr lang="en-US" sz="2400" dirty="0">
                <a:solidFill>
                  <a:srgbClr val="006666"/>
                </a:solidFill>
              </a:rPr>
              <a:t> </a:t>
            </a:r>
            <a:r>
              <a:rPr lang="en-US" sz="2400" dirty="0">
                <a:solidFill>
                  <a:srgbClr val="006666"/>
                </a:solidFill>
                <a:hlinkClick r:id="rId3"/>
              </a:rPr>
              <a:t>miyhs@panatlanticresearch.com</a:t>
            </a:r>
            <a:endParaRPr lang="en-US" sz="2400" dirty="0">
              <a:solidFill>
                <a:srgbClr val="006666"/>
              </a:solidFill>
            </a:endParaRPr>
          </a:p>
          <a:p>
            <a:pPr algn="ctr">
              <a:buNone/>
            </a:pPr>
            <a:endParaRPr lang="en-US" b="1" dirty="0">
              <a:solidFill>
                <a:srgbClr val="006666"/>
              </a:solidFill>
            </a:endParaRPr>
          </a:p>
          <a:p>
            <a:pPr algn="ctr">
              <a:buNone/>
            </a:pPr>
            <a:r>
              <a:rPr lang="en-US" b="1" dirty="0">
                <a:solidFill>
                  <a:srgbClr val="006666"/>
                </a:solidFill>
              </a:rPr>
              <a:t>Thank you for your assistance with the MIYHS!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Course Content</a:t>
            </a:r>
          </a:p>
        </p:txBody>
      </p:sp>
      <p:sp>
        <p:nvSpPr>
          <p:cNvPr id="3" name="Content Placeholder 2"/>
          <p:cNvSpPr>
            <a:spLocks noGrp="1"/>
          </p:cNvSpPr>
          <p:nvPr>
            <p:ph idx="1"/>
          </p:nvPr>
        </p:nvSpPr>
        <p:spPr/>
        <p:txBody>
          <a:bodyPr/>
          <a:lstStyle/>
          <a:p>
            <a:r>
              <a:rPr lang="en-US" sz="3000" dirty="0"/>
              <a:t>MIYHS Background</a:t>
            </a:r>
          </a:p>
          <a:p>
            <a:pPr>
              <a:buNone/>
            </a:pPr>
            <a:endParaRPr lang="en-US" sz="3000" dirty="0"/>
          </a:p>
          <a:p>
            <a:r>
              <a:rPr lang="en-US" sz="3000" dirty="0"/>
              <a:t>Importance of consent and confidentiality</a:t>
            </a:r>
          </a:p>
          <a:p>
            <a:pPr>
              <a:buNone/>
            </a:pPr>
            <a:endParaRPr lang="en-US" sz="3000" dirty="0"/>
          </a:p>
          <a:p>
            <a:r>
              <a:rPr lang="en-US" sz="3000" dirty="0"/>
              <a:t>Your responsibilities in administering the survey</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Background</a:t>
            </a:r>
          </a:p>
        </p:txBody>
      </p:sp>
      <p:sp>
        <p:nvSpPr>
          <p:cNvPr id="3" name="Content Placeholder 2"/>
          <p:cNvSpPr>
            <a:spLocks noGrp="1"/>
          </p:cNvSpPr>
          <p:nvPr>
            <p:ph idx="1"/>
          </p:nvPr>
        </p:nvSpPr>
        <p:spPr/>
        <p:txBody>
          <a:bodyPr>
            <a:normAutofit/>
          </a:bodyPr>
          <a:lstStyle/>
          <a:p>
            <a:r>
              <a:rPr lang="en-US" sz="2400" dirty="0"/>
              <a:t>The Maine Integrated Youth Health Survey (MIYHS) has been administered every two years since 2009.</a:t>
            </a:r>
          </a:p>
          <a:p>
            <a:endParaRPr lang="en-US" sz="2400" dirty="0"/>
          </a:p>
          <a:p>
            <a:r>
              <a:rPr lang="en-US" sz="2400" dirty="0"/>
              <a:t>The MIYHS is sponsored by:</a:t>
            </a:r>
          </a:p>
          <a:p>
            <a:pPr lvl="1"/>
            <a:r>
              <a:rPr lang="en-US" sz="2400" dirty="0"/>
              <a:t>Maine Department of Education</a:t>
            </a:r>
          </a:p>
          <a:p>
            <a:pPr lvl="1"/>
            <a:r>
              <a:rPr lang="en-US" sz="2400" dirty="0"/>
              <a:t>Maine Department of Health and Human Services, Maine Center for Disease Control and Prevention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000" u="sng" dirty="0"/>
              <a:t>Background</a:t>
            </a:r>
          </a:p>
        </p:txBody>
      </p:sp>
      <p:sp>
        <p:nvSpPr>
          <p:cNvPr id="3" name="Content Placeholder 2"/>
          <p:cNvSpPr>
            <a:spLocks noGrp="1"/>
          </p:cNvSpPr>
          <p:nvPr>
            <p:ph idx="1"/>
          </p:nvPr>
        </p:nvSpPr>
        <p:spPr>
          <a:xfrm>
            <a:off x="457200" y="990600"/>
            <a:ext cx="8229600" cy="4830763"/>
          </a:xfrm>
        </p:spPr>
        <p:txBody>
          <a:bodyPr>
            <a:normAutofit/>
          </a:bodyPr>
          <a:lstStyle/>
          <a:p>
            <a:r>
              <a:rPr lang="en-US" sz="2200" dirty="0"/>
              <a:t>The MIYHS covers a wide range of topics -- from nutrition, physical activity, and performance in school to substance use and other risky behaviors. </a:t>
            </a:r>
          </a:p>
          <a:p>
            <a:pPr>
              <a:buNone/>
            </a:pPr>
            <a:r>
              <a:rPr lang="en-US" sz="800" dirty="0"/>
              <a:t> </a:t>
            </a:r>
          </a:p>
          <a:p>
            <a:r>
              <a:rPr lang="en-US" sz="2200" dirty="0"/>
              <a:t>Data obtained from the MIYHS are used for a variety of purposes in evaluating student health and risk behaviors. </a:t>
            </a:r>
          </a:p>
          <a:p>
            <a:pPr>
              <a:buNone/>
            </a:pPr>
            <a:r>
              <a:rPr lang="en-US" sz="800" dirty="0"/>
              <a:t> </a:t>
            </a:r>
          </a:p>
          <a:p>
            <a:r>
              <a:rPr lang="en-US" sz="2200" dirty="0"/>
              <a:t>Based on participation rates, schools have access to their own reports, as well as county, public health district and state-level data.</a:t>
            </a:r>
          </a:p>
          <a:p>
            <a:pPr>
              <a:buNone/>
            </a:pPr>
            <a:r>
              <a:rPr lang="en-US" sz="800" dirty="0"/>
              <a:t> </a:t>
            </a:r>
          </a:p>
          <a:p>
            <a:r>
              <a:rPr lang="en-US" sz="2200" dirty="0"/>
              <a:t>The results often help point out the areas where improvements have been made. The results can also identify where students may still be at risk, and school administrators can take action in the form of health programs, campaigns and increased awareness. </a:t>
            </a:r>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Consent</a:t>
            </a:r>
          </a:p>
        </p:txBody>
      </p:sp>
      <p:sp>
        <p:nvSpPr>
          <p:cNvPr id="3" name="Content Placeholder 2"/>
          <p:cNvSpPr>
            <a:spLocks noGrp="1"/>
          </p:cNvSpPr>
          <p:nvPr>
            <p:ph idx="1"/>
          </p:nvPr>
        </p:nvSpPr>
        <p:spPr>
          <a:xfrm>
            <a:off x="457200" y="1295400"/>
            <a:ext cx="8229600" cy="4525963"/>
          </a:xfrm>
        </p:spPr>
        <p:txBody>
          <a:bodyPr>
            <a:normAutofit lnSpcReduction="10000"/>
          </a:bodyPr>
          <a:lstStyle/>
          <a:p>
            <a:r>
              <a:rPr lang="en-US" sz="2400" b="1" u="sng" dirty="0"/>
              <a:t>Parents have the right to opt their child out of the survey</a:t>
            </a:r>
            <a:r>
              <a:rPr lang="en-US" sz="2400" b="1" dirty="0"/>
              <a:t>.</a:t>
            </a:r>
          </a:p>
          <a:p>
            <a:pPr lvl="1"/>
            <a:r>
              <a:rPr lang="en-US" sz="2400" dirty="0"/>
              <a:t>Parental consent letters (passive consent) are sent via email (or U.S. Mail) 2-6 weeks prior to the survey administration date.</a:t>
            </a:r>
          </a:p>
          <a:p>
            <a:pPr lvl="1"/>
            <a:r>
              <a:rPr lang="en-US" sz="2400" dirty="0"/>
              <a:t>Teachers work with their school’s MIYHS Coordinator to ensure that students who have been opted out DO NOT take the survey. Documentation of this is </a:t>
            </a:r>
            <a:r>
              <a:rPr lang="en-US" sz="2400" u="sng" dirty="0"/>
              <a:t>very</a:t>
            </a:r>
            <a:r>
              <a:rPr lang="en-US" sz="2400" dirty="0"/>
              <a:t> important.</a:t>
            </a:r>
          </a:p>
          <a:p>
            <a:pPr>
              <a:buNone/>
            </a:pPr>
            <a:endParaRPr lang="en-US" sz="1000" dirty="0"/>
          </a:p>
          <a:p>
            <a:r>
              <a:rPr lang="en-US" sz="2400" b="1" u="sng" dirty="0"/>
              <a:t>Students also have the right to opt out of the survey</a:t>
            </a:r>
            <a:r>
              <a:rPr lang="en-US" sz="2400" b="1" dirty="0"/>
              <a:t>.</a:t>
            </a:r>
          </a:p>
          <a:p>
            <a:pPr lvl="1"/>
            <a:r>
              <a:rPr lang="en-US" sz="2400" dirty="0"/>
              <a:t>Teachers MUST NOT try to convince students to take the survey.  While student response rates are important, they can be bolstered in other ways, such as providing a make-up session for absent students.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r>
              <a:rPr lang="en-US" sz="2400" b="1" u="sng" dirty="0"/>
              <a:t>Student anonymity is extremely important.</a:t>
            </a:r>
          </a:p>
          <a:p>
            <a:pPr>
              <a:buNone/>
            </a:pPr>
            <a:r>
              <a:rPr lang="en-US" sz="1000" dirty="0"/>
              <a:t> </a:t>
            </a:r>
          </a:p>
          <a:p>
            <a:r>
              <a:rPr lang="en-US" sz="2400" dirty="0"/>
              <a:t>How can teachers help ensure confidentiality? </a:t>
            </a:r>
          </a:p>
          <a:p>
            <a:pPr lvl="1"/>
            <a:r>
              <a:rPr lang="en-US" sz="1950" dirty="0"/>
              <a:t>By making sure students have their own, individual working space to complete surveys.</a:t>
            </a:r>
          </a:p>
          <a:p>
            <a:pPr lvl="1"/>
            <a:r>
              <a:rPr lang="en-US" sz="1950" dirty="0"/>
              <a:t>By remaining at the front of the classroom once Access Code cards are passed out and instructions are given, and not wandering around the room.</a:t>
            </a:r>
          </a:p>
          <a:p>
            <a:pPr lvl="1"/>
            <a:r>
              <a:rPr lang="en-US" sz="1950" dirty="0"/>
              <a:t>By referring to their copy of the paper survey booklet so they do not have to look at a student’s survey to answer any questions.</a:t>
            </a:r>
          </a:p>
          <a:p>
            <a:pPr lvl="1"/>
            <a:r>
              <a:rPr lang="en-US" sz="1950" dirty="0"/>
              <a:t>By randomly distributing the Access Code cards to students and utilizing the extra code cards in case </a:t>
            </a:r>
            <a:r>
              <a:rPr lang="en-US" sz="1950"/>
              <a:t>of non-working codes. </a:t>
            </a:r>
            <a:endParaRPr lang="en-US" sz="19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u="sng" dirty="0"/>
              <a:t>Importance of Confidentiality</a:t>
            </a:r>
          </a:p>
        </p:txBody>
      </p:sp>
      <p:sp>
        <p:nvSpPr>
          <p:cNvPr id="3" name="Content Placeholder 2"/>
          <p:cNvSpPr>
            <a:spLocks noGrp="1"/>
          </p:cNvSpPr>
          <p:nvPr>
            <p:ph idx="1"/>
          </p:nvPr>
        </p:nvSpPr>
        <p:spPr>
          <a:xfrm>
            <a:off x="457200" y="1371600"/>
            <a:ext cx="8229600" cy="4754563"/>
          </a:xfrm>
        </p:spPr>
        <p:txBody>
          <a:bodyPr>
            <a:normAutofit/>
          </a:bodyPr>
          <a:lstStyle/>
          <a:p>
            <a:pPr>
              <a:buNone/>
            </a:pPr>
            <a:r>
              <a:rPr lang="en-US" sz="2400" b="1" dirty="0"/>
              <a:t>Please note:</a:t>
            </a:r>
            <a:endParaRPr lang="en-US" sz="1000" dirty="0"/>
          </a:p>
          <a:p>
            <a:r>
              <a:rPr lang="en-US" sz="2400" dirty="0"/>
              <a:t>The surveys do not contain skip patterns (e.g., “If you answered ___ to this question, skip ahead to question ___”).  This helps protect student confidentiality in that it should take each student approximately the same amount of time to complete the survey, regardless of how they answer the questions.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pPr>
              <a:lnSpc>
                <a:spcPct val="90000"/>
              </a:lnSpc>
            </a:pPr>
            <a:r>
              <a:rPr lang="en-US" sz="3700"/>
              <a:t>Teacher Responsibilities </a:t>
            </a:r>
            <a:r>
              <a:rPr lang="en-US" sz="3700" b="1"/>
              <a:t>Prior </a:t>
            </a:r>
            <a:r>
              <a:rPr lang="en-US" sz="3700"/>
              <a:t>to Administering the MIYHS</a:t>
            </a:r>
          </a:p>
        </p:txBody>
      </p:sp>
      <p:graphicFrame>
        <p:nvGraphicFramePr>
          <p:cNvPr id="5" name="Content Placeholder 2">
            <a:extLst>
              <a:ext uri="{FF2B5EF4-FFF2-40B4-BE49-F238E27FC236}">
                <a16:creationId xmlns:a16="http://schemas.microsoft.com/office/drawing/2014/main" id="{81F68E76-BE69-0B72-CA1C-81527871AC30}"/>
              </a:ext>
            </a:extLst>
          </p:cNvPr>
          <p:cNvGraphicFramePr>
            <a:graphicFrameLocks noGrp="1"/>
          </p:cNvGraphicFramePr>
          <p:nvPr>
            <p:ph idx="1"/>
          </p:nvPr>
        </p:nvGraphicFramePr>
        <p:xfrm>
          <a:off x="457200" y="1600201"/>
          <a:ext cx="8353425" cy="3809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000" u="sng" dirty="0"/>
              <a:t>Teacher Responsibilities in Administering the MIYHS</a:t>
            </a:r>
            <a:endParaRPr lang="en-US" sz="3000" dirty="0"/>
          </a:p>
        </p:txBody>
      </p:sp>
      <p:sp>
        <p:nvSpPr>
          <p:cNvPr id="3" name="Content Placeholder 2"/>
          <p:cNvSpPr>
            <a:spLocks noGrp="1"/>
          </p:cNvSpPr>
          <p:nvPr>
            <p:ph idx="1"/>
          </p:nvPr>
        </p:nvSpPr>
        <p:spPr>
          <a:xfrm>
            <a:off x="457200" y="1066800"/>
            <a:ext cx="8458200" cy="5059363"/>
          </a:xfrm>
        </p:spPr>
        <p:txBody>
          <a:bodyPr>
            <a:normAutofit/>
          </a:bodyPr>
          <a:lstStyle/>
          <a:p>
            <a:pPr>
              <a:buNone/>
            </a:pPr>
            <a:r>
              <a:rPr lang="en-US" sz="2800" b="1" dirty="0"/>
              <a:t>During survey administration:</a:t>
            </a:r>
          </a:p>
          <a:p>
            <a:pPr>
              <a:buNone/>
            </a:pPr>
            <a:r>
              <a:rPr lang="en-US" sz="500" b="1" dirty="0"/>
              <a:t> </a:t>
            </a:r>
          </a:p>
          <a:p>
            <a:pPr lvl="0"/>
            <a:r>
              <a:rPr lang="en-US" sz="2200" dirty="0"/>
              <a:t>Be sure that any students whose parents refused their participation, who decline to participate in the survey themselves, and those whose parental consent letters are returned undeliverable are: 1) </a:t>
            </a:r>
            <a:r>
              <a:rPr lang="en-US" sz="2200" b="1" dirty="0"/>
              <a:t>NOT</a:t>
            </a:r>
            <a:r>
              <a:rPr lang="en-US" sz="2200" dirty="0"/>
              <a:t> surveyed, and 2) given an alternative activity during survey administration. </a:t>
            </a:r>
          </a:p>
          <a:p>
            <a:pPr lvl="0"/>
            <a:r>
              <a:rPr lang="en-US" sz="2200" dirty="0"/>
              <a:t>Follow the “Survey Administration Instructions for Teachers”</a:t>
            </a:r>
            <a:r>
              <a:rPr lang="en-US" sz="2200" i="1" dirty="0"/>
              <a:t> </a:t>
            </a:r>
            <a:r>
              <a:rPr lang="en-US" sz="2200" dirty="0"/>
              <a:t>document.</a:t>
            </a:r>
          </a:p>
          <a:p>
            <a:r>
              <a:rPr lang="en-US" sz="2200" dirty="0"/>
              <a:t>Display the contact information of the school’s substance abuse counselor and/or guidance counselor, and the State Crisis Hotline (1-888-568-1112 or text/call 988) on the front board of the classroom</a:t>
            </a:r>
          </a:p>
          <a:p>
            <a:r>
              <a:rPr lang="en-US" sz="2200" dirty="0"/>
              <a:t>Read aloud and follow the “Classroom Script.”</a:t>
            </a:r>
          </a:p>
          <a:p>
            <a:pPr>
              <a:buNone/>
            </a:pPr>
            <a:endParaRPr lang="en-US" sz="1100" dirty="0"/>
          </a:p>
        </p:txBody>
      </p:sp>
    </p:spTree>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c4cead0-1232-4e6d-b4b1-114c737be56e">
      <Terms xmlns="http://schemas.microsoft.com/office/infopath/2007/PartnerControls"/>
    </lcf76f155ced4ddcb4097134ff3c332f>
    <TaxCatchAll xmlns="35e185f1-c535-47cf-9125-1dd5dace2e7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89B7E93594BBB428E157B8228FEDE3D" ma:contentTypeVersion="18" ma:contentTypeDescription="Create a new document." ma:contentTypeScope="" ma:versionID="84414b2b92d7db58b7f05cf4f1ada3c7">
  <xsd:schema xmlns:xsd="http://www.w3.org/2001/XMLSchema" xmlns:xs="http://www.w3.org/2001/XMLSchema" xmlns:p="http://schemas.microsoft.com/office/2006/metadata/properties" xmlns:ns2="fc4cead0-1232-4e6d-b4b1-114c737be56e" xmlns:ns3="35e185f1-c535-47cf-9125-1dd5dace2e7b" targetNamespace="http://schemas.microsoft.com/office/2006/metadata/properties" ma:root="true" ma:fieldsID="56357d5aecb13fccf96e9412a9f6f947" ns2:_="" ns3:_="">
    <xsd:import namespace="fc4cead0-1232-4e6d-b4b1-114c737be56e"/>
    <xsd:import namespace="35e185f1-c535-47cf-9125-1dd5dace2e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4cead0-1232-4e6d-b4b1-114c737be5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b7442f1-dcbf-4067-ade1-8671bc842a6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e185f1-c535-47cf-9125-1dd5dace2e7b"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27146998-cf20-4af3-8d9f-7261ddc6f066}" ma:internalName="TaxCatchAll" ma:showField="CatchAllData" ma:web="35e185f1-c535-47cf-9125-1dd5dace2e7b">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D64E9B-20FD-429B-BBC1-AC248C88E095}">
  <ds:schemaRefs>
    <ds:schemaRef ds:uri="http://purl.org/dc/terms/"/>
    <ds:schemaRef ds:uri="http://www.w3.org/XML/1998/namespace"/>
    <ds:schemaRef ds:uri="http://schemas.openxmlformats.org/package/2006/metadata/core-properties"/>
    <ds:schemaRef ds:uri="http://purl.org/dc/elements/1.1/"/>
    <ds:schemaRef ds:uri="http://schemas.microsoft.com/office/2006/documentManagement/types"/>
    <ds:schemaRef ds:uri="http://purl.org/dc/dcmitype/"/>
    <ds:schemaRef ds:uri="http://schemas.microsoft.com/office/infopath/2007/PartnerControls"/>
    <ds:schemaRef ds:uri="35e185f1-c535-47cf-9125-1dd5dace2e7b"/>
    <ds:schemaRef ds:uri="fc4cead0-1232-4e6d-b4b1-114c737be56e"/>
    <ds:schemaRef ds:uri="http://schemas.microsoft.com/office/2006/metadata/properties"/>
  </ds:schemaRefs>
</ds:datastoreItem>
</file>

<file path=customXml/itemProps2.xml><?xml version="1.0" encoding="utf-8"?>
<ds:datastoreItem xmlns:ds="http://schemas.openxmlformats.org/officeDocument/2006/customXml" ds:itemID="{C6102F9E-B9EF-41A3-92CD-DA3587FD2820}">
  <ds:schemaRefs>
    <ds:schemaRef ds:uri="http://schemas.microsoft.com/sharepoint/v3/contenttype/forms"/>
  </ds:schemaRefs>
</ds:datastoreItem>
</file>

<file path=customXml/itemProps3.xml><?xml version="1.0" encoding="utf-8"?>
<ds:datastoreItem xmlns:ds="http://schemas.openxmlformats.org/officeDocument/2006/customXml" ds:itemID="{904FFF70-2C46-45F2-9255-E39EA7FEC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4cead0-1232-4e6d-b4b1-114c737be56e"/>
    <ds:schemaRef ds:uri="35e185f1-c535-47cf-9125-1dd5dace2e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Equity</Template>
  <TotalTime>4995</TotalTime>
  <Words>1299</Words>
  <Application>Microsoft Office PowerPoint</Application>
  <PresentationFormat>On-screen Show (4:3)</PresentationFormat>
  <Paragraphs>106</Paragraphs>
  <Slides>15</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2025 MIYHS Teacher Preparation</vt:lpstr>
      <vt:lpstr>Course Content</vt:lpstr>
      <vt:lpstr>Background</vt:lpstr>
      <vt:lpstr>Background</vt:lpstr>
      <vt:lpstr>Importance of Consent</vt:lpstr>
      <vt:lpstr>Importance of Confidentiality</vt:lpstr>
      <vt:lpstr>Importance of Confidentiality</vt:lpstr>
      <vt:lpstr>Teacher Responsibilities Prior to Administering the MIYHS</vt:lpstr>
      <vt:lpstr>Teacher Responsibilities in Administering the MIYHS</vt:lpstr>
      <vt:lpstr>Teacher Responsibilities in Administering the MIYHS</vt:lpstr>
      <vt:lpstr>Teacher Responsibilities in Administering the MIYHS</vt:lpstr>
      <vt:lpstr>Teacher Responsibilities in Administering the MIYHS</vt:lpstr>
      <vt:lpstr>Teacher Responsibilities in After Administering the MIYHS</vt:lpstr>
      <vt:lpstr>Importance of Make Up Sessions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MIYHS Teacher Training</dc:title>
  <dc:creator>Alyssa Richard</dc:creator>
  <cp:lastModifiedBy>Pawlowski, Hayley</cp:lastModifiedBy>
  <cp:revision>103</cp:revision>
  <dcterms:created xsi:type="dcterms:W3CDTF">2012-11-20T15:53:31Z</dcterms:created>
  <dcterms:modified xsi:type="dcterms:W3CDTF">2024-10-21T16:40:36Z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0x010100889B7E93594BBB428E157B8228FEDE3D</vt:lpwstr>
  </property>
</Properties>
</file>