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66" r:id="rId5"/>
    <p:sldId id="260" r:id="rId6"/>
    <p:sldId id="273" r:id="rId7"/>
    <p:sldId id="259" r:id="rId8"/>
    <p:sldId id="261" r:id="rId9"/>
    <p:sldId id="262" r:id="rId10"/>
    <p:sldId id="276" r:id="rId11"/>
    <p:sldId id="275" r:id="rId12"/>
    <p:sldId id="271" r:id="rId13"/>
    <p:sldId id="263" r:id="rId14"/>
    <p:sldId id="26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B363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762" autoAdjust="0"/>
  </p:normalViewPr>
  <p:slideViewPr>
    <p:cSldViewPr>
      <p:cViewPr>
        <p:scale>
          <a:sx n="90" d="100"/>
          <a:sy n="90" d="100"/>
        </p:scale>
        <p:origin x="152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950E72-BC7C-4937-ABFE-2A91785E072D}" type="datetimeFigureOut">
              <a:rPr lang="en-US" smtClean="0"/>
              <a:pPr/>
              <a:t>12/12/2022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53F0B1-7045-469F-8E61-6A566642B7B6}" type="slidenum">
              <a:rPr lang="en-US" smtClean="0"/>
              <a:pPr/>
              <a:t>‹#›</a:t>
            </a:fld>
            <a:endParaRPr lang="en-US" dirty="0"/>
          </a:p>
        </p:txBody>
      </p:sp>
    </p:spTree>
    <p:extLst>
      <p:ext uri="{BB962C8B-B14F-4D97-AF65-F5344CB8AC3E}">
        <p14:creationId xmlns:p14="http://schemas.microsoft.com/office/powerpoint/2010/main" val="1234829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1</a:t>
            </a:fld>
            <a:endParaRPr lang="en-US" dirty="0"/>
          </a:p>
        </p:txBody>
      </p:sp>
    </p:spTree>
    <p:extLst>
      <p:ext uri="{BB962C8B-B14F-4D97-AF65-F5344CB8AC3E}">
        <p14:creationId xmlns:p14="http://schemas.microsoft.com/office/powerpoint/2010/main" val="24605912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10</a:t>
            </a:fld>
            <a:endParaRPr lang="en-US" dirty="0"/>
          </a:p>
        </p:txBody>
      </p:sp>
    </p:spTree>
    <p:extLst>
      <p:ext uri="{BB962C8B-B14F-4D97-AF65-F5344CB8AC3E}">
        <p14:creationId xmlns:p14="http://schemas.microsoft.com/office/powerpoint/2010/main" val="23848538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11</a:t>
            </a:fld>
            <a:endParaRPr lang="en-US" dirty="0"/>
          </a:p>
        </p:txBody>
      </p:sp>
    </p:spTree>
    <p:extLst>
      <p:ext uri="{BB962C8B-B14F-4D97-AF65-F5344CB8AC3E}">
        <p14:creationId xmlns:p14="http://schemas.microsoft.com/office/powerpoint/2010/main" val="23300987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12</a:t>
            </a:fld>
            <a:endParaRPr lang="en-US" dirty="0"/>
          </a:p>
        </p:txBody>
      </p:sp>
    </p:spTree>
    <p:extLst>
      <p:ext uri="{BB962C8B-B14F-4D97-AF65-F5344CB8AC3E}">
        <p14:creationId xmlns:p14="http://schemas.microsoft.com/office/powerpoint/2010/main" val="41179277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13</a:t>
            </a:fld>
            <a:endParaRPr lang="en-US" dirty="0"/>
          </a:p>
        </p:txBody>
      </p:sp>
    </p:spTree>
    <p:extLst>
      <p:ext uri="{BB962C8B-B14F-4D97-AF65-F5344CB8AC3E}">
        <p14:creationId xmlns:p14="http://schemas.microsoft.com/office/powerpoint/2010/main" val="25575021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14</a:t>
            </a:fld>
            <a:endParaRPr lang="en-US" dirty="0"/>
          </a:p>
        </p:txBody>
      </p:sp>
    </p:spTree>
    <p:extLst>
      <p:ext uri="{BB962C8B-B14F-4D97-AF65-F5344CB8AC3E}">
        <p14:creationId xmlns:p14="http://schemas.microsoft.com/office/powerpoint/2010/main" val="85671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2</a:t>
            </a:fld>
            <a:endParaRPr lang="en-US" dirty="0"/>
          </a:p>
        </p:txBody>
      </p:sp>
    </p:spTree>
    <p:extLst>
      <p:ext uri="{BB962C8B-B14F-4D97-AF65-F5344CB8AC3E}">
        <p14:creationId xmlns:p14="http://schemas.microsoft.com/office/powerpoint/2010/main" val="68854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3</a:t>
            </a:fld>
            <a:endParaRPr lang="en-US" dirty="0"/>
          </a:p>
        </p:txBody>
      </p:sp>
    </p:spTree>
    <p:extLst>
      <p:ext uri="{BB962C8B-B14F-4D97-AF65-F5344CB8AC3E}">
        <p14:creationId xmlns:p14="http://schemas.microsoft.com/office/powerpoint/2010/main" val="3995853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4</a:t>
            </a:fld>
            <a:endParaRPr lang="en-US" dirty="0"/>
          </a:p>
        </p:txBody>
      </p:sp>
    </p:spTree>
    <p:extLst>
      <p:ext uri="{BB962C8B-B14F-4D97-AF65-F5344CB8AC3E}">
        <p14:creationId xmlns:p14="http://schemas.microsoft.com/office/powerpoint/2010/main" val="16688434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5</a:t>
            </a:fld>
            <a:endParaRPr lang="en-US" dirty="0"/>
          </a:p>
        </p:txBody>
      </p:sp>
    </p:spTree>
    <p:extLst>
      <p:ext uri="{BB962C8B-B14F-4D97-AF65-F5344CB8AC3E}">
        <p14:creationId xmlns:p14="http://schemas.microsoft.com/office/powerpoint/2010/main" val="33162181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6</a:t>
            </a:fld>
            <a:endParaRPr lang="en-US" dirty="0"/>
          </a:p>
        </p:txBody>
      </p:sp>
    </p:spTree>
    <p:extLst>
      <p:ext uri="{BB962C8B-B14F-4D97-AF65-F5344CB8AC3E}">
        <p14:creationId xmlns:p14="http://schemas.microsoft.com/office/powerpoint/2010/main" val="1871475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7</a:t>
            </a:fld>
            <a:endParaRPr lang="en-US" dirty="0"/>
          </a:p>
        </p:txBody>
      </p:sp>
    </p:spTree>
    <p:extLst>
      <p:ext uri="{BB962C8B-B14F-4D97-AF65-F5344CB8AC3E}">
        <p14:creationId xmlns:p14="http://schemas.microsoft.com/office/powerpoint/2010/main" val="25648924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8</a:t>
            </a:fld>
            <a:endParaRPr lang="en-US" dirty="0"/>
          </a:p>
        </p:txBody>
      </p:sp>
    </p:spTree>
    <p:extLst>
      <p:ext uri="{BB962C8B-B14F-4D97-AF65-F5344CB8AC3E}">
        <p14:creationId xmlns:p14="http://schemas.microsoft.com/office/powerpoint/2010/main" val="33735351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9</a:t>
            </a:fld>
            <a:endParaRPr lang="en-US" dirty="0"/>
          </a:p>
        </p:txBody>
      </p:sp>
    </p:spTree>
    <p:extLst>
      <p:ext uri="{BB962C8B-B14F-4D97-AF65-F5344CB8AC3E}">
        <p14:creationId xmlns:p14="http://schemas.microsoft.com/office/powerpoint/2010/main" val="9844043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04D38A6F-D9BB-4771-97CE-DCCD665BB124}" type="datetimeFigureOut">
              <a:rPr lang="en-US" smtClean="0"/>
              <a:pPr/>
              <a:t>12/12/2022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FDA495-BFB6-494E-9A78-AC5EA6A65FCB}" type="slidenum">
              <a:rPr lang="en-US" smtClean="0"/>
              <a:pPr/>
              <a:t>‹#›</a:t>
            </a:fld>
            <a:endParaRPr lang="en-US" dirty="0"/>
          </a:p>
        </p:txBody>
      </p:sp>
      <p:pic>
        <p:nvPicPr>
          <p:cNvPr id="7" name="Picture 8" descr="MIYHS.JPG"/>
          <p:cNvPicPr>
            <a:picLocks noChangeAspect="1"/>
          </p:cNvPicPr>
          <p:nvPr userDrawn="1"/>
        </p:nvPicPr>
        <p:blipFill>
          <a:blip r:embed="rId2" cstate="print">
            <a:clrChange>
              <a:clrFrom>
                <a:srgbClr val="FFFFFF"/>
              </a:clrFrom>
              <a:clrTo>
                <a:srgbClr val="FFFFFF">
                  <a:alpha val="0"/>
                </a:srgbClr>
              </a:clrTo>
            </a:clrChange>
          </a:blip>
          <a:srcRect/>
          <a:stretch>
            <a:fillRect/>
          </a:stretch>
        </p:blipFill>
        <p:spPr bwMode="auto">
          <a:xfrm>
            <a:off x="6400800" y="5410200"/>
            <a:ext cx="2400300" cy="1311275"/>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D38A6F-D9BB-4771-97CE-DCCD665BB124}" type="datetimeFigureOut">
              <a:rPr lang="en-US" smtClean="0"/>
              <a:pPr/>
              <a:t>12/12/2022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D38A6F-D9BB-4771-97CE-DCCD665BB124}" type="datetimeFigureOut">
              <a:rPr lang="en-US" smtClean="0"/>
              <a:pPr/>
              <a:t>12/12/2022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D38A6F-D9BB-4771-97CE-DCCD665BB124}" type="datetimeFigureOut">
              <a:rPr lang="en-US" smtClean="0"/>
              <a:pPr/>
              <a:t>12/12/2022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FDA495-BFB6-494E-9A78-AC5EA6A65FCB}" type="slidenum">
              <a:rPr lang="en-US" smtClean="0"/>
              <a:pPr/>
              <a:t>‹#›</a:t>
            </a:fld>
            <a:endParaRPr lang="en-US" dirty="0"/>
          </a:p>
        </p:txBody>
      </p:sp>
      <p:sp>
        <p:nvSpPr>
          <p:cNvPr id="7" name="Rectangle 6"/>
          <p:cNvSpPr/>
          <p:nvPr userDrawn="1"/>
        </p:nvSpPr>
        <p:spPr>
          <a:xfrm>
            <a:off x="152400" y="152400"/>
            <a:ext cx="8839200" cy="6553200"/>
          </a:xfrm>
          <a:prstGeom prst="rect">
            <a:avLst/>
          </a:prstGeom>
          <a:noFill/>
          <a:ln w="38100">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D38A6F-D9BB-4771-97CE-DCCD665BB124}" type="datetimeFigureOut">
              <a:rPr lang="en-US" smtClean="0"/>
              <a:pPr/>
              <a:t>12/12/2022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4D38A6F-D9BB-4771-97CE-DCCD665BB124}" type="datetimeFigureOut">
              <a:rPr lang="en-US" smtClean="0"/>
              <a:pPr/>
              <a:t>12/12/2022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4D38A6F-D9BB-4771-97CE-DCCD665BB124}" type="datetimeFigureOut">
              <a:rPr lang="en-US" smtClean="0"/>
              <a:pPr/>
              <a:t>12/12/2022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4D38A6F-D9BB-4771-97CE-DCCD665BB124}" type="datetimeFigureOut">
              <a:rPr lang="en-US" smtClean="0"/>
              <a:pPr/>
              <a:t>12/12/2022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D38A6F-D9BB-4771-97CE-DCCD665BB124}" type="datetimeFigureOut">
              <a:rPr lang="en-US" smtClean="0"/>
              <a:pPr/>
              <a:t>12/12/2022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D38A6F-D9BB-4771-97CE-DCCD665BB124}" type="datetimeFigureOut">
              <a:rPr lang="en-US" smtClean="0"/>
              <a:pPr/>
              <a:t>12/12/2022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D38A6F-D9BB-4771-97CE-DCCD665BB124}" type="datetimeFigureOut">
              <a:rPr lang="en-US" smtClean="0"/>
              <a:pPr/>
              <a:t>12/12/2022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D38A6F-D9BB-4771-97CE-DCCD665BB124}" type="datetimeFigureOut">
              <a:rPr lang="en-US" smtClean="0"/>
              <a:pPr/>
              <a:t>12/12/2022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DA495-BFB6-494E-9A78-AC5EA6A65FCB}" type="slidenum">
              <a:rPr lang="en-US" smtClean="0"/>
              <a:pPr/>
              <a:t>‹#›</a:t>
            </a:fld>
            <a:endParaRPr lang="en-US" dirty="0"/>
          </a:p>
        </p:txBody>
      </p:sp>
      <p:pic>
        <p:nvPicPr>
          <p:cNvPr id="7" name="Picture 8" descr="MIYHS.JPG"/>
          <p:cNvPicPr>
            <a:picLocks noChangeAspect="1"/>
          </p:cNvPicPr>
          <p:nvPr userDrawn="1"/>
        </p:nvPicPr>
        <p:blipFill>
          <a:blip r:embed="rId13" cstate="print">
            <a:clrChange>
              <a:clrFrom>
                <a:srgbClr val="FFFFFF"/>
              </a:clrFrom>
              <a:clrTo>
                <a:srgbClr val="FFFFFF">
                  <a:alpha val="0"/>
                </a:srgbClr>
              </a:clrTo>
            </a:clrChange>
          </a:blip>
          <a:srcRect/>
          <a:stretch>
            <a:fillRect/>
          </a:stretch>
        </p:blipFill>
        <p:spPr bwMode="auto">
          <a:xfrm>
            <a:off x="6400800" y="5410200"/>
            <a:ext cx="2400300" cy="13112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miyhs@panatlanticsmsgroup.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006666"/>
          </a:solidFill>
          <a:effectLst>
            <a:glow rad="63500">
              <a:schemeClr val="accent2">
                <a:satMod val="175000"/>
                <a:alpha val="40000"/>
              </a:schemeClr>
            </a:glow>
            <a:outerShdw blurRad="63500" dist="38100" dir="5400000" rotWithShape="0">
              <a:srgbClr val="000000">
                <a:alpha val="45000"/>
              </a:srgbClr>
            </a:outerShdw>
          </a:effectLst>
        </p:spPr>
        <p:style>
          <a:lnRef idx="0">
            <a:schemeClr val="accent4"/>
          </a:lnRef>
          <a:fillRef idx="3">
            <a:schemeClr val="accent4"/>
          </a:fillRef>
          <a:effectRef idx="3">
            <a:schemeClr val="accent4"/>
          </a:effectRef>
          <a:fontRef idx="minor">
            <a:schemeClr val="lt1"/>
          </a:fontRef>
        </p:style>
        <p:txBody>
          <a:bodyPr/>
          <a:lstStyle/>
          <a:p>
            <a:r>
              <a:rPr lang="en-US" dirty="0">
                <a:latin typeface="+mj-lt"/>
              </a:rPr>
              <a:t>2023 MIYHS</a:t>
            </a:r>
            <a:br>
              <a:rPr lang="en-US" dirty="0">
                <a:latin typeface="+mj-lt"/>
              </a:rPr>
            </a:br>
            <a:r>
              <a:rPr lang="en-US" dirty="0">
                <a:latin typeface="+mj-lt"/>
              </a:rPr>
              <a:t>Teacher Training</a:t>
            </a:r>
          </a:p>
        </p:txBody>
      </p:sp>
      <p:pic>
        <p:nvPicPr>
          <p:cNvPr id="4" name="Picture 8" descr="MIYHS.JP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6400800" y="5410200"/>
            <a:ext cx="2400300" cy="1311275"/>
          </a:xfrm>
          <a:prstGeom prst="rect">
            <a:avLst/>
          </a:prstGeom>
          <a:noFill/>
          <a:ln w="9525">
            <a:noFill/>
            <a:miter lim="800000"/>
            <a:headEnd/>
            <a:tailEnd/>
          </a:ln>
        </p:spPr>
      </p:pic>
      <p:sp>
        <p:nvSpPr>
          <p:cNvPr id="35" name="Rectangle 34"/>
          <p:cNvSpPr/>
          <p:nvPr/>
        </p:nvSpPr>
        <p:spPr>
          <a:xfrm>
            <a:off x="152400" y="152400"/>
            <a:ext cx="8839200" cy="6553200"/>
          </a:xfrm>
          <a:prstGeom prst="rect">
            <a:avLst/>
          </a:prstGeom>
          <a:noFill/>
          <a:ln w="38100">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42996EAE-5D3B-49AF-AA3E-67E4EFAB8B25}"/>
              </a:ext>
            </a:extLst>
          </p:cNvPr>
          <p:cNvSpPr txBox="1"/>
          <p:nvPr/>
        </p:nvSpPr>
        <p:spPr>
          <a:xfrm>
            <a:off x="685800" y="5167621"/>
            <a:ext cx="5029200" cy="646331"/>
          </a:xfrm>
          <a:prstGeom prst="rect">
            <a:avLst/>
          </a:prstGeom>
          <a:noFill/>
        </p:spPr>
        <p:txBody>
          <a:bodyPr wrap="square" rtlCol="0">
            <a:spAutoFit/>
          </a:bodyPr>
          <a:lstStyle/>
          <a:p>
            <a:r>
              <a:rPr lang="en-US" dirty="0"/>
              <a:t>MIYHS Administration Teacher Training based on an </a:t>
            </a:r>
            <a:r>
              <a:rPr lang="en-US" b="1" dirty="0"/>
              <a:t>online</a:t>
            </a:r>
            <a:r>
              <a:rPr lang="en-US" dirty="0"/>
              <a:t> </a:t>
            </a:r>
            <a:r>
              <a:rPr lang="en-US" b="1" dirty="0"/>
              <a:t>web-based</a:t>
            </a:r>
            <a:r>
              <a:rPr lang="en-US" dirty="0"/>
              <a:t> implementation at your school.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000" u="sng" dirty="0"/>
              <a:t>Teacher Responsibilities in Administering the MIYHS</a:t>
            </a:r>
            <a:endParaRPr lang="en-US" sz="3000" dirty="0"/>
          </a:p>
        </p:txBody>
      </p:sp>
      <p:sp>
        <p:nvSpPr>
          <p:cNvPr id="3" name="Content Placeholder 2"/>
          <p:cNvSpPr>
            <a:spLocks noGrp="1"/>
          </p:cNvSpPr>
          <p:nvPr>
            <p:ph idx="1"/>
          </p:nvPr>
        </p:nvSpPr>
        <p:spPr>
          <a:xfrm>
            <a:off x="228600" y="1066800"/>
            <a:ext cx="8686800" cy="5059363"/>
          </a:xfrm>
        </p:spPr>
        <p:txBody>
          <a:bodyPr>
            <a:normAutofit/>
          </a:bodyPr>
          <a:lstStyle/>
          <a:p>
            <a:pPr>
              <a:buNone/>
            </a:pPr>
            <a:r>
              <a:rPr lang="en-US" sz="2800" b="1" dirty="0"/>
              <a:t>During survey administration:</a:t>
            </a:r>
          </a:p>
          <a:p>
            <a:pPr>
              <a:buNone/>
            </a:pPr>
            <a:r>
              <a:rPr lang="en-US" sz="500" b="1" dirty="0"/>
              <a:t> </a:t>
            </a:r>
          </a:p>
          <a:p>
            <a:r>
              <a:rPr lang="en-US" sz="2000" dirty="0"/>
              <a:t>Pass out Access Codes Cards to students and instruct them to enter the URL on the card or use the QR code to get to the survey page and enter access code.</a:t>
            </a:r>
          </a:p>
          <a:p>
            <a:endParaRPr lang="en-US" sz="2000" dirty="0"/>
          </a:p>
          <a:p>
            <a:r>
              <a:rPr lang="en-US" sz="2000" dirty="0"/>
              <a:t>Return unused Access Code cards back into the Classroom envelope for students who are absent during survey administration.  Be sure to write the names of the absent students on the Classroom envelope so that they can be surveyed during your school’s make-up session.</a:t>
            </a:r>
          </a:p>
          <a:p>
            <a:endParaRPr lang="en-US" sz="2000" dirty="0"/>
          </a:p>
          <a:p>
            <a:r>
              <a:rPr lang="en-US" sz="2000" dirty="0"/>
              <a:t>Students must hit “SUBMIT” at the end of the survey for their responses to be captured.</a:t>
            </a:r>
          </a:p>
        </p:txBody>
      </p:sp>
    </p:spTree>
    <p:extLst>
      <p:ext uri="{BB962C8B-B14F-4D97-AF65-F5344CB8AC3E}">
        <p14:creationId xmlns:p14="http://schemas.microsoft.com/office/powerpoint/2010/main" val="3709149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u="sng" dirty="0"/>
              <a:t>Teacher Responsibilities in Administering the MIYHS</a:t>
            </a:r>
            <a:endParaRPr lang="en-US" sz="3000" dirty="0"/>
          </a:p>
        </p:txBody>
      </p:sp>
      <p:sp>
        <p:nvSpPr>
          <p:cNvPr id="3" name="Content Placeholder 2"/>
          <p:cNvSpPr>
            <a:spLocks noGrp="1"/>
          </p:cNvSpPr>
          <p:nvPr>
            <p:ph idx="1"/>
          </p:nvPr>
        </p:nvSpPr>
        <p:spPr>
          <a:xfrm>
            <a:off x="457200" y="1295400"/>
            <a:ext cx="8229600" cy="4830763"/>
          </a:xfrm>
        </p:spPr>
        <p:txBody>
          <a:bodyPr>
            <a:normAutofit/>
          </a:bodyPr>
          <a:lstStyle/>
          <a:p>
            <a:pPr>
              <a:buNone/>
            </a:pPr>
            <a:r>
              <a:rPr lang="en-US" sz="2800" b="1" dirty="0"/>
              <a:t>During survey administration (cont.):</a:t>
            </a:r>
          </a:p>
          <a:p>
            <a:pPr>
              <a:buNone/>
            </a:pPr>
            <a:r>
              <a:rPr lang="en-US" sz="500" b="1" dirty="0"/>
              <a:t> </a:t>
            </a:r>
          </a:p>
          <a:p>
            <a:r>
              <a:rPr lang="en-US" sz="2200" dirty="0"/>
              <a:t>While the students are taking the survey, teachers should fill out the “Online Classroom Summary Information Form” </a:t>
            </a:r>
            <a:r>
              <a:rPr lang="en-US" sz="2200" u="sng" dirty="0"/>
              <a:t>in its entirety</a:t>
            </a:r>
            <a:r>
              <a:rPr lang="en-US" sz="2200" dirty="0"/>
              <a:t> using the Teacher Access Code included with your survey materials.  Include the actual number of students who are absent on the day of the survey.  This number will be changed later by Pan Atlantic Research should any of the absent students participate in the school’s make-up session.</a:t>
            </a:r>
          </a:p>
        </p:txBody>
      </p:sp>
    </p:spTree>
    <p:extLst>
      <p:ext uri="{BB962C8B-B14F-4D97-AF65-F5344CB8AC3E}">
        <p14:creationId xmlns:p14="http://schemas.microsoft.com/office/powerpoint/2010/main" val="42054972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r>
              <a:rPr lang="en-US" sz="3000" u="sng" dirty="0"/>
              <a:t>Teacher Responsibilities in Administering the MIYHS</a:t>
            </a:r>
            <a:endParaRPr lang="en-US" sz="3000" dirty="0"/>
          </a:p>
        </p:txBody>
      </p:sp>
      <p:sp>
        <p:nvSpPr>
          <p:cNvPr id="3" name="Content Placeholder 2"/>
          <p:cNvSpPr>
            <a:spLocks noGrp="1"/>
          </p:cNvSpPr>
          <p:nvPr>
            <p:ph idx="1"/>
          </p:nvPr>
        </p:nvSpPr>
        <p:spPr>
          <a:xfrm>
            <a:off x="457200" y="914400"/>
            <a:ext cx="8229600" cy="5135563"/>
          </a:xfrm>
        </p:spPr>
        <p:txBody>
          <a:bodyPr>
            <a:normAutofit fontScale="92500" lnSpcReduction="10000"/>
          </a:bodyPr>
          <a:lstStyle/>
          <a:p>
            <a:pPr>
              <a:buNone/>
            </a:pPr>
            <a:r>
              <a:rPr lang="en-US" sz="2200" b="1" dirty="0"/>
              <a:t>Please note:</a:t>
            </a:r>
            <a:endParaRPr lang="en-US" sz="2200" dirty="0"/>
          </a:p>
          <a:p>
            <a:pPr lvl="1"/>
            <a:endParaRPr lang="en-US" sz="1000" dirty="0"/>
          </a:p>
          <a:p>
            <a:r>
              <a:rPr lang="en-US" sz="2400" dirty="0"/>
              <a:t>It is okay to clarify questions regarding grammar and vocabulary not related to the survey content.  It is </a:t>
            </a:r>
            <a:r>
              <a:rPr lang="en-US" sz="2400" u="sng" dirty="0"/>
              <a:t>not</a:t>
            </a:r>
            <a:r>
              <a:rPr lang="en-US" sz="2400" dirty="0"/>
              <a:t> okay, however, to clarify questions that have to do with specific survey content.</a:t>
            </a:r>
          </a:p>
          <a:p>
            <a:pPr>
              <a:buNone/>
            </a:pPr>
            <a:r>
              <a:rPr lang="en-US" sz="1200" dirty="0"/>
              <a:t> </a:t>
            </a:r>
          </a:p>
          <a:p>
            <a:pPr marL="458788" lvl="1" indent="3175">
              <a:buNone/>
            </a:pPr>
            <a:r>
              <a:rPr lang="en-US" sz="1900" b="1" dirty="0"/>
              <a:t>Example:  </a:t>
            </a:r>
            <a:r>
              <a:rPr lang="en-US" sz="1900" dirty="0"/>
              <a:t>A student doesn’t understand a question having to do with marijuana.  It may be possible that the student doesn’t recognize the word as it is spelled.  It is acceptable for the teacher to read the question aloud for the student.  However, it is </a:t>
            </a:r>
            <a:r>
              <a:rPr lang="en-US" sz="1900" u="sng" dirty="0"/>
              <a:t>not</a:t>
            </a:r>
            <a:r>
              <a:rPr lang="en-US" sz="1900" dirty="0"/>
              <a:t> acceptable for the teacher to define the word or give an alternate word for it.</a:t>
            </a:r>
          </a:p>
          <a:p>
            <a:pPr marL="458788" lvl="1" indent="3175">
              <a:buNone/>
            </a:pPr>
            <a:r>
              <a:rPr lang="en-US" sz="1100" dirty="0"/>
              <a:t> </a:t>
            </a:r>
          </a:p>
          <a:p>
            <a:pPr marL="458788" lvl="1" indent="3175">
              <a:buNone/>
            </a:pPr>
            <a:r>
              <a:rPr lang="en-US" sz="1900" dirty="0"/>
              <a:t>A good way to address students’ questions related to survey content is to say, “If you don’t know what it means, leave it blank.”</a:t>
            </a:r>
          </a:p>
          <a:p>
            <a:pPr>
              <a:buNone/>
            </a:pPr>
            <a:r>
              <a:rPr lang="en-US" sz="1100" dirty="0"/>
              <a:t> </a:t>
            </a:r>
          </a:p>
          <a:p>
            <a:r>
              <a:rPr lang="en-US" sz="2400" dirty="0"/>
              <a:t>While the survey can be read aloud by a proctor, the survey should only be administered to students who are able to follow along by themselves.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a:bodyPr>
          <a:lstStyle/>
          <a:p>
            <a:r>
              <a:rPr lang="en-US" sz="3000" u="sng" dirty="0"/>
              <a:t>Teacher Responsibilities in Administering the MIYHS</a:t>
            </a:r>
            <a:endParaRPr lang="en-US" sz="3000" dirty="0"/>
          </a:p>
        </p:txBody>
      </p:sp>
      <p:sp>
        <p:nvSpPr>
          <p:cNvPr id="3" name="Content Placeholder 2"/>
          <p:cNvSpPr>
            <a:spLocks noGrp="1"/>
          </p:cNvSpPr>
          <p:nvPr>
            <p:ph idx="1"/>
          </p:nvPr>
        </p:nvSpPr>
        <p:spPr>
          <a:xfrm>
            <a:off x="457200" y="838200"/>
            <a:ext cx="8229600" cy="4876800"/>
          </a:xfrm>
        </p:spPr>
        <p:txBody>
          <a:bodyPr>
            <a:normAutofit/>
          </a:bodyPr>
          <a:lstStyle/>
          <a:p>
            <a:pPr>
              <a:buNone/>
            </a:pPr>
            <a:r>
              <a:rPr lang="en-US" sz="2600" b="1" dirty="0"/>
              <a:t>After the survey administration period:</a:t>
            </a:r>
          </a:p>
          <a:p>
            <a:pPr>
              <a:buNone/>
            </a:pPr>
            <a:r>
              <a:rPr lang="en-US" sz="500" b="1" dirty="0"/>
              <a:t> </a:t>
            </a:r>
          </a:p>
          <a:p>
            <a:r>
              <a:rPr lang="en-US" sz="2200" dirty="0"/>
              <a:t>Teachers should ask students to throw away or recycle the used Access Code Cards that they used to login to the survey. The codes are single-use so the cards can be safely recycled.</a:t>
            </a:r>
            <a:endParaRPr lang="en-US" sz="2200" u="sng" dirty="0"/>
          </a:p>
          <a:p>
            <a:endParaRPr lang="en-US" sz="1000" dirty="0"/>
          </a:p>
          <a:p>
            <a:r>
              <a:rPr lang="en-US" sz="2200" dirty="0"/>
              <a:t>Deliver the Classroom envelope containing all unused Access Code Cards and the list of absent students to the school’s survey materials collection area, as designated by the MIYHS Coordinator.</a:t>
            </a:r>
          </a:p>
          <a:p>
            <a:endParaRPr lang="en-US" sz="1000" dirty="0"/>
          </a:p>
          <a:p>
            <a:r>
              <a:rPr lang="en-US" sz="2200" dirty="0"/>
              <a:t>Follow the school’s make-up session plan for students absent on the day of the survey administration.  </a:t>
            </a:r>
            <a:r>
              <a:rPr lang="en-US" sz="2200" b="1" dirty="0"/>
              <a:t>For many schools, completing this step can make the vast difference in the quality of the data contained in their school report at the conclusion of the project.</a:t>
            </a:r>
            <a:endParaRPr lang="en-US" sz="2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a:xfrm>
            <a:off x="304800" y="1600200"/>
            <a:ext cx="8534400" cy="4525963"/>
          </a:xfrm>
        </p:spPr>
        <p:txBody>
          <a:bodyPr>
            <a:normAutofit/>
          </a:bodyPr>
          <a:lstStyle/>
          <a:p>
            <a:pPr algn="ctr">
              <a:buNone/>
            </a:pPr>
            <a:r>
              <a:rPr lang="en-US" sz="2800" dirty="0"/>
              <a:t>P</a:t>
            </a:r>
            <a:r>
              <a:rPr lang="en-US" sz="2400" dirty="0"/>
              <a:t>lease contact your school’s MIYHS Coordinator with any questions</a:t>
            </a:r>
          </a:p>
          <a:p>
            <a:pPr algn="ctr">
              <a:buNone/>
            </a:pPr>
            <a:r>
              <a:rPr lang="en-US" sz="2400" dirty="0"/>
              <a:t>OR</a:t>
            </a:r>
          </a:p>
          <a:p>
            <a:pPr algn="ctr">
              <a:buNone/>
            </a:pPr>
            <a:r>
              <a:rPr lang="en-US" sz="2400" dirty="0"/>
              <a:t>Call or email Pan Atlantic Research</a:t>
            </a:r>
          </a:p>
          <a:p>
            <a:pPr algn="ctr">
              <a:buNone/>
            </a:pPr>
            <a:r>
              <a:rPr lang="en-US" sz="2400" dirty="0"/>
              <a:t>207-221-8877 </a:t>
            </a:r>
            <a:r>
              <a:rPr lang="en-US" sz="2400" dirty="0" err="1"/>
              <a:t>ext</a:t>
            </a:r>
            <a:r>
              <a:rPr lang="en-US" sz="2400" dirty="0"/>
              <a:t> 2</a:t>
            </a:r>
          </a:p>
          <a:p>
            <a:pPr algn="ctr">
              <a:buNone/>
            </a:pPr>
            <a:r>
              <a:rPr lang="en-US" sz="2400" dirty="0">
                <a:solidFill>
                  <a:srgbClr val="006666"/>
                </a:solidFill>
              </a:rPr>
              <a:t> </a:t>
            </a:r>
            <a:r>
              <a:rPr lang="en-US" sz="2400" dirty="0">
                <a:solidFill>
                  <a:srgbClr val="0070C0"/>
                </a:solidFill>
                <a:hlinkClick r:id="rId3">
                  <a:extLst>
                    <a:ext uri="{A12FA001-AC4F-418D-AE19-62706E023703}">
                      <ahyp:hlinkClr xmlns:ahyp="http://schemas.microsoft.com/office/drawing/2018/hyperlinkcolor" val="tx"/>
                    </a:ext>
                  </a:extLst>
                </a:hlinkClick>
              </a:rPr>
              <a:t>miyhs@panatlanticresearch.com</a:t>
            </a:r>
            <a:endParaRPr lang="en-US" sz="2400" dirty="0">
              <a:solidFill>
                <a:srgbClr val="0070C0"/>
              </a:solidFill>
            </a:endParaRPr>
          </a:p>
          <a:p>
            <a:pPr algn="ctr">
              <a:buNone/>
            </a:pPr>
            <a:endParaRPr lang="en-US" b="1" dirty="0">
              <a:solidFill>
                <a:srgbClr val="006666"/>
              </a:solidFill>
            </a:endParaRPr>
          </a:p>
          <a:p>
            <a:pPr algn="ctr">
              <a:buNone/>
            </a:pPr>
            <a:r>
              <a:rPr lang="en-US" b="1" dirty="0">
                <a:solidFill>
                  <a:srgbClr val="006666"/>
                </a:solidFill>
              </a:rPr>
              <a:t>Thank you for your assistance with the MIYHS!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Course Content</a:t>
            </a:r>
          </a:p>
        </p:txBody>
      </p:sp>
      <p:sp>
        <p:nvSpPr>
          <p:cNvPr id="3" name="Content Placeholder 2"/>
          <p:cNvSpPr>
            <a:spLocks noGrp="1"/>
          </p:cNvSpPr>
          <p:nvPr>
            <p:ph idx="1"/>
          </p:nvPr>
        </p:nvSpPr>
        <p:spPr/>
        <p:txBody>
          <a:bodyPr/>
          <a:lstStyle/>
          <a:p>
            <a:r>
              <a:rPr lang="en-US" sz="3000" dirty="0"/>
              <a:t>MIYHS Background</a:t>
            </a:r>
          </a:p>
          <a:p>
            <a:pPr>
              <a:buNone/>
            </a:pPr>
            <a:endParaRPr lang="en-US" sz="3000" dirty="0"/>
          </a:p>
          <a:p>
            <a:r>
              <a:rPr lang="en-US" sz="3000" dirty="0"/>
              <a:t>Importance of consent and confidentiality</a:t>
            </a:r>
          </a:p>
          <a:p>
            <a:pPr>
              <a:buNone/>
            </a:pPr>
            <a:endParaRPr lang="en-US" sz="3000" dirty="0"/>
          </a:p>
          <a:p>
            <a:r>
              <a:rPr lang="en-US" sz="3000" dirty="0"/>
              <a:t>Your responsibilities in administering the survey</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u="sng" dirty="0"/>
              <a:t>Background</a:t>
            </a:r>
          </a:p>
        </p:txBody>
      </p:sp>
      <p:sp>
        <p:nvSpPr>
          <p:cNvPr id="3" name="Content Placeholder 2"/>
          <p:cNvSpPr>
            <a:spLocks noGrp="1"/>
          </p:cNvSpPr>
          <p:nvPr>
            <p:ph idx="1"/>
          </p:nvPr>
        </p:nvSpPr>
        <p:spPr/>
        <p:txBody>
          <a:bodyPr>
            <a:normAutofit/>
          </a:bodyPr>
          <a:lstStyle/>
          <a:p>
            <a:r>
              <a:rPr lang="en-US" sz="2400" dirty="0"/>
              <a:t>The Maine Integrated Youth Health Survey (MIYHS) has been administered every two years since 2009.</a:t>
            </a:r>
          </a:p>
          <a:p>
            <a:endParaRPr lang="en-US" sz="2400" dirty="0"/>
          </a:p>
          <a:p>
            <a:r>
              <a:rPr lang="en-US" sz="2400" dirty="0"/>
              <a:t>The MIYHS is sponsored by:</a:t>
            </a:r>
          </a:p>
          <a:p>
            <a:pPr lvl="1"/>
            <a:r>
              <a:rPr lang="en-US" sz="2400" dirty="0"/>
              <a:t>Maine Department of Education</a:t>
            </a:r>
          </a:p>
          <a:p>
            <a:pPr lvl="1"/>
            <a:r>
              <a:rPr lang="en-US" sz="2400" dirty="0"/>
              <a:t>Maine Department of Health and Human Services, Maine Center for Disease Control and Prevention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en-US" sz="3000" u="sng" dirty="0"/>
              <a:t>Background</a:t>
            </a:r>
          </a:p>
        </p:txBody>
      </p:sp>
      <p:sp>
        <p:nvSpPr>
          <p:cNvPr id="3" name="Content Placeholder 2"/>
          <p:cNvSpPr>
            <a:spLocks noGrp="1"/>
          </p:cNvSpPr>
          <p:nvPr>
            <p:ph idx="1"/>
          </p:nvPr>
        </p:nvSpPr>
        <p:spPr>
          <a:xfrm>
            <a:off x="457200" y="990600"/>
            <a:ext cx="8229600" cy="4830763"/>
          </a:xfrm>
        </p:spPr>
        <p:txBody>
          <a:bodyPr>
            <a:normAutofit/>
          </a:bodyPr>
          <a:lstStyle/>
          <a:p>
            <a:r>
              <a:rPr lang="en-US" sz="2200" dirty="0"/>
              <a:t>The MIYHS covers a wide range of topics -- from nutrition, physical activity, and performance in school to substance use and other risky behaviors. </a:t>
            </a:r>
          </a:p>
          <a:p>
            <a:pPr>
              <a:buNone/>
            </a:pPr>
            <a:r>
              <a:rPr lang="en-US" sz="800" dirty="0"/>
              <a:t> </a:t>
            </a:r>
          </a:p>
          <a:p>
            <a:r>
              <a:rPr lang="en-US" sz="2200" dirty="0"/>
              <a:t>Data obtained from the MIYHS are used for a variety of purposes in evaluating student health and risk behaviors. </a:t>
            </a:r>
          </a:p>
          <a:p>
            <a:pPr>
              <a:buNone/>
            </a:pPr>
            <a:r>
              <a:rPr lang="en-US" sz="800" dirty="0"/>
              <a:t> </a:t>
            </a:r>
          </a:p>
          <a:p>
            <a:r>
              <a:rPr lang="en-US" sz="2200" dirty="0"/>
              <a:t>Based on participation rates, schools have access to their own reports, as well as county, public health district and state-level data.</a:t>
            </a:r>
          </a:p>
          <a:p>
            <a:pPr>
              <a:buNone/>
            </a:pPr>
            <a:r>
              <a:rPr lang="en-US" sz="800" dirty="0"/>
              <a:t> </a:t>
            </a:r>
          </a:p>
          <a:p>
            <a:r>
              <a:rPr lang="en-US" sz="2200" dirty="0"/>
              <a:t>The results often help point out the areas where improvements have been made. The results can also identify where students may still be at risk, and school administrators can take action in the form of health programs, campaigns and increased awareness. </a:t>
            </a:r>
          </a:p>
          <a:p>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u="sng" dirty="0"/>
              <a:t>Importance of Confidentiality</a:t>
            </a:r>
          </a:p>
        </p:txBody>
      </p:sp>
      <p:sp>
        <p:nvSpPr>
          <p:cNvPr id="3" name="Content Placeholder 2"/>
          <p:cNvSpPr>
            <a:spLocks noGrp="1"/>
          </p:cNvSpPr>
          <p:nvPr>
            <p:ph idx="1"/>
          </p:nvPr>
        </p:nvSpPr>
        <p:spPr>
          <a:xfrm>
            <a:off x="457200" y="1371600"/>
            <a:ext cx="8229600" cy="4754563"/>
          </a:xfrm>
        </p:spPr>
        <p:txBody>
          <a:bodyPr>
            <a:normAutofit/>
          </a:bodyPr>
          <a:lstStyle/>
          <a:p>
            <a:r>
              <a:rPr lang="en-US" sz="2400" b="1" u="sng" dirty="0"/>
              <a:t>Student anonymity is extremely important.</a:t>
            </a:r>
          </a:p>
          <a:p>
            <a:pPr>
              <a:buNone/>
            </a:pPr>
            <a:r>
              <a:rPr lang="en-US" sz="1000" dirty="0"/>
              <a:t> </a:t>
            </a:r>
          </a:p>
          <a:p>
            <a:r>
              <a:rPr lang="en-US" sz="2400" dirty="0"/>
              <a:t>How can teachers help ensure confidentiality? </a:t>
            </a:r>
          </a:p>
          <a:p>
            <a:pPr lvl="1"/>
            <a:r>
              <a:rPr lang="en-US" sz="1950" dirty="0"/>
              <a:t>By making sure students have their own, individual working space to complete surveys.</a:t>
            </a:r>
          </a:p>
          <a:p>
            <a:pPr lvl="1"/>
            <a:r>
              <a:rPr lang="en-US" sz="1950" dirty="0"/>
              <a:t>By randomly distributing the Access Code Cards to students and utilizing the extra code cards in case of non-working codes. </a:t>
            </a:r>
          </a:p>
          <a:p>
            <a:pPr lvl="1"/>
            <a:r>
              <a:rPr lang="en-US" sz="1950" dirty="0"/>
              <a:t>By remaining at the front of the classroom once Access Code Cards are passed out and instructions are given, and not wandering around the room.</a:t>
            </a:r>
          </a:p>
          <a:p>
            <a:pPr lvl="1"/>
            <a:r>
              <a:rPr lang="en-US" sz="1950" dirty="0"/>
              <a:t>By referring to their copy of the paper survey booklet so they do not have to look at a student’s survey to answer any questions.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u="sng" dirty="0"/>
              <a:t>Importance of Confidentiality</a:t>
            </a:r>
          </a:p>
        </p:txBody>
      </p:sp>
      <p:sp>
        <p:nvSpPr>
          <p:cNvPr id="3" name="Content Placeholder 2"/>
          <p:cNvSpPr>
            <a:spLocks noGrp="1"/>
          </p:cNvSpPr>
          <p:nvPr>
            <p:ph idx="1"/>
          </p:nvPr>
        </p:nvSpPr>
        <p:spPr>
          <a:xfrm>
            <a:off x="457200" y="1371600"/>
            <a:ext cx="8229600" cy="4754563"/>
          </a:xfrm>
        </p:spPr>
        <p:txBody>
          <a:bodyPr>
            <a:normAutofit/>
          </a:bodyPr>
          <a:lstStyle/>
          <a:p>
            <a:pPr>
              <a:buNone/>
            </a:pPr>
            <a:r>
              <a:rPr lang="en-US" sz="2400" b="1" dirty="0"/>
              <a:t>Please note:</a:t>
            </a:r>
            <a:endParaRPr lang="en-US" sz="1000" dirty="0"/>
          </a:p>
          <a:p>
            <a:r>
              <a:rPr lang="en-US" sz="2400" dirty="0"/>
              <a:t>The surveys do not contain skip patterns (e.g., “If you answered ___ to this question, skip ahead to question ___”).  This helps protect student confidentiality in that it should take each student approximately the same amount of time to complete the survey, regardless of how they answer the questions.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u="sng" dirty="0"/>
              <a:t>Importance of Consent</a:t>
            </a:r>
          </a:p>
        </p:txBody>
      </p:sp>
      <p:sp>
        <p:nvSpPr>
          <p:cNvPr id="3" name="Content Placeholder 2"/>
          <p:cNvSpPr>
            <a:spLocks noGrp="1"/>
          </p:cNvSpPr>
          <p:nvPr>
            <p:ph idx="1"/>
          </p:nvPr>
        </p:nvSpPr>
        <p:spPr>
          <a:xfrm>
            <a:off x="457200" y="1295400"/>
            <a:ext cx="8229600" cy="4525963"/>
          </a:xfrm>
        </p:spPr>
        <p:txBody>
          <a:bodyPr>
            <a:normAutofit lnSpcReduction="10000"/>
          </a:bodyPr>
          <a:lstStyle/>
          <a:p>
            <a:r>
              <a:rPr lang="en-US" sz="2400" b="1" u="sng" dirty="0"/>
              <a:t>Parents have the right to opt their child out of the survey</a:t>
            </a:r>
            <a:r>
              <a:rPr lang="en-US" sz="2400" b="1" dirty="0"/>
              <a:t>.</a:t>
            </a:r>
          </a:p>
          <a:p>
            <a:pPr lvl="1"/>
            <a:r>
              <a:rPr lang="en-US" sz="2400" dirty="0"/>
              <a:t>Parental consent letters (passive consent) are sent via email (or U.S. Mail) 2-6 weeks prior to the survey administration date.</a:t>
            </a:r>
          </a:p>
          <a:p>
            <a:pPr lvl="1"/>
            <a:r>
              <a:rPr lang="en-US" sz="2400" dirty="0"/>
              <a:t>Teachers work with their school’s MIYHS Coordinator to ensure that students who have been opted out DO NOT take the survey. Documentation of this is </a:t>
            </a:r>
            <a:r>
              <a:rPr lang="en-US" sz="2400" u="sng" dirty="0"/>
              <a:t>very</a:t>
            </a:r>
            <a:r>
              <a:rPr lang="en-US" sz="2400" dirty="0"/>
              <a:t> important.</a:t>
            </a:r>
          </a:p>
          <a:p>
            <a:pPr>
              <a:buNone/>
            </a:pPr>
            <a:endParaRPr lang="en-US" sz="1000" dirty="0"/>
          </a:p>
          <a:p>
            <a:r>
              <a:rPr lang="en-US" sz="2400" b="1" u="sng" dirty="0"/>
              <a:t>Students also have the right to opt out of the survey</a:t>
            </a:r>
            <a:r>
              <a:rPr lang="en-US" sz="2400" b="1" dirty="0"/>
              <a:t>.</a:t>
            </a:r>
          </a:p>
          <a:p>
            <a:pPr lvl="1"/>
            <a:r>
              <a:rPr lang="en-US" sz="2400" dirty="0"/>
              <a:t>Teachers MUST NOT try to convince students to take the survey.  While student response rates are important, they can be bolstered in other ways, such as providing a make-up session for absent students.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990600"/>
          </a:xfrm>
        </p:spPr>
        <p:txBody>
          <a:bodyPr>
            <a:normAutofit/>
          </a:bodyPr>
          <a:lstStyle/>
          <a:p>
            <a:r>
              <a:rPr lang="en-US" sz="3000" u="sng" dirty="0"/>
              <a:t>Teacher Responsibilities in Administering the MIYHS</a:t>
            </a:r>
          </a:p>
        </p:txBody>
      </p:sp>
      <p:sp>
        <p:nvSpPr>
          <p:cNvPr id="3" name="Content Placeholder 2"/>
          <p:cNvSpPr>
            <a:spLocks noGrp="1"/>
          </p:cNvSpPr>
          <p:nvPr>
            <p:ph idx="1"/>
          </p:nvPr>
        </p:nvSpPr>
        <p:spPr>
          <a:xfrm>
            <a:off x="457200" y="1066800"/>
            <a:ext cx="8229600" cy="5059363"/>
          </a:xfrm>
        </p:spPr>
        <p:txBody>
          <a:bodyPr>
            <a:normAutofit/>
          </a:bodyPr>
          <a:lstStyle/>
          <a:p>
            <a:pPr>
              <a:buNone/>
            </a:pPr>
            <a:r>
              <a:rPr lang="en-US" sz="2800" b="1" dirty="0"/>
              <a:t>In the days prior to survey administration:</a:t>
            </a:r>
          </a:p>
          <a:p>
            <a:pPr>
              <a:buNone/>
            </a:pPr>
            <a:r>
              <a:rPr lang="en-US" sz="1000" dirty="0"/>
              <a:t>  </a:t>
            </a:r>
          </a:p>
          <a:p>
            <a:r>
              <a:rPr lang="en-US" sz="2150" dirty="0"/>
              <a:t>Read the “Survey Administration Instructions for Teachers” and the “Classroom Script” documents.</a:t>
            </a:r>
          </a:p>
          <a:p>
            <a:r>
              <a:rPr lang="en-US" sz="2150" dirty="0"/>
              <a:t>Be sure the first three digits on the Access Code Cards match the one listed on the front of the classroom packet. (E56, HSA, MSB, etc.)</a:t>
            </a:r>
          </a:p>
          <a:p>
            <a:r>
              <a:rPr lang="en-US" sz="2150" dirty="0"/>
              <a:t>Check their classroom packet(s) to make sure there are enough Access Code Cards, and a paper survey booklet for the teacher.</a:t>
            </a:r>
          </a:p>
          <a:p>
            <a:r>
              <a:rPr lang="en-US" sz="2150" dirty="0"/>
              <a:t>Contact the school’s designated MIYHS Coordinator if there are not enough Access Code cards or if there seems to be any other problem </a:t>
            </a:r>
            <a:r>
              <a:rPr lang="en-US" sz="2150" b="1" dirty="0"/>
              <a:t>ASAP PRIOR</a:t>
            </a:r>
            <a:r>
              <a:rPr lang="en-US" sz="2150" dirty="0"/>
              <a:t> to the survey administration period so that the issue can be resolved </a:t>
            </a:r>
            <a:r>
              <a:rPr lang="en-US" sz="2150" u="sng" dirty="0"/>
              <a:t>before</a:t>
            </a:r>
            <a:r>
              <a:rPr lang="en-US" sz="2150" dirty="0"/>
              <a:t> the students take the survey.</a:t>
            </a:r>
          </a:p>
          <a:p>
            <a:endParaRPr lang="en-US" sz="2200" dirty="0"/>
          </a:p>
          <a:p>
            <a:pPr>
              <a:buNone/>
            </a:pP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000" u="sng" dirty="0"/>
              <a:t>Teacher Responsibilities in Administering the MIYHS</a:t>
            </a:r>
            <a:endParaRPr lang="en-US" sz="3000" dirty="0"/>
          </a:p>
        </p:txBody>
      </p:sp>
      <p:sp>
        <p:nvSpPr>
          <p:cNvPr id="3" name="Content Placeholder 2"/>
          <p:cNvSpPr>
            <a:spLocks noGrp="1"/>
          </p:cNvSpPr>
          <p:nvPr>
            <p:ph idx="1"/>
          </p:nvPr>
        </p:nvSpPr>
        <p:spPr>
          <a:xfrm>
            <a:off x="228600" y="1066800"/>
            <a:ext cx="8686800" cy="5059363"/>
          </a:xfrm>
        </p:spPr>
        <p:txBody>
          <a:bodyPr>
            <a:normAutofit/>
          </a:bodyPr>
          <a:lstStyle/>
          <a:p>
            <a:pPr>
              <a:buNone/>
            </a:pPr>
            <a:r>
              <a:rPr lang="en-US" sz="2800" b="1" dirty="0"/>
              <a:t>During survey administration:</a:t>
            </a:r>
          </a:p>
          <a:p>
            <a:pPr>
              <a:buNone/>
            </a:pPr>
            <a:r>
              <a:rPr lang="en-US" sz="500" b="1" dirty="0"/>
              <a:t> </a:t>
            </a:r>
          </a:p>
          <a:p>
            <a:r>
              <a:rPr lang="en-US" sz="2200" dirty="0"/>
              <a:t>Follow the “Survey Administration Instructions for Teachers”</a:t>
            </a:r>
            <a:r>
              <a:rPr lang="en-US" sz="2200" i="1" dirty="0"/>
              <a:t> </a:t>
            </a:r>
            <a:r>
              <a:rPr lang="en-US" sz="2200" dirty="0"/>
              <a:t>and “Classroom Script”.</a:t>
            </a:r>
          </a:p>
          <a:p>
            <a:pPr lvl="0"/>
            <a:r>
              <a:rPr lang="en-US" sz="2200" dirty="0"/>
              <a:t>Be sure that any students whose parents refused their participation, who decline to participate in the survey themselves, and those whose parental consent letters are returned undeliverable are: 1) </a:t>
            </a:r>
            <a:r>
              <a:rPr lang="en-US" sz="2200" b="1" dirty="0"/>
              <a:t>NOT</a:t>
            </a:r>
            <a:r>
              <a:rPr lang="en-US" sz="2200" dirty="0"/>
              <a:t> surveyed, and 2) given an alternative activity during survey administration. </a:t>
            </a:r>
          </a:p>
          <a:p>
            <a:r>
              <a:rPr lang="en-US" sz="2200" dirty="0"/>
              <a:t>Display the contact information of the school’s substance use counselor and/or guidance counselor, and the Maine Crisis Line (1-888-568-1112) on the front board of the classroom</a:t>
            </a:r>
          </a:p>
          <a:p>
            <a:pPr>
              <a:buNone/>
            </a:pPr>
            <a:endParaRPr lang="en-US" sz="1100" dirty="0"/>
          </a:p>
        </p:txBody>
      </p:sp>
    </p:spTree>
  </p:cSld>
  <p:clrMapOvr>
    <a:masterClrMapping/>
  </p:clrMapOvr>
</p:sld>
</file>

<file path=ppt/theme/theme1.xml><?xml version="1.0" encoding="utf-8"?>
<a:theme xmlns:a="http://schemas.openxmlformats.org/drawingml/2006/main" name="Office Them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5283</TotalTime>
  <Words>1268</Words>
  <Application>Microsoft Office PowerPoint</Application>
  <PresentationFormat>On-screen Show (4:3)</PresentationFormat>
  <Paragraphs>105</Paragraphs>
  <Slides>14</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2023 MIYHS Teacher Training</vt:lpstr>
      <vt:lpstr>Course Content</vt:lpstr>
      <vt:lpstr>Background</vt:lpstr>
      <vt:lpstr>Background</vt:lpstr>
      <vt:lpstr>Importance of Confidentiality</vt:lpstr>
      <vt:lpstr>Importance of Confidentiality</vt:lpstr>
      <vt:lpstr>Importance of Consent</vt:lpstr>
      <vt:lpstr>Teacher Responsibilities in Administering the MIYHS</vt:lpstr>
      <vt:lpstr>Teacher Responsibilities in Administering the MIYHS</vt:lpstr>
      <vt:lpstr>Teacher Responsibilities in Administering the MIYHS</vt:lpstr>
      <vt:lpstr>Teacher Responsibilities in Administering the MIYHS</vt:lpstr>
      <vt:lpstr>Teacher Responsibilities in Administering the MIYHS</vt:lpstr>
      <vt:lpstr>Teacher Responsibilities in Administering the MIYHS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MIYHS Teacher Training</dc:title>
  <dc:creator>Alyssa Richard</dc:creator>
  <cp:lastModifiedBy>Pow, Korey</cp:lastModifiedBy>
  <cp:revision>102</cp:revision>
  <dcterms:created xsi:type="dcterms:W3CDTF">2012-11-20T15:53:31Z</dcterms:created>
  <dcterms:modified xsi:type="dcterms:W3CDTF">2022-12-12T21:31:57Z</dcterms:modified>
</cp:coreProperties>
</file>