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 Freedman" initials="JF" lastIdx="1" clrIdx="0">
    <p:extLst>
      <p:ext uri="{19B8F6BF-5375-455C-9EA6-DF929625EA0E}">
        <p15:presenceInfo xmlns:p15="http://schemas.microsoft.com/office/powerpoint/2012/main" userId="Jo Freedm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07" d="100"/>
          <a:sy n="107" d="100"/>
        </p:scale>
        <p:origin x="7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20380-9279-44A9-B50C-B2B9F3693F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AB38B5-72DA-4CF7-985C-64E9508CDE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599672-D198-49F8-889B-E1D038C18109}"/>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5" name="Footer Placeholder 4">
            <a:extLst>
              <a:ext uri="{FF2B5EF4-FFF2-40B4-BE49-F238E27FC236}">
                <a16:creationId xmlns:a16="http://schemas.microsoft.com/office/drawing/2014/main" id="{065E571B-B307-4686-B176-E678C3E364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2C0B-AF09-4D2E-AB6D-AD3B4BF5EB20}"/>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427012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F11E2-17BF-46E5-BC13-4CC7090D59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A58D2F-4AEF-4633-A4D5-31DA2702BD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CAE8B-41F5-4EC7-ACE2-CE43FB9662FF}"/>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5" name="Footer Placeholder 4">
            <a:extLst>
              <a:ext uri="{FF2B5EF4-FFF2-40B4-BE49-F238E27FC236}">
                <a16:creationId xmlns:a16="http://schemas.microsoft.com/office/drawing/2014/main" id="{8642A201-258C-4D4A-B298-3170BD9070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B3721-E3EE-463F-A3B6-AB824668C1FC}"/>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3869346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81E1B6-8175-487A-B873-AC4E6D529A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F63410-5914-4296-8B9A-E8343A8D3B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2191D-E854-486D-9221-488AF781C897}"/>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5" name="Footer Placeholder 4">
            <a:extLst>
              <a:ext uri="{FF2B5EF4-FFF2-40B4-BE49-F238E27FC236}">
                <a16:creationId xmlns:a16="http://schemas.microsoft.com/office/drawing/2014/main" id="{AFF7923A-7A54-4D17-BB61-5FAE1E2C7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EB781E-A416-42E1-99C3-9A84C6C60336}"/>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4179743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80234-1BE2-4887-8C72-5091A0BA77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02125C-1B80-497C-9A1C-08C697362C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105BE5-3269-482F-A7D3-884572516BE0}"/>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5" name="Footer Placeholder 4">
            <a:extLst>
              <a:ext uri="{FF2B5EF4-FFF2-40B4-BE49-F238E27FC236}">
                <a16:creationId xmlns:a16="http://schemas.microsoft.com/office/drawing/2014/main" id="{23ED427A-FC41-41F8-897C-9D6EC342D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48164D-4E2A-451C-AE0C-2D9540E1603D}"/>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185300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30EDA-E479-4474-9E1E-1D5B25FA41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51157E-6275-4F97-BDA2-0360D723B3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0BD31D-730D-46DD-9AAE-069A33B55A5B}"/>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5" name="Footer Placeholder 4">
            <a:extLst>
              <a:ext uri="{FF2B5EF4-FFF2-40B4-BE49-F238E27FC236}">
                <a16:creationId xmlns:a16="http://schemas.microsoft.com/office/drawing/2014/main" id="{2F3930A8-874E-4CE6-9DF3-259ED2E4DE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B61879-47ED-4ECE-BB61-71C99AC60E15}"/>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1350705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BA940-77B7-42A4-8ED4-2B6CD46B77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247432-F112-4EFA-BAA5-2818E50CDE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A6ABE0-E61E-47C0-A2C4-3653B7AAB7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9D8684-234D-49FA-ACFB-2728857C4675}"/>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6" name="Footer Placeholder 5">
            <a:extLst>
              <a:ext uri="{FF2B5EF4-FFF2-40B4-BE49-F238E27FC236}">
                <a16:creationId xmlns:a16="http://schemas.microsoft.com/office/drawing/2014/main" id="{4BF03275-9707-482C-B546-943C5948FC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E70FB3-1B34-4893-A02B-E85876461325}"/>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7334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514A4-2561-46C7-A895-9E4E107457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393BE1-EB5B-47D3-88C1-D2390BF01F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B891AB-0A78-4CA8-B15F-3321895F7D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03F54E-1143-4737-8D47-DC869538FF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AAAC1-F6FF-40AD-A7FC-7AF58560A7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35840A-531B-4719-BA9A-CC771EE17071}"/>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8" name="Footer Placeholder 7">
            <a:extLst>
              <a:ext uri="{FF2B5EF4-FFF2-40B4-BE49-F238E27FC236}">
                <a16:creationId xmlns:a16="http://schemas.microsoft.com/office/drawing/2014/main" id="{97DFEA69-C71A-438F-B5D5-6EC169F086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6D7B3C-C18E-4B4F-BD3B-BA63798CA533}"/>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388956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A4935-E985-4D30-AFE4-71891669C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962A53-FA1F-4B3E-A1D4-8284AE2258C4}"/>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4" name="Footer Placeholder 3">
            <a:extLst>
              <a:ext uri="{FF2B5EF4-FFF2-40B4-BE49-F238E27FC236}">
                <a16:creationId xmlns:a16="http://schemas.microsoft.com/office/drawing/2014/main" id="{C7669926-13BD-458A-BCD7-46AC3D83D2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E5B154-23D6-4618-96A7-B187D176D408}"/>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425042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8A2688-66CC-4FAB-A2E6-6D0ACA69BE4D}"/>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3" name="Footer Placeholder 2">
            <a:extLst>
              <a:ext uri="{FF2B5EF4-FFF2-40B4-BE49-F238E27FC236}">
                <a16:creationId xmlns:a16="http://schemas.microsoft.com/office/drawing/2014/main" id="{EDCAF1E8-C117-4192-A025-5EF8A4FAE5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04C2AA-86A3-4604-8C90-338ECCD3B89E}"/>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362458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E62BC-5DF0-4D16-8C5E-1611AADD93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AB163E-DB27-4C44-8BF3-E3535AB798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061505-48C7-4531-9D1A-8279C74A03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3B08C7-D063-4311-99E2-023A215D47A3}"/>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6" name="Footer Placeholder 5">
            <a:extLst>
              <a:ext uri="{FF2B5EF4-FFF2-40B4-BE49-F238E27FC236}">
                <a16:creationId xmlns:a16="http://schemas.microsoft.com/office/drawing/2014/main" id="{94A2B007-734E-4361-9E3D-7D14EA15D7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9EC6AA-C929-45F8-B235-A67140856629}"/>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3769644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65B05-40B5-4895-B617-B4ED109CF9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055B62-FA0C-4071-92EC-C5C5579E8B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A208BB-6EFD-4B46-BA69-372456D062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AAC4E5-FDDB-4CEA-B864-C12888AACFEA}"/>
              </a:ext>
            </a:extLst>
          </p:cNvPr>
          <p:cNvSpPr>
            <a:spLocks noGrp="1"/>
          </p:cNvSpPr>
          <p:nvPr>
            <p:ph type="dt" sz="half" idx="10"/>
          </p:nvPr>
        </p:nvSpPr>
        <p:spPr/>
        <p:txBody>
          <a:bodyPr/>
          <a:lstStyle/>
          <a:p>
            <a:fld id="{9CCBB61F-6A18-4359-A660-C506692AC18D}" type="datetimeFigureOut">
              <a:rPr lang="en-US" smtClean="0"/>
              <a:t>10/21/19</a:t>
            </a:fld>
            <a:endParaRPr lang="en-US"/>
          </a:p>
        </p:txBody>
      </p:sp>
      <p:sp>
        <p:nvSpPr>
          <p:cNvPr id="6" name="Footer Placeholder 5">
            <a:extLst>
              <a:ext uri="{FF2B5EF4-FFF2-40B4-BE49-F238E27FC236}">
                <a16:creationId xmlns:a16="http://schemas.microsoft.com/office/drawing/2014/main" id="{91F58442-399D-4AA8-A73D-DED787AF3E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E68D38-6D36-46B0-8DAA-11DFEFE7B072}"/>
              </a:ext>
            </a:extLst>
          </p:cNvPr>
          <p:cNvSpPr>
            <a:spLocks noGrp="1"/>
          </p:cNvSpPr>
          <p:nvPr>
            <p:ph type="sldNum" sz="quarter" idx="12"/>
          </p:nvPr>
        </p:nvSpPr>
        <p:spPr/>
        <p:txBody>
          <a:bodyPr/>
          <a:lstStyle/>
          <a:p>
            <a:fld id="{F20B5D29-E30C-4CF0-98A6-942D7744D094}" type="slidenum">
              <a:rPr lang="en-US" smtClean="0"/>
              <a:t>‹#›</a:t>
            </a:fld>
            <a:endParaRPr lang="en-US"/>
          </a:p>
        </p:txBody>
      </p:sp>
    </p:spTree>
    <p:extLst>
      <p:ext uri="{BB962C8B-B14F-4D97-AF65-F5344CB8AC3E}">
        <p14:creationId xmlns:p14="http://schemas.microsoft.com/office/powerpoint/2010/main" val="759659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44FBDD-7FBA-4240-96AA-69D6F03E47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37976C-80A5-4136-9EA9-6F08E0A88C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3A1176-C7F6-4E93-A086-E1A51F7674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BB61F-6A18-4359-A660-C506692AC18D}" type="datetimeFigureOut">
              <a:rPr lang="en-US" smtClean="0"/>
              <a:t>10/21/19</a:t>
            </a:fld>
            <a:endParaRPr lang="en-US"/>
          </a:p>
        </p:txBody>
      </p:sp>
      <p:sp>
        <p:nvSpPr>
          <p:cNvPr id="5" name="Footer Placeholder 4">
            <a:extLst>
              <a:ext uri="{FF2B5EF4-FFF2-40B4-BE49-F238E27FC236}">
                <a16:creationId xmlns:a16="http://schemas.microsoft.com/office/drawing/2014/main" id="{0C1AA4E1-1EE0-4D81-AFF8-C72B9BF234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D8BC5D-ECCB-45FA-9540-CC5CA0B1FE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B5D29-E30C-4CF0-98A6-942D7744D094}" type="slidenum">
              <a:rPr lang="en-US" smtClean="0"/>
              <a:t>‹#›</a:t>
            </a:fld>
            <a:endParaRPr lang="en-US"/>
          </a:p>
        </p:txBody>
      </p:sp>
    </p:spTree>
    <p:extLst>
      <p:ext uri="{BB962C8B-B14F-4D97-AF65-F5344CB8AC3E}">
        <p14:creationId xmlns:p14="http://schemas.microsoft.com/office/powerpoint/2010/main" val="2064625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22700-CDC2-4D36-825C-A6E18DA02607}"/>
              </a:ext>
            </a:extLst>
          </p:cNvPr>
          <p:cNvSpPr>
            <a:spLocks noGrp="1"/>
          </p:cNvSpPr>
          <p:nvPr>
            <p:ph type="ctrTitle"/>
          </p:nvPr>
        </p:nvSpPr>
        <p:spPr>
          <a:xfrm>
            <a:off x="127593" y="2477386"/>
            <a:ext cx="978194" cy="1181914"/>
          </a:xfrm>
        </p:spPr>
        <p:txBody>
          <a:bodyPr>
            <a:normAutofit fontScale="90000"/>
          </a:bodyPr>
          <a:lstStyle/>
          <a:p>
            <a:r>
              <a:rPr lang="en-US" sz="1200" b="1" dirty="0"/>
              <a:t>Admittance</a:t>
            </a:r>
            <a:br>
              <a:rPr lang="en-US" sz="1200" b="1" dirty="0"/>
            </a:br>
            <a:r>
              <a:rPr lang="en-US" sz="1200" b="1" dirty="0"/>
              <a:t>for psychiatric treatment</a:t>
            </a:r>
            <a:br>
              <a:rPr lang="en-US" sz="1200" dirty="0"/>
            </a:br>
            <a:r>
              <a:rPr lang="en-US" sz="1200" dirty="0"/>
              <a:t>Voluntary/</a:t>
            </a:r>
            <a:br>
              <a:rPr lang="en-US" sz="1200" dirty="0"/>
            </a:br>
            <a:r>
              <a:rPr lang="en-US" sz="1200" dirty="0"/>
              <a:t>Involuntary</a:t>
            </a:r>
            <a:br>
              <a:rPr lang="en-US" sz="1400" dirty="0"/>
            </a:br>
            <a:endParaRPr lang="en-US" sz="1400" dirty="0"/>
          </a:p>
        </p:txBody>
      </p:sp>
      <p:sp>
        <p:nvSpPr>
          <p:cNvPr id="4" name="Title 1">
            <a:extLst>
              <a:ext uri="{FF2B5EF4-FFF2-40B4-BE49-F238E27FC236}">
                <a16:creationId xmlns:a16="http://schemas.microsoft.com/office/drawing/2014/main" id="{D1FA0A84-5A06-4E09-A008-20CDA2214C43}"/>
              </a:ext>
            </a:extLst>
          </p:cNvPr>
          <p:cNvSpPr txBox="1">
            <a:spLocks/>
          </p:cNvSpPr>
          <p:nvPr/>
        </p:nvSpPr>
        <p:spPr>
          <a:xfrm>
            <a:off x="2796364" y="1764709"/>
            <a:ext cx="1839432" cy="455392"/>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t>Behavioral Health Unit Response</a:t>
            </a:r>
          </a:p>
        </p:txBody>
      </p:sp>
      <p:sp>
        <p:nvSpPr>
          <p:cNvPr id="6" name="Title 1">
            <a:extLst>
              <a:ext uri="{FF2B5EF4-FFF2-40B4-BE49-F238E27FC236}">
                <a16:creationId xmlns:a16="http://schemas.microsoft.com/office/drawing/2014/main" id="{83576B09-E873-4DFA-B2BA-20D4FA2CFD7F}"/>
              </a:ext>
            </a:extLst>
          </p:cNvPr>
          <p:cNvSpPr txBox="1">
            <a:spLocks/>
          </p:cNvSpPr>
          <p:nvPr/>
        </p:nvSpPr>
        <p:spPr>
          <a:xfrm>
            <a:off x="1244010" y="1752600"/>
            <a:ext cx="999460" cy="455392"/>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100" b="1" dirty="0"/>
              <a:t>Hospital</a:t>
            </a:r>
          </a:p>
          <a:p>
            <a:r>
              <a:rPr lang="en-US" sz="1400" dirty="0"/>
              <a:t>Voluntary or Involuntarily</a:t>
            </a:r>
          </a:p>
        </p:txBody>
      </p:sp>
      <p:sp>
        <p:nvSpPr>
          <p:cNvPr id="7" name="Title 1">
            <a:extLst>
              <a:ext uri="{FF2B5EF4-FFF2-40B4-BE49-F238E27FC236}">
                <a16:creationId xmlns:a16="http://schemas.microsoft.com/office/drawing/2014/main" id="{44D5DA9A-D218-47F5-B9FD-E84EA2A32D53}"/>
              </a:ext>
            </a:extLst>
          </p:cNvPr>
          <p:cNvSpPr txBox="1">
            <a:spLocks/>
          </p:cNvSpPr>
          <p:nvPr/>
        </p:nvSpPr>
        <p:spPr>
          <a:xfrm>
            <a:off x="5007936" y="1752600"/>
            <a:ext cx="2037906" cy="648969"/>
          </a:xfrm>
          <a:prstGeom prst="rect">
            <a:avLst/>
          </a:prstGeom>
        </p:spPr>
        <p:txBody>
          <a:bodyPr vert="horz" lIns="91440" tIns="45720" rIns="91440" bIns="45720" rtlCol="0" anchor="b">
            <a:normAutofit fontScale="8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t>Person needs hospital but resistant to treatment and there is not enough to force transport</a:t>
            </a:r>
          </a:p>
        </p:txBody>
      </p:sp>
      <p:sp>
        <p:nvSpPr>
          <p:cNvPr id="8" name="Title 1">
            <a:extLst>
              <a:ext uri="{FF2B5EF4-FFF2-40B4-BE49-F238E27FC236}">
                <a16:creationId xmlns:a16="http://schemas.microsoft.com/office/drawing/2014/main" id="{E7517FF3-F2F6-4455-B745-82EE0BD03657}"/>
              </a:ext>
            </a:extLst>
          </p:cNvPr>
          <p:cNvSpPr txBox="1">
            <a:spLocks/>
          </p:cNvSpPr>
          <p:nvPr/>
        </p:nvSpPr>
        <p:spPr>
          <a:xfrm>
            <a:off x="7219507" y="1796571"/>
            <a:ext cx="1594884" cy="36745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t>Crisis Response</a:t>
            </a:r>
          </a:p>
        </p:txBody>
      </p:sp>
      <p:sp>
        <p:nvSpPr>
          <p:cNvPr id="9" name="Title 1">
            <a:extLst>
              <a:ext uri="{FF2B5EF4-FFF2-40B4-BE49-F238E27FC236}">
                <a16:creationId xmlns:a16="http://schemas.microsoft.com/office/drawing/2014/main" id="{A6D00526-F6D1-4161-9C9C-66623B330203}"/>
              </a:ext>
            </a:extLst>
          </p:cNvPr>
          <p:cNvSpPr txBox="1">
            <a:spLocks/>
          </p:cNvSpPr>
          <p:nvPr/>
        </p:nvSpPr>
        <p:spPr>
          <a:xfrm>
            <a:off x="9073116" y="1796571"/>
            <a:ext cx="1594884" cy="411421"/>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t>Arrest for criminal behavior</a:t>
            </a:r>
          </a:p>
        </p:txBody>
      </p:sp>
      <p:sp>
        <p:nvSpPr>
          <p:cNvPr id="13" name="Title 1">
            <a:extLst>
              <a:ext uri="{FF2B5EF4-FFF2-40B4-BE49-F238E27FC236}">
                <a16:creationId xmlns:a16="http://schemas.microsoft.com/office/drawing/2014/main" id="{91BE5C14-2CD0-4469-994F-8164C2F8E120}"/>
              </a:ext>
            </a:extLst>
          </p:cNvPr>
          <p:cNvSpPr txBox="1">
            <a:spLocks/>
          </p:cNvSpPr>
          <p:nvPr/>
        </p:nvSpPr>
        <p:spPr>
          <a:xfrm>
            <a:off x="1676400" y="744280"/>
            <a:ext cx="8853377" cy="4592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800" b="1" dirty="0"/>
              <a:t>Police Response</a:t>
            </a:r>
          </a:p>
        </p:txBody>
      </p:sp>
      <p:sp>
        <p:nvSpPr>
          <p:cNvPr id="14" name="Title 1">
            <a:extLst>
              <a:ext uri="{FF2B5EF4-FFF2-40B4-BE49-F238E27FC236}">
                <a16:creationId xmlns:a16="http://schemas.microsoft.com/office/drawing/2014/main" id="{7DE9E81C-25A3-4442-8696-04FFD3FB2174}"/>
              </a:ext>
            </a:extLst>
          </p:cNvPr>
          <p:cNvSpPr txBox="1">
            <a:spLocks/>
          </p:cNvSpPr>
          <p:nvPr/>
        </p:nvSpPr>
        <p:spPr>
          <a:xfrm>
            <a:off x="1244010" y="2815893"/>
            <a:ext cx="1040217" cy="1543455"/>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400" dirty="0"/>
          </a:p>
          <a:p>
            <a:r>
              <a:rPr lang="en-US" sz="1400" b="1" dirty="0"/>
              <a:t>Person needs treatment but resistant and there is not enough criteria met for involuntary commitment</a:t>
            </a:r>
          </a:p>
          <a:p>
            <a:endParaRPr lang="en-US" sz="1400" dirty="0"/>
          </a:p>
          <a:p>
            <a:endParaRPr lang="en-US" sz="1400" dirty="0"/>
          </a:p>
          <a:p>
            <a:endParaRPr lang="en-US" sz="1400" dirty="0"/>
          </a:p>
        </p:txBody>
      </p:sp>
      <p:sp>
        <p:nvSpPr>
          <p:cNvPr id="15" name="Title 1">
            <a:extLst>
              <a:ext uri="{FF2B5EF4-FFF2-40B4-BE49-F238E27FC236}">
                <a16:creationId xmlns:a16="http://schemas.microsoft.com/office/drawing/2014/main" id="{8476F589-1B7D-4BEC-A111-8BC1473CEFC7}"/>
              </a:ext>
            </a:extLst>
          </p:cNvPr>
          <p:cNvSpPr txBox="1">
            <a:spLocks/>
          </p:cNvSpPr>
          <p:nvPr/>
        </p:nvSpPr>
        <p:spPr>
          <a:xfrm>
            <a:off x="10668000" y="2401570"/>
            <a:ext cx="758456" cy="4528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200" b="1" dirty="0"/>
              <a:t>Jail</a:t>
            </a:r>
          </a:p>
        </p:txBody>
      </p:sp>
      <p:sp>
        <p:nvSpPr>
          <p:cNvPr id="16" name="Title 1">
            <a:extLst>
              <a:ext uri="{FF2B5EF4-FFF2-40B4-BE49-F238E27FC236}">
                <a16:creationId xmlns:a16="http://schemas.microsoft.com/office/drawing/2014/main" id="{DA3FD2D4-48A2-4559-A7CB-CD4AA692FCE9}"/>
              </a:ext>
            </a:extLst>
          </p:cNvPr>
          <p:cNvSpPr txBox="1">
            <a:spLocks/>
          </p:cNvSpPr>
          <p:nvPr/>
        </p:nvSpPr>
        <p:spPr>
          <a:xfrm>
            <a:off x="3225210" y="2993794"/>
            <a:ext cx="1931581" cy="1790146"/>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t>Our team can assess for appropriate level of care: encourage voluntary transport to hospital, help support criteria for involuntary transport, stay and provide support, connect to services (such as crisis) and follow up dependent upon any disposition. If person is resistant to treatment we can still make attempts to create a relationship and encourage change</a:t>
            </a:r>
          </a:p>
        </p:txBody>
      </p:sp>
      <p:sp>
        <p:nvSpPr>
          <p:cNvPr id="18" name="Title 1">
            <a:extLst>
              <a:ext uri="{FF2B5EF4-FFF2-40B4-BE49-F238E27FC236}">
                <a16:creationId xmlns:a16="http://schemas.microsoft.com/office/drawing/2014/main" id="{B7CDC20B-869B-434D-8288-B21B2F4C2DAB}"/>
              </a:ext>
            </a:extLst>
          </p:cNvPr>
          <p:cNvSpPr txBox="1">
            <a:spLocks/>
          </p:cNvSpPr>
          <p:nvPr/>
        </p:nvSpPr>
        <p:spPr>
          <a:xfrm>
            <a:off x="7432157" y="2207992"/>
            <a:ext cx="1311347" cy="3023227"/>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t>Crisis can assess for appropriate level of care from hospital to </a:t>
            </a:r>
          </a:p>
          <a:p>
            <a:r>
              <a:rPr lang="en-US" sz="1400" b="1" dirty="0"/>
              <a:t>ongoing support</a:t>
            </a:r>
          </a:p>
          <a:p>
            <a:endParaRPr lang="en-US" sz="1400" b="1" dirty="0"/>
          </a:p>
          <a:p>
            <a:r>
              <a:rPr lang="en-US" sz="1400" b="1" dirty="0"/>
              <a:t>Crisis Stabilization Unit: Broadway Crossings (8 beds)</a:t>
            </a:r>
          </a:p>
          <a:p>
            <a:endParaRPr lang="en-US" sz="1400" b="1" dirty="0"/>
          </a:p>
          <a:p>
            <a:r>
              <a:rPr lang="en-US" sz="1400" b="1" dirty="0"/>
              <a:t>Bridge: 3 month (8 beds)</a:t>
            </a:r>
          </a:p>
          <a:p>
            <a:endParaRPr lang="en-US" sz="1400" b="1" dirty="0"/>
          </a:p>
          <a:p>
            <a:r>
              <a:rPr lang="en-US" sz="1400" b="1" dirty="0"/>
              <a:t>Morrison/Randall Place: excellent for those experiencing homelessness, substance use, mental health, trauma </a:t>
            </a:r>
          </a:p>
          <a:p>
            <a:r>
              <a:rPr lang="en-US" sz="1400" b="1" dirty="0"/>
              <a:t>approx. 1 </a:t>
            </a:r>
            <a:r>
              <a:rPr lang="en-US" sz="1400" b="1" dirty="0" err="1"/>
              <a:t>yr</a:t>
            </a:r>
            <a:r>
              <a:rPr lang="en-US" sz="1400" b="1" dirty="0"/>
              <a:t> staged integrated treatment program:12 beds</a:t>
            </a:r>
          </a:p>
        </p:txBody>
      </p:sp>
      <p:sp>
        <p:nvSpPr>
          <p:cNvPr id="19" name="Title 1">
            <a:extLst>
              <a:ext uri="{FF2B5EF4-FFF2-40B4-BE49-F238E27FC236}">
                <a16:creationId xmlns:a16="http://schemas.microsoft.com/office/drawing/2014/main" id="{6C822827-2904-4A97-8A97-CB0ED84F6CEC}"/>
              </a:ext>
            </a:extLst>
          </p:cNvPr>
          <p:cNvSpPr txBox="1">
            <a:spLocks/>
          </p:cNvSpPr>
          <p:nvPr/>
        </p:nvSpPr>
        <p:spPr>
          <a:xfrm>
            <a:off x="9321210" y="2660804"/>
            <a:ext cx="896678" cy="3329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200" b="1" dirty="0"/>
              <a:t>Summons</a:t>
            </a:r>
          </a:p>
        </p:txBody>
      </p:sp>
      <p:sp>
        <p:nvSpPr>
          <p:cNvPr id="20" name="Title 1">
            <a:extLst>
              <a:ext uri="{FF2B5EF4-FFF2-40B4-BE49-F238E27FC236}">
                <a16:creationId xmlns:a16="http://schemas.microsoft.com/office/drawing/2014/main" id="{3FA08D40-BCAD-4542-B52F-0B8B2E55414E}"/>
              </a:ext>
            </a:extLst>
          </p:cNvPr>
          <p:cNvSpPr txBox="1">
            <a:spLocks/>
          </p:cNvSpPr>
          <p:nvPr/>
        </p:nvSpPr>
        <p:spPr>
          <a:xfrm>
            <a:off x="1600200" y="912512"/>
            <a:ext cx="8853377" cy="56895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400" dirty="0"/>
          </a:p>
        </p:txBody>
      </p:sp>
      <p:sp>
        <p:nvSpPr>
          <p:cNvPr id="21" name="Title 1">
            <a:extLst>
              <a:ext uri="{FF2B5EF4-FFF2-40B4-BE49-F238E27FC236}">
                <a16:creationId xmlns:a16="http://schemas.microsoft.com/office/drawing/2014/main" id="{996D6FD0-4F07-40D2-B3CA-33491572C991}"/>
              </a:ext>
            </a:extLst>
          </p:cNvPr>
          <p:cNvSpPr txBox="1">
            <a:spLocks/>
          </p:cNvSpPr>
          <p:nvPr/>
        </p:nvSpPr>
        <p:spPr>
          <a:xfrm>
            <a:off x="127593" y="4848448"/>
            <a:ext cx="1116417" cy="9057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t>Released and willing to connect with outpatient services</a:t>
            </a:r>
          </a:p>
          <a:p>
            <a:endParaRPr lang="en-US" sz="1400" dirty="0"/>
          </a:p>
        </p:txBody>
      </p:sp>
      <p:sp>
        <p:nvSpPr>
          <p:cNvPr id="22" name="Title 1">
            <a:extLst>
              <a:ext uri="{FF2B5EF4-FFF2-40B4-BE49-F238E27FC236}">
                <a16:creationId xmlns:a16="http://schemas.microsoft.com/office/drawing/2014/main" id="{C89DC0F3-8EDE-4804-9619-F5CC9AC2E21B}"/>
              </a:ext>
            </a:extLst>
          </p:cNvPr>
          <p:cNvSpPr txBox="1">
            <a:spLocks/>
          </p:cNvSpPr>
          <p:nvPr/>
        </p:nvSpPr>
        <p:spPr>
          <a:xfrm>
            <a:off x="1378692" y="4848448"/>
            <a:ext cx="1318435" cy="9057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t>Released and not willing to connect with outpatient services</a:t>
            </a:r>
          </a:p>
          <a:p>
            <a:endParaRPr lang="en-US" sz="1400" dirty="0"/>
          </a:p>
        </p:txBody>
      </p:sp>
      <p:sp>
        <p:nvSpPr>
          <p:cNvPr id="23" name="Title 1">
            <a:extLst>
              <a:ext uri="{FF2B5EF4-FFF2-40B4-BE49-F238E27FC236}">
                <a16:creationId xmlns:a16="http://schemas.microsoft.com/office/drawing/2014/main" id="{6CB35CB2-2F47-44EA-9DA2-29145641BE14}"/>
              </a:ext>
            </a:extLst>
          </p:cNvPr>
          <p:cNvSpPr txBox="1">
            <a:spLocks/>
          </p:cNvSpPr>
          <p:nvPr/>
        </p:nvSpPr>
        <p:spPr>
          <a:xfrm>
            <a:off x="127594" y="5963410"/>
            <a:ext cx="1205906" cy="754910"/>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t>Doesn’t follow through and or disengages with outpatient treatment</a:t>
            </a:r>
          </a:p>
        </p:txBody>
      </p:sp>
      <p:cxnSp>
        <p:nvCxnSpPr>
          <p:cNvPr id="25" name="Connector: Elbow 24">
            <a:extLst>
              <a:ext uri="{FF2B5EF4-FFF2-40B4-BE49-F238E27FC236}">
                <a16:creationId xmlns:a16="http://schemas.microsoft.com/office/drawing/2014/main" id="{9D1A61AB-C2E2-4CD4-9B40-53AAF5670F5D}"/>
              </a:ext>
            </a:extLst>
          </p:cNvPr>
          <p:cNvCxnSpPr>
            <a:cxnSpLocks/>
            <a:endCxn id="8" idx="0"/>
          </p:cNvCxnSpPr>
          <p:nvPr/>
        </p:nvCxnSpPr>
        <p:spPr>
          <a:xfrm>
            <a:off x="5781455" y="1232889"/>
            <a:ext cx="2235494" cy="56368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4C3CF2E3-6659-460B-9DD6-6EACCB8D5B37}"/>
              </a:ext>
            </a:extLst>
          </p:cNvPr>
          <p:cNvCxnSpPr>
            <a:cxnSpLocks/>
          </p:cNvCxnSpPr>
          <p:nvPr/>
        </p:nvCxnSpPr>
        <p:spPr>
          <a:xfrm rot="16200000" flipH="1">
            <a:off x="3407755" y="1440613"/>
            <a:ext cx="418174" cy="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6" name="Connector: Elbow 35">
            <a:extLst>
              <a:ext uri="{FF2B5EF4-FFF2-40B4-BE49-F238E27FC236}">
                <a16:creationId xmlns:a16="http://schemas.microsoft.com/office/drawing/2014/main" id="{A48F6986-11EE-4E3C-B4BB-038A74E2A661}"/>
              </a:ext>
            </a:extLst>
          </p:cNvPr>
          <p:cNvCxnSpPr>
            <a:cxnSpLocks/>
            <a:endCxn id="6" idx="0"/>
          </p:cNvCxnSpPr>
          <p:nvPr/>
        </p:nvCxnSpPr>
        <p:spPr>
          <a:xfrm rot="10800000" flipV="1">
            <a:off x="1743741" y="1231528"/>
            <a:ext cx="4198087" cy="52107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9566510D-6F5C-4E25-925D-BF816BA804C3}"/>
              </a:ext>
            </a:extLst>
          </p:cNvPr>
          <p:cNvCxnSpPr/>
          <p:nvPr/>
        </p:nvCxnSpPr>
        <p:spPr>
          <a:xfrm>
            <a:off x="5941828" y="1225537"/>
            <a:ext cx="4063409" cy="580413"/>
          </a:xfrm>
          <a:prstGeom prst="bentConnector3">
            <a:avLst>
              <a:gd name="adj1" fmla="val 99455"/>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9BAE0C28-5871-41D3-A4C5-89F61D25D42C}"/>
              </a:ext>
            </a:extLst>
          </p:cNvPr>
          <p:cNvCxnSpPr/>
          <p:nvPr/>
        </p:nvCxnSpPr>
        <p:spPr>
          <a:xfrm>
            <a:off x="5941828" y="1225537"/>
            <a:ext cx="0" cy="42416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AB86DD4E-DE4B-4BE6-808F-12BB089AD776}"/>
              </a:ext>
            </a:extLst>
          </p:cNvPr>
          <p:cNvCxnSpPr>
            <a:cxnSpLocks/>
          </p:cNvCxnSpPr>
          <p:nvPr/>
        </p:nvCxnSpPr>
        <p:spPr>
          <a:xfrm>
            <a:off x="1676400" y="2207992"/>
            <a:ext cx="0" cy="452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EA76814-FD4B-41AC-9C5C-8D63F500A2F4}"/>
              </a:ext>
            </a:extLst>
          </p:cNvPr>
          <p:cNvCxnSpPr>
            <a:cxnSpLocks/>
          </p:cNvCxnSpPr>
          <p:nvPr/>
        </p:nvCxnSpPr>
        <p:spPr>
          <a:xfrm flipH="1">
            <a:off x="499730" y="4476307"/>
            <a:ext cx="778835" cy="191386"/>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61B76D0C-B5B4-4E13-AC5E-5FAE6D529547}"/>
              </a:ext>
            </a:extLst>
          </p:cNvPr>
          <p:cNvCxnSpPr>
            <a:cxnSpLocks/>
          </p:cNvCxnSpPr>
          <p:nvPr/>
        </p:nvCxnSpPr>
        <p:spPr>
          <a:xfrm>
            <a:off x="1278565" y="4476307"/>
            <a:ext cx="1040220" cy="202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5965CD8-B152-4B27-A2F4-F1F7765D9BE7}"/>
              </a:ext>
            </a:extLst>
          </p:cNvPr>
          <p:cNvCxnSpPr/>
          <p:nvPr/>
        </p:nvCxnSpPr>
        <p:spPr>
          <a:xfrm flipH="1">
            <a:off x="616690" y="2260362"/>
            <a:ext cx="716809" cy="355246"/>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53612156-EFB8-470E-9793-4FFCDB924B1A}"/>
              </a:ext>
            </a:extLst>
          </p:cNvPr>
          <p:cNvCxnSpPr>
            <a:cxnSpLocks/>
          </p:cNvCxnSpPr>
          <p:nvPr/>
        </p:nvCxnSpPr>
        <p:spPr>
          <a:xfrm>
            <a:off x="627322" y="3487480"/>
            <a:ext cx="651243" cy="9781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634FB14C-16D6-4ED1-A14A-B0E63D56544D}"/>
              </a:ext>
            </a:extLst>
          </p:cNvPr>
          <p:cNvCxnSpPr/>
          <p:nvPr/>
        </p:nvCxnSpPr>
        <p:spPr>
          <a:xfrm flipH="1">
            <a:off x="1278565" y="3955312"/>
            <a:ext cx="485553" cy="510362"/>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83DF7497-FC6E-40EA-857B-87594EB6699E}"/>
              </a:ext>
            </a:extLst>
          </p:cNvPr>
          <p:cNvCxnSpPr/>
          <p:nvPr/>
        </p:nvCxnSpPr>
        <p:spPr>
          <a:xfrm>
            <a:off x="685801" y="5603358"/>
            <a:ext cx="0" cy="3600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CD1978F7-D5F7-4D4E-9F03-E5F10038188D}"/>
              </a:ext>
            </a:extLst>
          </p:cNvPr>
          <p:cNvCxnSpPr>
            <a:cxnSpLocks/>
            <a:stCxn id="9" idx="2"/>
            <a:endCxn id="19" idx="0"/>
          </p:cNvCxnSpPr>
          <p:nvPr/>
        </p:nvCxnSpPr>
        <p:spPr>
          <a:xfrm flipH="1">
            <a:off x="9769549" y="2207992"/>
            <a:ext cx="101009" cy="452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6535A046-D6A9-4FD7-8739-43C5C41E5146}"/>
              </a:ext>
            </a:extLst>
          </p:cNvPr>
          <p:cNvCxnSpPr>
            <a:cxnSpLocks/>
            <a:stCxn id="9" idx="2"/>
          </p:cNvCxnSpPr>
          <p:nvPr/>
        </p:nvCxnSpPr>
        <p:spPr>
          <a:xfrm>
            <a:off x="9870558" y="2207992"/>
            <a:ext cx="1006550" cy="452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34305735-1676-402A-9582-D392F04FAFA3}"/>
              </a:ext>
            </a:extLst>
          </p:cNvPr>
          <p:cNvCxnSpPr>
            <a:cxnSpLocks/>
            <a:stCxn id="4" idx="2"/>
            <a:endCxn id="16" idx="0"/>
          </p:cNvCxnSpPr>
          <p:nvPr/>
        </p:nvCxnSpPr>
        <p:spPr>
          <a:xfrm>
            <a:off x="3716080" y="2220101"/>
            <a:ext cx="474921" cy="773693"/>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5B2947F9-E399-4139-BC44-ABE93C72F638}"/>
              </a:ext>
            </a:extLst>
          </p:cNvPr>
          <p:cNvCxnSpPr>
            <a:cxnSpLocks/>
          </p:cNvCxnSpPr>
          <p:nvPr/>
        </p:nvCxnSpPr>
        <p:spPr>
          <a:xfrm flipV="1">
            <a:off x="1468182" y="6064998"/>
            <a:ext cx="330493" cy="420862"/>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18C5B89C-143D-4CBF-A339-F7A0D507EB7C}"/>
              </a:ext>
            </a:extLst>
          </p:cNvPr>
          <p:cNvCxnSpPr/>
          <p:nvPr/>
        </p:nvCxnSpPr>
        <p:spPr>
          <a:xfrm>
            <a:off x="1244010" y="5750758"/>
            <a:ext cx="554665" cy="31424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3932D1D-4798-4E4F-B851-0903AEBD1276}"/>
              </a:ext>
            </a:extLst>
          </p:cNvPr>
          <p:cNvCxnSpPr/>
          <p:nvPr/>
        </p:nvCxnSpPr>
        <p:spPr>
          <a:xfrm flipH="1">
            <a:off x="1798674" y="5626473"/>
            <a:ext cx="224171" cy="438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Connector: Elbow 99">
            <a:extLst>
              <a:ext uri="{FF2B5EF4-FFF2-40B4-BE49-F238E27FC236}">
                <a16:creationId xmlns:a16="http://schemas.microsoft.com/office/drawing/2014/main" id="{BAE7BEA3-6529-460E-9C22-8026848A8E8A}"/>
              </a:ext>
            </a:extLst>
          </p:cNvPr>
          <p:cNvCxnSpPr>
            <a:cxnSpLocks/>
          </p:cNvCxnSpPr>
          <p:nvPr/>
        </p:nvCxnSpPr>
        <p:spPr>
          <a:xfrm>
            <a:off x="4191000" y="4965407"/>
            <a:ext cx="3943794" cy="1392865"/>
          </a:xfrm>
          <a:prstGeom prst="bentConnector3">
            <a:avLst>
              <a:gd name="adj1" fmla="val 48382"/>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4AD339F4-3D54-4C64-B4A2-E2500505A50B}"/>
              </a:ext>
            </a:extLst>
          </p:cNvPr>
          <p:cNvCxnSpPr/>
          <p:nvPr/>
        </p:nvCxnSpPr>
        <p:spPr>
          <a:xfrm flipH="1">
            <a:off x="6096000" y="2504467"/>
            <a:ext cx="7088" cy="24609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198668D-2A91-4D3F-AFC5-F5B07302B20B}"/>
              </a:ext>
            </a:extLst>
          </p:cNvPr>
          <p:cNvCxnSpPr/>
          <p:nvPr/>
        </p:nvCxnSpPr>
        <p:spPr>
          <a:xfrm>
            <a:off x="8134794" y="5301336"/>
            <a:ext cx="0" cy="1039529"/>
          </a:xfrm>
          <a:prstGeom prst="line">
            <a:avLst/>
          </a:prstGeom>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B4B48A51-3D94-4B02-B80A-C56CA35C05AB}"/>
              </a:ext>
            </a:extLst>
          </p:cNvPr>
          <p:cNvSpPr txBox="1"/>
          <p:nvPr/>
        </p:nvSpPr>
        <p:spPr>
          <a:xfrm>
            <a:off x="10054855" y="3249136"/>
            <a:ext cx="1492105" cy="600164"/>
          </a:xfrm>
          <a:prstGeom prst="rect">
            <a:avLst/>
          </a:prstGeom>
          <a:noFill/>
        </p:spPr>
        <p:txBody>
          <a:bodyPr wrap="square" rtlCol="0">
            <a:spAutoFit/>
          </a:bodyPr>
          <a:lstStyle/>
          <a:p>
            <a:r>
              <a:rPr lang="en-US" sz="1100" b="1" dirty="0"/>
              <a:t>Veterans Court</a:t>
            </a:r>
          </a:p>
          <a:p>
            <a:r>
              <a:rPr lang="en-US" sz="1100" b="1" dirty="0"/>
              <a:t>Drug Court</a:t>
            </a:r>
          </a:p>
          <a:p>
            <a:r>
              <a:rPr lang="en-US" sz="1100" b="1" dirty="0"/>
              <a:t>Mental Health Court</a:t>
            </a:r>
          </a:p>
        </p:txBody>
      </p:sp>
      <p:cxnSp>
        <p:nvCxnSpPr>
          <p:cNvPr id="112" name="Straight Connector 111">
            <a:extLst>
              <a:ext uri="{FF2B5EF4-FFF2-40B4-BE49-F238E27FC236}">
                <a16:creationId xmlns:a16="http://schemas.microsoft.com/office/drawing/2014/main" id="{432C0744-BD88-474F-A292-2D231104F4E3}"/>
              </a:ext>
            </a:extLst>
          </p:cNvPr>
          <p:cNvCxnSpPr/>
          <p:nvPr/>
        </p:nvCxnSpPr>
        <p:spPr>
          <a:xfrm>
            <a:off x="10529777" y="2993793"/>
            <a:ext cx="0" cy="2553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7BF7E2DD-C78F-42FE-B731-3B575E9EDA65}"/>
              </a:ext>
            </a:extLst>
          </p:cNvPr>
          <p:cNvCxnSpPr>
            <a:stCxn id="19" idx="2"/>
          </p:cNvCxnSpPr>
          <p:nvPr/>
        </p:nvCxnSpPr>
        <p:spPr>
          <a:xfrm>
            <a:off x="9769549" y="2993793"/>
            <a:ext cx="127767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Connector: Elbow 115">
            <a:extLst>
              <a:ext uri="{FF2B5EF4-FFF2-40B4-BE49-F238E27FC236}">
                <a16:creationId xmlns:a16="http://schemas.microsoft.com/office/drawing/2014/main" id="{1167874E-D220-464B-A9B8-C69A18503298}"/>
              </a:ext>
            </a:extLst>
          </p:cNvPr>
          <p:cNvCxnSpPr/>
          <p:nvPr/>
        </p:nvCxnSpPr>
        <p:spPr>
          <a:xfrm flipV="1">
            <a:off x="1798674" y="4965407"/>
            <a:ext cx="2392326" cy="109959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E1CAC18B-E7C3-436E-A86B-F4D91ABDD3AC}"/>
              </a:ext>
            </a:extLst>
          </p:cNvPr>
          <p:cNvCxnSpPr>
            <a:cxnSpLocks/>
            <a:stCxn id="16" idx="2"/>
          </p:cNvCxnSpPr>
          <p:nvPr/>
        </p:nvCxnSpPr>
        <p:spPr>
          <a:xfrm flipH="1">
            <a:off x="4191000" y="4783940"/>
            <a:ext cx="1" cy="18146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141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214</Words>
  <Application>Microsoft Macintosh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Admittance for psychiatric treatment Voluntary/ Involuntary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Police Response</dc:title>
  <dc:creator>Jo Freedman</dc:creator>
  <cp:lastModifiedBy>Duplisea, Kimberly</cp:lastModifiedBy>
  <cp:revision>8</cp:revision>
  <dcterms:created xsi:type="dcterms:W3CDTF">2019-04-18T13:50:52Z</dcterms:created>
  <dcterms:modified xsi:type="dcterms:W3CDTF">2019-10-21T15:04:56Z</dcterms:modified>
</cp:coreProperties>
</file>