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7"/>
  </p:notesMasterIdLst>
  <p:handoutMasterIdLst>
    <p:handoutMasterId r:id="rId28"/>
  </p:handoutMasterIdLst>
  <p:sldIdLst>
    <p:sldId id="280" r:id="rId3"/>
    <p:sldId id="284" r:id="rId4"/>
    <p:sldId id="312" r:id="rId5"/>
    <p:sldId id="259" r:id="rId6"/>
    <p:sldId id="287" r:id="rId7"/>
    <p:sldId id="316" r:id="rId8"/>
    <p:sldId id="288" r:id="rId9"/>
    <p:sldId id="317" r:id="rId10"/>
    <p:sldId id="311" r:id="rId11"/>
    <p:sldId id="318" r:id="rId12"/>
    <p:sldId id="292" r:id="rId13"/>
    <p:sldId id="319" r:id="rId14"/>
    <p:sldId id="293" r:id="rId15"/>
    <p:sldId id="320" r:id="rId16"/>
    <p:sldId id="296" r:id="rId17"/>
    <p:sldId id="321" r:id="rId18"/>
    <p:sldId id="298" r:id="rId19"/>
    <p:sldId id="322" r:id="rId20"/>
    <p:sldId id="301" r:id="rId21"/>
    <p:sldId id="323" r:id="rId22"/>
    <p:sldId id="304" r:id="rId23"/>
    <p:sldId id="307" r:id="rId24"/>
    <p:sldId id="314" r:id="rId25"/>
    <p:sldId id="313" r:id="rId26"/>
  </p:sldIdLst>
  <p:sldSz cx="9144000" cy="6858000" type="screen4x3"/>
  <p:notesSz cx="7010400" cy="9296400"/>
  <p:photoAlbum layout="1pic"/>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6FA"/>
    <a:srgbClr val="384E6D"/>
    <a:srgbClr val="475263"/>
    <a:srgbClr val="76C2AF"/>
    <a:srgbClr val="505D73"/>
    <a:srgbClr val="EDECE6"/>
    <a:srgbClr val="2B3749"/>
    <a:srgbClr val="B95D5D"/>
    <a:srgbClr val="E0DED5"/>
    <a:srgbClr val="F5C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2" autoAdjust="0"/>
    <p:restoredTop sz="93443" autoAdjust="0"/>
  </p:normalViewPr>
  <p:slideViewPr>
    <p:cSldViewPr>
      <p:cViewPr varScale="1">
        <p:scale>
          <a:sx n="107" d="100"/>
          <a:sy n="107" d="100"/>
        </p:scale>
        <p:origin x="1356" y="7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jp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image" Target="../media/image58.jpeg"/><Relationship Id="rId6"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539CC-D70D-432A-966E-95E40198A5C9}" type="doc">
      <dgm:prSet loTypeId="urn:microsoft.com/office/officeart/2005/8/layout/gear1" loCatId="relationship" qsTypeId="urn:microsoft.com/office/officeart/2005/8/quickstyle/simple1" qsCatId="simple" csTypeId="urn:microsoft.com/office/officeart/2005/8/colors/accent2_3" csCatId="accent2" phldr="1"/>
      <dgm:spPr/>
    </dgm:pt>
    <dgm:pt modelId="{270E488C-3765-4A7E-A12E-D822AB287912}">
      <dgm:prSet phldrT="[Text]"/>
      <dgm:spPr/>
      <dgm:t>
        <a:bodyPr/>
        <a:lstStyle/>
        <a:p>
          <a:r>
            <a:rPr lang="en-US" b="1" dirty="0">
              <a:solidFill>
                <a:schemeClr val="bg1"/>
              </a:solidFill>
            </a:rPr>
            <a:t>Aging Population, Declining Birth rate</a:t>
          </a:r>
        </a:p>
      </dgm:t>
    </dgm:pt>
    <dgm:pt modelId="{BD05D23A-2321-4294-B3ED-FE079D27C0C6}" type="parTrans" cxnId="{1FDA4505-B4B4-4D57-9961-C7B38DFBF837}">
      <dgm:prSet/>
      <dgm:spPr/>
      <dgm:t>
        <a:bodyPr/>
        <a:lstStyle/>
        <a:p>
          <a:endParaRPr lang="en-US"/>
        </a:p>
      </dgm:t>
    </dgm:pt>
    <dgm:pt modelId="{D543C9C2-D2A7-4CEF-9495-63AB19A2C8EF}" type="sibTrans" cxnId="{1FDA4505-B4B4-4D57-9961-C7B38DFBF837}">
      <dgm:prSet/>
      <dgm:spPr/>
      <dgm:t>
        <a:bodyPr/>
        <a:lstStyle/>
        <a:p>
          <a:endParaRPr lang="en-US"/>
        </a:p>
      </dgm:t>
    </dgm:pt>
    <dgm:pt modelId="{1FC19E76-6D39-40DC-ACAB-64A3D3142A6F}">
      <dgm:prSet phldrT="[Text]"/>
      <dgm:spPr/>
      <dgm:t>
        <a:bodyPr/>
        <a:lstStyle/>
        <a:p>
          <a:r>
            <a:rPr lang="en-US" b="1" dirty="0">
              <a:solidFill>
                <a:schemeClr val="bg1"/>
              </a:solidFill>
            </a:rPr>
            <a:t>Slow population growth</a:t>
          </a:r>
        </a:p>
      </dgm:t>
    </dgm:pt>
    <dgm:pt modelId="{6DFCBE9B-EB8F-4E65-A563-45C115ECD064}" type="parTrans" cxnId="{249514BD-4D15-4848-B5B1-31D7ED695A98}">
      <dgm:prSet/>
      <dgm:spPr/>
      <dgm:t>
        <a:bodyPr/>
        <a:lstStyle/>
        <a:p>
          <a:endParaRPr lang="en-US"/>
        </a:p>
      </dgm:t>
    </dgm:pt>
    <dgm:pt modelId="{B23CF220-C412-446F-8350-26B74058E976}" type="sibTrans" cxnId="{249514BD-4D15-4848-B5B1-31D7ED695A98}">
      <dgm:prSet/>
      <dgm:spPr/>
      <dgm:t>
        <a:bodyPr/>
        <a:lstStyle/>
        <a:p>
          <a:endParaRPr lang="en-US"/>
        </a:p>
      </dgm:t>
    </dgm:pt>
    <dgm:pt modelId="{60D6B771-676D-44B6-B781-8A2A561056A5}">
      <dgm:prSet phldrT="[Text]"/>
      <dgm:spPr/>
      <dgm:t>
        <a:bodyPr/>
        <a:lstStyle/>
        <a:p>
          <a:r>
            <a:rPr lang="en-US" b="1" dirty="0">
              <a:solidFill>
                <a:schemeClr val="bg1"/>
              </a:solidFill>
            </a:rPr>
            <a:t>Smaller labor force</a:t>
          </a:r>
        </a:p>
      </dgm:t>
    </dgm:pt>
    <dgm:pt modelId="{B2EC7338-B611-47F4-9B50-A444A8CAE14F}" type="parTrans" cxnId="{04BBA101-55B5-46F3-9C41-7E0236076C94}">
      <dgm:prSet/>
      <dgm:spPr/>
      <dgm:t>
        <a:bodyPr/>
        <a:lstStyle/>
        <a:p>
          <a:endParaRPr lang="en-US"/>
        </a:p>
      </dgm:t>
    </dgm:pt>
    <dgm:pt modelId="{5474AC59-633C-436B-B911-E84BDD81C74D}" type="sibTrans" cxnId="{04BBA101-55B5-46F3-9C41-7E0236076C94}">
      <dgm:prSet/>
      <dgm:spPr/>
      <dgm:t>
        <a:bodyPr/>
        <a:lstStyle/>
        <a:p>
          <a:endParaRPr lang="en-US"/>
        </a:p>
      </dgm:t>
    </dgm:pt>
    <dgm:pt modelId="{626193D8-ADDF-40FB-80B0-9CF7FC02AAF3}" type="pres">
      <dgm:prSet presAssocID="{9B4539CC-D70D-432A-966E-95E40198A5C9}" presName="composite" presStyleCnt="0">
        <dgm:presLayoutVars>
          <dgm:chMax val="3"/>
          <dgm:animLvl val="lvl"/>
          <dgm:resizeHandles val="exact"/>
        </dgm:presLayoutVars>
      </dgm:prSet>
      <dgm:spPr/>
    </dgm:pt>
    <dgm:pt modelId="{98F2EA44-AA56-4256-96A3-1875BA94EF88}" type="pres">
      <dgm:prSet presAssocID="{270E488C-3765-4A7E-A12E-D822AB287912}" presName="gear1" presStyleLbl="node1" presStyleIdx="0" presStyleCnt="3">
        <dgm:presLayoutVars>
          <dgm:chMax val="1"/>
          <dgm:bulletEnabled val="1"/>
        </dgm:presLayoutVars>
      </dgm:prSet>
      <dgm:spPr/>
    </dgm:pt>
    <dgm:pt modelId="{2CCCFF6C-4EB2-41EC-A8EF-D53232293134}" type="pres">
      <dgm:prSet presAssocID="{270E488C-3765-4A7E-A12E-D822AB287912}" presName="gear1srcNode" presStyleLbl="node1" presStyleIdx="0" presStyleCnt="3"/>
      <dgm:spPr/>
    </dgm:pt>
    <dgm:pt modelId="{DF7F3F9E-41F5-40AF-AFC4-3E3847A5F429}" type="pres">
      <dgm:prSet presAssocID="{270E488C-3765-4A7E-A12E-D822AB287912}" presName="gear1dstNode" presStyleLbl="node1" presStyleIdx="0" presStyleCnt="3"/>
      <dgm:spPr/>
    </dgm:pt>
    <dgm:pt modelId="{A6AA70CD-8628-4C23-967B-BF89EFB37B63}" type="pres">
      <dgm:prSet presAssocID="{1FC19E76-6D39-40DC-ACAB-64A3D3142A6F}" presName="gear2" presStyleLbl="node1" presStyleIdx="1" presStyleCnt="3">
        <dgm:presLayoutVars>
          <dgm:chMax val="1"/>
          <dgm:bulletEnabled val="1"/>
        </dgm:presLayoutVars>
      </dgm:prSet>
      <dgm:spPr/>
    </dgm:pt>
    <dgm:pt modelId="{DBD22DF1-90D3-4A7F-AAE9-4469823F0CA4}" type="pres">
      <dgm:prSet presAssocID="{1FC19E76-6D39-40DC-ACAB-64A3D3142A6F}" presName="gear2srcNode" presStyleLbl="node1" presStyleIdx="1" presStyleCnt="3"/>
      <dgm:spPr/>
    </dgm:pt>
    <dgm:pt modelId="{C97E0DCC-1D31-4F1C-9F96-D647413A999E}" type="pres">
      <dgm:prSet presAssocID="{1FC19E76-6D39-40DC-ACAB-64A3D3142A6F}" presName="gear2dstNode" presStyleLbl="node1" presStyleIdx="1" presStyleCnt="3"/>
      <dgm:spPr/>
    </dgm:pt>
    <dgm:pt modelId="{BF0A8BBD-228B-459C-B610-864577FEF927}" type="pres">
      <dgm:prSet presAssocID="{60D6B771-676D-44B6-B781-8A2A561056A5}" presName="gear3" presStyleLbl="node1" presStyleIdx="2" presStyleCnt="3"/>
      <dgm:spPr/>
    </dgm:pt>
    <dgm:pt modelId="{A58FBD86-CF0B-49DE-AD31-E54EFF3C6517}" type="pres">
      <dgm:prSet presAssocID="{60D6B771-676D-44B6-B781-8A2A561056A5}" presName="gear3tx" presStyleLbl="node1" presStyleIdx="2" presStyleCnt="3">
        <dgm:presLayoutVars>
          <dgm:chMax val="1"/>
          <dgm:bulletEnabled val="1"/>
        </dgm:presLayoutVars>
      </dgm:prSet>
      <dgm:spPr/>
    </dgm:pt>
    <dgm:pt modelId="{1A5E1EE6-22C2-4E43-8FE5-593B543FC4A2}" type="pres">
      <dgm:prSet presAssocID="{60D6B771-676D-44B6-B781-8A2A561056A5}" presName="gear3srcNode" presStyleLbl="node1" presStyleIdx="2" presStyleCnt="3"/>
      <dgm:spPr/>
    </dgm:pt>
    <dgm:pt modelId="{6348D96A-7875-48A2-8238-9940D0088F9C}" type="pres">
      <dgm:prSet presAssocID="{60D6B771-676D-44B6-B781-8A2A561056A5}" presName="gear3dstNode" presStyleLbl="node1" presStyleIdx="2" presStyleCnt="3"/>
      <dgm:spPr/>
    </dgm:pt>
    <dgm:pt modelId="{873A7286-BFB4-4D6B-910A-9E5942CB5219}" type="pres">
      <dgm:prSet presAssocID="{D543C9C2-D2A7-4CEF-9495-63AB19A2C8EF}" presName="connector1" presStyleLbl="sibTrans2D1" presStyleIdx="0" presStyleCnt="3"/>
      <dgm:spPr/>
    </dgm:pt>
    <dgm:pt modelId="{0F516759-1AA2-4682-AE15-3FB75310E0B8}" type="pres">
      <dgm:prSet presAssocID="{B23CF220-C412-446F-8350-26B74058E976}" presName="connector2" presStyleLbl="sibTrans2D1" presStyleIdx="1" presStyleCnt="3"/>
      <dgm:spPr/>
    </dgm:pt>
    <dgm:pt modelId="{E56E65C4-671D-493E-8190-7B61AC743457}" type="pres">
      <dgm:prSet presAssocID="{5474AC59-633C-436B-B911-E84BDD81C74D}" presName="connector3" presStyleLbl="sibTrans2D1" presStyleIdx="2" presStyleCnt="3"/>
      <dgm:spPr/>
    </dgm:pt>
  </dgm:ptLst>
  <dgm:cxnLst>
    <dgm:cxn modelId="{04BBA101-55B5-46F3-9C41-7E0236076C94}" srcId="{9B4539CC-D70D-432A-966E-95E40198A5C9}" destId="{60D6B771-676D-44B6-B781-8A2A561056A5}" srcOrd="2" destOrd="0" parTransId="{B2EC7338-B611-47F4-9B50-A444A8CAE14F}" sibTransId="{5474AC59-633C-436B-B911-E84BDD81C74D}"/>
    <dgm:cxn modelId="{1FDA4505-B4B4-4D57-9961-C7B38DFBF837}" srcId="{9B4539CC-D70D-432A-966E-95E40198A5C9}" destId="{270E488C-3765-4A7E-A12E-D822AB287912}" srcOrd="0" destOrd="0" parTransId="{BD05D23A-2321-4294-B3ED-FE079D27C0C6}" sibTransId="{D543C9C2-D2A7-4CEF-9495-63AB19A2C8EF}"/>
    <dgm:cxn modelId="{2542D824-9B58-4F2F-8468-A00257D1C3E9}" type="presOf" srcId="{270E488C-3765-4A7E-A12E-D822AB287912}" destId="{2CCCFF6C-4EB2-41EC-A8EF-D53232293134}" srcOrd="1" destOrd="0" presId="urn:microsoft.com/office/officeart/2005/8/layout/gear1"/>
    <dgm:cxn modelId="{0C4FF669-9559-46EB-B6C6-4D6966C4D59C}" type="presOf" srcId="{B23CF220-C412-446F-8350-26B74058E976}" destId="{0F516759-1AA2-4682-AE15-3FB75310E0B8}" srcOrd="0" destOrd="0" presId="urn:microsoft.com/office/officeart/2005/8/layout/gear1"/>
    <dgm:cxn modelId="{B970886B-B522-4E5A-92E3-11C9F994AE6D}" type="presOf" srcId="{60D6B771-676D-44B6-B781-8A2A561056A5}" destId="{A58FBD86-CF0B-49DE-AD31-E54EFF3C6517}" srcOrd="1" destOrd="0" presId="urn:microsoft.com/office/officeart/2005/8/layout/gear1"/>
    <dgm:cxn modelId="{1F2B514C-98DF-4270-A407-7AEEDBCFD76E}" type="presOf" srcId="{270E488C-3765-4A7E-A12E-D822AB287912}" destId="{98F2EA44-AA56-4256-96A3-1875BA94EF88}" srcOrd="0" destOrd="0" presId="urn:microsoft.com/office/officeart/2005/8/layout/gear1"/>
    <dgm:cxn modelId="{604EBA6C-22A0-4B2B-9033-8B2E64791919}" type="presOf" srcId="{60D6B771-676D-44B6-B781-8A2A561056A5}" destId="{1A5E1EE6-22C2-4E43-8FE5-593B543FC4A2}" srcOrd="2" destOrd="0" presId="urn:microsoft.com/office/officeart/2005/8/layout/gear1"/>
    <dgm:cxn modelId="{F759844D-2143-4876-B4FC-BB5C55E9567E}" type="presOf" srcId="{1FC19E76-6D39-40DC-ACAB-64A3D3142A6F}" destId="{A6AA70CD-8628-4C23-967B-BF89EFB37B63}" srcOrd="0" destOrd="0" presId="urn:microsoft.com/office/officeart/2005/8/layout/gear1"/>
    <dgm:cxn modelId="{442CD375-5A78-4FD6-B354-7491378285C6}" type="presOf" srcId="{9B4539CC-D70D-432A-966E-95E40198A5C9}" destId="{626193D8-ADDF-40FB-80B0-9CF7FC02AAF3}" srcOrd="0" destOrd="0" presId="urn:microsoft.com/office/officeart/2005/8/layout/gear1"/>
    <dgm:cxn modelId="{8599F47E-3F6B-41B4-80FB-C2D6B0FC6A45}" type="presOf" srcId="{5474AC59-633C-436B-B911-E84BDD81C74D}" destId="{E56E65C4-671D-493E-8190-7B61AC743457}" srcOrd="0" destOrd="0" presId="urn:microsoft.com/office/officeart/2005/8/layout/gear1"/>
    <dgm:cxn modelId="{3B453D96-6997-4332-BB5D-289183617A53}" type="presOf" srcId="{D543C9C2-D2A7-4CEF-9495-63AB19A2C8EF}" destId="{873A7286-BFB4-4D6B-910A-9E5942CB5219}" srcOrd="0" destOrd="0" presId="urn:microsoft.com/office/officeart/2005/8/layout/gear1"/>
    <dgm:cxn modelId="{FCD035B4-D2E5-454F-BE51-BF6DA6955817}" type="presOf" srcId="{60D6B771-676D-44B6-B781-8A2A561056A5}" destId="{6348D96A-7875-48A2-8238-9940D0088F9C}" srcOrd="3" destOrd="0" presId="urn:microsoft.com/office/officeart/2005/8/layout/gear1"/>
    <dgm:cxn modelId="{249514BD-4D15-4848-B5B1-31D7ED695A98}" srcId="{9B4539CC-D70D-432A-966E-95E40198A5C9}" destId="{1FC19E76-6D39-40DC-ACAB-64A3D3142A6F}" srcOrd="1" destOrd="0" parTransId="{6DFCBE9B-EB8F-4E65-A563-45C115ECD064}" sibTransId="{B23CF220-C412-446F-8350-26B74058E976}"/>
    <dgm:cxn modelId="{4DF697C0-087F-41E4-A9B9-6732696104B1}" type="presOf" srcId="{1FC19E76-6D39-40DC-ACAB-64A3D3142A6F}" destId="{DBD22DF1-90D3-4A7F-AAE9-4469823F0CA4}" srcOrd="1" destOrd="0" presId="urn:microsoft.com/office/officeart/2005/8/layout/gear1"/>
    <dgm:cxn modelId="{89DEACC0-0C67-489D-BCDB-F17DF1529CA6}" type="presOf" srcId="{1FC19E76-6D39-40DC-ACAB-64A3D3142A6F}" destId="{C97E0DCC-1D31-4F1C-9F96-D647413A999E}" srcOrd="2" destOrd="0" presId="urn:microsoft.com/office/officeart/2005/8/layout/gear1"/>
    <dgm:cxn modelId="{6A390DDB-4001-4F15-8848-FDBC59B30D78}" type="presOf" srcId="{60D6B771-676D-44B6-B781-8A2A561056A5}" destId="{BF0A8BBD-228B-459C-B610-864577FEF927}" srcOrd="0" destOrd="0" presId="urn:microsoft.com/office/officeart/2005/8/layout/gear1"/>
    <dgm:cxn modelId="{377E1DE7-B383-416B-9980-A5EC8E0A162D}" type="presOf" srcId="{270E488C-3765-4A7E-A12E-D822AB287912}" destId="{DF7F3F9E-41F5-40AF-AFC4-3E3847A5F429}" srcOrd="2" destOrd="0" presId="urn:microsoft.com/office/officeart/2005/8/layout/gear1"/>
    <dgm:cxn modelId="{97EB60DB-1DE8-442B-A275-B53F67454777}" type="presParOf" srcId="{626193D8-ADDF-40FB-80B0-9CF7FC02AAF3}" destId="{98F2EA44-AA56-4256-96A3-1875BA94EF88}" srcOrd="0" destOrd="0" presId="urn:microsoft.com/office/officeart/2005/8/layout/gear1"/>
    <dgm:cxn modelId="{3D1C3103-1BED-4FD1-B932-96ABBB957D0C}" type="presParOf" srcId="{626193D8-ADDF-40FB-80B0-9CF7FC02AAF3}" destId="{2CCCFF6C-4EB2-41EC-A8EF-D53232293134}" srcOrd="1" destOrd="0" presId="urn:microsoft.com/office/officeart/2005/8/layout/gear1"/>
    <dgm:cxn modelId="{5E5ADEA1-3AA0-4D8B-A8D6-B43054DDB38A}" type="presParOf" srcId="{626193D8-ADDF-40FB-80B0-9CF7FC02AAF3}" destId="{DF7F3F9E-41F5-40AF-AFC4-3E3847A5F429}" srcOrd="2" destOrd="0" presId="urn:microsoft.com/office/officeart/2005/8/layout/gear1"/>
    <dgm:cxn modelId="{3429B789-9883-41A5-B174-21DE0EBFF1C3}" type="presParOf" srcId="{626193D8-ADDF-40FB-80B0-9CF7FC02AAF3}" destId="{A6AA70CD-8628-4C23-967B-BF89EFB37B63}" srcOrd="3" destOrd="0" presId="urn:microsoft.com/office/officeart/2005/8/layout/gear1"/>
    <dgm:cxn modelId="{47E4D4B7-55B8-49B1-8A0B-D8B123464E79}" type="presParOf" srcId="{626193D8-ADDF-40FB-80B0-9CF7FC02AAF3}" destId="{DBD22DF1-90D3-4A7F-AAE9-4469823F0CA4}" srcOrd="4" destOrd="0" presId="urn:microsoft.com/office/officeart/2005/8/layout/gear1"/>
    <dgm:cxn modelId="{07F90089-4A87-4659-9D91-6529802D351C}" type="presParOf" srcId="{626193D8-ADDF-40FB-80B0-9CF7FC02AAF3}" destId="{C97E0DCC-1D31-4F1C-9F96-D647413A999E}" srcOrd="5" destOrd="0" presId="urn:microsoft.com/office/officeart/2005/8/layout/gear1"/>
    <dgm:cxn modelId="{E1BACB4B-939B-4315-8ACC-A63E88CF9D81}" type="presParOf" srcId="{626193D8-ADDF-40FB-80B0-9CF7FC02AAF3}" destId="{BF0A8BBD-228B-459C-B610-864577FEF927}" srcOrd="6" destOrd="0" presId="urn:microsoft.com/office/officeart/2005/8/layout/gear1"/>
    <dgm:cxn modelId="{12F53A7E-A0E4-42DC-9B82-35D3F3394ED5}" type="presParOf" srcId="{626193D8-ADDF-40FB-80B0-9CF7FC02AAF3}" destId="{A58FBD86-CF0B-49DE-AD31-E54EFF3C6517}" srcOrd="7" destOrd="0" presId="urn:microsoft.com/office/officeart/2005/8/layout/gear1"/>
    <dgm:cxn modelId="{2FA352D3-DB26-4FFA-82AA-7ABB79B5DBA3}" type="presParOf" srcId="{626193D8-ADDF-40FB-80B0-9CF7FC02AAF3}" destId="{1A5E1EE6-22C2-4E43-8FE5-593B543FC4A2}" srcOrd="8" destOrd="0" presId="urn:microsoft.com/office/officeart/2005/8/layout/gear1"/>
    <dgm:cxn modelId="{DC1080D4-FB38-45D4-9CE8-C9A5D6086DF1}" type="presParOf" srcId="{626193D8-ADDF-40FB-80B0-9CF7FC02AAF3}" destId="{6348D96A-7875-48A2-8238-9940D0088F9C}" srcOrd="9" destOrd="0" presId="urn:microsoft.com/office/officeart/2005/8/layout/gear1"/>
    <dgm:cxn modelId="{B6A430F6-3F79-4918-AFC8-10469A149852}" type="presParOf" srcId="{626193D8-ADDF-40FB-80B0-9CF7FC02AAF3}" destId="{873A7286-BFB4-4D6B-910A-9E5942CB5219}" srcOrd="10" destOrd="0" presId="urn:microsoft.com/office/officeart/2005/8/layout/gear1"/>
    <dgm:cxn modelId="{790F075C-38D9-45AC-B777-BAA913B8F649}" type="presParOf" srcId="{626193D8-ADDF-40FB-80B0-9CF7FC02AAF3}" destId="{0F516759-1AA2-4682-AE15-3FB75310E0B8}" srcOrd="11" destOrd="0" presId="urn:microsoft.com/office/officeart/2005/8/layout/gear1"/>
    <dgm:cxn modelId="{6456F8D9-CF6F-43B0-8143-DE7F27749F0D}" type="presParOf" srcId="{626193D8-ADDF-40FB-80B0-9CF7FC02AAF3}" destId="{E56E65C4-671D-493E-8190-7B61AC74345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F426D-5DA7-4A84-8A89-F0D5887D2F88}" type="doc">
      <dgm:prSet loTypeId="urn:microsoft.com/office/officeart/2005/8/layout/arrow2" loCatId="process" qsTypeId="urn:microsoft.com/office/officeart/2005/8/quickstyle/simple1" qsCatId="simple" csTypeId="urn:microsoft.com/office/officeart/2005/8/colors/accent2_4" csCatId="accent2" phldr="1"/>
      <dgm:spPr/>
    </dgm:pt>
    <dgm:pt modelId="{8E3F1E47-F7DF-4D2B-B2BF-D98770C1CB39}">
      <dgm:prSet phldrT="[Text]"/>
      <dgm:spPr/>
      <dgm:t>
        <a:bodyPr/>
        <a:lstStyle/>
        <a:p>
          <a:r>
            <a:rPr lang="en-US" dirty="0">
              <a:solidFill>
                <a:srgbClr val="F0F6FA"/>
              </a:solidFill>
            </a:rPr>
            <a:t>Low Unemployment, Gas Prices</a:t>
          </a:r>
        </a:p>
      </dgm:t>
    </dgm:pt>
    <dgm:pt modelId="{3E34CAB4-8A65-4DDF-B064-7B39D9249B13}" type="parTrans" cxnId="{503A0A57-27C7-4424-929A-B497309794DF}">
      <dgm:prSet/>
      <dgm:spPr/>
      <dgm:t>
        <a:bodyPr/>
        <a:lstStyle/>
        <a:p>
          <a:endParaRPr lang="en-US"/>
        </a:p>
      </dgm:t>
    </dgm:pt>
    <dgm:pt modelId="{43F492C6-6AFC-42D8-8876-1525E985A113}" type="sibTrans" cxnId="{503A0A57-27C7-4424-929A-B497309794DF}">
      <dgm:prSet/>
      <dgm:spPr/>
      <dgm:t>
        <a:bodyPr/>
        <a:lstStyle/>
        <a:p>
          <a:endParaRPr lang="en-US"/>
        </a:p>
      </dgm:t>
    </dgm:pt>
    <dgm:pt modelId="{57451AB2-7638-4133-9828-4525A9DE5A99}">
      <dgm:prSet phldrT="[Text]"/>
      <dgm:spPr/>
      <dgm:t>
        <a:bodyPr/>
        <a:lstStyle/>
        <a:p>
          <a:r>
            <a:rPr lang="en-US" dirty="0">
              <a:solidFill>
                <a:srgbClr val="F0F6FA"/>
              </a:solidFill>
            </a:rPr>
            <a:t>Food, beverage and culinary activities; sightseeing popular</a:t>
          </a:r>
        </a:p>
      </dgm:t>
    </dgm:pt>
    <dgm:pt modelId="{14326DF1-1461-45AB-812D-E6098AD70FDB}" type="parTrans" cxnId="{715D97DF-DB92-4AEA-9A43-FCE77FE3D1EC}">
      <dgm:prSet/>
      <dgm:spPr/>
      <dgm:t>
        <a:bodyPr/>
        <a:lstStyle/>
        <a:p>
          <a:endParaRPr lang="en-US"/>
        </a:p>
      </dgm:t>
    </dgm:pt>
    <dgm:pt modelId="{9C0EE6E6-81FD-4CAC-AF03-8C1F9F81D46B}" type="sibTrans" cxnId="{715D97DF-DB92-4AEA-9A43-FCE77FE3D1EC}">
      <dgm:prSet/>
      <dgm:spPr/>
      <dgm:t>
        <a:bodyPr/>
        <a:lstStyle/>
        <a:p>
          <a:endParaRPr lang="en-US"/>
        </a:p>
      </dgm:t>
    </dgm:pt>
    <dgm:pt modelId="{02563950-E70B-4579-8F00-D6E0AD6D76D1}">
      <dgm:prSet phldrT="[Text]"/>
      <dgm:spPr/>
      <dgm:t>
        <a:bodyPr/>
        <a:lstStyle/>
        <a:p>
          <a:r>
            <a:rPr lang="en-US" dirty="0">
              <a:solidFill>
                <a:srgbClr val="F0F6FA"/>
              </a:solidFill>
            </a:rPr>
            <a:t>Family-friendly, natural appeal</a:t>
          </a:r>
        </a:p>
      </dgm:t>
    </dgm:pt>
    <dgm:pt modelId="{6F0BC6F2-E25B-4D3D-8683-7FF3B6757D22}" type="parTrans" cxnId="{D3157558-D6DC-43FB-8975-54D3E55293C8}">
      <dgm:prSet/>
      <dgm:spPr/>
      <dgm:t>
        <a:bodyPr/>
        <a:lstStyle/>
        <a:p>
          <a:endParaRPr lang="en-US"/>
        </a:p>
      </dgm:t>
    </dgm:pt>
    <dgm:pt modelId="{12F2E6D2-7AAC-4D58-923B-A1C67728F583}" type="sibTrans" cxnId="{D3157558-D6DC-43FB-8975-54D3E55293C8}">
      <dgm:prSet/>
      <dgm:spPr/>
      <dgm:t>
        <a:bodyPr/>
        <a:lstStyle/>
        <a:p>
          <a:endParaRPr lang="en-US"/>
        </a:p>
      </dgm:t>
    </dgm:pt>
    <dgm:pt modelId="{A8715300-DCC7-4FFC-AF8E-BC069A892955}" type="pres">
      <dgm:prSet presAssocID="{1E2F426D-5DA7-4A84-8A89-F0D5887D2F88}" presName="arrowDiagram" presStyleCnt="0">
        <dgm:presLayoutVars>
          <dgm:chMax val="5"/>
          <dgm:dir/>
          <dgm:resizeHandles val="exact"/>
        </dgm:presLayoutVars>
      </dgm:prSet>
      <dgm:spPr/>
    </dgm:pt>
    <dgm:pt modelId="{3426232C-F564-49BC-9397-2C082C188D04}" type="pres">
      <dgm:prSet presAssocID="{1E2F426D-5DA7-4A84-8A89-F0D5887D2F88}" presName="arrow" presStyleLbl="bgShp" presStyleIdx="0" presStyleCnt="1"/>
      <dgm:spPr/>
    </dgm:pt>
    <dgm:pt modelId="{1720750E-A42E-47BA-AC24-1FF0ECCD7AAC}" type="pres">
      <dgm:prSet presAssocID="{1E2F426D-5DA7-4A84-8A89-F0D5887D2F88}" presName="arrowDiagram3" presStyleCnt="0"/>
      <dgm:spPr/>
    </dgm:pt>
    <dgm:pt modelId="{50EAC8EE-9E13-460C-913F-8C0827EF5C37}" type="pres">
      <dgm:prSet presAssocID="{8E3F1E47-F7DF-4D2B-B2BF-D98770C1CB39}" presName="bullet3a" presStyleLbl="node1" presStyleIdx="0" presStyleCnt="3"/>
      <dgm:spPr/>
    </dgm:pt>
    <dgm:pt modelId="{D940E6AF-1914-4C59-9F27-E3CA4FD0D6F3}" type="pres">
      <dgm:prSet presAssocID="{8E3F1E47-F7DF-4D2B-B2BF-D98770C1CB39}" presName="textBox3a" presStyleLbl="revTx" presStyleIdx="0" presStyleCnt="3" custLinFactNeighborX="15650" custLinFactNeighborY="6164">
        <dgm:presLayoutVars>
          <dgm:bulletEnabled val="1"/>
        </dgm:presLayoutVars>
      </dgm:prSet>
      <dgm:spPr/>
    </dgm:pt>
    <dgm:pt modelId="{5A569E48-546B-4476-80C7-AF17AA80A66F}" type="pres">
      <dgm:prSet presAssocID="{57451AB2-7638-4133-9828-4525A9DE5A99}" presName="bullet3b" presStyleLbl="node1" presStyleIdx="1" presStyleCnt="3"/>
      <dgm:spPr/>
    </dgm:pt>
    <dgm:pt modelId="{BE3D9F3B-B2F9-428F-9CCB-3ABD6A4707E7}" type="pres">
      <dgm:prSet presAssocID="{57451AB2-7638-4133-9828-4525A9DE5A99}" presName="textBox3b" presStyleLbl="revTx" presStyleIdx="1" presStyleCnt="3" custScaleY="62014" custLinFactNeighborX="12298" custLinFactNeighborY="-6231">
        <dgm:presLayoutVars>
          <dgm:bulletEnabled val="1"/>
        </dgm:presLayoutVars>
      </dgm:prSet>
      <dgm:spPr/>
    </dgm:pt>
    <dgm:pt modelId="{9029831B-ED13-499F-9DAE-C784ED4B661C}" type="pres">
      <dgm:prSet presAssocID="{02563950-E70B-4579-8F00-D6E0AD6D76D1}" presName="bullet3c" presStyleLbl="node1" presStyleIdx="2" presStyleCnt="3"/>
      <dgm:spPr/>
    </dgm:pt>
    <dgm:pt modelId="{716A99C9-8EAC-49D4-8DC5-772B5BD78B2E}" type="pres">
      <dgm:prSet presAssocID="{02563950-E70B-4579-8F00-D6E0AD6D76D1}" presName="textBox3c" presStyleLbl="revTx" presStyleIdx="2" presStyleCnt="3" custScaleY="36569" custLinFactNeighborX="-18175" custLinFactNeighborY="-14632">
        <dgm:presLayoutVars>
          <dgm:bulletEnabled val="1"/>
        </dgm:presLayoutVars>
      </dgm:prSet>
      <dgm:spPr/>
    </dgm:pt>
  </dgm:ptLst>
  <dgm:cxnLst>
    <dgm:cxn modelId="{44610B30-145E-476F-8EC7-1932F96F23E0}" type="presOf" srcId="{57451AB2-7638-4133-9828-4525A9DE5A99}" destId="{BE3D9F3B-B2F9-428F-9CCB-3ABD6A4707E7}" srcOrd="0" destOrd="0" presId="urn:microsoft.com/office/officeart/2005/8/layout/arrow2"/>
    <dgm:cxn modelId="{B316BB73-F229-42BE-ADDD-3D0C6D86939F}" type="presOf" srcId="{1E2F426D-5DA7-4A84-8A89-F0D5887D2F88}" destId="{A8715300-DCC7-4FFC-AF8E-BC069A892955}" srcOrd="0" destOrd="0" presId="urn:microsoft.com/office/officeart/2005/8/layout/arrow2"/>
    <dgm:cxn modelId="{5F45D753-A5FB-4C66-B3D6-8A73C5D31FEE}" type="presOf" srcId="{8E3F1E47-F7DF-4D2B-B2BF-D98770C1CB39}" destId="{D940E6AF-1914-4C59-9F27-E3CA4FD0D6F3}" srcOrd="0" destOrd="0" presId="urn:microsoft.com/office/officeart/2005/8/layout/arrow2"/>
    <dgm:cxn modelId="{503A0A57-27C7-4424-929A-B497309794DF}" srcId="{1E2F426D-5DA7-4A84-8A89-F0D5887D2F88}" destId="{8E3F1E47-F7DF-4D2B-B2BF-D98770C1CB39}" srcOrd="0" destOrd="0" parTransId="{3E34CAB4-8A65-4DDF-B064-7B39D9249B13}" sibTransId="{43F492C6-6AFC-42D8-8876-1525E985A113}"/>
    <dgm:cxn modelId="{D3157558-D6DC-43FB-8975-54D3E55293C8}" srcId="{1E2F426D-5DA7-4A84-8A89-F0D5887D2F88}" destId="{02563950-E70B-4579-8F00-D6E0AD6D76D1}" srcOrd="2" destOrd="0" parTransId="{6F0BC6F2-E25B-4D3D-8683-7FF3B6757D22}" sibTransId="{12F2E6D2-7AAC-4D58-923B-A1C67728F583}"/>
    <dgm:cxn modelId="{7FAFE2D9-E9DC-4F7E-89FE-2DC71A7B2D34}" type="presOf" srcId="{02563950-E70B-4579-8F00-D6E0AD6D76D1}" destId="{716A99C9-8EAC-49D4-8DC5-772B5BD78B2E}" srcOrd="0" destOrd="0" presId="urn:microsoft.com/office/officeart/2005/8/layout/arrow2"/>
    <dgm:cxn modelId="{715D97DF-DB92-4AEA-9A43-FCE77FE3D1EC}" srcId="{1E2F426D-5DA7-4A84-8A89-F0D5887D2F88}" destId="{57451AB2-7638-4133-9828-4525A9DE5A99}" srcOrd="1" destOrd="0" parTransId="{14326DF1-1461-45AB-812D-E6098AD70FDB}" sibTransId="{9C0EE6E6-81FD-4CAC-AF03-8C1F9F81D46B}"/>
    <dgm:cxn modelId="{90B44E99-81A9-4C59-B7B1-ABE6A8335F14}" type="presParOf" srcId="{A8715300-DCC7-4FFC-AF8E-BC069A892955}" destId="{3426232C-F564-49BC-9397-2C082C188D04}" srcOrd="0" destOrd="0" presId="urn:microsoft.com/office/officeart/2005/8/layout/arrow2"/>
    <dgm:cxn modelId="{194371B5-3BBC-4117-8991-3D44B924B03C}" type="presParOf" srcId="{A8715300-DCC7-4FFC-AF8E-BC069A892955}" destId="{1720750E-A42E-47BA-AC24-1FF0ECCD7AAC}" srcOrd="1" destOrd="0" presId="urn:microsoft.com/office/officeart/2005/8/layout/arrow2"/>
    <dgm:cxn modelId="{2461589F-2E4F-4114-98E9-53844924E3C6}" type="presParOf" srcId="{1720750E-A42E-47BA-AC24-1FF0ECCD7AAC}" destId="{50EAC8EE-9E13-460C-913F-8C0827EF5C37}" srcOrd="0" destOrd="0" presId="urn:microsoft.com/office/officeart/2005/8/layout/arrow2"/>
    <dgm:cxn modelId="{5CBDFCB4-7188-4CC1-BFB1-260F74E8B5B9}" type="presParOf" srcId="{1720750E-A42E-47BA-AC24-1FF0ECCD7AAC}" destId="{D940E6AF-1914-4C59-9F27-E3CA4FD0D6F3}" srcOrd="1" destOrd="0" presId="urn:microsoft.com/office/officeart/2005/8/layout/arrow2"/>
    <dgm:cxn modelId="{9B90A44F-3B49-4DCF-85D6-14742FA9E556}" type="presParOf" srcId="{1720750E-A42E-47BA-AC24-1FF0ECCD7AAC}" destId="{5A569E48-546B-4476-80C7-AF17AA80A66F}" srcOrd="2" destOrd="0" presId="urn:microsoft.com/office/officeart/2005/8/layout/arrow2"/>
    <dgm:cxn modelId="{AB2A147C-B50B-4C51-BA05-8365B779510A}" type="presParOf" srcId="{1720750E-A42E-47BA-AC24-1FF0ECCD7AAC}" destId="{BE3D9F3B-B2F9-428F-9CCB-3ABD6A4707E7}" srcOrd="3" destOrd="0" presId="urn:microsoft.com/office/officeart/2005/8/layout/arrow2"/>
    <dgm:cxn modelId="{503CE575-4AA7-421E-B9CE-1688B41D3E32}" type="presParOf" srcId="{1720750E-A42E-47BA-AC24-1FF0ECCD7AAC}" destId="{9029831B-ED13-499F-9DAE-C784ED4B661C}" srcOrd="4" destOrd="0" presId="urn:microsoft.com/office/officeart/2005/8/layout/arrow2"/>
    <dgm:cxn modelId="{0E94C459-920E-4460-BFC2-8B6FFE3DD516}" type="presParOf" srcId="{1720750E-A42E-47BA-AC24-1FF0ECCD7AAC}" destId="{716A99C9-8EAC-49D4-8DC5-772B5BD78B2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DF3B7-60ED-490F-B443-B3C7E008EA60}"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F48D2458-AE54-4269-9998-DFF6C867F92D}">
      <dgm:prSet phldrT="[Text]"/>
      <dgm:spPr/>
      <dgm:t>
        <a:bodyPr/>
        <a:lstStyle/>
        <a:p>
          <a:r>
            <a:rPr lang="en-US" b="1" dirty="0">
              <a:solidFill>
                <a:schemeClr val="bg1"/>
              </a:solidFill>
            </a:rPr>
            <a:t>RPOs, Non-Metropolitan Officials</a:t>
          </a:r>
        </a:p>
      </dgm:t>
    </dgm:pt>
    <dgm:pt modelId="{615E8B41-8287-4E9F-86DF-6FDFD1483EA2}" type="parTrans" cxnId="{FE7C4D3B-A9ED-4F11-B10E-FBA29CA3CC3C}">
      <dgm:prSet/>
      <dgm:spPr/>
      <dgm:t>
        <a:bodyPr/>
        <a:lstStyle/>
        <a:p>
          <a:endParaRPr lang="en-US"/>
        </a:p>
      </dgm:t>
    </dgm:pt>
    <dgm:pt modelId="{E170BC15-AEFD-4A9E-A426-28C83A814478}" type="sibTrans" cxnId="{FE7C4D3B-A9ED-4F11-B10E-FBA29CA3CC3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Special routes of U.S. Route 1 - Wikipedia"/>
        </a:ext>
      </dgm:extLst>
    </dgm:pt>
    <dgm:pt modelId="{94E532F3-CEC0-44EA-A8A9-BF54CAD1CD66}">
      <dgm:prSet phldrT="[Text]"/>
      <dgm:spPr/>
      <dgm:t>
        <a:bodyPr/>
        <a:lstStyle/>
        <a:p>
          <a:r>
            <a:rPr lang="en-US" b="1" dirty="0">
              <a:solidFill>
                <a:schemeClr val="bg1"/>
              </a:solidFill>
            </a:rPr>
            <a:t>Business Community</a:t>
          </a:r>
        </a:p>
      </dgm:t>
    </dgm:pt>
    <dgm:pt modelId="{61166DB7-37E2-4148-B417-94904655355D}" type="parTrans" cxnId="{C38DDE9C-0F43-4930-9819-4C03B76CF104}">
      <dgm:prSet/>
      <dgm:spPr/>
      <dgm:t>
        <a:bodyPr/>
        <a:lstStyle/>
        <a:p>
          <a:endParaRPr lang="en-US"/>
        </a:p>
      </dgm:t>
    </dgm:pt>
    <dgm:pt modelId="{66E92C5E-52AB-454B-9A43-4578AD0DDEA5}" type="sibTrans" cxnId="{C38DDE9C-0F43-4930-9819-4C03B76CF10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extLst>
        <a:ext uri="{E40237B7-FDA0-4F09-8148-C483321AD2D9}">
          <dgm14:cNvPr xmlns:dgm14="http://schemas.microsoft.com/office/drawing/2010/diagram" id="0" name="" descr="&lt;strong&gt;Poland Spring&lt;/strong&gt; Water Direct Delivery Truck | &lt;strong&gt;Poland Spring&lt;/strong&gt; ..."/>
        </a:ext>
      </dgm:extLst>
    </dgm:pt>
    <dgm:pt modelId="{21278DD2-ACF1-48A0-9586-F9941F138DB8}">
      <dgm:prSet phldrT="[Text]"/>
      <dgm:spPr/>
      <dgm:t>
        <a:bodyPr/>
        <a:lstStyle/>
        <a:p>
          <a:r>
            <a:rPr lang="en-US" b="1" dirty="0">
              <a:solidFill>
                <a:schemeClr val="bg1"/>
              </a:solidFill>
            </a:rPr>
            <a:t>MPOs</a:t>
          </a:r>
        </a:p>
      </dgm:t>
    </dgm:pt>
    <dgm:pt modelId="{B2FDDFF3-D9FF-450A-AB19-5AC85F1836C3}" type="parTrans" cxnId="{71B528AC-F70B-423C-B1A4-E64CA2A52D29}">
      <dgm:prSet/>
      <dgm:spPr/>
      <dgm:t>
        <a:bodyPr/>
        <a:lstStyle/>
        <a:p>
          <a:endParaRPr lang="en-US"/>
        </a:p>
      </dgm:t>
    </dgm:pt>
    <dgm:pt modelId="{7FD6DDF8-D762-45DD-AC83-7090B7282403}" type="sibTrans" cxnId="{71B528AC-F70B-423C-B1A4-E64CA2A52D29}">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extLst>
        <a:ext uri="{E40237B7-FDA0-4F09-8148-C483321AD2D9}">
          <dgm14:cNvPr xmlns:dgm14="http://schemas.microsoft.com/office/drawing/2010/diagram" id="0" name="" descr="File:Gulf Worldwide DPI Product &lt;strong&gt;Presentation&lt;/strong&gt;.jpg"/>
        </a:ext>
      </dgm:extLst>
    </dgm:pt>
    <dgm:pt modelId="{E5540E28-8826-478B-A787-6613AF90AA58}">
      <dgm:prSet/>
      <dgm:spPr/>
      <dgm:t>
        <a:bodyPr/>
        <a:lstStyle/>
        <a:p>
          <a:r>
            <a:rPr lang="en-US" b="1" dirty="0">
              <a:solidFill>
                <a:schemeClr val="bg1"/>
              </a:solidFill>
            </a:rPr>
            <a:t>Private Providers of Transportation</a:t>
          </a:r>
        </a:p>
      </dgm:t>
    </dgm:pt>
    <dgm:pt modelId="{37A61804-8973-41B7-8F40-CC15602922F0}" type="parTrans" cxnId="{8D4386AD-6A92-4011-B09B-FC75EE732195}">
      <dgm:prSet/>
      <dgm:spPr/>
      <dgm:t>
        <a:bodyPr/>
        <a:lstStyle/>
        <a:p>
          <a:endParaRPr lang="en-US"/>
        </a:p>
      </dgm:t>
    </dgm:pt>
    <dgm:pt modelId="{F9AC2F95-585C-4471-90F9-FF04EA9DA984}" type="sibTrans" cxnId="{8D4386AD-6A92-4011-B09B-FC75EE732195}">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Belfast and Moosehead Lake Railroad (2009) - Wikipedia"/>
        </a:ext>
      </dgm:extLst>
    </dgm:pt>
    <dgm:pt modelId="{4E6359F0-5ED5-4949-9480-2DA90F808F70}">
      <dgm:prSet/>
      <dgm:spPr/>
      <dgm:t>
        <a:bodyPr/>
        <a:lstStyle/>
        <a:p>
          <a:r>
            <a:rPr lang="en-US" b="1" dirty="0">
              <a:solidFill>
                <a:schemeClr val="bg1"/>
              </a:solidFill>
            </a:rPr>
            <a:t>Providers and Users of Public Transportation</a:t>
          </a:r>
        </a:p>
      </dgm:t>
    </dgm:pt>
    <dgm:pt modelId="{B8A32F39-FC4E-4777-9238-15CCC5098DE9}" type="parTrans" cxnId="{42B636BA-3361-47C5-B709-B284F038480A}">
      <dgm:prSet/>
      <dgm:spPr/>
      <dgm:t>
        <a:bodyPr/>
        <a:lstStyle/>
        <a:p>
          <a:endParaRPr lang="en-US"/>
        </a:p>
      </dgm:t>
    </dgm:pt>
    <dgm:pt modelId="{5FF8B8F7-3C48-4050-BB25-24B67960BBD9}" type="sibTrans" cxnId="{42B636BA-3361-47C5-B709-B284F038480A}">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US"/>
        </a:p>
      </dgm:t>
      <dgm:extLst>
        <a:ext uri="{E40237B7-FDA0-4F09-8148-C483321AD2D9}">
          <dgm14:cNvPr xmlns:dgm14="http://schemas.microsoft.com/office/drawing/2010/diagram" id="0" name="" descr="Greater &lt;strong&gt;Portland&lt;/strong&gt; Metro &lt;strong&gt;Bus&lt;/strong&gt; - Wikipedia"/>
        </a:ext>
      </dgm:extLst>
    </dgm:pt>
    <dgm:pt modelId="{E06E1AB1-6361-4684-9D3C-0ECB5FDF7DAD}">
      <dgm:prSet/>
      <dgm:spPr/>
      <dgm:t>
        <a:bodyPr/>
        <a:lstStyle/>
        <a:p>
          <a:r>
            <a:rPr lang="en-US" b="1" dirty="0">
              <a:solidFill>
                <a:schemeClr val="bg1"/>
              </a:solidFill>
            </a:rPr>
            <a:t>Ports, Freight Shippers</a:t>
          </a:r>
        </a:p>
      </dgm:t>
    </dgm:pt>
    <dgm:pt modelId="{AF4B970D-FECD-4082-AB6D-DFF04B2F9743}" type="parTrans" cxnId="{AB67A3AC-41D5-4229-A72B-5804B9CAB88A}">
      <dgm:prSet/>
      <dgm:spPr/>
      <dgm:t>
        <a:bodyPr/>
        <a:lstStyle/>
        <a:p>
          <a:endParaRPr lang="en-US"/>
        </a:p>
      </dgm:t>
    </dgm:pt>
    <dgm:pt modelId="{AE940C82-B015-4FE4-A0B0-AC2443874C51}" type="sibTrans" cxnId="{AB67A3AC-41D5-4229-A72B-5804B9CAB88A}">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lt;strong&gt;Portland, Maine&lt;/strong&gt;, USA pictures, free use image, 1214-14-3 ..."/>
        </a:ext>
      </dgm:extLst>
    </dgm:pt>
    <dgm:pt modelId="{80F7861E-DC2A-4AB4-9992-84A2AFF3AC14}">
      <dgm:prSet/>
      <dgm:spPr/>
      <dgm:t>
        <a:bodyPr/>
        <a:lstStyle/>
        <a:p>
          <a:r>
            <a:rPr lang="en-US" b="1" dirty="0">
              <a:solidFill>
                <a:schemeClr val="bg1"/>
              </a:solidFill>
            </a:rPr>
            <a:t>State Agencies</a:t>
          </a:r>
        </a:p>
      </dgm:t>
    </dgm:pt>
    <dgm:pt modelId="{A16F5443-ADE7-41AB-9E61-56D0CD4D1068}" type="parTrans" cxnId="{163C6A8F-4619-4A96-A478-99A0D45A2535}">
      <dgm:prSet/>
      <dgm:spPr/>
      <dgm:t>
        <a:bodyPr/>
        <a:lstStyle/>
        <a:p>
          <a:endParaRPr lang="en-US"/>
        </a:p>
      </dgm:t>
    </dgm:pt>
    <dgm:pt modelId="{99B401E6-80A6-4AD6-A7BB-5AD50E0BB5C9}" type="sibTrans" cxnId="{163C6A8F-4619-4A96-A478-99A0D45A2535}">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dgm:spPr>
      <dgm:t>
        <a:bodyPr/>
        <a:lstStyle/>
        <a:p>
          <a:endParaRPr lang="en-US"/>
        </a:p>
      </dgm:t>
      <dgm:extLst>
        <a:ext uri="{E40237B7-FDA0-4F09-8148-C483321AD2D9}">
          <dgm14:cNvPr xmlns:dgm14="http://schemas.microsoft.com/office/drawing/2010/diagram" id="0" name="" descr="&lt;strong&gt;State of Maine&lt;/strong&gt; Foreclosure Resource Links | Mandelman Matters"/>
        </a:ext>
      </dgm:extLst>
    </dgm:pt>
    <dgm:pt modelId="{C254ED68-902C-4B0B-974F-5EDBC33A6503}">
      <dgm:prSet/>
      <dgm:spPr/>
      <dgm:t>
        <a:bodyPr/>
        <a:lstStyle/>
        <a:p>
          <a:r>
            <a:rPr lang="en-US" b="1" dirty="0">
              <a:solidFill>
                <a:schemeClr val="bg1"/>
              </a:solidFill>
            </a:rPr>
            <a:t>Tribal Governments</a:t>
          </a:r>
        </a:p>
      </dgm:t>
    </dgm:pt>
    <dgm:pt modelId="{266B5C11-B15B-4CCC-AB52-F29957CD4623}" type="parTrans" cxnId="{3511E068-3F61-4F8D-BF4A-6ABF407FD70F}">
      <dgm:prSet/>
      <dgm:spPr/>
      <dgm:t>
        <a:bodyPr/>
        <a:lstStyle/>
        <a:p>
          <a:endParaRPr lang="en-US"/>
        </a:p>
      </dgm:t>
    </dgm:pt>
    <dgm:pt modelId="{BC0A83EC-269F-4F85-9895-3062F03F2DE5}" type="sibTrans" cxnId="{3511E068-3F61-4F8D-BF4A-6ABF407FD70F}">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File:Flag of Western Abenaki.svg - Wikimedia Commons"/>
        </a:ext>
      </dgm:extLst>
    </dgm:pt>
    <dgm:pt modelId="{A09D41E9-B3B1-4DDD-A4C7-2CCBE25336AF}" type="pres">
      <dgm:prSet presAssocID="{FF7DF3B7-60ED-490F-B443-B3C7E008EA60}" presName="Name0" presStyleCnt="0">
        <dgm:presLayoutVars>
          <dgm:chMax val="21"/>
          <dgm:chPref val="21"/>
        </dgm:presLayoutVars>
      </dgm:prSet>
      <dgm:spPr/>
    </dgm:pt>
    <dgm:pt modelId="{DE060B6D-BC8B-43D8-9D06-AD7698A8BCED}" type="pres">
      <dgm:prSet presAssocID="{F48D2458-AE54-4269-9998-DFF6C867F92D}" presName="text1" presStyleCnt="0"/>
      <dgm:spPr/>
    </dgm:pt>
    <dgm:pt modelId="{1B84DCE5-CAD9-4122-A7C3-30B1C481D68B}" type="pres">
      <dgm:prSet presAssocID="{F48D2458-AE54-4269-9998-DFF6C867F92D}" presName="textRepeatNode" presStyleLbl="alignNode1" presStyleIdx="0" presStyleCnt="8">
        <dgm:presLayoutVars>
          <dgm:chMax val="0"/>
          <dgm:chPref val="0"/>
          <dgm:bulletEnabled val="1"/>
        </dgm:presLayoutVars>
      </dgm:prSet>
      <dgm:spPr/>
    </dgm:pt>
    <dgm:pt modelId="{DAF75E6B-4CDA-4480-A4B1-3803B4B2C710}" type="pres">
      <dgm:prSet presAssocID="{F48D2458-AE54-4269-9998-DFF6C867F92D}" presName="textaccent1" presStyleCnt="0"/>
      <dgm:spPr/>
    </dgm:pt>
    <dgm:pt modelId="{555008D6-8A37-4B76-9700-8A361828DBFD}" type="pres">
      <dgm:prSet presAssocID="{F48D2458-AE54-4269-9998-DFF6C867F92D}" presName="accentRepeatNode" presStyleLbl="solidAlignAcc1" presStyleIdx="0" presStyleCnt="16"/>
      <dgm:spPr/>
    </dgm:pt>
    <dgm:pt modelId="{47C8DA9A-A448-4710-9E0C-175F3DD7C8F4}" type="pres">
      <dgm:prSet presAssocID="{E170BC15-AEFD-4A9E-A426-28C83A814478}" presName="image1" presStyleCnt="0"/>
      <dgm:spPr/>
    </dgm:pt>
    <dgm:pt modelId="{5C1EA138-BD49-4F12-8D9D-2387770E9A33}" type="pres">
      <dgm:prSet presAssocID="{E170BC15-AEFD-4A9E-A426-28C83A814478}" presName="imageRepeatNode" presStyleLbl="alignAcc1" presStyleIdx="0" presStyleCnt="8"/>
      <dgm:spPr/>
    </dgm:pt>
    <dgm:pt modelId="{F627E703-AF9C-47DE-BAE8-A65DF09912B8}" type="pres">
      <dgm:prSet presAssocID="{E170BC15-AEFD-4A9E-A426-28C83A814478}" presName="imageaccent1" presStyleCnt="0"/>
      <dgm:spPr/>
    </dgm:pt>
    <dgm:pt modelId="{36FFC1AE-4B2F-47C5-8489-84C89C374A62}" type="pres">
      <dgm:prSet presAssocID="{E170BC15-AEFD-4A9E-A426-28C83A814478}" presName="accentRepeatNode" presStyleLbl="solidAlignAcc1" presStyleIdx="1" presStyleCnt="16"/>
      <dgm:spPr/>
    </dgm:pt>
    <dgm:pt modelId="{F7CEE686-EE2C-42C1-836E-3816ABE5E9E4}" type="pres">
      <dgm:prSet presAssocID="{80F7861E-DC2A-4AB4-9992-84A2AFF3AC14}" presName="text2" presStyleCnt="0"/>
      <dgm:spPr/>
    </dgm:pt>
    <dgm:pt modelId="{D8C4CC94-7C39-4AF6-8EB0-28137CCAAECA}" type="pres">
      <dgm:prSet presAssocID="{80F7861E-DC2A-4AB4-9992-84A2AFF3AC14}" presName="textRepeatNode" presStyleLbl="alignNode1" presStyleIdx="1" presStyleCnt="8">
        <dgm:presLayoutVars>
          <dgm:chMax val="0"/>
          <dgm:chPref val="0"/>
          <dgm:bulletEnabled val="1"/>
        </dgm:presLayoutVars>
      </dgm:prSet>
      <dgm:spPr/>
    </dgm:pt>
    <dgm:pt modelId="{A20DE6B3-0614-43E8-81F2-E76027D9B856}" type="pres">
      <dgm:prSet presAssocID="{80F7861E-DC2A-4AB4-9992-84A2AFF3AC14}" presName="textaccent2" presStyleCnt="0"/>
      <dgm:spPr/>
    </dgm:pt>
    <dgm:pt modelId="{33F93A36-AE46-405D-89F1-D09FA7F46A23}" type="pres">
      <dgm:prSet presAssocID="{80F7861E-DC2A-4AB4-9992-84A2AFF3AC14}" presName="accentRepeatNode" presStyleLbl="solidAlignAcc1" presStyleIdx="2" presStyleCnt="16"/>
      <dgm:spPr/>
    </dgm:pt>
    <dgm:pt modelId="{36F37D67-0A84-4774-A8EB-C16774500305}" type="pres">
      <dgm:prSet presAssocID="{99B401E6-80A6-4AD6-A7BB-5AD50E0BB5C9}" presName="image2" presStyleCnt="0"/>
      <dgm:spPr/>
    </dgm:pt>
    <dgm:pt modelId="{933A59C6-607D-4FF0-87C3-8BFC74082630}" type="pres">
      <dgm:prSet presAssocID="{99B401E6-80A6-4AD6-A7BB-5AD50E0BB5C9}" presName="imageRepeatNode" presStyleLbl="alignAcc1" presStyleIdx="1" presStyleCnt="8"/>
      <dgm:spPr/>
    </dgm:pt>
    <dgm:pt modelId="{FD2459D9-7990-4784-B610-2F166F8B99FD}" type="pres">
      <dgm:prSet presAssocID="{99B401E6-80A6-4AD6-A7BB-5AD50E0BB5C9}" presName="imageaccent2" presStyleCnt="0"/>
      <dgm:spPr/>
    </dgm:pt>
    <dgm:pt modelId="{D55D8E7C-4A48-49A0-A6AE-C38CB63A7F72}" type="pres">
      <dgm:prSet presAssocID="{99B401E6-80A6-4AD6-A7BB-5AD50E0BB5C9}" presName="accentRepeatNode" presStyleLbl="solidAlignAcc1" presStyleIdx="3" presStyleCnt="16"/>
      <dgm:spPr/>
    </dgm:pt>
    <dgm:pt modelId="{06A7655C-2EFF-40CB-9018-96C130726E73}" type="pres">
      <dgm:prSet presAssocID="{E5540E28-8826-478B-A787-6613AF90AA58}" presName="text3" presStyleCnt="0"/>
      <dgm:spPr/>
    </dgm:pt>
    <dgm:pt modelId="{2419BA19-8884-4C99-8FE3-8D8351212519}" type="pres">
      <dgm:prSet presAssocID="{E5540E28-8826-478B-A787-6613AF90AA58}" presName="textRepeatNode" presStyleLbl="alignNode1" presStyleIdx="2" presStyleCnt="8">
        <dgm:presLayoutVars>
          <dgm:chMax val="0"/>
          <dgm:chPref val="0"/>
          <dgm:bulletEnabled val="1"/>
        </dgm:presLayoutVars>
      </dgm:prSet>
      <dgm:spPr/>
    </dgm:pt>
    <dgm:pt modelId="{30FCEB07-3001-43AF-BDD3-D9FC4D1D2283}" type="pres">
      <dgm:prSet presAssocID="{E5540E28-8826-478B-A787-6613AF90AA58}" presName="textaccent3" presStyleCnt="0"/>
      <dgm:spPr/>
    </dgm:pt>
    <dgm:pt modelId="{84E84EEE-9AA6-4FA2-B82C-FDA6E26FC702}" type="pres">
      <dgm:prSet presAssocID="{E5540E28-8826-478B-A787-6613AF90AA58}" presName="accentRepeatNode" presStyleLbl="solidAlignAcc1" presStyleIdx="4" presStyleCnt="16"/>
      <dgm:spPr/>
    </dgm:pt>
    <dgm:pt modelId="{41470AB0-A37C-4FED-B09C-57E7314B98C2}" type="pres">
      <dgm:prSet presAssocID="{F9AC2F95-585C-4471-90F9-FF04EA9DA984}" presName="image3" presStyleCnt="0"/>
      <dgm:spPr/>
    </dgm:pt>
    <dgm:pt modelId="{6825B20F-8A48-4FD4-8730-A3F458FEA253}" type="pres">
      <dgm:prSet presAssocID="{F9AC2F95-585C-4471-90F9-FF04EA9DA984}" presName="imageRepeatNode" presStyleLbl="alignAcc1" presStyleIdx="2" presStyleCnt="8"/>
      <dgm:spPr/>
    </dgm:pt>
    <dgm:pt modelId="{FEA57930-E5F3-4648-834F-3ABD410EC69A}" type="pres">
      <dgm:prSet presAssocID="{F9AC2F95-585C-4471-90F9-FF04EA9DA984}" presName="imageaccent3" presStyleCnt="0"/>
      <dgm:spPr/>
    </dgm:pt>
    <dgm:pt modelId="{C4385278-CD93-41BD-8DE0-C71A1D17DE17}" type="pres">
      <dgm:prSet presAssocID="{F9AC2F95-585C-4471-90F9-FF04EA9DA984}" presName="accentRepeatNode" presStyleLbl="solidAlignAcc1" presStyleIdx="5" presStyleCnt="16"/>
      <dgm:spPr/>
    </dgm:pt>
    <dgm:pt modelId="{8FB5FB7A-C07C-4EB3-8D44-08C263BDF616}" type="pres">
      <dgm:prSet presAssocID="{4E6359F0-5ED5-4949-9480-2DA90F808F70}" presName="text4" presStyleCnt="0"/>
      <dgm:spPr/>
    </dgm:pt>
    <dgm:pt modelId="{D0EB5C35-B200-4F06-8AFD-EF4630399E7A}" type="pres">
      <dgm:prSet presAssocID="{4E6359F0-5ED5-4949-9480-2DA90F808F70}" presName="textRepeatNode" presStyleLbl="alignNode1" presStyleIdx="3" presStyleCnt="8">
        <dgm:presLayoutVars>
          <dgm:chMax val="0"/>
          <dgm:chPref val="0"/>
          <dgm:bulletEnabled val="1"/>
        </dgm:presLayoutVars>
      </dgm:prSet>
      <dgm:spPr/>
    </dgm:pt>
    <dgm:pt modelId="{536DDE6B-4300-4DDB-936F-40E2E11F94F3}" type="pres">
      <dgm:prSet presAssocID="{4E6359F0-5ED5-4949-9480-2DA90F808F70}" presName="textaccent4" presStyleCnt="0"/>
      <dgm:spPr/>
    </dgm:pt>
    <dgm:pt modelId="{FC1E9C17-80DA-428B-B5C7-09FA1761A06B}" type="pres">
      <dgm:prSet presAssocID="{4E6359F0-5ED5-4949-9480-2DA90F808F70}" presName="accentRepeatNode" presStyleLbl="solidAlignAcc1" presStyleIdx="6" presStyleCnt="16"/>
      <dgm:spPr/>
    </dgm:pt>
    <dgm:pt modelId="{0038BCE0-7728-45C9-8F58-74E084AA9AD9}" type="pres">
      <dgm:prSet presAssocID="{5FF8B8F7-3C48-4050-BB25-24B67960BBD9}" presName="image4" presStyleCnt="0"/>
      <dgm:spPr/>
    </dgm:pt>
    <dgm:pt modelId="{23200AE4-482C-411F-AF1F-B434A6E5AF60}" type="pres">
      <dgm:prSet presAssocID="{5FF8B8F7-3C48-4050-BB25-24B67960BBD9}" presName="imageRepeatNode" presStyleLbl="alignAcc1" presStyleIdx="3" presStyleCnt="8"/>
      <dgm:spPr/>
    </dgm:pt>
    <dgm:pt modelId="{DF001812-857E-4637-823F-E5C216E55BAB}" type="pres">
      <dgm:prSet presAssocID="{5FF8B8F7-3C48-4050-BB25-24B67960BBD9}" presName="imageaccent4" presStyleCnt="0"/>
      <dgm:spPr/>
    </dgm:pt>
    <dgm:pt modelId="{DFB7A58A-5CDE-4A82-AEC3-2670E3F79C76}" type="pres">
      <dgm:prSet presAssocID="{5FF8B8F7-3C48-4050-BB25-24B67960BBD9}" presName="accentRepeatNode" presStyleLbl="solidAlignAcc1" presStyleIdx="7" presStyleCnt="16"/>
      <dgm:spPr/>
    </dgm:pt>
    <dgm:pt modelId="{4076AD61-A59F-411C-920E-111ECE4B379A}" type="pres">
      <dgm:prSet presAssocID="{E06E1AB1-6361-4684-9D3C-0ECB5FDF7DAD}" presName="text5" presStyleCnt="0"/>
      <dgm:spPr/>
    </dgm:pt>
    <dgm:pt modelId="{04E81779-17CE-4EF9-A84C-84BDBBBEE129}" type="pres">
      <dgm:prSet presAssocID="{E06E1AB1-6361-4684-9D3C-0ECB5FDF7DAD}" presName="textRepeatNode" presStyleLbl="alignNode1" presStyleIdx="4" presStyleCnt="8">
        <dgm:presLayoutVars>
          <dgm:chMax val="0"/>
          <dgm:chPref val="0"/>
          <dgm:bulletEnabled val="1"/>
        </dgm:presLayoutVars>
      </dgm:prSet>
      <dgm:spPr/>
    </dgm:pt>
    <dgm:pt modelId="{0002A211-8584-414E-B240-863F7E633111}" type="pres">
      <dgm:prSet presAssocID="{E06E1AB1-6361-4684-9D3C-0ECB5FDF7DAD}" presName="textaccent5" presStyleCnt="0"/>
      <dgm:spPr/>
    </dgm:pt>
    <dgm:pt modelId="{4FDA43C6-268A-43AC-B913-F55E2EE577ED}" type="pres">
      <dgm:prSet presAssocID="{E06E1AB1-6361-4684-9D3C-0ECB5FDF7DAD}" presName="accentRepeatNode" presStyleLbl="solidAlignAcc1" presStyleIdx="8" presStyleCnt="16"/>
      <dgm:spPr/>
    </dgm:pt>
    <dgm:pt modelId="{A6AC02F5-A914-4FA2-8D59-8C908B693D76}" type="pres">
      <dgm:prSet presAssocID="{AE940C82-B015-4FE4-A0B0-AC2443874C51}" presName="image5" presStyleCnt="0"/>
      <dgm:spPr/>
    </dgm:pt>
    <dgm:pt modelId="{9D8F0CA8-6149-4E85-B272-9BD5FA63D095}" type="pres">
      <dgm:prSet presAssocID="{AE940C82-B015-4FE4-A0B0-AC2443874C51}" presName="imageRepeatNode" presStyleLbl="alignAcc1" presStyleIdx="4" presStyleCnt="8"/>
      <dgm:spPr/>
    </dgm:pt>
    <dgm:pt modelId="{3D956C0E-8011-4112-8CFC-D09C54F66540}" type="pres">
      <dgm:prSet presAssocID="{AE940C82-B015-4FE4-A0B0-AC2443874C51}" presName="imageaccent5" presStyleCnt="0"/>
      <dgm:spPr/>
    </dgm:pt>
    <dgm:pt modelId="{9023463B-FA2A-481B-83BA-4C0D5922682D}" type="pres">
      <dgm:prSet presAssocID="{AE940C82-B015-4FE4-A0B0-AC2443874C51}" presName="accentRepeatNode" presStyleLbl="solidAlignAcc1" presStyleIdx="9" presStyleCnt="16"/>
      <dgm:spPr/>
    </dgm:pt>
    <dgm:pt modelId="{C474DA8F-27DD-4AA0-8BAF-C50A3F8C6A81}" type="pres">
      <dgm:prSet presAssocID="{94E532F3-CEC0-44EA-A8A9-BF54CAD1CD66}" presName="text6" presStyleCnt="0"/>
      <dgm:spPr/>
    </dgm:pt>
    <dgm:pt modelId="{4185FE42-80DA-48F6-9A34-1DFA321772E7}" type="pres">
      <dgm:prSet presAssocID="{94E532F3-CEC0-44EA-A8A9-BF54CAD1CD66}" presName="textRepeatNode" presStyleLbl="alignNode1" presStyleIdx="5" presStyleCnt="8">
        <dgm:presLayoutVars>
          <dgm:chMax val="0"/>
          <dgm:chPref val="0"/>
          <dgm:bulletEnabled val="1"/>
        </dgm:presLayoutVars>
      </dgm:prSet>
      <dgm:spPr/>
    </dgm:pt>
    <dgm:pt modelId="{E3D06D13-590B-40FE-80A6-056C1EA1900E}" type="pres">
      <dgm:prSet presAssocID="{94E532F3-CEC0-44EA-A8A9-BF54CAD1CD66}" presName="textaccent6" presStyleCnt="0"/>
      <dgm:spPr/>
    </dgm:pt>
    <dgm:pt modelId="{824437ED-7708-475A-A1C4-BCED7F9551EE}" type="pres">
      <dgm:prSet presAssocID="{94E532F3-CEC0-44EA-A8A9-BF54CAD1CD66}" presName="accentRepeatNode" presStyleLbl="solidAlignAcc1" presStyleIdx="10" presStyleCnt="16"/>
      <dgm:spPr/>
    </dgm:pt>
    <dgm:pt modelId="{8F6FD281-9D9F-4997-A22D-51F8E272FBAC}" type="pres">
      <dgm:prSet presAssocID="{66E92C5E-52AB-454B-9A43-4578AD0DDEA5}" presName="image6" presStyleCnt="0"/>
      <dgm:spPr/>
    </dgm:pt>
    <dgm:pt modelId="{07C35E34-CDD6-4917-99F1-46BE0D329612}" type="pres">
      <dgm:prSet presAssocID="{66E92C5E-52AB-454B-9A43-4578AD0DDEA5}" presName="imageRepeatNode" presStyleLbl="alignAcc1" presStyleIdx="5" presStyleCnt="8"/>
      <dgm:spPr/>
    </dgm:pt>
    <dgm:pt modelId="{C3F2D59F-F6D3-462D-8A97-A9304DA3F43B}" type="pres">
      <dgm:prSet presAssocID="{66E92C5E-52AB-454B-9A43-4578AD0DDEA5}" presName="imageaccent6" presStyleCnt="0"/>
      <dgm:spPr/>
    </dgm:pt>
    <dgm:pt modelId="{067A0897-9131-4520-93D2-E6A26FC950AB}" type="pres">
      <dgm:prSet presAssocID="{66E92C5E-52AB-454B-9A43-4578AD0DDEA5}" presName="accentRepeatNode" presStyleLbl="solidAlignAcc1" presStyleIdx="11" presStyleCnt="16"/>
      <dgm:spPr/>
    </dgm:pt>
    <dgm:pt modelId="{3D4DAE25-3C81-4112-8DE8-323904DE9C72}" type="pres">
      <dgm:prSet presAssocID="{C254ED68-902C-4B0B-974F-5EDBC33A6503}" presName="text7" presStyleCnt="0"/>
      <dgm:spPr/>
    </dgm:pt>
    <dgm:pt modelId="{D67295FE-5D4A-4500-8CE5-BE25B14B5192}" type="pres">
      <dgm:prSet presAssocID="{C254ED68-902C-4B0B-974F-5EDBC33A6503}" presName="textRepeatNode" presStyleLbl="alignNode1" presStyleIdx="6" presStyleCnt="8">
        <dgm:presLayoutVars>
          <dgm:chMax val="0"/>
          <dgm:chPref val="0"/>
          <dgm:bulletEnabled val="1"/>
        </dgm:presLayoutVars>
      </dgm:prSet>
      <dgm:spPr/>
    </dgm:pt>
    <dgm:pt modelId="{0056E9BE-9243-4BCA-A628-47CA71892793}" type="pres">
      <dgm:prSet presAssocID="{C254ED68-902C-4B0B-974F-5EDBC33A6503}" presName="textaccent7" presStyleCnt="0"/>
      <dgm:spPr/>
    </dgm:pt>
    <dgm:pt modelId="{D75EF9D5-FF82-4A8E-ACA6-A26BD203260B}" type="pres">
      <dgm:prSet presAssocID="{C254ED68-902C-4B0B-974F-5EDBC33A6503}" presName="accentRepeatNode" presStyleLbl="solidAlignAcc1" presStyleIdx="12" presStyleCnt="16"/>
      <dgm:spPr/>
    </dgm:pt>
    <dgm:pt modelId="{F06530A6-9045-4DE9-B288-5FA6ADE4D091}" type="pres">
      <dgm:prSet presAssocID="{BC0A83EC-269F-4F85-9895-3062F03F2DE5}" presName="image7" presStyleCnt="0"/>
      <dgm:spPr/>
    </dgm:pt>
    <dgm:pt modelId="{F955B01E-105D-4C47-B79A-704035B47B87}" type="pres">
      <dgm:prSet presAssocID="{BC0A83EC-269F-4F85-9895-3062F03F2DE5}" presName="imageRepeatNode" presStyleLbl="alignAcc1" presStyleIdx="6" presStyleCnt="8"/>
      <dgm:spPr/>
    </dgm:pt>
    <dgm:pt modelId="{E289EB5A-9AB8-434B-8BF3-CF57A396C1B4}" type="pres">
      <dgm:prSet presAssocID="{BC0A83EC-269F-4F85-9895-3062F03F2DE5}" presName="imageaccent7" presStyleCnt="0"/>
      <dgm:spPr/>
    </dgm:pt>
    <dgm:pt modelId="{79E61D53-99E2-4919-A01D-F658EB508204}" type="pres">
      <dgm:prSet presAssocID="{BC0A83EC-269F-4F85-9895-3062F03F2DE5}" presName="accentRepeatNode" presStyleLbl="solidAlignAcc1" presStyleIdx="13" presStyleCnt="16"/>
      <dgm:spPr/>
    </dgm:pt>
    <dgm:pt modelId="{BF83FE45-0F0B-4969-B2C6-1C2860DE32BF}" type="pres">
      <dgm:prSet presAssocID="{21278DD2-ACF1-48A0-9586-F9941F138DB8}" presName="text8" presStyleCnt="0"/>
      <dgm:spPr/>
    </dgm:pt>
    <dgm:pt modelId="{3F566114-1B22-4588-9C52-A8B49D73C46F}" type="pres">
      <dgm:prSet presAssocID="{21278DD2-ACF1-48A0-9586-F9941F138DB8}" presName="textRepeatNode" presStyleLbl="alignNode1" presStyleIdx="7" presStyleCnt="8">
        <dgm:presLayoutVars>
          <dgm:chMax val="0"/>
          <dgm:chPref val="0"/>
          <dgm:bulletEnabled val="1"/>
        </dgm:presLayoutVars>
      </dgm:prSet>
      <dgm:spPr/>
    </dgm:pt>
    <dgm:pt modelId="{07C0465A-8510-4FD1-B011-48FDBFB281BA}" type="pres">
      <dgm:prSet presAssocID="{21278DD2-ACF1-48A0-9586-F9941F138DB8}" presName="textaccent8" presStyleCnt="0"/>
      <dgm:spPr/>
    </dgm:pt>
    <dgm:pt modelId="{EF05C312-51D6-48D6-9565-E724BA72A4AD}" type="pres">
      <dgm:prSet presAssocID="{21278DD2-ACF1-48A0-9586-F9941F138DB8}" presName="accentRepeatNode" presStyleLbl="solidAlignAcc1" presStyleIdx="14" presStyleCnt="16"/>
      <dgm:spPr/>
    </dgm:pt>
    <dgm:pt modelId="{354F5575-532D-4439-9E4F-2700E11B048B}" type="pres">
      <dgm:prSet presAssocID="{7FD6DDF8-D762-45DD-AC83-7090B7282403}" presName="image8" presStyleCnt="0"/>
      <dgm:spPr/>
    </dgm:pt>
    <dgm:pt modelId="{20698F66-D047-4A09-81F6-C9CB313BCA7C}" type="pres">
      <dgm:prSet presAssocID="{7FD6DDF8-D762-45DD-AC83-7090B7282403}" presName="imageRepeatNode" presStyleLbl="alignAcc1" presStyleIdx="7" presStyleCnt="8"/>
      <dgm:spPr/>
    </dgm:pt>
    <dgm:pt modelId="{D91CD477-1CD9-483E-A7AD-1D16EF756423}" type="pres">
      <dgm:prSet presAssocID="{7FD6DDF8-D762-45DD-AC83-7090B7282403}" presName="imageaccent8" presStyleCnt="0"/>
      <dgm:spPr/>
    </dgm:pt>
    <dgm:pt modelId="{179839DE-BEF4-4385-A980-20390B918150}" type="pres">
      <dgm:prSet presAssocID="{7FD6DDF8-D762-45DD-AC83-7090B7282403}" presName="accentRepeatNode" presStyleLbl="solidAlignAcc1" presStyleIdx="15" presStyleCnt="16"/>
      <dgm:spPr/>
    </dgm:pt>
  </dgm:ptLst>
  <dgm:cxnLst>
    <dgm:cxn modelId="{692E5A05-1FCA-420F-B474-E895939171D1}" type="presOf" srcId="{BC0A83EC-269F-4F85-9895-3062F03F2DE5}" destId="{F955B01E-105D-4C47-B79A-704035B47B87}" srcOrd="0" destOrd="0" presId="urn:microsoft.com/office/officeart/2008/layout/HexagonCluster"/>
    <dgm:cxn modelId="{CCD81913-4112-4C96-A447-0E3C5B1C41FF}" type="presOf" srcId="{AE940C82-B015-4FE4-A0B0-AC2443874C51}" destId="{9D8F0CA8-6149-4E85-B272-9BD5FA63D095}" srcOrd="0" destOrd="0" presId="urn:microsoft.com/office/officeart/2008/layout/HexagonCluster"/>
    <dgm:cxn modelId="{F69DEE20-F929-4F72-9839-07105AD04584}" type="presOf" srcId="{94E532F3-CEC0-44EA-A8A9-BF54CAD1CD66}" destId="{4185FE42-80DA-48F6-9A34-1DFA321772E7}" srcOrd="0" destOrd="0" presId="urn:microsoft.com/office/officeart/2008/layout/HexagonCluster"/>
    <dgm:cxn modelId="{E8D78C26-4609-4B87-A66D-FEEC6965B93E}" type="presOf" srcId="{E5540E28-8826-478B-A787-6613AF90AA58}" destId="{2419BA19-8884-4C99-8FE3-8D8351212519}" srcOrd="0" destOrd="0" presId="urn:microsoft.com/office/officeart/2008/layout/HexagonCluster"/>
    <dgm:cxn modelId="{50F17F38-2978-43B9-87DB-9B7556B7D07F}" type="presOf" srcId="{4E6359F0-5ED5-4949-9480-2DA90F808F70}" destId="{D0EB5C35-B200-4F06-8AFD-EF4630399E7A}" srcOrd="0" destOrd="0" presId="urn:microsoft.com/office/officeart/2008/layout/HexagonCluster"/>
    <dgm:cxn modelId="{EBC24139-DD42-43A9-AFE8-ACFCEE6F3EDA}" type="presOf" srcId="{99B401E6-80A6-4AD6-A7BB-5AD50E0BB5C9}" destId="{933A59C6-607D-4FF0-87C3-8BFC74082630}" srcOrd="0" destOrd="0" presId="urn:microsoft.com/office/officeart/2008/layout/HexagonCluster"/>
    <dgm:cxn modelId="{FE7C4D3B-A9ED-4F11-B10E-FBA29CA3CC3C}" srcId="{FF7DF3B7-60ED-490F-B443-B3C7E008EA60}" destId="{F48D2458-AE54-4269-9998-DFF6C867F92D}" srcOrd="0" destOrd="0" parTransId="{615E8B41-8287-4E9F-86DF-6FDFD1483EA2}" sibTransId="{E170BC15-AEFD-4A9E-A426-28C83A814478}"/>
    <dgm:cxn modelId="{F1534D60-2718-40A7-91E9-1840BBFDA266}" type="presOf" srcId="{80F7861E-DC2A-4AB4-9992-84A2AFF3AC14}" destId="{D8C4CC94-7C39-4AF6-8EB0-28137CCAAECA}" srcOrd="0" destOrd="0" presId="urn:microsoft.com/office/officeart/2008/layout/HexagonCluster"/>
    <dgm:cxn modelId="{1CEFC847-87B5-4E3B-B1A0-3F49BAD35E85}" type="presOf" srcId="{66E92C5E-52AB-454B-9A43-4578AD0DDEA5}" destId="{07C35E34-CDD6-4917-99F1-46BE0D329612}" srcOrd="0" destOrd="0" presId="urn:microsoft.com/office/officeart/2008/layout/HexagonCluster"/>
    <dgm:cxn modelId="{3511E068-3F61-4F8D-BF4A-6ABF407FD70F}" srcId="{FF7DF3B7-60ED-490F-B443-B3C7E008EA60}" destId="{C254ED68-902C-4B0B-974F-5EDBC33A6503}" srcOrd="6" destOrd="0" parTransId="{266B5C11-B15B-4CCC-AB52-F29957CD4623}" sibTransId="{BC0A83EC-269F-4F85-9895-3062F03F2DE5}"/>
    <dgm:cxn modelId="{D12E9971-5C09-4732-8F08-6CE6E65E2218}" type="presOf" srcId="{FF7DF3B7-60ED-490F-B443-B3C7E008EA60}" destId="{A09D41E9-B3B1-4DDD-A4C7-2CCBE25336AF}" srcOrd="0" destOrd="0" presId="urn:microsoft.com/office/officeart/2008/layout/HexagonCluster"/>
    <dgm:cxn modelId="{73CEC275-578B-4D8E-BEEA-20E05B421987}" type="presOf" srcId="{21278DD2-ACF1-48A0-9586-F9941F138DB8}" destId="{3F566114-1B22-4588-9C52-A8B49D73C46F}" srcOrd="0" destOrd="0" presId="urn:microsoft.com/office/officeart/2008/layout/HexagonCluster"/>
    <dgm:cxn modelId="{4E35EF79-557E-4239-A8BD-6AD6859F84FF}" type="presOf" srcId="{7FD6DDF8-D762-45DD-AC83-7090B7282403}" destId="{20698F66-D047-4A09-81F6-C9CB313BCA7C}" srcOrd="0" destOrd="0" presId="urn:microsoft.com/office/officeart/2008/layout/HexagonCluster"/>
    <dgm:cxn modelId="{C2EF678D-3BA5-4A67-A742-E529EE547926}" type="presOf" srcId="{5FF8B8F7-3C48-4050-BB25-24B67960BBD9}" destId="{23200AE4-482C-411F-AF1F-B434A6E5AF60}" srcOrd="0" destOrd="0" presId="urn:microsoft.com/office/officeart/2008/layout/HexagonCluster"/>
    <dgm:cxn modelId="{163C6A8F-4619-4A96-A478-99A0D45A2535}" srcId="{FF7DF3B7-60ED-490F-B443-B3C7E008EA60}" destId="{80F7861E-DC2A-4AB4-9992-84A2AFF3AC14}" srcOrd="1" destOrd="0" parTransId="{A16F5443-ADE7-41AB-9E61-56D0CD4D1068}" sibTransId="{99B401E6-80A6-4AD6-A7BB-5AD50E0BB5C9}"/>
    <dgm:cxn modelId="{8F071A96-1872-471A-9CBD-5DD5C4122BD1}" type="presOf" srcId="{E170BC15-AEFD-4A9E-A426-28C83A814478}" destId="{5C1EA138-BD49-4F12-8D9D-2387770E9A33}" srcOrd="0" destOrd="0" presId="urn:microsoft.com/office/officeart/2008/layout/HexagonCluster"/>
    <dgm:cxn modelId="{C38DDE9C-0F43-4930-9819-4C03B76CF104}" srcId="{FF7DF3B7-60ED-490F-B443-B3C7E008EA60}" destId="{94E532F3-CEC0-44EA-A8A9-BF54CAD1CD66}" srcOrd="5" destOrd="0" parTransId="{61166DB7-37E2-4148-B417-94904655355D}" sibTransId="{66E92C5E-52AB-454B-9A43-4578AD0DDEA5}"/>
    <dgm:cxn modelId="{C7EF859E-3185-487B-8E49-AC7116B320D5}" type="presOf" srcId="{F48D2458-AE54-4269-9998-DFF6C867F92D}" destId="{1B84DCE5-CAD9-4122-A7C3-30B1C481D68B}" srcOrd="0" destOrd="0" presId="urn:microsoft.com/office/officeart/2008/layout/HexagonCluster"/>
    <dgm:cxn modelId="{71B528AC-F70B-423C-B1A4-E64CA2A52D29}" srcId="{FF7DF3B7-60ED-490F-B443-B3C7E008EA60}" destId="{21278DD2-ACF1-48A0-9586-F9941F138DB8}" srcOrd="7" destOrd="0" parTransId="{B2FDDFF3-D9FF-450A-AB19-5AC85F1836C3}" sibTransId="{7FD6DDF8-D762-45DD-AC83-7090B7282403}"/>
    <dgm:cxn modelId="{AB67A3AC-41D5-4229-A72B-5804B9CAB88A}" srcId="{FF7DF3B7-60ED-490F-B443-B3C7E008EA60}" destId="{E06E1AB1-6361-4684-9D3C-0ECB5FDF7DAD}" srcOrd="4" destOrd="0" parTransId="{AF4B970D-FECD-4082-AB6D-DFF04B2F9743}" sibTransId="{AE940C82-B015-4FE4-A0B0-AC2443874C51}"/>
    <dgm:cxn modelId="{6617CBAC-7997-4BEE-AF5F-28A8BF9B2ABA}" type="presOf" srcId="{E06E1AB1-6361-4684-9D3C-0ECB5FDF7DAD}" destId="{04E81779-17CE-4EF9-A84C-84BDBBBEE129}" srcOrd="0" destOrd="0" presId="urn:microsoft.com/office/officeart/2008/layout/HexagonCluster"/>
    <dgm:cxn modelId="{8D4386AD-6A92-4011-B09B-FC75EE732195}" srcId="{FF7DF3B7-60ED-490F-B443-B3C7E008EA60}" destId="{E5540E28-8826-478B-A787-6613AF90AA58}" srcOrd="2" destOrd="0" parTransId="{37A61804-8973-41B7-8F40-CC15602922F0}" sibTransId="{F9AC2F95-585C-4471-90F9-FF04EA9DA984}"/>
    <dgm:cxn modelId="{42B636BA-3361-47C5-B709-B284F038480A}" srcId="{FF7DF3B7-60ED-490F-B443-B3C7E008EA60}" destId="{4E6359F0-5ED5-4949-9480-2DA90F808F70}" srcOrd="3" destOrd="0" parTransId="{B8A32F39-FC4E-4777-9238-15CCC5098DE9}" sibTransId="{5FF8B8F7-3C48-4050-BB25-24B67960BBD9}"/>
    <dgm:cxn modelId="{07EB22F8-7FA3-4304-B991-7685302B58B6}" type="presOf" srcId="{F9AC2F95-585C-4471-90F9-FF04EA9DA984}" destId="{6825B20F-8A48-4FD4-8730-A3F458FEA253}" srcOrd="0" destOrd="0" presId="urn:microsoft.com/office/officeart/2008/layout/HexagonCluster"/>
    <dgm:cxn modelId="{E023DFFF-77BA-4798-A318-85042C244986}" type="presOf" srcId="{C254ED68-902C-4B0B-974F-5EDBC33A6503}" destId="{D67295FE-5D4A-4500-8CE5-BE25B14B5192}" srcOrd="0" destOrd="0" presId="urn:microsoft.com/office/officeart/2008/layout/HexagonCluster"/>
    <dgm:cxn modelId="{C45937E5-464E-4094-86FE-1B07B25BF060}" type="presParOf" srcId="{A09D41E9-B3B1-4DDD-A4C7-2CCBE25336AF}" destId="{DE060B6D-BC8B-43D8-9D06-AD7698A8BCED}" srcOrd="0" destOrd="0" presId="urn:microsoft.com/office/officeart/2008/layout/HexagonCluster"/>
    <dgm:cxn modelId="{821E577E-557B-4C87-8DB4-D8CC60AE0B50}" type="presParOf" srcId="{DE060B6D-BC8B-43D8-9D06-AD7698A8BCED}" destId="{1B84DCE5-CAD9-4122-A7C3-30B1C481D68B}" srcOrd="0" destOrd="0" presId="urn:microsoft.com/office/officeart/2008/layout/HexagonCluster"/>
    <dgm:cxn modelId="{F39402D5-84AA-48B0-986B-462EADA6A80A}" type="presParOf" srcId="{A09D41E9-B3B1-4DDD-A4C7-2CCBE25336AF}" destId="{DAF75E6B-4CDA-4480-A4B1-3803B4B2C710}" srcOrd="1" destOrd="0" presId="urn:microsoft.com/office/officeart/2008/layout/HexagonCluster"/>
    <dgm:cxn modelId="{EC0D381E-2968-4548-AE9F-E12B82FD26CC}" type="presParOf" srcId="{DAF75E6B-4CDA-4480-A4B1-3803B4B2C710}" destId="{555008D6-8A37-4B76-9700-8A361828DBFD}" srcOrd="0" destOrd="0" presId="urn:microsoft.com/office/officeart/2008/layout/HexagonCluster"/>
    <dgm:cxn modelId="{11EB2446-83C6-4309-8725-5C794B3529F2}" type="presParOf" srcId="{A09D41E9-B3B1-4DDD-A4C7-2CCBE25336AF}" destId="{47C8DA9A-A448-4710-9E0C-175F3DD7C8F4}" srcOrd="2" destOrd="0" presId="urn:microsoft.com/office/officeart/2008/layout/HexagonCluster"/>
    <dgm:cxn modelId="{B12857A9-75C7-4884-82A0-0B4192D771B6}" type="presParOf" srcId="{47C8DA9A-A448-4710-9E0C-175F3DD7C8F4}" destId="{5C1EA138-BD49-4F12-8D9D-2387770E9A33}" srcOrd="0" destOrd="0" presId="urn:microsoft.com/office/officeart/2008/layout/HexagonCluster"/>
    <dgm:cxn modelId="{81592AEF-ED36-4325-8502-1BF45B264495}" type="presParOf" srcId="{A09D41E9-B3B1-4DDD-A4C7-2CCBE25336AF}" destId="{F627E703-AF9C-47DE-BAE8-A65DF09912B8}" srcOrd="3" destOrd="0" presId="urn:microsoft.com/office/officeart/2008/layout/HexagonCluster"/>
    <dgm:cxn modelId="{FA35639E-9469-4E60-80AF-0A54AADE19E9}" type="presParOf" srcId="{F627E703-AF9C-47DE-BAE8-A65DF09912B8}" destId="{36FFC1AE-4B2F-47C5-8489-84C89C374A62}" srcOrd="0" destOrd="0" presId="urn:microsoft.com/office/officeart/2008/layout/HexagonCluster"/>
    <dgm:cxn modelId="{367436C2-EA6F-4DDC-B957-7E05004934B6}" type="presParOf" srcId="{A09D41E9-B3B1-4DDD-A4C7-2CCBE25336AF}" destId="{F7CEE686-EE2C-42C1-836E-3816ABE5E9E4}" srcOrd="4" destOrd="0" presId="urn:microsoft.com/office/officeart/2008/layout/HexagonCluster"/>
    <dgm:cxn modelId="{98784048-4EE7-471C-9FF1-25C8FD5CB62B}" type="presParOf" srcId="{F7CEE686-EE2C-42C1-836E-3816ABE5E9E4}" destId="{D8C4CC94-7C39-4AF6-8EB0-28137CCAAECA}" srcOrd="0" destOrd="0" presId="urn:microsoft.com/office/officeart/2008/layout/HexagonCluster"/>
    <dgm:cxn modelId="{8BDD333B-554D-48A8-A90D-CFAA8D18EF95}" type="presParOf" srcId="{A09D41E9-B3B1-4DDD-A4C7-2CCBE25336AF}" destId="{A20DE6B3-0614-43E8-81F2-E76027D9B856}" srcOrd="5" destOrd="0" presId="urn:microsoft.com/office/officeart/2008/layout/HexagonCluster"/>
    <dgm:cxn modelId="{4E67CC25-16E9-4727-B38D-3E28AD8FA11E}" type="presParOf" srcId="{A20DE6B3-0614-43E8-81F2-E76027D9B856}" destId="{33F93A36-AE46-405D-89F1-D09FA7F46A23}" srcOrd="0" destOrd="0" presId="urn:microsoft.com/office/officeart/2008/layout/HexagonCluster"/>
    <dgm:cxn modelId="{F26315BA-988A-4044-B926-9E8A0945BC7B}" type="presParOf" srcId="{A09D41E9-B3B1-4DDD-A4C7-2CCBE25336AF}" destId="{36F37D67-0A84-4774-A8EB-C16774500305}" srcOrd="6" destOrd="0" presId="urn:microsoft.com/office/officeart/2008/layout/HexagonCluster"/>
    <dgm:cxn modelId="{F44254EA-F607-447C-AA01-CF264AB839E7}" type="presParOf" srcId="{36F37D67-0A84-4774-A8EB-C16774500305}" destId="{933A59C6-607D-4FF0-87C3-8BFC74082630}" srcOrd="0" destOrd="0" presId="urn:microsoft.com/office/officeart/2008/layout/HexagonCluster"/>
    <dgm:cxn modelId="{7DD39624-DFC4-42E3-9C57-7A6797D186D2}" type="presParOf" srcId="{A09D41E9-B3B1-4DDD-A4C7-2CCBE25336AF}" destId="{FD2459D9-7990-4784-B610-2F166F8B99FD}" srcOrd="7" destOrd="0" presId="urn:microsoft.com/office/officeart/2008/layout/HexagonCluster"/>
    <dgm:cxn modelId="{458FBD3B-67BE-423B-AE9D-BCE6548CEF0E}" type="presParOf" srcId="{FD2459D9-7990-4784-B610-2F166F8B99FD}" destId="{D55D8E7C-4A48-49A0-A6AE-C38CB63A7F72}" srcOrd="0" destOrd="0" presId="urn:microsoft.com/office/officeart/2008/layout/HexagonCluster"/>
    <dgm:cxn modelId="{3D6AFF9E-5E70-4321-9ECC-924FA24208B1}" type="presParOf" srcId="{A09D41E9-B3B1-4DDD-A4C7-2CCBE25336AF}" destId="{06A7655C-2EFF-40CB-9018-96C130726E73}" srcOrd="8" destOrd="0" presId="urn:microsoft.com/office/officeart/2008/layout/HexagonCluster"/>
    <dgm:cxn modelId="{FF292A4C-29EE-40F7-B243-52CC61DE3CE3}" type="presParOf" srcId="{06A7655C-2EFF-40CB-9018-96C130726E73}" destId="{2419BA19-8884-4C99-8FE3-8D8351212519}" srcOrd="0" destOrd="0" presId="urn:microsoft.com/office/officeart/2008/layout/HexagonCluster"/>
    <dgm:cxn modelId="{A193F0B2-A990-415B-B345-B1DAD47E1245}" type="presParOf" srcId="{A09D41E9-B3B1-4DDD-A4C7-2CCBE25336AF}" destId="{30FCEB07-3001-43AF-BDD3-D9FC4D1D2283}" srcOrd="9" destOrd="0" presId="urn:microsoft.com/office/officeart/2008/layout/HexagonCluster"/>
    <dgm:cxn modelId="{0E1DCFCD-E3BC-48CD-B810-EFEA96A9C813}" type="presParOf" srcId="{30FCEB07-3001-43AF-BDD3-D9FC4D1D2283}" destId="{84E84EEE-9AA6-4FA2-B82C-FDA6E26FC702}" srcOrd="0" destOrd="0" presId="urn:microsoft.com/office/officeart/2008/layout/HexagonCluster"/>
    <dgm:cxn modelId="{2A37FF58-A0D4-4972-983E-A7C0C3184676}" type="presParOf" srcId="{A09D41E9-B3B1-4DDD-A4C7-2CCBE25336AF}" destId="{41470AB0-A37C-4FED-B09C-57E7314B98C2}" srcOrd="10" destOrd="0" presId="urn:microsoft.com/office/officeart/2008/layout/HexagonCluster"/>
    <dgm:cxn modelId="{F7151B37-0174-406B-BDF0-226AC79D9C2E}" type="presParOf" srcId="{41470AB0-A37C-4FED-B09C-57E7314B98C2}" destId="{6825B20F-8A48-4FD4-8730-A3F458FEA253}" srcOrd="0" destOrd="0" presId="urn:microsoft.com/office/officeart/2008/layout/HexagonCluster"/>
    <dgm:cxn modelId="{402BCD4E-7E8E-4044-8D1E-E7F4109730AB}" type="presParOf" srcId="{A09D41E9-B3B1-4DDD-A4C7-2CCBE25336AF}" destId="{FEA57930-E5F3-4648-834F-3ABD410EC69A}" srcOrd="11" destOrd="0" presId="urn:microsoft.com/office/officeart/2008/layout/HexagonCluster"/>
    <dgm:cxn modelId="{95FAADDF-9DE1-42C5-B3FC-084D66E1257D}" type="presParOf" srcId="{FEA57930-E5F3-4648-834F-3ABD410EC69A}" destId="{C4385278-CD93-41BD-8DE0-C71A1D17DE17}" srcOrd="0" destOrd="0" presId="urn:microsoft.com/office/officeart/2008/layout/HexagonCluster"/>
    <dgm:cxn modelId="{5789ABE9-BAB5-4713-85EC-1463C5DB843F}" type="presParOf" srcId="{A09D41E9-B3B1-4DDD-A4C7-2CCBE25336AF}" destId="{8FB5FB7A-C07C-4EB3-8D44-08C263BDF616}" srcOrd="12" destOrd="0" presId="urn:microsoft.com/office/officeart/2008/layout/HexagonCluster"/>
    <dgm:cxn modelId="{F84BE862-020F-45E3-A7F9-E71852D183EF}" type="presParOf" srcId="{8FB5FB7A-C07C-4EB3-8D44-08C263BDF616}" destId="{D0EB5C35-B200-4F06-8AFD-EF4630399E7A}" srcOrd="0" destOrd="0" presId="urn:microsoft.com/office/officeart/2008/layout/HexagonCluster"/>
    <dgm:cxn modelId="{11903B0D-4D5F-4192-AC9D-A02C2FC7BF00}" type="presParOf" srcId="{A09D41E9-B3B1-4DDD-A4C7-2CCBE25336AF}" destId="{536DDE6B-4300-4DDB-936F-40E2E11F94F3}" srcOrd="13" destOrd="0" presId="urn:microsoft.com/office/officeart/2008/layout/HexagonCluster"/>
    <dgm:cxn modelId="{2BC56350-976B-4EE8-9697-3E8EA1B97CC3}" type="presParOf" srcId="{536DDE6B-4300-4DDB-936F-40E2E11F94F3}" destId="{FC1E9C17-80DA-428B-B5C7-09FA1761A06B}" srcOrd="0" destOrd="0" presId="urn:microsoft.com/office/officeart/2008/layout/HexagonCluster"/>
    <dgm:cxn modelId="{1E1E4DB3-B5FD-48E7-878B-A224B4939E99}" type="presParOf" srcId="{A09D41E9-B3B1-4DDD-A4C7-2CCBE25336AF}" destId="{0038BCE0-7728-45C9-8F58-74E084AA9AD9}" srcOrd="14" destOrd="0" presId="urn:microsoft.com/office/officeart/2008/layout/HexagonCluster"/>
    <dgm:cxn modelId="{CE8AC76C-4C16-4F4E-BCA3-7DFDFDAEA5BB}" type="presParOf" srcId="{0038BCE0-7728-45C9-8F58-74E084AA9AD9}" destId="{23200AE4-482C-411F-AF1F-B434A6E5AF60}" srcOrd="0" destOrd="0" presId="urn:microsoft.com/office/officeart/2008/layout/HexagonCluster"/>
    <dgm:cxn modelId="{42866833-0AED-4698-AEA8-8275029F81B1}" type="presParOf" srcId="{A09D41E9-B3B1-4DDD-A4C7-2CCBE25336AF}" destId="{DF001812-857E-4637-823F-E5C216E55BAB}" srcOrd="15" destOrd="0" presId="urn:microsoft.com/office/officeart/2008/layout/HexagonCluster"/>
    <dgm:cxn modelId="{234F3B7A-5A04-41A1-9AC1-B6BFA85E8940}" type="presParOf" srcId="{DF001812-857E-4637-823F-E5C216E55BAB}" destId="{DFB7A58A-5CDE-4A82-AEC3-2670E3F79C76}" srcOrd="0" destOrd="0" presId="urn:microsoft.com/office/officeart/2008/layout/HexagonCluster"/>
    <dgm:cxn modelId="{8A76206A-2B4E-457E-A381-1E3B6622A19A}" type="presParOf" srcId="{A09D41E9-B3B1-4DDD-A4C7-2CCBE25336AF}" destId="{4076AD61-A59F-411C-920E-111ECE4B379A}" srcOrd="16" destOrd="0" presId="urn:microsoft.com/office/officeart/2008/layout/HexagonCluster"/>
    <dgm:cxn modelId="{BC6886DD-DBFB-4F1D-93A0-5C8EB420249E}" type="presParOf" srcId="{4076AD61-A59F-411C-920E-111ECE4B379A}" destId="{04E81779-17CE-4EF9-A84C-84BDBBBEE129}" srcOrd="0" destOrd="0" presId="urn:microsoft.com/office/officeart/2008/layout/HexagonCluster"/>
    <dgm:cxn modelId="{A4031BC4-3570-4ADE-B6E3-B718D6F197C7}" type="presParOf" srcId="{A09D41E9-B3B1-4DDD-A4C7-2CCBE25336AF}" destId="{0002A211-8584-414E-B240-863F7E633111}" srcOrd="17" destOrd="0" presId="urn:microsoft.com/office/officeart/2008/layout/HexagonCluster"/>
    <dgm:cxn modelId="{F9AF9BB6-5FE9-43ED-B373-A7DD64E6E80A}" type="presParOf" srcId="{0002A211-8584-414E-B240-863F7E633111}" destId="{4FDA43C6-268A-43AC-B913-F55E2EE577ED}" srcOrd="0" destOrd="0" presId="urn:microsoft.com/office/officeart/2008/layout/HexagonCluster"/>
    <dgm:cxn modelId="{A7258ECA-62A5-4287-8926-2498EC8E16DC}" type="presParOf" srcId="{A09D41E9-B3B1-4DDD-A4C7-2CCBE25336AF}" destId="{A6AC02F5-A914-4FA2-8D59-8C908B693D76}" srcOrd="18" destOrd="0" presId="urn:microsoft.com/office/officeart/2008/layout/HexagonCluster"/>
    <dgm:cxn modelId="{6C3CED24-B851-4D7A-87EB-E87FF3AA97A2}" type="presParOf" srcId="{A6AC02F5-A914-4FA2-8D59-8C908B693D76}" destId="{9D8F0CA8-6149-4E85-B272-9BD5FA63D095}" srcOrd="0" destOrd="0" presId="urn:microsoft.com/office/officeart/2008/layout/HexagonCluster"/>
    <dgm:cxn modelId="{968C2D15-5374-443B-B1EB-90111DEE380E}" type="presParOf" srcId="{A09D41E9-B3B1-4DDD-A4C7-2CCBE25336AF}" destId="{3D956C0E-8011-4112-8CFC-D09C54F66540}" srcOrd="19" destOrd="0" presId="urn:microsoft.com/office/officeart/2008/layout/HexagonCluster"/>
    <dgm:cxn modelId="{036A7397-4DD5-4F4C-A750-78D99C18CDE4}" type="presParOf" srcId="{3D956C0E-8011-4112-8CFC-D09C54F66540}" destId="{9023463B-FA2A-481B-83BA-4C0D5922682D}" srcOrd="0" destOrd="0" presId="urn:microsoft.com/office/officeart/2008/layout/HexagonCluster"/>
    <dgm:cxn modelId="{CF863FA1-BDF9-46AA-909B-6ADF2C7E26AE}" type="presParOf" srcId="{A09D41E9-B3B1-4DDD-A4C7-2CCBE25336AF}" destId="{C474DA8F-27DD-4AA0-8BAF-C50A3F8C6A81}" srcOrd="20" destOrd="0" presId="urn:microsoft.com/office/officeart/2008/layout/HexagonCluster"/>
    <dgm:cxn modelId="{48B2D16A-236A-4B23-9ED6-DE0362F099A0}" type="presParOf" srcId="{C474DA8F-27DD-4AA0-8BAF-C50A3F8C6A81}" destId="{4185FE42-80DA-48F6-9A34-1DFA321772E7}" srcOrd="0" destOrd="0" presId="urn:microsoft.com/office/officeart/2008/layout/HexagonCluster"/>
    <dgm:cxn modelId="{32F54A3A-B2C8-42FA-8915-4CAADD44E32C}" type="presParOf" srcId="{A09D41E9-B3B1-4DDD-A4C7-2CCBE25336AF}" destId="{E3D06D13-590B-40FE-80A6-056C1EA1900E}" srcOrd="21" destOrd="0" presId="urn:microsoft.com/office/officeart/2008/layout/HexagonCluster"/>
    <dgm:cxn modelId="{A4B880CA-1730-438B-8FA3-10940CBC5F13}" type="presParOf" srcId="{E3D06D13-590B-40FE-80A6-056C1EA1900E}" destId="{824437ED-7708-475A-A1C4-BCED7F9551EE}" srcOrd="0" destOrd="0" presId="urn:microsoft.com/office/officeart/2008/layout/HexagonCluster"/>
    <dgm:cxn modelId="{AFDBA099-FF7D-4559-ABD9-5ACB8EB506F3}" type="presParOf" srcId="{A09D41E9-B3B1-4DDD-A4C7-2CCBE25336AF}" destId="{8F6FD281-9D9F-4997-A22D-51F8E272FBAC}" srcOrd="22" destOrd="0" presId="urn:microsoft.com/office/officeart/2008/layout/HexagonCluster"/>
    <dgm:cxn modelId="{8B95A2C0-CAF5-4FEA-9B17-FF133801C987}" type="presParOf" srcId="{8F6FD281-9D9F-4997-A22D-51F8E272FBAC}" destId="{07C35E34-CDD6-4917-99F1-46BE0D329612}" srcOrd="0" destOrd="0" presId="urn:microsoft.com/office/officeart/2008/layout/HexagonCluster"/>
    <dgm:cxn modelId="{E818F9D8-21F5-4C15-80A0-B7EA6CF4D58D}" type="presParOf" srcId="{A09D41E9-B3B1-4DDD-A4C7-2CCBE25336AF}" destId="{C3F2D59F-F6D3-462D-8A97-A9304DA3F43B}" srcOrd="23" destOrd="0" presId="urn:microsoft.com/office/officeart/2008/layout/HexagonCluster"/>
    <dgm:cxn modelId="{07DCDBDD-D650-402F-BBF8-AA910DCD343C}" type="presParOf" srcId="{C3F2D59F-F6D3-462D-8A97-A9304DA3F43B}" destId="{067A0897-9131-4520-93D2-E6A26FC950AB}" srcOrd="0" destOrd="0" presId="urn:microsoft.com/office/officeart/2008/layout/HexagonCluster"/>
    <dgm:cxn modelId="{7D74CE3A-FB09-4C0A-9B9D-96BDE3BA2411}" type="presParOf" srcId="{A09D41E9-B3B1-4DDD-A4C7-2CCBE25336AF}" destId="{3D4DAE25-3C81-4112-8DE8-323904DE9C72}" srcOrd="24" destOrd="0" presId="urn:microsoft.com/office/officeart/2008/layout/HexagonCluster"/>
    <dgm:cxn modelId="{FAC19D58-207A-4ECF-975B-4523CA985311}" type="presParOf" srcId="{3D4DAE25-3C81-4112-8DE8-323904DE9C72}" destId="{D67295FE-5D4A-4500-8CE5-BE25B14B5192}" srcOrd="0" destOrd="0" presId="urn:microsoft.com/office/officeart/2008/layout/HexagonCluster"/>
    <dgm:cxn modelId="{AEF6300B-39DD-42EE-9872-AD04CF92E50F}" type="presParOf" srcId="{A09D41E9-B3B1-4DDD-A4C7-2CCBE25336AF}" destId="{0056E9BE-9243-4BCA-A628-47CA71892793}" srcOrd="25" destOrd="0" presId="urn:microsoft.com/office/officeart/2008/layout/HexagonCluster"/>
    <dgm:cxn modelId="{F14DDC8D-0DC2-4675-8713-FFAD3B24C10A}" type="presParOf" srcId="{0056E9BE-9243-4BCA-A628-47CA71892793}" destId="{D75EF9D5-FF82-4A8E-ACA6-A26BD203260B}" srcOrd="0" destOrd="0" presId="urn:microsoft.com/office/officeart/2008/layout/HexagonCluster"/>
    <dgm:cxn modelId="{58139397-3A6B-4769-9C31-94CA16CB074E}" type="presParOf" srcId="{A09D41E9-B3B1-4DDD-A4C7-2CCBE25336AF}" destId="{F06530A6-9045-4DE9-B288-5FA6ADE4D091}" srcOrd="26" destOrd="0" presId="urn:microsoft.com/office/officeart/2008/layout/HexagonCluster"/>
    <dgm:cxn modelId="{B789D208-546C-4113-8058-89C586670AFD}" type="presParOf" srcId="{F06530A6-9045-4DE9-B288-5FA6ADE4D091}" destId="{F955B01E-105D-4C47-B79A-704035B47B87}" srcOrd="0" destOrd="0" presId="urn:microsoft.com/office/officeart/2008/layout/HexagonCluster"/>
    <dgm:cxn modelId="{7CDCBF99-1C64-47D5-881C-E334606DBB34}" type="presParOf" srcId="{A09D41E9-B3B1-4DDD-A4C7-2CCBE25336AF}" destId="{E289EB5A-9AB8-434B-8BF3-CF57A396C1B4}" srcOrd="27" destOrd="0" presId="urn:microsoft.com/office/officeart/2008/layout/HexagonCluster"/>
    <dgm:cxn modelId="{D270E1D5-8D1F-4412-994C-9FC351731C31}" type="presParOf" srcId="{E289EB5A-9AB8-434B-8BF3-CF57A396C1B4}" destId="{79E61D53-99E2-4919-A01D-F658EB508204}" srcOrd="0" destOrd="0" presId="urn:microsoft.com/office/officeart/2008/layout/HexagonCluster"/>
    <dgm:cxn modelId="{D7749AA9-8DA2-468B-A8B6-8AD7B0B5FF0B}" type="presParOf" srcId="{A09D41E9-B3B1-4DDD-A4C7-2CCBE25336AF}" destId="{BF83FE45-0F0B-4969-B2C6-1C2860DE32BF}" srcOrd="28" destOrd="0" presId="urn:microsoft.com/office/officeart/2008/layout/HexagonCluster"/>
    <dgm:cxn modelId="{A161E365-9000-4FBB-B0CD-9D57F932F3B8}" type="presParOf" srcId="{BF83FE45-0F0B-4969-B2C6-1C2860DE32BF}" destId="{3F566114-1B22-4588-9C52-A8B49D73C46F}" srcOrd="0" destOrd="0" presId="urn:microsoft.com/office/officeart/2008/layout/HexagonCluster"/>
    <dgm:cxn modelId="{7FE06508-0D5A-4E36-A457-0D5C8E1D353D}" type="presParOf" srcId="{A09D41E9-B3B1-4DDD-A4C7-2CCBE25336AF}" destId="{07C0465A-8510-4FD1-B011-48FDBFB281BA}" srcOrd="29" destOrd="0" presId="urn:microsoft.com/office/officeart/2008/layout/HexagonCluster"/>
    <dgm:cxn modelId="{65E02C83-589B-4DCD-A5E7-30937B43011C}" type="presParOf" srcId="{07C0465A-8510-4FD1-B011-48FDBFB281BA}" destId="{EF05C312-51D6-48D6-9565-E724BA72A4AD}" srcOrd="0" destOrd="0" presId="urn:microsoft.com/office/officeart/2008/layout/HexagonCluster"/>
    <dgm:cxn modelId="{9763277A-DBA2-4452-971D-B67C75062BC9}" type="presParOf" srcId="{A09D41E9-B3B1-4DDD-A4C7-2CCBE25336AF}" destId="{354F5575-532D-4439-9E4F-2700E11B048B}" srcOrd="30" destOrd="0" presId="urn:microsoft.com/office/officeart/2008/layout/HexagonCluster"/>
    <dgm:cxn modelId="{6CDC9FA9-CD66-4F41-8E93-01867ACB3BB1}" type="presParOf" srcId="{354F5575-532D-4439-9E4F-2700E11B048B}" destId="{20698F66-D047-4A09-81F6-C9CB313BCA7C}" srcOrd="0" destOrd="0" presId="urn:microsoft.com/office/officeart/2008/layout/HexagonCluster"/>
    <dgm:cxn modelId="{290C9C9E-225B-4539-AF79-10B913AA72F8}" type="presParOf" srcId="{A09D41E9-B3B1-4DDD-A4C7-2CCBE25336AF}" destId="{D91CD477-1CD9-483E-A7AD-1D16EF756423}" srcOrd="31" destOrd="0" presId="urn:microsoft.com/office/officeart/2008/layout/HexagonCluster"/>
    <dgm:cxn modelId="{46061E50-2532-4E45-B5FF-74A5C93DE627}" type="presParOf" srcId="{D91CD477-1CD9-483E-A7AD-1D16EF756423}" destId="{179839DE-BEF4-4385-A980-20390B91815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B647B-317C-4258-8C59-F5A3DBDE9163}"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988EA810-462A-443A-80C6-2B5B9768ED07}">
      <dgm:prSet phldrT="[Text]"/>
      <dgm:spPr/>
      <dgm:t>
        <a:bodyPr/>
        <a:lstStyle/>
        <a:p>
          <a:r>
            <a:rPr lang="en-US" dirty="0">
              <a:solidFill>
                <a:schemeClr val="bg1"/>
              </a:solidFill>
            </a:rPr>
            <a:t>LRTP</a:t>
          </a:r>
        </a:p>
      </dgm:t>
    </dgm:pt>
    <dgm:pt modelId="{58D0ADA0-C221-42B1-B820-7347CB93CE47}" type="parTrans" cxnId="{C0CD553A-60DD-4263-8AD5-FEF07DCF5328}">
      <dgm:prSet/>
      <dgm:spPr/>
      <dgm:t>
        <a:bodyPr/>
        <a:lstStyle/>
        <a:p>
          <a:endParaRPr lang="en-US"/>
        </a:p>
      </dgm:t>
    </dgm:pt>
    <dgm:pt modelId="{830A64D0-2A22-4E09-A495-482DCCDF0265}" type="sibTrans" cxnId="{C0CD553A-60DD-4263-8AD5-FEF07DCF5328}">
      <dgm:prSet/>
      <dgm:spPr/>
      <dgm:t>
        <a:bodyPr/>
        <a:lstStyle/>
        <a:p>
          <a:endParaRPr lang="en-US"/>
        </a:p>
      </dgm:t>
    </dgm:pt>
    <dgm:pt modelId="{9E4795BE-C0D8-4272-B98A-F26BDF5DE265}">
      <dgm:prSet phldrT="[Text]"/>
      <dgm:spPr/>
      <dgm:t>
        <a:bodyPr/>
        <a:lstStyle/>
        <a:p>
          <a:r>
            <a:rPr lang="en-US" b="1" dirty="0">
              <a:solidFill>
                <a:schemeClr val="bg1"/>
              </a:solidFill>
            </a:rPr>
            <a:t>Focus Groups</a:t>
          </a:r>
        </a:p>
      </dgm:t>
    </dgm:pt>
    <dgm:pt modelId="{91ED9E93-5330-431D-BF94-4B336EDEBA2F}" type="parTrans" cxnId="{39FBEBBA-0E32-4682-947C-B272DEDCEAB5}">
      <dgm:prSet/>
      <dgm:spPr/>
      <dgm:t>
        <a:bodyPr/>
        <a:lstStyle/>
        <a:p>
          <a:endParaRPr lang="en-US"/>
        </a:p>
      </dgm:t>
    </dgm:pt>
    <dgm:pt modelId="{AE736DFE-B168-4E57-8154-75DC69170E3E}" type="sibTrans" cxnId="{39FBEBBA-0E32-4682-947C-B272DEDCEAB5}">
      <dgm:prSet/>
      <dgm:spPr/>
      <dgm:t>
        <a:bodyPr/>
        <a:lstStyle/>
        <a:p>
          <a:endParaRPr lang="en-US"/>
        </a:p>
      </dgm:t>
    </dgm:pt>
    <dgm:pt modelId="{94DB9D5E-0F67-48C0-9851-6A9E55742AAA}">
      <dgm:prSet phldrT="[Text]"/>
      <dgm:spPr/>
      <dgm:t>
        <a:bodyPr/>
        <a:lstStyle/>
        <a:p>
          <a:r>
            <a:rPr lang="en-US" b="1" dirty="0">
              <a:solidFill>
                <a:schemeClr val="bg1"/>
              </a:solidFill>
            </a:rPr>
            <a:t>Meetings</a:t>
          </a:r>
        </a:p>
      </dgm:t>
    </dgm:pt>
    <dgm:pt modelId="{70118634-4710-4A34-A5D1-6CD3F2578695}" type="parTrans" cxnId="{AB7C1CC9-5A99-4C79-BDA6-DC120CC725C9}">
      <dgm:prSet/>
      <dgm:spPr/>
      <dgm:t>
        <a:bodyPr/>
        <a:lstStyle/>
        <a:p>
          <a:endParaRPr lang="en-US"/>
        </a:p>
      </dgm:t>
    </dgm:pt>
    <dgm:pt modelId="{C02A15A4-45A1-484E-B723-3114AB3A44A9}" type="sibTrans" cxnId="{AB7C1CC9-5A99-4C79-BDA6-DC120CC725C9}">
      <dgm:prSet/>
      <dgm:spPr/>
      <dgm:t>
        <a:bodyPr/>
        <a:lstStyle/>
        <a:p>
          <a:endParaRPr lang="en-US"/>
        </a:p>
      </dgm:t>
    </dgm:pt>
    <dgm:pt modelId="{5BFBF055-1B7B-4831-B08E-B158DEA7493B}">
      <dgm:prSet phldrT="[Text]"/>
      <dgm:spPr/>
      <dgm:t>
        <a:bodyPr/>
        <a:lstStyle/>
        <a:p>
          <a:r>
            <a:rPr lang="en-US" b="1" dirty="0">
              <a:solidFill>
                <a:schemeClr val="bg1"/>
              </a:solidFill>
            </a:rPr>
            <a:t>Surveys</a:t>
          </a:r>
        </a:p>
      </dgm:t>
    </dgm:pt>
    <dgm:pt modelId="{EBBE381E-8D40-46DD-B976-E5BF787906CC}" type="parTrans" cxnId="{2FD2F160-C067-4534-869C-5078CF1A0AA6}">
      <dgm:prSet/>
      <dgm:spPr/>
      <dgm:t>
        <a:bodyPr/>
        <a:lstStyle/>
        <a:p>
          <a:endParaRPr lang="en-US"/>
        </a:p>
      </dgm:t>
    </dgm:pt>
    <dgm:pt modelId="{47FF4034-20A9-49AA-B6DF-8EA37D128C11}" type="sibTrans" cxnId="{2FD2F160-C067-4534-869C-5078CF1A0AA6}">
      <dgm:prSet/>
      <dgm:spPr/>
      <dgm:t>
        <a:bodyPr/>
        <a:lstStyle/>
        <a:p>
          <a:endParaRPr lang="en-US"/>
        </a:p>
      </dgm:t>
    </dgm:pt>
    <dgm:pt modelId="{E6363C78-E2AA-43B4-9B1F-D0EC35F1670C}">
      <dgm:prSet/>
      <dgm:spPr/>
      <dgm:t>
        <a:bodyPr/>
        <a:lstStyle/>
        <a:p>
          <a:r>
            <a:rPr lang="en-US" b="1" dirty="0">
              <a:solidFill>
                <a:schemeClr val="bg1"/>
              </a:solidFill>
            </a:rPr>
            <a:t>Public Forums</a:t>
          </a:r>
        </a:p>
      </dgm:t>
    </dgm:pt>
    <dgm:pt modelId="{0D2E7812-68DE-47FB-BA9D-D78F7057F5CC}" type="parTrans" cxnId="{4F8B3062-729B-4CBB-86F9-865FC35D0205}">
      <dgm:prSet/>
      <dgm:spPr/>
      <dgm:t>
        <a:bodyPr/>
        <a:lstStyle/>
        <a:p>
          <a:endParaRPr lang="en-US"/>
        </a:p>
      </dgm:t>
    </dgm:pt>
    <dgm:pt modelId="{5EBBFD0F-3508-4E91-9258-FE6D561414B9}" type="sibTrans" cxnId="{4F8B3062-729B-4CBB-86F9-865FC35D0205}">
      <dgm:prSet/>
      <dgm:spPr/>
      <dgm:t>
        <a:bodyPr/>
        <a:lstStyle/>
        <a:p>
          <a:endParaRPr lang="en-US"/>
        </a:p>
      </dgm:t>
    </dgm:pt>
    <dgm:pt modelId="{25720F43-9660-4904-A5D2-C46BC283840D}" type="pres">
      <dgm:prSet presAssocID="{777B647B-317C-4258-8C59-F5A3DBDE9163}" presName="cycle" presStyleCnt="0">
        <dgm:presLayoutVars>
          <dgm:chMax val="1"/>
          <dgm:dir/>
          <dgm:animLvl val="ctr"/>
          <dgm:resizeHandles val="exact"/>
        </dgm:presLayoutVars>
      </dgm:prSet>
      <dgm:spPr/>
    </dgm:pt>
    <dgm:pt modelId="{5C5FCE09-AE82-42C9-8E68-CD8F7073BAE5}" type="pres">
      <dgm:prSet presAssocID="{988EA810-462A-443A-80C6-2B5B9768ED07}" presName="centerShape" presStyleLbl="node0" presStyleIdx="0" presStyleCnt="1"/>
      <dgm:spPr/>
    </dgm:pt>
    <dgm:pt modelId="{72134927-5AD2-4B45-A4C2-5CC833512A21}" type="pres">
      <dgm:prSet presAssocID="{0D2E7812-68DE-47FB-BA9D-D78F7057F5CC}" presName="parTrans" presStyleLbl="bgSibTrans2D1" presStyleIdx="0" presStyleCnt="4"/>
      <dgm:spPr/>
    </dgm:pt>
    <dgm:pt modelId="{58D0BBDE-4AA1-4BCE-BF0E-55E4E8F23C1D}" type="pres">
      <dgm:prSet presAssocID="{E6363C78-E2AA-43B4-9B1F-D0EC35F1670C}" presName="node" presStyleLbl="node1" presStyleIdx="0" presStyleCnt="4">
        <dgm:presLayoutVars>
          <dgm:bulletEnabled val="1"/>
        </dgm:presLayoutVars>
      </dgm:prSet>
      <dgm:spPr/>
    </dgm:pt>
    <dgm:pt modelId="{7AA5DF57-25D3-46E5-BC35-487D6A276A03}" type="pres">
      <dgm:prSet presAssocID="{91ED9E93-5330-431D-BF94-4B336EDEBA2F}" presName="parTrans" presStyleLbl="bgSibTrans2D1" presStyleIdx="1" presStyleCnt="4"/>
      <dgm:spPr/>
    </dgm:pt>
    <dgm:pt modelId="{CAA779D9-907D-4315-9D30-AC5ED4E8E2B5}" type="pres">
      <dgm:prSet presAssocID="{9E4795BE-C0D8-4272-B98A-F26BDF5DE265}" presName="node" presStyleLbl="node1" presStyleIdx="1" presStyleCnt="4">
        <dgm:presLayoutVars>
          <dgm:bulletEnabled val="1"/>
        </dgm:presLayoutVars>
      </dgm:prSet>
      <dgm:spPr/>
    </dgm:pt>
    <dgm:pt modelId="{89590EE7-C72D-4804-B41F-0AA3D3B087C8}" type="pres">
      <dgm:prSet presAssocID="{70118634-4710-4A34-A5D1-6CD3F2578695}" presName="parTrans" presStyleLbl="bgSibTrans2D1" presStyleIdx="2" presStyleCnt="4"/>
      <dgm:spPr/>
    </dgm:pt>
    <dgm:pt modelId="{8BAAAE49-0AE8-4F42-B522-A05B8E262820}" type="pres">
      <dgm:prSet presAssocID="{94DB9D5E-0F67-48C0-9851-6A9E55742AAA}" presName="node" presStyleLbl="node1" presStyleIdx="2" presStyleCnt="4">
        <dgm:presLayoutVars>
          <dgm:bulletEnabled val="1"/>
        </dgm:presLayoutVars>
      </dgm:prSet>
      <dgm:spPr/>
    </dgm:pt>
    <dgm:pt modelId="{D3AA7C3A-8E34-4311-B746-1D9536F3CB48}" type="pres">
      <dgm:prSet presAssocID="{EBBE381E-8D40-46DD-B976-E5BF787906CC}" presName="parTrans" presStyleLbl="bgSibTrans2D1" presStyleIdx="3" presStyleCnt="4"/>
      <dgm:spPr/>
    </dgm:pt>
    <dgm:pt modelId="{F9EA3190-36DB-48CE-A8FE-B8609DE64465}" type="pres">
      <dgm:prSet presAssocID="{5BFBF055-1B7B-4831-B08E-B158DEA7493B}" presName="node" presStyleLbl="node1" presStyleIdx="3" presStyleCnt="4">
        <dgm:presLayoutVars>
          <dgm:bulletEnabled val="1"/>
        </dgm:presLayoutVars>
      </dgm:prSet>
      <dgm:spPr/>
    </dgm:pt>
  </dgm:ptLst>
  <dgm:cxnLst>
    <dgm:cxn modelId="{C0CD553A-60DD-4263-8AD5-FEF07DCF5328}" srcId="{777B647B-317C-4258-8C59-F5A3DBDE9163}" destId="{988EA810-462A-443A-80C6-2B5B9768ED07}" srcOrd="0" destOrd="0" parTransId="{58D0ADA0-C221-42B1-B820-7347CB93CE47}" sibTransId="{830A64D0-2A22-4E09-A495-482DCCDF0265}"/>
    <dgm:cxn modelId="{26A9BA5B-953E-4EAD-9D2D-10AF5E757D9C}" type="presOf" srcId="{777B647B-317C-4258-8C59-F5A3DBDE9163}" destId="{25720F43-9660-4904-A5D2-C46BC283840D}" srcOrd="0" destOrd="0" presId="urn:microsoft.com/office/officeart/2005/8/layout/radial4"/>
    <dgm:cxn modelId="{2FD2F160-C067-4534-869C-5078CF1A0AA6}" srcId="{988EA810-462A-443A-80C6-2B5B9768ED07}" destId="{5BFBF055-1B7B-4831-B08E-B158DEA7493B}" srcOrd="3" destOrd="0" parTransId="{EBBE381E-8D40-46DD-B976-E5BF787906CC}" sibTransId="{47FF4034-20A9-49AA-B6DF-8EA37D128C11}"/>
    <dgm:cxn modelId="{E197E741-B307-4E3F-A998-CB1AE8726CDF}" type="presOf" srcId="{91ED9E93-5330-431D-BF94-4B336EDEBA2F}" destId="{7AA5DF57-25D3-46E5-BC35-487D6A276A03}" srcOrd="0" destOrd="0" presId="urn:microsoft.com/office/officeart/2005/8/layout/radial4"/>
    <dgm:cxn modelId="{4F8B3062-729B-4CBB-86F9-865FC35D0205}" srcId="{988EA810-462A-443A-80C6-2B5B9768ED07}" destId="{E6363C78-E2AA-43B4-9B1F-D0EC35F1670C}" srcOrd="0" destOrd="0" parTransId="{0D2E7812-68DE-47FB-BA9D-D78F7057F5CC}" sibTransId="{5EBBFD0F-3508-4E91-9258-FE6D561414B9}"/>
    <dgm:cxn modelId="{69D1A36C-C426-4345-91D0-684D42C9DAF3}" type="presOf" srcId="{5BFBF055-1B7B-4831-B08E-B158DEA7493B}" destId="{F9EA3190-36DB-48CE-A8FE-B8609DE64465}" srcOrd="0" destOrd="0" presId="urn:microsoft.com/office/officeart/2005/8/layout/radial4"/>
    <dgm:cxn modelId="{EFB6B74D-81EB-42B4-8BF5-0904AE1EE58C}" type="presOf" srcId="{9E4795BE-C0D8-4272-B98A-F26BDF5DE265}" destId="{CAA779D9-907D-4315-9D30-AC5ED4E8E2B5}" srcOrd="0" destOrd="0" presId="urn:microsoft.com/office/officeart/2005/8/layout/radial4"/>
    <dgm:cxn modelId="{CE87FF76-E221-497C-9A23-A670C39F4256}" type="presOf" srcId="{EBBE381E-8D40-46DD-B976-E5BF787906CC}" destId="{D3AA7C3A-8E34-4311-B746-1D9536F3CB48}" srcOrd="0" destOrd="0" presId="urn:microsoft.com/office/officeart/2005/8/layout/radial4"/>
    <dgm:cxn modelId="{DD9C8957-6355-4705-B9C9-A3F290CB8152}" type="presOf" srcId="{E6363C78-E2AA-43B4-9B1F-D0EC35F1670C}" destId="{58D0BBDE-4AA1-4BCE-BF0E-55E4E8F23C1D}" srcOrd="0" destOrd="0" presId="urn:microsoft.com/office/officeart/2005/8/layout/radial4"/>
    <dgm:cxn modelId="{645C578A-D6BB-429D-BF61-6B169873843A}" type="presOf" srcId="{988EA810-462A-443A-80C6-2B5B9768ED07}" destId="{5C5FCE09-AE82-42C9-8E68-CD8F7073BAE5}" srcOrd="0" destOrd="0" presId="urn:microsoft.com/office/officeart/2005/8/layout/radial4"/>
    <dgm:cxn modelId="{16CE9D9F-621F-4F73-998B-23E62C6204D2}" type="presOf" srcId="{94DB9D5E-0F67-48C0-9851-6A9E55742AAA}" destId="{8BAAAE49-0AE8-4F42-B522-A05B8E262820}" srcOrd="0" destOrd="0" presId="urn:microsoft.com/office/officeart/2005/8/layout/radial4"/>
    <dgm:cxn modelId="{9D1CBFAE-6410-435B-9B76-948D742F1C30}" type="presOf" srcId="{70118634-4710-4A34-A5D1-6CD3F2578695}" destId="{89590EE7-C72D-4804-B41F-0AA3D3B087C8}" srcOrd="0" destOrd="0" presId="urn:microsoft.com/office/officeart/2005/8/layout/radial4"/>
    <dgm:cxn modelId="{19D4BAB7-3568-4C77-B68D-9BA31C35A9B1}" type="presOf" srcId="{0D2E7812-68DE-47FB-BA9D-D78F7057F5CC}" destId="{72134927-5AD2-4B45-A4C2-5CC833512A21}" srcOrd="0" destOrd="0" presId="urn:microsoft.com/office/officeart/2005/8/layout/radial4"/>
    <dgm:cxn modelId="{39FBEBBA-0E32-4682-947C-B272DEDCEAB5}" srcId="{988EA810-462A-443A-80C6-2B5B9768ED07}" destId="{9E4795BE-C0D8-4272-B98A-F26BDF5DE265}" srcOrd="1" destOrd="0" parTransId="{91ED9E93-5330-431D-BF94-4B336EDEBA2F}" sibTransId="{AE736DFE-B168-4E57-8154-75DC69170E3E}"/>
    <dgm:cxn modelId="{AB7C1CC9-5A99-4C79-BDA6-DC120CC725C9}" srcId="{988EA810-462A-443A-80C6-2B5B9768ED07}" destId="{94DB9D5E-0F67-48C0-9851-6A9E55742AAA}" srcOrd="2" destOrd="0" parTransId="{70118634-4710-4A34-A5D1-6CD3F2578695}" sibTransId="{C02A15A4-45A1-484E-B723-3114AB3A44A9}"/>
    <dgm:cxn modelId="{839E1DB0-F370-4271-A535-D6327AB492D4}" type="presParOf" srcId="{25720F43-9660-4904-A5D2-C46BC283840D}" destId="{5C5FCE09-AE82-42C9-8E68-CD8F7073BAE5}" srcOrd="0" destOrd="0" presId="urn:microsoft.com/office/officeart/2005/8/layout/radial4"/>
    <dgm:cxn modelId="{6E68326E-C163-40F4-B273-81CC3B57FC63}" type="presParOf" srcId="{25720F43-9660-4904-A5D2-C46BC283840D}" destId="{72134927-5AD2-4B45-A4C2-5CC833512A21}" srcOrd="1" destOrd="0" presId="urn:microsoft.com/office/officeart/2005/8/layout/radial4"/>
    <dgm:cxn modelId="{B246F4BF-6188-4881-AB7F-93EF18F4D84B}" type="presParOf" srcId="{25720F43-9660-4904-A5D2-C46BC283840D}" destId="{58D0BBDE-4AA1-4BCE-BF0E-55E4E8F23C1D}" srcOrd="2" destOrd="0" presId="urn:microsoft.com/office/officeart/2005/8/layout/radial4"/>
    <dgm:cxn modelId="{1535E9F5-A8B8-4679-8D0C-75B5278C0172}" type="presParOf" srcId="{25720F43-9660-4904-A5D2-C46BC283840D}" destId="{7AA5DF57-25D3-46E5-BC35-487D6A276A03}" srcOrd="3" destOrd="0" presId="urn:microsoft.com/office/officeart/2005/8/layout/radial4"/>
    <dgm:cxn modelId="{26553310-4524-4D94-BDEE-5A6A2E4E860A}" type="presParOf" srcId="{25720F43-9660-4904-A5D2-C46BC283840D}" destId="{CAA779D9-907D-4315-9D30-AC5ED4E8E2B5}" srcOrd="4" destOrd="0" presId="urn:microsoft.com/office/officeart/2005/8/layout/radial4"/>
    <dgm:cxn modelId="{AB36B25E-8817-445F-BA94-E80D33DFCE90}" type="presParOf" srcId="{25720F43-9660-4904-A5D2-C46BC283840D}" destId="{89590EE7-C72D-4804-B41F-0AA3D3B087C8}" srcOrd="5" destOrd="0" presId="urn:microsoft.com/office/officeart/2005/8/layout/radial4"/>
    <dgm:cxn modelId="{729F2AF6-450D-4A66-AE90-D8A714F938B5}" type="presParOf" srcId="{25720F43-9660-4904-A5D2-C46BC283840D}" destId="{8BAAAE49-0AE8-4F42-B522-A05B8E262820}" srcOrd="6" destOrd="0" presId="urn:microsoft.com/office/officeart/2005/8/layout/radial4"/>
    <dgm:cxn modelId="{22763AD1-11A0-44A5-98FC-2DB32FA497ED}" type="presParOf" srcId="{25720F43-9660-4904-A5D2-C46BC283840D}" destId="{D3AA7C3A-8E34-4311-B746-1D9536F3CB48}" srcOrd="7" destOrd="0" presId="urn:microsoft.com/office/officeart/2005/8/layout/radial4"/>
    <dgm:cxn modelId="{2B6C62B7-8850-4053-B14C-69FCFC427581}" type="presParOf" srcId="{25720F43-9660-4904-A5D2-C46BC283840D}" destId="{F9EA3190-36DB-48CE-A8FE-B8609DE64465}"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2EA44-AA56-4256-96A3-1875BA94EF88}">
      <dsp:nvSpPr>
        <dsp:cNvPr id="0" name=""/>
        <dsp:cNvSpPr/>
      </dsp:nvSpPr>
      <dsp:spPr>
        <a:xfrm>
          <a:off x="2960953" y="1469219"/>
          <a:ext cx="1795712" cy="1795712"/>
        </a:xfrm>
        <a:prstGeom prst="gear9">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Aging Population, Declining Birth rate</a:t>
          </a:r>
        </a:p>
      </dsp:txBody>
      <dsp:txXfrm>
        <a:off x="3321971" y="1889856"/>
        <a:ext cx="1073676" cy="923033"/>
      </dsp:txXfrm>
    </dsp:sp>
    <dsp:sp modelId="{A6AA70CD-8628-4C23-967B-BF89EFB37B63}">
      <dsp:nvSpPr>
        <dsp:cNvPr id="0" name=""/>
        <dsp:cNvSpPr/>
      </dsp:nvSpPr>
      <dsp:spPr>
        <a:xfrm>
          <a:off x="1916175" y="1044778"/>
          <a:ext cx="1305972" cy="1305972"/>
        </a:xfrm>
        <a:prstGeom prst="gear6">
          <a:avLst/>
        </a:prstGeom>
        <a:solidFill>
          <a:schemeClr val="accent2">
            <a:shade val="80000"/>
            <a:hueOff val="-57389"/>
            <a:satOff val="1440"/>
            <a:lumOff val="105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Slow population growth</a:t>
          </a:r>
        </a:p>
      </dsp:txBody>
      <dsp:txXfrm>
        <a:off x="2244957" y="1375548"/>
        <a:ext cx="648408" cy="644432"/>
      </dsp:txXfrm>
    </dsp:sp>
    <dsp:sp modelId="{BF0A8BBD-228B-459C-B610-864577FEF927}">
      <dsp:nvSpPr>
        <dsp:cNvPr id="0" name=""/>
        <dsp:cNvSpPr/>
      </dsp:nvSpPr>
      <dsp:spPr>
        <a:xfrm rot="20700000">
          <a:off x="2647653" y="143790"/>
          <a:ext cx="1279586" cy="1279586"/>
        </a:xfrm>
        <a:prstGeom prst="gear6">
          <a:avLst/>
        </a:prstGeom>
        <a:solidFill>
          <a:schemeClr val="accent2">
            <a:shade val="80000"/>
            <a:hueOff val="-114778"/>
            <a:satOff val="2881"/>
            <a:lumOff val="210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Smaller labor force</a:t>
          </a:r>
        </a:p>
      </dsp:txBody>
      <dsp:txXfrm rot="-20700000">
        <a:off x="2928304" y="424441"/>
        <a:ext cx="718285" cy="718285"/>
      </dsp:txXfrm>
    </dsp:sp>
    <dsp:sp modelId="{873A7286-BFB4-4D6B-910A-9E5942CB5219}">
      <dsp:nvSpPr>
        <dsp:cNvPr id="0" name=""/>
        <dsp:cNvSpPr/>
      </dsp:nvSpPr>
      <dsp:spPr>
        <a:xfrm>
          <a:off x="2812942" y="1203852"/>
          <a:ext cx="2298512" cy="2298512"/>
        </a:xfrm>
        <a:prstGeom prst="circularArrow">
          <a:avLst>
            <a:gd name="adj1" fmla="val 4687"/>
            <a:gd name="adj2" fmla="val 299029"/>
            <a:gd name="adj3" fmla="val 2489051"/>
            <a:gd name="adj4" fmla="val 15920974"/>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6759-1AA2-4682-AE15-3FB75310E0B8}">
      <dsp:nvSpPr>
        <dsp:cNvPr id="0" name=""/>
        <dsp:cNvSpPr/>
      </dsp:nvSpPr>
      <dsp:spPr>
        <a:xfrm>
          <a:off x="1684889" y="759804"/>
          <a:ext cx="1670012" cy="1670012"/>
        </a:xfrm>
        <a:prstGeom prst="leftCircularArrow">
          <a:avLst>
            <a:gd name="adj1" fmla="val 6452"/>
            <a:gd name="adj2" fmla="val 429999"/>
            <a:gd name="adj3" fmla="val 10489124"/>
            <a:gd name="adj4" fmla="val 14837806"/>
            <a:gd name="adj5" fmla="val 7527"/>
          </a:avLst>
        </a:prstGeom>
        <a:solidFill>
          <a:schemeClr val="accent2">
            <a:shade val="90000"/>
            <a:hueOff val="-57400"/>
            <a:satOff val="-491"/>
            <a:lumOff val="90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E65C4-671D-493E-8190-7B61AC743457}">
      <dsp:nvSpPr>
        <dsp:cNvPr id="0" name=""/>
        <dsp:cNvSpPr/>
      </dsp:nvSpPr>
      <dsp:spPr>
        <a:xfrm>
          <a:off x="2351671" y="-132498"/>
          <a:ext cx="1800609" cy="1800609"/>
        </a:xfrm>
        <a:prstGeom prst="circularArrow">
          <a:avLst>
            <a:gd name="adj1" fmla="val 5984"/>
            <a:gd name="adj2" fmla="val 394124"/>
            <a:gd name="adj3" fmla="val 13313824"/>
            <a:gd name="adj4" fmla="val 10508221"/>
            <a:gd name="adj5" fmla="val 6981"/>
          </a:avLst>
        </a:prstGeom>
        <a:solidFill>
          <a:schemeClr val="accent2">
            <a:shade val="90000"/>
            <a:hueOff val="-114800"/>
            <a:satOff val="-983"/>
            <a:lumOff val="1803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232C-F564-49BC-9397-2C082C188D04}">
      <dsp:nvSpPr>
        <dsp:cNvPr id="0" name=""/>
        <dsp:cNvSpPr/>
      </dsp:nvSpPr>
      <dsp:spPr>
        <a:xfrm>
          <a:off x="480059" y="0"/>
          <a:ext cx="7193280" cy="449580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AC8EE-9E13-460C-913F-8C0827EF5C37}">
      <dsp:nvSpPr>
        <dsp:cNvPr id="0" name=""/>
        <dsp:cNvSpPr/>
      </dsp:nvSpPr>
      <dsp:spPr>
        <a:xfrm>
          <a:off x="1393606" y="3103001"/>
          <a:ext cx="187025" cy="187025"/>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0E6AF-1914-4C59-9F27-E3CA4FD0D6F3}">
      <dsp:nvSpPr>
        <dsp:cNvPr id="0" name=""/>
        <dsp:cNvSpPr/>
      </dsp:nvSpPr>
      <dsp:spPr>
        <a:xfrm>
          <a:off x="1749418" y="3196513"/>
          <a:ext cx="1676034" cy="129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1"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F0F6FA"/>
              </a:solidFill>
            </a:rPr>
            <a:t>Low Unemployment, Gas Prices</a:t>
          </a:r>
        </a:p>
      </dsp:txBody>
      <dsp:txXfrm>
        <a:off x="1749418" y="3196513"/>
        <a:ext cx="1676034" cy="1299286"/>
      </dsp:txXfrm>
    </dsp:sp>
    <dsp:sp modelId="{5A569E48-546B-4476-80C7-AF17AA80A66F}">
      <dsp:nvSpPr>
        <dsp:cNvPr id="0" name=""/>
        <dsp:cNvSpPr/>
      </dsp:nvSpPr>
      <dsp:spPr>
        <a:xfrm>
          <a:off x="3044464" y="1881042"/>
          <a:ext cx="338084" cy="338084"/>
        </a:xfrm>
        <a:prstGeom prst="ellipse">
          <a:avLst/>
        </a:prstGeom>
        <a:solidFill>
          <a:schemeClr val="accent2">
            <a:shade val="50000"/>
            <a:hueOff val="-108866"/>
            <a:satOff val="3783"/>
            <a:lumOff val="27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D9F3B-B2F9-428F-9CCB-3ABD6A4707E7}">
      <dsp:nvSpPr>
        <dsp:cNvPr id="0" name=""/>
        <dsp:cNvSpPr/>
      </dsp:nvSpPr>
      <dsp:spPr>
        <a:xfrm>
          <a:off x="3425817" y="2362206"/>
          <a:ext cx="1726387" cy="151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44"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F0F6FA"/>
              </a:solidFill>
            </a:rPr>
            <a:t>Food, beverage and culinary activities; sightseeing popular</a:t>
          </a:r>
        </a:p>
      </dsp:txBody>
      <dsp:txXfrm>
        <a:off x="3425817" y="2362206"/>
        <a:ext cx="1726387" cy="1516685"/>
      </dsp:txXfrm>
    </dsp:sp>
    <dsp:sp modelId="{9029831B-ED13-499F-9DAE-C784ED4B661C}">
      <dsp:nvSpPr>
        <dsp:cNvPr id="0" name=""/>
        <dsp:cNvSpPr/>
      </dsp:nvSpPr>
      <dsp:spPr>
        <a:xfrm>
          <a:off x="5029809" y="1137437"/>
          <a:ext cx="467563" cy="467563"/>
        </a:xfrm>
        <a:prstGeom prst="ellipse">
          <a:avLst/>
        </a:prstGeom>
        <a:solidFill>
          <a:schemeClr val="accent2">
            <a:shade val="50000"/>
            <a:hueOff val="-108866"/>
            <a:satOff val="3783"/>
            <a:lumOff val="27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A99C9-8EAC-49D4-8DC5-772B5BD78B2E}">
      <dsp:nvSpPr>
        <dsp:cNvPr id="0" name=""/>
        <dsp:cNvSpPr/>
      </dsp:nvSpPr>
      <dsp:spPr>
        <a:xfrm>
          <a:off x="4949820" y="1905006"/>
          <a:ext cx="1726387" cy="114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52"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F0F6FA"/>
              </a:solidFill>
            </a:rPr>
            <a:t>Family-friendly, natural appeal</a:t>
          </a:r>
        </a:p>
      </dsp:txBody>
      <dsp:txXfrm>
        <a:off x="4949820" y="1905006"/>
        <a:ext cx="1726387" cy="1142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4DCE5-CAD9-4122-A7C3-30B1C481D68B}">
      <dsp:nvSpPr>
        <dsp:cNvPr id="0" name=""/>
        <dsp:cNvSpPr/>
      </dsp:nvSpPr>
      <dsp:spPr>
        <a:xfrm>
          <a:off x="1139029" y="1987922"/>
          <a:ext cx="1324112" cy="1136594"/>
        </a:xfrm>
        <a:prstGeom prst="hexagon">
          <a:avLst>
            <a:gd name="adj" fmla="val 25000"/>
            <a:gd name="vf" fmla="val 115470"/>
          </a:avLst>
        </a:prstGeom>
        <a:solidFill>
          <a:schemeClr val="accent2">
            <a:shade val="8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RPOs, Non-Metropolitan Officials</a:t>
          </a:r>
        </a:p>
      </dsp:txBody>
      <dsp:txXfrm>
        <a:off x="1344088" y="2163941"/>
        <a:ext cx="913994" cy="784556"/>
      </dsp:txXfrm>
    </dsp:sp>
    <dsp:sp modelId="{555008D6-8A37-4B76-9700-8A361828DBFD}">
      <dsp:nvSpPr>
        <dsp:cNvPr id="0" name=""/>
        <dsp:cNvSpPr/>
      </dsp:nvSpPr>
      <dsp:spPr>
        <a:xfrm>
          <a:off x="1170828" y="2496274"/>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EA138-BD49-4F12-8D9D-2387770E9A33}">
      <dsp:nvSpPr>
        <dsp:cNvPr id="0" name=""/>
        <dsp:cNvSpPr/>
      </dsp:nvSpPr>
      <dsp:spPr>
        <a:xfrm>
          <a:off x="0" y="1359680"/>
          <a:ext cx="1324112" cy="113659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FC1AE-4B2F-47C5-8489-84C89C374A62}">
      <dsp:nvSpPr>
        <dsp:cNvPr id="0" name=""/>
        <dsp:cNvSpPr/>
      </dsp:nvSpPr>
      <dsp:spPr>
        <a:xfrm>
          <a:off x="906658" y="2345445"/>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4CC94-7C39-4AF6-8EB0-28137CCAAECA}">
      <dsp:nvSpPr>
        <dsp:cNvPr id="0" name=""/>
        <dsp:cNvSpPr/>
      </dsp:nvSpPr>
      <dsp:spPr>
        <a:xfrm>
          <a:off x="2278059" y="1356242"/>
          <a:ext cx="1324112" cy="1136594"/>
        </a:xfrm>
        <a:prstGeom prst="hexagon">
          <a:avLst>
            <a:gd name="adj" fmla="val 25000"/>
            <a:gd name="vf" fmla="val 115470"/>
          </a:avLst>
        </a:prstGeom>
        <a:solidFill>
          <a:schemeClr val="accent2">
            <a:shade val="80000"/>
            <a:hueOff val="-16397"/>
            <a:satOff val="412"/>
            <a:lumOff val="3013"/>
            <a:alphaOff val="0"/>
          </a:schemeClr>
        </a:solidFill>
        <a:ln w="19050" cap="flat" cmpd="sng" algn="ctr">
          <a:solidFill>
            <a:schemeClr val="accent2">
              <a:shade val="80000"/>
              <a:hueOff val="-16397"/>
              <a:satOff val="412"/>
              <a:lumOff val="30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State Agencies</a:t>
          </a:r>
        </a:p>
      </dsp:txBody>
      <dsp:txXfrm>
        <a:off x="2483118" y="1532261"/>
        <a:ext cx="913994" cy="784556"/>
      </dsp:txXfrm>
    </dsp:sp>
    <dsp:sp modelId="{33F93A36-AE46-405D-89F1-D09FA7F46A23}">
      <dsp:nvSpPr>
        <dsp:cNvPr id="0" name=""/>
        <dsp:cNvSpPr/>
      </dsp:nvSpPr>
      <dsp:spPr>
        <a:xfrm>
          <a:off x="3189610" y="2339429"/>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A59C6-607D-4FF0-87C3-8BFC74082630}">
      <dsp:nvSpPr>
        <dsp:cNvPr id="0" name=""/>
        <dsp:cNvSpPr/>
      </dsp:nvSpPr>
      <dsp:spPr>
        <a:xfrm>
          <a:off x="3417905" y="1985774"/>
          <a:ext cx="1324112" cy="113659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9050" cap="flat" cmpd="sng" algn="ctr">
          <a:solidFill>
            <a:schemeClr val="accent2">
              <a:shade val="80000"/>
              <a:hueOff val="-16397"/>
              <a:satOff val="412"/>
              <a:lumOff val="3013"/>
              <a:alphaOff val="0"/>
            </a:schemeClr>
          </a:solidFill>
          <a:prstDash val="solid"/>
        </a:ln>
        <a:effectLst/>
      </dsp:spPr>
      <dsp:style>
        <a:lnRef idx="2">
          <a:scrgbClr r="0" g="0" b="0"/>
        </a:lnRef>
        <a:fillRef idx="1">
          <a:scrgbClr r="0" g="0" b="0"/>
        </a:fillRef>
        <a:effectRef idx="0">
          <a:scrgbClr r="0" g="0" b="0"/>
        </a:effectRef>
        <a:fontRef idx="minor"/>
      </dsp:style>
    </dsp:sp>
    <dsp:sp modelId="{D55D8E7C-4A48-49A0-A6AE-C38CB63A7F72}">
      <dsp:nvSpPr>
        <dsp:cNvPr id="0" name=""/>
        <dsp:cNvSpPr/>
      </dsp:nvSpPr>
      <dsp:spPr>
        <a:xfrm>
          <a:off x="3449703" y="2491548"/>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9BA19-8884-4C99-8FE3-8D8351212519}">
      <dsp:nvSpPr>
        <dsp:cNvPr id="0" name=""/>
        <dsp:cNvSpPr/>
      </dsp:nvSpPr>
      <dsp:spPr>
        <a:xfrm>
          <a:off x="1139029" y="731438"/>
          <a:ext cx="1324112" cy="1136594"/>
        </a:xfrm>
        <a:prstGeom prst="hexagon">
          <a:avLst>
            <a:gd name="adj" fmla="val 25000"/>
            <a:gd name="vf" fmla="val 115470"/>
          </a:avLst>
        </a:prstGeom>
        <a:solidFill>
          <a:schemeClr val="accent2">
            <a:shade val="80000"/>
            <a:hueOff val="-32794"/>
            <a:satOff val="823"/>
            <a:lumOff val="6027"/>
            <a:alphaOff val="0"/>
          </a:schemeClr>
        </a:solidFill>
        <a:ln w="19050" cap="flat" cmpd="sng" algn="ctr">
          <a:solidFill>
            <a:schemeClr val="accent2">
              <a:shade val="80000"/>
              <a:hueOff val="-32794"/>
              <a:satOff val="823"/>
              <a:lumOff val="60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Private Providers of Transportation</a:t>
          </a:r>
        </a:p>
      </dsp:txBody>
      <dsp:txXfrm>
        <a:off x="1344088" y="907457"/>
        <a:ext cx="913994" cy="784556"/>
      </dsp:txXfrm>
    </dsp:sp>
    <dsp:sp modelId="{84E84EEE-9AA6-4FA2-B82C-FDA6E26FC702}">
      <dsp:nvSpPr>
        <dsp:cNvPr id="0" name=""/>
        <dsp:cNvSpPr/>
      </dsp:nvSpPr>
      <dsp:spPr>
        <a:xfrm>
          <a:off x="2039980" y="746907"/>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5B20F-8A48-4FD4-8730-A3F458FEA253}">
      <dsp:nvSpPr>
        <dsp:cNvPr id="0" name=""/>
        <dsp:cNvSpPr/>
      </dsp:nvSpPr>
      <dsp:spPr>
        <a:xfrm>
          <a:off x="2278059" y="99328"/>
          <a:ext cx="1324112" cy="1136594"/>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19050" cap="flat" cmpd="sng" algn="ctr">
          <a:solidFill>
            <a:schemeClr val="accent2">
              <a:shade val="80000"/>
              <a:hueOff val="-32794"/>
              <a:satOff val="823"/>
              <a:lumOff val="6027"/>
              <a:alphaOff val="0"/>
            </a:schemeClr>
          </a:solidFill>
          <a:prstDash val="solid"/>
        </a:ln>
        <a:effectLst/>
      </dsp:spPr>
      <dsp:style>
        <a:lnRef idx="2">
          <a:scrgbClr r="0" g="0" b="0"/>
        </a:lnRef>
        <a:fillRef idx="1">
          <a:scrgbClr r="0" g="0" b="0"/>
        </a:fillRef>
        <a:effectRef idx="0">
          <a:scrgbClr r="0" g="0" b="0"/>
        </a:effectRef>
        <a:fontRef idx="minor"/>
      </dsp:style>
    </dsp:sp>
    <dsp:sp modelId="{C4385278-CD93-41BD-8DE0-C71A1D17DE17}">
      <dsp:nvSpPr>
        <dsp:cNvPr id="0" name=""/>
        <dsp:cNvSpPr/>
      </dsp:nvSpPr>
      <dsp:spPr>
        <a:xfrm>
          <a:off x="2316380" y="602953"/>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EB5C35-B200-4F06-8AFD-EF4630399E7A}">
      <dsp:nvSpPr>
        <dsp:cNvPr id="0" name=""/>
        <dsp:cNvSpPr/>
      </dsp:nvSpPr>
      <dsp:spPr>
        <a:xfrm>
          <a:off x="3417905" y="728859"/>
          <a:ext cx="1324112" cy="1136594"/>
        </a:xfrm>
        <a:prstGeom prst="hexagon">
          <a:avLst>
            <a:gd name="adj" fmla="val 25000"/>
            <a:gd name="vf" fmla="val 115470"/>
          </a:avLst>
        </a:prstGeom>
        <a:solidFill>
          <a:schemeClr val="accent2">
            <a:shade val="80000"/>
            <a:hueOff val="-49191"/>
            <a:satOff val="1235"/>
            <a:lumOff val="9040"/>
            <a:alphaOff val="0"/>
          </a:schemeClr>
        </a:solidFill>
        <a:ln w="19050" cap="flat" cmpd="sng" algn="ctr">
          <a:solidFill>
            <a:schemeClr val="accent2">
              <a:shade val="80000"/>
              <a:hueOff val="-49191"/>
              <a:satOff val="1235"/>
              <a:lumOff val="9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Providers and Users of Public Transportation</a:t>
          </a:r>
        </a:p>
      </dsp:txBody>
      <dsp:txXfrm>
        <a:off x="3622964" y="904878"/>
        <a:ext cx="913994" cy="784556"/>
      </dsp:txXfrm>
    </dsp:sp>
    <dsp:sp modelId="{FC1E9C17-80DA-428B-B5C7-09FA1761A06B}">
      <dsp:nvSpPr>
        <dsp:cNvPr id="0" name=""/>
        <dsp:cNvSpPr/>
      </dsp:nvSpPr>
      <dsp:spPr>
        <a:xfrm>
          <a:off x="4562642" y="1232485"/>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00AE4-482C-411F-AF1F-B434A6E5AF60}">
      <dsp:nvSpPr>
        <dsp:cNvPr id="0" name=""/>
        <dsp:cNvSpPr/>
      </dsp:nvSpPr>
      <dsp:spPr>
        <a:xfrm>
          <a:off x="4556935" y="1367845"/>
          <a:ext cx="1324112" cy="113659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19050" cap="flat" cmpd="sng" algn="ctr">
          <a:solidFill>
            <a:schemeClr val="accent2">
              <a:shade val="80000"/>
              <a:hueOff val="-49191"/>
              <a:satOff val="1235"/>
              <a:lumOff val="9040"/>
              <a:alphaOff val="0"/>
            </a:schemeClr>
          </a:solidFill>
          <a:prstDash val="solid"/>
        </a:ln>
        <a:effectLst/>
      </dsp:spPr>
      <dsp:style>
        <a:lnRef idx="2">
          <a:scrgbClr r="0" g="0" b="0"/>
        </a:lnRef>
        <a:fillRef idx="1">
          <a:scrgbClr r="0" g="0" b="0"/>
        </a:fillRef>
        <a:effectRef idx="0">
          <a:scrgbClr r="0" g="0" b="0"/>
        </a:effectRef>
        <a:fontRef idx="minor"/>
      </dsp:style>
    </dsp:sp>
    <dsp:sp modelId="{DFB7A58A-5CDE-4A82-AEC3-2670E3F79C76}">
      <dsp:nvSpPr>
        <dsp:cNvPr id="0" name=""/>
        <dsp:cNvSpPr/>
      </dsp:nvSpPr>
      <dsp:spPr>
        <a:xfrm>
          <a:off x="4814582" y="1388471"/>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1779-17CE-4EF9-A84C-84BDBBBEE129}">
      <dsp:nvSpPr>
        <dsp:cNvPr id="0" name=""/>
        <dsp:cNvSpPr/>
      </dsp:nvSpPr>
      <dsp:spPr>
        <a:xfrm>
          <a:off x="4556935" y="111360"/>
          <a:ext cx="1324112" cy="1136594"/>
        </a:xfrm>
        <a:prstGeom prst="hexagon">
          <a:avLst>
            <a:gd name="adj" fmla="val 25000"/>
            <a:gd name="vf" fmla="val 115470"/>
          </a:avLst>
        </a:prstGeom>
        <a:solidFill>
          <a:schemeClr val="accent2">
            <a:shade val="80000"/>
            <a:hueOff val="-65587"/>
            <a:satOff val="1646"/>
            <a:lumOff val="12054"/>
            <a:alphaOff val="0"/>
          </a:schemeClr>
        </a:solidFill>
        <a:ln w="19050" cap="flat" cmpd="sng" algn="ctr">
          <a:solidFill>
            <a:schemeClr val="accent2">
              <a:shade val="80000"/>
              <a:hueOff val="-65587"/>
              <a:satOff val="1646"/>
              <a:lumOff val="120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Ports, Freight Shippers</a:t>
          </a:r>
        </a:p>
      </dsp:txBody>
      <dsp:txXfrm>
        <a:off x="4761994" y="287379"/>
        <a:ext cx="913994" cy="784556"/>
      </dsp:txXfrm>
    </dsp:sp>
    <dsp:sp modelId="{4FDA43C6-268A-43AC-B913-F55E2EE577ED}">
      <dsp:nvSpPr>
        <dsp:cNvPr id="0" name=""/>
        <dsp:cNvSpPr/>
      </dsp:nvSpPr>
      <dsp:spPr>
        <a:xfrm>
          <a:off x="5701672" y="621001"/>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F0CA8-6149-4E85-B272-9BD5FA63D095}">
      <dsp:nvSpPr>
        <dsp:cNvPr id="0" name=""/>
        <dsp:cNvSpPr/>
      </dsp:nvSpPr>
      <dsp:spPr>
        <a:xfrm>
          <a:off x="5695965" y="745618"/>
          <a:ext cx="1324112" cy="1136594"/>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9050" cap="flat" cmpd="sng" algn="ctr">
          <a:solidFill>
            <a:schemeClr val="accent2">
              <a:shade val="80000"/>
              <a:hueOff val="-65587"/>
              <a:satOff val="1646"/>
              <a:lumOff val="12054"/>
              <a:alphaOff val="0"/>
            </a:schemeClr>
          </a:solidFill>
          <a:prstDash val="solid"/>
        </a:ln>
        <a:effectLst/>
      </dsp:spPr>
      <dsp:style>
        <a:lnRef idx="2">
          <a:scrgbClr r="0" g="0" b="0"/>
        </a:lnRef>
        <a:fillRef idx="1">
          <a:scrgbClr r="0" g="0" b="0"/>
        </a:fillRef>
        <a:effectRef idx="0">
          <a:scrgbClr r="0" g="0" b="0"/>
        </a:effectRef>
        <a:fontRef idx="minor"/>
      </dsp:style>
    </dsp:sp>
    <dsp:sp modelId="{9023463B-FA2A-481B-83BA-4C0D5922682D}">
      <dsp:nvSpPr>
        <dsp:cNvPr id="0" name=""/>
        <dsp:cNvSpPr/>
      </dsp:nvSpPr>
      <dsp:spPr>
        <a:xfrm>
          <a:off x="5960135" y="770971"/>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85FE42-80DA-48F6-9A34-1DFA321772E7}">
      <dsp:nvSpPr>
        <dsp:cNvPr id="0" name=""/>
        <dsp:cNvSpPr/>
      </dsp:nvSpPr>
      <dsp:spPr>
        <a:xfrm>
          <a:off x="5695965" y="2000384"/>
          <a:ext cx="1324112" cy="1136594"/>
        </a:xfrm>
        <a:prstGeom prst="hexagon">
          <a:avLst>
            <a:gd name="adj" fmla="val 25000"/>
            <a:gd name="vf" fmla="val 115470"/>
          </a:avLst>
        </a:prstGeom>
        <a:solidFill>
          <a:schemeClr val="accent2">
            <a:shade val="80000"/>
            <a:hueOff val="-81984"/>
            <a:satOff val="2058"/>
            <a:lumOff val="15067"/>
            <a:alphaOff val="0"/>
          </a:schemeClr>
        </a:solidFill>
        <a:ln w="19050" cap="flat" cmpd="sng" algn="ctr">
          <a:solidFill>
            <a:schemeClr val="accent2">
              <a:shade val="80000"/>
              <a:hueOff val="-81984"/>
              <a:satOff val="2058"/>
              <a:lumOff val="150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Business Community</a:t>
          </a:r>
        </a:p>
      </dsp:txBody>
      <dsp:txXfrm>
        <a:off x="5901024" y="2176403"/>
        <a:ext cx="913994" cy="784556"/>
      </dsp:txXfrm>
    </dsp:sp>
    <dsp:sp modelId="{824437ED-7708-475A-A1C4-BCED7F9551EE}">
      <dsp:nvSpPr>
        <dsp:cNvPr id="0" name=""/>
        <dsp:cNvSpPr/>
      </dsp:nvSpPr>
      <dsp:spPr>
        <a:xfrm>
          <a:off x="5958504" y="2996032"/>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35E34-CDD6-4917-99F1-46BE0D329612}">
      <dsp:nvSpPr>
        <dsp:cNvPr id="0" name=""/>
        <dsp:cNvSpPr/>
      </dsp:nvSpPr>
      <dsp:spPr>
        <a:xfrm>
          <a:off x="4556935" y="2622610"/>
          <a:ext cx="1324112" cy="113659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a:ln w="19050" cap="flat" cmpd="sng" algn="ctr">
          <a:solidFill>
            <a:schemeClr val="accent2">
              <a:shade val="80000"/>
              <a:hueOff val="-81984"/>
              <a:satOff val="2058"/>
              <a:lumOff val="15067"/>
              <a:alphaOff val="0"/>
            </a:schemeClr>
          </a:solidFill>
          <a:prstDash val="solid"/>
        </a:ln>
        <a:effectLst/>
      </dsp:spPr>
      <dsp:style>
        <a:lnRef idx="2">
          <a:scrgbClr r="0" g="0" b="0"/>
        </a:lnRef>
        <a:fillRef idx="1">
          <a:scrgbClr r="0" g="0" b="0"/>
        </a:fillRef>
        <a:effectRef idx="0">
          <a:scrgbClr r="0" g="0" b="0"/>
        </a:effectRef>
        <a:fontRef idx="minor"/>
      </dsp:style>
    </dsp:sp>
    <dsp:sp modelId="{067A0897-9131-4520-93D2-E6A26FC950AB}">
      <dsp:nvSpPr>
        <dsp:cNvPr id="0" name=""/>
        <dsp:cNvSpPr/>
      </dsp:nvSpPr>
      <dsp:spPr>
        <a:xfrm>
          <a:off x="5713087" y="3121509"/>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295FE-5D4A-4500-8CE5-BE25B14B5192}">
      <dsp:nvSpPr>
        <dsp:cNvPr id="0" name=""/>
        <dsp:cNvSpPr/>
      </dsp:nvSpPr>
      <dsp:spPr>
        <a:xfrm>
          <a:off x="2277244" y="2615735"/>
          <a:ext cx="1324112" cy="1136594"/>
        </a:xfrm>
        <a:prstGeom prst="hexagon">
          <a:avLst>
            <a:gd name="adj" fmla="val 25000"/>
            <a:gd name="vf" fmla="val 115470"/>
          </a:avLst>
        </a:prstGeom>
        <a:solidFill>
          <a:schemeClr val="accent2">
            <a:shade val="80000"/>
            <a:hueOff val="-98381"/>
            <a:satOff val="2469"/>
            <a:lumOff val="18081"/>
            <a:alphaOff val="0"/>
          </a:schemeClr>
        </a:solidFill>
        <a:ln w="19050" cap="flat" cmpd="sng" algn="ctr">
          <a:solidFill>
            <a:schemeClr val="accent2">
              <a:shade val="80000"/>
              <a:hueOff val="-98381"/>
              <a:satOff val="2469"/>
              <a:lumOff val="180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Tribal Governments</a:t>
          </a:r>
        </a:p>
      </dsp:txBody>
      <dsp:txXfrm>
        <a:off x="2482303" y="2791754"/>
        <a:ext cx="913994" cy="784556"/>
      </dsp:txXfrm>
    </dsp:sp>
    <dsp:sp modelId="{D75EF9D5-FF82-4A8E-ACA6-A26BD203260B}">
      <dsp:nvSpPr>
        <dsp:cNvPr id="0" name=""/>
        <dsp:cNvSpPr/>
      </dsp:nvSpPr>
      <dsp:spPr>
        <a:xfrm>
          <a:off x="2315565" y="3119360"/>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5B01E-105D-4C47-B79A-704035B47B87}">
      <dsp:nvSpPr>
        <dsp:cNvPr id="0" name=""/>
        <dsp:cNvSpPr/>
      </dsp:nvSpPr>
      <dsp:spPr>
        <a:xfrm>
          <a:off x="1138214" y="3247415"/>
          <a:ext cx="1324112" cy="1136594"/>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a:ln w="19050" cap="flat" cmpd="sng" algn="ctr">
          <a:solidFill>
            <a:schemeClr val="accent2">
              <a:shade val="80000"/>
              <a:hueOff val="-98381"/>
              <a:satOff val="2469"/>
              <a:lumOff val="18081"/>
              <a:alphaOff val="0"/>
            </a:schemeClr>
          </a:solidFill>
          <a:prstDash val="solid"/>
        </a:ln>
        <a:effectLst/>
      </dsp:spPr>
      <dsp:style>
        <a:lnRef idx="2">
          <a:scrgbClr r="0" g="0" b="0"/>
        </a:lnRef>
        <a:fillRef idx="1">
          <a:scrgbClr r="0" g="0" b="0"/>
        </a:fillRef>
        <a:effectRef idx="0">
          <a:scrgbClr r="0" g="0" b="0"/>
        </a:effectRef>
        <a:fontRef idx="minor"/>
      </dsp:style>
    </dsp:sp>
    <dsp:sp modelId="{79E61D53-99E2-4919-A01D-F658EB508204}">
      <dsp:nvSpPr>
        <dsp:cNvPr id="0" name=""/>
        <dsp:cNvSpPr/>
      </dsp:nvSpPr>
      <dsp:spPr>
        <a:xfrm>
          <a:off x="2039165" y="3263314"/>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66114-1B22-4588-9C52-A8B49D73C46F}">
      <dsp:nvSpPr>
        <dsp:cNvPr id="0" name=""/>
        <dsp:cNvSpPr/>
      </dsp:nvSpPr>
      <dsp:spPr>
        <a:xfrm>
          <a:off x="6829287" y="2637221"/>
          <a:ext cx="1324112" cy="1136594"/>
        </a:xfrm>
        <a:prstGeom prst="hexagon">
          <a:avLst>
            <a:gd name="adj" fmla="val 25000"/>
            <a:gd name="vf" fmla="val 115470"/>
          </a:avLst>
        </a:prstGeom>
        <a:solidFill>
          <a:schemeClr val="accent2">
            <a:shade val="80000"/>
            <a:hueOff val="-114778"/>
            <a:satOff val="2881"/>
            <a:lumOff val="21094"/>
            <a:alphaOff val="0"/>
          </a:schemeClr>
        </a:solidFill>
        <a:ln w="19050" cap="flat" cmpd="sng" algn="ctr">
          <a:solidFill>
            <a:schemeClr val="accent2">
              <a:shade val="80000"/>
              <a:hueOff val="-114778"/>
              <a:satOff val="2881"/>
              <a:lumOff val="210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MPOs</a:t>
          </a:r>
        </a:p>
      </dsp:txBody>
      <dsp:txXfrm>
        <a:off x="7034346" y="2813240"/>
        <a:ext cx="913994" cy="784556"/>
      </dsp:txXfrm>
    </dsp:sp>
    <dsp:sp modelId="{EF05C312-51D6-48D6-9565-E724BA72A4AD}">
      <dsp:nvSpPr>
        <dsp:cNvPr id="0" name=""/>
        <dsp:cNvSpPr/>
      </dsp:nvSpPr>
      <dsp:spPr>
        <a:xfrm>
          <a:off x="7091827" y="3632869"/>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98F66-D047-4A09-81F6-C9CB313BCA7C}">
      <dsp:nvSpPr>
        <dsp:cNvPr id="0" name=""/>
        <dsp:cNvSpPr/>
      </dsp:nvSpPr>
      <dsp:spPr>
        <a:xfrm>
          <a:off x="5690257" y="3259877"/>
          <a:ext cx="1324112" cy="1136594"/>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0000" r="-20000"/>
          </a:stretch>
        </a:blipFill>
        <a:ln w="19050" cap="flat" cmpd="sng" algn="ctr">
          <a:solidFill>
            <a:schemeClr val="accent2">
              <a:shade val="80000"/>
              <a:hueOff val="-114778"/>
              <a:satOff val="2881"/>
              <a:lumOff val="21094"/>
              <a:alphaOff val="0"/>
            </a:schemeClr>
          </a:solidFill>
          <a:prstDash val="solid"/>
        </a:ln>
        <a:effectLst/>
      </dsp:spPr>
      <dsp:style>
        <a:lnRef idx="2">
          <a:scrgbClr r="0" g="0" b="0"/>
        </a:lnRef>
        <a:fillRef idx="1">
          <a:scrgbClr r="0" g="0" b="0"/>
        </a:fillRef>
        <a:effectRef idx="0">
          <a:scrgbClr r="0" g="0" b="0"/>
        </a:effectRef>
        <a:fontRef idx="minor"/>
      </dsp:style>
    </dsp:sp>
    <dsp:sp modelId="{179839DE-BEF4-4385-A980-20390B918150}">
      <dsp:nvSpPr>
        <dsp:cNvPr id="0" name=""/>
        <dsp:cNvSpPr/>
      </dsp:nvSpPr>
      <dsp:spPr>
        <a:xfrm>
          <a:off x="6846409" y="3758775"/>
          <a:ext cx="154099" cy="13321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CE09-AE82-42C9-8E68-CD8F7073BAE5}">
      <dsp:nvSpPr>
        <dsp:cNvPr id="0" name=""/>
        <dsp:cNvSpPr/>
      </dsp:nvSpPr>
      <dsp:spPr>
        <a:xfrm>
          <a:off x="1015174" y="1296214"/>
          <a:ext cx="750951" cy="750951"/>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LRTP</a:t>
          </a:r>
        </a:p>
      </dsp:txBody>
      <dsp:txXfrm>
        <a:off x="1125148" y="1406188"/>
        <a:ext cx="531003" cy="531003"/>
      </dsp:txXfrm>
    </dsp:sp>
    <dsp:sp modelId="{72134927-5AD2-4B45-A4C2-5CC833512A21}">
      <dsp:nvSpPr>
        <dsp:cNvPr id="0" name=""/>
        <dsp:cNvSpPr/>
      </dsp:nvSpPr>
      <dsp:spPr>
        <a:xfrm rot="11700000">
          <a:off x="345988" y="1372685"/>
          <a:ext cx="656267" cy="214021"/>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0BBDE-4AA1-4BCE-BF0E-55E4E8F23C1D}">
      <dsp:nvSpPr>
        <dsp:cNvPr id="0" name=""/>
        <dsp:cNvSpPr/>
      </dsp:nvSpPr>
      <dsp:spPr>
        <a:xfrm>
          <a:off x="467" y="1109407"/>
          <a:ext cx="713403" cy="570722"/>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Public Forums</a:t>
          </a:r>
        </a:p>
      </dsp:txBody>
      <dsp:txXfrm>
        <a:off x="17183" y="1126123"/>
        <a:ext cx="679971" cy="537290"/>
      </dsp:txXfrm>
    </dsp:sp>
    <dsp:sp modelId="{7AA5DF57-25D3-46E5-BC35-487D6A276A03}">
      <dsp:nvSpPr>
        <dsp:cNvPr id="0" name=""/>
        <dsp:cNvSpPr/>
      </dsp:nvSpPr>
      <dsp:spPr>
        <a:xfrm rot="14700000">
          <a:off x="749016" y="892375"/>
          <a:ext cx="656267" cy="214021"/>
        </a:xfrm>
        <a:prstGeom prst="leftArrow">
          <a:avLst>
            <a:gd name="adj1" fmla="val 60000"/>
            <a:gd name="adj2" fmla="val 50000"/>
          </a:avLst>
        </a:prstGeom>
        <a:solidFill>
          <a:schemeClr val="accent2">
            <a:shade val="90000"/>
            <a:hueOff val="-38267"/>
            <a:satOff val="-328"/>
            <a:lumOff val="60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A779D9-907D-4315-9D30-AC5ED4E8E2B5}">
      <dsp:nvSpPr>
        <dsp:cNvPr id="0" name=""/>
        <dsp:cNvSpPr/>
      </dsp:nvSpPr>
      <dsp:spPr>
        <a:xfrm>
          <a:off x="581772" y="416634"/>
          <a:ext cx="713403" cy="570722"/>
        </a:xfrm>
        <a:prstGeom prst="roundRect">
          <a:avLst>
            <a:gd name="adj" fmla="val 10000"/>
          </a:avLst>
        </a:prstGeom>
        <a:solidFill>
          <a:schemeClr val="accent2">
            <a:shade val="80000"/>
            <a:hueOff val="-38259"/>
            <a:satOff val="960"/>
            <a:lumOff val="70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Focus Groups</a:t>
          </a:r>
        </a:p>
      </dsp:txBody>
      <dsp:txXfrm>
        <a:off x="598488" y="433350"/>
        <a:ext cx="679971" cy="537290"/>
      </dsp:txXfrm>
    </dsp:sp>
    <dsp:sp modelId="{89590EE7-C72D-4804-B41F-0AA3D3B087C8}">
      <dsp:nvSpPr>
        <dsp:cNvPr id="0" name=""/>
        <dsp:cNvSpPr/>
      </dsp:nvSpPr>
      <dsp:spPr>
        <a:xfrm rot="17700000">
          <a:off x="1376016" y="892375"/>
          <a:ext cx="656267" cy="214021"/>
        </a:xfrm>
        <a:prstGeom prst="leftArrow">
          <a:avLst>
            <a:gd name="adj1" fmla="val 60000"/>
            <a:gd name="adj2" fmla="val 50000"/>
          </a:avLst>
        </a:prstGeom>
        <a:solidFill>
          <a:schemeClr val="accent2">
            <a:shade val="90000"/>
            <a:hueOff val="-76533"/>
            <a:satOff val="-655"/>
            <a:lumOff val="120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AAAE49-0AE8-4F42-B522-A05B8E262820}">
      <dsp:nvSpPr>
        <dsp:cNvPr id="0" name=""/>
        <dsp:cNvSpPr/>
      </dsp:nvSpPr>
      <dsp:spPr>
        <a:xfrm>
          <a:off x="1486123" y="416634"/>
          <a:ext cx="713403" cy="570722"/>
        </a:xfrm>
        <a:prstGeom prst="roundRect">
          <a:avLst>
            <a:gd name="adj" fmla="val 10000"/>
          </a:avLst>
        </a:prstGeom>
        <a:solidFill>
          <a:schemeClr val="accent2">
            <a:shade val="80000"/>
            <a:hueOff val="-76519"/>
            <a:satOff val="1921"/>
            <a:lumOff val="140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Meetings</a:t>
          </a:r>
        </a:p>
      </dsp:txBody>
      <dsp:txXfrm>
        <a:off x="1502839" y="433350"/>
        <a:ext cx="679971" cy="537290"/>
      </dsp:txXfrm>
    </dsp:sp>
    <dsp:sp modelId="{D3AA7C3A-8E34-4311-B746-1D9536F3CB48}">
      <dsp:nvSpPr>
        <dsp:cNvPr id="0" name=""/>
        <dsp:cNvSpPr/>
      </dsp:nvSpPr>
      <dsp:spPr>
        <a:xfrm rot="20700000">
          <a:off x="1779044" y="1372685"/>
          <a:ext cx="656267" cy="214021"/>
        </a:xfrm>
        <a:prstGeom prst="leftArrow">
          <a:avLst>
            <a:gd name="adj1" fmla="val 60000"/>
            <a:gd name="adj2" fmla="val 50000"/>
          </a:avLst>
        </a:prstGeom>
        <a:solidFill>
          <a:schemeClr val="accent2">
            <a:shade val="90000"/>
            <a:hueOff val="-114800"/>
            <a:satOff val="-983"/>
            <a:lumOff val="180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EA3190-36DB-48CE-A8FE-B8609DE64465}">
      <dsp:nvSpPr>
        <dsp:cNvPr id="0" name=""/>
        <dsp:cNvSpPr/>
      </dsp:nvSpPr>
      <dsp:spPr>
        <a:xfrm>
          <a:off x="2067429" y="1109407"/>
          <a:ext cx="713403" cy="570722"/>
        </a:xfrm>
        <a:prstGeom prst="roundRect">
          <a:avLst>
            <a:gd name="adj" fmla="val 10000"/>
          </a:avLst>
        </a:prstGeom>
        <a:solidFill>
          <a:schemeClr val="accent2">
            <a:shade val="80000"/>
            <a:hueOff val="-114778"/>
            <a:satOff val="2881"/>
            <a:lumOff val="210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Surveys</a:t>
          </a:r>
        </a:p>
      </dsp:txBody>
      <dsp:txXfrm>
        <a:off x="2084145" y="1126123"/>
        <a:ext cx="679971" cy="5372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8A5EDE-58F4-4899-89EA-04E9E482AECA}" type="datetimeFigureOut">
              <a:rPr lang="en-US" smtClean="0"/>
              <a:t>6/7/2018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D783CB-E2E1-4B6B-979A-89D3DAB91379}" type="slidenum">
              <a:rPr lang="en-US" smtClean="0"/>
              <a:t>‹#›</a:t>
            </a:fld>
            <a:endParaRPr lang="en-US"/>
          </a:p>
        </p:txBody>
      </p:sp>
    </p:spTree>
    <p:extLst>
      <p:ext uri="{BB962C8B-B14F-4D97-AF65-F5344CB8AC3E}">
        <p14:creationId xmlns:p14="http://schemas.microsoft.com/office/powerpoint/2010/main" val="3097031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93B11B-64FB-4F1C-BB93-46DCF1C82C58}" type="datetimeFigureOut">
              <a:rPr lang="en-US" smtClean="0"/>
              <a:t>6/7/2018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961018-6B1E-4AB3-8FC5-F81CC5A6F80E}" type="slidenum">
              <a:rPr lang="en-US" smtClean="0"/>
              <a:t>‹#›</a:t>
            </a:fld>
            <a:endParaRPr lang="en-US"/>
          </a:p>
        </p:txBody>
      </p:sp>
    </p:spTree>
    <p:extLst>
      <p:ext uri="{BB962C8B-B14F-4D97-AF65-F5344CB8AC3E}">
        <p14:creationId xmlns:p14="http://schemas.microsoft.com/office/powerpoint/2010/main" val="418881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0040" marR="0" lvl="0" indent="-320040" algn="l" defTabSz="914400" rtl="0" eaLnBrk="1" fontAlgn="auto" latinLnBrk="0" hangingPunct="1">
              <a:lnSpc>
                <a:spcPct val="100000"/>
              </a:lnSpc>
              <a:spcBef>
                <a:spcPts val="700"/>
              </a:spcBef>
              <a:spcAft>
                <a:spcPts val="0"/>
              </a:spcAft>
              <a:buClr>
                <a:srgbClr val="76C2AF"/>
              </a:buClr>
              <a:buSzPct val="90000"/>
              <a:buFontTx/>
              <a:buBlip>
                <a:blip r:embed="rId3"/>
              </a:buBlip>
              <a:tabLst/>
              <a:defRPr/>
            </a:pPr>
            <a:r>
              <a:rPr lang="en-US" sz="2800" dirty="0">
                <a:latin typeface="Century Gothic" panose="020B0502020202020204" pitchFamily="34" charset="0"/>
              </a:rPr>
              <a:t>Maine no longer has positive natural change.  This trend is expected to continue as baby boomers advance in age.</a:t>
            </a:r>
          </a:p>
          <a:p>
            <a:pPr marL="320040" marR="0" lvl="0" indent="-320040" algn="l" defTabSz="914400" rtl="0" eaLnBrk="1" fontAlgn="auto" latinLnBrk="0" hangingPunct="1">
              <a:lnSpc>
                <a:spcPct val="100000"/>
              </a:lnSpc>
              <a:spcBef>
                <a:spcPts val="700"/>
              </a:spcBef>
              <a:spcAft>
                <a:spcPts val="0"/>
              </a:spcAft>
              <a:buClr>
                <a:srgbClr val="76C2AF"/>
              </a:buClr>
              <a:buSzPct val="90000"/>
              <a:buFontTx/>
              <a:buBlip>
                <a:blip r:embed="rId3"/>
              </a:buBlip>
              <a:tabLst/>
              <a:defRPr/>
            </a:pPr>
            <a:r>
              <a:rPr lang="en-US" sz="2800" dirty="0">
                <a:latin typeface="Century Gothic" panose="020B0502020202020204" pitchFamily="34" charset="0"/>
              </a:rPr>
              <a:t>The prime working-age population is declining and Maine has the oldest median-age of any state in the nation.</a:t>
            </a:r>
          </a:p>
          <a:p>
            <a:pPr marL="320040" marR="0" lvl="0" indent="-320040" algn="l" defTabSz="914400" rtl="0" eaLnBrk="1" fontAlgn="auto" latinLnBrk="0" hangingPunct="1">
              <a:lnSpc>
                <a:spcPct val="100000"/>
              </a:lnSpc>
              <a:spcBef>
                <a:spcPts val="700"/>
              </a:spcBef>
              <a:spcAft>
                <a:spcPts val="0"/>
              </a:spcAft>
              <a:buClr>
                <a:srgbClr val="76C2AF"/>
              </a:buClr>
              <a:buSzPct val="90000"/>
              <a:buFontTx/>
              <a:buBlip>
                <a:blip r:embed="rId3"/>
              </a:buBlip>
              <a:tabLst/>
              <a:defRPr/>
            </a:pPr>
            <a:r>
              <a:rPr kumimoji="0" lang="en-US" sz="26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More Mainers are aging in place</a:t>
            </a:r>
          </a:p>
          <a:p>
            <a:pPr marL="640080" marR="0" lvl="1" indent="-274320" algn="l" defTabSz="914400" rtl="0" eaLnBrk="1" fontAlgn="auto" latinLnBrk="0" hangingPunct="1">
              <a:lnSpc>
                <a:spcPct val="100000"/>
              </a:lnSpc>
              <a:spcBef>
                <a:spcPts val="550"/>
              </a:spcBef>
              <a:spcAft>
                <a:spcPts val="0"/>
              </a:spcAft>
              <a:buClr>
                <a:srgbClr val="7AB5D5"/>
              </a:buClr>
              <a:buSzPct val="70000"/>
              <a:buFont typeface="Century Gothic" panose="020B0502020202020204" pitchFamily="34" charset="0"/>
              <a:buChar char="»"/>
              <a:tabLst/>
              <a:defRPr/>
            </a:pPr>
            <a:r>
              <a:rPr kumimoji="0" lang="en-US" sz="24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Some will continue driving which may increase crashes</a:t>
            </a:r>
          </a:p>
          <a:p>
            <a:pPr marL="640080" marR="0" lvl="1" indent="-274320" algn="l" defTabSz="914400" rtl="0" eaLnBrk="1" fontAlgn="auto" latinLnBrk="0" hangingPunct="1">
              <a:lnSpc>
                <a:spcPct val="100000"/>
              </a:lnSpc>
              <a:spcBef>
                <a:spcPts val="550"/>
              </a:spcBef>
              <a:spcAft>
                <a:spcPts val="0"/>
              </a:spcAft>
              <a:buClr>
                <a:srgbClr val="7AB5D5"/>
              </a:buClr>
              <a:buSzPct val="70000"/>
              <a:buFont typeface="Century Gothic" panose="020B0502020202020204" pitchFamily="34" charset="0"/>
              <a:buChar char="»"/>
              <a:tabLst/>
              <a:defRPr/>
            </a:pPr>
            <a:r>
              <a:rPr kumimoji="0" lang="en-US" sz="24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Others will seek transportation services but will they be available?</a:t>
            </a:r>
          </a:p>
          <a:p>
            <a:pPr marL="320040" marR="0" lvl="0" indent="-320040" algn="l" defTabSz="914400" rtl="0" eaLnBrk="1" fontAlgn="auto" latinLnBrk="0" hangingPunct="1">
              <a:lnSpc>
                <a:spcPct val="100000"/>
              </a:lnSpc>
              <a:spcBef>
                <a:spcPts val="700"/>
              </a:spcBef>
              <a:spcAft>
                <a:spcPts val="0"/>
              </a:spcAft>
              <a:buClr>
                <a:srgbClr val="76C2AF"/>
              </a:buClr>
              <a:buSzPct val="90000"/>
              <a:buFontTx/>
              <a:buBlip>
                <a:blip r:embed="rId3"/>
              </a:buBlip>
              <a:tabLst/>
              <a:defRPr/>
            </a:pPr>
            <a:r>
              <a:rPr kumimoji="0" lang="en-US" sz="26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Autonomous vehicles may be part of solution</a:t>
            </a:r>
          </a:p>
          <a:p>
            <a:pPr marL="320040" marR="0" lvl="0" indent="-320040" algn="l" defTabSz="914400" rtl="0" eaLnBrk="1" fontAlgn="auto" latinLnBrk="0" hangingPunct="1">
              <a:lnSpc>
                <a:spcPct val="100000"/>
              </a:lnSpc>
              <a:spcBef>
                <a:spcPts val="700"/>
              </a:spcBef>
              <a:spcAft>
                <a:spcPts val="0"/>
              </a:spcAft>
              <a:buClr>
                <a:srgbClr val="76C2AF"/>
              </a:buClr>
              <a:buSzPct val="90000"/>
              <a:buFontTx/>
              <a:buBlip>
                <a:blip r:embed="rId3"/>
              </a:buBlip>
              <a:tabLst/>
              <a:defRPr/>
            </a:pPr>
            <a:r>
              <a:rPr kumimoji="0" lang="en-US" sz="26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Economy will need to change to adapt to older population</a:t>
            </a:r>
          </a:p>
          <a:p>
            <a:pPr marL="640080" marR="0" lvl="1" indent="-274320" algn="l" defTabSz="914400" rtl="0" eaLnBrk="1" fontAlgn="auto" latinLnBrk="0" hangingPunct="1">
              <a:lnSpc>
                <a:spcPct val="100000"/>
              </a:lnSpc>
              <a:spcBef>
                <a:spcPts val="550"/>
              </a:spcBef>
              <a:spcAft>
                <a:spcPts val="0"/>
              </a:spcAft>
              <a:buClr>
                <a:srgbClr val="7AB5D5"/>
              </a:buClr>
              <a:buSzPct val="70000"/>
              <a:buFont typeface="Century Gothic" panose="020B0502020202020204" pitchFamily="34" charset="0"/>
              <a:buChar char="»"/>
              <a:tabLst/>
              <a:defRPr/>
            </a:pPr>
            <a:r>
              <a:rPr kumimoji="0" lang="en-US" sz="2400" b="0" i="0" u="none" strike="noStrike" kern="1200" cap="none" spc="0" normalizeH="0" baseline="0" noProof="0" dirty="0">
                <a:ln>
                  <a:noFill/>
                </a:ln>
                <a:solidFill>
                  <a:srgbClr val="EDECE6"/>
                </a:solidFill>
                <a:effectLst/>
                <a:uLnTx/>
                <a:uFillTx/>
                <a:latin typeface="Century Gothic" panose="020B0502020202020204" pitchFamily="34" charset="0"/>
                <a:ea typeface="+mn-ea"/>
                <a:cs typeface="+mn-cs"/>
              </a:rPr>
              <a:t>Potential for new pedestrian- and transit- friendly housing</a:t>
            </a:r>
          </a:p>
          <a:p>
            <a:endParaRPr lang="en-US" dirty="0"/>
          </a:p>
        </p:txBody>
      </p:sp>
      <p:sp>
        <p:nvSpPr>
          <p:cNvPr id="4" name="Slide Number Placeholder 3"/>
          <p:cNvSpPr>
            <a:spLocks noGrp="1"/>
          </p:cNvSpPr>
          <p:nvPr>
            <p:ph type="sldNum" sz="quarter" idx="10"/>
          </p:nvPr>
        </p:nvSpPr>
        <p:spPr/>
        <p:txBody>
          <a:bodyPr/>
          <a:lstStyle/>
          <a:p>
            <a:fld id="{2D961018-6B1E-4AB3-8FC5-F81CC5A6F80E}" type="slidenum">
              <a:rPr lang="en-US" smtClean="0"/>
              <a:t>5</a:t>
            </a:fld>
            <a:endParaRPr lang="en-US"/>
          </a:p>
        </p:txBody>
      </p:sp>
    </p:spTree>
    <p:extLst>
      <p:ext uri="{BB962C8B-B14F-4D97-AF65-F5344CB8AC3E}">
        <p14:creationId xmlns:p14="http://schemas.microsoft.com/office/powerpoint/2010/main" val="415576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MaineDOT prepare in light of all the unknowns?</a:t>
            </a:r>
          </a:p>
        </p:txBody>
      </p:sp>
      <p:sp>
        <p:nvSpPr>
          <p:cNvPr id="4" name="Slide Number Placeholder 3"/>
          <p:cNvSpPr>
            <a:spLocks noGrp="1"/>
          </p:cNvSpPr>
          <p:nvPr>
            <p:ph type="sldNum" sz="quarter" idx="10"/>
          </p:nvPr>
        </p:nvSpPr>
        <p:spPr/>
        <p:txBody>
          <a:bodyPr/>
          <a:lstStyle/>
          <a:p>
            <a:fld id="{2D961018-6B1E-4AB3-8FC5-F81CC5A6F80E}" type="slidenum">
              <a:rPr lang="en-US" smtClean="0"/>
              <a:t>24</a:t>
            </a:fld>
            <a:endParaRPr lang="en-US"/>
          </a:p>
        </p:txBody>
      </p:sp>
    </p:spTree>
    <p:extLst>
      <p:ext uri="{BB962C8B-B14F-4D97-AF65-F5344CB8AC3E}">
        <p14:creationId xmlns:p14="http://schemas.microsoft.com/office/powerpoint/2010/main" val="380461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increase regional congestion.</a:t>
            </a:r>
          </a:p>
        </p:txBody>
      </p:sp>
      <p:sp>
        <p:nvSpPr>
          <p:cNvPr id="4" name="Slide Number Placeholder 3"/>
          <p:cNvSpPr>
            <a:spLocks noGrp="1"/>
          </p:cNvSpPr>
          <p:nvPr>
            <p:ph type="sldNum" sz="quarter" idx="10"/>
          </p:nvPr>
        </p:nvSpPr>
        <p:spPr/>
        <p:txBody>
          <a:bodyPr/>
          <a:lstStyle/>
          <a:p>
            <a:fld id="{2D961018-6B1E-4AB3-8FC5-F81CC5A6F80E}" type="slidenum">
              <a:rPr lang="en-US" smtClean="0"/>
              <a:t>11</a:t>
            </a:fld>
            <a:endParaRPr lang="en-US"/>
          </a:p>
        </p:txBody>
      </p:sp>
    </p:spTree>
    <p:extLst>
      <p:ext uri="{BB962C8B-B14F-4D97-AF65-F5344CB8AC3E}">
        <p14:creationId xmlns:p14="http://schemas.microsoft.com/office/powerpoint/2010/main" val="205773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increase seasonal congestion.</a:t>
            </a:r>
          </a:p>
        </p:txBody>
      </p:sp>
      <p:sp>
        <p:nvSpPr>
          <p:cNvPr id="4" name="Slide Number Placeholder 3"/>
          <p:cNvSpPr>
            <a:spLocks noGrp="1"/>
          </p:cNvSpPr>
          <p:nvPr>
            <p:ph type="sldNum" sz="quarter" idx="10"/>
          </p:nvPr>
        </p:nvSpPr>
        <p:spPr/>
        <p:txBody>
          <a:bodyPr/>
          <a:lstStyle/>
          <a:p>
            <a:fld id="{2D961018-6B1E-4AB3-8FC5-F81CC5A6F80E}" type="slidenum">
              <a:rPr lang="en-US" smtClean="0"/>
              <a:t>13</a:t>
            </a:fld>
            <a:endParaRPr lang="en-US"/>
          </a:p>
        </p:txBody>
      </p:sp>
    </p:spTree>
    <p:extLst>
      <p:ext uri="{BB962C8B-B14F-4D97-AF65-F5344CB8AC3E}">
        <p14:creationId xmlns:p14="http://schemas.microsoft.com/office/powerpoint/2010/main" val="385257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has ability to revolutionize transportation, but:</a:t>
            </a:r>
          </a:p>
          <a:p>
            <a:r>
              <a:rPr lang="en-US" dirty="0"/>
              <a:t>-Most of the research has</a:t>
            </a:r>
            <a:r>
              <a:rPr lang="en-US" baseline="0" dirty="0"/>
              <a:t> been focused on urban (not rural) areas</a:t>
            </a:r>
            <a:endParaRPr lang="en-US" dirty="0"/>
          </a:p>
          <a:p>
            <a:r>
              <a:rPr lang="en-US" dirty="0"/>
              <a:t>-There are privacy concerns</a:t>
            </a:r>
          </a:p>
          <a:p>
            <a:r>
              <a:rPr lang="en-US" dirty="0"/>
              <a:t>-Mainers may</a:t>
            </a:r>
            <a:r>
              <a:rPr lang="en-US" baseline="0" dirty="0"/>
              <a:t> not want to be at the forefront of this revolution (or even open to some of it at all)</a:t>
            </a:r>
          </a:p>
          <a:p>
            <a:endParaRPr lang="en-US" dirty="0"/>
          </a:p>
        </p:txBody>
      </p:sp>
      <p:sp>
        <p:nvSpPr>
          <p:cNvPr id="4" name="Slide Number Placeholder 3"/>
          <p:cNvSpPr>
            <a:spLocks noGrp="1"/>
          </p:cNvSpPr>
          <p:nvPr>
            <p:ph type="sldNum" sz="quarter" idx="10"/>
          </p:nvPr>
        </p:nvSpPr>
        <p:spPr/>
        <p:txBody>
          <a:bodyPr/>
          <a:lstStyle/>
          <a:p>
            <a:fld id="{2D961018-6B1E-4AB3-8FC5-F81CC5A6F80E}" type="slidenum">
              <a:rPr lang="en-US" smtClean="0"/>
              <a:t>15</a:t>
            </a:fld>
            <a:endParaRPr lang="en-US"/>
          </a:p>
        </p:txBody>
      </p:sp>
    </p:spTree>
    <p:extLst>
      <p:ext uri="{BB962C8B-B14F-4D97-AF65-F5344CB8AC3E}">
        <p14:creationId xmlns:p14="http://schemas.microsoft.com/office/powerpoint/2010/main" val="37056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technological advances</a:t>
            </a:r>
            <a:r>
              <a:rPr lang="en-US" baseline="0" dirty="0"/>
              <a:t> in transportation, safety could be vastly improved, </a:t>
            </a:r>
            <a:r>
              <a:rPr lang="en-US" dirty="0"/>
              <a:t>crashes</a:t>
            </a:r>
            <a:r>
              <a:rPr lang="en-US" baseline="0" dirty="0"/>
              <a:t> and fatalities could decrease dramatically, but with the increase in older drivers, those advances could be challenged.  </a:t>
            </a:r>
            <a:endParaRPr lang="en-US" dirty="0"/>
          </a:p>
        </p:txBody>
      </p:sp>
      <p:sp>
        <p:nvSpPr>
          <p:cNvPr id="4" name="Slide Number Placeholder 3"/>
          <p:cNvSpPr>
            <a:spLocks noGrp="1"/>
          </p:cNvSpPr>
          <p:nvPr>
            <p:ph type="sldNum" sz="quarter" idx="10"/>
          </p:nvPr>
        </p:nvSpPr>
        <p:spPr/>
        <p:txBody>
          <a:bodyPr/>
          <a:lstStyle/>
          <a:p>
            <a:fld id="{2D961018-6B1E-4AB3-8FC5-F81CC5A6F80E}" type="slidenum">
              <a:rPr lang="en-US" smtClean="0"/>
              <a:t>17</a:t>
            </a:fld>
            <a:endParaRPr lang="en-US"/>
          </a:p>
        </p:txBody>
      </p:sp>
    </p:spTree>
    <p:extLst>
      <p:ext uri="{BB962C8B-B14F-4D97-AF65-F5344CB8AC3E}">
        <p14:creationId xmlns:p14="http://schemas.microsoft.com/office/powerpoint/2010/main" val="109542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we found, is that the closer we got to proving the concept of TRAPPD, the less comfortable some of our peers were with considering the less predictable aspects of risk.  This is the “overcoming challenges” part of the outline for this talk.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69C65171-07F6-43AD-BE52-1BA4C965B091}" type="slidenum">
              <a:rPr lang="en-US" altLang="en-US">
                <a:solidFill>
                  <a:prstClr val="black"/>
                </a:solidFill>
                <a:latin typeface="Calibri" panose="020F0502020204030204" pitchFamily="34" charset="0"/>
              </a:rPr>
              <a:pPr defTabSz="931774"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1920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align</a:t>
            </a:r>
            <a:r>
              <a:rPr lang="en-US" baseline="0" dirty="0"/>
              <a:t> or mesh with the transportation trends we’ve identified and what will be the implications moving forward?</a:t>
            </a:r>
          </a:p>
          <a:p>
            <a:r>
              <a:rPr lang="en-US" baseline="0" dirty="0"/>
              <a:t>How will these trends help shape our goals for the transportation system in Maine?</a:t>
            </a:r>
          </a:p>
          <a:p>
            <a:r>
              <a:rPr lang="en-US" baseline="0" dirty="0"/>
              <a:t>What sort of gaps do you see?  </a:t>
            </a:r>
          </a:p>
        </p:txBody>
      </p:sp>
      <p:sp>
        <p:nvSpPr>
          <p:cNvPr id="4" name="Slide Number Placeholder 3"/>
          <p:cNvSpPr>
            <a:spLocks noGrp="1"/>
          </p:cNvSpPr>
          <p:nvPr>
            <p:ph type="sldNum" sz="quarter" idx="10"/>
          </p:nvPr>
        </p:nvSpPr>
        <p:spPr/>
        <p:txBody>
          <a:bodyPr/>
          <a:lstStyle/>
          <a:p>
            <a:fld id="{2D961018-6B1E-4AB3-8FC5-F81CC5A6F80E}" type="slidenum">
              <a:rPr lang="en-US" smtClean="0"/>
              <a:t>21</a:t>
            </a:fld>
            <a:endParaRPr lang="en-US"/>
          </a:p>
        </p:txBody>
      </p:sp>
    </p:spTree>
    <p:extLst>
      <p:ext uri="{BB962C8B-B14F-4D97-AF65-F5344CB8AC3E}">
        <p14:creationId xmlns:p14="http://schemas.microsoft.com/office/powerpoint/2010/main" val="410265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a:t>
            </a:r>
            <a:r>
              <a:rPr lang="en-US" baseline="0" dirty="0"/>
              <a:t> stakeholders we plan to engage with, in addition to the general public.</a:t>
            </a:r>
            <a:endParaRPr lang="en-US" dirty="0"/>
          </a:p>
        </p:txBody>
      </p:sp>
      <p:sp>
        <p:nvSpPr>
          <p:cNvPr id="4" name="Slide Number Placeholder 3"/>
          <p:cNvSpPr>
            <a:spLocks noGrp="1"/>
          </p:cNvSpPr>
          <p:nvPr>
            <p:ph type="sldNum" sz="quarter" idx="10"/>
          </p:nvPr>
        </p:nvSpPr>
        <p:spPr/>
        <p:txBody>
          <a:bodyPr/>
          <a:lstStyle/>
          <a:p>
            <a:fld id="{2D961018-6B1E-4AB3-8FC5-F81CC5A6F80E}" type="slidenum">
              <a:rPr lang="en-US" smtClean="0"/>
              <a:t>22</a:t>
            </a:fld>
            <a:endParaRPr lang="en-US"/>
          </a:p>
        </p:txBody>
      </p:sp>
    </p:spTree>
    <p:extLst>
      <p:ext uri="{BB962C8B-B14F-4D97-AF65-F5344CB8AC3E}">
        <p14:creationId xmlns:p14="http://schemas.microsoft.com/office/powerpoint/2010/main" val="192182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defTabSz="931774">
              <a:defRPr/>
            </a:pPr>
            <a:fld id="{4B0FDA08-891D-4D24-9337-D12A075AC062}" type="slidenum">
              <a:rPr lang="en-US">
                <a:solidFill>
                  <a:prstClr val="black"/>
                </a:solidFill>
                <a:latin typeface="Calibri"/>
              </a:rPr>
              <a:pPr defTabSz="931774">
                <a:defRPr/>
              </a:pPr>
              <a:t>23</a:t>
            </a:fld>
            <a:endParaRPr lang="en-US" dirty="0">
              <a:solidFill>
                <a:prstClr val="black"/>
              </a:solidFill>
              <a:latin typeface="Calibri"/>
            </a:endParaRPr>
          </a:p>
        </p:txBody>
      </p:sp>
    </p:spTree>
    <p:extLst>
      <p:ext uri="{BB962C8B-B14F-4D97-AF65-F5344CB8AC3E}">
        <p14:creationId xmlns:p14="http://schemas.microsoft.com/office/powerpoint/2010/main" val="338184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1865960"/>
            <a:ext cx="9144000" cy="240792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26241"/>
            <a:ext cx="9144000" cy="1693559"/>
          </a:xfrm>
          <a:prstGeom prst="rect">
            <a:avLst/>
          </a:prstGeom>
        </p:spPr>
      </p:pic>
      <p:sp>
        <p:nvSpPr>
          <p:cNvPr id="7" name="Rectangle 6"/>
          <p:cNvSpPr/>
          <p:nvPr userDrawn="1"/>
        </p:nvSpPr>
        <p:spPr>
          <a:xfrm>
            <a:off x="-6350" y="4260639"/>
            <a:ext cx="9144000" cy="2597361"/>
          </a:xfrm>
          <a:prstGeom prst="rect">
            <a:avLst/>
          </a:prstGeom>
          <a:gradFill flip="none" rotWithShape="1">
            <a:gsLst>
              <a:gs pos="0">
                <a:schemeClr val="accent1"/>
              </a:gs>
              <a:gs pos="100000">
                <a:schemeClr val="accent1">
                  <a:lumMod val="75000"/>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304800" y="228599"/>
            <a:ext cx="6324600" cy="1517439"/>
          </a:xfrm>
          <a:noFill/>
        </p:spPr>
        <p:txBody>
          <a:bodyPr anchor="ctr">
            <a:noAutofit/>
          </a:bodyPr>
          <a:lstStyle>
            <a:lvl1pPr marL="0" indent="0" algn="l">
              <a:buNone/>
              <a:defRPr sz="3600" b="1">
                <a:solidFill>
                  <a:schemeClr val="accent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1344" y="6078519"/>
            <a:ext cx="2113188" cy="55088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4000" y="139581"/>
            <a:ext cx="2398430" cy="1669111"/>
          </a:xfrm>
          <a:prstGeom prst="rect">
            <a:avLst/>
          </a:prstGeom>
        </p:spPr>
      </p:pic>
      <p:sp>
        <p:nvSpPr>
          <p:cNvPr id="15" name="Text Placeholder 3"/>
          <p:cNvSpPr>
            <a:spLocks noGrp="1"/>
          </p:cNvSpPr>
          <p:nvPr>
            <p:ph type="body" sz="quarter" idx="11" hasCustomPrompt="1"/>
          </p:nvPr>
        </p:nvSpPr>
        <p:spPr>
          <a:xfrm>
            <a:off x="6869250" y="4733484"/>
            <a:ext cx="1857375" cy="377825"/>
          </a:xfrm>
        </p:spPr>
        <p:txBody>
          <a:bodyPr>
            <a:normAutofit/>
          </a:bodyPr>
          <a:lstStyle>
            <a:lvl1pPr marL="0" indent="0">
              <a:buFontTx/>
              <a:buNone/>
              <a:defRPr sz="1600"/>
            </a:lvl1pPr>
          </a:lstStyle>
          <a:p>
            <a:r>
              <a:rPr lang="en-US" dirty="0"/>
              <a:t>Date</a:t>
            </a:r>
          </a:p>
        </p:txBody>
      </p:sp>
      <p:sp>
        <p:nvSpPr>
          <p:cNvPr id="4" name="Rectangle 3"/>
          <p:cNvSpPr/>
          <p:nvPr userDrawn="1"/>
        </p:nvSpPr>
        <p:spPr>
          <a:xfrm>
            <a:off x="-6350" y="1861471"/>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350" y="4045280"/>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04801" y="4343400"/>
            <a:ext cx="3962400" cy="3147015"/>
          </a:xfrm>
          <a:prstGeom prst="rect">
            <a:avLst/>
          </a:prstGeom>
          <a:noFill/>
        </p:spPr>
        <p:txBody>
          <a:bodyPr wrap="square" rtlCol="0">
            <a:spAutoFit/>
          </a:bodyPr>
          <a:lstStyle/>
          <a:p>
            <a:pPr algn="l">
              <a:spcAft>
                <a:spcPts val="7500"/>
              </a:spcAft>
            </a:pPr>
            <a:r>
              <a:rPr lang="en-US" sz="1200" i="1" dirty="0">
                <a:solidFill>
                  <a:schemeClr val="tx1"/>
                </a:solidFill>
                <a:latin typeface="Century Gothic" panose="020B0502020202020204" pitchFamily="34" charset="0"/>
              </a:rPr>
              <a:t>presented to</a:t>
            </a:r>
          </a:p>
          <a:p>
            <a:pPr algn="l"/>
            <a:r>
              <a:rPr lang="en-US" sz="1200" i="1" dirty="0">
                <a:solidFill>
                  <a:schemeClr val="tx1"/>
                </a:solidFill>
                <a:latin typeface="Century Gothic" panose="020B0502020202020204" pitchFamily="34" charset="0"/>
              </a:rPr>
              <a:t>presented by</a:t>
            </a: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p:txBody>
      </p:sp>
      <p:sp>
        <p:nvSpPr>
          <p:cNvPr id="29" name="Text Placeholder 8"/>
          <p:cNvSpPr>
            <a:spLocks noGrp="1"/>
          </p:cNvSpPr>
          <p:nvPr>
            <p:ph type="body" sz="quarter" idx="10" hasCustomPrompt="1"/>
          </p:nvPr>
        </p:nvSpPr>
        <p:spPr>
          <a:xfrm>
            <a:off x="304800" y="4733484"/>
            <a:ext cx="5502836" cy="470931"/>
          </a:xfrm>
        </p:spPr>
        <p:txBody>
          <a:bodyPr>
            <a:normAutofit/>
          </a:bodyPr>
          <a:lstStyle>
            <a:lvl1pPr algn="l">
              <a:buFontTx/>
              <a:buNone/>
              <a:defRPr sz="2400">
                <a:solidFill>
                  <a:schemeClr val="tx1"/>
                </a:solidFill>
                <a:latin typeface="Century Gothic" panose="020B0502020202020204" pitchFamily="34" charset="0"/>
              </a:defRPr>
            </a:lvl1pPr>
          </a:lstStyle>
          <a:p>
            <a:pPr lvl="0"/>
            <a:r>
              <a:rPr lang="en-US" sz="2400" dirty="0"/>
              <a:t>Client Name</a:t>
            </a:r>
            <a:endParaRPr lang="en-US" dirty="0"/>
          </a:p>
        </p:txBody>
      </p:sp>
      <p:sp>
        <p:nvSpPr>
          <p:cNvPr id="30" name="Text Placeholder 12"/>
          <p:cNvSpPr>
            <a:spLocks noGrp="1"/>
          </p:cNvSpPr>
          <p:nvPr>
            <p:ph type="body" sz="quarter" idx="12" hasCustomPrompt="1"/>
          </p:nvPr>
        </p:nvSpPr>
        <p:spPr>
          <a:xfrm>
            <a:off x="304800" y="5815519"/>
            <a:ext cx="5562600" cy="989096"/>
          </a:xfrm>
        </p:spPr>
        <p:txBody>
          <a:bodyPr>
            <a:noAutofit/>
          </a:bodyPr>
          <a:lstStyle>
            <a:lvl1pPr algn="l">
              <a:buFontTx/>
              <a:buNone/>
              <a:defRPr sz="1400" baseline="0">
                <a:solidFill>
                  <a:schemeClr val="tx1"/>
                </a:solidFill>
                <a:latin typeface="Century Gothic" panose="020B0502020202020204" pitchFamily="34" charset="0"/>
              </a:defRPr>
            </a:lvl1pPr>
          </a:lstStyle>
          <a:p>
            <a:pPr lvl="0"/>
            <a:r>
              <a:rPr lang="en-US" dirty="0"/>
              <a:t>Presenters Name(s)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 S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5966973"/>
            <a:ext cx="4547692" cy="845307"/>
          </a:xfrm>
          <a:prstGeom prst="rect">
            <a:avLst/>
          </a:prstGeom>
        </p:spPr>
      </p:pic>
    </p:spTree>
    <p:extLst>
      <p:ext uri="{BB962C8B-B14F-4D97-AF65-F5344CB8AC3E}">
        <p14:creationId xmlns:p14="http://schemas.microsoft.com/office/powerpoint/2010/main" val="98424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59941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61471"/>
            <a:ext cx="9144000" cy="240792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26241"/>
            <a:ext cx="9144000" cy="1693559"/>
          </a:xfrm>
          <a:prstGeom prst="rect">
            <a:avLst/>
          </a:prstGeom>
        </p:spPr>
      </p:pic>
      <p:sp>
        <p:nvSpPr>
          <p:cNvPr id="7" name="Rectangle 6"/>
          <p:cNvSpPr/>
          <p:nvPr userDrawn="1"/>
        </p:nvSpPr>
        <p:spPr>
          <a:xfrm>
            <a:off x="-6350" y="4260639"/>
            <a:ext cx="9144000" cy="2597361"/>
          </a:xfrm>
          <a:prstGeom prst="rect">
            <a:avLst/>
          </a:prstGeom>
          <a:gradFill>
            <a:gsLst>
              <a:gs pos="0">
                <a:srgbClr val="F0F6FA"/>
              </a:gs>
              <a:gs pos="100000">
                <a:schemeClr val="accent3">
                  <a:lumMod val="20000"/>
                  <a:lumOff val="80000"/>
                  <a:alpha val="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304800" y="228599"/>
            <a:ext cx="6324600" cy="1517439"/>
          </a:xfrm>
          <a:noFill/>
        </p:spPr>
        <p:txBody>
          <a:bodyPr anchor="ctr">
            <a:noAutofit/>
          </a:bodyPr>
          <a:lstStyle>
            <a:lvl1pPr marL="0" indent="0" algn="l">
              <a:buNone/>
              <a:defRPr sz="3600" b="1">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1344" y="6078519"/>
            <a:ext cx="2113188" cy="550881"/>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04000" y="139581"/>
            <a:ext cx="2398429" cy="1669111"/>
          </a:xfrm>
          <a:prstGeom prst="rect">
            <a:avLst/>
          </a:prstGeom>
        </p:spPr>
      </p:pic>
      <p:sp>
        <p:nvSpPr>
          <p:cNvPr id="12" name="TextBox 11"/>
          <p:cNvSpPr txBox="1"/>
          <p:nvPr userDrawn="1"/>
        </p:nvSpPr>
        <p:spPr>
          <a:xfrm>
            <a:off x="304801" y="4343400"/>
            <a:ext cx="3962400" cy="3147015"/>
          </a:xfrm>
          <a:prstGeom prst="rect">
            <a:avLst/>
          </a:prstGeom>
          <a:noFill/>
        </p:spPr>
        <p:txBody>
          <a:bodyPr wrap="square" rtlCol="0">
            <a:spAutoFit/>
          </a:bodyPr>
          <a:lstStyle/>
          <a:p>
            <a:pPr algn="l">
              <a:spcAft>
                <a:spcPts val="7500"/>
              </a:spcAft>
            </a:pPr>
            <a:r>
              <a:rPr lang="en-US" sz="1200" i="1" dirty="0">
                <a:solidFill>
                  <a:schemeClr val="accent1"/>
                </a:solidFill>
                <a:latin typeface="Century Gothic" panose="020B0502020202020204" pitchFamily="34" charset="0"/>
              </a:rPr>
              <a:t>presented to</a:t>
            </a:r>
          </a:p>
          <a:p>
            <a:pPr algn="l"/>
            <a:r>
              <a:rPr lang="en-US" sz="1200" i="1" dirty="0">
                <a:solidFill>
                  <a:schemeClr val="accent1"/>
                </a:solidFill>
                <a:latin typeface="Century Gothic" panose="020B0502020202020204" pitchFamily="34" charset="0"/>
              </a:rPr>
              <a:t>presented by</a:t>
            </a: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p:txBody>
      </p:sp>
      <p:sp>
        <p:nvSpPr>
          <p:cNvPr id="13" name="Text Placeholder 8"/>
          <p:cNvSpPr>
            <a:spLocks noGrp="1"/>
          </p:cNvSpPr>
          <p:nvPr>
            <p:ph type="body" sz="quarter" idx="10" hasCustomPrompt="1"/>
          </p:nvPr>
        </p:nvSpPr>
        <p:spPr>
          <a:xfrm>
            <a:off x="304800" y="4733484"/>
            <a:ext cx="5502836" cy="470931"/>
          </a:xfrm>
        </p:spPr>
        <p:txBody>
          <a:bodyPr>
            <a:normAutofit/>
          </a:bodyPr>
          <a:lstStyle>
            <a:lvl1pPr algn="l">
              <a:buFontTx/>
              <a:buNone/>
              <a:defRPr sz="2400">
                <a:solidFill>
                  <a:schemeClr val="accent1"/>
                </a:solidFill>
                <a:latin typeface="Century Gothic" panose="020B0502020202020204" pitchFamily="34" charset="0"/>
              </a:defRPr>
            </a:lvl1pPr>
          </a:lstStyle>
          <a:p>
            <a:pPr lvl="0"/>
            <a:r>
              <a:rPr lang="en-US" sz="2400" dirty="0"/>
              <a:t>Client Name</a:t>
            </a:r>
            <a:endParaRPr lang="en-US" dirty="0"/>
          </a:p>
        </p:txBody>
      </p:sp>
      <p:sp>
        <p:nvSpPr>
          <p:cNvPr id="14" name="Text Placeholder 12"/>
          <p:cNvSpPr>
            <a:spLocks noGrp="1"/>
          </p:cNvSpPr>
          <p:nvPr>
            <p:ph type="body" sz="quarter" idx="12" hasCustomPrompt="1"/>
          </p:nvPr>
        </p:nvSpPr>
        <p:spPr>
          <a:xfrm>
            <a:off x="304800" y="5815519"/>
            <a:ext cx="5562600" cy="989096"/>
          </a:xfrm>
        </p:spPr>
        <p:txBody>
          <a:bodyPr>
            <a:noAutofit/>
          </a:bodyPr>
          <a:lstStyle>
            <a:lvl1pPr algn="l">
              <a:buFontTx/>
              <a:buNone/>
              <a:defRPr sz="1400" baseline="0">
                <a:solidFill>
                  <a:schemeClr val="accent1"/>
                </a:solidFill>
                <a:latin typeface="Century Gothic" panose="020B0502020202020204" pitchFamily="34" charset="0"/>
              </a:defRPr>
            </a:lvl1pPr>
          </a:lstStyle>
          <a:p>
            <a:pPr lvl="0"/>
            <a:r>
              <a:rPr lang="en-US" dirty="0"/>
              <a:t>Presenters Name(s)</a:t>
            </a:r>
          </a:p>
        </p:txBody>
      </p:sp>
      <p:sp>
        <p:nvSpPr>
          <p:cNvPr id="15" name="Text Placeholder 3"/>
          <p:cNvSpPr>
            <a:spLocks noGrp="1"/>
          </p:cNvSpPr>
          <p:nvPr>
            <p:ph type="body" sz="quarter" idx="11" hasCustomPrompt="1"/>
          </p:nvPr>
        </p:nvSpPr>
        <p:spPr>
          <a:xfrm>
            <a:off x="6869250" y="4733484"/>
            <a:ext cx="1857375" cy="377825"/>
          </a:xfrm>
        </p:spPr>
        <p:txBody>
          <a:bodyPr>
            <a:normAutofit/>
          </a:bodyPr>
          <a:lstStyle>
            <a:lvl1pPr marL="0" indent="0">
              <a:buFontTx/>
              <a:buNone/>
              <a:defRPr sz="1600"/>
            </a:lvl1pPr>
          </a:lstStyle>
          <a:p>
            <a:r>
              <a:rPr lang="en-US" dirty="0"/>
              <a:t>Date</a:t>
            </a:r>
          </a:p>
        </p:txBody>
      </p:sp>
      <p:sp>
        <p:nvSpPr>
          <p:cNvPr id="19" name="Rectangle 18"/>
          <p:cNvSpPr/>
          <p:nvPr userDrawn="1"/>
        </p:nvSpPr>
        <p:spPr>
          <a:xfrm>
            <a:off x="-6350" y="4040791"/>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350" y="1861471"/>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860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447800"/>
          </a:xfrm>
          <a:ln>
            <a:noFill/>
          </a:ln>
        </p:spPr>
        <p:txBody>
          <a:bodyPr>
            <a:normAutofit/>
          </a:bodyPr>
          <a:lstStyle>
            <a:lvl1pPr>
              <a:defRPr sz="3400"/>
            </a:lvl1pPr>
          </a:lstStyle>
          <a:p>
            <a:r>
              <a:rPr kumimoji="0" lang="en-US" dirty="0"/>
              <a:t>Click to edit Master title style</a:t>
            </a:r>
          </a:p>
        </p:txBody>
      </p:sp>
      <p:sp>
        <p:nvSpPr>
          <p:cNvPr id="8" name="Content Placeholder 7"/>
          <p:cNvSpPr>
            <a:spLocks noGrp="1"/>
          </p:cNvSpPr>
          <p:nvPr>
            <p:ph sz="quarter" idx="1"/>
          </p:nvPr>
        </p:nvSpPr>
        <p:spPr>
          <a:xfrm>
            <a:off x="612648" y="1600200"/>
            <a:ext cx="8153400" cy="4495800"/>
          </a:xfrm>
          <a:ln>
            <a:noFill/>
          </a:ln>
        </p:spPr>
        <p:txBody>
          <a:bodyPr/>
          <a:lstStyle>
            <a:lvl1pPr>
              <a:defRPr sz="28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5966973"/>
            <a:ext cx="4564047" cy="845306"/>
          </a:xfrm>
          <a:prstGeom prst="rect">
            <a:avLst/>
          </a:prstGeom>
        </p:spPr>
      </p:pic>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412317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a:ln>
            <a:noFill/>
          </a:ln>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5968488"/>
            <a:ext cx="4547692" cy="842277"/>
          </a:xfrm>
          <a:prstGeom prst="rect">
            <a:avLst/>
          </a:prstGeom>
        </p:spPr>
      </p:pic>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
        <p:nvSpPr>
          <p:cNvPr id="6" name="Title 1"/>
          <p:cNvSpPr>
            <a:spLocks noGrp="1"/>
          </p:cNvSpPr>
          <p:nvPr>
            <p:ph type="title"/>
          </p:nvPr>
        </p:nvSpPr>
        <p:spPr>
          <a:xfrm>
            <a:off x="612648" y="0"/>
            <a:ext cx="8153400" cy="1447800"/>
          </a:xfrm>
          <a:ln>
            <a:noFill/>
          </a:ln>
        </p:spPr>
        <p:txBody>
          <a:bodyPr>
            <a:normAutofit/>
          </a:bodyPr>
          <a:lstStyle>
            <a:lvl1pPr>
              <a:defRPr sz="3400"/>
            </a:lvl1pPr>
          </a:lstStyle>
          <a:p>
            <a:r>
              <a:rPr kumimoji="0" lang="en-US" dirty="0"/>
              <a:t>Click to edit Master title style</a:t>
            </a:r>
          </a:p>
        </p:txBody>
      </p:sp>
    </p:spTree>
    <p:extLst>
      <p:ext uri="{BB962C8B-B14F-4D97-AF65-F5344CB8AC3E}">
        <p14:creationId xmlns:p14="http://schemas.microsoft.com/office/powerpoint/2010/main" val="338267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lvl1pPr marL="320040" indent="-320040">
              <a:buSzPct val="85000"/>
              <a:buFontTx/>
              <a:buBlip>
                <a:blip r:embed="rId2"/>
              </a:buBlip>
              <a:defRPr/>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
        <p:nvSpPr>
          <p:cNvPr id="6" name="Title 1"/>
          <p:cNvSpPr>
            <a:spLocks noGrp="1"/>
          </p:cNvSpPr>
          <p:nvPr>
            <p:ph type="title"/>
          </p:nvPr>
        </p:nvSpPr>
        <p:spPr>
          <a:xfrm>
            <a:off x="612648" y="0"/>
            <a:ext cx="8153400" cy="1447800"/>
          </a:xfrm>
          <a:ln>
            <a:noFill/>
          </a:ln>
        </p:spPr>
        <p:txBody>
          <a:bodyPr>
            <a:normAutofit/>
          </a:bodyPr>
          <a:lstStyle>
            <a:lvl1pPr>
              <a:defRPr sz="3400"/>
            </a:lvl1pPr>
          </a:lstStyle>
          <a:p>
            <a:r>
              <a:rPr kumimoji="0" lang="en-US" dirty="0"/>
              <a:t>Click to edit Master title style</a:t>
            </a:r>
          </a:p>
        </p:txBody>
      </p:sp>
    </p:spTree>
    <p:extLst>
      <p:ext uri="{BB962C8B-B14F-4D97-AF65-F5344CB8AC3E}">
        <p14:creationId xmlns:p14="http://schemas.microsoft.com/office/powerpoint/2010/main" val="318996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
        <p:nvSpPr>
          <p:cNvPr id="4" name="Title 1"/>
          <p:cNvSpPr>
            <a:spLocks noGrp="1"/>
          </p:cNvSpPr>
          <p:nvPr>
            <p:ph type="title"/>
          </p:nvPr>
        </p:nvSpPr>
        <p:spPr>
          <a:xfrm>
            <a:off x="612648" y="0"/>
            <a:ext cx="8153400" cy="1447800"/>
          </a:xfrm>
          <a:ln>
            <a:noFill/>
          </a:ln>
        </p:spPr>
        <p:txBody>
          <a:bodyPr>
            <a:normAutofit/>
          </a:bodyPr>
          <a:lstStyle>
            <a:lvl1pPr>
              <a:defRPr sz="3400"/>
            </a:lvl1pPr>
          </a:lstStyle>
          <a:p>
            <a:r>
              <a:rPr kumimoji="0" lang="en-US" dirty="0"/>
              <a:t>Click to edit Master title style</a:t>
            </a:r>
          </a:p>
        </p:txBody>
      </p:sp>
    </p:spTree>
    <p:extLst>
      <p:ext uri="{BB962C8B-B14F-4D97-AF65-F5344CB8AC3E}">
        <p14:creationId xmlns:p14="http://schemas.microsoft.com/office/powerpoint/2010/main" val="207024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50083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0"/>
            <a:ext cx="9142675" cy="6858000"/>
          </a:xfrm>
          <a:prstGeom prst="rect">
            <a:avLst/>
          </a:prstGeom>
          <a:gradFill flip="none" rotWithShape="1">
            <a:gsLst>
              <a:gs pos="0">
                <a:schemeClr val="accent3">
                  <a:lumMod val="20000"/>
                  <a:lumOff val="80000"/>
                </a:schemeClr>
              </a:gs>
              <a:gs pos="100000">
                <a:schemeClr val="accent3">
                  <a:lumMod val="40000"/>
                  <a:lumOff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white">
          <a:xfrm>
            <a:off x="-1325" y="1828800"/>
            <a:ext cx="9144000" cy="3124200"/>
          </a:xfrm>
          <a:prstGeom prst="rect">
            <a:avLst/>
          </a:prstGeom>
          <a:gradFill flip="none" rotWithShape="1">
            <a:gsLst>
              <a:gs pos="0">
                <a:srgbClr val="76C2AF"/>
              </a:gs>
              <a:gs pos="100000">
                <a:schemeClr val="accent2"/>
              </a:gs>
            </a:gsLst>
            <a:lin ang="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ext Placeholder 11"/>
          <p:cNvSpPr>
            <a:spLocks noGrp="1"/>
          </p:cNvSpPr>
          <p:nvPr>
            <p:ph type="body" sz="quarter" idx="10"/>
          </p:nvPr>
        </p:nvSpPr>
        <p:spPr>
          <a:xfrm>
            <a:off x="609600" y="1828800"/>
            <a:ext cx="7924800" cy="3124200"/>
          </a:xfrm>
        </p:spPr>
        <p:txBody>
          <a:bodyPr anchor="ctr" anchorCtr="0">
            <a:normAutofit/>
          </a:bodyPr>
          <a:lstStyle>
            <a:lvl1pPr marL="0" indent="0">
              <a:buFontTx/>
              <a:buNone/>
              <a:defRPr sz="6000" b="0">
                <a:latin typeface="Century Gothic" panose="020B0502020202020204" pitchFamily="34" charset="0"/>
              </a:defRPr>
            </a:lvl1pPr>
          </a:lstStyle>
          <a:p>
            <a:pPr lvl="0"/>
            <a:r>
              <a:rPr lang="en-US" dirty="0"/>
              <a:t>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 y="89847"/>
            <a:ext cx="9143997" cy="169965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12041"/>
            <a:ext cx="9144000" cy="1693559"/>
          </a:xfrm>
          <a:prstGeom prst="rect">
            <a:avLst/>
          </a:prstGeom>
        </p:spPr>
      </p:pic>
    </p:spTree>
    <p:extLst>
      <p:ext uri="{BB962C8B-B14F-4D97-AF65-F5344CB8AC3E}">
        <p14:creationId xmlns:p14="http://schemas.microsoft.com/office/powerpoint/2010/main" val="24753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1865960"/>
            <a:ext cx="9144000" cy="240792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26241"/>
            <a:ext cx="9144000" cy="1693559"/>
          </a:xfrm>
          <a:prstGeom prst="rect">
            <a:avLst/>
          </a:prstGeom>
        </p:spPr>
      </p:pic>
      <p:sp>
        <p:nvSpPr>
          <p:cNvPr id="7" name="Rectangle 6"/>
          <p:cNvSpPr/>
          <p:nvPr userDrawn="1"/>
        </p:nvSpPr>
        <p:spPr>
          <a:xfrm>
            <a:off x="-6350" y="4260639"/>
            <a:ext cx="9144000" cy="2597361"/>
          </a:xfrm>
          <a:prstGeom prst="rect">
            <a:avLst/>
          </a:prstGeom>
          <a:gradFill flip="none" rotWithShape="1">
            <a:gsLst>
              <a:gs pos="0">
                <a:schemeClr val="accent1"/>
              </a:gs>
              <a:gs pos="100000">
                <a:schemeClr val="accent1">
                  <a:lumMod val="75000"/>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304800" y="228599"/>
            <a:ext cx="6324600" cy="1517439"/>
          </a:xfrm>
          <a:noFill/>
        </p:spPr>
        <p:txBody>
          <a:bodyPr anchor="ctr">
            <a:noAutofit/>
          </a:bodyPr>
          <a:lstStyle>
            <a:lvl1pPr marL="0" indent="0" algn="l">
              <a:buNone/>
              <a:defRPr sz="3600" b="1">
                <a:solidFill>
                  <a:schemeClr val="accent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1344" y="6078519"/>
            <a:ext cx="2113188" cy="55088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4000" y="139581"/>
            <a:ext cx="2398430" cy="1669111"/>
          </a:xfrm>
          <a:prstGeom prst="rect">
            <a:avLst/>
          </a:prstGeom>
        </p:spPr>
      </p:pic>
      <p:sp>
        <p:nvSpPr>
          <p:cNvPr id="15" name="Text Placeholder 3"/>
          <p:cNvSpPr>
            <a:spLocks noGrp="1"/>
          </p:cNvSpPr>
          <p:nvPr>
            <p:ph type="body" sz="quarter" idx="11" hasCustomPrompt="1"/>
          </p:nvPr>
        </p:nvSpPr>
        <p:spPr>
          <a:xfrm>
            <a:off x="6869250" y="4733484"/>
            <a:ext cx="1857375" cy="377825"/>
          </a:xfrm>
        </p:spPr>
        <p:txBody>
          <a:bodyPr>
            <a:normAutofit/>
          </a:bodyPr>
          <a:lstStyle>
            <a:lvl1pPr marL="0" indent="0">
              <a:buFontTx/>
              <a:buNone/>
              <a:defRPr sz="1600"/>
            </a:lvl1pPr>
          </a:lstStyle>
          <a:p>
            <a:r>
              <a:rPr lang="en-US" dirty="0"/>
              <a:t>Date</a:t>
            </a:r>
          </a:p>
        </p:txBody>
      </p:sp>
      <p:sp>
        <p:nvSpPr>
          <p:cNvPr id="4" name="Rectangle 3"/>
          <p:cNvSpPr/>
          <p:nvPr userDrawn="1"/>
        </p:nvSpPr>
        <p:spPr>
          <a:xfrm>
            <a:off x="-6350" y="1861471"/>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350" y="4045280"/>
            <a:ext cx="9144000" cy="228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04801" y="4343400"/>
            <a:ext cx="3962400" cy="3147015"/>
          </a:xfrm>
          <a:prstGeom prst="rect">
            <a:avLst/>
          </a:prstGeom>
          <a:noFill/>
        </p:spPr>
        <p:txBody>
          <a:bodyPr wrap="square" rtlCol="0">
            <a:spAutoFit/>
          </a:bodyPr>
          <a:lstStyle/>
          <a:p>
            <a:pPr algn="l">
              <a:spcAft>
                <a:spcPts val="7500"/>
              </a:spcAft>
            </a:pPr>
            <a:r>
              <a:rPr lang="en-US" sz="1200" i="1" dirty="0">
                <a:solidFill>
                  <a:schemeClr val="tx1"/>
                </a:solidFill>
                <a:latin typeface="Century Gothic" panose="020B0502020202020204" pitchFamily="34" charset="0"/>
              </a:rPr>
              <a:t>presented to</a:t>
            </a:r>
          </a:p>
          <a:p>
            <a:pPr algn="l"/>
            <a:r>
              <a:rPr lang="en-US" sz="1200" i="1" dirty="0">
                <a:solidFill>
                  <a:schemeClr val="tx1"/>
                </a:solidFill>
                <a:latin typeface="Century Gothic" panose="020B0502020202020204" pitchFamily="34" charset="0"/>
              </a:rPr>
              <a:t>presented by</a:t>
            </a: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a:p>
            <a:pPr algn="l"/>
            <a:endParaRPr lang="en-US" dirty="0">
              <a:solidFill>
                <a:schemeClr val="tx1"/>
              </a:solidFill>
              <a:latin typeface="Arial Narrow"/>
            </a:endParaRPr>
          </a:p>
        </p:txBody>
      </p:sp>
      <p:sp>
        <p:nvSpPr>
          <p:cNvPr id="29" name="Text Placeholder 8"/>
          <p:cNvSpPr>
            <a:spLocks noGrp="1"/>
          </p:cNvSpPr>
          <p:nvPr>
            <p:ph type="body" sz="quarter" idx="10" hasCustomPrompt="1"/>
          </p:nvPr>
        </p:nvSpPr>
        <p:spPr>
          <a:xfrm>
            <a:off x="304800" y="4733484"/>
            <a:ext cx="5502836" cy="470931"/>
          </a:xfrm>
        </p:spPr>
        <p:txBody>
          <a:bodyPr>
            <a:normAutofit/>
          </a:bodyPr>
          <a:lstStyle>
            <a:lvl1pPr algn="l">
              <a:buFontTx/>
              <a:buNone/>
              <a:defRPr sz="2400">
                <a:solidFill>
                  <a:schemeClr val="tx1"/>
                </a:solidFill>
                <a:latin typeface="Century Gothic" panose="020B0502020202020204" pitchFamily="34" charset="0"/>
              </a:defRPr>
            </a:lvl1pPr>
          </a:lstStyle>
          <a:p>
            <a:pPr lvl="0"/>
            <a:r>
              <a:rPr lang="en-US" sz="2400" dirty="0"/>
              <a:t>Client Name</a:t>
            </a:r>
            <a:endParaRPr lang="en-US" dirty="0"/>
          </a:p>
        </p:txBody>
      </p:sp>
      <p:sp>
        <p:nvSpPr>
          <p:cNvPr id="30" name="Text Placeholder 12"/>
          <p:cNvSpPr>
            <a:spLocks noGrp="1"/>
          </p:cNvSpPr>
          <p:nvPr>
            <p:ph type="body" sz="quarter" idx="12" hasCustomPrompt="1"/>
          </p:nvPr>
        </p:nvSpPr>
        <p:spPr>
          <a:xfrm>
            <a:off x="304800" y="5815519"/>
            <a:ext cx="5562600" cy="989096"/>
          </a:xfrm>
        </p:spPr>
        <p:txBody>
          <a:bodyPr>
            <a:noAutofit/>
          </a:bodyPr>
          <a:lstStyle>
            <a:lvl1pPr algn="l">
              <a:buFontTx/>
              <a:buNone/>
              <a:defRPr sz="1400" baseline="0">
                <a:solidFill>
                  <a:schemeClr val="tx1"/>
                </a:solidFill>
                <a:latin typeface="Century Gothic" panose="020B0502020202020204" pitchFamily="34" charset="0"/>
              </a:defRPr>
            </a:lvl1pPr>
          </a:lstStyle>
          <a:p>
            <a:pPr lvl="0"/>
            <a:r>
              <a:rPr lang="en-US" dirty="0"/>
              <a:t>Presenters Name(s)</a:t>
            </a:r>
          </a:p>
        </p:txBody>
      </p:sp>
    </p:spTree>
    <p:extLst>
      <p:ext uri="{BB962C8B-B14F-4D97-AF65-F5344CB8AC3E}">
        <p14:creationId xmlns:p14="http://schemas.microsoft.com/office/powerpoint/2010/main" val="180784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a:ln>
            <a:noFill/>
          </a:ln>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66973"/>
            <a:ext cx="4564047" cy="845307"/>
          </a:xfrm>
          <a:prstGeom prst="rect">
            <a:avLst/>
          </a:prstGeom>
        </p:spPr>
      </p:pic>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
        <p:nvSpPr>
          <p:cNvPr id="6" name="Title Placeholder 21"/>
          <p:cNvSpPr>
            <a:spLocks noGrp="1"/>
          </p:cNvSpPr>
          <p:nvPr>
            <p:ph type="title"/>
          </p:nvPr>
        </p:nvSpPr>
        <p:spPr>
          <a:xfrm>
            <a:off x="612648" y="0"/>
            <a:ext cx="8153400" cy="14478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a:ln>
            <a:noFill/>
          </a:ln>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5966973"/>
            <a:ext cx="4547692" cy="845307"/>
          </a:xfrm>
          <a:prstGeom prst="rect">
            <a:avLst/>
          </a:prstGeom>
        </p:spPr>
      </p:pic>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
        <p:nvSpPr>
          <p:cNvPr id="6" name="Title Placeholder 21"/>
          <p:cNvSpPr>
            <a:spLocks noGrp="1"/>
          </p:cNvSpPr>
          <p:nvPr>
            <p:ph type="title"/>
          </p:nvPr>
        </p:nvSpPr>
        <p:spPr>
          <a:xfrm>
            <a:off x="612648" y="0"/>
            <a:ext cx="8153400" cy="14478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244988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85000"/>
              <a:buFontTx/>
              <a:buBlip>
                <a:blip r:embed="rId2"/>
              </a:buBlip>
              <a:defRPr/>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53216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0"/>
            <a:ext cx="9142675" cy="6858000"/>
          </a:xfrm>
          <a:prstGeom prst="rect">
            <a:avLst/>
          </a:prstGeom>
          <a:gradFill>
            <a:gsLst>
              <a:gs pos="0">
                <a:schemeClr val="accent1"/>
              </a:gs>
              <a:gs pos="100000">
                <a:schemeClr val="accent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white">
          <a:xfrm>
            <a:off x="-1325" y="1828800"/>
            <a:ext cx="9144000" cy="3124200"/>
          </a:xfrm>
          <a:prstGeom prst="rect">
            <a:avLst/>
          </a:prstGeom>
          <a:gradFill flip="none" rotWithShape="1">
            <a:gsLst>
              <a:gs pos="0">
                <a:srgbClr val="76C2AF"/>
              </a:gs>
              <a:gs pos="100000">
                <a:schemeClr val="accent2"/>
              </a:gs>
            </a:gsLst>
            <a:lin ang="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ext Placeholder 11"/>
          <p:cNvSpPr>
            <a:spLocks noGrp="1"/>
          </p:cNvSpPr>
          <p:nvPr>
            <p:ph type="body" sz="quarter" idx="10"/>
          </p:nvPr>
        </p:nvSpPr>
        <p:spPr>
          <a:xfrm>
            <a:off x="609600" y="1828800"/>
            <a:ext cx="7924800" cy="3124200"/>
          </a:xfrm>
        </p:spPr>
        <p:txBody>
          <a:bodyPr anchor="ctr" anchorCtr="0">
            <a:normAutofit/>
          </a:bodyPr>
          <a:lstStyle>
            <a:lvl1pPr marL="0" indent="0">
              <a:buFontTx/>
              <a:buNone/>
              <a:defRPr sz="6000" b="0">
                <a:latin typeface="Century Gothic" panose="020B0502020202020204" pitchFamily="34" charset="0"/>
              </a:defRPr>
            </a:lvl1pPr>
          </a:lstStyle>
          <a:p>
            <a:pPr lvl="0"/>
            <a:r>
              <a:rPr lang="en-US" dirty="0"/>
              <a:t>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 y="89847"/>
            <a:ext cx="9143997" cy="169965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12041"/>
            <a:ext cx="9144000" cy="169355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391" y="6397628"/>
            <a:ext cx="37335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200" i="1" dirty="0">
                <a:solidFill>
                  <a:srgbClr val="000000"/>
                </a:solidFill>
                <a:cs typeface="Arial" charset="0"/>
              </a:rPr>
              <a:t>Integrity - Competence - Service</a:t>
            </a:r>
          </a:p>
        </p:txBody>
      </p:sp>
      <p:sp>
        <p:nvSpPr>
          <p:cNvPr id="2" name="Title 1"/>
          <p:cNvSpPr>
            <a:spLocks noGrp="1"/>
          </p:cNvSpPr>
          <p:nvPr>
            <p:ph type="ctrTitle"/>
          </p:nvPr>
        </p:nvSpPr>
        <p:spPr>
          <a:xfrm>
            <a:off x="685800" y="2130434"/>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13385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5.png"/><Relationship Id="rId5" Type="http://schemas.openxmlformats.org/officeDocument/2006/relationships/slideLayout" Target="../slideLayouts/slideLayout16.xml"/><Relationship Id="rId10" Type="http://schemas.openxmlformats.org/officeDocument/2006/relationships/image" Target="../media/image14.png"/><Relationship Id="rId4" Type="http://schemas.openxmlformats.org/officeDocument/2006/relationships/slideLayout" Target="../slideLayouts/slideLayout15.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1">
                <a:lumMod val="75000"/>
              </a:schemeClr>
            </a:gs>
          </a:gsLst>
          <a:lin ang="2700000" scaled="1"/>
          <a:tileRect/>
        </a:gradFill>
        <a:effectLst/>
      </p:bgPr>
    </p:bg>
    <p:spTree>
      <p:nvGrpSpPr>
        <p:cNvPr id="1" name=""/>
        <p:cNvGrpSpPr/>
        <p:nvPr/>
      </p:nvGrpSpPr>
      <p:grpSpPr>
        <a:xfrm>
          <a:off x="0" y="0"/>
          <a:ext cx="0" cy="0"/>
          <a:chOff x="0" y="0"/>
          <a:chExt cx="0" cy="0"/>
        </a:xfrm>
      </p:grpSpPr>
      <p:sp>
        <p:nvSpPr>
          <p:cNvPr id="7" name="Rectangle 6"/>
          <p:cNvSpPr/>
          <p:nvPr/>
        </p:nvSpPr>
        <p:spPr bwMode="white">
          <a:xfrm>
            <a:off x="0" y="0"/>
            <a:ext cx="9144000" cy="1447800"/>
          </a:xfrm>
          <a:prstGeom prst="rect">
            <a:avLst/>
          </a:prstGeom>
          <a:solidFill>
            <a:srgbClr val="76C2A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12648" y="0"/>
            <a:ext cx="8153400" cy="1447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25664" y="6235148"/>
            <a:ext cx="1437136" cy="374643"/>
          </a:xfrm>
          <a:prstGeom prst="rect">
            <a:avLst/>
          </a:prstGeom>
        </p:spPr>
      </p:pic>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43800" y="5745480"/>
            <a:ext cx="1532939" cy="1066800"/>
          </a:xfrm>
          <a:prstGeom prst="rect">
            <a:avLst/>
          </a:prstGeom>
        </p:spPr>
      </p:pic>
      <p:sp>
        <p:nvSpPr>
          <p:cNvPr id="10"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tx1"/>
                </a:solidFill>
                <a:latin typeface="Century Gothic" panose="020B0502020202020204" pitchFamily="34" charset="0"/>
              </a:defRPr>
            </a:lvl1pPr>
          </a:lstStyle>
          <a:p>
            <a:fld id="{6EFA8406-D672-4E03-9ABF-F4A7E3A351A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88" r:id="rId2"/>
    <p:sldLayoutId id="2147483662" r:id="rId3"/>
    <p:sldLayoutId id="2147483674" r:id="rId4"/>
    <p:sldLayoutId id="2147483664" r:id="rId5"/>
    <p:sldLayoutId id="2147483672" r:id="rId6"/>
    <p:sldLayoutId id="2147483667" r:id="rId7"/>
    <p:sldLayoutId id="2147483666" r:id="rId8"/>
    <p:sldLayoutId id="2147483689" r:id="rId9"/>
    <p:sldLayoutId id="2147483690" r:id="rId10"/>
    <p:sldLayoutId id="2147483691" r:id="rId11"/>
  </p:sldLayoutIdLst>
  <p:hf hdr="0" ftr="0" dt="0"/>
  <p:txStyles>
    <p:titleStyle>
      <a:lvl1pPr algn="l" rtl="0" eaLnBrk="1" latinLnBrk="0" hangingPunct="1">
        <a:spcBef>
          <a:spcPct val="0"/>
        </a:spcBef>
        <a:buNone/>
        <a:defRPr kumimoji="0" sz="3400" kern="1200">
          <a:solidFill>
            <a:schemeClr val="tx1"/>
          </a:solidFill>
          <a:effectLst/>
          <a:latin typeface="Century Gothic" panose="020B0502020202020204" pitchFamily="34" charset="0"/>
          <a:ea typeface="+mj-ea"/>
          <a:cs typeface="+mj-cs"/>
        </a:defRPr>
      </a:lvl1pPr>
    </p:titleStyle>
    <p:bodyStyle>
      <a:lvl1pPr marL="320040" indent="-320040" algn="l" rtl="0" eaLnBrk="1" latinLnBrk="0" hangingPunct="1">
        <a:spcBef>
          <a:spcPts val="700"/>
        </a:spcBef>
        <a:buClr>
          <a:schemeClr val="accent2"/>
        </a:buClr>
        <a:buSzPct val="90000"/>
        <a:buFontTx/>
        <a:buBlip>
          <a:blip r:embed="rId15"/>
        </a:buBlip>
        <a:defRPr kumimoji="0" sz="2800" kern="1200">
          <a:solidFill>
            <a:srgbClr val="EDECE6"/>
          </a:solidFill>
          <a:latin typeface="Century Gothic" panose="020B0502020202020204" pitchFamily="34" charset="0"/>
          <a:ea typeface="+mn-ea"/>
          <a:cs typeface="+mn-cs"/>
        </a:defRPr>
      </a:lvl1pPr>
      <a:lvl2pPr marL="640080" indent="-274320" algn="l" rtl="0" eaLnBrk="1" latinLnBrk="0" hangingPunct="1">
        <a:spcBef>
          <a:spcPts val="550"/>
        </a:spcBef>
        <a:buClr>
          <a:schemeClr val="accent3"/>
        </a:buClr>
        <a:buSzPct val="70000"/>
        <a:buFont typeface="Century Gothic" panose="020B0502020202020204" pitchFamily="34" charset="0"/>
        <a:buChar char="»"/>
        <a:defRPr kumimoji="0" sz="2600" kern="1200">
          <a:solidFill>
            <a:srgbClr val="EDECE6"/>
          </a:solidFill>
          <a:latin typeface="Century Gothic" panose="020B0502020202020204" pitchFamily="34" charset="0"/>
          <a:ea typeface="+mn-ea"/>
          <a:cs typeface="+mn-cs"/>
        </a:defRPr>
      </a:lvl2pPr>
      <a:lvl3pPr marL="914400" indent="-228600" algn="l" rtl="0" eaLnBrk="1" latinLnBrk="0" hangingPunct="1">
        <a:spcBef>
          <a:spcPts val="500"/>
        </a:spcBef>
        <a:buClr>
          <a:schemeClr val="accent5"/>
        </a:buClr>
        <a:buSzPct val="55000"/>
        <a:buFont typeface="Wingdings"/>
        <a:buChar char=""/>
        <a:defRPr kumimoji="0" sz="2300" kern="1200">
          <a:solidFill>
            <a:srgbClr val="EDECE6"/>
          </a:solidFill>
          <a:latin typeface="Century Gothic" panose="020B0502020202020204" pitchFamily="34" charset="0"/>
          <a:ea typeface="+mn-ea"/>
          <a:cs typeface="+mn-cs"/>
        </a:defRPr>
      </a:lvl3pPr>
      <a:lvl4pPr marL="1371600" indent="-228600" algn="l" rtl="0" eaLnBrk="1" latinLnBrk="0" hangingPunct="1">
        <a:spcBef>
          <a:spcPts val="400"/>
        </a:spcBef>
        <a:buClr>
          <a:schemeClr val="accent4"/>
        </a:buClr>
        <a:buSzPct val="95000"/>
        <a:buFont typeface="Arial" panose="020B0604020202020204" pitchFamily="34" charset="0"/>
        <a:buChar char="•"/>
        <a:defRPr kumimoji="0" sz="2000" kern="1200">
          <a:solidFill>
            <a:srgbClr val="EDECE6"/>
          </a:solidFill>
          <a:latin typeface="Century Gothic" panose="020B0502020202020204" pitchFamily="34" charset="0"/>
          <a:ea typeface="+mn-ea"/>
          <a:cs typeface="+mn-cs"/>
        </a:defRPr>
      </a:lvl4pPr>
      <a:lvl5pPr marL="1828800" indent="-228600" algn="l" rtl="0" eaLnBrk="1" latinLnBrk="0" hangingPunct="1">
        <a:spcBef>
          <a:spcPts val="400"/>
        </a:spcBef>
        <a:buClr>
          <a:schemeClr val="accent2"/>
        </a:buClr>
        <a:buSzPct val="65000"/>
        <a:buFont typeface="Wingdings" panose="05000000000000000000" pitchFamily="2" charset="2"/>
        <a:buChar char="§"/>
        <a:defRPr kumimoji="0" sz="2000" kern="1200">
          <a:solidFill>
            <a:srgbClr val="EDECE6"/>
          </a:solidFill>
          <a:latin typeface="Century Gothic" panose="020B050202020202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0F6FA"/>
            </a:gs>
            <a:gs pos="100000">
              <a:schemeClr val="accent3">
                <a:lumMod val="20000"/>
                <a:lumOff val="80000"/>
              </a:schemeClr>
            </a:gs>
          </a:gsLst>
          <a:lin ang="27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05226" y="6168313"/>
            <a:ext cx="1557574" cy="441478"/>
          </a:xfrm>
          <a:prstGeom prst="rect">
            <a:avLst/>
          </a:prstGeom>
        </p:spPr>
      </p:pic>
      <p:sp>
        <p:nvSpPr>
          <p:cNvPr id="7" name="Rectangle 6"/>
          <p:cNvSpPr/>
          <p:nvPr/>
        </p:nvSpPr>
        <p:spPr bwMode="white">
          <a:xfrm>
            <a:off x="0" y="0"/>
            <a:ext cx="9144000" cy="1447800"/>
          </a:xfrm>
          <a:prstGeom prst="rect">
            <a:avLst/>
          </a:prstGeom>
          <a:solidFill>
            <a:srgbClr val="76C2A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09600" y="0"/>
            <a:ext cx="8153400" cy="1447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43800" y="5745480"/>
            <a:ext cx="1532938" cy="1066800"/>
          </a:xfrm>
          <a:prstGeom prst="rect">
            <a:avLst/>
          </a:prstGeom>
        </p:spPr>
      </p:pic>
      <p:sp>
        <p:nvSpPr>
          <p:cNvPr id="8" name="Slide Number Placeholder 5"/>
          <p:cNvSpPr>
            <a:spLocks noGrp="1"/>
          </p:cNvSpPr>
          <p:nvPr>
            <p:ph type="sldNum" sz="quarter" idx="4"/>
          </p:nvPr>
        </p:nvSpPr>
        <p:spPr>
          <a:xfrm>
            <a:off x="228600" y="6492875"/>
            <a:ext cx="664464"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4167597289"/>
      </p:ext>
    </p:extLst>
  </p:cSld>
  <p:clrMap bg1="dk1" tx1="lt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2" r:id="rId5"/>
    <p:sldLayoutId id="2147483683" r:id="rId6"/>
    <p:sldLayoutId id="2147483684" r:id="rId7"/>
  </p:sldLayoutIdLst>
  <p:hf hdr="0" ftr="0" dt="0"/>
  <p:txStyles>
    <p:titleStyle>
      <a:lvl1pPr algn="l" rtl="0" eaLnBrk="1" latinLnBrk="0" hangingPunct="1">
        <a:spcBef>
          <a:spcPct val="0"/>
        </a:spcBef>
        <a:buNone/>
        <a:defRPr kumimoji="0" sz="3400" kern="1200">
          <a:solidFill>
            <a:schemeClr val="tx1"/>
          </a:solidFill>
          <a:effectLst/>
          <a:latin typeface="Century Gothic" panose="020B0502020202020204" pitchFamily="34" charset="0"/>
          <a:ea typeface="+mj-ea"/>
          <a:cs typeface="+mj-cs"/>
        </a:defRPr>
      </a:lvl1pPr>
    </p:titleStyle>
    <p:bodyStyle>
      <a:lvl1pPr marL="320040" indent="-320040" algn="l" rtl="0" eaLnBrk="1" latinLnBrk="0" hangingPunct="1">
        <a:spcBef>
          <a:spcPts val="700"/>
        </a:spcBef>
        <a:buClr>
          <a:schemeClr val="accent2"/>
        </a:buClr>
        <a:buSzPct val="90000"/>
        <a:buFontTx/>
        <a:buBlip>
          <a:blip r:embed="rId11"/>
        </a:buBlip>
        <a:defRPr kumimoji="0" sz="2900" kern="1200">
          <a:solidFill>
            <a:schemeClr val="accent1"/>
          </a:solidFill>
          <a:latin typeface="Century Gothic" panose="020B0502020202020204" pitchFamily="34" charset="0"/>
          <a:ea typeface="+mn-ea"/>
          <a:cs typeface="+mn-cs"/>
        </a:defRPr>
      </a:lvl1pPr>
      <a:lvl2pPr marL="640080" indent="-274320" algn="l" rtl="0" eaLnBrk="1" latinLnBrk="0" hangingPunct="1">
        <a:spcBef>
          <a:spcPts val="550"/>
        </a:spcBef>
        <a:buClr>
          <a:schemeClr val="accent3"/>
        </a:buClr>
        <a:buSzPct val="70000"/>
        <a:buFont typeface="Century Gothic" panose="020B0502020202020204" pitchFamily="34" charset="0"/>
        <a:buChar char="»"/>
        <a:defRPr kumimoji="0" sz="2600" kern="1200">
          <a:solidFill>
            <a:schemeClr val="accent1"/>
          </a:solidFill>
          <a:latin typeface="Century Gothic" panose="020B0502020202020204" pitchFamily="34" charset="0"/>
          <a:ea typeface="+mn-ea"/>
          <a:cs typeface="+mn-cs"/>
        </a:defRPr>
      </a:lvl2pPr>
      <a:lvl3pPr marL="914400" indent="-228600" algn="l" rtl="0" eaLnBrk="1" latinLnBrk="0" hangingPunct="1">
        <a:spcBef>
          <a:spcPts val="500"/>
        </a:spcBef>
        <a:buClr>
          <a:schemeClr val="accent5"/>
        </a:buClr>
        <a:buSzPct val="55000"/>
        <a:buFont typeface="Wingdings"/>
        <a:buChar char=""/>
        <a:defRPr kumimoji="0" sz="2300" kern="1200">
          <a:solidFill>
            <a:schemeClr val="accent1"/>
          </a:solidFill>
          <a:latin typeface="Century Gothic" panose="020B0502020202020204" pitchFamily="34" charset="0"/>
          <a:ea typeface="+mn-ea"/>
          <a:cs typeface="+mn-cs"/>
        </a:defRPr>
      </a:lvl3pPr>
      <a:lvl4pPr marL="1371600" indent="-228600" algn="l" rtl="0" eaLnBrk="1" latinLnBrk="0" hangingPunct="1">
        <a:spcBef>
          <a:spcPts val="400"/>
        </a:spcBef>
        <a:buClr>
          <a:schemeClr val="accent4"/>
        </a:buClr>
        <a:buSzPct val="95000"/>
        <a:buFont typeface="Arial" panose="020B0604020202020204" pitchFamily="34" charset="0"/>
        <a:buChar char="•"/>
        <a:defRPr kumimoji="0" sz="2000" kern="1200">
          <a:solidFill>
            <a:schemeClr val="accent1"/>
          </a:solidFill>
          <a:latin typeface="Century Gothic" panose="020B0502020202020204" pitchFamily="34" charset="0"/>
          <a:ea typeface="+mn-ea"/>
          <a:cs typeface="+mn-cs"/>
        </a:defRPr>
      </a:lvl4pPr>
      <a:lvl5pPr marL="1828800" indent="-228600" algn="l" rtl="0" eaLnBrk="1" latinLnBrk="0" hangingPunct="1">
        <a:spcBef>
          <a:spcPts val="400"/>
        </a:spcBef>
        <a:buClr>
          <a:schemeClr val="accent2"/>
        </a:buClr>
        <a:buSzPct val="65000"/>
        <a:buFont typeface="Wingdings" panose="05000000000000000000" pitchFamily="2" charset="2"/>
        <a:buChar char="§"/>
        <a:defRPr kumimoji="0" sz="2000" kern="1200">
          <a:solidFill>
            <a:schemeClr val="accent1"/>
          </a:solidFill>
          <a:latin typeface="Century Gothic" panose="020B050202020202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8.png"/><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6.png"/><Relationship Id="rId4" Type="http://schemas.openxmlformats.org/officeDocument/2006/relationships/diagramLayout" Target="../diagrams/layout2.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7.png"/><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hyperlink" Target="https://www.nutonomy.com/company-news/nutonomy-and-lyft-launch-boston-self-driving-pilo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jpe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hyperlink" Target="https://www.tenconnected.com/"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5.png"/><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2.png"/><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6.png"/><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dirty="0"/>
              <a:t>Long-Range </a:t>
            </a:r>
          </a:p>
          <a:p>
            <a:r>
              <a:rPr lang="en-US" sz="3600" dirty="0"/>
              <a:t>Transportation Plan </a:t>
            </a:r>
          </a:p>
        </p:txBody>
      </p:sp>
      <p:sp>
        <p:nvSpPr>
          <p:cNvPr id="6" name="Text Placeholder 5"/>
          <p:cNvSpPr>
            <a:spLocks noGrp="1"/>
          </p:cNvSpPr>
          <p:nvPr>
            <p:ph type="body" sz="quarter" idx="11"/>
          </p:nvPr>
        </p:nvSpPr>
        <p:spPr>
          <a:xfrm>
            <a:off x="6858000" y="4727188"/>
            <a:ext cx="1857375" cy="377825"/>
          </a:xfrm>
        </p:spPr>
        <p:txBody>
          <a:bodyPr/>
          <a:lstStyle/>
          <a:p>
            <a:r>
              <a:rPr lang="en-US" sz="1500" b="1" dirty="0"/>
              <a:t>June</a:t>
            </a:r>
            <a:r>
              <a:rPr lang="en-US" b="1" dirty="0"/>
              <a:t> 7, 2018</a:t>
            </a:r>
          </a:p>
        </p:txBody>
      </p:sp>
      <p:sp>
        <p:nvSpPr>
          <p:cNvPr id="5" name="Text Placeholder 4"/>
          <p:cNvSpPr>
            <a:spLocks noGrp="1"/>
          </p:cNvSpPr>
          <p:nvPr>
            <p:ph type="body" sz="quarter" idx="10"/>
          </p:nvPr>
        </p:nvSpPr>
        <p:spPr>
          <a:xfrm>
            <a:off x="306198" y="4733484"/>
            <a:ext cx="5502836" cy="470931"/>
          </a:xfrm>
        </p:spPr>
        <p:txBody>
          <a:bodyPr>
            <a:normAutofit/>
          </a:bodyPr>
          <a:lstStyle/>
          <a:p>
            <a:r>
              <a:rPr lang="en-US" b="1" dirty="0"/>
              <a:t>Public Transit Advisory Council</a:t>
            </a:r>
          </a:p>
        </p:txBody>
      </p:sp>
      <p:sp>
        <p:nvSpPr>
          <p:cNvPr id="7" name="Text Placeholder 6"/>
          <p:cNvSpPr>
            <a:spLocks noGrp="1"/>
          </p:cNvSpPr>
          <p:nvPr>
            <p:ph type="body" sz="quarter" idx="12"/>
          </p:nvPr>
        </p:nvSpPr>
        <p:spPr/>
        <p:txBody>
          <a:bodyPr/>
          <a:lstStyle/>
          <a:p>
            <a:r>
              <a:rPr lang="en-US" b="1" dirty="0"/>
              <a:t>Jennifer Grant, Policy Development Specialist</a:t>
            </a:r>
          </a:p>
        </p:txBody>
      </p:sp>
    </p:spTree>
    <p:extLst>
      <p:ext uri="{BB962C8B-B14F-4D97-AF65-F5344CB8AC3E}">
        <p14:creationId xmlns:p14="http://schemas.microsoft.com/office/powerpoint/2010/main" val="13119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76600" y="1447800"/>
            <a:ext cx="5867400"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trend of </a:t>
            </a:r>
            <a:r>
              <a:rPr lang="en-US" b="1" dirty="0">
                <a:solidFill>
                  <a:schemeClr val="accent1"/>
                </a:solidFill>
              </a:rPr>
              <a:t>Global Trade/Freight Movement</a:t>
            </a:r>
            <a:r>
              <a:rPr lang="en-US" dirty="0">
                <a:solidFill>
                  <a:schemeClr val="accent1"/>
                </a:solidFill>
              </a:rPr>
              <a:t> in shaping the future of transportation in Maine?</a:t>
            </a:r>
          </a:p>
        </p:txBody>
      </p:sp>
      <p:sp>
        <p:nvSpPr>
          <p:cNvPr id="3" name="TPAnswers" title="Answer Text Shape"/>
          <p:cNvSpPr>
            <a:spLocks noGrp="1"/>
          </p:cNvSpPr>
          <p:nvPr>
            <p:ph type="body" idx="1"/>
            <p:custDataLst>
              <p:tags r:id="rId3"/>
            </p:custDataLst>
          </p:nvPr>
        </p:nvSpPr>
        <p:spPr>
          <a:xfrm>
            <a:off x="228600" y="1937763"/>
            <a:ext cx="3959352"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10</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72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Urbanization/Shifting Population</a:t>
            </a:r>
          </a:p>
        </p:txBody>
      </p:sp>
      <p:sp>
        <p:nvSpPr>
          <p:cNvPr id="12" name="Arrow: Striped Right 11"/>
          <p:cNvSpPr/>
          <p:nvPr/>
        </p:nvSpPr>
        <p:spPr>
          <a:xfrm>
            <a:off x="4596189" y="358140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Blogograph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456" y="1757723"/>
            <a:ext cx="2831592" cy="1887728"/>
          </a:xfrm>
          <a:prstGeom prst="rect">
            <a:avLst/>
          </a:prstGeom>
        </p:spPr>
      </p:pic>
      <p:pic>
        <p:nvPicPr>
          <p:cNvPr id="16" name="Picture 15" descr="On the Politics of the Rhetoric of Choice | streets.m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243" y="3733802"/>
            <a:ext cx="2134023" cy="2139951"/>
          </a:xfrm>
          <a:prstGeom prst="rect">
            <a:avLst/>
          </a:prstGeom>
        </p:spPr>
      </p:pic>
      <p:pic>
        <p:nvPicPr>
          <p:cNvPr id="4" name="Content Placeholder 3"/>
          <p:cNvPicPr>
            <a:picLocks noGrp="1" noChangeAspect="1"/>
          </p:cNvPicPr>
          <p:nvPr>
            <p:ph sz="quarter" idx="1"/>
          </p:nvPr>
        </p:nvPicPr>
        <p:blipFill>
          <a:blip r:embed="rId5"/>
          <a:stretch>
            <a:fillRect/>
          </a:stretch>
        </p:blipFill>
        <p:spPr>
          <a:xfrm>
            <a:off x="801693" y="1548245"/>
            <a:ext cx="3426249" cy="4194412"/>
          </a:xfrm>
          <a:prstGeom prst="rect">
            <a:avLst/>
          </a:prstGeom>
        </p:spPr>
      </p:pic>
      <p:pic>
        <p:nvPicPr>
          <p:cNvPr id="5" name="Picture 4"/>
          <p:cNvPicPr>
            <a:picLocks noChangeAspect="1"/>
          </p:cNvPicPr>
          <p:nvPr/>
        </p:nvPicPr>
        <p:blipFill>
          <a:blip r:embed="rId6"/>
          <a:stretch>
            <a:fillRect/>
          </a:stretch>
        </p:blipFill>
        <p:spPr>
          <a:xfrm>
            <a:off x="152400" y="5431734"/>
            <a:ext cx="5029636" cy="621846"/>
          </a:xfrm>
          <a:prstGeom prst="rect">
            <a:avLst/>
          </a:prstGeom>
        </p:spPr>
      </p:pic>
    </p:spTree>
    <p:extLst>
      <p:ext uri="{BB962C8B-B14F-4D97-AF65-F5344CB8AC3E}">
        <p14:creationId xmlns:p14="http://schemas.microsoft.com/office/powerpoint/2010/main" val="357786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76600" y="1447800"/>
            <a:ext cx="5767388"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381000" y="0"/>
            <a:ext cx="8534400" cy="1447800"/>
          </a:xfrm>
        </p:spPr>
        <p:txBody>
          <a:bodyPr>
            <a:normAutofit fontScale="90000"/>
          </a:bodyPr>
          <a:lstStyle/>
          <a:p>
            <a:r>
              <a:rPr lang="en-US" dirty="0">
                <a:solidFill>
                  <a:schemeClr val="accent1"/>
                </a:solidFill>
              </a:rPr>
              <a:t>How important is the trend of </a:t>
            </a:r>
            <a:r>
              <a:rPr lang="en-US" b="1" dirty="0">
                <a:solidFill>
                  <a:schemeClr val="accent1"/>
                </a:solidFill>
              </a:rPr>
              <a:t>Urbanization/Shifting Population</a:t>
            </a:r>
            <a:r>
              <a:rPr lang="en-US" dirty="0">
                <a:solidFill>
                  <a:schemeClr val="accent1"/>
                </a:solidFill>
              </a:rPr>
              <a:t> 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257432" y="1707197"/>
            <a:ext cx="3959352"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12</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70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Tourism</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935784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17825" y="2320251"/>
            <a:ext cx="2362200" cy="1498488"/>
          </a:xfrm>
          <a:prstGeom prst="rect">
            <a:avLst/>
          </a:prstGeom>
        </p:spPr>
      </p:pic>
      <p:pic>
        <p:nvPicPr>
          <p:cNvPr id="5" name="Picture 4"/>
          <p:cNvPicPr>
            <a:picLocks noChangeAspect="1"/>
          </p:cNvPicPr>
          <p:nvPr/>
        </p:nvPicPr>
        <p:blipFill>
          <a:blip r:embed="rId9"/>
          <a:stretch>
            <a:fillRect/>
          </a:stretch>
        </p:blipFill>
        <p:spPr>
          <a:xfrm>
            <a:off x="2667000" y="1589827"/>
            <a:ext cx="1752600" cy="1317002"/>
          </a:xfrm>
          <a:prstGeom prst="rect">
            <a:avLst/>
          </a:prstGeom>
          <a:effectLst>
            <a:softEdge rad="76200"/>
          </a:effectLst>
        </p:spPr>
      </p:pic>
      <p:pic>
        <p:nvPicPr>
          <p:cNvPr id="6" name="Picture 5"/>
          <p:cNvPicPr>
            <a:picLocks noChangeAspect="1"/>
          </p:cNvPicPr>
          <p:nvPr/>
        </p:nvPicPr>
        <p:blipFill>
          <a:blip r:embed="rId10"/>
          <a:stretch>
            <a:fillRect/>
          </a:stretch>
        </p:blipFill>
        <p:spPr>
          <a:xfrm>
            <a:off x="6629400" y="4038600"/>
            <a:ext cx="2209800" cy="1656452"/>
          </a:xfrm>
          <a:prstGeom prst="rect">
            <a:avLst/>
          </a:prstGeom>
          <a:effectLst>
            <a:softEdge rad="76200"/>
          </a:effectLst>
        </p:spPr>
      </p:pic>
    </p:spTree>
    <p:extLst>
      <p:ext uri="{BB962C8B-B14F-4D97-AF65-F5344CB8AC3E}">
        <p14:creationId xmlns:p14="http://schemas.microsoft.com/office/powerpoint/2010/main" val="335815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76600" y="1447800"/>
            <a:ext cx="5867400" cy="5257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trend of </a:t>
            </a:r>
            <a:r>
              <a:rPr lang="en-US" b="1" dirty="0">
                <a:solidFill>
                  <a:schemeClr val="accent1"/>
                </a:solidFill>
              </a:rPr>
              <a:t>Tourism </a:t>
            </a:r>
            <a:r>
              <a:rPr lang="en-US" dirty="0">
                <a:solidFill>
                  <a:schemeClr val="accent1"/>
                </a:solidFill>
              </a:rPr>
              <a:t>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69294" y="1729851"/>
            <a:ext cx="3959352"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14</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906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642" y="4397722"/>
            <a:ext cx="4968829" cy="1913562"/>
          </a:xfrm>
          <a:prstGeom prst="rect">
            <a:avLst/>
          </a:prstGeom>
        </p:spPr>
      </p:pic>
      <p:pic>
        <p:nvPicPr>
          <p:cNvPr id="3" name="Picture 2"/>
          <p:cNvPicPr>
            <a:picLocks noChangeAspect="1"/>
          </p:cNvPicPr>
          <p:nvPr/>
        </p:nvPicPr>
        <p:blipFill>
          <a:blip r:embed="rId4"/>
          <a:stretch>
            <a:fillRect/>
          </a:stretch>
        </p:blipFill>
        <p:spPr>
          <a:xfrm>
            <a:off x="5105400" y="3528051"/>
            <a:ext cx="3761558" cy="1450974"/>
          </a:xfrm>
          <a:prstGeom prst="rect">
            <a:avLst/>
          </a:prstGeom>
        </p:spPr>
      </p:pic>
      <p:sp>
        <p:nvSpPr>
          <p:cNvPr id="2" name="Title 1"/>
          <p:cNvSpPr>
            <a:spLocks noGrp="1"/>
          </p:cNvSpPr>
          <p:nvPr>
            <p:ph type="title"/>
          </p:nvPr>
        </p:nvSpPr>
        <p:spPr/>
        <p:txBody>
          <a:bodyPr/>
          <a:lstStyle/>
          <a:p>
            <a:r>
              <a:rPr lang="en-US" b="1" dirty="0"/>
              <a:t>Technology</a:t>
            </a:r>
          </a:p>
        </p:txBody>
      </p:sp>
      <p:sp>
        <p:nvSpPr>
          <p:cNvPr id="11" name="TextBox 10"/>
          <p:cNvSpPr txBox="1"/>
          <p:nvPr/>
        </p:nvSpPr>
        <p:spPr>
          <a:xfrm>
            <a:off x="39133" y="1613879"/>
            <a:ext cx="1038648" cy="1569660"/>
          </a:xfrm>
          <a:prstGeom prst="rect">
            <a:avLst/>
          </a:prstGeom>
          <a:noFill/>
        </p:spPr>
        <p:txBody>
          <a:bodyPr wrap="square" rtlCol="0">
            <a:spAutoFit/>
          </a:bodyPr>
          <a:lstStyle/>
          <a:p>
            <a:r>
              <a:rPr lang="en-US" sz="1200" b="1" dirty="0">
                <a:solidFill>
                  <a:srgbClr val="F0F6FA"/>
                </a:solidFill>
              </a:rPr>
              <a:t>There has been an automated beer delivery and automated Lyft trips</a:t>
            </a:r>
          </a:p>
        </p:txBody>
      </p:sp>
      <p:pic>
        <p:nvPicPr>
          <p:cNvPr id="13" name="Picture 6" descr="Image result for otto truck automat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582" b="20998"/>
          <a:stretch/>
        </p:blipFill>
        <p:spPr bwMode="auto">
          <a:xfrm>
            <a:off x="1055726" y="1538644"/>
            <a:ext cx="3339059" cy="1027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1310752" y="2302038"/>
            <a:ext cx="2793217" cy="276999"/>
          </a:xfrm>
          <a:prstGeom prst="rect">
            <a:avLst/>
          </a:prstGeom>
          <a:noFill/>
        </p:spPr>
        <p:txBody>
          <a:bodyPr wrap="square" rtlCol="0">
            <a:spAutoFit/>
          </a:bodyPr>
          <a:lstStyle/>
          <a:p>
            <a:pPr algn="ctr"/>
            <a:r>
              <a:rPr lang="en-US" sz="1200" i="1" dirty="0">
                <a:solidFill>
                  <a:prstClr val="white"/>
                </a:solidFill>
                <a:latin typeface="Calibri" panose="020F0502020204030204"/>
              </a:rPr>
              <a:t>Otto delivers beer automatically</a:t>
            </a:r>
          </a:p>
        </p:txBody>
      </p:sp>
      <p:pic>
        <p:nvPicPr>
          <p:cNvPr id="17" name="Picture 2" descr="http://www.nutonomy.com/wp-content/uploads/2017/12/LYFTbookingap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781" y="2564414"/>
            <a:ext cx="783117" cy="1389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nutonomy.com/wp-content/uploads/2017/11/Screen-Shot-2017-11-28-at-9.24.28-PM.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2136" y="2550621"/>
            <a:ext cx="2538021" cy="142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TextBox 18"/>
          <p:cNvSpPr txBox="1"/>
          <p:nvPr/>
        </p:nvSpPr>
        <p:spPr>
          <a:xfrm>
            <a:off x="1941348" y="3995369"/>
            <a:ext cx="2470117" cy="204311"/>
          </a:xfrm>
          <a:prstGeom prst="roundRect">
            <a:avLst/>
          </a:prstGeom>
          <a:solidFill>
            <a:srgbClr val="ED7D31">
              <a:alpha val="56000"/>
            </a:srgbClr>
          </a:solidFill>
        </p:spPr>
        <p:txBody>
          <a:bodyPr wrap="square" lIns="0" tIns="0" rIns="0" bIns="0" rtlCol="0">
            <a:spAutoFit/>
          </a:bodyPr>
          <a:lstStyle/>
          <a:p>
            <a:pPr algn="ctr"/>
            <a:r>
              <a:rPr lang="en-US" sz="1200" b="1" i="1" kern="0" dirty="0">
                <a:solidFill>
                  <a:prstClr val="white"/>
                </a:solidFill>
                <a:latin typeface="Calibri" panose="020F0502020204030204"/>
              </a:rPr>
              <a:t>Automated Lyft in Boston’s Seaport</a:t>
            </a:r>
          </a:p>
        </p:txBody>
      </p:sp>
      <p:pic>
        <p:nvPicPr>
          <p:cNvPr id="20" name="Picture 19">
            <a:hlinkClick r:id="rId9"/>
          </p:cNvPr>
          <p:cNvPicPr>
            <a:picLocks noChangeAspect="1"/>
          </p:cNvPicPr>
          <p:nvPr/>
        </p:nvPicPr>
        <p:blipFill>
          <a:blip r:embed="rId10"/>
          <a:stretch>
            <a:fillRect/>
          </a:stretch>
        </p:blipFill>
        <p:spPr>
          <a:xfrm>
            <a:off x="6493889" y="3630213"/>
            <a:ext cx="2109325" cy="907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6494202" y="4576797"/>
            <a:ext cx="2131283" cy="408623"/>
          </a:xfrm>
          <a:prstGeom prst="roundRect">
            <a:avLst/>
          </a:prstGeom>
          <a:solidFill>
            <a:srgbClr val="ED7D31">
              <a:alpha val="56000"/>
            </a:srgbClr>
          </a:solidFill>
        </p:spPr>
        <p:txBody>
          <a:bodyPr wrap="square" lIns="0" tIns="0" rIns="0" bIns="0" rtlCol="0">
            <a:spAutoFit/>
          </a:bodyPr>
          <a:lstStyle/>
          <a:p>
            <a:pPr algn="ctr"/>
            <a:r>
              <a:rPr lang="en-US" sz="1200" b="1" i="1" kern="0" dirty="0">
                <a:solidFill>
                  <a:schemeClr val="bg1"/>
                </a:solidFill>
                <a:latin typeface="Calibri" panose="020F0502020204030204"/>
              </a:rPr>
              <a:t>Smart street lights in Maine </a:t>
            </a:r>
          </a:p>
          <a:p>
            <a:pPr algn="ctr"/>
            <a:r>
              <a:rPr lang="en-US" sz="1200" b="1" i="1" kern="0" dirty="0">
                <a:solidFill>
                  <a:schemeClr val="bg1"/>
                </a:solidFill>
                <a:latin typeface="Calibri" panose="020F0502020204030204"/>
              </a:rPr>
              <a:t>cities and towns</a:t>
            </a:r>
          </a:p>
        </p:txBody>
      </p:sp>
      <p:pic>
        <p:nvPicPr>
          <p:cNvPr id="6" name="Picture 5"/>
          <p:cNvPicPr>
            <a:picLocks noChangeAspect="1"/>
          </p:cNvPicPr>
          <p:nvPr/>
        </p:nvPicPr>
        <p:blipFill>
          <a:blip r:embed="rId11"/>
          <a:stretch>
            <a:fillRect/>
          </a:stretch>
        </p:blipFill>
        <p:spPr>
          <a:xfrm>
            <a:off x="2067811" y="4434361"/>
            <a:ext cx="2909732" cy="1433021"/>
          </a:xfrm>
          <a:prstGeom prst="rect">
            <a:avLst/>
          </a:prstGeom>
        </p:spPr>
      </p:pic>
      <p:sp>
        <p:nvSpPr>
          <p:cNvPr id="23" name="TextBox 52"/>
          <p:cNvSpPr txBox="1"/>
          <p:nvPr/>
        </p:nvSpPr>
        <p:spPr>
          <a:xfrm>
            <a:off x="204688" y="5849806"/>
            <a:ext cx="4596618" cy="408623"/>
          </a:xfrm>
          <a:prstGeom prst="roundRect">
            <a:avLst/>
          </a:prstGeom>
          <a:solidFill>
            <a:srgbClr val="4472C4">
              <a:lumMod val="75000"/>
              <a:alpha val="56000"/>
            </a:srgbClr>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bg1"/>
                </a:solidFill>
                <a:effectLst/>
                <a:uLnTx/>
                <a:uFillTx/>
                <a:ea typeface="+mn-ea"/>
                <a:cs typeface="+mn-cs"/>
              </a:rPr>
              <a:t>The majority of new vehicles sold in 2040 could be 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bg1"/>
                </a:solidFill>
                <a:effectLst/>
                <a:uLnTx/>
                <a:uFillTx/>
                <a:ea typeface="+mn-ea"/>
                <a:cs typeface="+mn-cs"/>
              </a:rPr>
              <a:t>Source: Loup Ventures, Bloomberg New Energy Finance 2017</a:t>
            </a:r>
          </a:p>
        </p:txBody>
      </p:sp>
      <p:sp>
        <p:nvSpPr>
          <p:cNvPr id="24" name="TextBox 16"/>
          <p:cNvSpPr txBox="1"/>
          <p:nvPr/>
        </p:nvSpPr>
        <p:spPr>
          <a:xfrm>
            <a:off x="4605344" y="1710891"/>
            <a:ext cx="4577527"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0F6FA"/>
                </a:solidFill>
                <a:effectLst/>
                <a:uLnTx/>
                <a:uFillTx/>
                <a:ea typeface="+mn-ea"/>
                <a:cs typeface="+mn-cs"/>
              </a:rPr>
              <a:t>Automated vehicles, artificial intelligence, and blockchain technology could hit their tipping point within 10 years, continuing to drive smart cities and shared mobility</a:t>
            </a:r>
          </a:p>
        </p:txBody>
      </p:sp>
      <p:sp>
        <p:nvSpPr>
          <p:cNvPr id="25" name="TextBox 33"/>
          <p:cNvSpPr txBox="1"/>
          <p:nvPr/>
        </p:nvSpPr>
        <p:spPr>
          <a:xfrm>
            <a:off x="5121086" y="3827001"/>
            <a:ext cx="148622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ea typeface="+mn-ea"/>
                <a:cs typeface="+mn-cs"/>
              </a:rPr>
              <a:t>Cities in Maine  are already getting smarter</a:t>
            </a:r>
          </a:p>
        </p:txBody>
      </p:sp>
      <p:sp>
        <p:nvSpPr>
          <p:cNvPr id="26" name="TextBox 15"/>
          <p:cNvSpPr txBox="1"/>
          <p:nvPr/>
        </p:nvSpPr>
        <p:spPr>
          <a:xfrm>
            <a:off x="193354" y="4473512"/>
            <a:ext cx="1774669" cy="12772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lumMod val="50000"/>
                  </a:srgbClr>
                </a:solidFill>
                <a:effectLst/>
                <a:uLnTx/>
                <a:uFillTx/>
                <a:ea typeface="+mn-ea"/>
                <a:cs typeface="+mn-cs"/>
              </a:rPr>
              <a:t>Investment in automated vehicles should continue at a rapid pace, while the electric vehicles market share is continuing to grow</a:t>
            </a:r>
          </a:p>
        </p:txBody>
      </p:sp>
    </p:spTree>
    <p:extLst>
      <p:ext uri="{BB962C8B-B14F-4D97-AF65-F5344CB8AC3E}">
        <p14:creationId xmlns:p14="http://schemas.microsoft.com/office/powerpoint/2010/main" val="329541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00400" y="1447800"/>
            <a:ext cx="5943600"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trend of </a:t>
            </a:r>
            <a:r>
              <a:rPr lang="en-US" b="1" dirty="0">
                <a:solidFill>
                  <a:schemeClr val="accent1"/>
                </a:solidFill>
              </a:rPr>
              <a:t>Technology</a:t>
            </a:r>
            <a:r>
              <a:rPr lang="en-US" dirty="0">
                <a:solidFill>
                  <a:schemeClr val="accent1"/>
                </a:solidFill>
              </a:rPr>
              <a:t> 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152400" y="1908810"/>
            <a:ext cx="3959352"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16</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71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a:t>
            </a:r>
          </a:p>
        </p:txBody>
      </p:sp>
      <p:pic>
        <p:nvPicPr>
          <p:cNvPr id="5" name="Content Placeholder 4" descr="Ford to Release a &lt;strong&gt;Car&lt;/strong&gt; Without a Steering Wheel or Pedals"/>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76789" y="1650912"/>
            <a:ext cx="2206625" cy="1158479"/>
          </a:xfrm>
        </p:spPr>
      </p:pic>
      <p:pic>
        <p:nvPicPr>
          <p:cNvPr id="7" name="Picture 6" descr="File:&lt;strong&gt;Intelligent Transportation&lt;/strong&gt; Systems.jpg - Wikimed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639965"/>
            <a:ext cx="4010025" cy="1533525"/>
          </a:xfrm>
          <a:prstGeom prst="rect">
            <a:avLst/>
          </a:prstGeom>
        </p:spPr>
      </p:pic>
      <p:pic>
        <p:nvPicPr>
          <p:cNvPr id="9" name="Picture 8" descr="DOT’s Newest Bike/Ped &lt;strong&gt;Safety&lt;/strong&gt; Campaign: “&lt;strong&gt;Heads&lt;/strong&gt; &lt;strong&gt;Up&lt;/strong&g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58" y="2999056"/>
            <a:ext cx="1724355" cy="2500313"/>
          </a:xfrm>
          <a:prstGeom prst="rect">
            <a:avLst/>
          </a:prstGeom>
        </p:spPr>
      </p:pic>
      <p:pic>
        <p:nvPicPr>
          <p:cNvPr id="13" name="Picture 12" descr="Are &lt;strong&gt;older&lt;/strong&gt; people safe enough to keep &lt;strong&gt;driving&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5175977"/>
            <a:ext cx="2579615" cy="1270784"/>
          </a:xfrm>
          <a:prstGeom prst="rect">
            <a:avLst/>
          </a:prstGeom>
        </p:spPr>
      </p:pic>
      <p:pic>
        <p:nvPicPr>
          <p:cNvPr id="15" name="Picture 14" descr="Vector gratis: &lt;strong&gt;Seniors&lt;/strong&gt;, Abuelos, Pareja, Caminar - Imagen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9773" y="3657600"/>
            <a:ext cx="2399920" cy="2257425"/>
          </a:xfrm>
          <a:prstGeom prst="rect">
            <a:avLst/>
          </a:prstGeom>
        </p:spPr>
      </p:pic>
      <p:pic>
        <p:nvPicPr>
          <p:cNvPr id="3" name="Picture 2"/>
          <p:cNvPicPr>
            <a:picLocks noChangeAspect="1"/>
          </p:cNvPicPr>
          <p:nvPr/>
        </p:nvPicPr>
        <p:blipFill>
          <a:blip r:embed="rId8"/>
          <a:stretch>
            <a:fillRect/>
          </a:stretch>
        </p:blipFill>
        <p:spPr>
          <a:xfrm>
            <a:off x="2783414" y="3173490"/>
            <a:ext cx="3649037" cy="2002487"/>
          </a:xfrm>
          <a:prstGeom prst="rect">
            <a:avLst/>
          </a:prstGeom>
        </p:spPr>
      </p:pic>
    </p:spTree>
    <p:extLst>
      <p:ext uri="{BB962C8B-B14F-4D97-AF65-F5344CB8AC3E}">
        <p14:creationId xmlns:p14="http://schemas.microsoft.com/office/powerpoint/2010/main" val="243413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00399" y="1447800"/>
            <a:ext cx="5972175"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issue of </a:t>
            </a:r>
            <a:r>
              <a:rPr lang="en-US" b="1" dirty="0">
                <a:solidFill>
                  <a:schemeClr val="accent1"/>
                </a:solidFill>
              </a:rPr>
              <a:t>Safety</a:t>
            </a:r>
            <a:r>
              <a:rPr lang="en-US" dirty="0">
                <a:solidFill>
                  <a:schemeClr val="accent1"/>
                </a:solidFill>
              </a:rPr>
              <a:t> 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152400" y="1600200"/>
            <a:ext cx="4419600"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18</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64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49897" y="1650395"/>
            <a:ext cx="4000629" cy="2868143"/>
          </a:xfrm>
          <a:prstGeom prst="rect">
            <a:avLst/>
          </a:prstGeom>
        </p:spPr>
      </p:pic>
      <p:sp>
        <p:nvSpPr>
          <p:cNvPr id="5" name="Title 1"/>
          <p:cNvSpPr txBox="1">
            <a:spLocks/>
          </p:cNvSpPr>
          <p:nvPr/>
        </p:nvSpPr>
        <p:spPr bwMode="auto">
          <a:xfrm>
            <a:off x="109077" y="4340400"/>
            <a:ext cx="2510431" cy="8572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pPr algn="ctr" defTabSz="685783" eaLnBrk="1" hangingPunct="1">
              <a:defRPr/>
            </a:pPr>
            <a:r>
              <a:rPr lang="en-US" altLang="en-US" sz="1800" b="1" kern="0" dirty="0">
                <a:solidFill>
                  <a:srgbClr val="F0F6FA"/>
                </a:solidFill>
                <a:latin typeface="+mn-lt"/>
                <a:cs typeface="Times New Roman" panose="02020603050405020304" pitchFamily="18" charset="0"/>
              </a:rPr>
              <a:t>Extreme weather events</a:t>
            </a:r>
          </a:p>
        </p:txBody>
      </p:sp>
      <p:sp>
        <p:nvSpPr>
          <p:cNvPr id="6" name="Title 1"/>
          <p:cNvSpPr txBox="1">
            <a:spLocks/>
          </p:cNvSpPr>
          <p:nvPr/>
        </p:nvSpPr>
        <p:spPr bwMode="auto">
          <a:xfrm>
            <a:off x="2368175" y="858829"/>
            <a:ext cx="4179047" cy="566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pPr defTabSz="685783" eaLnBrk="1" hangingPunct="1">
              <a:defRPr/>
            </a:pPr>
            <a:r>
              <a:rPr lang="en-US" altLang="en-US" sz="2700" b="1" kern="0" dirty="0">
                <a:solidFill>
                  <a:srgbClr val="F0F6FA"/>
                </a:solidFill>
                <a:latin typeface="+mn-lt"/>
                <a:cs typeface="Times New Roman" panose="02020603050405020304" pitchFamily="18" charset="0"/>
              </a:rPr>
              <a:t>Current and Future Risks</a:t>
            </a:r>
          </a:p>
        </p:txBody>
      </p:sp>
      <p:pic>
        <p:nvPicPr>
          <p:cNvPr id="378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814" y="1637114"/>
            <a:ext cx="3449241" cy="255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199" y="3803497"/>
            <a:ext cx="3429000" cy="2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576139" y="6050893"/>
            <a:ext cx="1763121" cy="502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pPr defTabSz="685783" eaLnBrk="1" hangingPunct="1">
              <a:defRPr/>
            </a:pPr>
            <a:r>
              <a:rPr lang="en-US" altLang="en-US" sz="1800" b="1" kern="0" dirty="0">
                <a:solidFill>
                  <a:srgbClr val="F0F6FA"/>
                </a:solidFill>
                <a:latin typeface="+mn-lt"/>
                <a:cs typeface="Times New Roman" panose="02020603050405020304" pitchFamily="18" charset="0"/>
              </a:rPr>
              <a:t> Storm Surge</a:t>
            </a:r>
          </a:p>
        </p:txBody>
      </p:sp>
      <p:sp>
        <p:nvSpPr>
          <p:cNvPr id="9" name="Title 1"/>
          <p:cNvSpPr txBox="1">
            <a:spLocks/>
          </p:cNvSpPr>
          <p:nvPr/>
        </p:nvSpPr>
        <p:spPr bwMode="auto">
          <a:xfrm>
            <a:off x="6295890" y="4564025"/>
            <a:ext cx="2237716" cy="521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pPr algn="ctr" defTabSz="685783" eaLnBrk="1" hangingPunct="1">
              <a:defRPr/>
            </a:pPr>
            <a:r>
              <a:rPr lang="en-US" altLang="en-US" sz="1800" b="1" kern="0" dirty="0">
                <a:solidFill>
                  <a:srgbClr val="F0F6FA"/>
                </a:solidFill>
                <a:latin typeface="+mn-lt"/>
                <a:cs typeface="Times New Roman" panose="02020603050405020304" pitchFamily="18" charset="0"/>
              </a:rPr>
              <a:t> Sea Level Rise</a:t>
            </a:r>
          </a:p>
        </p:txBody>
      </p:sp>
      <p:sp>
        <p:nvSpPr>
          <p:cNvPr id="10" name="TextBox 9"/>
          <p:cNvSpPr txBox="1"/>
          <p:nvPr/>
        </p:nvSpPr>
        <p:spPr>
          <a:xfrm>
            <a:off x="315253" y="330039"/>
            <a:ext cx="6376950" cy="646331"/>
          </a:xfrm>
          <a:prstGeom prst="rect">
            <a:avLst/>
          </a:prstGeom>
          <a:noFill/>
        </p:spPr>
        <p:txBody>
          <a:bodyPr wrap="square" rtlCol="0">
            <a:spAutoFit/>
          </a:bodyPr>
          <a:lstStyle/>
          <a:p>
            <a:r>
              <a:rPr lang="en-US" sz="3600" b="1" dirty="0">
                <a:solidFill>
                  <a:srgbClr val="F0F6FA"/>
                </a:solidFill>
                <a:latin typeface="+mj-lt"/>
              </a:rPr>
              <a:t>Climate</a:t>
            </a:r>
          </a:p>
        </p:txBody>
      </p:sp>
    </p:spTree>
    <p:extLst>
      <p:ext uri="{BB962C8B-B14F-4D97-AF65-F5344CB8AC3E}">
        <p14:creationId xmlns:p14="http://schemas.microsoft.com/office/powerpoint/2010/main" val="379482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Assumptions and Trends</a:t>
            </a:r>
          </a:p>
          <a:p>
            <a:r>
              <a:rPr lang="en-US" dirty="0"/>
              <a:t>MaineDOT’s Goals</a:t>
            </a:r>
          </a:p>
          <a:p>
            <a:r>
              <a:rPr lang="en-US" dirty="0"/>
              <a:t>MaineDOT’s Current Strategies</a:t>
            </a:r>
          </a:p>
          <a:p>
            <a:r>
              <a:rPr lang="en-US" dirty="0"/>
              <a:t>Stakeholder Involvement</a:t>
            </a:r>
          </a:p>
          <a:p>
            <a:r>
              <a:rPr lang="en-US" dirty="0"/>
              <a:t>Project Timeline</a:t>
            </a:r>
          </a:p>
          <a:p>
            <a:r>
              <a:rPr lang="en-US" dirty="0"/>
              <a:t>Feedback/Thoughts?</a:t>
            </a:r>
          </a:p>
        </p:txBody>
      </p:sp>
      <p:sp>
        <p:nvSpPr>
          <p:cNvPr id="3" name="Slide Number Placeholder 2"/>
          <p:cNvSpPr>
            <a:spLocks noGrp="1"/>
          </p:cNvSpPr>
          <p:nvPr>
            <p:ph type="sldNum" sz="quarter" idx="4"/>
          </p:nvPr>
        </p:nvSpPr>
        <p:spPr/>
        <p:txBody>
          <a:bodyPr/>
          <a:lstStyle/>
          <a:p>
            <a:fld id="{6EFA8406-D672-4E03-9ABF-F4A7E3A351AA}" type="slidenum">
              <a:rPr lang="en-US" smtClean="0"/>
              <a:pPr/>
              <a:t>2</a:t>
            </a:fld>
            <a:endParaRPr lang="en-US" dirty="0"/>
          </a:p>
        </p:txBody>
      </p:sp>
      <p:sp>
        <p:nvSpPr>
          <p:cNvPr id="4" name="Title 3"/>
          <p:cNvSpPr>
            <a:spLocks noGrp="1"/>
          </p:cNvSpPr>
          <p:nvPr>
            <p:ph type="title"/>
          </p:nvPr>
        </p:nvSpPr>
        <p:spPr/>
        <p:txBody>
          <a:bodyPr/>
          <a:lstStyle/>
          <a:p>
            <a:r>
              <a:rPr lang="en-US" b="1" dirty="0"/>
              <a:t>Long-Range Transportation Plan</a:t>
            </a:r>
          </a:p>
        </p:txBody>
      </p:sp>
    </p:spTree>
    <p:extLst>
      <p:ext uri="{BB962C8B-B14F-4D97-AF65-F5344CB8AC3E}">
        <p14:creationId xmlns:p14="http://schemas.microsoft.com/office/powerpoint/2010/main" val="428792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200400" y="1600200"/>
            <a:ext cx="5943600" cy="5257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issue of </a:t>
            </a:r>
            <a:r>
              <a:rPr lang="en-US" b="1" dirty="0">
                <a:solidFill>
                  <a:schemeClr val="accent1"/>
                </a:solidFill>
              </a:rPr>
              <a:t>Climate</a:t>
            </a:r>
            <a:r>
              <a:rPr lang="en-US" dirty="0">
                <a:solidFill>
                  <a:schemeClr val="accent1"/>
                </a:solidFill>
              </a:rPr>
              <a:t> 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228600" y="1600200"/>
            <a:ext cx="4038600"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20</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12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53" y="40341"/>
            <a:ext cx="9144000" cy="1447800"/>
          </a:xfrm>
        </p:spPr>
        <p:txBody>
          <a:bodyPr/>
          <a:lstStyle/>
          <a:p>
            <a:r>
              <a:rPr lang="en-US" b="1" dirty="0"/>
              <a:t>MaineDOT’s Vision, Goals and Strategies</a:t>
            </a:r>
          </a:p>
        </p:txBody>
      </p:sp>
      <p:pic>
        <p:nvPicPr>
          <p:cNvPr id="4" name="Picture 3"/>
          <p:cNvPicPr>
            <a:picLocks noChangeAspect="1"/>
          </p:cNvPicPr>
          <p:nvPr/>
        </p:nvPicPr>
        <p:blipFill>
          <a:blip r:embed="rId3"/>
          <a:stretch>
            <a:fillRect/>
          </a:stretch>
        </p:blipFill>
        <p:spPr>
          <a:xfrm>
            <a:off x="0" y="1447800"/>
            <a:ext cx="4782553" cy="4800600"/>
          </a:xfrm>
          <a:prstGeom prst="rect">
            <a:avLst/>
          </a:prstGeom>
        </p:spPr>
      </p:pic>
      <p:sp>
        <p:nvSpPr>
          <p:cNvPr id="5" name="Content Placeholder 2"/>
          <p:cNvSpPr>
            <a:spLocks noGrp="1"/>
          </p:cNvSpPr>
          <p:nvPr>
            <p:ph sz="quarter" idx="1"/>
          </p:nvPr>
        </p:nvSpPr>
        <p:spPr>
          <a:xfrm>
            <a:off x="5105400" y="1943100"/>
            <a:ext cx="3810000" cy="3810000"/>
          </a:xfrm>
        </p:spPr>
        <p:txBody>
          <a:bodyPr>
            <a:normAutofit fontScale="77500" lnSpcReduction="20000"/>
          </a:bodyPr>
          <a:lstStyle/>
          <a:p>
            <a:r>
              <a:rPr lang="en-US" dirty="0"/>
              <a:t>Maintain and preserve the existing system utilizing asset/performance management strategies</a:t>
            </a:r>
          </a:p>
          <a:p>
            <a:r>
              <a:rPr lang="en-US" dirty="0"/>
              <a:t>Maximize investments from grants</a:t>
            </a:r>
          </a:p>
          <a:p>
            <a:r>
              <a:rPr lang="en-US" dirty="0"/>
              <a:t>Partner engagement</a:t>
            </a:r>
          </a:p>
          <a:p>
            <a:r>
              <a:rPr lang="en-US" dirty="0"/>
              <a:t>Streamline regulatory compliance processes</a:t>
            </a:r>
          </a:p>
          <a:p>
            <a:endParaRPr lang="en-US" dirty="0"/>
          </a:p>
        </p:txBody>
      </p:sp>
      <p:sp>
        <p:nvSpPr>
          <p:cNvPr id="3" name="TextBox 2"/>
          <p:cNvSpPr txBox="1"/>
          <p:nvPr/>
        </p:nvSpPr>
        <p:spPr>
          <a:xfrm>
            <a:off x="5676900" y="1530954"/>
            <a:ext cx="2667000" cy="430887"/>
          </a:xfrm>
          <a:prstGeom prst="rect">
            <a:avLst/>
          </a:prstGeom>
          <a:noFill/>
        </p:spPr>
        <p:txBody>
          <a:bodyPr wrap="square" rtlCol="0">
            <a:spAutoFit/>
          </a:bodyPr>
          <a:lstStyle/>
          <a:p>
            <a:r>
              <a:rPr lang="en-US" sz="2200" b="1" dirty="0">
                <a:latin typeface="Century Gothic" panose="020B0502020202020204" pitchFamily="34" charset="0"/>
              </a:rPr>
              <a:t>Current Strategies</a:t>
            </a:r>
          </a:p>
        </p:txBody>
      </p:sp>
    </p:spTree>
    <p:extLst>
      <p:ext uri="{BB962C8B-B14F-4D97-AF65-F5344CB8AC3E}">
        <p14:creationId xmlns:p14="http://schemas.microsoft.com/office/powerpoint/2010/main" val="88009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Stakeholder Involvement</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754657959"/>
              </p:ext>
            </p:extLst>
          </p:nvPr>
        </p:nvGraphicFramePr>
        <p:xfrm>
          <a:off x="35859" y="12954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932768097"/>
              </p:ext>
            </p:extLst>
          </p:nvPr>
        </p:nvGraphicFramePr>
        <p:xfrm>
          <a:off x="2721909" y="4724400"/>
          <a:ext cx="2781300" cy="246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982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3990" y="2204575"/>
            <a:ext cx="9050010" cy="3429000"/>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p:txBody>
          <a:bodyPr/>
          <a:lstStyle/>
          <a:p>
            <a:r>
              <a:rPr lang="en-US" b="1" dirty="0"/>
              <a:t>Maine LRTP Update Schedule</a:t>
            </a:r>
          </a:p>
        </p:txBody>
      </p:sp>
      <p:sp>
        <p:nvSpPr>
          <p:cNvPr id="5" name="TextBox 4"/>
          <p:cNvSpPr txBox="1"/>
          <p:nvPr/>
        </p:nvSpPr>
        <p:spPr>
          <a:xfrm>
            <a:off x="1585740" y="1751032"/>
            <a:ext cx="9227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June</a:t>
            </a:r>
          </a:p>
        </p:txBody>
      </p:sp>
      <p:sp>
        <p:nvSpPr>
          <p:cNvPr id="6" name="TextBox 5"/>
          <p:cNvSpPr txBox="1"/>
          <p:nvPr/>
        </p:nvSpPr>
        <p:spPr>
          <a:xfrm>
            <a:off x="2957752" y="1731591"/>
            <a:ext cx="11964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July</a:t>
            </a:r>
          </a:p>
        </p:txBody>
      </p:sp>
      <p:sp>
        <p:nvSpPr>
          <p:cNvPr id="7" name="TextBox 6"/>
          <p:cNvSpPr txBox="1"/>
          <p:nvPr/>
        </p:nvSpPr>
        <p:spPr>
          <a:xfrm>
            <a:off x="4419851" y="1731591"/>
            <a:ext cx="1111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August</a:t>
            </a:r>
          </a:p>
        </p:txBody>
      </p:sp>
      <p:sp>
        <p:nvSpPr>
          <p:cNvPr id="8" name="TextBox 7"/>
          <p:cNvSpPr txBox="1"/>
          <p:nvPr/>
        </p:nvSpPr>
        <p:spPr>
          <a:xfrm>
            <a:off x="5917757" y="1729510"/>
            <a:ext cx="12406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September</a:t>
            </a:r>
          </a:p>
        </p:txBody>
      </p:sp>
      <p:sp>
        <p:nvSpPr>
          <p:cNvPr id="9" name="TextBox 8"/>
          <p:cNvSpPr txBox="1"/>
          <p:nvPr/>
        </p:nvSpPr>
        <p:spPr>
          <a:xfrm>
            <a:off x="7329389" y="1732813"/>
            <a:ext cx="1240607" cy="265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October</a:t>
            </a:r>
          </a:p>
        </p:txBody>
      </p:sp>
      <p:sp>
        <p:nvSpPr>
          <p:cNvPr id="52" name="Arrow: Pentagon 3"/>
          <p:cNvSpPr/>
          <p:nvPr/>
        </p:nvSpPr>
        <p:spPr>
          <a:xfrm>
            <a:off x="1379246" y="2917075"/>
            <a:ext cx="5971171" cy="418888"/>
          </a:xfrm>
          <a:prstGeom prst="homePlate">
            <a:avLst>
              <a:gd name="adj" fmla="val 25000"/>
            </a:avLst>
          </a:prstGeom>
          <a:gradFill>
            <a:gsLst>
              <a:gs pos="0">
                <a:schemeClr val="accent3">
                  <a:lumMod val="75000"/>
                </a:schemeClr>
              </a:gs>
              <a:gs pos="100000">
                <a:schemeClr val="accent3"/>
              </a:gs>
            </a:gsLst>
            <a:lin ang="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t>Public &amp; Partner Engagement</a:t>
            </a:r>
          </a:p>
          <a:p>
            <a:r>
              <a:rPr lang="en-US" sz="1200" dirty="0"/>
              <a:t>Public Survey | Partner Meetings </a:t>
            </a:r>
          </a:p>
        </p:txBody>
      </p:sp>
      <p:sp>
        <p:nvSpPr>
          <p:cNvPr id="53" name="Arrow: Pentagon 5"/>
          <p:cNvSpPr/>
          <p:nvPr/>
        </p:nvSpPr>
        <p:spPr>
          <a:xfrm>
            <a:off x="93990" y="2204575"/>
            <a:ext cx="3078091" cy="656467"/>
          </a:xfrm>
          <a:prstGeom prst="homePlate">
            <a:avLst>
              <a:gd name="adj" fmla="val 25000"/>
            </a:avLst>
          </a:prstGeom>
          <a:gradFill flip="none" rotWithShape="1">
            <a:gsLst>
              <a:gs pos="0">
                <a:schemeClr val="accent6">
                  <a:lumMod val="75000"/>
                </a:schemeClr>
              </a:gs>
              <a:gs pos="100000">
                <a:schemeClr val="accent6"/>
              </a:gs>
            </a:gsLst>
            <a:lin ang="0" scaled="1"/>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nSpc>
                <a:spcPts val="1240"/>
              </a:lnSpc>
              <a:spcAft>
                <a:spcPts val="600"/>
              </a:spcAft>
            </a:pPr>
            <a:r>
              <a:rPr lang="en-US" sz="1400" b="1" dirty="0"/>
              <a:t>Develop Background Resources </a:t>
            </a:r>
          </a:p>
          <a:p>
            <a:pPr>
              <a:lnSpc>
                <a:spcPts val="1240"/>
              </a:lnSpc>
              <a:spcAft>
                <a:spcPts val="600"/>
              </a:spcAft>
            </a:pPr>
            <a:r>
              <a:rPr lang="en-US" sz="1200" dirty="0"/>
              <a:t>Trends | Public Involvement Plan | Requirements | Existing Works</a:t>
            </a:r>
          </a:p>
        </p:txBody>
      </p:sp>
      <p:sp>
        <p:nvSpPr>
          <p:cNvPr id="54" name="Arrow: Pentagon 7"/>
          <p:cNvSpPr/>
          <p:nvPr/>
        </p:nvSpPr>
        <p:spPr>
          <a:xfrm>
            <a:off x="1379247" y="3400216"/>
            <a:ext cx="4241713" cy="1072361"/>
          </a:xfrm>
          <a:prstGeom prst="homePlate">
            <a:avLst>
              <a:gd name="adj" fmla="val 25000"/>
            </a:avLst>
          </a:prstGeom>
          <a:gradFill>
            <a:gsLst>
              <a:gs pos="0">
                <a:schemeClr val="accent2">
                  <a:lumMod val="75000"/>
                </a:schemeClr>
              </a:gs>
              <a:gs pos="100000">
                <a:schemeClr val="accent2"/>
              </a:gs>
            </a:gsLst>
            <a:lin ang="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solidFill>
                  <a:schemeClr val="tx1"/>
                </a:solidFill>
              </a:rPr>
              <a:t>Develop Technical Resources</a:t>
            </a:r>
          </a:p>
          <a:p>
            <a:pPr>
              <a:spcBef>
                <a:spcPts val="600"/>
              </a:spcBef>
            </a:pPr>
            <a:r>
              <a:rPr lang="en-US" sz="1200" dirty="0">
                <a:solidFill>
                  <a:schemeClr val="tx1"/>
                </a:solidFill>
              </a:rPr>
              <a:t>Needs | Strategies | System Performance Report | Performance Management Framework | Refine Vision, Goals, and Objectives</a:t>
            </a:r>
          </a:p>
        </p:txBody>
      </p:sp>
      <p:sp>
        <p:nvSpPr>
          <p:cNvPr id="55" name="Arrow: Pentagon 5"/>
          <p:cNvSpPr/>
          <p:nvPr/>
        </p:nvSpPr>
        <p:spPr>
          <a:xfrm>
            <a:off x="5729026" y="3396182"/>
            <a:ext cx="1933111" cy="1085316"/>
          </a:xfrm>
          <a:prstGeom prst="homePlate">
            <a:avLst>
              <a:gd name="adj" fmla="val 25000"/>
            </a:avLst>
          </a:prstGeom>
          <a:gradFill>
            <a:gsLst>
              <a:gs pos="0">
                <a:srgbClr val="3475B6"/>
              </a:gs>
              <a:gs pos="100000">
                <a:srgbClr val="5894CF"/>
              </a:gs>
            </a:gsLst>
            <a:lin ang="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t>Develop Draft LRTP </a:t>
            </a:r>
          </a:p>
          <a:p>
            <a:r>
              <a:rPr lang="en-US" sz="1200" dirty="0"/>
              <a:t>Public Comment | Final Vision, Goals, and Objectives </a:t>
            </a:r>
          </a:p>
        </p:txBody>
      </p:sp>
      <p:sp>
        <p:nvSpPr>
          <p:cNvPr id="60" name="Arrow: Pentagon 5"/>
          <p:cNvSpPr/>
          <p:nvPr/>
        </p:nvSpPr>
        <p:spPr>
          <a:xfrm>
            <a:off x="7341456" y="4564128"/>
            <a:ext cx="1793582" cy="986817"/>
          </a:xfrm>
          <a:prstGeom prst="homePlate">
            <a:avLst>
              <a:gd name="adj" fmla="val 25000"/>
            </a:avLst>
          </a:prstGeom>
          <a:gradFill>
            <a:gsLst>
              <a:gs pos="0">
                <a:schemeClr val="accent5">
                  <a:lumMod val="75000"/>
                </a:schemeClr>
              </a:gs>
              <a:gs pos="100000">
                <a:srgbClr val="F3C36D"/>
              </a:gs>
            </a:gsLst>
            <a:lin ang="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t>Plan Roll Out</a:t>
            </a:r>
          </a:p>
          <a:p>
            <a:r>
              <a:rPr lang="en-US" sz="1200" dirty="0"/>
              <a:t>Federal Review | Implementation</a:t>
            </a:r>
          </a:p>
        </p:txBody>
      </p:sp>
      <p:sp>
        <p:nvSpPr>
          <p:cNvPr id="13" name="Slide Number Placeholder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A8406-D672-4E03-9ABF-F4A7E3A351AA}" type="slidenum">
              <a:rPr kumimoji="0" lang="en-US" sz="12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TextBox 28"/>
          <p:cNvSpPr txBox="1"/>
          <p:nvPr/>
        </p:nvSpPr>
        <p:spPr>
          <a:xfrm>
            <a:off x="127940" y="1729510"/>
            <a:ext cx="106291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rPr>
              <a:t>May</a:t>
            </a:r>
          </a:p>
        </p:txBody>
      </p:sp>
    </p:spTree>
    <p:extLst>
      <p:ext uri="{BB962C8B-B14F-4D97-AF65-F5344CB8AC3E}">
        <p14:creationId xmlns:p14="http://schemas.microsoft.com/office/powerpoint/2010/main" val="72173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2057400"/>
            <a:ext cx="8153400" cy="1828800"/>
          </a:xfrm>
        </p:spPr>
        <p:txBody>
          <a:bodyPr/>
          <a:lstStyle/>
          <a:p>
            <a:r>
              <a:rPr lang="en-US" dirty="0"/>
              <a:t>Are we missing anything?</a:t>
            </a:r>
          </a:p>
          <a:p>
            <a:r>
              <a:rPr lang="en-US" dirty="0"/>
              <a:t>What is your vision for the future of transportation in Maine?</a:t>
            </a:r>
          </a:p>
        </p:txBody>
      </p:sp>
      <p:sp>
        <p:nvSpPr>
          <p:cNvPr id="3" name="Slide Number Placeholder 2"/>
          <p:cNvSpPr>
            <a:spLocks noGrp="1"/>
          </p:cNvSpPr>
          <p:nvPr>
            <p:ph type="sldNum" sz="quarter" idx="4"/>
          </p:nvPr>
        </p:nvSpPr>
        <p:spPr/>
        <p:txBody>
          <a:bodyPr/>
          <a:lstStyle/>
          <a:p>
            <a:fld id="{6EFA8406-D672-4E03-9ABF-F4A7E3A351AA}" type="slidenum">
              <a:rPr lang="en-US" smtClean="0"/>
              <a:pPr/>
              <a:t>24</a:t>
            </a:fld>
            <a:endParaRPr lang="en-US" dirty="0"/>
          </a:p>
        </p:txBody>
      </p:sp>
      <p:sp>
        <p:nvSpPr>
          <p:cNvPr id="4" name="Title 3"/>
          <p:cNvSpPr>
            <a:spLocks noGrp="1"/>
          </p:cNvSpPr>
          <p:nvPr>
            <p:ph type="title"/>
          </p:nvPr>
        </p:nvSpPr>
        <p:spPr/>
        <p:txBody>
          <a:bodyPr/>
          <a:lstStyle/>
          <a:p>
            <a:r>
              <a:rPr lang="en-US" b="1" dirty="0"/>
              <a:t>Feedback/Thoughts?</a:t>
            </a:r>
          </a:p>
        </p:txBody>
      </p:sp>
    </p:spTree>
    <p:extLst>
      <p:ext uri="{BB962C8B-B14F-4D97-AF65-F5344CB8AC3E}">
        <p14:creationId xmlns:p14="http://schemas.microsoft.com/office/powerpoint/2010/main" val="222152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a:bodyPr>
          <a:lstStyle/>
          <a:p>
            <a:r>
              <a:rPr lang="en-US" dirty="0"/>
              <a:t>Focus will remain on asset management and maintaining/preserving the system</a:t>
            </a:r>
          </a:p>
          <a:p>
            <a:r>
              <a:rPr lang="en-US" dirty="0"/>
              <a:t>Performance targets/measures will drive prioritization of investments</a:t>
            </a:r>
          </a:p>
          <a:p>
            <a:r>
              <a:rPr lang="en-US" dirty="0"/>
              <a:t>Funding needs will increase as availability of funds remains static or decreases</a:t>
            </a:r>
          </a:p>
          <a:p>
            <a:pPr marL="365760" lvl="1" indent="0">
              <a:buNone/>
            </a:pPr>
            <a:endParaRPr lang="en-US" dirty="0"/>
          </a:p>
        </p:txBody>
      </p:sp>
      <p:sp>
        <p:nvSpPr>
          <p:cNvPr id="3" name="Slide Number Placeholder 2"/>
          <p:cNvSpPr>
            <a:spLocks noGrp="1"/>
          </p:cNvSpPr>
          <p:nvPr>
            <p:ph type="sldNum" sz="quarter" idx="4"/>
          </p:nvPr>
        </p:nvSpPr>
        <p:spPr/>
        <p:txBody>
          <a:bodyPr/>
          <a:lstStyle/>
          <a:p>
            <a:fld id="{6EFA8406-D672-4E03-9ABF-F4A7E3A351AA}" type="slidenum">
              <a:rPr lang="en-US" smtClean="0"/>
              <a:pPr/>
              <a:t>3</a:t>
            </a:fld>
            <a:endParaRPr lang="en-US" dirty="0"/>
          </a:p>
        </p:txBody>
      </p:sp>
      <p:sp>
        <p:nvSpPr>
          <p:cNvPr id="2" name="Title 1"/>
          <p:cNvSpPr>
            <a:spLocks noGrp="1"/>
          </p:cNvSpPr>
          <p:nvPr>
            <p:ph type="title"/>
          </p:nvPr>
        </p:nvSpPr>
        <p:spPr/>
        <p:txBody>
          <a:bodyPr/>
          <a:lstStyle/>
          <a:p>
            <a:r>
              <a:rPr lang="en-US" b="1" dirty="0"/>
              <a:t>Assumptions</a:t>
            </a:r>
          </a:p>
        </p:txBody>
      </p:sp>
    </p:spTree>
    <p:extLst>
      <p:ext uri="{BB962C8B-B14F-4D97-AF65-F5344CB8AC3E}">
        <p14:creationId xmlns:p14="http://schemas.microsoft.com/office/powerpoint/2010/main" val="191357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b="1" dirty="0"/>
              <a:t>Trends</a:t>
            </a:r>
          </a:p>
        </p:txBody>
      </p:sp>
      <p:sp>
        <p:nvSpPr>
          <p:cNvPr id="3" name="Content Placeholder 2"/>
          <p:cNvSpPr>
            <a:spLocks noGrp="1"/>
          </p:cNvSpPr>
          <p:nvPr>
            <p:ph sz="quarter" idx="1"/>
          </p:nvPr>
        </p:nvSpPr>
        <p:spPr/>
        <p:txBody>
          <a:bodyPr>
            <a:normAutofit/>
          </a:bodyPr>
          <a:lstStyle/>
          <a:p>
            <a:r>
              <a:rPr lang="en-US" dirty="0"/>
              <a:t>Aging Population</a:t>
            </a:r>
          </a:p>
          <a:p>
            <a:r>
              <a:rPr lang="en-US" dirty="0"/>
              <a:t>Labor Market/Low Unemployment</a:t>
            </a:r>
          </a:p>
          <a:p>
            <a:r>
              <a:rPr lang="en-US" dirty="0"/>
              <a:t>Global Trade/Freight Movement</a:t>
            </a:r>
          </a:p>
          <a:p>
            <a:r>
              <a:rPr lang="en-US" dirty="0"/>
              <a:t>Urbanization/Shifting Population</a:t>
            </a:r>
          </a:p>
          <a:p>
            <a:r>
              <a:rPr lang="en-US" dirty="0"/>
              <a:t>Tourism</a:t>
            </a:r>
          </a:p>
          <a:p>
            <a:r>
              <a:rPr lang="en-US" dirty="0"/>
              <a:t>Technology</a:t>
            </a:r>
          </a:p>
          <a:p>
            <a:r>
              <a:rPr lang="en-US" dirty="0"/>
              <a:t>Safety</a:t>
            </a:r>
          </a:p>
          <a:p>
            <a:r>
              <a:rPr lang="en-US" dirty="0"/>
              <a:t>Climate</a:t>
            </a:r>
          </a:p>
          <a:p>
            <a:endParaRPr lang="en-US" dirty="0"/>
          </a:p>
          <a:p>
            <a:endParaRPr lang="en-US" dirty="0"/>
          </a:p>
        </p:txBody>
      </p:sp>
      <p:sp>
        <p:nvSpPr>
          <p:cNvPr id="4" name="Slide Number Placeholder 3"/>
          <p:cNvSpPr>
            <a:spLocks noGrp="1"/>
          </p:cNvSpPr>
          <p:nvPr>
            <p:ph type="sldNum" sz="quarter" idx="4"/>
          </p:nvPr>
        </p:nvSpPr>
        <p:spPr/>
        <p:txBody>
          <a:bodyPr/>
          <a:lstStyle/>
          <a:p>
            <a:fld id="{6EFA8406-D672-4E03-9ABF-F4A7E3A351AA}" type="slidenum">
              <a:rPr lang="en-US" smtClean="0"/>
              <a:pPr/>
              <a:t>4</a:t>
            </a:fld>
            <a:endParaRPr lang="en-US" dirty="0"/>
          </a:p>
        </p:txBody>
      </p:sp>
    </p:spTree>
    <p:extLst>
      <p:ext uri="{BB962C8B-B14F-4D97-AF65-F5344CB8AC3E}">
        <p14:creationId xmlns:p14="http://schemas.microsoft.com/office/powerpoint/2010/main" val="70569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Aging Population</a:t>
            </a:r>
          </a:p>
        </p:txBody>
      </p:sp>
      <p:pic>
        <p:nvPicPr>
          <p:cNvPr id="5" name="Picture 4"/>
          <p:cNvPicPr>
            <a:picLocks noChangeAspect="1"/>
          </p:cNvPicPr>
          <p:nvPr/>
        </p:nvPicPr>
        <p:blipFill>
          <a:blip r:embed="rId3"/>
          <a:stretch>
            <a:fillRect/>
          </a:stretch>
        </p:blipFill>
        <p:spPr>
          <a:xfrm>
            <a:off x="0" y="3172005"/>
            <a:ext cx="4495800" cy="3374247"/>
          </a:xfrm>
          <a:prstGeom prst="rect">
            <a:avLst/>
          </a:prstGeom>
        </p:spPr>
      </p:pic>
      <p:pic>
        <p:nvPicPr>
          <p:cNvPr id="6" name="Picture 5"/>
          <p:cNvPicPr>
            <a:picLocks noChangeAspect="1"/>
          </p:cNvPicPr>
          <p:nvPr/>
        </p:nvPicPr>
        <p:blipFill>
          <a:blip r:embed="rId4"/>
          <a:stretch>
            <a:fillRect/>
          </a:stretch>
        </p:blipFill>
        <p:spPr>
          <a:xfrm>
            <a:off x="3513869" y="1458286"/>
            <a:ext cx="5630131" cy="1703233"/>
          </a:xfrm>
          <a:prstGeom prst="rect">
            <a:avLst/>
          </a:prstGeom>
        </p:spPr>
      </p:pic>
      <p:sp>
        <p:nvSpPr>
          <p:cNvPr id="8" name="TextBox 7"/>
          <p:cNvSpPr txBox="1"/>
          <p:nvPr/>
        </p:nvSpPr>
        <p:spPr>
          <a:xfrm>
            <a:off x="336176" y="1828800"/>
            <a:ext cx="2985083" cy="954107"/>
          </a:xfrm>
          <a:prstGeom prst="rect">
            <a:avLst/>
          </a:prstGeom>
          <a:noFill/>
        </p:spPr>
        <p:txBody>
          <a:bodyPr wrap="square" rtlCol="0">
            <a:spAutoFit/>
          </a:bodyPr>
          <a:lstStyle/>
          <a:p>
            <a:r>
              <a:rPr lang="en-US" sz="1400" b="1" dirty="0">
                <a:latin typeface="Century Gothic" panose="020B0502020202020204" pitchFamily="34" charset="0"/>
              </a:rPr>
              <a:t>Maine no longer has positive natural change.  This trend is expected to continue as baby boomers advance in age.</a:t>
            </a:r>
          </a:p>
        </p:txBody>
      </p:sp>
      <p:sp>
        <p:nvSpPr>
          <p:cNvPr id="9" name="TextBox 8"/>
          <p:cNvSpPr txBox="1"/>
          <p:nvPr/>
        </p:nvSpPr>
        <p:spPr>
          <a:xfrm>
            <a:off x="4611850" y="4343400"/>
            <a:ext cx="3434167" cy="954107"/>
          </a:xfrm>
          <a:prstGeom prst="rect">
            <a:avLst/>
          </a:prstGeom>
          <a:noFill/>
        </p:spPr>
        <p:txBody>
          <a:bodyPr wrap="square" rtlCol="0">
            <a:spAutoFit/>
          </a:bodyPr>
          <a:lstStyle/>
          <a:p>
            <a:r>
              <a:rPr lang="en-US" sz="1400" b="1" dirty="0">
                <a:latin typeface="Century Gothic" panose="020B0502020202020204" pitchFamily="34" charset="0"/>
              </a:rPr>
              <a:t>The prime working-age population is declining and Maine has the oldest median-age of any state in the nation.</a:t>
            </a:r>
          </a:p>
        </p:txBody>
      </p:sp>
      <p:sp>
        <p:nvSpPr>
          <p:cNvPr id="10" name="TextBox 9"/>
          <p:cNvSpPr txBox="1"/>
          <p:nvPr/>
        </p:nvSpPr>
        <p:spPr>
          <a:xfrm>
            <a:off x="304800" y="6611779"/>
            <a:ext cx="3657600" cy="246221"/>
          </a:xfrm>
          <a:prstGeom prst="rect">
            <a:avLst/>
          </a:prstGeom>
          <a:noFill/>
        </p:spPr>
        <p:txBody>
          <a:bodyPr wrap="square" rtlCol="0">
            <a:spAutoFit/>
          </a:bodyPr>
          <a:lstStyle/>
          <a:p>
            <a:r>
              <a:rPr lang="en-US" sz="1000" dirty="0">
                <a:latin typeface="Century Gothic" panose="020B0502020202020204" pitchFamily="34" charset="0"/>
              </a:rPr>
              <a:t>Source: US Census Bureau and Maine Dept. of Labor</a:t>
            </a:r>
          </a:p>
        </p:txBody>
      </p:sp>
    </p:spTree>
    <p:extLst>
      <p:ext uri="{BB962C8B-B14F-4D97-AF65-F5344CB8AC3E}">
        <p14:creationId xmlns:p14="http://schemas.microsoft.com/office/powerpoint/2010/main" val="272248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PChart" descr="Not Important got 0, Less Important got 0, Important got 0, Very Important got 0, Extremely Important got 0, "/>
          <p:cNvSpPr/>
          <p:nvPr>
            <p:custDataLst>
              <p:tags r:id="rId2"/>
            </p:custDataLst>
          </p:nvPr>
        </p:nvSpPr>
        <p:spPr>
          <a:xfrm>
            <a:off x="3276600" y="1447800"/>
            <a:ext cx="5824538"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trend of an </a:t>
            </a:r>
            <a:r>
              <a:rPr lang="en-US" b="1" dirty="0">
                <a:solidFill>
                  <a:schemeClr val="accent1"/>
                </a:solidFill>
              </a:rPr>
              <a:t>Aging Population</a:t>
            </a:r>
            <a:r>
              <a:rPr lang="en-US" dirty="0">
                <a:solidFill>
                  <a:schemeClr val="accent1"/>
                </a:solidFill>
              </a:rPr>
              <a:t> in shaping the future of transportation in Maine?</a:t>
            </a:r>
          </a:p>
        </p:txBody>
      </p:sp>
      <p:sp>
        <p:nvSpPr>
          <p:cNvPr id="3" name="TPAnswers" title="Answer Text Shape"/>
          <p:cNvSpPr>
            <a:spLocks noGrp="1"/>
          </p:cNvSpPr>
          <p:nvPr>
            <p:ph type="body" idx="1"/>
            <p:custDataLst>
              <p:tags r:id="rId3"/>
            </p:custDataLst>
          </p:nvPr>
        </p:nvSpPr>
        <p:spPr>
          <a:xfrm>
            <a:off x="152400" y="1707197"/>
            <a:ext cx="3810000" cy="4785678"/>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6</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614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686800" cy="1143000"/>
          </a:xfrm>
        </p:spPr>
        <p:txBody>
          <a:bodyPr/>
          <a:lstStyle/>
          <a:p>
            <a:r>
              <a:rPr lang="en-US" b="1" dirty="0"/>
              <a:t>Labor Market/Low Unemployment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33394034"/>
              </p:ext>
            </p:extLst>
          </p:nvPr>
        </p:nvGraphicFramePr>
        <p:xfrm>
          <a:off x="4024519" y="1440051"/>
          <a:ext cx="6248400" cy="3264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0" y="4197881"/>
            <a:ext cx="2667000" cy="400110"/>
          </a:xfrm>
          <a:prstGeom prst="rect">
            <a:avLst/>
          </a:prstGeom>
          <a:noFill/>
        </p:spPr>
        <p:txBody>
          <a:bodyPr wrap="square" rtlCol="0">
            <a:spAutoFit/>
          </a:bodyPr>
          <a:lstStyle/>
          <a:p>
            <a:r>
              <a:rPr lang="en-US" sz="2000" b="1" dirty="0">
                <a:solidFill>
                  <a:srgbClr val="F0F6FA"/>
                </a:solidFill>
              </a:rPr>
              <a:t>What’s happening</a:t>
            </a:r>
          </a:p>
        </p:txBody>
      </p:sp>
      <p:pic>
        <p:nvPicPr>
          <p:cNvPr id="3" name="Picture 2"/>
          <p:cNvPicPr>
            <a:picLocks noChangeAspect="1"/>
          </p:cNvPicPr>
          <p:nvPr/>
        </p:nvPicPr>
        <p:blipFill>
          <a:blip r:embed="rId7"/>
          <a:stretch>
            <a:fillRect/>
          </a:stretch>
        </p:blipFill>
        <p:spPr>
          <a:xfrm>
            <a:off x="3361596" y="4269148"/>
            <a:ext cx="4776761" cy="1936237"/>
          </a:xfrm>
          <a:prstGeom prst="rect">
            <a:avLst/>
          </a:prstGeom>
        </p:spPr>
      </p:pic>
      <p:pic>
        <p:nvPicPr>
          <p:cNvPr id="6" name="Content Placeholder 5"/>
          <p:cNvPicPr>
            <a:picLocks noChangeAspect="1"/>
          </p:cNvPicPr>
          <p:nvPr/>
        </p:nvPicPr>
        <p:blipFill>
          <a:blip r:embed="rId8"/>
          <a:stretch>
            <a:fillRect/>
          </a:stretch>
        </p:blipFill>
        <p:spPr>
          <a:xfrm>
            <a:off x="156172" y="1777445"/>
            <a:ext cx="5181751" cy="1524640"/>
          </a:xfrm>
          <a:prstGeom prst="rect">
            <a:avLst/>
          </a:prstGeom>
          <a:ln>
            <a:noFill/>
          </a:ln>
        </p:spPr>
      </p:pic>
      <p:sp>
        <p:nvSpPr>
          <p:cNvPr id="7" name="TextBox 6"/>
          <p:cNvSpPr txBox="1"/>
          <p:nvPr/>
        </p:nvSpPr>
        <p:spPr>
          <a:xfrm>
            <a:off x="966815" y="1440051"/>
            <a:ext cx="6199833" cy="369332"/>
          </a:xfrm>
          <a:prstGeom prst="rect">
            <a:avLst/>
          </a:prstGeom>
          <a:noFill/>
        </p:spPr>
        <p:txBody>
          <a:bodyPr wrap="square" rtlCol="0">
            <a:spAutoFit/>
          </a:bodyPr>
          <a:lstStyle/>
          <a:p>
            <a:r>
              <a:rPr lang="en-US" b="1" dirty="0">
                <a:solidFill>
                  <a:srgbClr val="F0F6FA"/>
                </a:solidFill>
              </a:rPr>
              <a:t>Record Low Unemployment</a:t>
            </a:r>
          </a:p>
        </p:txBody>
      </p:sp>
      <p:sp>
        <p:nvSpPr>
          <p:cNvPr id="8" name="TextBox 7"/>
          <p:cNvSpPr txBox="1"/>
          <p:nvPr/>
        </p:nvSpPr>
        <p:spPr>
          <a:xfrm>
            <a:off x="156172" y="3277847"/>
            <a:ext cx="6410849" cy="246221"/>
          </a:xfrm>
          <a:prstGeom prst="rect">
            <a:avLst/>
          </a:prstGeom>
          <a:noFill/>
        </p:spPr>
        <p:txBody>
          <a:bodyPr wrap="square" rtlCol="0">
            <a:spAutoFit/>
          </a:bodyPr>
          <a:lstStyle/>
          <a:p>
            <a:r>
              <a:rPr lang="en-US" sz="1000" b="1" dirty="0"/>
              <a:t>Center for Workforce Research Maine Dept. of Labor www.maine.gov/labor/cwri</a:t>
            </a:r>
          </a:p>
        </p:txBody>
      </p:sp>
      <p:pic>
        <p:nvPicPr>
          <p:cNvPr id="9" name="Picture 8"/>
          <p:cNvPicPr>
            <a:picLocks noChangeAspect="1"/>
          </p:cNvPicPr>
          <p:nvPr/>
        </p:nvPicPr>
        <p:blipFill>
          <a:blip r:embed="rId9"/>
          <a:stretch>
            <a:fillRect/>
          </a:stretch>
        </p:blipFill>
        <p:spPr>
          <a:xfrm>
            <a:off x="-2353" y="3866396"/>
            <a:ext cx="4044801" cy="3011310"/>
          </a:xfrm>
          <a:prstGeom prst="rect">
            <a:avLst/>
          </a:prstGeom>
        </p:spPr>
      </p:pic>
    </p:spTree>
    <p:extLst>
      <p:ext uri="{BB962C8B-B14F-4D97-AF65-F5344CB8AC3E}">
        <p14:creationId xmlns:p14="http://schemas.microsoft.com/office/powerpoint/2010/main" val="274751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descr="Not Important got 0, Less Important got 0, Important got 0, Very Important got 0, Extremely Important got 0, "/>
          <p:cNvSpPr/>
          <p:nvPr>
            <p:custDataLst>
              <p:tags r:id="rId2"/>
            </p:custDataLst>
          </p:nvPr>
        </p:nvSpPr>
        <p:spPr>
          <a:xfrm>
            <a:off x="3048000" y="1447800"/>
            <a:ext cx="6096000" cy="5410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p:txBody>
          <a:bodyPr>
            <a:normAutofit fontScale="90000"/>
          </a:bodyPr>
          <a:lstStyle/>
          <a:p>
            <a:r>
              <a:rPr lang="en-US" dirty="0">
                <a:solidFill>
                  <a:schemeClr val="accent1"/>
                </a:solidFill>
              </a:rPr>
              <a:t>How important is the trend of the </a:t>
            </a:r>
            <a:r>
              <a:rPr lang="en-US" b="1" dirty="0">
                <a:solidFill>
                  <a:schemeClr val="accent1"/>
                </a:solidFill>
              </a:rPr>
              <a:t>Labor Market/Low Unemployment</a:t>
            </a:r>
            <a:r>
              <a:rPr lang="en-US" dirty="0">
                <a:solidFill>
                  <a:schemeClr val="accent1"/>
                </a:solidFill>
              </a:rPr>
              <a:t> in shaping the future of transportation in Maine?</a:t>
            </a:r>
            <a:endParaRPr lang="en-US" dirty="0"/>
          </a:p>
        </p:txBody>
      </p:sp>
      <p:sp>
        <p:nvSpPr>
          <p:cNvPr id="3" name="TPAnswers" title="Answer Text Shape"/>
          <p:cNvSpPr>
            <a:spLocks noGrp="1"/>
          </p:cNvSpPr>
          <p:nvPr>
            <p:ph type="body" idx="1"/>
            <p:custDataLst>
              <p:tags r:id="rId3"/>
            </p:custDataLst>
          </p:nvPr>
        </p:nvSpPr>
        <p:spPr>
          <a:xfrm>
            <a:off x="49770" y="1707197"/>
            <a:ext cx="3959352" cy="4526280"/>
          </a:xfrm>
        </p:spPr>
        <p:txBody>
          <a:bodyPr>
            <a:normAutofit/>
          </a:bodyPr>
          <a:lstStyle/>
          <a:p>
            <a:pPr marL="514350" indent="-514350">
              <a:buFontTx/>
              <a:buAutoNum type="arabicPeriod"/>
            </a:pPr>
            <a:r>
              <a:rPr lang="en-US" sz="3200" dirty="0"/>
              <a:t>Not Important</a:t>
            </a:r>
          </a:p>
          <a:p>
            <a:pPr marL="514350" indent="-514350">
              <a:buFontTx/>
              <a:buAutoNum type="arabicPeriod"/>
            </a:pPr>
            <a:r>
              <a:rPr lang="en-US" sz="3200" dirty="0"/>
              <a:t>Less Important</a:t>
            </a:r>
          </a:p>
          <a:p>
            <a:pPr marL="514350" indent="-514350">
              <a:buFontTx/>
              <a:buAutoNum type="arabicPeriod"/>
            </a:pPr>
            <a:r>
              <a:rPr lang="en-US" sz="3200" dirty="0"/>
              <a:t>Important</a:t>
            </a:r>
          </a:p>
          <a:p>
            <a:pPr marL="514350" indent="-514350">
              <a:buFontTx/>
              <a:buAutoNum type="arabicPeriod"/>
            </a:pPr>
            <a:r>
              <a:rPr lang="en-US" sz="3200" dirty="0"/>
              <a:t>Very Important</a:t>
            </a:r>
          </a:p>
          <a:p>
            <a:pPr marL="514350" indent="-514350">
              <a:buFontTx/>
              <a:buAutoNum type="arabicPeriod"/>
            </a:pPr>
            <a:r>
              <a:rPr lang="en-US" sz="3200" dirty="0"/>
              <a:t>Extremely Important</a:t>
            </a:r>
          </a:p>
        </p:txBody>
      </p:sp>
      <p:sp>
        <p:nvSpPr>
          <p:cNvPr id="4" name="Slide Number Placeholder 3"/>
          <p:cNvSpPr>
            <a:spLocks noGrp="1"/>
          </p:cNvSpPr>
          <p:nvPr>
            <p:ph type="sldNum" sz="quarter" idx="10"/>
          </p:nvPr>
        </p:nvSpPr>
        <p:spPr/>
        <p:txBody>
          <a:bodyPr/>
          <a:lstStyle/>
          <a:p>
            <a:fld id="{6EFA8406-D672-4E03-9ABF-F4A7E3A351AA}" type="slidenum">
              <a:rPr lang="en-US" smtClean="0"/>
              <a:pPr/>
              <a:t>8</a:t>
            </a:fld>
            <a:endParaRPr lang="en-US" dirty="0"/>
          </a:p>
        </p:txBody>
      </p:sp>
      <p:sp>
        <p:nvSpPr>
          <p:cNvPr id="5" name="TPPolling"/>
          <p:cNvSpPr/>
          <p:nvPr/>
        </p:nvSpPr>
        <p:spPr>
          <a:xfrm>
            <a:off x="0" y="0"/>
            <a:ext cx="12700" cy="12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07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41" y="1215931"/>
            <a:ext cx="3429000" cy="5486400"/>
          </a:xfrm>
        </p:spPr>
        <p:txBody>
          <a:bodyPr>
            <a:normAutofit fontScale="92500" lnSpcReduction="10000"/>
          </a:bodyPr>
          <a:lstStyle/>
          <a:p>
            <a:endParaRPr lang="en-US" sz="1800" dirty="0"/>
          </a:p>
          <a:p>
            <a:r>
              <a:rPr lang="en-US" sz="1800" dirty="0"/>
              <a:t>Projected growth 2-3%/year over next 30 years</a:t>
            </a:r>
          </a:p>
          <a:p>
            <a:r>
              <a:rPr lang="en-US" sz="1800" dirty="0"/>
              <a:t>Freight flows expected to grow 56% by tonnage and 91% in value by 2045</a:t>
            </a:r>
          </a:p>
          <a:p>
            <a:r>
              <a:rPr lang="en-US" sz="1800" dirty="0"/>
              <a:t>Maine is capitalizing on niche markets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r>
              <a:rPr lang="en-US" sz="1800" dirty="0"/>
              <a:t>Ability to be a big player with geographic location</a:t>
            </a:r>
          </a:p>
          <a:p>
            <a:r>
              <a:rPr lang="en-US" sz="1800" dirty="0"/>
              <a:t>Trucks will still dominate freight movement in and out of Maine </a:t>
            </a:r>
          </a:p>
        </p:txBody>
      </p:sp>
      <p:sp>
        <p:nvSpPr>
          <p:cNvPr id="3" name="Slide Number Placeholder 2"/>
          <p:cNvSpPr>
            <a:spLocks noGrp="1"/>
          </p:cNvSpPr>
          <p:nvPr>
            <p:ph type="sldNum" sz="quarter" idx="4"/>
          </p:nvPr>
        </p:nvSpPr>
        <p:spPr/>
        <p:txBody>
          <a:bodyPr/>
          <a:lstStyle/>
          <a:p>
            <a:fld id="{6EFA8406-D672-4E03-9ABF-F4A7E3A351AA}" type="slidenum">
              <a:rPr lang="en-US" smtClean="0"/>
              <a:pPr/>
              <a:t>9</a:t>
            </a:fld>
            <a:endParaRPr lang="en-US" dirty="0"/>
          </a:p>
        </p:txBody>
      </p:sp>
      <p:sp>
        <p:nvSpPr>
          <p:cNvPr id="4" name="Title 3"/>
          <p:cNvSpPr>
            <a:spLocks noGrp="1"/>
          </p:cNvSpPr>
          <p:nvPr>
            <p:ph type="title"/>
          </p:nvPr>
        </p:nvSpPr>
        <p:spPr>
          <a:xfrm>
            <a:off x="612648" y="0"/>
            <a:ext cx="7464552" cy="1447800"/>
          </a:xfrm>
        </p:spPr>
        <p:txBody>
          <a:bodyPr>
            <a:normAutofit/>
          </a:bodyPr>
          <a:lstStyle/>
          <a:p>
            <a:r>
              <a:rPr lang="en-US" b="1" dirty="0"/>
              <a:t>Global Trade/Freight Movement</a:t>
            </a:r>
          </a:p>
        </p:txBody>
      </p:sp>
      <p:pic>
        <p:nvPicPr>
          <p:cNvPr id="5" name="Picture 4"/>
          <p:cNvPicPr>
            <a:picLocks noChangeAspect="1"/>
          </p:cNvPicPr>
          <p:nvPr/>
        </p:nvPicPr>
        <p:blipFill>
          <a:blip r:embed="rId2"/>
          <a:stretch>
            <a:fillRect/>
          </a:stretch>
        </p:blipFill>
        <p:spPr>
          <a:xfrm>
            <a:off x="3213847" y="1981200"/>
            <a:ext cx="5943600" cy="3557016"/>
          </a:xfrm>
          <a:prstGeom prst="rect">
            <a:avLst/>
          </a:prstGeom>
        </p:spPr>
      </p:pic>
      <p:pic>
        <p:nvPicPr>
          <p:cNvPr id="6" name="Picture 5"/>
          <p:cNvPicPr>
            <a:picLocks noChangeAspect="1"/>
          </p:cNvPicPr>
          <p:nvPr/>
        </p:nvPicPr>
        <p:blipFill>
          <a:blip r:embed="rId3"/>
          <a:stretch>
            <a:fillRect/>
          </a:stretch>
        </p:blipFill>
        <p:spPr>
          <a:xfrm>
            <a:off x="149335" y="3429000"/>
            <a:ext cx="3064512" cy="1694872"/>
          </a:xfrm>
          <a:prstGeom prst="rect">
            <a:avLst/>
          </a:prstGeom>
        </p:spPr>
      </p:pic>
    </p:spTree>
    <p:extLst>
      <p:ext uri="{BB962C8B-B14F-4D97-AF65-F5344CB8AC3E}">
        <p14:creationId xmlns:p14="http://schemas.microsoft.com/office/powerpoint/2010/main" val="220348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6632d255-2c7c-4645-b44d-23bba12c4387"/>
  <p:tag name="WASPOLLED" val="00C575330CA244E4B75E492799178590"/>
  <p:tag name="TPVERSION" val="8"/>
  <p:tag name="TPFULLVERSION" val="8.2.6.7"/>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2F088F0F9E046238D47B66870614D7A&lt;/guid&gt;&#10;        &lt;description /&gt;&#10;        &lt;date&gt;6/6/2018 9:54:1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0D145950C164D8A9636DC199E871C30&lt;/guid&gt;&#10;            &lt;repollguid&gt;D06696102B9D47B794C3425E4ADBD896&lt;/repollguid&gt;&#10;            &lt;sourceid&gt;9CBD660C2A744416B9948BCF9D8CC74A&lt;/sourceid&gt;&#10;            &lt;questiontext&gt;How important is the trend of Urbanization/Shifting Population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F2996ACC0F2F487B90367DC28289058B&lt;/guid&gt;&#10;                    &lt;answertext&gt;Not Important&lt;/answertext&gt;&#10;                    &lt;valuetype&gt;0&lt;/valuetype&gt;&#10;                &lt;/answer&gt;&#10;                &lt;answer&gt;&#10;                    &lt;guid&gt;58C82E35F3DD4BB0BA0CA2B28AFBF332&lt;/guid&gt;&#10;                    &lt;answertext&gt;Less Important&lt;/answertext&gt;&#10;                    &lt;valuetype&gt;0&lt;/valuetype&gt;&#10;                &lt;/answer&gt;&#10;                &lt;answer&gt;&#10;                    &lt;guid&gt;9DD691C9D38C45E99312CA3B8AC93F38&lt;/guid&gt;&#10;                    &lt;answertext&gt;Important&lt;/answertext&gt;&#10;                    &lt;valuetype&gt;0&lt;/valuetype&gt;&#10;                &lt;/answer&gt;&#10;                &lt;answer&gt;&#10;                    &lt;guid&gt;AAE65FAED21A48479716E8B66803348F&lt;/guid&gt;&#10;                    &lt;answertext&gt;Very Important&lt;/answertext&gt;&#10;                    &lt;valuetype&gt;0&lt;/valuetype&gt;&#10;                &lt;/answer&gt;&#10;                &lt;answer&gt;&#10;                    &lt;guid&gt;A08C2A43C9CE496CBAAE68063F99CF19&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COLORTYPE" val="SCHEME"/>
  <p:tag name="LABELFORMAT" val="0"/>
  <p:tag name="DEFINEDCOLORS" val="3,6,10,45,32,50,13,4,9,55,1"/>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9C75632778C490EABC3480C02AA7595&lt;/guid&gt;&#10;        &lt;description /&gt;&#10;        &lt;date&gt;6/6/2018 9:55:4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99F8D1FC83D4F928A94D818DB95F89E&lt;/guid&gt;&#10;            &lt;repollguid&gt;62242D08FBA342B5A12B0A23754AF53A&lt;/repollguid&gt;&#10;            &lt;sourceid&gt;E98947A785B34A29967168D057AB961A&lt;/sourceid&gt;&#10;            &lt;questiontext&gt;How important is the trend of Tourism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2A6ECC6F72404DA29341241D6B218707&lt;/guid&gt;&#10;                    &lt;answertext&gt;Not Important&lt;/answertext&gt;&#10;                    &lt;valuetype&gt;0&lt;/valuetype&gt;&#10;                &lt;/answer&gt;&#10;                &lt;answer&gt;&#10;                    &lt;guid&gt;4BA8F455788148F280CB0BAC2A7C1EA6&lt;/guid&gt;&#10;                    &lt;answertext&gt;Less Important&lt;/answertext&gt;&#10;                    &lt;valuetype&gt;0&lt;/valuetype&gt;&#10;                &lt;/answer&gt;&#10;                &lt;answer&gt;&#10;                    &lt;guid&gt;3E9D52864E624DD984A7CBAF2636A86D&lt;/guid&gt;&#10;                    &lt;answertext&gt;Important&lt;/answertext&gt;&#10;                    &lt;valuetype&gt;0&lt;/valuetype&gt;&#10;                &lt;/answer&gt;&#10;                &lt;answer&gt;&#10;                    &lt;guid&gt;2F2D9B27EA6545A799CEE920FE3774BD&lt;/guid&gt;&#10;                    &lt;answertext&gt;Very Important&lt;/answertext&gt;&#10;                    &lt;valuetype&gt;0&lt;/valuetype&gt;&#10;                &lt;/answer&gt;&#10;                &lt;answer&gt;&#10;                    &lt;guid&gt;5759E60437FC405896FEBD30201E4DA2&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LABELFORMAT" val="0"/>
  <p:tag name="DEFINEDCOLORS" val="3,6,10,45,32,50,13,4,9,55,1"/>
  <p:tag name="COLORTYPE" val="SCHEM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6C478DE27C34DF1B62D9065106DE485&lt;/guid&gt;&#10;        &lt;description /&gt;&#10;        &lt;date&gt;6/6/2018 9:56:0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33643944D2D462083478E2CE4A330AA&lt;/guid&gt;&#10;            &lt;repollguid&gt;E4DB8942F8AD407383D37F2673403576&lt;/repollguid&gt;&#10;            &lt;sourceid&gt;AC194F127996420982D79868B8248883&lt;/sourceid&gt;&#10;            &lt;questiontext&gt;How important is the trend of Technology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8A334B6662ED4AA88322579AEDFF054D&lt;/guid&gt;&#10;                    &lt;answertext&gt;Not Important&lt;/answertext&gt;&#10;                    &lt;valuetype&gt;0&lt;/valuetype&gt;&#10;                &lt;/answer&gt;&#10;                &lt;answer&gt;&#10;                    &lt;guid&gt;E5C6D13BFCFE4989973AB9CE4CAA738B&lt;/guid&gt;&#10;                    &lt;answertext&gt;Less Important&lt;/answertext&gt;&#10;                    &lt;valuetype&gt;0&lt;/valuetype&gt;&#10;                &lt;/answer&gt;&#10;                &lt;answer&gt;&#10;                    &lt;guid&gt;A9EB1DE6794F47848DB48D4E3F9728A9&lt;/guid&gt;&#10;                    &lt;answertext&gt;Important&lt;/answertext&gt;&#10;                    &lt;valuetype&gt;0&lt;/valuetype&gt;&#10;                &lt;/answer&gt;&#10;                &lt;answer&gt;&#10;                    &lt;guid&gt;0737ECA271EB4B208C2FB929DC5E33B7&lt;/guid&gt;&#10;                    &lt;answertext&gt;Very Important&lt;/answertext&gt;&#10;                    &lt;valuetype&gt;0&lt;/valuetype&gt;&#10;                &lt;/answer&gt;&#10;                &lt;answer&gt;&#10;                    &lt;guid&gt;964B25DECF3547AE80A08C93E6E7117B&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COLORTYPE" val="SCHEME"/>
  <p:tag name="LABELFORMAT" val="0"/>
  <p:tag name="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5F13A424EFF448B88AF7101D816032D&lt;/guid&gt;&#10;        &lt;description /&gt;&#10;        &lt;date&gt;6/6/2018 9:35: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5922F5A556A4F4CB00F9850ACC9A3E8&lt;/guid&gt;&#10;            &lt;repollguid&gt;F298DBC3FA8B4922BE5838EADEC7465E&lt;/repollguid&gt;&#10;            &lt;sourceid&gt;5FADE56984C74ADEAD8BBB0961ECD38D&lt;/sourceid&gt;&#10;            &lt;questiontext&gt;How important is the trend of an Aging Population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C3E6D4834DAC40379401F87DCA21293C&lt;/guid&gt;&#10;                    &lt;answertext&gt;Not Important&lt;/answertext&gt;&#10;                    &lt;valuetype&gt;0&lt;/valuetype&gt;&#10;                &lt;/answer&gt;&#10;                &lt;answer&gt;&#10;                    &lt;guid&gt;4209F1A4EBF44FB2A0307F81160C6230&lt;/guid&gt;&#10;                    &lt;answertext&gt;Less Important&lt;/answertext&gt;&#10;                    &lt;valuetype&gt;0&lt;/valuetype&gt;&#10;                &lt;/answer&gt;&#10;                &lt;answer&gt;&#10;                    &lt;guid&gt;214AAAE5CBA34470942D08461F379837&lt;/guid&gt;&#10;                    &lt;answertext&gt;Important&lt;/answertext&gt;&#10;                    &lt;valuetype&gt;0&lt;/valuetype&gt;&#10;                &lt;/answer&gt;&#10;                &lt;answer&gt;&#10;                    &lt;guid&gt;0AC1590790A24A2299A9C50BAAB088C4&lt;/guid&gt;&#10;                    &lt;answertext&gt;Very Important&lt;/answertext&gt;&#10;                    &lt;valuetype&gt;0&lt;/valuetype&gt;&#10;                &lt;/answer&gt;&#10;                &lt;answer&gt;&#10;                    &lt;guid&gt;EE49ECD0DB0743639698896644283FC8&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E2A7B9A26354B9DAA76EEE3AFDD8F10&lt;/guid&gt;&#10;        &lt;description /&gt;&#10;        &lt;date&gt;6/6/2018 10:44: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C0368B30F7B4BA3BE4750C7B7A92423&lt;/guid&gt;&#10;            &lt;repollguid&gt;8EFCACC1F1AC424C811E3149F318116A&lt;/repollguid&gt;&#10;            &lt;sourceid&gt;8DE4BE09FF3E475F9D85B2294893E65F&lt;/sourceid&gt;&#10;            &lt;questiontext&gt;How important is the issue of Safety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F2CDD9D9BA9E445AB64BE90BBD902B65&lt;/guid&gt;&#10;                    &lt;answertext&gt;Not Important&lt;/answertext&gt;&#10;                    &lt;valuetype&gt;0&lt;/valuetype&gt;&#10;                &lt;/answer&gt;&#10;                &lt;answer&gt;&#10;                    &lt;guid&gt;67A2967C59D7430AB09186B410D635C1&lt;/guid&gt;&#10;                    &lt;answertext&gt;Less Important&lt;/answertext&gt;&#10;                    &lt;valuetype&gt;0&lt;/valuetype&gt;&#10;                &lt;/answer&gt;&#10;                &lt;answer&gt;&#10;                    &lt;guid&gt;19409A10543F4F929C7621FD4F18893B&lt;/guid&gt;&#10;                    &lt;answertext&gt;Important&lt;/answertext&gt;&#10;                    &lt;valuetype&gt;0&lt;/valuetype&gt;&#10;                &lt;/answer&gt;&#10;                &lt;answer&gt;&#10;                    &lt;guid&gt;01F8A2DD1E7A4F70B1EC4CAE5471BA9A&lt;/guid&gt;&#10;                    &lt;answertext&gt;Very Important&lt;/answertext&gt;&#10;                    &lt;valuetype&gt;0&lt;/valuetype&gt;&#10;                &lt;/answer&gt;&#10;                &lt;answer&gt;&#10;                    &lt;guid&gt;A99D616A21704F779CA9DC32C66CB6CE&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COLORTYPE" val="SCHEME"/>
  <p:tag name="LABELFORMAT" val="0"/>
  <p:tag name="DEFINEDCOLORS" val="3,6,10,45,32,50,13,4,9,55,1"/>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DA9543012FF4394AAC5D86341322FC3&lt;/guid&gt;&#10;        &lt;description /&gt;&#10;        &lt;date&gt;6/6/2018 10:46: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9081A08670F4EBA93722926910588DE&lt;/guid&gt;&#10;            &lt;repollguid&gt;9C461D301D3F4A048B6297293F2D0EA5&lt;/repollguid&gt;&#10;            &lt;sourceid&gt;571EB781541143A68796D9C63F2D70E0&lt;/sourceid&gt;&#10;            &lt;questiontext&gt;How important is the issue of Climate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B781B2E55AA3493792648608ACFFDE07&lt;/guid&gt;&#10;                    &lt;answertext&gt;Not Important&lt;/answertext&gt;&#10;                    &lt;valuetype&gt;0&lt;/valuetype&gt;&#10;                &lt;/answer&gt;&#10;                &lt;answer&gt;&#10;                    &lt;guid&gt;9E568E64D13040E49A8A660BE048638B&lt;/guid&gt;&#10;                    &lt;answertext&gt;Less Important&lt;/answertext&gt;&#10;                    &lt;valuetype&gt;0&lt;/valuetype&gt;&#10;                &lt;/answer&gt;&#10;                &lt;answer&gt;&#10;                    &lt;guid&gt;90D36DC5C360467FB3C7292606652A42&lt;/guid&gt;&#10;                    &lt;answertext&gt;Important&lt;/answertext&gt;&#10;                    &lt;valuetype&gt;0&lt;/valuetype&gt;&#10;                &lt;/answer&gt;&#10;                &lt;answer&gt;&#10;                    &lt;guid&gt;69BCA5C11B1147AFB0A6CC7EBF331D0E&lt;/guid&gt;&#10;                    &lt;answertext&gt;Very Important&lt;/answertext&gt;&#10;                    &lt;valuetype&gt;0&lt;/valuetype&gt;&#10;                &lt;/answer&gt;&#10;                &lt;answer&gt;&#10;                    &lt;guid&gt;D853FA14D24549B19592BB320B88D25C&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COLORTYPE" val="SCHEME"/>
  <p:tag name="LABELFORMAT" val="0"/>
  <p:tag name="DEFINEDCOLORS" val="3,6,10,45,32,50,13,4,9,55,1"/>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LABELFORMAT" val="0"/>
  <p:tag name="DEFINEDCOLORS" val="3,6,10,45,32,50,13,4,9,55,1"/>
  <p:tag name="NUMBERFORMAT" val="0"/>
  <p:tag name="RGBCOLORS" val="-13609083,-8994129,-8735275,-3573180,-667769,-8355712,-256,-65281,-16711681,-8388608,-16777216"/>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PXz6FckFAAC5EgAADwAAAGNoYXJ0L2NoYXJ0LnhtbNxYW2/bNhR+H7D/YAjYo2LdLF8Qp7DlZCvqNEGTttveaIm2OVOkSlKO3aL/fYciJctpkF6SAsP8Yurw8OhcPn7n2KcvdjntbLGQhLOx4594TgezlGeErcbO29sLd+B0pEIsQ5QzPHb2WDovzn795TQdpWsk1E2BUtwBI0yO0rGzVqoYdbsyXeMcyRNeYAZ7Sy5ypOBRrLqZQHdgPKfdwPPibmXEsQbQDxjIEWH1efEt5/lySVI842mZY6aMFwJTpCADck0KWVtL/VgEX1jMSSq45Et1kvK8a4zVQYExv9dtojqDJGVIYX/oRZ0tomPHc7paSBFbGQFm7tsbIxS8ZBnOEi4YlKOln6ejCVVYMDCVcKbAa5uv/JsyniOxKQsX3C0gyAWhRO2rsJ2zU7CdrDnko/MGfyiJwHLspH50SEH0vQnw+t1BN7B1hWD9aCTVnmITkO8FOtpu897KhQtE6QKlG52blnKjetjXB+8nQ59KqbhExdVWPB2Ki5U/dqjynY7awSrbwGqxAiBQFWgZrLINrFCaQiVAwy5qCewbSaMT1pKw1oGsGh3ItFn0akmvlsS1JHY6a0rYBiqhv5zOktM/jKBeGQRVd0lnA5WK3xJF8QxTrHBmc2+0tgTfhTOtJrj6s4WzSvDXsWDCVpPdkagAcBY4VWRrSxpXoO6mo4PhJeVc6DeoNUk3DMs2nEGz2Zckw++h+I/otlU0Rr6i3lYpKFcTgZG2TtGel0qvcsRKROfN8+6SZzYUnK2wSdL+IaFNxOAkPP4E525oj5lU9U/82IuG4SDoV4vo3K2wnI7ubC5PhkM/bn365vy63h54g2G/F/h+FGr2CM1VuO88pPIQ1wKJcJZoTtZRwtOMCGMu5dSYXwHHFEC+VkxLCbSCM7O5RWKfcMpr7vGNWOKqkiQ7hgEXGbbmLampnX6vVOINXuorDtWvJIRBe1Evl6/xCuinRo09lM0XVFbniuun392zUzRi/IJQ+tSGAgGgEWVPNXNwSGdEW9QSvFzCBZrLmsZ/uO2ZNEtIXZXCNb+b4xVm2Su8t0CyNYSddwj6vO5BdV1BliD1GuUW/LYiEuQ3WDwov8ZCc94XtqflYkHxDfn4pak5RgCUOQESODqGdzoB2m1YdUpBxs6n5Dzuhf2J787ii8SNlnHPHc6GvtsPgiiJhlFvMJ1+PrQmoMx748bXenO7LfVGOtKH3QPsglcVhms/QdRgNUWV422oWxEkWIfEyry5BFZU2zmKNwwHXpJEbm8Wn7uRN0zc6XkYuOf9YBYM+2EvTJJWvNAQvjPeqNWG41HJyIcSv7Td4JNnPpE71S+OJucTdzIJJu4gnsazIE5mkzj4rPHzcDYsLzRJMdn8KvpaKPup6GvXa4WK9yRTllz9XuMDKixg0z30U8CpuS5oVycp8IPIj4LInri/ERtehobbnKg04eXHbAzwmFRkeFC8Z1qmCFxYafRwQeCSVfOouTI5YZdoZ0vRUsyq7n50rdDumtuLtjDBABYvcgUzgx7BE2h1Y+d3DBMmojDY8xIuNFzODc4aYsjRP1zcQt++hLnRGIfOaYyBJ/f3GPwsMJsKzgCdNw4wwPwtN3uao548mj0PJ3fuxk4cAggeImeoXE2nesyX9fBjqtXUu9qrGU1PW39jYSPVTyZrlmjpgk7oihlZqizGQHq1XEpsydT3LMQYvyypIvMthVS2SguONSACSnkYTY1/LZA8giYYJ4j1q4Zt6+Dj6LITxQPo8n776cBqIPf/gFXDL4/AqtqaYnWHsS3Zwjzo+wXgsJiAVXvq1et3RF4xagcCi8mMyGIKv0I3cmLZQhaI2asKbXEG4JNXMLcB79wDYT1gPlvq/1MD27eSg9o9E58teLZvTD1lEIThUqqb6pe2+TfmacaK5xh9q8EUjTK8fAMxyo/QYwaG6GAWtpswrl4jgbSC/ltk7DR/iWidCts62dXi8I/T2b8AAAD//wMAUEsDBBQABgAIAAAAIQDsB/yd+QUAADYbAAAWAAAAY2hhcnQvbWVkaWEvaW1hZ2UxLmJtcOyX21MTdxTH6T/Q5870uaMSsAqMz532odaqgFiBXKx1BFERwYRcyN1wSyAhCAQQQoJabgkEkhBuIQjmAgRQwCZeCCAoyFUcp52+tWd3sV1TwrCadqYz2dndObt7ztnP73vOb3/J1yeOfB6GbkfgvB+OQ9vHJ2GfgYVt9k/DwpDj3fZHaAspEFLgf6jA21/X19/41rZ8b16veux3lsY1s86alUXvfzmUxw+GtYLzTbmpfQ3lxTVnTU62yckpViYP3E6f7RdOGtmT9rYg8vz2+yZke7u1uuTtXfO0L0x3+yWvzmOIEw4WU6JYJ8KLbtGMTrZ5OEemSLLVIzxTJvaU0+AXQuhy5eVCf2NFc27qQLNKpb5idLCNTk5pOXVUT5/tFzkaMydH+vAJUZ7IIkoU+yRJWkk1OlgmF0cqT7Jp031W4bSZ87E8S4vM4+EwXuGpSEl+HIwXkMpUNLee8Y7H6s9z+iDGU6CiQLEwnj7NZeB51Jlz31yN9ydqry4tgvLAw4+PlBTEQz90oDxjrYw5VJ+Hw//Q5zRSL85JUn4FGekfF6ekitZde8lnFXgsXGfXLaIMeH/gAeWLqdH8+AhJ0WmTC+EpV50d1TPmbCJ7Y+YDP55chhjjiSVJbiZh/aOsOttVkzZjFXi7uCM9tfj8RO2pMWdObATw8OIi8hRnYLxQL+CBeiE8DZmLs4/wOaF/REg/R4M+N5SJ4Az9rFDRMB7Qx92nxvsTtR+NIzxylKdAmQjiY/q4oV4Yj28nHmo0J5YkUpwBns4RrlxFBR6ol7eLN26tI8qA9/9l3IXpw42LAB4zyqMsISP9sxNPVR4DOh/0hKgbsoQOBwt4FJW0zuqLM32Cx928CZsGn5+o7ZlwAQnoA2fpzSSEx86+qaT8xbPgm8bnrMr9m0csTWi3ozxVNKMqBebXkx6etbkA70/U9k64oHNgvMAjK0uGZuiws0qV5LG27Dmb+H7DtR14EhB9wF9YcKr9Pssyyi3T/mQov/CsV/C0lz/YKiXKgPf3TgwLTkWCPqC/rDzZMpIDrwB9JgzM+Z14KkEf6Ge030RS4GEiPPXnO1TAw3/Swx8yyPD5idr3zLp3PCRZNQ2SG4aYZRjPAKrPzHv1UknQ+QU88RHCQoyHBzzNJeccTVmOxqzB1o/iGezc5oH5Ausj8LRhPG3Z8yjPc38eOjLft+sVD2J2jfLKf77w0N7a05gHOxhENcH7D1n0wgSkXvA9kat/7HLzgKdUQe6oTOlRX25XXfDjqZAgPHIa0j+C/DiEx81TNabgc36Mbbfo0fwx8JUuqTsHyVsHs1s68pafe55NDcHZL3mbugTWdzktJieWxM+Ng+JaRnmVzal+bh98qastEYE+tBhYxUrrzyM897K1OlGghK3qEpiPheQobiwpRxLbNsiEkOqWi6trS4FCCN1vUythPQIeWOXzKyiVTakVDSn1OnGgJN4Hw/LrFA75KzjLqy+BPt1j/Fu6tLWN5UAhhO4b6pQ3MJ4T4fYB4/wLD+x7zFBUmQZiIjz6tPWNV3uM2t2tXVMq+eFL0Cf7ePj0mHN3Z7+nKA9jm2czODxG7TYP4/sDsNb7vXH3y3q9GPTpGReAPhvB48k9c6iYFk0HHjdBHt02j9pweeP1yu7we3xaW8DMSwSeGPqxA5Nuxx6jMDdti1hvY4A+de1XNoPEU1fIzE88DN/brGP7V5YWCfHANNTZ6MCjMaZvbgVHH00hsyDpcBEF5Xm5QIxHL9b103snhFpT+lPfJKHYQM5aKQvhoUZnfrf/FUEeTbMI47ndmfFsdirQKwjd18pYhSjPtaOEeeqahDq0f+50ZszMBYdHlkkuTI4CfTKO7iOqj7pR0ILUS3DXkuGbf+9nCSFN8M7FWRSsXle/3bf8glj/1DYImvuuo/1z1fc8ODwKOhV4YL5/AE/NXf4dc4bZxa03X51deO9vCH7IhGwlgwq/NNixEWnffEEoEJwnPYNDI3qTtQrOW29WiYYH8l9ffgF7oKeh+yEFQgqEFAgp8C8p8CcAAAD//wMAUEsBAi0AFAAGAAgAAAAhACdybVMBAQAA0AEAABMAAAAAAAAAAAAAAAAAAAAAAFtDb250ZW50X1R5cGVzXS54bWxQSwECLQAUAAYACAAAACEAGaqS89EAAACzAQAACwAAAAAAAAAAAAAAAAAyAQAAX3JlbHMvLnJlbHNQSwECLQAUAAYACAAAACEAPXz6FckFAAC5EgAADwAAAAAAAAAAAAAAAAAsAgAAY2hhcnQvY2hhcnQueG1sUEsBAi0AFAAGAAgAAAAhAOwH/J35BQAANhsAABYAAAAAAAAAAAAAAAAAIggAAGNoYXJ0L21lZGlhL2ltYWdlMS5ibXBQSwUGAAAAAAQABAD7AAAATw4AAAAA"/>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1C7C01F4070443F89E932987CF43717&lt;/guid&gt;&#10;        &lt;description /&gt;&#10;        &lt;date&gt;6/6/2018 9:45: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B3ADED75F99468CA8C07F64AA1FC3EB&lt;/guid&gt;&#10;            &lt;repollguid&gt;ED244BB1767245D1B4A5EBA6224424D6&lt;/repollguid&gt;&#10;            &lt;sourceid&gt;588AECE2562D483484242AF1EB6D2BC3&lt;/sourceid&gt;&#10;            &lt;questiontext&gt;How important is the trend of the Labor Market/Low Unemployment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7F0EB4D9841643849084193BBE321420&lt;/guid&gt;&#10;                    &lt;answertext&gt;Not Important&lt;/answertext&gt;&#10;                    &lt;valuetype&gt;0&lt;/valuetype&gt;&#10;                &lt;/answer&gt;&#10;                &lt;answer&gt;&#10;                    &lt;guid&gt;20EC95ED5EE0450BA085B031AA98E648&lt;/guid&gt;&#10;                    &lt;answertext&gt;Less Important&lt;/answertext&gt;&#10;                    &lt;valuetype&gt;0&lt;/valuetype&gt;&#10;                &lt;/answer&gt;&#10;                &lt;answer&gt;&#10;                    &lt;guid&gt;AA39B85380B94C389EBD2E260BE1F799&lt;/guid&gt;&#10;                    &lt;answertext&gt;Important&lt;/answertext&gt;&#10;                    &lt;valuetype&gt;0&lt;/valuetype&gt;&#10;                &lt;/answer&gt;&#10;                &lt;answer&gt;&#10;                    &lt;guid&gt;0DFE585634C140FC975FD761099C71AD&lt;/guid&gt;&#10;                    &lt;answertext&gt;Very Important&lt;/answertext&gt;&#10;                    &lt;valuetype&gt;0&lt;/valuetype&gt;&#10;                &lt;/answer&gt;&#10;                &lt;answer&gt;&#10;                    &lt;guid&gt;35A9C871FA53439B915BBC7190356034&lt;/guid&gt;&#10;                    &lt;answertext&gt;Extremely Important&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LABELFORMAT" val="0"/>
  <p:tag name="DEFINEDCOLORS" val="3,6,10,45,32,50,13,4,9,55,1"/>
  <p:tag name="COLORTYPE" val="SCHEM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44371D1B9D746D197E6A9238AAAF4A4&lt;/guid&gt;&#10;        &lt;description /&gt;&#10;        &lt;date&gt;6/6/2018 9:51: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95356F22E7648C4AC6D9EA6DDD7B5EA&lt;/guid&gt;&#10;            &lt;repollguid&gt;416706AB8B314A888354B069E282343B&lt;/repollguid&gt;&#10;            &lt;sourceid&gt;29CBE0805D754FBA9B060A57DD12C220&lt;/sourceid&gt;&#10;            &lt;questiontext&gt;How important is the trend of Global Trade/Freight Movement in shaping the future of transportation in Ma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1135263553F04AB3875272FD7DB92C08&lt;/guid&gt;&#10;                    &lt;answertext&gt;Not Important&lt;/answertext&gt;&#10;                    &lt;valuetype&gt;0&lt;/valuetype&gt;&#10;                &lt;/answer&gt;&#10;                &lt;answer&gt;&#10;                    &lt;guid&gt;8FF524E733C04A3D84F773A1DC788AFD&lt;/guid&gt;&#10;                    &lt;answertext&gt;Less Important&lt;/answertext&gt;&#10;                    &lt;valuetype&gt;0&lt;/valuetype&gt;&#10;                &lt;/answer&gt;&#10;                &lt;answer&gt;&#10;                    &lt;guid&gt;79F5864C7ACB42B7BA7E5538F1DE085A&lt;/guid&gt;&#10;                    &lt;answertext&gt;Important&lt;/answertext&gt;&#10;                    &lt;valuetype&gt;0&lt;/valuetype&gt;&#10;                &lt;/answer&gt;&#10;                &lt;answer&gt;&#10;                    &lt;guid&gt;61D1E8DDE0BB4B2E823635D01E47CACA&lt;/guid&gt;&#10;                    &lt;answertext&gt;Very Important&lt;/answertext&gt;&#10;                    &lt;valuetype&gt;0&lt;/valuetype&gt;&#10;                &lt;/answer&gt;&#10;                &lt;answer&gt;&#10;                    &lt;guid&gt;38008A35AD6A48C9B605E83F3B64CBEB&lt;/guid&gt;&#10;                    &lt;answertext&gt;Extremely Import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LABELFORMAT" val="0"/>
  <p:tag name="DEFINEDCOLORS" val="3,6,10,45,32,50,13,4,9,55,1"/>
  <p:tag name="COLORTYPE" val="SCHEM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edot-official-template">
  <a:themeElements>
    <a:clrScheme name="Custom 1">
      <a:dk1>
        <a:srgbClr val="000000"/>
      </a:dk1>
      <a:lt1>
        <a:sysClr val="window" lastClr="FFFFFF"/>
      </a:lt1>
      <a:dk2>
        <a:srgbClr val="2B374B"/>
      </a:dk2>
      <a:lt2>
        <a:srgbClr val="E0DED5"/>
      </a:lt2>
      <a:accent1>
        <a:srgbClr val="305785"/>
      </a:accent1>
      <a:accent2>
        <a:srgbClr val="76C2AF"/>
      </a:accent2>
      <a:accent3>
        <a:srgbClr val="7AB5D5"/>
      </a:accent3>
      <a:accent4>
        <a:srgbClr val="C97A44"/>
      </a:accent4>
      <a:accent5>
        <a:srgbClr val="F5CF87"/>
      </a:accent5>
      <a:accent6>
        <a:srgbClr val="A65151"/>
      </a:accent6>
      <a:hlink>
        <a:srgbClr val="786178"/>
      </a:hlink>
      <a:folHlink>
        <a:srgbClr val="9060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alpha val="90000"/>
          </a:schemeClr>
        </a:solidFill>
      </a:spPr>
      <a:bodyPr wrap="square" rtlCol="0">
        <a:spAutoFit/>
      </a:bodyPr>
      <a:lstStyle>
        <a:defPPr>
          <a:defRPr dirty="0" smtClean="0">
            <a:latin typeface="Century Gothic" panose="020B0502020202020204" pitchFamily="34" charset="0"/>
          </a:defRPr>
        </a:defPPr>
      </a:lstStyle>
    </a:txDef>
  </a:objectDefaults>
  <a:extraClrSchemeLst/>
</a:theme>
</file>

<file path=ppt/theme/theme2.xml><?xml version="1.0" encoding="utf-8"?>
<a:theme xmlns:a="http://schemas.openxmlformats.org/drawingml/2006/main" name="1_mainedot-official-template">
  <a:themeElements>
    <a:clrScheme name="Custom 1">
      <a:dk1>
        <a:srgbClr val="000000"/>
      </a:dk1>
      <a:lt1>
        <a:sysClr val="window" lastClr="FFFFFF"/>
      </a:lt1>
      <a:dk2>
        <a:srgbClr val="2B374B"/>
      </a:dk2>
      <a:lt2>
        <a:srgbClr val="E0DED5"/>
      </a:lt2>
      <a:accent1>
        <a:srgbClr val="305785"/>
      </a:accent1>
      <a:accent2>
        <a:srgbClr val="76C2AF"/>
      </a:accent2>
      <a:accent3>
        <a:srgbClr val="7AB5D5"/>
      </a:accent3>
      <a:accent4>
        <a:srgbClr val="C97A44"/>
      </a:accent4>
      <a:accent5>
        <a:srgbClr val="F5CF87"/>
      </a:accent5>
      <a:accent6>
        <a:srgbClr val="A65151"/>
      </a:accent6>
      <a:hlink>
        <a:srgbClr val="786178"/>
      </a:hlink>
      <a:folHlink>
        <a:srgbClr val="90607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mainedot-template</Template>
  <TotalTime>8272</TotalTime>
  <Words>1089</Words>
  <Application>Microsoft Office PowerPoint</Application>
  <PresentationFormat>On-screen Show (4:3)</PresentationFormat>
  <Paragraphs>203</Paragraphs>
  <Slides>24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Narrow</vt:lpstr>
      <vt:lpstr>Calibri</vt:lpstr>
      <vt:lpstr>Century Gothic</vt:lpstr>
      <vt:lpstr>Times New Roman</vt:lpstr>
      <vt:lpstr>Tw Cen MT</vt:lpstr>
      <vt:lpstr>Wingdings</vt:lpstr>
      <vt:lpstr>mainedot-official-template</vt:lpstr>
      <vt:lpstr>1_mainedot-official-template</vt:lpstr>
      <vt:lpstr>PowerPoint Presentation</vt:lpstr>
      <vt:lpstr>Long-Range Transportation Plan</vt:lpstr>
      <vt:lpstr>Assumptions</vt:lpstr>
      <vt:lpstr>Trends</vt:lpstr>
      <vt:lpstr>Aging Population</vt:lpstr>
      <vt:lpstr>How important is the trend of an Aging Population in shaping the future of transportation in Maine?</vt:lpstr>
      <vt:lpstr>Labor Market/Low Unemployment</vt:lpstr>
      <vt:lpstr>How important is the trend of the Labor Market/Low Unemployment in shaping the future of transportation in Maine?</vt:lpstr>
      <vt:lpstr>Global Trade/Freight Movement</vt:lpstr>
      <vt:lpstr>How important is the trend of Global Trade/Freight Movement in shaping the future of transportation in Maine?</vt:lpstr>
      <vt:lpstr>Urbanization/Shifting Population</vt:lpstr>
      <vt:lpstr>How important is the trend of Urbanization/Shifting Population in shaping the future of transportation in Maine?</vt:lpstr>
      <vt:lpstr>Tourism</vt:lpstr>
      <vt:lpstr>How important is the trend of Tourism in shaping the future of transportation in Maine?</vt:lpstr>
      <vt:lpstr>Technology</vt:lpstr>
      <vt:lpstr>How important is the trend of Technology in shaping the future of transportation in Maine?</vt:lpstr>
      <vt:lpstr>Safety</vt:lpstr>
      <vt:lpstr>How important is the issue of Safety in shaping the future of transportation in Maine?</vt:lpstr>
      <vt:lpstr>PowerPoint Presentation</vt:lpstr>
      <vt:lpstr>How important is the issue of Climate in shaping the future of transportation in Maine?</vt:lpstr>
      <vt:lpstr>MaineDOT’s Vision, Goals and Strategies</vt:lpstr>
      <vt:lpstr>Stakeholder Involvement</vt:lpstr>
      <vt:lpstr>Maine LRTP Update Schedule</vt:lpstr>
      <vt:lpstr>Feedback/Thoughts?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Jennifer</dc:creator>
  <cp:lastModifiedBy>Grant, Jennifer</cp:lastModifiedBy>
  <cp:revision>204</cp:revision>
  <cp:lastPrinted>2018-06-06T14:56:20Z</cp:lastPrinted>
  <dcterms:created xsi:type="dcterms:W3CDTF">2018-05-14T14:07:17Z</dcterms:created>
  <dcterms:modified xsi:type="dcterms:W3CDTF">2018-06-07T13:42:51Z</dcterms:modified>
</cp:coreProperties>
</file>