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7" r:id="rId3"/>
    <p:sldId id="288" r:id="rId4"/>
    <p:sldId id="290" r:id="rId5"/>
    <p:sldId id="289" r:id="rId6"/>
    <p:sldId id="291" r:id="rId7"/>
    <p:sldId id="293" r:id="rId8"/>
    <p:sldId id="294" r:id="rId9"/>
    <p:sldId id="295" r:id="rId10"/>
    <p:sldId id="258" r:id="rId11"/>
    <p:sldId id="274" r:id="rId12"/>
    <p:sldId id="286" r:id="rId13"/>
    <p:sldId id="296" r:id="rId14"/>
    <p:sldId id="298" r:id="rId15"/>
    <p:sldId id="299" r:id="rId16"/>
    <p:sldId id="301" r:id="rId17"/>
    <p:sldId id="300" r:id="rId18"/>
    <p:sldId id="302" r:id="rId19"/>
    <p:sldId id="257" r:id="rId20"/>
    <p:sldId id="275" r:id="rId21"/>
    <p:sldId id="297" r:id="rId22"/>
    <p:sldId id="272"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ston, Sara" initials="SLH" lastIdx="6" clrIdx="0"/>
  <p:cmAuthor id="1" name="Joanna L. Morrissey" initials="JLM" lastIdx="5" clrIdx="1"/>
  <p:cmAuthor id="2" name="Birkhimer, Nancy" initials="BN"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57029" autoAdjust="0"/>
  </p:normalViewPr>
  <p:slideViewPr>
    <p:cSldViewPr snapToGrid="0">
      <p:cViewPr>
        <p:scale>
          <a:sx n="60" d="100"/>
          <a:sy n="60" d="100"/>
        </p:scale>
        <p:origin x="-270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madd\Dropbox\3167001\Results\MCF%20Transportation%20Survey%20Results%20-%2005.3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CBA8-42DD-9974-7D9758CE6532}"/>
              </c:ext>
            </c:extLst>
          </c:dPt>
          <c:dPt>
            <c:idx val="1"/>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3-CBA8-42DD-9974-7D9758CE653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BA8-42DD-9974-7D9758CE653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BA8-42DD-9974-7D9758CE6532}"/>
              </c:ext>
            </c:extLst>
          </c:dPt>
          <c:dLbls>
            <c:dLbl>
              <c:idx val="0"/>
              <c:layout>
                <c:manualLayout>
                  <c:x val="-0.18839877745544958"/>
                  <c:y val="-1.4384951881014874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BA8-42DD-9974-7D9758CE6532}"/>
                </c:ext>
                <c:ext xmlns:c15="http://schemas.microsoft.com/office/drawing/2012/chart" uri="{CE6537A1-D6FC-4f65-9D91-7224C49458BB}"/>
              </c:extLst>
            </c:dLbl>
            <c:dLbl>
              <c:idx val="1"/>
              <c:layout>
                <c:manualLayout>
                  <c:x val="0.19205374821568352"/>
                  <c:y val="-7.8372703412073492E-3"/>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A8-42DD-9974-7D9758CE653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Charts!$B$118:$B$119</c:f>
              <c:strCache>
                <c:ptCount val="2"/>
                <c:pt idx="0">
                  <c:v>Yes</c:v>
                </c:pt>
                <c:pt idx="1">
                  <c:v>No</c:v>
                </c:pt>
              </c:strCache>
            </c:strRef>
          </c:cat>
          <c:val>
            <c:numRef>
              <c:f>Charts!$C$118:$C$119</c:f>
              <c:numCache>
                <c:formatCode>###0%</c:formatCode>
                <c:ptCount val="2"/>
                <c:pt idx="0">
                  <c:v>0.52631578947368418</c:v>
                </c:pt>
                <c:pt idx="1">
                  <c:v>0.47368421052631582</c:v>
                </c:pt>
              </c:numCache>
            </c:numRef>
          </c:val>
          <c:extLst xmlns:c16r2="http://schemas.microsoft.com/office/drawing/2015/06/chart">
            <c:ext xmlns:c16="http://schemas.microsoft.com/office/drawing/2014/chart" uri="{C3380CC4-5D6E-409C-BE32-E72D297353CC}">
              <c16:uniqueId val="{00000008-CBA8-42DD-9974-7D9758CE653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803002831882857"/>
          <c:y val="0.35853280839895013"/>
          <c:w val="0.17553385596537274"/>
          <c:h val="0.273675415573053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8-05-24T13:57:35.663" idx="1">
    <p:pos x="10" y="10"/>
    <p:text>Might need more details on what you want to highlight here - what similarities and differences.</p:text>
  </p:cm>
  <p:cm authorId="1" dt="2018-05-28T11:18:23.239" idx="1">
    <p:pos x="106" y="106"/>
    <p:text>Hopefully the check marks and arrows helps show similarities and differences 
Nancy--I think the notes about the process for PHAB and IRS are a little confusing as both have process requirements and IRS requires specifically a report on process. 
For CHNA, there is emphasis on describing health needs, for PHAB it seems as tho the emphasis is on SDOH? 
In short, I'd emphasize there is more in common than not and there really isn't any contradictions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5-24T13:56:20.758" idx="2">
    <p:pos x="10" y="10"/>
    <p:text>Why are some of the "dots" splats, and some are dots?  Can we use shapes instead of colors here?  So dots for the Shared CHNA partners and some other shape for unaffiliated hospitals?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5-24T14:02:20.468" idx="3">
    <p:pos x="10" y="10"/>
    <p:text>I think we need to tweak this - there are things like SHNAPP that aren't going to be meaningful to people. SHIP. Where is Me CDC's State Health Assessment?
In speaker's notes, first joint community health assessment is really the first joint health system-based community health assessment, right? I'll need to spell out the health systems acronyms, I don't know these off the top of my head.</p:text>
  </p:cm>
  <p:cm authorId="2" dt="2018-05-25T15:40:12.920" idx="1">
    <p:pos x="10" y="106"/>
    <p:text>Yes,  first joint community health assessment is really the first joint health system-based community health assessment, but we tend to not make that distinction.</p:text>
    <p:extLst>
      <p:ext uri="{C676402C-5697-4E1C-873F-D02D1690AC5C}">
        <p15:threadingInfo xmlns:p15="http://schemas.microsoft.com/office/powerpoint/2012/main" timeZoneBias="240">
          <p15:parentCm authorId="0" idx="5"/>
        </p15:threadingInfo>
      </p:ext>
    </p:extLst>
  </p:cm>
  <p:cm authorId="1" dt="2018-05-28T11:03:41.070" idx="2">
    <p:pos x="106" y="106"/>
    <p:text>Should it be referred to as the State Helath Imporvement Plan (SHIP) as opposed to Assessment (SHA?) Was teh OneMaine used by the state as well? If tehya re diffent (SHIP and SHA) shoudl you spell out SHIP on the slide?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05-24T14:07:50.138" idx="5">
    <p:pos x="10" y="17"/>
    <p:text>So this is the broad overview, and next group of  slides talk about Metrics, and then following group of slides talk about community engagement, right?  May want to have some animation to circle Metrics Committee to say we're going to focus here first; then show again for move to community engagement.  </p:text>
  </p:cm>
  <p:cm authorId="2" dt="2018-05-25T15:58:15.922" idx="3">
    <p:pos x="10" y="106"/>
    <p:text>Yes, but I am not sure I remember how to do animations!</p:text>
    <p:extLst>
      <p:ext uri="{C676402C-5697-4E1C-873F-D02D1690AC5C}">
        <p15:threadingInfo xmlns:p15="http://schemas.microsoft.com/office/powerpoint/2012/main" timeZoneBias="240">
          <p15:parentCm authorId="0" idx="8"/>
        </p15:threadingInfo>
      </p:ext>
    </p:extLst>
  </p:cm>
  <p:cm authorId="2" dt="2018-05-25T16:51:21.461" idx="4">
    <p:pos x="10" y="202"/>
    <p:text>I added two slides to indicate the focus, one immediately after, and then for slide 14.</p:text>
    <p:extLst>
      <p:ext uri="{C676402C-5697-4E1C-873F-D02D1690AC5C}">
        <p15:threadingInfo xmlns:p15="http://schemas.microsoft.com/office/powerpoint/2012/main" timeZoneBias="240">
          <p15:parentCm authorId="0" idx="8"/>
        </p15:threadingInfo>
      </p:ext>
    </p:extLst>
  </p:cm>
  <p:cm authorId="1" dt="2018-05-28T11:05:31.184" idx="4">
    <p:pos x="10" y="10"/>
    <p:text>I added animation to the cirlce and a description for the roles of both the Metrics Committee and athe Community Engagement Committee from the Charter on both this slide and slide 14. 
The notes that were here (and on slide 14) repeated slide 8</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05-24T14:07:50.138" idx="6">
    <p:pos x="10" y="17"/>
    <p:text>So this is the broad overview, and next group of  slides talk about Metrics, and then following group of slides talk about community engagement, right?  May want to have some animation to circle Metrics Committee to say we're going to focus here first; then show again for move to community engagement.  </p:text>
  </p:cm>
  <p:cm authorId="2" dt="2018-05-25T15:58:15.922" idx="5">
    <p:pos x="10" y="106"/>
    <p:text>Yes, but I am not sure I remember how to do animations!</p:text>
    <p:extLst>
      <p:ext uri="{C676402C-5697-4E1C-873F-D02D1690AC5C}">
        <p15:threadingInfo xmlns:p15="http://schemas.microsoft.com/office/powerpoint/2012/main" timeZoneBias="240">
          <p15:parentCm authorId="0" idx="8"/>
        </p15:threadingInfo>
      </p:ext>
    </p:extLst>
  </p:cm>
  <p:cm authorId="2" dt="2018-05-25T16:51:21.461" idx="6">
    <p:pos x="10" y="202"/>
    <p:text>I added two slides to indicate the focus, one immediately after, and then for slide 14.</p:text>
    <p:extLst>
      <p:ext uri="{C676402C-5697-4E1C-873F-D02D1690AC5C}">
        <p15:threadingInfo xmlns:p15="http://schemas.microsoft.com/office/powerpoint/2012/main" timeZoneBias="240">
          <p15:parentCm authorId="0" idx="8"/>
        </p15:threadingInfo>
      </p:ext>
    </p:extLst>
  </p:cm>
  <p:cm authorId="1" dt="2018-05-28T11:05:31.184" idx="5">
    <p:pos x="10" y="10"/>
    <p:text>I added animation to the cirlce and a description for the roles of both the Metrics Committee and athe Community Engagement Committee from the Charter on both this slide and slide 14. 
The notes that were here (and on slide 14) repeated slide 8</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19F43-FB2E-4234-B057-3E186324890C}"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7030A368-0CC8-4F67-AF87-B5D9CDA675AA}">
      <dgm:prSet phldrT="[Text]"/>
      <dgm:spPr/>
      <dgm:t>
        <a:bodyPr/>
        <a:lstStyle/>
        <a:p>
          <a:r>
            <a:rPr lang="en-US" dirty="0"/>
            <a:t>Program Manager</a:t>
          </a:r>
        </a:p>
      </dgm:t>
    </dgm:pt>
    <dgm:pt modelId="{EEAA5D78-4B2F-4F47-8ADD-571ADA12C548}" type="parTrans" cxnId="{16EC6EC3-BDC1-49DD-AC3C-57189EB14646}">
      <dgm:prSet/>
      <dgm:spPr/>
      <dgm:t>
        <a:bodyPr/>
        <a:lstStyle/>
        <a:p>
          <a:endParaRPr lang="en-US"/>
        </a:p>
      </dgm:t>
    </dgm:pt>
    <dgm:pt modelId="{D00634AA-7A04-4F10-9874-16746A529FFE}" type="sibTrans" cxnId="{16EC6EC3-BDC1-49DD-AC3C-57189EB14646}">
      <dgm:prSet/>
      <dgm:spPr/>
      <dgm:t>
        <a:bodyPr/>
        <a:lstStyle/>
        <a:p>
          <a:endParaRPr lang="en-US"/>
        </a:p>
      </dgm:t>
    </dgm:pt>
    <dgm:pt modelId="{5C49B623-A30F-4206-BDD9-EDD0C9A024A8}">
      <dgm:prSet phldrT="[Text]"/>
      <dgm:spPr/>
      <dgm:t>
        <a:bodyPr/>
        <a:lstStyle/>
        <a:p>
          <a:r>
            <a:rPr lang="en-US" dirty="0"/>
            <a:t>Metrics </a:t>
          </a:r>
        </a:p>
        <a:p>
          <a:r>
            <a:rPr lang="en-US" dirty="0"/>
            <a:t>Committee</a:t>
          </a:r>
        </a:p>
      </dgm:t>
    </dgm:pt>
    <dgm:pt modelId="{CC2C519D-DA16-46D5-B0ED-D59C793440A4}" type="parTrans" cxnId="{7F8FEF72-F16D-4395-9194-27C2A46DF7F6}">
      <dgm:prSet/>
      <dgm:spPr/>
      <dgm:t>
        <a:bodyPr/>
        <a:lstStyle/>
        <a:p>
          <a:endParaRPr lang="en-US"/>
        </a:p>
      </dgm:t>
    </dgm:pt>
    <dgm:pt modelId="{9331BF6D-2C2D-4DDB-9085-F3895A46A38C}" type="sibTrans" cxnId="{7F8FEF72-F16D-4395-9194-27C2A46DF7F6}">
      <dgm:prSet/>
      <dgm:spPr/>
      <dgm:t>
        <a:bodyPr/>
        <a:lstStyle/>
        <a:p>
          <a:endParaRPr lang="en-US"/>
        </a:p>
      </dgm:t>
    </dgm:pt>
    <dgm:pt modelId="{27528096-AE91-4533-9C00-147CBE1511E3}">
      <dgm:prSet phldrT="[Text]"/>
      <dgm:spPr/>
      <dgm:t>
        <a:bodyPr/>
        <a:lstStyle/>
        <a:p>
          <a:r>
            <a:rPr lang="en-US" dirty="0"/>
            <a:t>Community Engagement </a:t>
          </a:r>
        </a:p>
      </dgm:t>
    </dgm:pt>
    <dgm:pt modelId="{06644B80-7C1B-4244-ADF5-B7C8C0739FD3}" type="parTrans" cxnId="{A6C95BB3-8879-439D-A8E2-30CD61E22048}">
      <dgm:prSet/>
      <dgm:spPr/>
      <dgm:t>
        <a:bodyPr/>
        <a:lstStyle/>
        <a:p>
          <a:endParaRPr lang="en-US"/>
        </a:p>
      </dgm:t>
    </dgm:pt>
    <dgm:pt modelId="{BAE1333A-4154-4294-8211-5E41C6F04E02}" type="sibTrans" cxnId="{A6C95BB3-8879-439D-A8E2-30CD61E22048}">
      <dgm:prSet/>
      <dgm:spPr/>
      <dgm:t>
        <a:bodyPr/>
        <a:lstStyle/>
        <a:p>
          <a:endParaRPr lang="en-US"/>
        </a:p>
      </dgm:t>
    </dgm:pt>
    <dgm:pt modelId="{FCA16D8D-1533-4983-AD39-B628772960F6}">
      <dgm:prSet phldrT="[Text]"/>
      <dgm:spPr/>
      <dgm:t>
        <a:bodyPr/>
        <a:lstStyle/>
        <a:p>
          <a:r>
            <a:rPr lang="en-US" dirty="0"/>
            <a:t>Steering Committee</a:t>
          </a:r>
        </a:p>
      </dgm:t>
    </dgm:pt>
    <dgm:pt modelId="{EA02ED72-6547-4160-8CAC-FBFA9780C8E7}" type="parTrans" cxnId="{66E184F0-430C-467C-BD37-0C6BD9310817}">
      <dgm:prSet/>
      <dgm:spPr/>
      <dgm:t>
        <a:bodyPr/>
        <a:lstStyle/>
        <a:p>
          <a:endParaRPr lang="en-US"/>
        </a:p>
      </dgm:t>
    </dgm:pt>
    <dgm:pt modelId="{65A8BAD9-80F9-4971-8D9D-AB4653DC7AF7}" type="sibTrans" cxnId="{66E184F0-430C-467C-BD37-0C6BD9310817}">
      <dgm:prSet/>
      <dgm:spPr/>
      <dgm:t>
        <a:bodyPr/>
        <a:lstStyle/>
        <a:p>
          <a:endParaRPr lang="en-US"/>
        </a:p>
      </dgm:t>
    </dgm:pt>
    <dgm:pt modelId="{74053E53-EB8C-4127-827C-08A6CDE21213}">
      <dgm:prSet phldrT="[Text]"/>
      <dgm:spPr/>
      <dgm:t>
        <a:bodyPr/>
        <a:lstStyle/>
        <a:p>
          <a:r>
            <a:rPr lang="en-US" dirty="0"/>
            <a:t>Vendor:</a:t>
          </a:r>
        </a:p>
        <a:p>
          <a:r>
            <a:rPr lang="en-US" dirty="0"/>
            <a:t>Market </a:t>
          </a:r>
        </a:p>
        <a:p>
          <a:r>
            <a:rPr lang="en-US" dirty="0"/>
            <a:t>Decisions</a:t>
          </a:r>
        </a:p>
      </dgm:t>
    </dgm:pt>
    <dgm:pt modelId="{3A7CD6F4-3037-44B0-BA17-AF2D59D5DA5A}" type="parTrans" cxnId="{CB724137-1CBF-4FE1-8F48-37106CFD7A7D}">
      <dgm:prSet/>
      <dgm:spPr/>
      <dgm:t>
        <a:bodyPr/>
        <a:lstStyle/>
        <a:p>
          <a:endParaRPr lang="en-US"/>
        </a:p>
      </dgm:t>
    </dgm:pt>
    <dgm:pt modelId="{40AC309B-624A-4E84-A7C4-3853AC9FEDB7}" type="sibTrans" cxnId="{CB724137-1CBF-4FE1-8F48-37106CFD7A7D}">
      <dgm:prSet/>
      <dgm:spPr/>
      <dgm:t>
        <a:bodyPr/>
        <a:lstStyle/>
        <a:p>
          <a:endParaRPr lang="en-US"/>
        </a:p>
      </dgm:t>
    </dgm:pt>
    <dgm:pt modelId="{F849B08F-EAAB-4EC5-ADDD-73C9B565FD45}" type="pres">
      <dgm:prSet presAssocID="{72919F43-FB2E-4234-B057-3E186324890C}" presName="hierChild1" presStyleCnt="0">
        <dgm:presLayoutVars>
          <dgm:chPref val="1"/>
          <dgm:dir/>
          <dgm:animOne val="branch"/>
          <dgm:animLvl val="lvl"/>
          <dgm:resizeHandles/>
        </dgm:presLayoutVars>
      </dgm:prSet>
      <dgm:spPr/>
      <dgm:t>
        <a:bodyPr/>
        <a:lstStyle/>
        <a:p>
          <a:endParaRPr lang="en-US"/>
        </a:p>
      </dgm:t>
    </dgm:pt>
    <dgm:pt modelId="{CEE7E1E4-4E72-4DD2-A4D4-33B1C0CA7333}" type="pres">
      <dgm:prSet presAssocID="{7030A368-0CC8-4F67-AF87-B5D9CDA675AA}" presName="hierRoot1" presStyleCnt="0"/>
      <dgm:spPr/>
    </dgm:pt>
    <dgm:pt modelId="{968BF0B3-4483-46B8-94C9-37E73940DD33}" type="pres">
      <dgm:prSet presAssocID="{7030A368-0CC8-4F67-AF87-B5D9CDA675AA}" presName="composite" presStyleCnt="0"/>
      <dgm:spPr/>
    </dgm:pt>
    <dgm:pt modelId="{EFC134A6-D9BA-4467-A161-D02C716C7362}" type="pres">
      <dgm:prSet presAssocID="{7030A368-0CC8-4F67-AF87-B5D9CDA675AA}" presName="background" presStyleLbl="node0" presStyleIdx="0" presStyleCnt="2"/>
      <dgm:spPr/>
    </dgm:pt>
    <dgm:pt modelId="{1A14DBEB-BA47-4B99-A803-881473A82506}" type="pres">
      <dgm:prSet presAssocID="{7030A368-0CC8-4F67-AF87-B5D9CDA675AA}" presName="text" presStyleLbl="fgAcc0" presStyleIdx="0" presStyleCnt="2" custScaleX="43936" custScaleY="59937" custLinFactNeighborX="46121" custLinFactNeighborY="15645">
        <dgm:presLayoutVars>
          <dgm:chPref val="3"/>
        </dgm:presLayoutVars>
      </dgm:prSet>
      <dgm:spPr/>
      <dgm:t>
        <a:bodyPr/>
        <a:lstStyle/>
        <a:p>
          <a:endParaRPr lang="en-US"/>
        </a:p>
      </dgm:t>
    </dgm:pt>
    <dgm:pt modelId="{8E7C85C2-ED5E-467D-A58E-00AEF918153F}" type="pres">
      <dgm:prSet presAssocID="{7030A368-0CC8-4F67-AF87-B5D9CDA675AA}" presName="hierChild2" presStyleCnt="0"/>
      <dgm:spPr/>
    </dgm:pt>
    <dgm:pt modelId="{757E7CA1-9529-4F9F-8307-F5F467665216}" type="pres">
      <dgm:prSet presAssocID="{3A7CD6F4-3037-44B0-BA17-AF2D59D5DA5A}" presName="Name10" presStyleLbl="parChTrans1D2" presStyleIdx="0" presStyleCnt="3"/>
      <dgm:spPr/>
      <dgm:t>
        <a:bodyPr/>
        <a:lstStyle/>
        <a:p>
          <a:endParaRPr lang="en-US"/>
        </a:p>
      </dgm:t>
    </dgm:pt>
    <dgm:pt modelId="{E1A3D810-14C7-4D5F-B517-5795277930AF}" type="pres">
      <dgm:prSet presAssocID="{74053E53-EB8C-4127-827C-08A6CDE21213}" presName="hierRoot2" presStyleCnt="0"/>
      <dgm:spPr/>
    </dgm:pt>
    <dgm:pt modelId="{D8F19AAF-65C1-40B1-96D1-DA09285620CE}" type="pres">
      <dgm:prSet presAssocID="{74053E53-EB8C-4127-827C-08A6CDE21213}" presName="composite2" presStyleCnt="0"/>
      <dgm:spPr/>
    </dgm:pt>
    <dgm:pt modelId="{B88E0036-6D07-4395-B181-5538325B38DE}" type="pres">
      <dgm:prSet presAssocID="{74053E53-EB8C-4127-827C-08A6CDE21213}" presName="background2" presStyleLbl="node2" presStyleIdx="0" presStyleCnt="3"/>
      <dgm:spPr/>
    </dgm:pt>
    <dgm:pt modelId="{F0056CC7-2799-4878-937C-7FE05FFE06A2}" type="pres">
      <dgm:prSet presAssocID="{74053E53-EB8C-4127-827C-08A6CDE21213}" presName="text2" presStyleLbl="fgAcc2" presStyleIdx="0" presStyleCnt="3" custScaleX="51020" custScaleY="108730">
        <dgm:presLayoutVars>
          <dgm:chPref val="3"/>
        </dgm:presLayoutVars>
      </dgm:prSet>
      <dgm:spPr/>
      <dgm:t>
        <a:bodyPr/>
        <a:lstStyle/>
        <a:p>
          <a:endParaRPr lang="en-US"/>
        </a:p>
      </dgm:t>
    </dgm:pt>
    <dgm:pt modelId="{D8F69998-6179-4202-9C3B-95DA7446E6A6}" type="pres">
      <dgm:prSet presAssocID="{74053E53-EB8C-4127-827C-08A6CDE21213}" presName="hierChild3" presStyleCnt="0"/>
      <dgm:spPr/>
    </dgm:pt>
    <dgm:pt modelId="{8A47610F-4BBA-4B51-80D2-7523D2860B5A}" type="pres">
      <dgm:prSet presAssocID="{FCA16D8D-1533-4983-AD39-B628772960F6}" presName="hierRoot1" presStyleCnt="0"/>
      <dgm:spPr/>
    </dgm:pt>
    <dgm:pt modelId="{DD53EC92-DAF3-40B8-A60F-FC4C316C1575}" type="pres">
      <dgm:prSet presAssocID="{FCA16D8D-1533-4983-AD39-B628772960F6}" presName="composite" presStyleCnt="0"/>
      <dgm:spPr/>
    </dgm:pt>
    <dgm:pt modelId="{AAE4E7F9-2DEF-4101-AE31-31CB3BF2F22E}" type="pres">
      <dgm:prSet presAssocID="{FCA16D8D-1533-4983-AD39-B628772960F6}" presName="background" presStyleLbl="node0" presStyleIdx="1" presStyleCnt="2"/>
      <dgm:spPr/>
    </dgm:pt>
    <dgm:pt modelId="{7795D45A-73C4-4C2A-BDD8-463BE1F07DC4}" type="pres">
      <dgm:prSet presAssocID="{FCA16D8D-1533-4983-AD39-B628772960F6}" presName="text" presStyleLbl="fgAcc0" presStyleIdx="1" presStyleCnt="2">
        <dgm:presLayoutVars>
          <dgm:chPref val="3"/>
        </dgm:presLayoutVars>
      </dgm:prSet>
      <dgm:spPr/>
      <dgm:t>
        <a:bodyPr/>
        <a:lstStyle/>
        <a:p>
          <a:endParaRPr lang="en-US"/>
        </a:p>
      </dgm:t>
    </dgm:pt>
    <dgm:pt modelId="{E94E6DB6-0643-48CE-A862-69B82DDB49C8}" type="pres">
      <dgm:prSet presAssocID="{FCA16D8D-1533-4983-AD39-B628772960F6}" presName="hierChild2" presStyleCnt="0"/>
      <dgm:spPr/>
    </dgm:pt>
    <dgm:pt modelId="{FA37E4E9-4201-4B47-9D4A-F259AF5141F5}" type="pres">
      <dgm:prSet presAssocID="{CC2C519D-DA16-46D5-B0ED-D59C793440A4}" presName="Name10" presStyleLbl="parChTrans1D2" presStyleIdx="1" presStyleCnt="3"/>
      <dgm:spPr/>
      <dgm:t>
        <a:bodyPr/>
        <a:lstStyle/>
        <a:p>
          <a:endParaRPr lang="en-US"/>
        </a:p>
      </dgm:t>
    </dgm:pt>
    <dgm:pt modelId="{F256C7C3-8904-476A-B5DB-25715B5F6C95}" type="pres">
      <dgm:prSet presAssocID="{5C49B623-A30F-4206-BDD9-EDD0C9A024A8}" presName="hierRoot2" presStyleCnt="0"/>
      <dgm:spPr/>
    </dgm:pt>
    <dgm:pt modelId="{D6FD0746-545E-4D25-BB92-AB8642D836EF}" type="pres">
      <dgm:prSet presAssocID="{5C49B623-A30F-4206-BDD9-EDD0C9A024A8}" presName="composite2" presStyleCnt="0"/>
      <dgm:spPr/>
    </dgm:pt>
    <dgm:pt modelId="{38955B59-B742-4305-A1ED-85A1BF59B1DF}" type="pres">
      <dgm:prSet presAssocID="{5C49B623-A30F-4206-BDD9-EDD0C9A024A8}" presName="background2" presStyleLbl="node2" presStyleIdx="1" presStyleCnt="3"/>
      <dgm:spPr/>
    </dgm:pt>
    <dgm:pt modelId="{FABFAB77-83CB-4887-9B2F-FEA4861EB9DE}" type="pres">
      <dgm:prSet presAssocID="{5C49B623-A30F-4206-BDD9-EDD0C9A024A8}" presName="text2" presStyleLbl="fgAcc2" presStyleIdx="1" presStyleCnt="3" custLinFactNeighborX="2178" custLinFactNeighborY="857">
        <dgm:presLayoutVars>
          <dgm:chPref val="3"/>
        </dgm:presLayoutVars>
      </dgm:prSet>
      <dgm:spPr/>
      <dgm:t>
        <a:bodyPr/>
        <a:lstStyle/>
        <a:p>
          <a:endParaRPr lang="en-US"/>
        </a:p>
      </dgm:t>
    </dgm:pt>
    <dgm:pt modelId="{784AD903-DB5C-4A3E-ACAD-A27992D391C5}" type="pres">
      <dgm:prSet presAssocID="{5C49B623-A30F-4206-BDD9-EDD0C9A024A8}" presName="hierChild3" presStyleCnt="0"/>
      <dgm:spPr/>
    </dgm:pt>
    <dgm:pt modelId="{28DE2C8F-3200-4B4F-B344-6FDCE8D9EA7D}" type="pres">
      <dgm:prSet presAssocID="{06644B80-7C1B-4244-ADF5-B7C8C0739FD3}" presName="Name10" presStyleLbl="parChTrans1D2" presStyleIdx="2" presStyleCnt="3"/>
      <dgm:spPr/>
      <dgm:t>
        <a:bodyPr/>
        <a:lstStyle/>
        <a:p>
          <a:endParaRPr lang="en-US"/>
        </a:p>
      </dgm:t>
    </dgm:pt>
    <dgm:pt modelId="{D95303C3-20AA-4862-A7AA-6656A0ABB7B5}" type="pres">
      <dgm:prSet presAssocID="{27528096-AE91-4533-9C00-147CBE1511E3}" presName="hierRoot2" presStyleCnt="0"/>
      <dgm:spPr/>
    </dgm:pt>
    <dgm:pt modelId="{A04D804E-BA84-446D-997D-EBA1D697A427}" type="pres">
      <dgm:prSet presAssocID="{27528096-AE91-4533-9C00-147CBE1511E3}" presName="composite2" presStyleCnt="0"/>
      <dgm:spPr/>
    </dgm:pt>
    <dgm:pt modelId="{177089AF-332E-482D-9C60-85ED7E3D0217}" type="pres">
      <dgm:prSet presAssocID="{27528096-AE91-4533-9C00-147CBE1511E3}" presName="background2" presStyleLbl="node2" presStyleIdx="2" presStyleCnt="3"/>
      <dgm:spPr/>
    </dgm:pt>
    <dgm:pt modelId="{611403A1-AC48-4510-AC28-F0F352F7C739}" type="pres">
      <dgm:prSet presAssocID="{27528096-AE91-4533-9C00-147CBE1511E3}" presName="text2" presStyleLbl="fgAcc2" presStyleIdx="2" presStyleCnt="3">
        <dgm:presLayoutVars>
          <dgm:chPref val="3"/>
        </dgm:presLayoutVars>
      </dgm:prSet>
      <dgm:spPr/>
      <dgm:t>
        <a:bodyPr/>
        <a:lstStyle/>
        <a:p>
          <a:endParaRPr lang="en-US"/>
        </a:p>
      </dgm:t>
    </dgm:pt>
    <dgm:pt modelId="{11662E24-DD52-4CA9-A770-983795F7BD8A}" type="pres">
      <dgm:prSet presAssocID="{27528096-AE91-4533-9C00-147CBE1511E3}" presName="hierChild3" presStyleCnt="0"/>
      <dgm:spPr/>
    </dgm:pt>
  </dgm:ptLst>
  <dgm:cxnLst>
    <dgm:cxn modelId="{3701B4DB-CA61-402A-9D57-F2990300D5AC}" type="presOf" srcId="{72919F43-FB2E-4234-B057-3E186324890C}" destId="{F849B08F-EAAB-4EC5-ADDD-73C9B565FD45}" srcOrd="0" destOrd="0" presId="urn:microsoft.com/office/officeart/2005/8/layout/hierarchy1"/>
    <dgm:cxn modelId="{7F8FEF72-F16D-4395-9194-27C2A46DF7F6}" srcId="{FCA16D8D-1533-4983-AD39-B628772960F6}" destId="{5C49B623-A30F-4206-BDD9-EDD0C9A024A8}" srcOrd="0" destOrd="0" parTransId="{CC2C519D-DA16-46D5-B0ED-D59C793440A4}" sibTransId="{9331BF6D-2C2D-4DDB-9085-F3895A46A38C}"/>
    <dgm:cxn modelId="{66E184F0-430C-467C-BD37-0C6BD9310817}" srcId="{72919F43-FB2E-4234-B057-3E186324890C}" destId="{FCA16D8D-1533-4983-AD39-B628772960F6}" srcOrd="1" destOrd="0" parTransId="{EA02ED72-6547-4160-8CAC-FBFA9780C8E7}" sibTransId="{65A8BAD9-80F9-4971-8D9D-AB4653DC7AF7}"/>
    <dgm:cxn modelId="{444905FA-9FA8-4448-85E3-06ABCC955253}" type="presOf" srcId="{CC2C519D-DA16-46D5-B0ED-D59C793440A4}" destId="{FA37E4E9-4201-4B47-9D4A-F259AF5141F5}" srcOrd="0" destOrd="0" presId="urn:microsoft.com/office/officeart/2005/8/layout/hierarchy1"/>
    <dgm:cxn modelId="{6A15F825-50DC-4AE2-9B58-E1285A660008}" type="presOf" srcId="{06644B80-7C1B-4244-ADF5-B7C8C0739FD3}" destId="{28DE2C8F-3200-4B4F-B344-6FDCE8D9EA7D}" srcOrd="0" destOrd="0" presId="urn:microsoft.com/office/officeart/2005/8/layout/hierarchy1"/>
    <dgm:cxn modelId="{16EC6EC3-BDC1-49DD-AC3C-57189EB14646}" srcId="{72919F43-FB2E-4234-B057-3E186324890C}" destId="{7030A368-0CC8-4F67-AF87-B5D9CDA675AA}" srcOrd="0" destOrd="0" parTransId="{EEAA5D78-4B2F-4F47-8ADD-571ADA12C548}" sibTransId="{D00634AA-7A04-4F10-9874-16746A529FFE}"/>
    <dgm:cxn modelId="{4D3934C2-C6BC-4804-8991-DAD0AA34457A}" type="presOf" srcId="{74053E53-EB8C-4127-827C-08A6CDE21213}" destId="{F0056CC7-2799-4878-937C-7FE05FFE06A2}" srcOrd="0" destOrd="0" presId="urn:microsoft.com/office/officeart/2005/8/layout/hierarchy1"/>
    <dgm:cxn modelId="{B9A02D1D-D67B-4243-9660-5D979F95091F}" type="presOf" srcId="{5C49B623-A30F-4206-BDD9-EDD0C9A024A8}" destId="{FABFAB77-83CB-4887-9B2F-FEA4861EB9DE}" srcOrd="0" destOrd="0" presId="urn:microsoft.com/office/officeart/2005/8/layout/hierarchy1"/>
    <dgm:cxn modelId="{B08E69A4-B5C6-4CB0-BAEF-7F58AD65982B}" type="presOf" srcId="{7030A368-0CC8-4F67-AF87-B5D9CDA675AA}" destId="{1A14DBEB-BA47-4B99-A803-881473A82506}" srcOrd="0" destOrd="0" presId="urn:microsoft.com/office/officeart/2005/8/layout/hierarchy1"/>
    <dgm:cxn modelId="{BA5BCD36-05FE-49E6-A42A-60E18276CD48}" type="presOf" srcId="{27528096-AE91-4533-9C00-147CBE1511E3}" destId="{611403A1-AC48-4510-AC28-F0F352F7C739}" srcOrd="0" destOrd="0" presId="urn:microsoft.com/office/officeart/2005/8/layout/hierarchy1"/>
    <dgm:cxn modelId="{B4596AC2-665D-48E2-A2DC-F07D69A8EBE6}" type="presOf" srcId="{FCA16D8D-1533-4983-AD39-B628772960F6}" destId="{7795D45A-73C4-4C2A-BDD8-463BE1F07DC4}" srcOrd="0" destOrd="0" presId="urn:microsoft.com/office/officeart/2005/8/layout/hierarchy1"/>
    <dgm:cxn modelId="{A6C95BB3-8879-439D-A8E2-30CD61E22048}" srcId="{FCA16D8D-1533-4983-AD39-B628772960F6}" destId="{27528096-AE91-4533-9C00-147CBE1511E3}" srcOrd="1" destOrd="0" parTransId="{06644B80-7C1B-4244-ADF5-B7C8C0739FD3}" sibTransId="{BAE1333A-4154-4294-8211-5E41C6F04E02}"/>
    <dgm:cxn modelId="{CB724137-1CBF-4FE1-8F48-37106CFD7A7D}" srcId="{7030A368-0CC8-4F67-AF87-B5D9CDA675AA}" destId="{74053E53-EB8C-4127-827C-08A6CDE21213}" srcOrd="0" destOrd="0" parTransId="{3A7CD6F4-3037-44B0-BA17-AF2D59D5DA5A}" sibTransId="{40AC309B-624A-4E84-A7C4-3853AC9FEDB7}"/>
    <dgm:cxn modelId="{D265DA46-600B-4D33-BE41-836C64E44608}" type="presOf" srcId="{3A7CD6F4-3037-44B0-BA17-AF2D59D5DA5A}" destId="{757E7CA1-9529-4F9F-8307-F5F467665216}" srcOrd="0" destOrd="0" presId="urn:microsoft.com/office/officeart/2005/8/layout/hierarchy1"/>
    <dgm:cxn modelId="{C6BC6342-9D6F-4E54-B313-6EF22231EDCE}" type="presParOf" srcId="{F849B08F-EAAB-4EC5-ADDD-73C9B565FD45}" destId="{CEE7E1E4-4E72-4DD2-A4D4-33B1C0CA7333}" srcOrd="0" destOrd="0" presId="urn:microsoft.com/office/officeart/2005/8/layout/hierarchy1"/>
    <dgm:cxn modelId="{10C09D22-4FA8-4EF7-B616-6484C92EBEC8}" type="presParOf" srcId="{CEE7E1E4-4E72-4DD2-A4D4-33B1C0CA7333}" destId="{968BF0B3-4483-46B8-94C9-37E73940DD33}" srcOrd="0" destOrd="0" presId="urn:microsoft.com/office/officeart/2005/8/layout/hierarchy1"/>
    <dgm:cxn modelId="{0F7A7448-142C-4B17-B7A1-4D5102252A08}" type="presParOf" srcId="{968BF0B3-4483-46B8-94C9-37E73940DD33}" destId="{EFC134A6-D9BA-4467-A161-D02C716C7362}" srcOrd="0" destOrd="0" presId="urn:microsoft.com/office/officeart/2005/8/layout/hierarchy1"/>
    <dgm:cxn modelId="{CBC3A258-505A-4073-B8CF-79266FFF2251}" type="presParOf" srcId="{968BF0B3-4483-46B8-94C9-37E73940DD33}" destId="{1A14DBEB-BA47-4B99-A803-881473A82506}" srcOrd="1" destOrd="0" presId="urn:microsoft.com/office/officeart/2005/8/layout/hierarchy1"/>
    <dgm:cxn modelId="{B513C728-0991-44FB-9A08-C082B0EBA2E2}" type="presParOf" srcId="{CEE7E1E4-4E72-4DD2-A4D4-33B1C0CA7333}" destId="{8E7C85C2-ED5E-467D-A58E-00AEF918153F}" srcOrd="1" destOrd="0" presId="urn:microsoft.com/office/officeart/2005/8/layout/hierarchy1"/>
    <dgm:cxn modelId="{4D88B605-966C-4BCC-9535-19C4AD00F825}" type="presParOf" srcId="{8E7C85C2-ED5E-467D-A58E-00AEF918153F}" destId="{757E7CA1-9529-4F9F-8307-F5F467665216}" srcOrd="0" destOrd="0" presId="urn:microsoft.com/office/officeart/2005/8/layout/hierarchy1"/>
    <dgm:cxn modelId="{C69D6CFA-377B-4822-AB20-51406340102A}" type="presParOf" srcId="{8E7C85C2-ED5E-467D-A58E-00AEF918153F}" destId="{E1A3D810-14C7-4D5F-B517-5795277930AF}" srcOrd="1" destOrd="0" presId="urn:microsoft.com/office/officeart/2005/8/layout/hierarchy1"/>
    <dgm:cxn modelId="{59E1C2B9-BC32-47C3-AECA-8816129F9EA6}" type="presParOf" srcId="{E1A3D810-14C7-4D5F-B517-5795277930AF}" destId="{D8F19AAF-65C1-40B1-96D1-DA09285620CE}" srcOrd="0" destOrd="0" presId="urn:microsoft.com/office/officeart/2005/8/layout/hierarchy1"/>
    <dgm:cxn modelId="{D670799A-9FAA-4B82-9D75-17AEFFA1B78D}" type="presParOf" srcId="{D8F19AAF-65C1-40B1-96D1-DA09285620CE}" destId="{B88E0036-6D07-4395-B181-5538325B38DE}" srcOrd="0" destOrd="0" presId="urn:microsoft.com/office/officeart/2005/8/layout/hierarchy1"/>
    <dgm:cxn modelId="{83C84843-34DF-455D-9964-5FF4097CAF13}" type="presParOf" srcId="{D8F19AAF-65C1-40B1-96D1-DA09285620CE}" destId="{F0056CC7-2799-4878-937C-7FE05FFE06A2}" srcOrd="1" destOrd="0" presId="urn:microsoft.com/office/officeart/2005/8/layout/hierarchy1"/>
    <dgm:cxn modelId="{5FD8AE05-F1D2-4813-9EB6-8360376105AD}" type="presParOf" srcId="{E1A3D810-14C7-4D5F-B517-5795277930AF}" destId="{D8F69998-6179-4202-9C3B-95DA7446E6A6}" srcOrd="1" destOrd="0" presId="urn:microsoft.com/office/officeart/2005/8/layout/hierarchy1"/>
    <dgm:cxn modelId="{9DB4C337-DDBF-4DCB-91E0-73DAFEFCD9AC}" type="presParOf" srcId="{F849B08F-EAAB-4EC5-ADDD-73C9B565FD45}" destId="{8A47610F-4BBA-4B51-80D2-7523D2860B5A}" srcOrd="1" destOrd="0" presId="urn:microsoft.com/office/officeart/2005/8/layout/hierarchy1"/>
    <dgm:cxn modelId="{956B794C-7E70-44C3-9E73-E47B72FCD1CC}" type="presParOf" srcId="{8A47610F-4BBA-4B51-80D2-7523D2860B5A}" destId="{DD53EC92-DAF3-40B8-A60F-FC4C316C1575}" srcOrd="0" destOrd="0" presId="urn:microsoft.com/office/officeart/2005/8/layout/hierarchy1"/>
    <dgm:cxn modelId="{BEC68437-EA6B-4B9F-826C-2BCAF3C44E7E}" type="presParOf" srcId="{DD53EC92-DAF3-40B8-A60F-FC4C316C1575}" destId="{AAE4E7F9-2DEF-4101-AE31-31CB3BF2F22E}" srcOrd="0" destOrd="0" presId="urn:microsoft.com/office/officeart/2005/8/layout/hierarchy1"/>
    <dgm:cxn modelId="{336BDF55-C660-4EF4-AA98-F591D64FAC73}" type="presParOf" srcId="{DD53EC92-DAF3-40B8-A60F-FC4C316C1575}" destId="{7795D45A-73C4-4C2A-BDD8-463BE1F07DC4}" srcOrd="1" destOrd="0" presId="urn:microsoft.com/office/officeart/2005/8/layout/hierarchy1"/>
    <dgm:cxn modelId="{524C4054-278B-41BB-9F91-38E157D13341}" type="presParOf" srcId="{8A47610F-4BBA-4B51-80D2-7523D2860B5A}" destId="{E94E6DB6-0643-48CE-A862-69B82DDB49C8}" srcOrd="1" destOrd="0" presId="urn:microsoft.com/office/officeart/2005/8/layout/hierarchy1"/>
    <dgm:cxn modelId="{6E24A6A2-F79F-4A2B-A5D4-1111E262997A}" type="presParOf" srcId="{E94E6DB6-0643-48CE-A862-69B82DDB49C8}" destId="{FA37E4E9-4201-4B47-9D4A-F259AF5141F5}" srcOrd="0" destOrd="0" presId="urn:microsoft.com/office/officeart/2005/8/layout/hierarchy1"/>
    <dgm:cxn modelId="{91ED481B-53F1-44EC-8C8B-AE72A4C39955}" type="presParOf" srcId="{E94E6DB6-0643-48CE-A862-69B82DDB49C8}" destId="{F256C7C3-8904-476A-B5DB-25715B5F6C95}" srcOrd="1" destOrd="0" presId="urn:microsoft.com/office/officeart/2005/8/layout/hierarchy1"/>
    <dgm:cxn modelId="{91359CE1-12CF-43B9-9546-E94CA1027064}" type="presParOf" srcId="{F256C7C3-8904-476A-B5DB-25715B5F6C95}" destId="{D6FD0746-545E-4D25-BB92-AB8642D836EF}" srcOrd="0" destOrd="0" presId="urn:microsoft.com/office/officeart/2005/8/layout/hierarchy1"/>
    <dgm:cxn modelId="{760B8C56-7C55-4C3E-B5B1-5A6301603A22}" type="presParOf" srcId="{D6FD0746-545E-4D25-BB92-AB8642D836EF}" destId="{38955B59-B742-4305-A1ED-85A1BF59B1DF}" srcOrd="0" destOrd="0" presId="urn:microsoft.com/office/officeart/2005/8/layout/hierarchy1"/>
    <dgm:cxn modelId="{C24EF853-A48D-46BE-9A62-58E703F0AA5F}" type="presParOf" srcId="{D6FD0746-545E-4D25-BB92-AB8642D836EF}" destId="{FABFAB77-83CB-4887-9B2F-FEA4861EB9DE}" srcOrd="1" destOrd="0" presId="urn:microsoft.com/office/officeart/2005/8/layout/hierarchy1"/>
    <dgm:cxn modelId="{9C6CF8E7-E263-46FF-AE80-23D2D055C3A5}" type="presParOf" srcId="{F256C7C3-8904-476A-B5DB-25715B5F6C95}" destId="{784AD903-DB5C-4A3E-ACAD-A27992D391C5}" srcOrd="1" destOrd="0" presId="urn:microsoft.com/office/officeart/2005/8/layout/hierarchy1"/>
    <dgm:cxn modelId="{A3D34FA1-F467-4042-B31D-25E11E2701D3}" type="presParOf" srcId="{E94E6DB6-0643-48CE-A862-69B82DDB49C8}" destId="{28DE2C8F-3200-4B4F-B344-6FDCE8D9EA7D}" srcOrd="2" destOrd="0" presId="urn:microsoft.com/office/officeart/2005/8/layout/hierarchy1"/>
    <dgm:cxn modelId="{3535BCA0-CE72-40F4-9E51-6227ECB26665}" type="presParOf" srcId="{E94E6DB6-0643-48CE-A862-69B82DDB49C8}" destId="{D95303C3-20AA-4862-A7AA-6656A0ABB7B5}" srcOrd="3" destOrd="0" presId="urn:microsoft.com/office/officeart/2005/8/layout/hierarchy1"/>
    <dgm:cxn modelId="{AE763BA9-9360-4D77-8FED-B31AB22655C9}" type="presParOf" srcId="{D95303C3-20AA-4862-A7AA-6656A0ABB7B5}" destId="{A04D804E-BA84-446D-997D-EBA1D697A427}" srcOrd="0" destOrd="0" presId="urn:microsoft.com/office/officeart/2005/8/layout/hierarchy1"/>
    <dgm:cxn modelId="{8F7863D7-C2EA-472F-942E-C92F932BAC4C}" type="presParOf" srcId="{A04D804E-BA84-446D-997D-EBA1D697A427}" destId="{177089AF-332E-482D-9C60-85ED7E3D0217}" srcOrd="0" destOrd="0" presId="urn:microsoft.com/office/officeart/2005/8/layout/hierarchy1"/>
    <dgm:cxn modelId="{B62F6597-238B-4126-A30B-087ACFC41E1B}" type="presParOf" srcId="{A04D804E-BA84-446D-997D-EBA1D697A427}" destId="{611403A1-AC48-4510-AC28-F0F352F7C739}" srcOrd="1" destOrd="0" presId="urn:microsoft.com/office/officeart/2005/8/layout/hierarchy1"/>
    <dgm:cxn modelId="{BD0A4EF4-4CF1-428C-9035-AEBEB0529F00}" type="presParOf" srcId="{D95303C3-20AA-4862-A7AA-6656A0ABB7B5}" destId="{11662E24-DD52-4CA9-A770-983795F7BD8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19F43-FB2E-4234-B057-3E186324890C}"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7030A368-0CC8-4F67-AF87-B5D9CDA675AA}">
      <dgm:prSet phldrT="[Text]"/>
      <dgm:spPr/>
      <dgm:t>
        <a:bodyPr/>
        <a:lstStyle/>
        <a:p>
          <a:r>
            <a:rPr lang="en-US" dirty="0"/>
            <a:t>Program Manager</a:t>
          </a:r>
        </a:p>
      </dgm:t>
    </dgm:pt>
    <dgm:pt modelId="{EEAA5D78-4B2F-4F47-8ADD-571ADA12C548}" type="parTrans" cxnId="{16EC6EC3-BDC1-49DD-AC3C-57189EB14646}">
      <dgm:prSet/>
      <dgm:spPr/>
      <dgm:t>
        <a:bodyPr/>
        <a:lstStyle/>
        <a:p>
          <a:endParaRPr lang="en-US"/>
        </a:p>
      </dgm:t>
    </dgm:pt>
    <dgm:pt modelId="{D00634AA-7A04-4F10-9874-16746A529FFE}" type="sibTrans" cxnId="{16EC6EC3-BDC1-49DD-AC3C-57189EB14646}">
      <dgm:prSet/>
      <dgm:spPr/>
      <dgm:t>
        <a:bodyPr/>
        <a:lstStyle/>
        <a:p>
          <a:endParaRPr lang="en-US"/>
        </a:p>
      </dgm:t>
    </dgm:pt>
    <dgm:pt modelId="{5C49B623-A30F-4206-BDD9-EDD0C9A024A8}">
      <dgm:prSet phldrT="[Text]"/>
      <dgm:spPr/>
      <dgm:t>
        <a:bodyPr/>
        <a:lstStyle/>
        <a:p>
          <a:r>
            <a:rPr lang="en-US" dirty="0"/>
            <a:t>Metrics </a:t>
          </a:r>
        </a:p>
        <a:p>
          <a:r>
            <a:rPr lang="en-US" dirty="0"/>
            <a:t>Committee</a:t>
          </a:r>
        </a:p>
      </dgm:t>
    </dgm:pt>
    <dgm:pt modelId="{CC2C519D-DA16-46D5-B0ED-D59C793440A4}" type="parTrans" cxnId="{7F8FEF72-F16D-4395-9194-27C2A46DF7F6}">
      <dgm:prSet/>
      <dgm:spPr/>
      <dgm:t>
        <a:bodyPr/>
        <a:lstStyle/>
        <a:p>
          <a:endParaRPr lang="en-US"/>
        </a:p>
      </dgm:t>
    </dgm:pt>
    <dgm:pt modelId="{9331BF6D-2C2D-4DDB-9085-F3895A46A38C}" type="sibTrans" cxnId="{7F8FEF72-F16D-4395-9194-27C2A46DF7F6}">
      <dgm:prSet/>
      <dgm:spPr/>
      <dgm:t>
        <a:bodyPr/>
        <a:lstStyle/>
        <a:p>
          <a:endParaRPr lang="en-US"/>
        </a:p>
      </dgm:t>
    </dgm:pt>
    <dgm:pt modelId="{27528096-AE91-4533-9C00-147CBE1511E3}">
      <dgm:prSet phldrT="[Text]"/>
      <dgm:spPr/>
      <dgm:t>
        <a:bodyPr/>
        <a:lstStyle/>
        <a:p>
          <a:r>
            <a:rPr lang="en-US" dirty="0"/>
            <a:t>Community Engagement </a:t>
          </a:r>
        </a:p>
      </dgm:t>
    </dgm:pt>
    <dgm:pt modelId="{06644B80-7C1B-4244-ADF5-B7C8C0739FD3}" type="parTrans" cxnId="{A6C95BB3-8879-439D-A8E2-30CD61E22048}">
      <dgm:prSet/>
      <dgm:spPr/>
      <dgm:t>
        <a:bodyPr/>
        <a:lstStyle/>
        <a:p>
          <a:endParaRPr lang="en-US"/>
        </a:p>
      </dgm:t>
    </dgm:pt>
    <dgm:pt modelId="{BAE1333A-4154-4294-8211-5E41C6F04E02}" type="sibTrans" cxnId="{A6C95BB3-8879-439D-A8E2-30CD61E22048}">
      <dgm:prSet/>
      <dgm:spPr/>
      <dgm:t>
        <a:bodyPr/>
        <a:lstStyle/>
        <a:p>
          <a:endParaRPr lang="en-US"/>
        </a:p>
      </dgm:t>
    </dgm:pt>
    <dgm:pt modelId="{FCA16D8D-1533-4983-AD39-B628772960F6}">
      <dgm:prSet phldrT="[Text]"/>
      <dgm:spPr/>
      <dgm:t>
        <a:bodyPr/>
        <a:lstStyle/>
        <a:p>
          <a:r>
            <a:rPr lang="en-US" dirty="0"/>
            <a:t>Steering Committee</a:t>
          </a:r>
        </a:p>
      </dgm:t>
    </dgm:pt>
    <dgm:pt modelId="{EA02ED72-6547-4160-8CAC-FBFA9780C8E7}" type="parTrans" cxnId="{66E184F0-430C-467C-BD37-0C6BD9310817}">
      <dgm:prSet/>
      <dgm:spPr/>
      <dgm:t>
        <a:bodyPr/>
        <a:lstStyle/>
        <a:p>
          <a:endParaRPr lang="en-US"/>
        </a:p>
      </dgm:t>
    </dgm:pt>
    <dgm:pt modelId="{65A8BAD9-80F9-4971-8D9D-AB4653DC7AF7}" type="sibTrans" cxnId="{66E184F0-430C-467C-BD37-0C6BD9310817}">
      <dgm:prSet/>
      <dgm:spPr/>
      <dgm:t>
        <a:bodyPr/>
        <a:lstStyle/>
        <a:p>
          <a:endParaRPr lang="en-US"/>
        </a:p>
      </dgm:t>
    </dgm:pt>
    <dgm:pt modelId="{74053E53-EB8C-4127-827C-08A6CDE21213}">
      <dgm:prSet phldrT="[Text]"/>
      <dgm:spPr/>
      <dgm:t>
        <a:bodyPr/>
        <a:lstStyle/>
        <a:p>
          <a:r>
            <a:rPr lang="en-US" dirty="0"/>
            <a:t>Vendor:</a:t>
          </a:r>
        </a:p>
        <a:p>
          <a:r>
            <a:rPr lang="en-US" dirty="0"/>
            <a:t>Market </a:t>
          </a:r>
        </a:p>
        <a:p>
          <a:r>
            <a:rPr lang="en-US" dirty="0"/>
            <a:t>Decisions</a:t>
          </a:r>
        </a:p>
      </dgm:t>
    </dgm:pt>
    <dgm:pt modelId="{3A7CD6F4-3037-44B0-BA17-AF2D59D5DA5A}" type="parTrans" cxnId="{CB724137-1CBF-4FE1-8F48-37106CFD7A7D}">
      <dgm:prSet/>
      <dgm:spPr/>
      <dgm:t>
        <a:bodyPr/>
        <a:lstStyle/>
        <a:p>
          <a:endParaRPr lang="en-US"/>
        </a:p>
      </dgm:t>
    </dgm:pt>
    <dgm:pt modelId="{40AC309B-624A-4E84-A7C4-3853AC9FEDB7}" type="sibTrans" cxnId="{CB724137-1CBF-4FE1-8F48-37106CFD7A7D}">
      <dgm:prSet/>
      <dgm:spPr/>
      <dgm:t>
        <a:bodyPr/>
        <a:lstStyle/>
        <a:p>
          <a:endParaRPr lang="en-US"/>
        </a:p>
      </dgm:t>
    </dgm:pt>
    <dgm:pt modelId="{F849B08F-EAAB-4EC5-ADDD-73C9B565FD45}" type="pres">
      <dgm:prSet presAssocID="{72919F43-FB2E-4234-B057-3E186324890C}" presName="hierChild1" presStyleCnt="0">
        <dgm:presLayoutVars>
          <dgm:chPref val="1"/>
          <dgm:dir/>
          <dgm:animOne val="branch"/>
          <dgm:animLvl val="lvl"/>
          <dgm:resizeHandles/>
        </dgm:presLayoutVars>
      </dgm:prSet>
      <dgm:spPr/>
      <dgm:t>
        <a:bodyPr/>
        <a:lstStyle/>
        <a:p>
          <a:endParaRPr lang="en-US"/>
        </a:p>
      </dgm:t>
    </dgm:pt>
    <dgm:pt modelId="{CEE7E1E4-4E72-4DD2-A4D4-33B1C0CA7333}" type="pres">
      <dgm:prSet presAssocID="{7030A368-0CC8-4F67-AF87-B5D9CDA675AA}" presName="hierRoot1" presStyleCnt="0"/>
      <dgm:spPr/>
    </dgm:pt>
    <dgm:pt modelId="{968BF0B3-4483-46B8-94C9-37E73940DD33}" type="pres">
      <dgm:prSet presAssocID="{7030A368-0CC8-4F67-AF87-B5D9CDA675AA}" presName="composite" presStyleCnt="0"/>
      <dgm:spPr/>
    </dgm:pt>
    <dgm:pt modelId="{EFC134A6-D9BA-4467-A161-D02C716C7362}" type="pres">
      <dgm:prSet presAssocID="{7030A368-0CC8-4F67-AF87-B5D9CDA675AA}" presName="background" presStyleLbl="node0" presStyleIdx="0" presStyleCnt="2"/>
      <dgm:spPr/>
    </dgm:pt>
    <dgm:pt modelId="{1A14DBEB-BA47-4B99-A803-881473A82506}" type="pres">
      <dgm:prSet presAssocID="{7030A368-0CC8-4F67-AF87-B5D9CDA675AA}" presName="text" presStyleLbl="fgAcc0" presStyleIdx="0" presStyleCnt="2" custScaleX="43936" custScaleY="59937" custLinFactNeighborX="46121" custLinFactNeighborY="15645">
        <dgm:presLayoutVars>
          <dgm:chPref val="3"/>
        </dgm:presLayoutVars>
      </dgm:prSet>
      <dgm:spPr/>
      <dgm:t>
        <a:bodyPr/>
        <a:lstStyle/>
        <a:p>
          <a:endParaRPr lang="en-US"/>
        </a:p>
      </dgm:t>
    </dgm:pt>
    <dgm:pt modelId="{8E7C85C2-ED5E-467D-A58E-00AEF918153F}" type="pres">
      <dgm:prSet presAssocID="{7030A368-0CC8-4F67-AF87-B5D9CDA675AA}" presName="hierChild2" presStyleCnt="0"/>
      <dgm:spPr/>
    </dgm:pt>
    <dgm:pt modelId="{757E7CA1-9529-4F9F-8307-F5F467665216}" type="pres">
      <dgm:prSet presAssocID="{3A7CD6F4-3037-44B0-BA17-AF2D59D5DA5A}" presName="Name10" presStyleLbl="parChTrans1D2" presStyleIdx="0" presStyleCnt="3"/>
      <dgm:spPr/>
      <dgm:t>
        <a:bodyPr/>
        <a:lstStyle/>
        <a:p>
          <a:endParaRPr lang="en-US"/>
        </a:p>
      </dgm:t>
    </dgm:pt>
    <dgm:pt modelId="{E1A3D810-14C7-4D5F-B517-5795277930AF}" type="pres">
      <dgm:prSet presAssocID="{74053E53-EB8C-4127-827C-08A6CDE21213}" presName="hierRoot2" presStyleCnt="0"/>
      <dgm:spPr/>
    </dgm:pt>
    <dgm:pt modelId="{D8F19AAF-65C1-40B1-96D1-DA09285620CE}" type="pres">
      <dgm:prSet presAssocID="{74053E53-EB8C-4127-827C-08A6CDE21213}" presName="composite2" presStyleCnt="0"/>
      <dgm:spPr/>
    </dgm:pt>
    <dgm:pt modelId="{B88E0036-6D07-4395-B181-5538325B38DE}" type="pres">
      <dgm:prSet presAssocID="{74053E53-EB8C-4127-827C-08A6CDE21213}" presName="background2" presStyleLbl="node2" presStyleIdx="0" presStyleCnt="3"/>
      <dgm:spPr/>
    </dgm:pt>
    <dgm:pt modelId="{F0056CC7-2799-4878-937C-7FE05FFE06A2}" type="pres">
      <dgm:prSet presAssocID="{74053E53-EB8C-4127-827C-08A6CDE21213}" presName="text2" presStyleLbl="fgAcc2" presStyleIdx="0" presStyleCnt="3" custScaleX="51020" custScaleY="108730">
        <dgm:presLayoutVars>
          <dgm:chPref val="3"/>
        </dgm:presLayoutVars>
      </dgm:prSet>
      <dgm:spPr/>
      <dgm:t>
        <a:bodyPr/>
        <a:lstStyle/>
        <a:p>
          <a:endParaRPr lang="en-US"/>
        </a:p>
      </dgm:t>
    </dgm:pt>
    <dgm:pt modelId="{D8F69998-6179-4202-9C3B-95DA7446E6A6}" type="pres">
      <dgm:prSet presAssocID="{74053E53-EB8C-4127-827C-08A6CDE21213}" presName="hierChild3" presStyleCnt="0"/>
      <dgm:spPr/>
    </dgm:pt>
    <dgm:pt modelId="{8A47610F-4BBA-4B51-80D2-7523D2860B5A}" type="pres">
      <dgm:prSet presAssocID="{FCA16D8D-1533-4983-AD39-B628772960F6}" presName="hierRoot1" presStyleCnt="0"/>
      <dgm:spPr/>
    </dgm:pt>
    <dgm:pt modelId="{DD53EC92-DAF3-40B8-A60F-FC4C316C1575}" type="pres">
      <dgm:prSet presAssocID="{FCA16D8D-1533-4983-AD39-B628772960F6}" presName="composite" presStyleCnt="0"/>
      <dgm:spPr/>
    </dgm:pt>
    <dgm:pt modelId="{AAE4E7F9-2DEF-4101-AE31-31CB3BF2F22E}" type="pres">
      <dgm:prSet presAssocID="{FCA16D8D-1533-4983-AD39-B628772960F6}" presName="background" presStyleLbl="node0" presStyleIdx="1" presStyleCnt="2"/>
      <dgm:spPr/>
    </dgm:pt>
    <dgm:pt modelId="{7795D45A-73C4-4C2A-BDD8-463BE1F07DC4}" type="pres">
      <dgm:prSet presAssocID="{FCA16D8D-1533-4983-AD39-B628772960F6}" presName="text" presStyleLbl="fgAcc0" presStyleIdx="1" presStyleCnt="2">
        <dgm:presLayoutVars>
          <dgm:chPref val="3"/>
        </dgm:presLayoutVars>
      </dgm:prSet>
      <dgm:spPr/>
      <dgm:t>
        <a:bodyPr/>
        <a:lstStyle/>
        <a:p>
          <a:endParaRPr lang="en-US"/>
        </a:p>
      </dgm:t>
    </dgm:pt>
    <dgm:pt modelId="{E94E6DB6-0643-48CE-A862-69B82DDB49C8}" type="pres">
      <dgm:prSet presAssocID="{FCA16D8D-1533-4983-AD39-B628772960F6}" presName="hierChild2" presStyleCnt="0"/>
      <dgm:spPr/>
    </dgm:pt>
    <dgm:pt modelId="{FA37E4E9-4201-4B47-9D4A-F259AF5141F5}" type="pres">
      <dgm:prSet presAssocID="{CC2C519D-DA16-46D5-B0ED-D59C793440A4}" presName="Name10" presStyleLbl="parChTrans1D2" presStyleIdx="1" presStyleCnt="3"/>
      <dgm:spPr/>
      <dgm:t>
        <a:bodyPr/>
        <a:lstStyle/>
        <a:p>
          <a:endParaRPr lang="en-US"/>
        </a:p>
      </dgm:t>
    </dgm:pt>
    <dgm:pt modelId="{F256C7C3-8904-476A-B5DB-25715B5F6C95}" type="pres">
      <dgm:prSet presAssocID="{5C49B623-A30F-4206-BDD9-EDD0C9A024A8}" presName="hierRoot2" presStyleCnt="0"/>
      <dgm:spPr/>
    </dgm:pt>
    <dgm:pt modelId="{D6FD0746-545E-4D25-BB92-AB8642D836EF}" type="pres">
      <dgm:prSet presAssocID="{5C49B623-A30F-4206-BDD9-EDD0C9A024A8}" presName="composite2" presStyleCnt="0"/>
      <dgm:spPr/>
    </dgm:pt>
    <dgm:pt modelId="{38955B59-B742-4305-A1ED-85A1BF59B1DF}" type="pres">
      <dgm:prSet presAssocID="{5C49B623-A30F-4206-BDD9-EDD0C9A024A8}" presName="background2" presStyleLbl="node2" presStyleIdx="1" presStyleCnt="3"/>
      <dgm:spPr/>
    </dgm:pt>
    <dgm:pt modelId="{FABFAB77-83CB-4887-9B2F-FEA4861EB9DE}" type="pres">
      <dgm:prSet presAssocID="{5C49B623-A30F-4206-BDD9-EDD0C9A024A8}" presName="text2" presStyleLbl="fgAcc2" presStyleIdx="1" presStyleCnt="3" custLinFactNeighborX="2178" custLinFactNeighborY="857">
        <dgm:presLayoutVars>
          <dgm:chPref val="3"/>
        </dgm:presLayoutVars>
      </dgm:prSet>
      <dgm:spPr/>
      <dgm:t>
        <a:bodyPr/>
        <a:lstStyle/>
        <a:p>
          <a:endParaRPr lang="en-US"/>
        </a:p>
      </dgm:t>
    </dgm:pt>
    <dgm:pt modelId="{784AD903-DB5C-4A3E-ACAD-A27992D391C5}" type="pres">
      <dgm:prSet presAssocID="{5C49B623-A30F-4206-BDD9-EDD0C9A024A8}" presName="hierChild3" presStyleCnt="0"/>
      <dgm:spPr/>
    </dgm:pt>
    <dgm:pt modelId="{28DE2C8F-3200-4B4F-B344-6FDCE8D9EA7D}" type="pres">
      <dgm:prSet presAssocID="{06644B80-7C1B-4244-ADF5-B7C8C0739FD3}" presName="Name10" presStyleLbl="parChTrans1D2" presStyleIdx="2" presStyleCnt="3"/>
      <dgm:spPr/>
      <dgm:t>
        <a:bodyPr/>
        <a:lstStyle/>
        <a:p>
          <a:endParaRPr lang="en-US"/>
        </a:p>
      </dgm:t>
    </dgm:pt>
    <dgm:pt modelId="{D95303C3-20AA-4862-A7AA-6656A0ABB7B5}" type="pres">
      <dgm:prSet presAssocID="{27528096-AE91-4533-9C00-147CBE1511E3}" presName="hierRoot2" presStyleCnt="0"/>
      <dgm:spPr/>
    </dgm:pt>
    <dgm:pt modelId="{A04D804E-BA84-446D-997D-EBA1D697A427}" type="pres">
      <dgm:prSet presAssocID="{27528096-AE91-4533-9C00-147CBE1511E3}" presName="composite2" presStyleCnt="0"/>
      <dgm:spPr/>
    </dgm:pt>
    <dgm:pt modelId="{177089AF-332E-482D-9C60-85ED7E3D0217}" type="pres">
      <dgm:prSet presAssocID="{27528096-AE91-4533-9C00-147CBE1511E3}" presName="background2" presStyleLbl="node2" presStyleIdx="2" presStyleCnt="3"/>
      <dgm:spPr/>
    </dgm:pt>
    <dgm:pt modelId="{611403A1-AC48-4510-AC28-F0F352F7C739}" type="pres">
      <dgm:prSet presAssocID="{27528096-AE91-4533-9C00-147CBE1511E3}" presName="text2" presStyleLbl="fgAcc2" presStyleIdx="2" presStyleCnt="3">
        <dgm:presLayoutVars>
          <dgm:chPref val="3"/>
        </dgm:presLayoutVars>
      </dgm:prSet>
      <dgm:spPr/>
      <dgm:t>
        <a:bodyPr/>
        <a:lstStyle/>
        <a:p>
          <a:endParaRPr lang="en-US"/>
        </a:p>
      </dgm:t>
    </dgm:pt>
    <dgm:pt modelId="{11662E24-DD52-4CA9-A770-983795F7BD8A}" type="pres">
      <dgm:prSet presAssocID="{27528096-AE91-4533-9C00-147CBE1511E3}" presName="hierChild3" presStyleCnt="0"/>
      <dgm:spPr/>
    </dgm:pt>
  </dgm:ptLst>
  <dgm:cxnLst>
    <dgm:cxn modelId="{CB724137-1CBF-4FE1-8F48-37106CFD7A7D}" srcId="{7030A368-0CC8-4F67-AF87-B5D9CDA675AA}" destId="{74053E53-EB8C-4127-827C-08A6CDE21213}" srcOrd="0" destOrd="0" parTransId="{3A7CD6F4-3037-44B0-BA17-AF2D59D5DA5A}" sibTransId="{40AC309B-624A-4E84-A7C4-3853AC9FEDB7}"/>
    <dgm:cxn modelId="{0C77808C-A7B8-45D8-8676-06C5EA018C90}" type="presOf" srcId="{5C49B623-A30F-4206-BDD9-EDD0C9A024A8}" destId="{FABFAB77-83CB-4887-9B2F-FEA4861EB9DE}" srcOrd="0" destOrd="0" presId="urn:microsoft.com/office/officeart/2005/8/layout/hierarchy1"/>
    <dgm:cxn modelId="{E37DF964-6170-4DA5-9DA7-2E5FD1A52F84}" type="presOf" srcId="{74053E53-EB8C-4127-827C-08A6CDE21213}" destId="{F0056CC7-2799-4878-937C-7FE05FFE06A2}" srcOrd="0" destOrd="0" presId="urn:microsoft.com/office/officeart/2005/8/layout/hierarchy1"/>
    <dgm:cxn modelId="{8E301F6F-042B-4311-B147-709716286EDC}" type="presOf" srcId="{72919F43-FB2E-4234-B057-3E186324890C}" destId="{F849B08F-EAAB-4EC5-ADDD-73C9B565FD45}" srcOrd="0" destOrd="0" presId="urn:microsoft.com/office/officeart/2005/8/layout/hierarchy1"/>
    <dgm:cxn modelId="{7F8FEF72-F16D-4395-9194-27C2A46DF7F6}" srcId="{FCA16D8D-1533-4983-AD39-B628772960F6}" destId="{5C49B623-A30F-4206-BDD9-EDD0C9A024A8}" srcOrd="0" destOrd="0" parTransId="{CC2C519D-DA16-46D5-B0ED-D59C793440A4}" sibTransId="{9331BF6D-2C2D-4DDB-9085-F3895A46A38C}"/>
    <dgm:cxn modelId="{28C79A90-362D-49A3-BC5D-BBA1E6A4D782}" type="presOf" srcId="{CC2C519D-DA16-46D5-B0ED-D59C793440A4}" destId="{FA37E4E9-4201-4B47-9D4A-F259AF5141F5}" srcOrd="0" destOrd="0" presId="urn:microsoft.com/office/officeart/2005/8/layout/hierarchy1"/>
    <dgm:cxn modelId="{16EC6EC3-BDC1-49DD-AC3C-57189EB14646}" srcId="{72919F43-FB2E-4234-B057-3E186324890C}" destId="{7030A368-0CC8-4F67-AF87-B5D9CDA675AA}" srcOrd="0" destOrd="0" parTransId="{EEAA5D78-4B2F-4F47-8ADD-571ADA12C548}" sibTransId="{D00634AA-7A04-4F10-9874-16746A529FFE}"/>
    <dgm:cxn modelId="{25E63C9D-188A-45A8-8B4E-1BFABDB38D65}" type="presOf" srcId="{3A7CD6F4-3037-44B0-BA17-AF2D59D5DA5A}" destId="{757E7CA1-9529-4F9F-8307-F5F467665216}" srcOrd="0" destOrd="0" presId="urn:microsoft.com/office/officeart/2005/8/layout/hierarchy1"/>
    <dgm:cxn modelId="{66E184F0-430C-467C-BD37-0C6BD9310817}" srcId="{72919F43-FB2E-4234-B057-3E186324890C}" destId="{FCA16D8D-1533-4983-AD39-B628772960F6}" srcOrd="1" destOrd="0" parTransId="{EA02ED72-6547-4160-8CAC-FBFA9780C8E7}" sibTransId="{65A8BAD9-80F9-4971-8D9D-AB4653DC7AF7}"/>
    <dgm:cxn modelId="{F88ABD98-82DB-43DE-A4F7-EAD007E911C3}" type="presOf" srcId="{FCA16D8D-1533-4983-AD39-B628772960F6}" destId="{7795D45A-73C4-4C2A-BDD8-463BE1F07DC4}" srcOrd="0" destOrd="0" presId="urn:microsoft.com/office/officeart/2005/8/layout/hierarchy1"/>
    <dgm:cxn modelId="{A86A41D2-89A5-44E5-8F2C-4B5A6BFEF457}" type="presOf" srcId="{7030A368-0CC8-4F67-AF87-B5D9CDA675AA}" destId="{1A14DBEB-BA47-4B99-A803-881473A82506}" srcOrd="0" destOrd="0" presId="urn:microsoft.com/office/officeart/2005/8/layout/hierarchy1"/>
    <dgm:cxn modelId="{855F288C-8657-49B9-96AB-96C01CA760F7}" type="presOf" srcId="{06644B80-7C1B-4244-ADF5-B7C8C0739FD3}" destId="{28DE2C8F-3200-4B4F-B344-6FDCE8D9EA7D}" srcOrd="0" destOrd="0" presId="urn:microsoft.com/office/officeart/2005/8/layout/hierarchy1"/>
    <dgm:cxn modelId="{FFA0BAF7-4D3F-4D49-82F3-407C68AFE2B2}" type="presOf" srcId="{27528096-AE91-4533-9C00-147CBE1511E3}" destId="{611403A1-AC48-4510-AC28-F0F352F7C739}" srcOrd="0" destOrd="0" presId="urn:microsoft.com/office/officeart/2005/8/layout/hierarchy1"/>
    <dgm:cxn modelId="{A6C95BB3-8879-439D-A8E2-30CD61E22048}" srcId="{FCA16D8D-1533-4983-AD39-B628772960F6}" destId="{27528096-AE91-4533-9C00-147CBE1511E3}" srcOrd="1" destOrd="0" parTransId="{06644B80-7C1B-4244-ADF5-B7C8C0739FD3}" sibTransId="{BAE1333A-4154-4294-8211-5E41C6F04E02}"/>
    <dgm:cxn modelId="{F97B4BA7-A81B-4509-837C-5271123901C2}" type="presParOf" srcId="{F849B08F-EAAB-4EC5-ADDD-73C9B565FD45}" destId="{CEE7E1E4-4E72-4DD2-A4D4-33B1C0CA7333}" srcOrd="0" destOrd="0" presId="urn:microsoft.com/office/officeart/2005/8/layout/hierarchy1"/>
    <dgm:cxn modelId="{B75B69C0-271B-47CC-9F7C-22481BD7AA4E}" type="presParOf" srcId="{CEE7E1E4-4E72-4DD2-A4D4-33B1C0CA7333}" destId="{968BF0B3-4483-46B8-94C9-37E73940DD33}" srcOrd="0" destOrd="0" presId="urn:microsoft.com/office/officeart/2005/8/layout/hierarchy1"/>
    <dgm:cxn modelId="{D21BEEF0-20C7-40D3-8417-0B73B79D96C7}" type="presParOf" srcId="{968BF0B3-4483-46B8-94C9-37E73940DD33}" destId="{EFC134A6-D9BA-4467-A161-D02C716C7362}" srcOrd="0" destOrd="0" presId="urn:microsoft.com/office/officeart/2005/8/layout/hierarchy1"/>
    <dgm:cxn modelId="{866B69DF-AB09-4B44-91F3-FBF581F882A3}" type="presParOf" srcId="{968BF0B3-4483-46B8-94C9-37E73940DD33}" destId="{1A14DBEB-BA47-4B99-A803-881473A82506}" srcOrd="1" destOrd="0" presId="urn:microsoft.com/office/officeart/2005/8/layout/hierarchy1"/>
    <dgm:cxn modelId="{95D9123E-DF2A-4CF2-8E2E-D3727694D5EE}" type="presParOf" srcId="{CEE7E1E4-4E72-4DD2-A4D4-33B1C0CA7333}" destId="{8E7C85C2-ED5E-467D-A58E-00AEF918153F}" srcOrd="1" destOrd="0" presId="urn:microsoft.com/office/officeart/2005/8/layout/hierarchy1"/>
    <dgm:cxn modelId="{F7B5B05D-A693-4CCC-BFE6-67CD9242781F}" type="presParOf" srcId="{8E7C85C2-ED5E-467D-A58E-00AEF918153F}" destId="{757E7CA1-9529-4F9F-8307-F5F467665216}" srcOrd="0" destOrd="0" presId="urn:microsoft.com/office/officeart/2005/8/layout/hierarchy1"/>
    <dgm:cxn modelId="{FA4CD096-B8E1-4A3A-815D-1ACB12DBA426}" type="presParOf" srcId="{8E7C85C2-ED5E-467D-A58E-00AEF918153F}" destId="{E1A3D810-14C7-4D5F-B517-5795277930AF}" srcOrd="1" destOrd="0" presId="urn:microsoft.com/office/officeart/2005/8/layout/hierarchy1"/>
    <dgm:cxn modelId="{7C7BA0AE-3CC8-4EFA-98F9-56E050638AAD}" type="presParOf" srcId="{E1A3D810-14C7-4D5F-B517-5795277930AF}" destId="{D8F19AAF-65C1-40B1-96D1-DA09285620CE}" srcOrd="0" destOrd="0" presId="urn:microsoft.com/office/officeart/2005/8/layout/hierarchy1"/>
    <dgm:cxn modelId="{9E6BB43C-AC31-414D-8472-B17E887B5AE3}" type="presParOf" srcId="{D8F19AAF-65C1-40B1-96D1-DA09285620CE}" destId="{B88E0036-6D07-4395-B181-5538325B38DE}" srcOrd="0" destOrd="0" presId="urn:microsoft.com/office/officeart/2005/8/layout/hierarchy1"/>
    <dgm:cxn modelId="{6B6DDFFA-3579-4A45-B898-60DDC2AFC39B}" type="presParOf" srcId="{D8F19AAF-65C1-40B1-96D1-DA09285620CE}" destId="{F0056CC7-2799-4878-937C-7FE05FFE06A2}" srcOrd="1" destOrd="0" presId="urn:microsoft.com/office/officeart/2005/8/layout/hierarchy1"/>
    <dgm:cxn modelId="{6DED7F14-2DBD-4B70-9A16-E4B09ECB9CC8}" type="presParOf" srcId="{E1A3D810-14C7-4D5F-B517-5795277930AF}" destId="{D8F69998-6179-4202-9C3B-95DA7446E6A6}" srcOrd="1" destOrd="0" presId="urn:microsoft.com/office/officeart/2005/8/layout/hierarchy1"/>
    <dgm:cxn modelId="{CD3FCEB1-526A-424C-9375-DF3F0A13375A}" type="presParOf" srcId="{F849B08F-EAAB-4EC5-ADDD-73C9B565FD45}" destId="{8A47610F-4BBA-4B51-80D2-7523D2860B5A}" srcOrd="1" destOrd="0" presId="urn:microsoft.com/office/officeart/2005/8/layout/hierarchy1"/>
    <dgm:cxn modelId="{C5400AC8-ABF2-4F88-B689-EED1593EF4CD}" type="presParOf" srcId="{8A47610F-4BBA-4B51-80D2-7523D2860B5A}" destId="{DD53EC92-DAF3-40B8-A60F-FC4C316C1575}" srcOrd="0" destOrd="0" presId="urn:microsoft.com/office/officeart/2005/8/layout/hierarchy1"/>
    <dgm:cxn modelId="{31861472-6F8C-4DC6-8682-376173FAC734}" type="presParOf" srcId="{DD53EC92-DAF3-40B8-A60F-FC4C316C1575}" destId="{AAE4E7F9-2DEF-4101-AE31-31CB3BF2F22E}" srcOrd="0" destOrd="0" presId="urn:microsoft.com/office/officeart/2005/8/layout/hierarchy1"/>
    <dgm:cxn modelId="{613AFA8F-DF86-4A27-8884-DA66C19E7098}" type="presParOf" srcId="{DD53EC92-DAF3-40B8-A60F-FC4C316C1575}" destId="{7795D45A-73C4-4C2A-BDD8-463BE1F07DC4}" srcOrd="1" destOrd="0" presId="urn:microsoft.com/office/officeart/2005/8/layout/hierarchy1"/>
    <dgm:cxn modelId="{B0B1A039-DA06-4DE3-9E83-2ABD3C733618}" type="presParOf" srcId="{8A47610F-4BBA-4B51-80D2-7523D2860B5A}" destId="{E94E6DB6-0643-48CE-A862-69B82DDB49C8}" srcOrd="1" destOrd="0" presId="urn:microsoft.com/office/officeart/2005/8/layout/hierarchy1"/>
    <dgm:cxn modelId="{607430AD-08B4-449A-9FAA-6BFFC10C77D8}" type="presParOf" srcId="{E94E6DB6-0643-48CE-A862-69B82DDB49C8}" destId="{FA37E4E9-4201-4B47-9D4A-F259AF5141F5}" srcOrd="0" destOrd="0" presId="urn:microsoft.com/office/officeart/2005/8/layout/hierarchy1"/>
    <dgm:cxn modelId="{E5A41D49-3251-46A0-9940-D3B050D0EB87}" type="presParOf" srcId="{E94E6DB6-0643-48CE-A862-69B82DDB49C8}" destId="{F256C7C3-8904-476A-B5DB-25715B5F6C95}" srcOrd="1" destOrd="0" presId="urn:microsoft.com/office/officeart/2005/8/layout/hierarchy1"/>
    <dgm:cxn modelId="{B83402AC-1DEE-4CAC-A689-5A70C40D38C8}" type="presParOf" srcId="{F256C7C3-8904-476A-B5DB-25715B5F6C95}" destId="{D6FD0746-545E-4D25-BB92-AB8642D836EF}" srcOrd="0" destOrd="0" presId="urn:microsoft.com/office/officeart/2005/8/layout/hierarchy1"/>
    <dgm:cxn modelId="{653BA6DB-DE32-45CA-99E5-B547F202D9A6}" type="presParOf" srcId="{D6FD0746-545E-4D25-BB92-AB8642D836EF}" destId="{38955B59-B742-4305-A1ED-85A1BF59B1DF}" srcOrd="0" destOrd="0" presId="urn:microsoft.com/office/officeart/2005/8/layout/hierarchy1"/>
    <dgm:cxn modelId="{64A01B0D-DE32-4431-B085-1A6266A0D85A}" type="presParOf" srcId="{D6FD0746-545E-4D25-BB92-AB8642D836EF}" destId="{FABFAB77-83CB-4887-9B2F-FEA4861EB9DE}" srcOrd="1" destOrd="0" presId="urn:microsoft.com/office/officeart/2005/8/layout/hierarchy1"/>
    <dgm:cxn modelId="{BF6D26C3-4167-446D-9D47-281BAADD5277}" type="presParOf" srcId="{F256C7C3-8904-476A-B5DB-25715B5F6C95}" destId="{784AD903-DB5C-4A3E-ACAD-A27992D391C5}" srcOrd="1" destOrd="0" presId="urn:microsoft.com/office/officeart/2005/8/layout/hierarchy1"/>
    <dgm:cxn modelId="{1BE89456-F956-4170-A189-E4103696C854}" type="presParOf" srcId="{E94E6DB6-0643-48CE-A862-69B82DDB49C8}" destId="{28DE2C8F-3200-4B4F-B344-6FDCE8D9EA7D}" srcOrd="2" destOrd="0" presId="urn:microsoft.com/office/officeart/2005/8/layout/hierarchy1"/>
    <dgm:cxn modelId="{EF54871B-DEB6-40A3-9C86-B68DB583E49A}" type="presParOf" srcId="{E94E6DB6-0643-48CE-A862-69B82DDB49C8}" destId="{D95303C3-20AA-4862-A7AA-6656A0ABB7B5}" srcOrd="3" destOrd="0" presId="urn:microsoft.com/office/officeart/2005/8/layout/hierarchy1"/>
    <dgm:cxn modelId="{07BC938E-5D03-4FE1-9170-E0C10B54F0BB}" type="presParOf" srcId="{D95303C3-20AA-4862-A7AA-6656A0ABB7B5}" destId="{A04D804E-BA84-446D-997D-EBA1D697A427}" srcOrd="0" destOrd="0" presId="urn:microsoft.com/office/officeart/2005/8/layout/hierarchy1"/>
    <dgm:cxn modelId="{047D8339-F410-404A-8F3B-ED7E710E52B4}" type="presParOf" srcId="{A04D804E-BA84-446D-997D-EBA1D697A427}" destId="{177089AF-332E-482D-9C60-85ED7E3D0217}" srcOrd="0" destOrd="0" presId="urn:microsoft.com/office/officeart/2005/8/layout/hierarchy1"/>
    <dgm:cxn modelId="{C8FF3E9D-9052-4854-907A-1DA062E58C18}" type="presParOf" srcId="{A04D804E-BA84-446D-997D-EBA1D697A427}" destId="{611403A1-AC48-4510-AC28-F0F352F7C739}" srcOrd="1" destOrd="0" presId="urn:microsoft.com/office/officeart/2005/8/layout/hierarchy1"/>
    <dgm:cxn modelId="{B972B820-9C48-496C-8AB3-9DB583F75435}" type="presParOf" srcId="{D95303C3-20AA-4862-A7AA-6656A0ABB7B5}" destId="{11662E24-DD52-4CA9-A770-983795F7BD8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E2C8F-3200-4B4F-B344-6FDCE8D9EA7D}">
      <dsp:nvSpPr>
        <dsp:cNvPr id="0" name=""/>
        <dsp:cNvSpPr/>
      </dsp:nvSpPr>
      <dsp:spPr>
        <a:xfrm>
          <a:off x="6153786" y="1838737"/>
          <a:ext cx="1769472" cy="842107"/>
        </a:xfrm>
        <a:custGeom>
          <a:avLst/>
          <a:gdLst/>
          <a:ahLst/>
          <a:cxnLst/>
          <a:rect l="0" t="0" r="0" b="0"/>
          <a:pathLst>
            <a:path>
              <a:moveTo>
                <a:pt x="0" y="0"/>
              </a:moveTo>
              <a:lnTo>
                <a:pt x="0" y="573871"/>
              </a:lnTo>
              <a:lnTo>
                <a:pt x="1769472" y="573871"/>
              </a:lnTo>
              <a:lnTo>
                <a:pt x="1769472" y="84210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7E4E9-4201-4B47-9D4A-F259AF5141F5}">
      <dsp:nvSpPr>
        <dsp:cNvPr id="0" name=""/>
        <dsp:cNvSpPr/>
      </dsp:nvSpPr>
      <dsp:spPr>
        <a:xfrm>
          <a:off x="4447377" y="1838737"/>
          <a:ext cx="1706408" cy="842202"/>
        </a:xfrm>
        <a:custGeom>
          <a:avLst/>
          <a:gdLst/>
          <a:ahLst/>
          <a:cxnLst/>
          <a:rect l="0" t="0" r="0" b="0"/>
          <a:pathLst>
            <a:path>
              <a:moveTo>
                <a:pt x="1706408" y="0"/>
              </a:moveTo>
              <a:lnTo>
                <a:pt x="1706408" y="573967"/>
              </a:lnTo>
              <a:lnTo>
                <a:pt x="0" y="573967"/>
              </a:lnTo>
              <a:lnTo>
                <a:pt x="0" y="8422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E7CA1-9529-4F9F-8307-F5F467665216}">
      <dsp:nvSpPr>
        <dsp:cNvPr id="0" name=""/>
        <dsp:cNvSpPr/>
      </dsp:nvSpPr>
      <dsp:spPr>
        <a:xfrm>
          <a:off x="1554477" y="1389777"/>
          <a:ext cx="1335433" cy="554452"/>
        </a:xfrm>
        <a:custGeom>
          <a:avLst/>
          <a:gdLst/>
          <a:ahLst/>
          <a:cxnLst/>
          <a:rect l="0" t="0" r="0" b="0"/>
          <a:pathLst>
            <a:path>
              <a:moveTo>
                <a:pt x="1335433" y="0"/>
              </a:moveTo>
              <a:lnTo>
                <a:pt x="1335433" y="286216"/>
              </a:lnTo>
              <a:lnTo>
                <a:pt x="0" y="286216"/>
              </a:lnTo>
              <a:lnTo>
                <a:pt x="0" y="55445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134A6-D9BA-4467-A161-D02C716C7362}">
      <dsp:nvSpPr>
        <dsp:cNvPr id="0" name=""/>
        <dsp:cNvSpPr/>
      </dsp:nvSpPr>
      <dsp:spPr>
        <a:xfrm>
          <a:off x="2253827" y="287750"/>
          <a:ext cx="1272166" cy="11020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4DBEB-BA47-4B99-A803-881473A82506}">
      <dsp:nvSpPr>
        <dsp:cNvPr id="0" name=""/>
        <dsp:cNvSpPr/>
      </dsp:nvSpPr>
      <dsp:spPr>
        <a:xfrm>
          <a:off x="2575549" y="593386"/>
          <a:ext cx="1272166" cy="11020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Program Manager</a:t>
          </a:r>
        </a:p>
      </dsp:txBody>
      <dsp:txXfrm>
        <a:off x="2607826" y="625663"/>
        <a:ext cx="1207612" cy="1037473"/>
      </dsp:txXfrm>
    </dsp:sp>
    <dsp:sp modelId="{B88E0036-6D07-4395-B181-5538325B38DE}">
      <dsp:nvSpPr>
        <dsp:cNvPr id="0" name=""/>
        <dsp:cNvSpPr/>
      </dsp:nvSpPr>
      <dsp:spPr>
        <a:xfrm>
          <a:off x="815835" y="1944230"/>
          <a:ext cx="1477284" cy="19991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56CC7-2799-4878-937C-7FE05FFE06A2}">
      <dsp:nvSpPr>
        <dsp:cNvPr id="0" name=""/>
        <dsp:cNvSpPr/>
      </dsp:nvSpPr>
      <dsp:spPr>
        <a:xfrm>
          <a:off x="1137557" y="2249866"/>
          <a:ext cx="1477284" cy="19991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Vendor:</a:t>
          </a:r>
        </a:p>
        <a:p>
          <a:pPr lvl="0" algn="ctr" defTabSz="977900">
            <a:lnSpc>
              <a:spcPct val="90000"/>
            </a:lnSpc>
            <a:spcBef>
              <a:spcPct val="0"/>
            </a:spcBef>
            <a:spcAft>
              <a:spcPct val="35000"/>
            </a:spcAft>
          </a:pPr>
          <a:r>
            <a:rPr lang="en-US" sz="2200" kern="1200" dirty="0"/>
            <a:t>Market </a:t>
          </a:r>
        </a:p>
        <a:p>
          <a:pPr lvl="0" algn="ctr" defTabSz="977900">
            <a:lnSpc>
              <a:spcPct val="90000"/>
            </a:lnSpc>
            <a:spcBef>
              <a:spcPct val="0"/>
            </a:spcBef>
            <a:spcAft>
              <a:spcPct val="35000"/>
            </a:spcAft>
          </a:pPr>
          <a:r>
            <a:rPr lang="en-US" sz="2200" kern="1200" dirty="0"/>
            <a:t>Decisions</a:t>
          </a:r>
        </a:p>
      </dsp:txBody>
      <dsp:txXfrm>
        <a:off x="1180825" y="2293134"/>
        <a:ext cx="1390748" cy="1912619"/>
      </dsp:txXfrm>
    </dsp:sp>
    <dsp:sp modelId="{AAE4E7F9-2DEF-4101-AE31-31CB3BF2F22E}">
      <dsp:nvSpPr>
        <dsp:cNvPr id="0" name=""/>
        <dsp:cNvSpPr/>
      </dsp:nvSpPr>
      <dsp:spPr>
        <a:xfrm>
          <a:off x="4706036" y="95"/>
          <a:ext cx="2895499" cy="18386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5D45A-73C4-4C2A-BDD8-463BE1F07DC4}">
      <dsp:nvSpPr>
        <dsp:cNvPr id="0" name=""/>
        <dsp:cNvSpPr/>
      </dsp:nvSpPr>
      <dsp:spPr>
        <a:xfrm>
          <a:off x="5027758" y="305731"/>
          <a:ext cx="2895499" cy="18386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Steering Committee</a:t>
          </a:r>
        </a:p>
      </dsp:txBody>
      <dsp:txXfrm>
        <a:off x="5081610" y="359583"/>
        <a:ext cx="2787795" cy="1730938"/>
      </dsp:txXfrm>
    </dsp:sp>
    <dsp:sp modelId="{38955B59-B742-4305-A1ED-85A1BF59B1DF}">
      <dsp:nvSpPr>
        <dsp:cNvPr id="0" name=""/>
        <dsp:cNvSpPr/>
      </dsp:nvSpPr>
      <dsp:spPr>
        <a:xfrm>
          <a:off x="2999628" y="2680940"/>
          <a:ext cx="2895499" cy="18386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FAB77-83CB-4887-9B2F-FEA4861EB9DE}">
      <dsp:nvSpPr>
        <dsp:cNvPr id="0" name=""/>
        <dsp:cNvSpPr/>
      </dsp:nvSpPr>
      <dsp:spPr>
        <a:xfrm>
          <a:off x="3321350" y="2986576"/>
          <a:ext cx="2895499" cy="18386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Metrics </a:t>
          </a:r>
        </a:p>
        <a:p>
          <a:pPr lvl="0" algn="ctr" defTabSz="977900">
            <a:lnSpc>
              <a:spcPct val="90000"/>
            </a:lnSpc>
            <a:spcBef>
              <a:spcPct val="0"/>
            </a:spcBef>
            <a:spcAft>
              <a:spcPct val="35000"/>
            </a:spcAft>
          </a:pPr>
          <a:r>
            <a:rPr lang="en-US" sz="2200" kern="1200" dirty="0"/>
            <a:t>Committee</a:t>
          </a:r>
        </a:p>
      </dsp:txBody>
      <dsp:txXfrm>
        <a:off x="3375202" y="3040428"/>
        <a:ext cx="2787795" cy="1730938"/>
      </dsp:txXfrm>
    </dsp:sp>
    <dsp:sp modelId="{177089AF-332E-482D-9C60-85ED7E3D0217}">
      <dsp:nvSpPr>
        <dsp:cNvPr id="0" name=""/>
        <dsp:cNvSpPr/>
      </dsp:nvSpPr>
      <dsp:spPr>
        <a:xfrm>
          <a:off x="6475508" y="2680845"/>
          <a:ext cx="2895499" cy="18386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403A1-AC48-4510-AC28-F0F352F7C739}">
      <dsp:nvSpPr>
        <dsp:cNvPr id="0" name=""/>
        <dsp:cNvSpPr/>
      </dsp:nvSpPr>
      <dsp:spPr>
        <a:xfrm>
          <a:off x="6797230" y="2986481"/>
          <a:ext cx="2895499" cy="18386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Community Engagement </a:t>
          </a:r>
        </a:p>
      </dsp:txBody>
      <dsp:txXfrm>
        <a:off x="6851082" y="3040333"/>
        <a:ext cx="2787795" cy="173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E2C8F-3200-4B4F-B344-6FDCE8D9EA7D}">
      <dsp:nvSpPr>
        <dsp:cNvPr id="0" name=""/>
        <dsp:cNvSpPr/>
      </dsp:nvSpPr>
      <dsp:spPr>
        <a:xfrm>
          <a:off x="6153786" y="1838737"/>
          <a:ext cx="1769472" cy="842107"/>
        </a:xfrm>
        <a:custGeom>
          <a:avLst/>
          <a:gdLst/>
          <a:ahLst/>
          <a:cxnLst/>
          <a:rect l="0" t="0" r="0" b="0"/>
          <a:pathLst>
            <a:path>
              <a:moveTo>
                <a:pt x="0" y="0"/>
              </a:moveTo>
              <a:lnTo>
                <a:pt x="0" y="573871"/>
              </a:lnTo>
              <a:lnTo>
                <a:pt x="1769472" y="573871"/>
              </a:lnTo>
              <a:lnTo>
                <a:pt x="1769472" y="84210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7E4E9-4201-4B47-9D4A-F259AF5141F5}">
      <dsp:nvSpPr>
        <dsp:cNvPr id="0" name=""/>
        <dsp:cNvSpPr/>
      </dsp:nvSpPr>
      <dsp:spPr>
        <a:xfrm>
          <a:off x="4447377" y="1838737"/>
          <a:ext cx="1706408" cy="842202"/>
        </a:xfrm>
        <a:custGeom>
          <a:avLst/>
          <a:gdLst/>
          <a:ahLst/>
          <a:cxnLst/>
          <a:rect l="0" t="0" r="0" b="0"/>
          <a:pathLst>
            <a:path>
              <a:moveTo>
                <a:pt x="1706408" y="0"/>
              </a:moveTo>
              <a:lnTo>
                <a:pt x="1706408" y="573967"/>
              </a:lnTo>
              <a:lnTo>
                <a:pt x="0" y="573967"/>
              </a:lnTo>
              <a:lnTo>
                <a:pt x="0" y="8422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E7CA1-9529-4F9F-8307-F5F467665216}">
      <dsp:nvSpPr>
        <dsp:cNvPr id="0" name=""/>
        <dsp:cNvSpPr/>
      </dsp:nvSpPr>
      <dsp:spPr>
        <a:xfrm>
          <a:off x="1554477" y="1389777"/>
          <a:ext cx="1335433" cy="554452"/>
        </a:xfrm>
        <a:custGeom>
          <a:avLst/>
          <a:gdLst/>
          <a:ahLst/>
          <a:cxnLst/>
          <a:rect l="0" t="0" r="0" b="0"/>
          <a:pathLst>
            <a:path>
              <a:moveTo>
                <a:pt x="1335433" y="0"/>
              </a:moveTo>
              <a:lnTo>
                <a:pt x="1335433" y="286216"/>
              </a:lnTo>
              <a:lnTo>
                <a:pt x="0" y="286216"/>
              </a:lnTo>
              <a:lnTo>
                <a:pt x="0" y="55445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134A6-D9BA-4467-A161-D02C716C7362}">
      <dsp:nvSpPr>
        <dsp:cNvPr id="0" name=""/>
        <dsp:cNvSpPr/>
      </dsp:nvSpPr>
      <dsp:spPr>
        <a:xfrm>
          <a:off x="2253827" y="287750"/>
          <a:ext cx="1272166" cy="11020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4DBEB-BA47-4B99-A803-881473A82506}">
      <dsp:nvSpPr>
        <dsp:cNvPr id="0" name=""/>
        <dsp:cNvSpPr/>
      </dsp:nvSpPr>
      <dsp:spPr>
        <a:xfrm>
          <a:off x="2575549" y="593386"/>
          <a:ext cx="1272166" cy="11020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Program Manager</a:t>
          </a:r>
        </a:p>
      </dsp:txBody>
      <dsp:txXfrm>
        <a:off x="2607826" y="625663"/>
        <a:ext cx="1207612" cy="1037473"/>
      </dsp:txXfrm>
    </dsp:sp>
    <dsp:sp modelId="{B88E0036-6D07-4395-B181-5538325B38DE}">
      <dsp:nvSpPr>
        <dsp:cNvPr id="0" name=""/>
        <dsp:cNvSpPr/>
      </dsp:nvSpPr>
      <dsp:spPr>
        <a:xfrm>
          <a:off x="815835" y="1944230"/>
          <a:ext cx="1477284" cy="19991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56CC7-2799-4878-937C-7FE05FFE06A2}">
      <dsp:nvSpPr>
        <dsp:cNvPr id="0" name=""/>
        <dsp:cNvSpPr/>
      </dsp:nvSpPr>
      <dsp:spPr>
        <a:xfrm>
          <a:off x="1137557" y="2249866"/>
          <a:ext cx="1477284" cy="19991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Vendor:</a:t>
          </a:r>
        </a:p>
        <a:p>
          <a:pPr lvl="0" algn="ctr" defTabSz="977900">
            <a:lnSpc>
              <a:spcPct val="90000"/>
            </a:lnSpc>
            <a:spcBef>
              <a:spcPct val="0"/>
            </a:spcBef>
            <a:spcAft>
              <a:spcPct val="35000"/>
            </a:spcAft>
          </a:pPr>
          <a:r>
            <a:rPr lang="en-US" sz="2200" kern="1200" dirty="0"/>
            <a:t>Market </a:t>
          </a:r>
        </a:p>
        <a:p>
          <a:pPr lvl="0" algn="ctr" defTabSz="977900">
            <a:lnSpc>
              <a:spcPct val="90000"/>
            </a:lnSpc>
            <a:spcBef>
              <a:spcPct val="0"/>
            </a:spcBef>
            <a:spcAft>
              <a:spcPct val="35000"/>
            </a:spcAft>
          </a:pPr>
          <a:r>
            <a:rPr lang="en-US" sz="2200" kern="1200" dirty="0"/>
            <a:t>Decisions</a:t>
          </a:r>
        </a:p>
      </dsp:txBody>
      <dsp:txXfrm>
        <a:off x="1180825" y="2293134"/>
        <a:ext cx="1390748" cy="1912619"/>
      </dsp:txXfrm>
    </dsp:sp>
    <dsp:sp modelId="{AAE4E7F9-2DEF-4101-AE31-31CB3BF2F22E}">
      <dsp:nvSpPr>
        <dsp:cNvPr id="0" name=""/>
        <dsp:cNvSpPr/>
      </dsp:nvSpPr>
      <dsp:spPr>
        <a:xfrm>
          <a:off x="4706036" y="95"/>
          <a:ext cx="2895499" cy="18386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5D45A-73C4-4C2A-BDD8-463BE1F07DC4}">
      <dsp:nvSpPr>
        <dsp:cNvPr id="0" name=""/>
        <dsp:cNvSpPr/>
      </dsp:nvSpPr>
      <dsp:spPr>
        <a:xfrm>
          <a:off x="5027758" y="305731"/>
          <a:ext cx="2895499" cy="18386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Steering Committee</a:t>
          </a:r>
        </a:p>
      </dsp:txBody>
      <dsp:txXfrm>
        <a:off x="5081610" y="359583"/>
        <a:ext cx="2787795" cy="1730938"/>
      </dsp:txXfrm>
    </dsp:sp>
    <dsp:sp modelId="{38955B59-B742-4305-A1ED-85A1BF59B1DF}">
      <dsp:nvSpPr>
        <dsp:cNvPr id="0" name=""/>
        <dsp:cNvSpPr/>
      </dsp:nvSpPr>
      <dsp:spPr>
        <a:xfrm>
          <a:off x="2999628" y="2680940"/>
          <a:ext cx="2895499" cy="18386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FAB77-83CB-4887-9B2F-FEA4861EB9DE}">
      <dsp:nvSpPr>
        <dsp:cNvPr id="0" name=""/>
        <dsp:cNvSpPr/>
      </dsp:nvSpPr>
      <dsp:spPr>
        <a:xfrm>
          <a:off x="3321350" y="2986576"/>
          <a:ext cx="2895499" cy="18386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Metrics </a:t>
          </a:r>
        </a:p>
        <a:p>
          <a:pPr lvl="0" algn="ctr" defTabSz="977900">
            <a:lnSpc>
              <a:spcPct val="90000"/>
            </a:lnSpc>
            <a:spcBef>
              <a:spcPct val="0"/>
            </a:spcBef>
            <a:spcAft>
              <a:spcPct val="35000"/>
            </a:spcAft>
          </a:pPr>
          <a:r>
            <a:rPr lang="en-US" sz="2200" kern="1200" dirty="0"/>
            <a:t>Committee</a:t>
          </a:r>
        </a:p>
      </dsp:txBody>
      <dsp:txXfrm>
        <a:off x="3375202" y="3040428"/>
        <a:ext cx="2787795" cy="1730938"/>
      </dsp:txXfrm>
    </dsp:sp>
    <dsp:sp modelId="{177089AF-332E-482D-9C60-85ED7E3D0217}">
      <dsp:nvSpPr>
        <dsp:cNvPr id="0" name=""/>
        <dsp:cNvSpPr/>
      </dsp:nvSpPr>
      <dsp:spPr>
        <a:xfrm>
          <a:off x="6475508" y="2680845"/>
          <a:ext cx="2895499" cy="18386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403A1-AC48-4510-AC28-F0F352F7C739}">
      <dsp:nvSpPr>
        <dsp:cNvPr id="0" name=""/>
        <dsp:cNvSpPr/>
      </dsp:nvSpPr>
      <dsp:spPr>
        <a:xfrm>
          <a:off x="6797230" y="2986481"/>
          <a:ext cx="2895499" cy="18386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Community Engagement </a:t>
          </a:r>
        </a:p>
      </dsp:txBody>
      <dsp:txXfrm>
        <a:off x="6851082" y="3040333"/>
        <a:ext cx="2787795" cy="17309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9CCA57A-BA6B-40D5-92AF-C15BE92C5FFA}"/>
              </a:ext>
            </a:extLst>
          </p:cNvPr>
          <p:cNvSpPr>
            <a:spLocks noGrp="1"/>
          </p:cNvSpPr>
          <p:nvPr>
            <p:ph type="hdr" sz="quarter"/>
          </p:nvPr>
        </p:nvSpPr>
        <p:spPr>
          <a:xfrm>
            <a:off x="0" y="1"/>
            <a:ext cx="3169920" cy="481727"/>
          </a:xfrm>
          <a:prstGeom prst="rect">
            <a:avLst/>
          </a:prstGeom>
        </p:spPr>
        <p:txBody>
          <a:bodyPr vert="horz" lIns="96649" tIns="48325" rIns="96649" bIns="48325" rtlCol="0"/>
          <a:lstStyle>
            <a:lvl1pPr algn="l">
              <a:defRPr sz="1300"/>
            </a:lvl1pPr>
          </a:lstStyle>
          <a:p>
            <a:r>
              <a:rPr lang="en-US" smtClean="0"/>
              <a:t>Maine Shared CHNA </a:t>
            </a:r>
            <a:endParaRPr lang="en-US"/>
          </a:p>
        </p:txBody>
      </p:sp>
      <p:sp>
        <p:nvSpPr>
          <p:cNvPr id="3" name="Date Placeholder 2">
            <a:extLst>
              <a:ext uri="{FF2B5EF4-FFF2-40B4-BE49-F238E27FC236}">
                <a16:creationId xmlns:a16="http://schemas.microsoft.com/office/drawing/2014/main" xmlns="" id="{ABE99E3B-0A55-48AA-88FA-006F05DF64D0}"/>
              </a:ext>
            </a:extLst>
          </p:cNvPr>
          <p:cNvSpPr>
            <a:spLocks noGrp="1"/>
          </p:cNvSpPr>
          <p:nvPr>
            <p:ph type="dt" sz="quarter" idx="1"/>
          </p:nvPr>
        </p:nvSpPr>
        <p:spPr>
          <a:xfrm>
            <a:off x="4143587" y="1"/>
            <a:ext cx="3169920" cy="481727"/>
          </a:xfrm>
          <a:prstGeom prst="rect">
            <a:avLst/>
          </a:prstGeom>
        </p:spPr>
        <p:txBody>
          <a:bodyPr vert="horz" lIns="96649" tIns="48325" rIns="96649" bIns="48325" rtlCol="0"/>
          <a:lstStyle>
            <a:lvl1pPr algn="r">
              <a:defRPr sz="1300"/>
            </a:lvl1pPr>
          </a:lstStyle>
          <a:p>
            <a:fld id="{88FC120F-63EA-4843-96C0-453142428439}" type="datetimeFigureOut">
              <a:rPr lang="en-US" smtClean="0"/>
              <a:t>6/7/2018</a:t>
            </a:fld>
            <a:endParaRPr lang="en-US"/>
          </a:p>
        </p:txBody>
      </p:sp>
      <p:sp>
        <p:nvSpPr>
          <p:cNvPr id="4" name="Footer Placeholder 3">
            <a:extLst>
              <a:ext uri="{FF2B5EF4-FFF2-40B4-BE49-F238E27FC236}">
                <a16:creationId xmlns:a16="http://schemas.microsoft.com/office/drawing/2014/main" xmlns="" id="{3FCD1773-A0C1-4BC7-A257-DDBD2E710B1D}"/>
              </a:ext>
            </a:extLst>
          </p:cNvPr>
          <p:cNvSpPr>
            <a:spLocks noGrp="1"/>
          </p:cNvSpPr>
          <p:nvPr>
            <p:ph type="ftr" sz="quarter" idx="2"/>
          </p:nvPr>
        </p:nvSpPr>
        <p:spPr>
          <a:xfrm>
            <a:off x="0" y="9119475"/>
            <a:ext cx="3169920" cy="481726"/>
          </a:xfrm>
          <a:prstGeom prst="rect">
            <a:avLst/>
          </a:prstGeom>
        </p:spPr>
        <p:txBody>
          <a:bodyPr vert="horz" lIns="96649" tIns="48325" rIns="96649" bIns="48325" rtlCol="0" anchor="b"/>
          <a:lstStyle>
            <a:lvl1pPr algn="l">
              <a:defRPr sz="1300"/>
            </a:lvl1pPr>
          </a:lstStyle>
          <a:p>
            <a:r>
              <a:rPr lang="en-US" smtClean="0"/>
              <a:t>FMI: jlmorrisse@mainehealth.org</a:t>
            </a:r>
            <a:endParaRPr lang="en-US"/>
          </a:p>
        </p:txBody>
      </p:sp>
      <p:sp>
        <p:nvSpPr>
          <p:cNvPr id="5" name="Slide Number Placeholder 4">
            <a:extLst>
              <a:ext uri="{FF2B5EF4-FFF2-40B4-BE49-F238E27FC236}">
                <a16:creationId xmlns:a16="http://schemas.microsoft.com/office/drawing/2014/main" xmlns="" id="{1CC453D9-F5B7-4AF5-8D4E-90E4E3C3BDA6}"/>
              </a:ext>
            </a:extLst>
          </p:cNvPr>
          <p:cNvSpPr>
            <a:spLocks noGrp="1"/>
          </p:cNvSpPr>
          <p:nvPr>
            <p:ph type="sldNum" sz="quarter" idx="3"/>
          </p:nvPr>
        </p:nvSpPr>
        <p:spPr>
          <a:xfrm>
            <a:off x="4143587" y="9119475"/>
            <a:ext cx="3169920" cy="481726"/>
          </a:xfrm>
          <a:prstGeom prst="rect">
            <a:avLst/>
          </a:prstGeom>
        </p:spPr>
        <p:txBody>
          <a:bodyPr vert="horz" lIns="96649" tIns="48325" rIns="96649" bIns="48325" rtlCol="0" anchor="b"/>
          <a:lstStyle>
            <a:lvl1pPr algn="r">
              <a:defRPr sz="1300"/>
            </a:lvl1pPr>
          </a:lstStyle>
          <a:p>
            <a:fld id="{167BB73B-6D88-491B-8DA1-3650A8678588}" type="slidenum">
              <a:rPr lang="en-US" smtClean="0"/>
              <a:t>‹#›</a:t>
            </a:fld>
            <a:endParaRPr lang="en-US"/>
          </a:p>
        </p:txBody>
      </p:sp>
    </p:spTree>
    <p:extLst>
      <p:ext uri="{BB962C8B-B14F-4D97-AF65-F5344CB8AC3E}">
        <p14:creationId xmlns:p14="http://schemas.microsoft.com/office/powerpoint/2010/main" val="182907470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r>
              <a:rPr lang="en-US" smtClean="0"/>
              <a:t>Maine Shared CHNA </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9" tIns="48325" rIns="96649" bIns="48325" rtlCol="0"/>
          <a:lstStyle>
            <a:lvl1pPr algn="r">
              <a:defRPr sz="1300"/>
            </a:lvl1pPr>
          </a:lstStyle>
          <a:p>
            <a:fld id="{BC4DA786-350D-45F6-99F5-E786B0B48DF3}" type="datetimeFigureOut">
              <a:rPr lang="en-US" smtClean="0"/>
              <a:t>6/7/2018</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9" tIns="48325" rIns="96649"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5" rIns="96649" bIns="48325" rtlCol="0" anchor="b"/>
          <a:lstStyle>
            <a:lvl1pPr algn="l">
              <a:defRPr sz="1300"/>
            </a:lvl1pPr>
          </a:lstStyle>
          <a:p>
            <a:r>
              <a:rPr lang="en-US" smtClean="0"/>
              <a:t>FMI: jlmorrisse@mainehealth.org</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9" tIns="48325" rIns="96649" bIns="48325" rtlCol="0" anchor="b"/>
          <a:lstStyle>
            <a:lvl1pPr algn="r">
              <a:defRPr sz="1300"/>
            </a:lvl1pPr>
          </a:lstStyle>
          <a:p>
            <a:fld id="{9F4ED483-E661-4165-AFAC-58C1D9C683F9}" type="slidenum">
              <a:rPr lang="en-US" smtClean="0"/>
              <a:t>‹#›</a:t>
            </a:fld>
            <a:endParaRPr lang="en-US"/>
          </a:p>
        </p:txBody>
      </p:sp>
    </p:spTree>
    <p:extLst>
      <p:ext uri="{BB962C8B-B14F-4D97-AF65-F5344CB8AC3E}">
        <p14:creationId xmlns:p14="http://schemas.microsoft.com/office/powerpoint/2010/main" val="268754141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MaryAnn Hayes for generously</a:t>
            </a:r>
            <a:r>
              <a:rPr lang="en-US" baseline="0" dirty="0" smtClean="0"/>
              <a:t> inviting me here and for the time and attention from the group.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1</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99213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a:t>
            </a:r>
            <a:r>
              <a:rPr lang="en-US" baseline="0" dirty="0" smtClean="0"/>
              <a:t> governing structure of the Maine Shared CHNA. </a:t>
            </a:r>
          </a:p>
          <a:p>
            <a:endParaRPr lang="en-US" baseline="0" dirty="0" smtClean="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265189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prioritization process: Discuss data in full group. Use breakouts to discuss and process the data and choose priorities. For large attendance sessions process as a whole room. A table nominated reporter will present priorities and load them into the clicker program, or report out for full session voting process if clicker program is unavailable.” Entire group votes on top 3 – 4 priorities. </a:t>
            </a:r>
          </a:p>
          <a:p>
            <a:endParaRPr lang="en-US" dirty="0" smtClean="0"/>
          </a:p>
          <a:p>
            <a:r>
              <a:rPr lang="en-US" dirty="0" smtClean="0"/>
              <a:t>Still on the docket: The actual questions asked during breakouts, survey questions and key informant interview questions.</a:t>
            </a:r>
          </a:p>
          <a:p>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429167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quick look at what communities across the state said their top health priorities were in the 2015-2016 chna process.</a:t>
            </a:r>
          </a:p>
          <a:p>
            <a:r>
              <a:rPr lang="en-US" baseline="0" dirty="0" smtClean="0"/>
              <a:t>Many other priorities were identified, these were just the ones most often chosen. Other priorities include lead, health literacy, health aging, oral health, transportation, immunizations, adverse childhood experiences, and chronic disease.</a:t>
            </a:r>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114858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map shows distribution of Maine's health factors based on weighted scores for health behaviors,</a:t>
            </a:r>
            <a:r>
              <a:rPr lang="en-US" baseline="0" dirty="0" smtClean="0"/>
              <a:t> clinical care, social and economic factors, and the physical environment. </a:t>
            </a:r>
          </a:p>
          <a:p>
            <a:endParaRPr lang="en-US" baseline="0" dirty="0" smtClean="0"/>
          </a:p>
          <a:p>
            <a:r>
              <a:rPr lang="en-US" baseline="0" dirty="0" smtClean="0"/>
              <a:t>In the 2010 </a:t>
            </a:r>
            <a:r>
              <a:rPr lang="en-US" baseline="0" dirty="0" err="1" smtClean="0"/>
              <a:t>OneMaine</a:t>
            </a:r>
            <a:r>
              <a:rPr lang="en-US" baseline="0" dirty="0" smtClean="0"/>
              <a:t> Health needs Assessment, Aroostook and Washington Counties 57% and 62 % of survey recipients reported the need to travel outside their area or region for needed health service. (page 107)</a:t>
            </a:r>
          </a:p>
          <a:p>
            <a:endParaRPr lang="en-US" baseline="0" dirty="0" smtClean="0"/>
          </a:p>
          <a:p>
            <a:r>
              <a:rPr lang="en-US" baseline="0" dirty="0" smtClean="0"/>
              <a:t>The map is divided into four equal quartiles with less color intensity indicating better performance in the respective summary rankings. </a:t>
            </a:r>
            <a:endParaRPr lang="en-US" dirty="0"/>
          </a:p>
        </p:txBody>
      </p:sp>
      <p:sp>
        <p:nvSpPr>
          <p:cNvPr id="4" name="Header Placeholder 3"/>
          <p:cNvSpPr>
            <a:spLocks noGrp="1"/>
          </p:cNvSpPr>
          <p:nvPr>
            <p:ph type="hdr" sz="quarter" idx="10"/>
          </p:nvPr>
        </p:nvSpPr>
        <p:spPr/>
        <p:txBody>
          <a:bodyPr/>
          <a:lstStyle/>
          <a:p>
            <a:r>
              <a:rPr lang="en-US" smtClean="0"/>
              <a:t>Maine Shared CHNA </a:t>
            </a:r>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Slide Number Placeholder 5"/>
          <p:cNvSpPr>
            <a:spLocks noGrp="1"/>
          </p:cNvSpPr>
          <p:nvPr>
            <p:ph type="sldNum" sz="quarter" idx="12"/>
          </p:nvPr>
        </p:nvSpPr>
        <p:spPr/>
        <p:txBody>
          <a:bodyPr/>
          <a:lstStyle/>
          <a:p>
            <a:fld id="{9F4ED483-E661-4165-AFAC-58C1D9C683F9}" type="slidenum">
              <a:rPr lang="en-US" smtClean="0"/>
              <a:t>13</a:t>
            </a:fld>
            <a:endParaRPr lang="en-US"/>
          </a:p>
        </p:txBody>
      </p:sp>
    </p:spTree>
    <p:extLst>
      <p:ext uri="{BB962C8B-B14F-4D97-AF65-F5344CB8AC3E}">
        <p14:creationId xmlns:p14="http://schemas.microsoft.com/office/powerpoint/2010/main" val="15478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map shows distribution of Maine’s  health outcomes</a:t>
            </a:r>
            <a:r>
              <a:rPr lang="en-US" baseline="0" dirty="0" smtClean="0"/>
              <a:t> </a:t>
            </a:r>
            <a:r>
              <a:rPr lang="en-US" dirty="0" smtClean="0"/>
              <a:t>based on equal weighting of length and</a:t>
            </a:r>
            <a:r>
              <a:rPr lang="en-US" baseline="0" dirty="0" smtClean="0"/>
              <a:t> quality of life. </a:t>
            </a:r>
          </a:p>
          <a:p>
            <a:endParaRPr lang="en-US" baseline="0" dirty="0" smtClean="0"/>
          </a:p>
          <a:p>
            <a:r>
              <a:rPr lang="en-US" baseline="0" dirty="0" smtClean="0"/>
              <a:t>Note Aroostook, </a:t>
            </a:r>
            <a:r>
              <a:rPr lang="en-US" baseline="0" dirty="0" err="1" smtClean="0"/>
              <a:t>Piscatiquis</a:t>
            </a:r>
            <a:r>
              <a:rPr lang="en-US" baseline="0" dirty="0" smtClean="0"/>
              <a:t>, Somerset and Washington county are in the lowest quartile. </a:t>
            </a:r>
          </a:p>
          <a:p>
            <a:endParaRPr lang="en-US" baseline="0" dirty="0" smtClean="0"/>
          </a:p>
          <a:p>
            <a:r>
              <a:rPr lang="en-US" baseline="0" dirty="0" smtClean="0"/>
              <a:t>They also rank below the state average for Physical Activity, Access to exercise opportunities, and social associations (isolation), </a:t>
            </a:r>
          </a:p>
          <a:p>
            <a:endParaRPr lang="en-US" baseline="0" dirty="0" smtClean="0"/>
          </a:p>
          <a:p>
            <a:r>
              <a:rPr lang="en-US" baseline="0" dirty="0" smtClean="0"/>
              <a:t>The map is divided into four equal quartiles with less color intensity indicating better performance in the respective summary rankings. </a:t>
            </a:r>
            <a:endParaRPr lang="en-US" dirty="0"/>
          </a:p>
        </p:txBody>
      </p:sp>
      <p:sp>
        <p:nvSpPr>
          <p:cNvPr id="4" name="Header Placeholder 3"/>
          <p:cNvSpPr>
            <a:spLocks noGrp="1"/>
          </p:cNvSpPr>
          <p:nvPr>
            <p:ph type="hdr" sz="quarter" idx="10"/>
          </p:nvPr>
        </p:nvSpPr>
        <p:spPr/>
        <p:txBody>
          <a:bodyPr/>
          <a:lstStyle/>
          <a:p>
            <a:r>
              <a:rPr lang="en-US" smtClean="0"/>
              <a:t>Maine Shared CHNA </a:t>
            </a:r>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Slide Number Placeholder 5"/>
          <p:cNvSpPr>
            <a:spLocks noGrp="1"/>
          </p:cNvSpPr>
          <p:nvPr>
            <p:ph type="sldNum" sz="quarter" idx="12"/>
          </p:nvPr>
        </p:nvSpPr>
        <p:spPr/>
        <p:txBody>
          <a:bodyPr/>
          <a:lstStyle/>
          <a:p>
            <a:fld id="{9F4ED483-E661-4165-AFAC-58C1D9C683F9}" type="slidenum">
              <a:rPr lang="en-US" smtClean="0"/>
              <a:t>14</a:t>
            </a:fld>
            <a:endParaRPr lang="en-US"/>
          </a:p>
        </p:txBody>
      </p:sp>
    </p:spTree>
    <p:extLst>
      <p:ext uri="{BB962C8B-B14F-4D97-AF65-F5344CB8AC3E}">
        <p14:creationId xmlns:p14="http://schemas.microsoft.com/office/powerpoint/2010/main" val="15478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Maine Shared CHNA </a:t>
            </a:r>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Slide Number Placeholder 5"/>
          <p:cNvSpPr>
            <a:spLocks noGrp="1"/>
          </p:cNvSpPr>
          <p:nvPr>
            <p:ph type="sldNum" sz="quarter" idx="12"/>
          </p:nvPr>
        </p:nvSpPr>
        <p:spPr/>
        <p:txBody>
          <a:bodyPr/>
          <a:lstStyle/>
          <a:p>
            <a:fld id="{9F4ED483-E661-4165-AFAC-58C1D9C683F9}" type="slidenum">
              <a:rPr lang="en-US" smtClean="0"/>
              <a:t>15</a:t>
            </a:fld>
            <a:endParaRPr lang="en-US"/>
          </a:p>
        </p:txBody>
      </p:sp>
    </p:spTree>
    <p:extLst>
      <p:ext uri="{BB962C8B-B14F-4D97-AF65-F5344CB8AC3E}">
        <p14:creationId xmlns:p14="http://schemas.microsoft.com/office/powerpoint/2010/main" val="21299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58905">
              <a:defRPr/>
            </a:pPr>
            <a:r>
              <a:rPr lang="en-US" i="1" dirty="0">
                <a:solidFill>
                  <a:schemeClr val="tx1">
                    <a:lumMod val="50000"/>
                    <a:lumOff val="50000"/>
                  </a:schemeClr>
                </a:solidFill>
              </a:rPr>
              <a:t>Four out </a:t>
            </a:r>
            <a:r>
              <a:rPr lang="en-US" i="1" dirty="0" smtClean="0">
                <a:solidFill>
                  <a:schemeClr val="tx1">
                    <a:lumMod val="50000"/>
                    <a:lumOff val="50000"/>
                  </a:schemeClr>
                </a:solidFill>
              </a:rPr>
              <a:t>of </a:t>
            </a:r>
            <a:r>
              <a:rPr lang="en-US" i="1" dirty="0">
                <a:solidFill>
                  <a:schemeClr val="tx1">
                    <a:lumMod val="50000"/>
                    <a:lumOff val="50000"/>
                  </a:schemeClr>
                </a:solidFill>
              </a:rPr>
              <a:t>five Cumberland County transportation programs were unable to meet demand in the past 12 months, highest of any county</a:t>
            </a:r>
            <a:r>
              <a:rPr lang="en-US" i="1" dirty="0" smtClean="0">
                <a:solidFill>
                  <a:schemeClr val="tx1">
                    <a:lumMod val="50000"/>
                    <a:lumOff val="50000"/>
                  </a:schemeClr>
                </a:solidFill>
              </a:rPr>
              <a:t>.</a:t>
            </a:r>
          </a:p>
          <a:p>
            <a:pPr defTabSz="958905">
              <a:defRPr/>
            </a:pPr>
            <a:endParaRPr lang="en-US" i="1" dirty="0" smtClean="0">
              <a:solidFill>
                <a:schemeClr val="tx1">
                  <a:lumMod val="50000"/>
                  <a:lumOff val="50000"/>
                </a:schemeClr>
              </a:solidFill>
            </a:endParaRPr>
          </a:p>
          <a:p>
            <a:pPr defTabSz="958905">
              <a:defRPr/>
            </a:pPr>
            <a:r>
              <a:rPr lang="en-US" i="0" dirty="0" smtClean="0">
                <a:solidFill>
                  <a:schemeClr val="tx1">
                    <a:lumMod val="50000"/>
                    <a:lumOff val="50000"/>
                  </a:schemeClr>
                </a:solidFill>
              </a:rPr>
              <a:t>In addition, other previous CHNA reports such as the Western</a:t>
            </a:r>
            <a:r>
              <a:rPr lang="en-US" i="0" baseline="0" dirty="0" smtClean="0">
                <a:solidFill>
                  <a:schemeClr val="tx1">
                    <a:lumMod val="50000"/>
                    <a:lumOff val="50000"/>
                  </a:schemeClr>
                </a:solidFill>
              </a:rPr>
              <a:t> Maine Community Health Needs Assessment listed transportation as their second most important health factor after poverty that lead to poor health outcomes. I’ve included a link to their 2016 report in the resources slide.</a:t>
            </a:r>
            <a:endParaRPr lang="en-US" i="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4123A8FF-3D32-4C76-B563-516FC0D2B20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2954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Explain the timeline’s highlights: </a:t>
            </a:r>
          </a:p>
          <a:p>
            <a:endParaRPr lang="en-US" baseline="0" dirty="0" smtClean="0"/>
          </a:p>
          <a:p>
            <a:r>
              <a:rPr lang="en-US" baseline="0" dirty="0" smtClean="0"/>
              <a:t>The next major event will be the release of the Data Health Profiles late summer 2018. </a:t>
            </a:r>
          </a:p>
          <a:p>
            <a:endParaRPr lang="en-US" baseline="0" dirty="0" smtClean="0"/>
          </a:p>
          <a:p>
            <a:r>
              <a:rPr lang="en-US" baseline="0" dirty="0" smtClean="0"/>
              <a:t>Forums are scheduled across the state between September and November</a:t>
            </a:r>
          </a:p>
          <a:p>
            <a:r>
              <a:rPr lang="en-US" baseline="0" dirty="0" smtClean="0"/>
              <a:t>Additional community outreach will take place depending on local needs and will</a:t>
            </a:r>
          </a:p>
          <a:p>
            <a:r>
              <a:rPr lang="en-US" baseline="0" dirty="0" smtClean="0"/>
              <a:t>Key informant interviews will be conducted, likely with heads of organizations with statewide sphere of influence.</a:t>
            </a:r>
          </a:p>
          <a:p>
            <a:r>
              <a:rPr lang="en-US" baseline="0" dirty="0" smtClean="0"/>
              <a:t>Other efforts may also include presentations at community events or within our community partner’s organizations. </a:t>
            </a:r>
          </a:p>
          <a:p>
            <a:endParaRPr lang="en-US" baseline="0" dirty="0" smtClean="0"/>
          </a:p>
          <a:p>
            <a:r>
              <a:rPr lang="en-US" dirty="0" smtClean="0"/>
              <a:t>Our vendor will use January and February 2019 to compile, analyze,</a:t>
            </a:r>
            <a:r>
              <a:rPr lang="en-US" baseline="0" dirty="0" smtClean="0"/>
              <a:t> and perhaps visualize </a:t>
            </a:r>
            <a:r>
              <a:rPr lang="en-US" dirty="0" smtClean="0"/>
              <a:t>the primary</a:t>
            </a:r>
            <a:r>
              <a:rPr lang="en-US" baseline="0" dirty="0" smtClean="0"/>
              <a:t> data collected in 2018. </a:t>
            </a:r>
          </a:p>
          <a:p>
            <a:endParaRPr lang="en-US" baseline="0" dirty="0" smtClean="0"/>
          </a:p>
          <a:p>
            <a:r>
              <a:rPr lang="en-US" baseline="0" dirty="0" smtClean="0"/>
              <a:t>Final CHNA reports (that include all primary and secondary data analysis) will be published by March 29, 2019. </a:t>
            </a:r>
          </a:p>
          <a:p>
            <a:endParaRPr lang="en-US" baseline="0" dirty="0" smtClean="0"/>
          </a:p>
          <a:p>
            <a:r>
              <a:rPr lang="en-US" baseline="0" dirty="0" smtClean="0"/>
              <a:t>We plan on updating whatever data we can by June 2019—the earliest adoption date for implementation plans amongst our hospital boards. (Explain state/fiscal/calendar differences among our partners)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374631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am happy to facilitate further involvement in this vital step for future planning efforts. </a:t>
            </a:r>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429167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Maine Shared CHNA </a:t>
            </a:r>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Slide Number Placeholder 5"/>
          <p:cNvSpPr>
            <a:spLocks noGrp="1"/>
          </p:cNvSpPr>
          <p:nvPr>
            <p:ph type="sldNum" sz="quarter" idx="12"/>
          </p:nvPr>
        </p:nvSpPr>
        <p:spPr/>
        <p:txBody>
          <a:bodyPr/>
          <a:lstStyle/>
          <a:p>
            <a:fld id="{9F4ED483-E661-4165-AFAC-58C1D9C683F9}" type="slidenum">
              <a:rPr lang="en-US" smtClean="0"/>
              <a:t>21</a:t>
            </a:fld>
            <a:endParaRPr lang="en-US"/>
          </a:p>
        </p:txBody>
      </p:sp>
    </p:spTree>
    <p:extLst>
      <p:ext uri="{BB962C8B-B14F-4D97-AF65-F5344CB8AC3E}">
        <p14:creationId xmlns:p14="http://schemas.microsoft.com/office/powerpoint/2010/main" val="36551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highly recommended we gather input from members of: </a:t>
            </a:r>
          </a:p>
          <a:p>
            <a:r>
              <a:rPr lang="en-US" dirty="0" smtClean="0"/>
              <a:t>Tribal government</a:t>
            </a:r>
          </a:p>
          <a:p>
            <a:r>
              <a:rPr lang="en-US" dirty="0" smtClean="0"/>
              <a:t>Public health departments</a:t>
            </a:r>
          </a:p>
          <a:p>
            <a:r>
              <a:rPr lang="en-US" dirty="0" smtClean="0"/>
              <a:t>Local and state government</a:t>
            </a:r>
          </a:p>
          <a:p>
            <a:r>
              <a:rPr lang="en-US" dirty="0" smtClean="0"/>
              <a:t>Who have knowledge, information, or expertise relevant to the health needs of the community. </a:t>
            </a:r>
          </a:p>
          <a:p>
            <a:endParaRPr lang="en-US" dirty="0" smtClean="0"/>
          </a:p>
          <a:p>
            <a:r>
              <a:rPr lang="en-US" dirty="0" smtClean="0"/>
              <a:t>This includes hearing from individuals or organizations serving or representing the interests of the medically underserved, low-income and minority populations who live in the community served by the area’s  hospital or public health department.</a:t>
            </a:r>
          </a:p>
          <a:p>
            <a:endParaRPr lang="en-US" dirty="0" smtClean="0"/>
          </a:p>
          <a:p>
            <a:r>
              <a:rPr lang="en-US" dirty="0" smtClean="0"/>
              <a:t>The</a:t>
            </a:r>
            <a:r>
              <a:rPr lang="en-US" baseline="0" dirty="0" smtClean="0"/>
              <a:t> definition of medically underserved include populations experiencing health disparities or at risk of not receiving adequate medical care as a result of being uninsured or underinsured or due to geographic, language, financial, or other barriers.</a:t>
            </a:r>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2</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388610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FMI: jlmorrisse@mainehealth.org</a:t>
            </a:r>
            <a:endParaRPr lang="en-US"/>
          </a:p>
        </p:txBody>
      </p:sp>
      <p:sp>
        <p:nvSpPr>
          <p:cNvPr id="6" name="Header Placeholder 5"/>
          <p:cNvSpPr>
            <a:spLocks noGrp="1"/>
          </p:cNvSpPr>
          <p:nvPr>
            <p:ph type="hdr" sz="quarter" idx="12"/>
          </p:nvPr>
        </p:nvSpPr>
        <p:spPr/>
        <p:txBody>
          <a:bodyPr/>
          <a:lstStyle/>
          <a:p>
            <a:r>
              <a:rPr lang="en-US" smtClean="0"/>
              <a:t>Maine Shared CHNA </a:t>
            </a:r>
            <a:endParaRPr lang="en-US"/>
          </a:p>
        </p:txBody>
      </p:sp>
    </p:spTree>
    <p:extLst>
      <p:ext uri="{BB962C8B-B14F-4D97-AF65-F5344CB8AC3E}">
        <p14:creationId xmlns:p14="http://schemas.microsoft.com/office/powerpoint/2010/main" val="305066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 very brief overview of the requirements the health departments and non-profit hospitals have for health assessments. There are more similarities than differences, and no real contradictions.</a:t>
            </a:r>
          </a:p>
          <a:p>
            <a:endParaRPr lang="en-US" baseline="0" dirty="0"/>
          </a:p>
          <a:p>
            <a:r>
              <a:rPr lang="en-US" baseline="0" dirty="0"/>
              <a:t>PHAB requirements focus on the collaborative process.  They make suggestions on who to include, but no specific requirements.  IRS also has specific requirements on who to include, although they allow for “representatives who serve these populations” instead of members of these populations.  </a:t>
            </a:r>
          </a:p>
          <a:p>
            <a:endParaRPr lang="en-US" baseline="0" dirty="0"/>
          </a:p>
          <a:p>
            <a:r>
              <a:rPr lang="en-US" baseline="0" dirty="0"/>
              <a:t>Both require the identification of priorities.  Hospitals are required to document the process, the implementation strategies chosen to address health priorities, and progress annually thereafter. </a:t>
            </a:r>
          </a:p>
          <a:p>
            <a:endParaRPr lang="en-US" baseline="0" dirty="0"/>
          </a:p>
          <a:p>
            <a:r>
              <a:rPr lang="en-US" baseline="0" dirty="0"/>
              <a:t>whereas the PHAB requirements see the Health Assessment and the Health Improvement Plan as two separate processes.</a:t>
            </a:r>
          </a:p>
          <a:p>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3</a:t>
            </a:fld>
            <a:endParaRPr lang="en-US"/>
          </a:p>
        </p:txBody>
      </p:sp>
    </p:spTree>
    <p:extLst>
      <p:ext uri="{BB962C8B-B14F-4D97-AF65-F5344CB8AC3E}">
        <p14:creationId xmlns:p14="http://schemas.microsoft.com/office/powerpoint/2010/main" val="140350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a:t>
            </a:r>
            <a:r>
              <a:rPr lang="en-US" baseline="0" dirty="0"/>
              <a:t> currently has 36 hospitals, all non-profit, including 15 critical access hospitals. </a:t>
            </a:r>
          </a:p>
          <a:p>
            <a:r>
              <a:rPr lang="en-US" baseline="0" dirty="0"/>
              <a:t>Blue, Green and Red dots are hospitals affiliated with the Maine Shared CHNA partners (EMHS, Central Maine, Maine Health, Maine General)</a:t>
            </a:r>
          </a:p>
          <a:p>
            <a:r>
              <a:rPr lang="en-US" baseline="0" dirty="0"/>
              <a:t>Yellow dots are unaffiliated hospitals, although many are active in the Community engagement process of the Maine Shared CHNA and use the data profiles for their own CHNA.</a:t>
            </a:r>
          </a:p>
          <a:p>
            <a:endParaRPr lang="en-US" baseline="0" dirty="0"/>
          </a:p>
          <a:p>
            <a:r>
              <a:rPr lang="en-US" baseline="0" dirty="0"/>
              <a:t>Triangles are </a:t>
            </a:r>
            <a:r>
              <a:rPr lang="en-US" baseline="0" dirty="0" smtClean="0"/>
              <a:t>critical</a:t>
            </a:r>
          </a:p>
          <a:p>
            <a:endParaRPr lang="en-US" baseline="0" dirty="0" smtClean="0"/>
          </a:p>
          <a:p>
            <a:r>
              <a:rPr lang="en-US" baseline="0" dirty="0" smtClean="0"/>
              <a:t>In the 2010 </a:t>
            </a:r>
            <a:r>
              <a:rPr lang="en-US" baseline="0" dirty="0" err="1" smtClean="0"/>
              <a:t>OneMaine</a:t>
            </a:r>
            <a:r>
              <a:rPr lang="en-US" baseline="0" dirty="0" smtClean="0"/>
              <a:t> Health needs Assessment, Aroostook and Washington Counties 57% and 62 % of survey recipients reported the need to travel outside their area or region for needed health service. (page 107) </a:t>
            </a:r>
            <a:r>
              <a:rPr lang="en-US" baseline="0" dirty="0"/>
              <a:t>access hospitals, circles are not. </a:t>
            </a:r>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4</a:t>
            </a:fld>
            <a:endParaRPr lang="en-US"/>
          </a:p>
        </p:txBody>
      </p:sp>
    </p:spTree>
    <p:extLst>
      <p:ext uri="{BB962C8B-B14F-4D97-AF65-F5344CB8AC3E}">
        <p14:creationId xmlns:p14="http://schemas.microsoft.com/office/powerpoint/2010/main" val="103177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does not have county health departments,</a:t>
            </a:r>
            <a:r>
              <a:rPr lang="en-US" baseline="0" dirty="0"/>
              <a:t> and most state health department services are centralized, with contracts with a variety of community-based organizations for local-level services.  Each Public Health District has a lead staff person, and a District Coordinating Council, made up of local organization representatives (including health care).  The DCC lead district-wide planning processes.</a:t>
            </a:r>
          </a:p>
          <a:p>
            <a:endParaRPr lang="en-US" baseline="0" dirty="0"/>
          </a:p>
          <a:p>
            <a:r>
              <a:rPr lang="en-US" baseline="0" dirty="0"/>
              <a:t>Our two largest cities have the only local public health agencies.</a:t>
            </a:r>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5</a:t>
            </a:fld>
            <a:endParaRPr lang="en-US"/>
          </a:p>
        </p:txBody>
      </p:sp>
    </p:spTree>
    <p:extLst>
      <p:ext uri="{BB962C8B-B14F-4D97-AF65-F5344CB8AC3E}">
        <p14:creationId xmlns:p14="http://schemas.microsoft.com/office/powerpoint/2010/main" val="217493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7">
              <a:defRPr/>
            </a:pPr>
            <a:r>
              <a:rPr lang="en-US" dirty="0"/>
              <a:t>The first joint community</a:t>
            </a:r>
            <a:r>
              <a:rPr lang="en-US" baseline="0" dirty="0"/>
              <a:t> health assessment began a</a:t>
            </a:r>
            <a:r>
              <a:rPr lang="en-US" dirty="0"/>
              <a:t>s the </a:t>
            </a:r>
            <a:r>
              <a:rPr lang="en-US" dirty="0" err="1"/>
              <a:t>OneMaine</a:t>
            </a:r>
            <a:r>
              <a:rPr lang="en-US" dirty="0"/>
              <a:t> Health Collaborative created in 2007 as a partnership between Eastern Maine</a:t>
            </a:r>
            <a:r>
              <a:rPr lang="en-US" baseline="0" dirty="0"/>
              <a:t> H</a:t>
            </a:r>
            <a:r>
              <a:rPr lang="en-US" dirty="0"/>
              <a:t>ealth System, MaineGeneral Health, and MaineHealth. </a:t>
            </a:r>
            <a:r>
              <a:rPr lang="en-US" baseline="0" dirty="0"/>
              <a:t>County level reports were created. </a:t>
            </a:r>
            <a:r>
              <a:rPr lang="en-US" dirty="0"/>
              <a:t>They enlisted the District Coordinating Councils </a:t>
            </a:r>
            <a:r>
              <a:rPr lang="en-US" baseline="0" dirty="0"/>
              <a:t>to assist with the 2010 community forums. Maine CDC created its own State Health Assessment in 2012. </a:t>
            </a:r>
          </a:p>
          <a:p>
            <a:pPr defTabSz="914287">
              <a:defRPr/>
            </a:pPr>
            <a:endParaRPr lang="en-US" baseline="0" dirty="0"/>
          </a:p>
          <a:p>
            <a:pPr defTabSz="914287">
              <a:defRPr/>
            </a:pPr>
            <a:r>
              <a:rPr lang="en-US" dirty="0"/>
              <a:t>After conversations at the Statewide Coordinating Council for Public Health, the Maine CDC joined these entities, along with other partners in 2012. Central Maine Healthcare joined the group in 2013. In 2014, a formal Memorandum of Understanding was signed by all the above named collaborators. </a:t>
            </a:r>
          </a:p>
          <a:p>
            <a:pPr defTabSz="914287">
              <a:defRPr/>
            </a:pPr>
            <a:endParaRPr lang="en-US" dirty="0"/>
          </a:p>
          <a:p>
            <a:pPr defTabSz="914287">
              <a:defRPr/>
            </a:pPr>
            <a:endParaRPr lang="en-US" dirty="0"/>
          </a:p>
          <a:p>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6</a:t>
            </a:fld>
            <a:endParaRPr lang="en-US"/>
          </a:p>
        </p:txBody>
      </p:sp>
    </p:spTree>
    <p:extLst>
      <p:ext uri="{BB962C8B-B14F-4D97-AF65-F5344CB8AC3E}">
        <p14:creationId xmlns:p14="http://schemas.microsoft.com/office/powerpoint/2010/main" val="183078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aseline="0" dirty="0"/>
              <a:t>The Metrics Committee is charged with creating a </a:t>
            </a:r>
          </a:p>
          <a:p>
            <a:r>
              <a:rPr lang="en-US" dirty="0"/>
              <a:t>[a] common set of population/community health indicators and measures (core and extended lists); </a:t>
            </a:r>
            <a:endParaRPr lang="en-US" dirty="0" smtClean="0"/>
          </a:p>
          <a:p>
            <a:endParaRPr lang="en-US" dirty="0"/>
          </a:p>
          <a:p>
            <a:r>
              <a:rPr lang="en-US" dirty="0"/>
              <a:t>[b] preliminary data analysis plan (to identify scope of work for Maine CDC and MAINE SHARED CHNA vendor); </a:t>
            </a:r>
            <a:endParaRPr lang="en-US" dirty="0" smtClean="0"/>
          </a:p>
          <a:p>
            <a:endParaRPr lang="en-US" dirty="0"/>
          </a:p>
          <a:p>
            <a:r>
              <a:rPr lang="en-US" dirty="0"/>
              <a:t>[c] processes for reviewing indicators and measures regularly to stay abreast of research; </a:t>
            </a:r>
            <a:r>
              <a:rPr lang="en-US"/>
              <a:t>and </a:t>
            </a:r>
            <a:endParaRPr lang="en-US" smtClean="0"/>
          </a:p>
          <a:p>
            <a:endParaRPr lang="en-US" dirty="0" smtClean="0"/>
          </a:p>
          <a:p>
            <a:r>
              <a:rPr lang="en-US" dirty="0" smtClean="0"/>
              <a:t>[</a:t>
            </a:r>
            <a:r>
              <a:rPr lang="en-US" dirty="0"/>
              <a:t>d] recommendations for annual data-related activities and projected costs associated with recommendations. </a:t>
            </a:r>
          </a:p>
        </p:txBody>
      </p:sp>
      <p:sp>
        <p:nvSpPr>
          <p:cNvPr id="4" name="Slide Number Placeholder 3"/>
          <p:cNvSpPr>
            <a:spLocks noGrp="1"/>
          </p:cNvSpPr>
          <p:nvPr>
            <p:ph type="sldNum" sz="quarter" idx="10"/>
          </p:nvPr>
        </p:nvSpPr>
        <p:spPr/>
        <p:txBody>
          <a:bodyPr/>
          <a:lstStyle/>
          <a:p>
            <a:fld id="{15E2BF24-9002-4ED9-A8FD-3D1CD2888A5D}" type="slidenum">
              <a:rPr lang="en-US" smtClean="0"/>
              <a:t>7</a:t>
            </a:fld>
            <a:endParaRPr lang="en-US"/>
          </a:p>
        </p:txBody>
      </p:sp>
    </p:spTree>
    <p:extLst>
      <p:ext uri="{BB962C8B-B14F-4D97-AF65-F5344CB8AC3E}">
        <p14:creationId xmlns:p14="http://schemas.microsoft.com/office/powerpoint/2010/main" val="257773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include general health, infectious</a:t>
            </a:r>
            <a:r>
              <a:rPr lang="en-US" baseline="0" dirty="0"/>
              <a:t> and chronic diseases, environmental health, birth outcomes, cancer, injury, substance use, tobacco , mental health, oral health</a:t>
            </a:r>
            <a:r>
              <a:rPr lang="en-US" baseline="0" dirty="0" smtClean="0"/>
              <a:t>.</a:t>
            </a:r>
          </a:p>
          <a:p>
            <a:endParaRPr lang="en-US" baseline="0" dirty="0" smtClean="0"/>
          </a:p>
          <a:p>
            <a:r>
              <a:rPr lang="en-US" baseline="0" dirty="0" smtClean="0"/>
              <a:t>Our transportation-related indicators include: </a:t>
            </a:r>
          </a:p>
          <a:p>
            <a:endParaRPr lang="en-US" baseline="0" dirty="0" smtClean="0"/>
          </a:p>
          <a:p>
            <a:r>
              <a:rPr lang="en-US" baseline="0" dirty="0" smtClean="0"/>
              <a:t>Alcohol impaired driving deaths</a:t>
            </a:r>
          </a:p>
          <a:p>
            <a:r>
              <a:rPr lang="en-US" baseline="0" dirty="0" smtClean="0"/>
              <a:t>Long Commute—driving alone</a:t>
            </a:r>
          </a:p>
          <a:p>
            <a:r>
              <a:rPr lang="en-US" baseline="0" dirty="0" smtClean="0"/>
              <a:t>% living in rural areas</a:t>
            </a:r>
          </a:p>
          <a:p>
            <a:r>
              <a:rPr lang="en-US" baseline="0" dirty="0" smtClean="0"/>
              <a:t>Ratio of Dentists, Primary Care Physicians, and Mental Health Providers by County</a:t>
            </a:r>
          </a:p>
          <a:p>
            <a:endParaRPr lang="en-US" baseline="0" dirty="0" smtClean="0"/>
          </a:p>
          <a:p>
            <a:endParaRPr lang="en-US" baseline="0" dirty="0"/>
          </a:p>
          <a:p>
            <a:r>
              <a:rPr lang="en-US" baseline="0" dirty="0"/>
              <a:t>Major data sources are BRFSS, the Maine Integrated Youth Health Survey (Maines version of the YRBS), mortality, cancer registry, hospital discharge data, census data.  </a:t>
            </a:r>
          </a:p>
          <a:p>
            <a:endParaRPr lang="en-US" dirty="0"/>
          </a:p>
        </p:txBody>
      </p:sp>
      <p:sp>
        <p:nvSpPr>
          <p:cNvPr id="4" name="Slide Number Placeholder 3"/>
          <p:cNvSpPr>
            <a:spLocks noGrp="1"/>
          </p:cNvSpPr>
          <p:nvPr>
            <p:ph type="sldNum" sz="quarter" idx="10"/>
          </p:nvPr>
        </p:nvSpPr>
        <p:spPr/>
        <p:txBody>
          <a:bodyPr/>
          <a:lstStyle/>
          <a:p>
            <a:fld id="{9F4ED483-E661-4165-AFAC-58C1D9C683F9}" type="slidenum">
              <a:rPr lang="en-US" smtClean="0"/>
              <a:t>8</a:t>
            </a:fld>
            <a:endParaRPr lang="en-US"/>
          </a:p>
        </p:txBody>
      </p:sp>
    </p:spTree>
    <p:extLst>
      <p:ext uri="{BB962C8B-B14F-4D97-AF65-F5344CB8AC3E}">
        <p14:creationId xmlns:p14="http://schemas.microsoft.com/office/powerpoint/2010/main" val="423425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aseline="0" dirty="0"/>
              <a:t>The </a:t>
            </a:r>
            <a:r>
              <a:rPr lang="en-US" baseline="0" dirty="0" smtClean="0"/>
              <a:t>Community Engagement Committee is </a:t>
            </a:r>
            <a:r>
              <a:rPr lang="en-US" baseline="0" dirty="0"/>
              <a:t>charged with creating a </a:t>
            </a:r>
          </a:p>
          <a:p>
            <a:r>
              <a:rPr lang="en-US" dirty="0" smtClean="0"/>
              <a:t>[a] disseminating Shared CHNA state and county-level results; </a:t>
            </a:r>
          </a:p>
          <a:p>
            <a:r>
              <a:rPr lang="en-US" dirty="0" smtClean="0"/>
              <a:t>[b] identifying priorities among significant health issues; and </a:t>
            </a:r>
          </a:p>
          <a:p>
            <a:r>
              <a:rPr lang="en-US" dirty="0" smtClean="0"/>
              <a:t>[c] identifying local, regional, or statewide assets and resources that may potentially address the significant health needs identified.</a:t>
            </a:r>
          </a:p>
          <a:p>
            <a:endParaRPr lang="en-US" dirty="0" smtClean="0"/>
          </a:p>
          <a:p>
            <a:r>
              <a:rPr lang="en-US" dirty="0" smtClean="0"/>
              <a:t>In order to do this work, the CE committee strives for</a:t>
            </a:r>
            <a:r>
              <a:rPr lang="en-US" baseline="0" dirty="0" smtClean="0"/>
              <a:t> multi-sector participation (government, non-government, subject matter experts, academia, healthcare, representatives of the underserved populations. </a:t>
            </a:r>
          </a:p>
          <a:p>
            <a:endParaRPr lang="en-US" baseline="0" dirty="0" smtClean="0"/>
          </a:p>
          <a:p>
            <a:r>
              <a:rPr lang="en-US" baseline="0" dirty="0" smtClean="0"/>
              <a:t>Recruitment for involvement is ongoing and open to any interested parties with an investment in the Maine Shared CHNA Mission and vision which is to make Maine the healthiest state in the U.S. </a:t>
            </a:r>
            <a:endParaRPr lang="en-US" dirty="0"/>
          </a:p>
        </p:txBody>
      </p:sp>
      <p:sp>
        <p:nvSpPr>
          <p:cNvPr id="4" name="Slide Number Placeholder 3"/>
          <p:cNvSpPr>
            <a:spLocks noGrp="1"/>
          </p:cNvSpPr>
          <p:nvPr>
            <p:ph type="sldNum" sz="quarter" idx="10"/>
          </p:nvPr>
        </p:nvSpPr>
        <p:spPr/>
        <p:txBody>
          <a:bodyPr/>
          <a:lstStyle/>
          <a:p>
            <a:fld id="{15E2BF24-9002-4ED9-A8FD-3D1CD2888A5D}" type="slidenum">
              <a:rPr lang="en-US" smtClean="0"/>
              <a:t>9</a:t>
            </a:fld>
            <a:endParaRPr lang="en-US"/>
          </a:p>
        </p:txBody>
      </p:sp>
    </p:spTree>
    <p:extLst>
      <p:ext uri="{BB962C8B-B14F-4D97-AF65-F5344CB8AC3E}">
        <p14:creationId xmlns:p14="http://schemas.microsoft.com/office/powerpoint/2010/main" val="2577736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54115" b="33085"/>
          <a:stretch/>
        </p:blipFill>
        <p:spPr>
          <a:xfrm>
            <a:off x="1331976" y="5917438"/>
            <a:ext cx="9144000" cy="877824"/>
          </a:xfrm>
          <a:prstGeom prst="rect">
            <a:avLst/>
          </a:prstGeom>
        </p:spPr>
      </p:pic>
    </p:spTree>
    <p:extLst>
      <p:ext uri="{BB962C8B-B14F-4D97-AF65-F5344CB8AC3E}">
        <p14:creationId xmlns:p14="http://schemas.microsoft.com/office/powerpoint/2010/main" val="19820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1C22-FBD9-4106-9351-021C36965BD1}" type="slidenum">
              <a:rPr lang="en-US" smtClean="0"/>
              <a:t>‹#›</a:t>
            </a:fld>
            <a:endParaRPr lang="en-US"/>
          </a:p>
        </p:txBody>
      </p:sp>
    </p:spTree>
    <p:extLst>
      <p:ext uri="{BB962C8B-B14F-4D97-AF65-F5344CB8AC3E}">
        <p14:creationId xmlns:p14="http://schemas.microsoft.com/office/powerpoint/2010/main" val="177614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1C22-FBD9-4106-9351-021C36965BD1}" type="slidenum">
              <a:rPr lang="en-US" smtClean="0"/>
              <a:t>‹#›</a:t>
            </a:fld>
            <a:endParaRPr lang="en-US"/>
          </a:p>
        </p:txBody>
      </p:sp>
    </p:spTree>
    <p:extLst>
      <p:ext uri="{BB962C8B-B14F-4D97-AF65-F5344CB8AC3E}">
        <p14:creationId xmlns:p14="http://schemas.microsoft.com/office/powerpoint/2010/main" val="270189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0B766-AB41-462A-AFDA-1B3044C7F7C5}"/>
              </a:ext>
            </a:extLst>
          </p:cNvPr>
          <p:cNvSpPr>
            <a:spLocks noGrp="1"/>
          </p:cNvSpPr>
          <p:nvPr>
            <p:ph type="title"/>
          </p:nvPr>
        </p:nvSpPr>
        <p:spPr>
          <a:xfrm>
            <a:off x="822960" y="365125"/>
            <a:ext cx="10515600" cy="548640"/>
          </a:xfrm>
        </p:spPr>
        <p:txBody>
          <a:bodyPr>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xmlns="" id="{DFF0096A-914C-4C0A-9527-FED9DE273ADA}"/>
              </a:ext>
            </a:extLst>
          </p:cNvPr>
          <p:cNvSpPr>
            <a:spLocks noGrp="1"/>
          </p:cNvSpPr>
          <p:nvPr>
            <p:ph idx="1"/>
          </p:nvPr>
        </p:nvSpPr>
        <p:spPr>
          <a:xfrm>
            <a:off x="822960" y="1420240"/>
            <a:ext cx="10515600" cy="4754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EAFA5B83-9EB1-49F5-A14C-AB3DF868BE0A}"/>
              </a:ext>
            </a:extLst>
          </p:cNvPr>
          <p:cNvSpPr>
            <a:spLocks noGrp="1"/>
          </p:cNvSpPr>
          <p:nvPr>
            <p:ph type="dt" sz="half" idx="10"/>
          </p:nvPr>
        </p:nvSpPr>
        <p:spPr>
          <a:xfrm>
            <a:off x="838200" y="6356352"/>
            <a:ext cx="2743200" cy="365125"/>
          </a:xfrm>
        </p:spPr>
        <p:txBody>
          <a:bodyPr/>
          <a:lstStyle/>
          <a:p>
            <a:endParaRPr lang="en-US" dirty="0">
              <a:solidFill>
                <a:srgbClr val="000000">
                  <a:tint val="75000"/>
                </a:srgbClr>
              </a:solidFill>
            </a:endParaRPr>
          </a:p>
        </p:txBody>
      </p:sp>
      <p:sp>
        <p:nvSpPr>
          <p:cNvPr id="5" name="Footer Placeholder 4">
            <a:extLst>
              <a:ext uri="{FF2B5EF4-FFF2-40B4-BE49-F238E27FC236}">
                <a16:creationId xmlns:a16="http://schemas.microsoft.com/office/drawing/2014/main" xmlns="" id="{98BD9DE1-E650-4E93-B641-207CE15A0E2F}"/>
              </a:ext>
            </a:extLst>
          </p:cNvPr>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a:extLst>
              <a:ext uri="{FF2B5EF4-FFF2-40B4-BE49-F238E27FC236}">
                <a16:creationId xmlns:a16="http://schemas.microsoft.com/office/drawing/2014/main" xmlns="" id="{056525A6-570D-4E86-B144-4E7BC790BB2A}"/>
              </a:ext>
            </a:extLst>
          </p:cNvPr>
          <p:cNvSpPr>
            <a:spLocks noGrp="1"/>
          </p:cNvSpPr>
          <p:nvPr>
            <p:ph type="sldNum" sz="quarter" idx="12"/>
          </p:nvPr>
        </p:nvSpPr>
        <p:spPr/>
        <p:txBody>
          <a:bodyPr/>
          <a:lstStyle/>
          <a:p>
            <a:fld id="{1C556C41-0BAF-42D1-B26A-9ED5CFD92BC0}" type="slidenum">
              <a:rPr lang="en-US" smtClean="0">
                <a:solidFill>
                  <a:srgbClr val="000000">
                    <a:tint val="75000"/>
                  </a:srgbClr>
                </a:solidFill>
              </a:rPr>
              <a:pPr/>
              <a:t>‹#›</a:t>
            </a:fld>
            <a:endParaRPr lang="en-US" dirty="0">
              <a:solidFill>
                <a:srgbClr val="000000">
                  <a:tint val="75000"/>
                </a:srgbClr>
              </a:solidFill>
            </a:endParaRPr>
          </a:p>
        </p:txBody>
      </p:sp>
      <p:sp>
        <p:nvSpPr>
          <p:cNvPr id="11" name="Text Placeholder 10">
            <a:extLst>
              <a:ext uri="{FF2B5EF4-FFF2-40B4-BE49-F238E27FC236}">
                <a16:creationId xmlns:a16="http://schemas.microsoft.com/office/drawing/2014/main" xmlns="" id="{A70192C0-DDAE-4D0E-9A39-934EA86FC2A6}"/>
              </a:ext>
            </a:extLst>
          </p:cNvPr>
          <p:cNvSpPr>
            <a:spLocks noGrp="1"/>
          </p:cNvSpPr>
          <p:nvPr>
            <p:ph type="body" sz="quarter" idx="14" hasCustomPrompt="1"/>
          </p:nvPr>
        </p:nvSpPr>
        <p:spPr>
          <a:xfrm>
            <a:off x="807720" y="914363"/>
            <a:ext cx="10515600" cy="365760"/>
          </a:xfrm>
        </p:spPr>
        <p:txBody>
          <a:bodyPr lIns="182880" anchor="ctr" anchorCtr="0">
            <a:normAutofit/>
          </a:bodyPr>
          <a:lstStyle>
            <a:lvl1pPr marL="0" indent="0">
              <a:buNone/>
              <a:defRPr sz="1500" cap="small" baseline="0">
                <a:solidFill>
                  <a:schemeClr val="bg1">
                    <a:lumMod val="65000"/>
                  </a:schemeClr>
                </a:solidFill>
              </a:defRPr>
            </a:lvl1pPr>
          </a:lstStyle>
          <a:p>
            <a:pPr lvl="0"/>
            <a:r>
              <a:rPr lang="en-US" dirty="0" err="1"/>
              <a:t>Subheader</a:t>
            </a:r>
            <a:endParaRPr lang="en-US" dirty="0"/>
          </a:p>
        </p:txBody>
      </p:sp>
    </p:spTree>
    <p:extLst>
      <p:ext uri="{BB962C8B-B14F-4D97-AF65-F5344CB8AC3E}">
        <p14:creationId xmlns:p14="http://schemas.microsoft.com/office/powerpoint/2010/main" val="65559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66095" y="6356350"/>
            <a:ext cx="441158" cy="365125"/>
          </a:xfrm>
        </p:spPr>
        <p:txBody>
          <a:bodyPr/>
          <a:lstStyle/>
          <a:p>
            <a:fld id="{1F6C1C22-FBD9-4106-9351-021C36965BD1}"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5678" y="6253568"/>
            <a:ext cx="7851775" cy="75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6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1C22-FBD9-4106-9351-021C36965BD1}" type="slidenum">
              <a:rPr lang="en-US" smtClean="0"/>
              <a:t>‹#›</a:t>
            </a:fld>
            <a:endParaRPr lang="en-US"/>
          </a:p>
        </p:txBody>
      </p:sp>
    </p:spTree>
    <p:extLst>
      <p:ext uri="{BB962C8B-B14F-4D97-AF65-F5344CB8AC3E}">
        <p14:creationId xmlns:p14="http://schemas.microsoft.com/office/powerpoint/2010/main" val="126354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1C22-FBD9-4106-9351-021C36965BD1}" type="slidenum">
              <a:rPr lang="en-US" smtClean="0"/>
              <a:t>‹#›</a:t>
            </a:fld>
            <a:endParaRPr lang="en-US"/>
          </a:p>
        </p:txBody>
      </p:sp>
    </p:spTree>
    <p:extLst>
      <p:ext uri="{BB962C8B-B14F-4D97-AF65-F5344CB8AC3E}">
        <p14:creationId xmlns:p14="http://schemas.microsoft.com/office/powerpoint/2010/main" val="260310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562348" y="6308224"/>
            <a:ext cx="429126" cy="365125"/>
          </a:xfrm>
        </p:spPr>
        <p:txBody>
          <a:bodyPr/>
          <a:lstStyle/>
          <a:p>
            <a:fld id="{1F6C1C22-FBD9-4106-9351-021C36965BD1}" type="slidenum">
              <a:rPr lang="en-US" smtClean="0"/>
              <a:t>‹#›</a:t>
            </a:fld>
            <a:endParaRPr lang="en-US"/>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588"/>
          <a:stretch/>
        </p:blipFill>
        <p:spPr bwMode="auto">
          <a:xfrm>
            <a:off x="2194595" y="6222513"/>
            <a:ext cx="7683332" cy="65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74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5588" y="5802934"/>
            <a:ext cx="91440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a:xfrm>
            <a:off x="11610473" y="6147254"/>
            <a:ext cx="296779" cy="365125"/>
          </a:xfrm>
        </p:spPr>
        <p:txBody>
          <a:bodyPr/>
          <a:lstStyle/>
          <a:p>
            <a:fld id="{1F6C1C22-FBD9-4106-9351-021C36965BD1}" type="slidenum">
              <a:rPr lang="en-US" smtClean="0"/>
              <a:t>‹#›</a:t>
            </a:fld>
            <a:endParaRPr lang="en-US"/>
          </a:p>
        </p:txBody>
      </p:sp>
    </p:spTree>
    <p:extLst>
      <p:ext uri="{BB962C8B-B14F-4D97-AF65-F5344CB8AC3E}">
        <p14:creationId xmlns:p14="http://schemas.microsoft.com/office/powerpoint/2010/main" val="364750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2302" y="5954188"/>
            <a:ext cx="91440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11478126" y="6236720"/>
            <a:ext cx="381000" cy="365125"/>
          </a:xfrm>
        </p:spPr>
        <p:txBody>
          <a:bodyPr/>
          <a:lstStyle/>
          <a:p>
            <a:fld id="{1F6C1C22-FBD9-4106-9351-021C36965BD1}" type="slidenum">
              <a:rPr lang="en-US" smtClean="0"/>
              <a:t>‹#›</a:t>
            </a:fld>
            <a:endParaRPr lang="en-US"/>
          </a:p>
        </p:txBody>
      </p:sp>
    </p:spTree>
    <p:extLst>
      <p:ext uri="{BB962C8B-B14F-4D97-AF65-F5344CB8AC3E}">
        <p14:creationId xmlns:p14="http://schemas.microsoft.com/office/powerpoint/2010/main" val="342126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0012" y="9112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xmlns="" id="{84A3C11C-7CAB-4022-9C70-FF1A80E1257E}"/>
              </a:ext>
            </a:extLst>
          </p:cNvPr>
          <p:cNvPicPr>
            <a:picLocks noChangeAspect="1"/>
          </p:cNvPicPr>
          <p:nvPr userDrawn="1"/>
        </p:nvPicPr>
        <p:blipFill>
          <a:blip r:embed="rId2"/>
          <a:stretch>
            <a:fillRect/>
          </a:stretch>
        </p:blipFill>
        <p:spPr>
          <a:xfrm>
            <a:off x="1776216" y="6071587"/>
            <a:ext cx="7681626" cy="658425"/>
          </a:xfrm>
          <a:prstGeom prst="rect">
            <a:avLst/>
          </a:prstGeom>
        </p:spPr>
      </p:pic>
    </p:spTree>
    <p:extLst>
      <p:ext uri="{BB962C8B-B14F-4D97-AF65-F5344CB8AC3E}">
        <p14:creationId xmlns:p14="http://schemas.microsoft.com/office/powerpoint/2010/main" val="91173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1C22-FBD9-4106-9351-021C36965BD1}" type="slidenum">
              <a:rPr lang="en-US" smtClean="0"/>
              <a:t>‹#›</a:t>
            </a:fld>
            <a:endParaRPr lang="en-US"/>
          </a:p>
        </p:txBody>
      </p:sp>
    </p:spTree>
    <p:extLst>
      <p:ext uri="{BB962C8B-B14F-4D97-AF65-F5344CB8AC3E}">
        <p14:creationId xmlns:p14="http://schemas.microsoft.com/office/powerpoint/2010/main" val="49340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C1C22-FBD9-4106-9351-021C36965BD1}" type="slidenum">
              <a:rPr lang="en-US" smtClean="0"/>
              <a:t>‹#›</a:t>
            </a:fld>
            <a:endParaRPr lang="en-US"/>
          </a:p>
        </p:txBody>
      </p:sp>
    </p:spTree>
    <p:extLst>
      <p:ext uri="{BB962C8B-B14F-4D97-AF65-F5344CB8AC3E}">
        <p14:creationId xmlns:p14="http://schemas.microsoft.com/office/powerpoint/2010/main" val="15163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ountyhealthrankings.org/rankings/data/M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brendan@healthyoxfordhills.org" TargetMode="External"/><Relationship Id="rId5" Type="http://schemas.openxmlformats.org/officeDocument/2006/relationships/hyperlink" Target="https://mainehealth.org/-/media/community-health/new-chna/chna-county-report-wmh-smh-final-62216.pdf?la=en" TargetMode="External"/><Relationship Id="rId4" Type="http://schemas.openxmlformats.org/officeDocument/2006/relationships/hyperlink" Target="http://www.maine.gov/dacf/parks/publications_maps/statewide_recreation_pla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lmorrisse@mainehealth.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www.mainechn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Maine Shared Community Health Needs Assessment</a:t>
            </a:r>
          </a:p>
        </p:txBody>
      </p:sp>
      <p:sp>
        <p:nvSpPr>
          <p:cNvPr id="3" name="Subtitle 2"/>
          <p:cNvSpPr>
            <a:spLocks noGrp="1"/>
          </p:cNvSpPr>
          <p:nvPr>
            <p:ph type="subTitle" idx="1"/>
          </p:nvPr>
        </p:nvSpPr>
        <p:spPr/>
        <p:txBody>
          <a:bodyPr>
            <a:normAutofit/>
          </a:bodyPr>
          <a:lstStyle/>
          <a:p>
            <a:r>
              <a:rPr lang="en-US" dirty="0"/>
              <a:t>Integrating Hospital Community Benefit Requirements </a:t>
            </a:r>
          </a:p>
          <a:p>
            <a:r>
              <a:rPr lang="en-US" dirty="0"/>
              <a:t>and Public Health Accreditation Standards</a:t>
            </a:r>
          </a:p>
          <a:p>
            <a:r>
              <a:rPr lang="en-US" dirty="0" smtClean="0"/>
              <a:t>Jo Morrissey, CPH, Maine Shared CHNA Program Manager</a:t>
            </a:r>
            <a:endParaRPr lang="en-US" dirty="0"/>
          </a:p>
          <a:p>
            <a:endParaRPr lang="en-US" dirty="0"/>
          </a:p>
        </p:txBody>
      </p:sp>
    </p:spTree>
    <p:extLst>
      <p:ext uri="{BB962C8B-B14F-4D97-AF65-F5344CB8AC3E}">
        <p14:creationId xmlns:p14="http://schemas.microsoft.com/office/powerpoint/2010/main" val="183473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7"/>
            <a:ext cx="10515600" cy="1325563"/>
          </a:xfrm>
        </p:spPr>
        <p:txBody>
          <a:bodyPr/>
          <a:lstStyle/>
          <a:p>
            <a:pPr algn="ctr"/>
            <a:r>
              <a:rPr lang="en-US" dirty="0"/>
              <a:t>Goals, Roles, &amp; Responsibilities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1" y="1277603"/>
            <a:ext cx="5773738"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47937" y="1418197"/>
            <a:ext cx="3200400" cy="646331"/>
          </a:xfrm>
          <a:prstGeom prst="rect">
            <a:avLst/>
          </a:prstGeom>
          <a:solidFill>
            <a:srgbClr val="EB641B">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Lucida Sans Unicode"/>
              </a:rPr>
              <a:t>Provides leadership and stewardship of resources. </a:t>
            </a:r>
          </a:p>
        </p:txBody>
      </p:sp>
      <p:sp>
        <p:nvSpPr>
          <p:cNvPr id="8" name="TextBox 7"/>
          <p:cNvSpPr txBox="1"/>
          <p:nvPr/>
        </p:nvSpPr>
        <p:spPr>
          <a:xfrm>
            <a:off x="5309937" y="2339165"/>
            <a:ext cx="3124200" cy="822960"/>
          </a:xfrm>
          <a:prstGeom prst="rect">
            <a:avLst/>
          </a:prstGeom>
          <a:solidFill>
            <a:srgbClr val="CCFFCC"/>
          </a:solidFill>
        </p:spPr>
        <p:txBody>
          <a:bodyPr wrap="square" rtlCol="0">
            <a:spAutoFit/>
          </a:bodyPr>
          <a:lstStyle/>
          <a:p>
            <a:r>
              <a:rPr lang="en-US" sz="1600" dirty="0">
                <a:solidFill>
                  <a:prstClr val="black"/>
                </a:solidFill>
                <a:latin typeface="Lucida Sans Unicode"/>
              </a:rPr>
              <a:t>Develops timelines, reviews agendas, defines goals, advises PM</a:t>
            </a:r>
            <a:endParaRPr lang="en-US" dirty="0">
              <a:solidFill>
                <a:prstClr val="black"/>
              </a:solidFill>
              <a:latin typeface="Lucida Sans Unicode"/>
            </a:endParaRPr>
          </a:p>
        </p:txBody>
      </p:sp>
      <p:sp>
        <p:nvSpPr>
          <p:cNvPr id="9" name="TextBox 8"/>
          <p:cNvSpPr txBox="1"/>
          <p:nvPr/>
        </p:nvSpPr>
        <p:spPr>
          <a:xfrm>
            <a:off x="5995737" y="3436762"/>
            <a:ext cx="5398168" cy="830997"/>
          </a:xfrm>
          <a:prstGeom prst="rect">
            <a:avLst/>
          </a:prstGeom>
          <a:solidFill>
            <a:srgbClr val="2DA2BF">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Lucida Sans Unicode"/>
              </a:rPr>
              <a:t>Revises guidelines and methodology to meet goals. Develops work plans.  Consults on forum materials. Adds timeline details, defines assets</a:t>
            </a:r>
          </a:p>
        </p:txBody>
      </p:sp>
      <p:sp>
        <p:nvSpPr>
          <p:cNvPr id="10" name="TextBox 9"/>
          <p:cNvSpPr txBox="1"/>
          <p:nvPr/>
        </p:nvSpPr>
        <p:spPr>
          <a:xfrm>
            <a:off x="6757737" y="4542397"/>
            <a:ext cx="5033210" cy="1077218"/>
          </a:xfrm>
          <a:prstGeom prst="rect">
            <a:avLst/>
          </a:prstGeom>
          <a:solidFill>
            <a:srgbClr val="39639D">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Lucida Sans Unicode"/>
              </a:rPr>
              <a:t>Implements work plans Plans, conducts, and reports on forums, helps to further </a:t>
            </a:r>
            <a:r>
              <a:rPr kumimoji="0" lang="en-US" sz="1600" b="0" i="0" u="none" strike="noStrike" kern="0" cap="none" spc="0" normalizeH="0" baseline="0" noProof="0" dirty="0" smtClean="0">
                <a:ln>
                  <a:noFill/>
                </a:ln>
                <a:solidFill>
                  <a:prstClr val="black"/>
                </a:solidFill>
                <a:effectLst/>
                <a:uLnTx/>
                <a:uFillTx/>
                <a:latin typeface="Lucida Sans Unicode"/>
              </a:rPr>
              <a:t>define </a:t>
            </a:r>
            <a:r>
              <a:rPr kumimoji="0" lang="en-US" sz="1600" b="0" i="0" u="none" strike="noStrike" kern="0" cap="none" spc="0" normalizeH="0" baseline="0" noProof="0" dirty="0">
                <a:ln>
                  <a:noFill/>
                </a:ln>
                <a:solidFill>
                  <a:prstClr val="black"/>
                </a:solidFill>
                <a:effectLst/>
                <a:uLnTx/>
                <a:uFillTx/>
                <a:latin typeface="Lucida Sans Unicode"/>
              </a:rPr>
              <a:t>assets; provides for a robust CE involvement process</a:t>
            </a:r>
          </a:p>
        </p:txBody>
      </p:sp>
      <p:sp>
        <p:nvSpPr>
          <p:cNvPr id="3" name="Slide Number Placeholder 2">
            <a:extLst>
              <a:ext uri="{FF2B5EF4-FFF2-40B4-BE49-F238E27FC236}">
                <a16:creationId xmlns:a16="http://schemas.microsoft.com/office/drawing/2014/main" xmlns="" id="{C57F5930-72AA-4FE8-A92D-54E3634613ED}"/>
              </a:ext>
            </a:extLst>
          </p:cNvPr>
          <p:cNvSpPr>
            <a:spLocks noGrp="1"/>
          </p:cNvSpPr>
          <p:nvPr>
            <p:ph type="sldNum" sz="quarter" idx="12"/>
          </p:nvPr>
        </p:nvSpPr>
        <p:spPr/>
        <p:txBody>
          <a:bodyPr/>
          <a:lstStyle/>
          <a:p>
            <a:fld id="{1F6C1C22-FBD9-4106-9351-021C36965BD1}" type="slidenum">
              <a:rPr lang="en-US" smtClean="0"/>
              <a:t>10</a:t>
            </a:fld>
            <a:endParaRPr lang="en-US"/>
          </a:p>
        </p:txBody>
      </p:sp>
    </p:spTree>
    <p:extLst>
      <p:ext uri="{BB962C8B-B14F-4D97-AF65-F5344CB8AC3E}">
        <p14:creationId xmlns:p14="http://schemas.microsoft.com/office/powerpoint/2010/main" val="4205943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3193E56-A522-46D7-8F8B-01C82B53BE63}"/>
              </a:ext>
            </a:extLst>
          </p:cNvPr>
          <p:cNvSpPr>
            <a:spLocks noGrp="1"/>
          </p:cNvSpPr>
          <p:nvPr>
            <p:ph type="sldNum" sz="quarter" idx="12"/>
          </p:nvPr>
        </p:nvSpPr>
        <p:spPr/>
        <p:txBody>
          <a:bodyPr/>
          <a:lstStyle/>
          <a:p>
            <a:fld id="{1F6C1C22-FBD9-4106-9351-021C36965BD1}" type="slidenum">
              <a:rPr lang="en-US" smtClean="0"/>
              <a:t>11</a:t>
            </a:fld>
            <a:endParaRPr lang="en-US"/>
          </a:p>
        </p:txBody>
      </p:sp>
      <p:sp>
        <p:nvSpPr>
          <p:cNvPr id="5" name="Title 1">
            <a:extLst>
              <a:ext uri="{FF2B5EF4-FFF2-40B4-BE49-F238E27FC236}">
                <a16:creationId xmlns:a16="http://schemas.microsoft.com/office/drawing/2014/main" xmlns="" id="{305DD995-D200-48F5-BAB2-3A3081F71674}"/>
              </a:ext>
            </a:extLst>
          </p:cNvPr>
          <p:cNvSpPr txBox="1">
            <a:spLocks/>
          </p:cNvSpPr>
          <p:nvPr/>
        </p:nvSpPr>
        <p:spPr>
          <a:xfrm>
            <a:off x="839788" y="30306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DRAFT Forum Agenda—as of 5-10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19878915"/>
              </p:ext>
            </p:extLst>
          </p:nvPr>
        </p:nvGraphicFramePr>
        <p:xfrm>
          <a:off x="475653" y="965847"/>
          <a:ext cx="8145833" cy="4888688"/>
        </p:xfrm>
        <a:graphic>
          <a:graphicData uri="http://schemas.openxmlformats.org/drawingml/2006/table">
            <a:tbl>
              <a:tblPr firstRow="1" bandRow="1"/>
              <a:tblGrid>
                <a:gridCol w="2088938"/>
                <a:gridCol w="4333436"/>
                <a:gridCol w="1723459"/>
              </a:tblGrid>
              <a:tr h="487189">
                <a:tc>
                  <a:txBody>
                    <a:bodyPr/>
                    <a:lstStyle/>
                    <a:p>
                      <a:pPr marL="0" marR="0" algn="ctr">
                        <a:spcBef>
                          <a:spcPts val="0"/>
                        </a:spcBef>
                        <a:spcAft>
                          <a:spcPts val="0"/>
                        </a:spcAft>
                      </a:pPr>
                      <a:r>
                        <a:rPr lang="en-US" sz="1400" b="1" kern="1200" dirty="0">
                          <a:solidFill>
                            <a:srgbClr val="FFFFFF"/>
                          </a:solidFill>
                          <a:effectLst/>
                          <a:latin typeface="Calibri"/>
                          <a:ea typeface="Times New Roman"/>
                        </a:rPr>
                        <a:t>Time Spent</a:t>
                      </a:r>
                      <a:endParaRPr lang="en-US" sz="1200" dirty="0">
                        <a:effectLst/>
                        <a:latin typeface="Arial"/>
                        <a:ea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kern="1200">
                          <a:solidFill>
                            <a:srgbClr val="FFFFFF"/>
                          </a:solidFill>
                          <a:effectLst/>
                          <a:latin typeface="Calibri"/>
                          <a:ea typeface="Times New Roman"/>
                        </a:rPr>
                        <a:t>Activity</a:t>
                      </a:r>
                      <a:endParaRPr lang="en-US" sz="1200">
                        <a:effectLst/>
                        <a:latin typeface="Arial"/>
                        <a:ea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kern="1200">
                          <a:solidFill>
                            <a:srgbClr val="FFFFFF"/>
                          </a:solidFill>
                          <a:effectLst/>
                          <a:latin typeface="Calibri"/>
                          <a:ea typeface="Times New Roman"/>
                        </a:rPr>
                        <a:t>Speaker/Facilitator</a:t>
                      </a:r>
                      <a:endParaRPr lang="en-US" sz="1200">
                        <a:effectLst/>
                        <a:latin typeface="Arial"/>
                        <a:ea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597728">
                <a:tc>
                  <a:txBody>
                    <a:bodyPr/>
                    <a:lstStyle/>
                    <a:p>
                      <a:pPr marL="0" marR="0">
                        <a:spcBef>
                          <a:spcPts val="0"/>
                        </a:spcBef>
                        <a:spcAft>
                          <a:spcPts val="0"/>
                        </a:spcAft>
                      </a:pPr>
                      <a:r>
                        <a:rPr lang="en-US" sz="1400" kern="1200">
                          <a:solidFill>
                            <a:srgbClr val="000000"/>
                          </a:solidFill>
                          <a:effectLst/>
                          <a:latin typeface="Calibri"/>
                          <a:ea typeface="Times New Roman"/>
                        </a:rPr>
                        <a:t>5 minutes</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400" kern="1200">
                          <a:solidFill>
                            <a:srgbClr val="000000"/>
                          </a:solidFill>
                          <a:effectLst/>
                          <a:latin typeface="Calibri"/>
                          <a:ea typeface="Times New Roman"/>
                        </a:rPr>
                        <a:t>Welcome and Introductions</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400" kern="1200">
                          <a:solidFill>
                            <a:srgbClr val="000000"/>
                          </a:solidFill>
                          <a:effectLst/>
                          <a:latin typeface="Calibri"/>
                          <a:ea typeface="Times New Roman"/>
                        </a:rPr>
                        <a:t>Local Facilitator</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1179198">
                <a:tc>
                  <a:txBody>
                    <a:bodyPr/>
                    <a:lstStyle/>
                    <a:p>
                      <a:pPr marL="0" marR="0">
                        <a:spcBef>
                          <a:spcPts val="0"/>
                        </a:spcBef>
                        <a:spcAft>
                          <a:spcPts val="0"/>
                        </a:spcAft>
                      </a:pPr>
                      <a:r>
                        <a:rPr lang="en-US" sz="1400" kern="1200">
                          <a:solidFill>
                            <a:srgbClr val="000000"/>
                          </a:solidFill>
                          <a:effectLst/>
                          <a:latin typeface="Calibri"/>
                          <a:ea typeface="Times New Roman"/>
                        </a:rPr>
                        <a:t>10-15 minutes</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400" kern="1200" dirty="0">
                          <a:solidFill>
                            <a:srgbClr val="000000"/>
                          </a:solidFill>
                          <a:effectLst/>
                          <a:latin typeface="Calibri"/>
                          <a:ea typeface="Times New Roman"/>
                        </a:rPr>
                        <a:t>Review previous CHNA Priorities and activities since last effort; 2-3 slides supported by a handout. Handout to include comprehensive list of partners and community assets as well as strategies. Compiled by local planning committees. Template to come.</a:t>
                      </a:r>
                      <a:endParaRPr lang="en-US" sz="1400" dirty="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400" kern="1200">
                          <a:solidFill>
                            <a:srgbClr val="000000"/>
                          </a:solidFill>
                          <a:effectLst/>
                          <a:latin typeface="Calibri"/>
                          <a:ea typeface="Times New Roman"/>
                        </a:rPr>
                        <a:t>Local Facilitator</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86507">
                <a:tc>
                  <a:txBody>
                    <a:bodyPr/>
                    <a:lstStyle/>
                    <a:p>
                      <a:pPr marL="0" marR="0">
                        <a:spcBef>
                          <a:spcPts val="0"/>
                        </a:spcBef>
                        <a:spcAft>
                          <a:spcPts val="0"/>
                        </a:spcAft>
                      </a:pPr>
                      <a:r>
                        <a:rPr lang="en-US" sz="1400" kern="1200">
                          <a:solidFill>
                            <a:srgbClr val="000000"/>
                          </a:solidFill>
                          <a:effectLst/>
                          <a:latin typeface="Calibri"/>
                          <a:ea typeface="Times New Roman"/>
                        </a:rPr>
                        <a:t>25 minutes</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400" kern="1200">
                          <a:solidFill>
                            <a:srgbClr val="000000"/>
                          </a:solidFill>
                          <a:effectLst/>
                          <a:latin typeface="Calibri"/>
                          <a:ea typeface="Times New Roman"/>
                        </a:rPr>
                        <a:t>Present key findings from Data Profile</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Q&amp;A </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400" kern="1200">
                          <a:solidFill>
                            <a:srgbClr val="000000"/>
                          </a:solidFill>
                          <a:effectLst/>
                          <a:latin typeface="Calibri"/>
                          <a:ea typeface="Times New Roman"/>
                        </a:rPr>
                        <a:t>JSI</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1179198">
                <a:tc>
                  <a:txBody>
                    <a:bodyPr/>
                    <a:lstStyle/>
                    <a:p>
                      <a:pPr marL="0" marR="0">
                        <a:spcBef>
                          <a:spcPts val="0"/>
                        </a:spcBef>
                        <a:spcAft>
                          <a:spcPts val="0"/>
                        </a:spcAft>
                      </a:pPr>
                      <a:r>
                        <a:rPr lang="en-US" sz="1400" kern="1200" dirty="0">
                          <a:solidFill>
                            <a:srgbClr val="000000"/>
                          </a:solidFill>
                          <a:effectLst/>
                          <a:latin typeface="Calibri"/>
                          <a:ea typeface="Times New Roman"/>
                        </a:rPr>
                        <a:t>Option A: Large Attendance</a:t>
                      </a:r>
                      <a:endParaRPr lang="en-US" sz="1400" dirty="0">
                        <a:effectLst/>
                        <a:latin typeface="Arial"/>
                        <a:ea typeface="Calibri"/>
                      </a:endParaRPr>
                    </a:p>
                    <a:p>
                      <a:pPr marL="342900" marR="0" lvl="0" indent="-342900">
                        <a:spcBef>
                          <a:spcPts val="0"/>
                        </a:spcBef>
                        <a:spcAft>
                          <a:spcPts val="0"/>
                        </a:spcAft>
                        <a:buFont typeface="Symbol"/>
                        <a:buChar char=""/>
                      </a:pPr>
                      <a:r>
                        <a:rPr lang="en-US" sz="1400" kern="1200" dirty="0">
                          <a:solidFill>
                            <a:srgbClr val="000000"/>
                          </a:solidFill>
                          <a:effectLst/>
                          <a:latin typeface="Calibri"/>
                          <a:ea typeface="Times New Roman"/>
                        </a:rPr>
                        <a:t>45 minutes </a:t>
                      </a:r>
                      <a:endParaRPr lang="en-US" sz="1400" dirty="0">
                        <a:effectLst/>
                        <a:latin typeface="Arial"/>
                        <a:ea typeface="Calibri"/>
                      </a:endParaRPr>
                    </a:p>
                    <a:p>
                      <a:pPr marL="0" marR="0">
                        <a:spcBef>
                          <a:spcPts val="0"/>
                        </a:spcBef>
                        <a:spcAft>
                          <a:spcPts val="0"/>
                        </a:spcAft>
                      </a:pPr>
                      <a:r>
                        <a:rPr lang="en-US" sz="1400" kern="1200" dirty="0">
                          <a:solidFill>
                            <a:srgbClr val="000000"/>
                          </a:solidFill>
                          <a:effectLst/>
                          <a:latin typeface="Calibri"/>
                          <a:ea typeface="Times New Roman"/>
                        </a:rPr>
                        <a:t> </a:t>
                      </a:r>
                      <a:endParaRPr lang="en-US" sz="1400" dirty="0">
                        <a:effectLst/>
                        <a:latin typeface="Arial"/>
                        <a:ea typeface="Calibri"/>
                      </a:endParaRPr>
                    </a:p>
                    <a:p>
                      <a:pPr marL="0" marR="0">
                        <a:spcBef>
                          <a:spcPts val="0"/>
                        </a:spcBef>
                        <a:spcAft>
                          <a:spcPts val="0"/>
                        </a:spcAft>
                      </a:pPr>
                      <a:r>
                        <a:rPr lang="en-US" sz="1400" kern="1200" dirty="0">
                          <a:solidFill>
                            <a:srgbClr val="000000"/>
                          </a:solidFill>
                          <a:effectLst/>
                          <a:latin typeface="Calibri"/>
                          <a:ea typeface="Times New Roman"/>
                        </a:rPr>
                        <a:t>Option B: Small Attendance:</a:t>
                      </a:r>
                      <a:endParaRPr lang="en-US" sz="1400" dirty="0">
                        <a:effectLst/>
                        <a:latin typeface="Arial"/>
                        <a:ea typeface="Calibri"/>
                      </a:endParaRPr>
                    </a:p>
                    <a:p>
                      <a:pPr marL="342900" marR="0" lvl="0" indent="-342900">
                        <a:spcBef>
                          <a:spcPts val="0"/>
                        </a:spcBef>
                        <a:spcAft>
                          <a:spcPts val="0"/>
                        </a:spcAft>
                        <a:buFont typeface="Symbol"/>
                        <a:buChar char=""/>
                      </a:pPr>
                      <a:r>
                        <a:rPr lang="en-US" sz="1400" kern="1200" dirty="0">
                          <a:solidFill>
                            <a:srgbClr val="000000"/>
                          </a:solidFill>
                          <a:effectLst/>
                          <a:latin typeface="Calibri"/>
                          <a:ea typeface="Times New Roman"/>
                        </a:rPr>
                        <a:t>35 minutes</a:t>
                      </a:r>
                      <a:endParaRPr lang="en-US" sz="1400" dirty="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400" kern="1200">
                          <a:solidFill>
                            <a:srgbClr val="000000"/>
                          </a:solidFill>
                          <a:effectLst/>
                          <a:latin typeface="Calibri"/>
                          <a:ea typeface="Times New Roman"/>
                        </a:rPr>
                        <a:t>Facilitated discussion in breakouts </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 </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 </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Facilitated discussion in one large group</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400" kern="1200">
                          <a:solidFill>
                            <a:srgbClr val="000000"/>
                          </a:solidFill>
                          <a:effectLst/>
                          <a:latin typeface="Calibri"/>
                          <a:ea typeface="Times New Roman"/>
                        </a:rPr>
                        <a:t>JSI &amp; Local Facilitator(s)</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 </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 </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Either JSI or Local Facilitator</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87189">
                <a:tc>
                  <a:txBody>
                    <a:bodyPr/>
                    <a:lstStyle/>
                    <a:p>
                      <a:pPr marL="0" marR="0">
                        <a:spcBef>
                          <a:spcPts val="0"/>
                        </a:spcBef>
                        <a:spcAft>
                          <a:spcPts val="0"/>
                        </a:spcAft>
                      </a:pPr>
                      <a:r>
                        <a:rPr lang="en-US" sz="1400" kern="1200">
                          <a:solidFill>
                            <a:srgbClr val="000000"/>
                          </a:solidFill>
                          <a:effectLst/>
                          <a:latin typeface="Calibri"/>
                          <a:ea typeface="Times New Roman"/>
                        </a:rPr>
                        <a:t>20 minutes</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400" kern="1200">
                          <a:solidFill>
                            <a:srgbClr val="000000"/>
                          </a:solidFill>
                          <a:effectLst/>
                          <a:latin typeface="Calibri"/>
                          <a:ea typeface="Times New Roman"/>
                        </a:rPr>
                        <a:t>Collect Table Responses</a:t>
                      </a:r>
                      <a:endParaRPr lang="en-US" sz="1400">
                        <a:effectLst/>
                        <a:latin typeface="Arial"/>
                        <a:ea typeface="Calibri"/>
                      </a:endParaRPr>
                    </a:p>
                    <a:p>
                      <a:pPr marL="0" marR="0">
                        <a:spcBef>
                          <a:spcPts val="0"/>
                        </a:spcBef>
                        <a:spcAft>
                          <a:spcPts val="0"/>
                        </a:spcAft>
                      </a:pPr>
                      <a:r>
                        <a:rPr lang="en-US" sz="1400" kern="1200">
                          <a:solidFill>
                            <a:srgbClr val="000000"/>
                          </a:solidFill>
                          <a:effectLst/>
                          <a:latin typeface="Calibri"/>
                          <a:ea typeface="Times New Roman"/>
                        </a:rPr>
                        <a:t>Clicker voting to prioritize</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400" kern="1200">
                          <a:solidFill>
                            <a:srgbClr val="000000"/>
                          </a:solidFill>
                          <a:effectLst/>
                          <a:latin typeface="Calibri"/>
                          <a:ea typeface="Times New Roman"/>
                        </a:rPr>
                        <a:t>JSI</a:t>
                      </a:r>
                      <a:endParaRPr lang="en-US" sz="140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71679">
                <a:tc>
                  <a:txBody>
                    <a:bodyPr/>
                    <a:lstStyle/>
                    <a:p>
                      <a:pPr marL="0" marR="0">
                        <a:spcBef>
                          <a:spcPts val="0"/>
                        </a:spcBef>
                        <a:spcAft>
                          <a:spcPts val="0"/>
                        </a:spcAft>
                      </a:pPr>
                      <a:r>
                        <a:rPr lang="en-US" sz="1400" kern="1200" dirty="0">
                          <a:solidFill>
                            <a:srgbClr val="000000"/>
                          </a:solidFill>
                          <a:effectLst/>
                          <a:latin typeface="Calibri"/>
                          <a:ea typeface="Times New Roman"/>
                        </a:rPr>
                        <a:t>10 minutes</a:t>
                      </a:r>
                      <a:endParaRPr lang="en-US" sz="1400" dirty="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400" kern="1200" dirty="0">
                          <a:solidFill>
                            <a:srgbClr val="000000"/>
                          </a:solidFill>
                          <a:effectLst/>
                          <a:latin typeface="Calibri"/>
                          <a:ea typeface="Times New Roman"/>
                        </a:rPr>
                        <a:t>Wrap up and next steps</a:t>
                      </a:r>
                      <a:endParaRPr lang="en-US" sz="1400" dirty="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400" kern="1200" dirty="0">
                          <a:solidFill>
                            <a:srgbClr val="000000"/>
                          </a:solidFill>
                          <a:effectLst/>
                          <a:latin typeface="Calibri"/>
                          <a:ea typeface="Times New Roman"/>
                        </a:rPr>
                        <a:t>Either JSI or Local Facilitator</a:t>
                      </a:r>
                      <a:endParaRPr lang="en-US" sz="1400" dirty="0">
                        <a:effectLst/>
                        <a:latin typeface="Arial"/>
                        <a:ea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bl>
          </a:graphicData>
        </a:graphic>
      </p:graphicFrame>
      <p:sp>
        <p:nvSpPr>
          <p:cNvPr id="6" name="TextBox 5"/>
          <p:cNvSpPr txBox="1"/>
          <p:nvPr/>
        </p:nvSpPr>
        <p:spPr>
          <a:xfrm>
            <a:off x="9037121" y="965847"/>
            <a:ext cx="2968831" cy="2339102"/>
          </a:xfrm>
          <a:prstGeom prst="rect">
            <a:avLst/>
          </a:prstGeom>
          <a:noFill/>
        </p:spPr>
        <p:txBody>
          <a:bodyPr wrap="square" rtlCol="0">
            <a:spAutoFit/>
          </a:bodyPr>
          <a:lstStyle/>
          <a:p>
            <a:r>
              <a:rPr lang="en-US" sz="2000" u="sng" dirty="0">
                <a:latin typeface="Arial Narrow"/>
                <a:ea typeface="Calibri"/>
              </a:rPr>
              <a:t>Forum Outcomes</a:t>
            </a:r>
            <a:r>
              <a:rPr lang="en-US" b="1" i="1" u="sng" dirty="0">
                <a:latin typeface="Arial Narrow"/>
                <a:ea typeface="Calibri"/>
              </a:rPr>
              <a:t>: </a:t>
            </a:r>
            <a:endParaRPr lang="en-US" sz="1400" dirty="0">
              <a:latin typeface="Arial"/>
              <a:ea typeface="Calibri"/>
            </a:endParaRPr>
          </a:p>
          <a:p>
            <a:pPr marL="342900" marR="0" lvl="0" indent="-342900">
              <a:spcBef>
                <a:spcPts val="0"/>
              </a:spcBef>
              <a:spcAft>
                <a:spcPts val="0"/>
              </a:spcAft>
              <a:buFont typeface="+mj-lt"/>
              <a:buAutoNum type="arabicParenR"/>
            </a:pPr>
            <a:r>
              <a:rPr lang="en-US" dirty="0">
                <a:latin typeface="Arial Narrow"/>
                <a:ea typeface="Calibri"/>
              </a:rPr>
              <a:t>Identify health priorities</a:t>
            </a:r>
            <a:endParaRPr lang="en-US" sz="1400" dirty="0">
              <a:latin typeface="Arial"/>
              <a:ea typeface="Calibri"/>
            </a:endParaRPr>
          </a:p>
          <a:p>
            <a:pPr marL="342900" marR="0" lvl="0" indent="-342900">
              <a:spcBef>
                <a:spcPts val="0"/>
              </a:spcBef>
              <a:spcAft>
                <a:spcPts val="0"/>
              </a:spcAft>
              <a:buFont typeface="+mj-lt"/>
              <a:buAutoNum type="arabicParenR"/>
            </a:pPr>
            <a:r>
              <a:rPr lang="en-US" dirty="0">
                <a:latin typeface="Arial Narrow"/>
                <a:ea typeface="Calibri"/>
              </a:rPr>
              <a:t>Begin to identify community assets to address identified </a:t>
            </a:r>
            <a:r>
              <a:rPr lang="en-US" dirty="0" smtClean="0">
                <a:latin typeface="Arial Narrow"/>
                <a:ea typeface="Calibri"/>
              </a:rPr>
              <a:t>priorities</a:t>
            </a:r>
            <a:endParaRPr lang="en-US" sz="1400" dirty="0" smtClean="0">
              <a:latin typeface="Arial"/>
              <a:ea typeface="Calibri"/>
            </a:endParaRPr>
          </a:p>
          <a:p>
            <a:pPr marL="342900" marR="0" lvl="0" indent="-342900">
              <a:spcBef>
                <a:spcPts val="0"/>
              </a:spcBef>
              <a:spcAft>
                <a:spcPts val="0"/>
              </a:spcAft>
              <a:buFont typeface="+mj-lt"/>
              <a:buAutoNum type="arabicParenR"/>
            </a:pPr>
            <a:r>
              <a:rPr lang="en-US" dirty="0" smtClean="0">
                <a:latin typeface="Arial Narrow"/>
                <a:ea typeface="Calibri"/>
                <a:cs typeface="Arial"/>
              </a:rPr>
              <a:t>Strengthen </a:t>
            </a:r>
            <a:r>
              <a:rPr lang="en-US" dirty="0">
                <a:latin typeface="Arial Narrow"/>
                <a:ea typeface="Calibri"/>
                <a:cs typeface="Arial"/>
              </a:rPr>
              <a:t>community connections to address health needs</a:t>
            </a:r>
            <a:endParaRPr lang="en-US" dirty="0"/>
          </a:p>
        </p:txBody>
      </p:sp>
    </p:spTree>
    <p:extLst>
      <p:ext uri="{BB962C8B-B14F-4D97-AF65-F5344CB8AC3E}">
        <p14:creationId xmlns:p14="http://schemas.microsoft.com/office/powerpoint/2010/main" val="829636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C1C22-FBD9-4106-9351-021C36965BD1}" type="slidenum">
              <a:rPr lang="en-US" smtClean="0"/>
              <a:t>12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37520670"/>
              </p:ext>
            </p:extLst>
          </p:nvPr>
        </p:nvGraphicFramePr>
        <p:xfrm>
          <a:off x="2731325" y="436214"/>
          <a:ext cx="5640778" cy="5145190"/>
        </p:xfrm>
        <a:graphic>
          <a:graphicData uri="http://schemas.openxmlformats.org/drawingml/2006/table">
            <a:tbl>
              <a:tblPr/>
              <a:tblGrid>
                <a:gridCol w="2623984"/>
                <a:gridCol w="1005598"/>
                <a:gridCol w="1005598"/>
                <a:gridCol w="1005598"/>
              </a:tblGrid>
              <a:tr h="902775">
                <a:tc gridSpan="4">
                  <a:txBody>
                    <a:bodyPr/>
                    <a:lstStyle/>
                    <a:p>
                      <a:pPr algn="ctr" fontAlgn="b"/>
                      <a:r>
                        <a:rPr lang="en-US" sz="1600" b="0" i="0" u="none" strike="noStrike" dirty="0">
                          <a:solidFill>
                            <a:srgbClr val="000000"/>
                          </a:solidFill>
                          <a:effectLst/>
                          <a:latin typeface="Calibri"/>
                        </a:rPr>
                        <a:t>Combined DPHIP and IS </a:t>
                      </a:r>
                      <a:br>
                        <a:rPr lang="en-US" sz="1600" b="0" i="0" u="none" strike="noStrike" dirty="0">
                          <a:solidFill>
                            <a:srgbClr val="000000"/>
                          </a:solidFill>
                          <a:effectLst/>
                          <a:latin typeface="Calibri"/>
                        </a:rPr>
                      </a:br>
                      <a:r>
                        <a:rPr lang="en-US" sz="1600" b="0" i="0" u="none" strike="noStrike" dirty="0">
                          <a:solidFill>
                            <a:srgbClr val="000000"/>
                          </a:solidFill>
                          <a:effectLst/>
                          <a:latin typeface="Calibri"/>
                        </a:rPr>
                        <a:t>Plan Priorities</a:t>
                      </a:r>
                      <a:br>
                        <a:rPr lang="en-US" sz="1600" b="0" i="0" u="none" strike="noStrike" dirty="0">
                          <a:solidFill>
                            <a:srgbClr val="000000"/>
                          </a:solidFill>
                          <a:effectLst/>
                          <a:latin typeface="Calibri"/>
                        </a:rPr>
                      </a:br>
                      <a:r>
                        <a:rPr lang="en-US" sz="1600" b="0" i="0" u="none" strike="noStrike" dirty="0">
                          <a:solidFill>
                            <a:srgbClr val="000000"/>
                          </a:solidFill>
                          <a:effectLst/>
                          <a:latin typeface="Calibri"/>
                        </a:rPr>
                        <a:t>Maine 2016-2018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3789">
                <a:tc>
                  <a:txBody>
                    <a:bodyPr/>
                    <a:lstStyle/>
                    <a:p>
                      <a:pPr algn="l" fontAlgn="b"/>
                      <a:r>
                        <a:rPr lang="en-US" sz="1600" b="1" i="0" u="sng" strike="noStrike" dirty="0">
                          <a:solidFill>
                            <a:srgbClr val="000000"/>
                          </a:solidFill>
                          <a:effectLst/>
                          <a:latin typeface="Calibri"/>
                        </a:rPr>
                        <a:t>Priority Area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1" i="0" u="sng" strike="noStrike">
                          <a:solidFill>
                            <a:srgbClr val="000000"/>
                          </a:solidFill>
                          <a:effectLst/>
                          <a:latin typeface="Calibri"/>
                        </a:rPr>
                        <a:t>Hospital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1" i="0" u="sng" strike="noStrike" dirty="0">
                          <a:solidFill>
                            <a:srgbClr val="000000"/>
                          </a:solidFill>
                          <a:effectLst/>
                          <a:latin typeface="Calibri"/>
                        </a:rPr>
                        <a:t>PHD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1" i="0" u="sng" strike="noStrike" dirty="0">
                          <a:solidFill>
                            <a:srgbClr val="000000"/>
                          </a:solidFill>
                          <a:effectLst/>
                          <a:latin typeface="Calibri"/>
                        </a:rPr>
                        <a:t>Total</a:t>
                      </a:r>
                      <a:endParaRPr lang="en-US" sz="1400" b="1" i="0" u="sng"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403789">
                <a:tc>
                  <a:txBody>
                    <a:bodyPr/>
                    <a:lstStyle/>
                    <a:p>
                      <a:pPr algn="l" fontAlgn="ctr"/>
                      <a:r>
                        <a:rPr lang="en-US" sz="1400" b="0" i="0" u="none" strike="noStrike" dirty="0">
                          <a:solidFill>
                            <a:srgbClr val="000000"/>
                          </a:solidFill>
                          <a:effectLst/>
                          <a:latin typeface="Calibri"/>
                        </a:rPr>
                        <a:t>Substance Use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a:rPr>
                        <a:t>31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400" b="0" i="0" u="none" strike="noStrike">
                          <a:solidFill>
                            <a:srgbClr val="000000"/>
                          </a:solidFill>
                          <a:effectLst/>
                          <a:latin typeface="Calibri"/>
                        </a:rPr>
                        <a:t>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b"/>
                      <a:r>
                        <a:rPr lang="en-US" sz="1400" b="0" i="0" u="none" strike="noStrike">
                          <a:solidFill>
                            <a:srgbClr val="000000"/>
                          </a:solidFill>
                          <a:effectLst/>
                          <a:latin typeface="Calibri"/>
                        </a:rPr>
                        <a:t>38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r>
              <a:tr h="403789">
                <a:tc>
                  <a:txBody>
                    <a:bodyPr/>
                    <a:lstStyle/>
                    <a:p>
                      <a:pPr algn="l" fontAlgn="ctr"/>
                      <a:r>
                        <a:rPr lang="en-US" sz="1400" b="0" i="0" u="none" strike="noStrike" dirty="0">
                          <a:solidFill>
                            <a:srgbClr val="000000"/>
                          </a:solidFill>
                          <a:effectLst/>
                          <a:latin typeface="Calibri"/>
                        </a:rPr>
                        <a:t>Obesity</a:t>
                      </a:r>
                    </a:p>
                  </a:txBody>
                  <a:tcPr marL="0" marR="0" marT="0"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a:rPr>
                        <a:t>29</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000000"/>
                          </a:solidFill>
                          <a:effectLst/>
                          <a:latin typeface="Calibri"/>
                        </a:rPr>
                        <a:t>8</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a:rPr>
                        <a:t>37</a:t>
                      </a:r>
                    </a:p>
                  </a:txBody>
                  <a:tcPr marL="0" marR="0" marT="0" marB="0" anchor="b">
                    <a:lnL>
                      <a:noFill/>
                    </a:lnL>
                    <a:lnR>
                      <a:noFill/>
                    </a:lnR>
                    <a:lnT>
                      <a:noFill/>
                    </a:lnT>
                    <a:lnB>
                      <a:noFill/>
                    </a:lnB>
                    <a:solidFill>
                      <a:srgbClr val="FCD5B4"/>
                    </a:solidFill>
                  </a:tcPr>
                </a:tc>
              </a:tr>
              <a:tr h="403789">
                <a:tc>
                  <a:txBody>
                    <a:bodyPr/>
                    <a:lstStyle/>
                    <a:p>
                      <a:pPr algn="l" fontAlgn="ctr"/>
                      <a:r>
                        <a:rPr lang="en-US" sz="1400" b="0" i="0" u="none" strike="noStrike">
                          <a:solidFill>
                            <a:srgbClr val="000000"/>
                          </a:solidFill>
                          <a:effectLst/>
                          <a:latin typeface="Calibri"/>
                        </a:rPr>
                        <a:t>MH Services</a:t>
                      </a:r>
                    </a:p>
                  </a:txBody>
                  <a:tcPr marL="0" marR="0" marT="0"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a:rPr>
                        <a:t>19</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000000"/>
                          </a:solidFill>
                          <a:effectLst/>
                          <a:latin typeface="Calibri"/>
                        </a:rPr>
                        <a:t>4</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a:rPr>
                        <a:t>23</a:t>
                      </a:r>
                    </a:p>
                  </a:txBody>
                  <a:tcPr marL="0" marR="0" marT="0" marB="0" anchor="b">
                    <a:lnL>
                      <a:noFill/>
                    </a:lnL>
                    <a:lnR>
                      <a:noFill/>
                    </a:lnR>
                    <a:lnT>
                      <a:noFill/>
                    </a:lnT>
                    <a:lnB>
                      <a:noFill/>
                    </a:lnB>
                    <a:solidFill>
                      <a:srgbClr val="FCD5B4"/>
                    </a:solidFill>
                  </a:tcPr>
                </a:tc>
              </a:tr>
              <a:tr h="403789">
                <a:tc>
                  <a:txBody>
                    <a:bodyPr/>
                    <a:lstStyle/>
                    <a:p>
                      <a:pPr algn="l" fontAlgn="ctr"/>
                      <a:r>
                        <a:rPr lang="en-US" sz="1400" b="0" i="0" u="none" strike="noStrike">
                          <a:solidFill>
                            <a:srgbClr val="000000"/>
                          </a:solidFill>
                          <a:effectLst/>
                          <a:latin typeface="Calibri"/>
                        </a:rPr>
                        <a:t>Tobacco/lung health</a:t>
                      </a:r>
                    </a:p>
                  </a:txBody>
                  <a:tcPr marL="0" marR="0" marT="0"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a:rPr>
                        <a:t>14</a:t>
                      </a:r>
                    </a:p>
                  </a:txBody>
                  <a:tcPr marL="0" marR="0" marT="0" marB="0" anchor="b">
                    <a:lnL>
                      <a:noFill/>
                    </a:lnL>
                    <a:lnR>
                      <a:noFill/>
                    </a:lnR>
                    <a:lnT>
                      <a:noFill/>
                    </a:lnT>
                    <a:lnB>
                      <a:noFill/>
                    </a:lnB>
                    <a:solidFill>
                      <a:srgbClr val="C5D9F1"/>
                    </a:solidFill>
                  </a:tcPr>
                </a:tc>
                <a:tc>
                  <a:txBody>
                    <a:bodyPr/>
                    <a:lstStyle/>
                    <a:p>
                      <a:pPr algn="ctr" fontAlgn="b"/>
                      <a:r>
                        <a:rPr lang="en-US" sz="1400" b="0" i="0" u="none" strike="noStrike" dirty="0">
                          <a:solidFill>
                            <a:srgbClr val="000000"/>
                          </a:solidFill>
                          <a:effectLst/>
                          <a:latin typeface="Calibri"/>
                        </a:rPr>
                        <a:t>1</a:t>
                      </a:r>
                    </a:p>
                  </a:txBody>
                  <a:tcPr marL="0" marR="0" marT="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a:rPr>
                        <a:t>15</a:t>
                      </a:r>
                    </a:p>
                  </a:txBody>
                  <a:tcPr marL="0" marR="0" marT="0" marB="0" anchor="b">
                    <a:lnL>
                      <a:noFill/>
                    </a:lnL>
                    <a:lnR>
                      <a:noFill/>
                    </a:lnR>
                    <a:lnT>
                      <a:noFill/>
                    </a:lnT>
                    <a:lnB>
                      <a:noFill/>
                    </a:lnB>
                    <a:solidFill>
                      <a:srgbClr val="FCD5B4"/>
                    </a:solidFill>
                  </a:tcPr>
                </a:tc>
              </a:tr>
              <a:tr h="403789">
                <a:tc>
                  <a:txBody>
                    <a:bodyPr/>
                    <a:lstStyle/>
                    <a:p>
                      <a:pPr algn="l" fontAlgn="ctr"/>
                      <a:r>
                        <a:rPr lang="en-US" sz="1400" b="0" i="0" u="none" strike="noStrike">
                          <a:solidFill>
                            <a:srgbClr val="000000"/>
                          </a:solidFill>
                          <a:effectLst/>
                          <a:latin typeface="Calibri"/>
                        </a:rPr>
                        <a:t>Access to Care</a:t>
                      </a:r>
                    </a:p>
                  </a:txBody>
                  <a:tcPr marL="0" marR="0" marT="0"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a:rPr>
                        <a:t>13</a:t>
                      </a:r>
                    </a:p>
                  </a:txBody>
                  <a:tcPr marL="0" marR="0" marT="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a:rPr>
                        <a:t>0</a:t>
                      </a:r>
                    </a:p>
                  </a:txBody>
                  <a:tcPr marL="0" marR="0" marT="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a:rPr>
                        <a:t>13</a:t>
                      </a:r>
                    </a:p>
                  </a:txBody>
                  <a:tcPr marL="0" marR="0" marT="0" marB="0" anchor="b">
                    <a:lnL>
                      <a:noFill/>
                    </a:lnL>
                    <a:lnR>
                      <a:noFill/>
                    </a:lnR>
                    <a:lnT>
                      <a:noFill/>
                    </a:lnT>
                    <a:lnB>
                      <a:noFill/>
                    </a:lnB>
                  </a:tcPr>
                </a:tc>
              </a:tr>
              <a:tr h="403789">
                <a:tc>
                  <a:txBody>
                    <a:bodyPr/>
                    <a:lstStyle/>
                    <a:p>
                      <a:pPr algn="l" fontAlgn="ctr"/>
                      <a:r>
                        <a:rPr lang="en-US" sz="1400" b="0" i="0" u="none" strike="noStrike">
                          <a:solidFill>
                            <a:srgbClr val="000000"/>
                          </a:solidFill>
                          <a:effectLst/>
                          <a:latin typeface="Calibri"/>
                        </a:rPr>
                        <a:t>CVD</a:t>
                      </a:r>
                    </a:p>
                  </a:txBody>
                  <a:tcPr marL="0" marR="0" marT="0"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a:rPr>
                        <a:t>9</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a:rPr>
                        <a:t>3</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dirty="0">
                          <a:solidFill>
                            <a:srgbClr val="000000"/>
                          </a:solidFill>
                          <a:effectLst/>
                          <a:latin typeface="Calibri"/>
                        </a:rPr>
                        <a:t>12</a:t>
                      </a:r>
                    </a:p>
                  </a:txBody>
                  <a:tcPr marL="0" marR="0" marT="0" marB="0" anchor="b">
                    <a:lnL>
                      <a:noFill/>
                    </a:lnL>
                    <a:lnR>
                      <a:noFill/>
                    </a:lnR>
                    <a:lnT>
                      <a:noFill/>
                    </a:lnT>
                    <a:lnB>
                      <a:noFill/>
                    </a:lnB>
                  </a:tcPr>
                </a:tc>
              </a:tr>
              <a:tr h="807578">
                <a:tc>
                  <a:txBody>
                    <a:bodyPr/>
                    <a:lstStyle/>
                    <a:p>
                      <a:pPr algn="l" fontAlgn="ctr"/>
                      <a:r>
                        <a:rPr lang="en-US" sz="1400" b="0" i="0" u="none" strike="noStrike">
                          <a:solidFill>
                            <a:srgbClr val="000000"/>
                          </a:solidFill>
                          <a:effectLst/>
                          <a:latin typeface="Calibri"/>
                        </a:rPr>
                        <a:t>hunger/food security/HEALTHY FOOD</a:t>
                      </a:r>
                    </a:p>
                  </a:txBody>
                  <a:tcPr marL="0" marR="0" marT="0"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a:rPr>
                        <a:t>7</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a:rPr>
                        <a:t>1</a:t>
                      </a:r>
                    </a:p>
                  </a:txBody>
                  <a:tcPr marL="0" marR="0" marT="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a:rPr>
                        <a:t>8</a:t>
                      </a:r>
                    </a:p>
                  </a:txBody>
                  <a:tcPr marL="0" marR="0" marT="0" marB="0" anchor="b">
                    <a:lnL>
                      <a:noFill/>
                    </a:lnL>
                    <a:lnR>
                      <a:noFill/>
                    </a:lnR>
                    <a:lnT>
                      <a:noFill/>
                    </a:lnT>
                    <a:lnB>
                      <a:noFill/>
                    </a:lnB>
                  </a:tcPr>
                </a:tc>
              </a:tr>
              <a:tr h="304157">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304157">
                <a:tc>
                  <a:txBody>
                    <a:bodyPr/>
                    <a:lstStyle/>
                    <a:p>
                      <a:pPr algn="l" fontAlgn="b"/>
                      <a:endParaRPr lang="en-US" sz="1400" b="0" i="0" u="none" strike="noStrike" dirty="0">
                        <a:solidFill>
                          <a:srgbClr val="000000"/>
                        </a:solidFill>
                        <a:effectLst/>
                        <a:latin typeface="Calibri"/>
                      </a:endParaRPr>
                    </a:p>
                  </a:txBody>
                  <a:tcPr marL="0" marR="0" marT="0" marB="0" anchor="b">
                    <a:lnL>
                      <a:noFill/>
                    </a:lnL>
                    <a:lnR>
                      <a:noFill/>
                    </a:lnR>
                    <a:lnT>
                      <a:noFill/>
                    </a:lnT>
                    <a:lnB>
                      <a:noFill/>
                    </a:lnB>
                  </a:tcPr>
                </a:tc>
                <a:tc gridSpan="3">
                  <a:txBody>
                    <a:bodyPr/>
                    <a:lstStyle/>
                    <a:p>
                      <a:pPr algn="l" fontAlgn="b"/>
                      <a:r>
                        <a:rPr lang="en-US" sz="1400" b="0" i="0" u="none" strike="noStrike" dirty="0">
                          <a:solidFill>
                            <a:srgbClr val="000000"/>
                          </a:solidFill>
                          <a:effectLst/>
                          <a:latin typeface="Calibri"/>
                        </a:rPr>
                        <a:t>shaded are top 4 per category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11492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C1C22-FBD9-4106-9351-021C36965BD1}" type="slidenum">
              <a:rPr lang="en-US" smtClean="0"/>
              <a:t>13</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303" r="19154"/>
          <a:stretch/>
        </p:blipFill>
        <p:spPr>
          <a:xfrm>
            <a:off x="1418898" y="9297"/>
            <a:ext cx="6369268" cy="5839096"/>
          </a:xfrm>
          <a:prstGeom prst="rect">
            <a:avLst/>
          </a:prstGeom>
        </p:spPr>
      </p:pic>
      <p:sp>
        <p:nvSpPr>
          <p:cNvPr id="4" name="TextBox 3"/>
          <p:cNvSpPr txBox="1"/>
          <p:nvPr/>
        </p:nvSpPr>
        <p:spPr>
          <a:xfrm>
            <a:off x="8056179" y="602296"/>
            <a:ext cx="3294993" cy="461665"/>
          </a:xfrm>
          <a:prstGeom prst="rect">
            <a:avLst/>
          </a:prstGeom>
          <a:noFill/>
        </p:spPr>
        <p:txBody>
          <a:bodyPr wrap="square" rtlCol="0">
            <a:spAutoFit/>
          </a:bodyPr>
          <a:lstStyle/>
          <a:p>
            <a:pPr algn="ctr"/>
            <a:r>
              <a:rPr lang="en-US" sz="2400" dirty="0" smtClean="0"/>
              <a:t>Health Factors</a:t>
            </a:r>
            <a:endParaRPr lang="en-US" sz="2400" dirty="0"/>
          </a:p>
        </p:txBody>
      </p:sp>
      <p:sp>
        <p:nvSpPr>
          <p:cNvPr id="5" name="TextBox 4"/>
          <p:cNvSpPr txBox="1"/>
          <p:nvPr/>
        </p:nvSpPr>
        <p:spPr>
          <a:xfrm>
            <a:off x="9065173" y="5602172"/>
            <a:ext cx="2081048" cy="246221"/>
          </a:xfrm>
          <a:prstGeom prst="rect">
            <a:avLst/>
          </a:prstGeom>
          <a:noFill/>
        </p:spPr>
        <p:txBody>
          <a:bodyPr wrap="square" rtlCol="0">
            <a:spAutoFit/>
          </a:bodyPr>
          <a:lstStyle/>
          <a:p>
            <a:r>
              <a:rPr lang="en-US" sz="1000" dirty="0" smtClean="0"/>
              <a:t>Source: County Health  Rankings</a:t>
            </a:r>
            <a:endParaRPr lang="en-US" sz="1000" dirty="0"/>
          </a:p>
        </p:txBody>
      </p:sp>
    </p:spTree>
    <p:extLst>
      <p:ext uri="{BB962C8B-B14F-4D97-AF65-F5344CB8AC3E}">
        <p14:creationId xmlns:p14="http://schemas.microsoft.com/office/powerpoint/2010/main" val="107053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C1C22-FBD9-4106-9351-021C36965BD1}" type="slidenum">
              <a:rPr lang="en-US" smtClean="0"/>
              <a:t>14</a:t>
            </a:fld>
            <a:endParaRPr lang="en-US"/>
          </a:p>
        </p:txBody>
      </p:sp>
      <p:sp>
        <p:nvSpPr>
          <p:cNvPr id="4" name="TextBox 3"/>
          <p:cNvSpPr txBox="1"/>
          <p:nvPr/>
        </p:nvSpPr>
        <p:spPr>
          <a:xfrm>
            <a:off x="7394029" y="436408"/>
            <a:ext cx="4051737" cy="461665"/>
          </a:xfrm>
          <a:prstGeom prst="rect">
            <a:avLst/>
          </a:prstGeom>
          <a:noFill/>
        </p:spPr>
        <p:txBody>
          <a:bodyPr wrap="square" rtlCol="0">
            <a:spAutoFit/>
          </a:bodyPr>
          <a:lstStyle/>
          <a:p>
            <a:pPr algn="ctr"/>
            <a:r>
              <a:rPr lang="en-US" sz="2400" dirty="0" smtClean="0"/>
              <a:t>Health Outcomes </a:t>
            </a:r>
          </a:p>
        </p:txBody>
      </p:sp>
      <p:sp>
        <p:nvSpPr>
          <p:cNvPr id="5" name="TextBox 4"/>
          <p:cNvSpPr txBox="1"/>
          <p:nvPr/>
        </p:nvSpPr>
        <p:spPr>
          <a:xfrm>
            <a:off x="9065173" y="5602172"/>
            <a:ext cx="2081048" cy="246221"/>
          </a:xfrm>
          <a:prstGeom prst="rect">
            <a:avLst/>
          </a:prstGeom>
          <a:noFill/>
        </p:spPr>
        <p:txBody>
          <a:bodyPr wrap="square" rtlCol="0">
            <a:spAutoFit/>
          </a:bodyPr>
          <a:lstStyle/>
          <a:p>
            <a:r>
              <a:rPr lang="en-US" sz="1000" dirty="0" smtClean="0"/>
              <a:t>Source: County Health  Rankings</a:t>
            </a:r>
            <a:endParaRPr lang="en-US" sz="1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398" r="17024"/>
          <a:stretch/>
        </p:blipFill>
        <p:spPr>
          <a:xfrm>
            <a:off x="1387366" y="148090"/>
            <a:ext cx="6589987" cy="5847977"/>
          </a:xfrm>
          <a:prstGeom prst="rect">
            <a:avLst/>
          </a:prstGeom>
        </p:spPr>
      </p:pic>
    </p:spTree>
    <p:extLst>
      <p:ext uri="{BB962C8B-B14F-4D97-AF65-F5344CB8AC3E}">
        <p14:creationId xmlns:p14="http://schemas.microsoft.com/office/powerpoint/2010/main" val="75260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C1C22-FBD9-4106-9351-021C36965BD1}" type="slidenum">
              <a:rPr lang="en-US" smtClean="0"/>
              <a:t>15</a:t>
            </a:fld>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794" r="1143"/>
          <a:stretch/>
        </p:blipFill>
        <p:spPr bwMode="auto">
          <a:xfrm>
            <a:off x="614564" y="882869"/>
            <a:ext cx="10910029" cy="399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065173" y="5602172"/>
            <a:ext cx="2081048" cy="246221"/>
          </a:xfrm>
          <a:prstGeom prst="rect">
            <a:avLst/>
          </a:prstGeom>
          <a:noFill/>
        </p:spPr>
        <p:txBody>
          <a:bodyPr wrap="square" rtlCol="0">
            <a:spAutoFit/>
          </a:bodyPr>
          <a:lstStyle/>
          <a:p>
            <a:r>
              <a:rPr lang="en-US" sz="1000" dirty="0" smtClean="0"/>
              <a:t>Source: County Health  Rankings</a:t>
            </a:r>
            <a:endParaRPr lang="en-US" sz="1000" dirty="0"/>
          </a:p>
        </p:txBody>
      </p:sp>
    </p:spTree>
    <p:extLst>
      <p:ext uri="{BB962C8B-B14F-4D97-AF65-F5344CB8AC3E}">
        <p14:creationId xmlns:p14="http://schemas.microsoft.com/office/powerpoint/2010/main" val="336435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5DF4A4-3D27-419E-86AA-814E9A300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1" y="914400"/>
            <a:ext cx="5554172" cy="5390813"/>
          </a:xfrm>
          <a:prstGeom prst="rect">
            <a:avLst/>
          </a:prstGeom>
        </p:spPr>
      </p:pic>
      <p:sp>
        <p:nvSpPr>
          <p:cNvPr id="5" name="Title 1">
            <a:extLst>
              <a:ext uri="{FF2B5EF4-FFF2-40B4-BE49-F238E27FC236}">
                <a16:creationId xmlns:a16="http://schemas.microsoft.com/office/drawing/2014/main" xmlns="" id="{449CEB8B-F6E0-4E5D-A885-380793E6F3E2}"/>
              </a:ext>
            </a:extLst>
          </p:cNvPr>
          <p:cNvSpPr>
            <a:spLocks noGrp="1"/>
          </p:cNvSpPr>
          <p:nvPr/>
        </p:nvSpPr>
        <p:spPr>
          <a:xfrm>
            <a:off x="58191" y="762001"/>
            <a:ext cx="4621645" cy="11094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rgbClr val="004577"/>
                </a:solidFill>
                <a:latin typeface="Gadugi" panose="020B0502040204020203" pitchFamily="34" charset="0"/>
                <a:ea typeface="+mj-ea"/>
                <a:cs typeface="+mj-cs"/>
              </a:defRPr>
            </a:lvl1pPr>
          </a:lstStyle>
          <a:p>
            <a:r>
              <a:rPr lang="en-US" sz="2100" dirty="0">
                <a:latin typeface="Calibri" panose="020F0502020204030204"/>
              </a:rPr>
              <a:t>Age-Adjusted Incidence Rates</a:t>
            </a:r>
            <a:br>
              <a:rPr lang="en-US" sz="2100" dirty="0">
                <a:latin typeface="Calibri" panose="020F0502020204030204"/>
              </a:rPr>
            </a:br>
            <a:r>
              <a:rPr lang="en-US" sz="2100" dirty="0">
                <a:latin typeface="Calibri" panose="020F0502020204030204"/>
              </a:rPr>
              <a:t>All Cancer Sites, </a:t>
            </a:r>
            <a:br>
              <a:rPr lang="en-US" sz="2100" dirty="0">
                <a:latin typeface="Calibri" panose="020F0502020204030204"/>
              </a:rPr>
            </a:br>
            <a:r>
              <a:rPr lang="en-US" sz="2100" dirty="0">
                <a:latin typeface="Calibri" panose="020F0502020204030204"/>
              </a:rPr>
              <a:t>by County </a:t>
            </a:r>
          </a:p>
          <a:p>
            <a:r>
              <a:rPr lang="en-US" sz="2100" dirty="0">
                <a:latin typeface="Calibri" panose="020F0502020204030204"/>
              </a:rPr>
              <a:t>2009-2013</a:t>
            </a:r>
          </a:p>
        </p:txBody>
      </p:sp>
      <p:pic>
        <p:nvPicPr>
          <p:cNvPr id="11" name="Picture 10">
            <a:extLst>
              <a:ext uri="{FF2B5EF4-FFF2-40B4-BE49-F238E27FC236}">
                <a16:creationId xmlns:a16="http://schemas.microsoft.com/office/drawing/2014/main" xmlns="" id="{2B2A3ED9-22E7-4EDD-890D-8FB12E59A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200" y="990600"/>
            <a:ext cx="5509019" cy="5346989"/>
          </a:xfrm>
          <a:prstGeom prst="rect">
            <a:avLst/>
          </a:prstGeom>
        </p:spPr>
      </p:pic>
      <p:sp>
        <p:nvSpPr>
          <p:cNvPr id="10" name="Title 1">
            <a:extLst>
              <a:ext uri="{FF2B5EF4-FFF2-40B4-BE49-F238E27FC236}">
                <a16:creationId xmlns:a16="http://schemas.microsoft.com/office/drawing/2014/main" xmlns="" id="{CDD6C8BD-E956-452C-8FE9-F0A2128F1216}"/>
              </a:ext>
            </a:extLst>
          </p:cNvPr>
          <p:cNvSpPr>
            <a:spLocks noGrp="1"/>
          </p:cNvSpPr>
          <p:nvPr/>
        </p:nvSpPr>
        <p:spPr>
          <a:xfrm>
            <a:off x="5973763" y="802454"/>
            <a:ext cx="5812940" cy="10285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rgbClr val="004577"/>
                </a:solidFill>
                <a:latin typeface="Gadugi" panose="020B0502040204020203" pitchFamily="34" charset="0"/>
                <a:ea typeface="+mj-ea"/>
                <a:cs typeface="+mj-cs"/>
              </a:defRPr>
            </a:lvl1pPr>
          </a:lstStyle>
          <a:p>
            <a:r>
              <a:rPr lang="en-US" sz="2100" dirty="0">
                <a:latin typeface="Calibri" panose="020F0502020204030204"/>
              </a:rPr>
              <a:t>Average Round-Trip Distance For All Cancer Related Care </a:t>
            </a:r>
          </a:p>
          <a:p>
            <a:r>
              <a:rPr lang="en-US" sz="2100" dirty="0">
                <a:latin typeface="Calibri" panose="020F0502020204030204"/>
              </a:rPr>
              <a:t>by Municipality</a:t>
            </a:r>
          </a:p>
          <a:p>
            <a:endParaRPr lang="en-US" sz="1800" dirty="0"/>
          </a:p>
        </p:txBody>
      </p:sp>
      <p:sp>
        <p:nvSpPr>
          <p:cNvPr id="6" name="Oval 5">
            <a:extLst>
              <a:ext uri="{FF2B5EF4-FFF2-40B4-BE49-F238E27FC236}">
                <a16:creationId xmlns:a16="http://schemas.microsoft.com/office/drawing/2014/main" xmlns="" id="{3998A8B4-7A09-4C76-B2F7-97744A75306B}"/>
              </a:ext>
            </a:extLst>
          </p:cNvPr>
          <p:cNvSpPr/>
          <p:nvPr/>
        </p:nvSpPr>
        <p:spPr>
          <a:xfrm>
            <a:off x="9753600" y="2438401"/>
            <a:ext cx="1219200" cy="990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prstClr val="white"/>
              </a:solidFill>
            </a:endParaRPr>
          </a:p>
        </p:txBody>
      </p:sp>
      <p:sp>
        <p:nvSpPr>
          <p:cNvPr id="7" name="Oval 6">
            <a:extLst>
              <a:ext uri="{FF2B5EF4-FFF2-40B4-BE49-F238E27FC236}">
                <a16:creationId xmlns:a16="http://schemas.microsoft.com/office/drawing/2014/main" xmlns="" id="{CB1A8391-303E-44B8-AFA2-53BFA72FEBD9}"/>
              </a:ext>
            </a:extLst>
          </p:cNvPr>
          <p:cNvSpPr/>
          <p:nvPr/>
        </p:nvSpPr>
        <p:spPr>
          <a:xfrm>
            <a:off x="10566399" y="3528010"/>
            <a:ext cx="1220303" cy="106167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prstClr val="white"/>
              </a:solidFill>
            </a:endParaRPr>
          </a:p>
        </p:txBody>
      </p:sp>
      <p:sp>
        <p:nvSpPr>
          <p:cNvPr id="8" name="Title 2"/>
          <p:cNvSpPr txBox="1">
            <a:spLocks/>
          </p:cNvSpPr>
          <p:nvPr/>
        </p:nvSpPr>
        <p:spPr>
          <a:xfrm>
            <a:off x="23905" y="136765"/>
            <a:ext cx="11792680" cy="50323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smtClean="0"/>
              <a:t>Where One Lives Matters</a:t>
            </a:r>
            <a:endParaRPr lang="en-US" sz="3200" b="1" dirty="0"/>
          </a:p>
        </p:txBody>
      </p:sp>
      <p:sp>
        <p:nvSpPr>
          <p:cNvPr id="2" name="Rectangle 1"/>
          <p:cNvSpPr/>
          <p:nvPr/>
        </p:nvSpPr>
        <p:spPr>
          <a:xfrm>
            <a:off x="360363" y="6566954"/>
            <a:ext cx="11226800" cy="338554"/>
          </a:xfrm>
          <a:prstGeom prst="rect">
            <a:avLst/>
          </a:prstGeom>
        </p:spPr>
        <p:txBody>
          <a:bodyPr wrap="square">
            <a:spAutoFit/>
          </a:bodyPr>
          <a:lstStyle/>
          <a:p>
            <a:pPr defTabSz="685800"/>
            <a:r>
              <a:rPr lang="en-US" sz="1600" dirty="0" smtClean="0">
                <a:solidFill>
                  <a:prstClr val="black">
                    <a:lumMod val="95000"/>
                    <a:lumOff val="5000"/>
                  </a:prstClr>
                </a:solidFill>
              </a:rPr>
              <a:t>Madden, P., Charles, J. </a:t>
            </a:r>
            <a:r>
              <a:rPr lang="en-US" sz="1600" u="sng" dirty="0" smtClean="0">
                <a:solidFill>
                  <a:prstClr val="black">
                    <a:lumMod val="95000"/>
                    <a:lumOff val="5000"/>
                  </a:prstClr>
                </a:solidFill>
              </a:rPr>
              <a:t>Maine Cancer Foundation Transportation Needs Assessment Summary Report.</a:t>
            </a:r>
            <a:r>
              <a:rPr lang="en-US" sz="1600" dirty="0" smtClean="0">
                <a:solidFill>
                  <a:prstClr val="black">
                    <a:lumMod val="95000"/>
                    <a:lumOff val="5000"/>
                  </a:prstClr>
                </a:solidFill>
              </a:rPr>
              <a:t> </a:t>
            </a:r>
            <a:r>
              <a:rPr lang="en-US" sz="1600" dirty="0" smtClean="0">
                <a:solidFill>
                  <a:prstClr val="black"/>
                </a:solidFill>
              </a:rPr>
              <a:t>2017, Sept. </a:t>
            </a:r>
            <a:r>
              <a:rPr lang="en-US" sz="1600" i="1" dirty="0">
                <a:solidFill>
                  <a:prstClr val="black"/>
                </a:solidFill>
              </a:rPr>
              <a:t>Market </a:t>
            </a:r>
            <a:r>
              <a:rPr lang="en-US" sz="1600" i="1" dirty="0" smtClean="0">
                <a:solidFill>
                  <a:prstClr val="black"/>
                </a:solidFill>
              </a:rPr>
              <a:t>Decisions</a:t>
            </a:r>
            <a:endParaRPr lang="en-US" sz="1600" i="1" dirty="0">
              <a:solidFill>
                <a:prstClr val="black"/>
              </a:solidFill>
            </a:endParaRPr>
          </a:p>
        </p:txBody>
      </p:sp>
    </p:spTree>
    <p:extLst>
      <p:ext uri="{BB962C8B-B14F-4D97-AF65-F5344CB8AC3E}">
        <p14:creationId xmlns:p14="http://schemas.microsoft.com/office/powerpoint/2010/main" val="400905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44928"/>
            <a:ext cx="12192000" cy="50323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smtClean="0"/>
              <a:t>Where One Lives Matters</a:t>
            </a:r>
            <a:endParaRPr lang="en-US" sz="3200" b="1" dirty="0"/>
          </a:p>
        </p:txBody>
      </p:sp>
      <p:sp>
        <p:nvSpPr>
          <p:cNvPr id="2" name="Rectangle 1"/>
          <p:cNvSpPr/>
          <p:nvPr/>
        </p:nvSpPr>
        <p:spPr>
          <a:xfrm>
            <a:off x="482600" y="6558666"/>
            <a:ext cx="11226800" cy="338554"/>
          </a:xfrm>
          <a:prstGeom prst="rect">
            <a:avLst/>
          </a:prstGeom>
        </p:spPr>
        <p:txBody>
          <a:bodyPr wrap="square">
            <a:spAutoFit/>
          </a:bodyPr>
          <a:lstStyle/>
          <a:p>
            <a:pPr defTabSz="685800"/>
            <a:r>
              <a:rPr lang="en-US" sz="1600" dirty="0" smtClean="0">
                <a:solidFill>
                  <a:prstClr val="black">
                    <a:lumMod val="95000"/>
                    <a:lumOff val="5000"/>
                  </a:prstClr>
                </a:solidFill>
              </a:rPr>
              <a:t>Madden, P., Charles, J. </a:t>
            </a:r>
            <a:r>
              <a:rPr lang="en-US" sz="1600" u="sng" dirty="0" smtClean="0">
                <a:solidFill>
                  <a:prstClr val="black">
                    <a:lumMod val="95000"/>
                    <a:lumOff val="5000"/>
                  </a:prstClr>
                </a:solidFill>
              </a:rPr>
              <a:t>Maine Cancer Foundation Transportation Needs Assessment Summary Report.</a:t>
            </a:r>
            <a:r>
              <a:rPr lang="en-US" sz="1600" dirty="0" smtClean="0">
                <a:solidFill>
                  <a:prstClr val="black">
                    <a:lumMod val="95000"/>
                    <a:lumOff val="5000"/>
                  </a:prstClr>
                </a:solidFill>
              </a:rPr>
              <a:t> </a:t>
            </a:r>
            <a:r>
              <a:rPr lang="en-US" sz="1600" dirty="0" smtClean="0">
                <a:solidFill>
                  <a:prstClr val="black"/>
                </a:solidFill>
              </a:rPr>
              <a:t>2017, Sept. </a:t>
            </a:r>
            <a:r>
              <a:rPr lang="en-US" sz="1600" i="1" dirty="0">
                <a:solidFill>
                  <a:prstClr val="black"/>
                </a:solidFill>
              </a:rPr>
              <a:t>Market </a:t>
            </a:r>
            <a:r>
              <a:rPr lang="en-US" sz="1600" i="1" dirty="0" smtClean="0">
                <a:solidFill>
                  <a:prstClr val="black"/>
                </a:solidFill>
              </a:rPr>
              <a:t>Decisions</a:t>
            </a:r>
            <a:endParaRPr lang="en-US" sz="1600" i="1" dirty="0">
              <a:solidFill>
                <a:prstClr val="black"/>
              </a:solidFill>
            </a:endParaRPr>
          </a:p>
        </p:txBody>
      </p:sp>
      <p:pic>
        <p:nvPicPr>
          <p:cNvPr id="12" name="Picture 11">
            <a:extLst>
              <a:ext uri="{FF2B5EF4-FFF2-40B4-BE49-F238E27FC236}">
                <a16:creationId xmlns:a16="http://schemas.microsoft.com/office/drawing/2014/main" xmlns="" id="{493F3BD6-7135-48F8-A945-3BB9E32EE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66" y="521272"/>
            <a:ext cx="5888183" cy="5715000"/>
          </a:xfrm>
          <a:prstGeom prst="rect">
            <a:avLst/>
          </a:prstGeom>
        </p:spPr>
      </p:pic>
      <p:sp>
        <p:nvSpPr>
          <p:cNvPr id="13" name="Title 1">
            <a:extLst>
              <a:ext uri="{FF2B5EF4-FFF2-40B4-BE49-F238E27FC236}">
                <a16:creationId xmlns:a16="http://schemas.microsoft.com/office/drawing/2014/main" xmlns="" id="{6980FD63-B735-4C9E-AF7E-5F0342436EFD}"/>
              </a:ext>
            </a:extLst>
          </p:cNvPr>
          <p:cNvSpPr txBox="1">
            <a:spLocks/>
          </p:cNvSpPr>
          <p:nvPr/>
        </p:nvSpPr>
        <p:spPr>
          <a:xfrm>
            <a:off x="6303500" y="521273"/>
            <a:ext cx="2438400" cy="16822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rgbClr val="004577"/>
                </a:solidFill>
                <a:latin typeface="Gadugi" panose="020B0502040204020203" pitchFamily="34" charset="0"/>
                <a:ea typeface="+mj-ea"/>
                <a:cs typeface="+mj-cs"/>
              </a:defRPr>
            </a:lvl1pPr>
          </a:lstStyle>
          <a:p>
            <a:r>
              <a:rPr lang="en-US" sz="2100" dirty="0">
                <a:latin typeface="+mn-lt"/>
              </a:rPr>
              <a:t>Minimum travel distance to receive radiation treatment</a:t>
            </a:r>
          </a:p>
        </p:txBody>
      </p:sp>
      <p:pic>
        <p:nvPicPr>
          <p:cNvPr id="14" name="Picture 13">
            <a:extLst>
              <a:ext uri="{FF2B5EF4-FFF2-40B4-BE49-F238E27FC236}">
                <a16:creationId xmlns:a16="http://schemas.microsoft.com/office/drawing/2014/main" xmlns="" id="{40147105-9ACA-4968-912D-A3DE663C3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19" y="548166"/>
            <a:ext cx="5888181" cy="5715000"/>
          </a:xfrm>
          <a:prstGeom prst="rect">
            <a:avLst/>
          </a:prstGeom>
        </p:spPr>
      </p:pic>
      <p:sp>
        <p:nvSpPr>
          <p:cNvPr id="15" name="Title 1">
            <a:extLst>
              <a:ext uri="{FF2B5EF4-FFF2-40B4-BE49-F238E27FC236}">
                <a16:creationId xmlns:a16="http://schemas.microsoft.com/office/drawing/2014/main" xmlns="" id="{6980FD63-B735-4C9E-AF7E-5F0342436EFD}"/>
              </a:ext>
            </a:extLst>
          </p:cNvPr>
          <p:cNvSpPr txBox="1">
            <a:spLocks/>
          </p:cNvSpPr>
          <p:nvPr/>
        </p:nvSpPr>
        <p:spPr>
          <a:xfrm>
            <a:off x="101600" y="533401"/>
            <a:ext cx="2438400" cy="16822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rgbClr val="004577"/>
                </a:solidFill>
                <a:latin typeface="Gadugi" panose="020B0502040204020203" pitchFamily="34" charset="0"/>
                <a:ea typeface="+mj-ea"/>
                <a:cs typeface="+mj-cs"/>
              </a:defRPr>
            </a:lvl1pPr>
          </a:lstStyle>
          <a:p>
            <a:r>
              <a:rPr lang="en-US" sz="2100" dirty="0">
                <a:latin typeface="+mn-lt"/>
              </a:rPr>
              <a:t>Minimum travel distance to receive </a:t>
            </a:r>
            <a:r>
              <a:rPr lang="en-US" sz="2100" dirty="0" smtClean="0">
                <a:latin typeface="+mn-lt"/>
              </a:rPr>
              <a:t>chemotherapy </a:t>
            </a:r>
            <a:r>
              <a:rPr lang="en-US" sz="2100" dirty="0">
                <a:latin typeface="+mn-lt"/>
              </a:rPr>
              <a:t>treatment</a:t>
            </a:r>
          </a:p>
        </p:txBody>
      </p:sp>
    </p:spTree>
    <p:extLst>
      <p:ext uri="{BB962C8B-B14F-4D97-AF65-F5344CB8AC3E}">
        <p14:creationId xmlns:p14="http://schemas.microsoft.com/office/powerpoint/2010/main" val="169673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22D3E-42CA-4810-A2B9-3E823B0E0C9A}"/>
              </a:ext>
            </a:extLst>
          </p:cNvPr>
          <p:cNvSpPr>
            <a:spLocks noGrp="1"/>
          </p:cNvSpPr>
          <p:nvPr>
            <p:ph type="title"/>
          </p:nvPr>
        </p:nvSpPr>
        <p:spPr/>
        <p:txBody>
          <a:bodyPr>
            <a:noAutofit/>
          </a:bodyPr>
          <a:lstStyle/>
          <a:p>
            <a:r>
              <a:rPr lang="en-US" dirty="0"/>
              <a:t>Nearly half of the organizations surveyed could not meet the need in their area during the past year</a:t>
            </a:r>
          </a:p>
        </p:txBody>
      </p:sp>
      <p:graphicFrame>
        <p:nvGraphicFramePr>
          <p:cNvPr id="14" name="Chart 13">
            <a:extLst>
              <a:ext uri="{FF2B5EF4-FFF2-40B4-BE49-F238E27FC236}">
                <a16:creationId xmlns:a16="http://schemas.microsoft.com/office/drawing/2014/main" xmlns="" id="{4D6937AE-F6E1-4175-A570-26BDF0556182}"/>
              </a:ext>
            </a:extLst>
          </p:cNvPr>
          <p:cNvGraphicFramePr>
            <a:graphicFrameLocks/>
          </p:cNvGraphicFramePr>
          <p:nvPr>
            <p:extLst/>
          </p:nvPr>
        </p:nvGraphicFramePr>
        <p:xfrm>
          <a:off x="2103120" y="2708910"/>
          <a:ext cx="457200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xmlns="" id="{540C1B88-FBC4-463C-B88C-CED9196A5537}"/>
              </a:ext>
            </a:extLst>
          </p:cNvPr>
          <p:cNvSpPr/>
          <p:nvPr/>
        </p:nvSpPr>
        <p:spPr>
          <a:xfrm>
            <a:off x="945585" y="2112028"/>
            <a:ext cx="6278185" cy="646331"/>
          </a:xfrm>
          <a:prstGeom prst="rect">
            <a:avLst/>
          </a:prstGeom>
        </p:spPr>
        <p:txBody>
          <a:bodyPr wrap="square">
            <a:spAutoFit/>
          </a:bodyPr>
          <a:lstStyle/>
          <a:p>
            <a:pPr algn="ctr" defTabSz="685800"/>
            <a:r>
              <a:rPr lang="en-US" b="1" dirty="0">
                <a:solidFill>
                  <a:srgbClr val="808080">
                    <a:lumMod val="50000"/>
                  </a:srgbClr>
                </a:solidFill>
              </a:rPr>
              <a:t>Could you help every cancer patient who contacted your program in the past 12 months?</a:t>
            </a:r>
          </a:p>
        </p:txBody>
      </p:sp>
      <p:sp>
        <p:nvSpPr>
          <p:cNvPr id="9" name="TextBox 8">
            <a:extLst/>
          </p:cNvPr>
          <p:cNvSpPr txBox="1"/>
          <p:nvPr/>
        </p:nvSpPr>
        <p:spPr>
          <a:xfrm>
            <a:off x="7499043" y="2735276"/>
            <a:ext cx="4027156" cy="1800493"/>
          </a:xfrm>
          <a:prstGeom prst="rect">
            <a:avLst/>
          </a:prstGeom>
          <a:noFill/>
          <a:ln>
            <a:solidFill>
              <a:schemeClr val="accent1"/>
            </a:solidFill>
          </a:ln>
        </p:spPr>
        <p:txBody>
          <a:bodyPr wrap="square" tIns="68580" bIns="68580" rtlCol="0">
            <a:spAutoFit/>
          </a:bodyPr>
          <a:lstStyle/>
          <a:p>
            <a:pPr algn="ctr" defTabSz="685800"/>
            <a:r>
              <a:rPr lang="en-US" sz="1350" dirty="0">
                <a:solidFill>
                  <a:srgbClr val="003F77"/>
                </a:solidFill>
              </a:rPr>
              <a:t>Given the high need for transportation, some organizations do not need to advertise their services and find that word of mouth is sufficient.</a:t>
            </a:r>
          </a:p>
          <a:p>
            <a:pPr marL="346472" indent="-173831" algn="ctr" defTabSz="685800"/>
            <a:endParaRPr lang="en-US" sz="1350" dirty="0">
              <a:solidFill>
                <a:srgbClr val="003F77"/>
              </a:solidFill>
            </a:endParaRPr>
          </a:p>
          <a:p>
            <a:pPr marL="346472" indent="-173831" defTabSz="685800">
              <a:buFont typeface="Arial" panose="020B0604020202020204" pitchFamily="34" charset="0"/>
              <a:buChar char="•"/>
            </a:pPr>
            <a:r>
              <a:rPr lang="en-US" sz="1350" dirty="0">
                <a:solidFill>
                  <a:srgbClr val="003F77"/>
                </a:solidFill>
              </a:rPr>
              <a:t>Provider offices and hospitals</a:t>
            </a:r>
          </a:p>
          <a:p>
            <a:pPr marL="346472" indent="-173831" defTabSz="685800">
              <a:buFont typeface="Arial" panose="020B0604020202020204" pitchFamily="34" charset="0"/>
              <a:buChar char="•"/>
            </a:pPr>
            <a:r>
              <a:rPr lang="en-US" sz="1350" dirty="0">
                <a:solidFill>
                  <a:srgbClr val="003F77"/>
                </a:solidFill>
              </a:rPr>
              <a:t>Community outreach and education</a:t>
            </a:r>
          </a:p>
          <a:p>
            <a:pPr marL="346472" indent="-173831" defTabSz="685800">
              <a:buFont typeface="Arial" panose="020B0604020202020204" pitchFamily="34" charset="0"/>
              <a:buChar char="•"/>
            </a:pPr>
            <a:r>
              <a:rPr lang="en-US" sz="1350" dirty="0">
                <a:solidFill>
                  <a:srgbClr val="003F77"/>
                </a:solidFill>
              </a:rPr>
              <a:t>Referrals</a:t>
            </a:r>
          </a:p>
          <a:p>
            <a:pPr marL="346472" indent="-173831" defTabSz="685800">
              <a:buFont typeface="Arial" panose="020B0604020202020204" pitchFamily="34" charset="0"/>
              <a:buChar char="•"/>
            </a:pPr>
            <a:r>
              <a:rPr lang="en-US" sz="1350" dirty="0">
                <a:solidFill>
                  <a:srgbClr val="003F77"/>
                </a:solidFill>
              </a:rPr>
              <a:t>Local advertising </a:t>
            </a:r>
          </a:p>
        </p:txBody>
      </p:sp>
      <p:sp>
        <p:nvSpPr>
          <p:cNvPr id="11" name="Rectangle 10">
            <a:extLst/>
          </p:cNvPr>
          <p:cNvSpPr/>
          <p:nvPr/>
        </p:nvSpPr>
        <p:spPr>
          <a:xfrm>
            <a:off x="7497124" y="2467264"/>
            <a:ext cx="4029075" cy="26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FFFFFF"/>
                </a:solidFill>
              </a:rPr>
              <a:t>How are services advertised to patients</a:t>
            </a:r>
          </a:p>
        </p:txBody>
      </p:sp>
    </p:spTree>
    <p:extLst>
      <p:ext uri="{BB962C8B-B14F-4D97-AF65-F5344CB8AC3E}">
        <p14:creationId xmlns:p14="http://schemas.microsoft.com/office/powerpoint/2010/main" val="314073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RAFT\Vol2\depts\MEHLTH\Shared\CHI\CHNA\Me Shared CHNA\Presentations\2017\simplified-timeline 1-15-2018.jpg"/>
          <p:cNvPicPr>
            <a:picLocks noChangeAspect="1" noChangeArrowheads="1"/>
          </p:cNvPicPr>
          <p:nvPr/>
        </p:nvPicPr>
        <p:blipFill rotWithShape="1">
          <a:blip r:embed="rId3">
            <a:extLst>
              <a:ext uri="{28A0092B-C50C-407E-A947-70E740481C1C}">
                <a14:useLocalDpi xmlns:a14="http://schemas.microsoft.com/office/drawing/2010/main" val="0"/>
              </a:ext>
            </a:extLst>
          </a:blip>
          <a:srcRect t="34911" b="28773"/>
          <a:stretch/>
        </p:blipFill>
        <p:spPr bwMode="auto">
          <a:xfrm>
            <a:off x="0" y="1708483"/>
            <a:ext cx="12280352" cy="33447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77CEDE1A-6B57-4D1E-AA55-8D166CE6A8E7}"/>
              </a:ext>
            </a:extLst>
          </p:cNvPr>
          <p:cNvSpPr>
            <a:spLocks noGrp="1"/>
          </p:cNvSpPr>
          <p:nvPr>
            <p:ph type="sldNum" sz="quarter" idx="12"/>
          </p:nvPr>
        </p:nvSpPr>
        <p:spPr/>
        <p:txBody>
          <a:bodyPr/>
          <a:lstStyle/>
          <a:p>
            <a:fld id="{1F6C1C22-FBD9-4106-9351-021C36965BD1}" type="slidenum">
              <a:rPr lang="en-US" smtClean="0"/>
              <a:t>19</a:t>
            </a:fld>
            <a:endParaRPr lang="en-US"/>
          </a:p>
        </p:txBody>
      </p:sp>
    </p:spTree>
    <p:extLst>
      <p:ext uri="{BB962C8B-B14F-4D97-AF65-F5344CB8AC3E}">
        <p14:creationId xmlns:p14="http://schemas.microsoft.com/office/powerpoint/2010/main" val="82296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C1C22-FBD9-4106-9351-021C36965BD1}" type="slidenum">
              <a:rPr lang="en-US" smtClean="0"/>
              <a:t>2</a:t>
            </a:fld>
            <a:endParaRPr lang="en-US"/>
          </a:p>
        </p:txBody>
      </p:sp>
      <p:sp>
        <p:nvSpPr>
          <p:cNvPr id="3" name="TextBox 2"/>
          <p:cNvSpPr txBox="1"/>
          <p:nvPr/>
        </p:nvSpPr>
        <p:spPr>
          <a:xfrm>
            <a:off x="1876300" y="1330035"/>
            <a:ext cx="8835243" cy="3785652"/>
          </a:xfrm>
          <a:prstGeom prst="rect">
            <a:avLst/>
          </a:prstGeom>
          <a:noFill/>
        </p:spPr>
        <p:txBody>
          <a:bodyPr wrap="square" rtlCol="0">
            <a:spAutoFit/>
          </a:bodyPr>
          <a:lstStyle/>
          <a:p>
            <a:r>
              <a:rPr lang="en-US" sz="2400" dirty="0" smtClean="0"/>
              <a:t>The purpose of the Maine Shared Community Health Needs Assessment (CHNA) is to:</a:t>
            </a:r>
          </a:p>
          <a:p>
            <a:endParaRPr lang="en-US" sz="2400" dirty="0"/>
          </a:p>
          <a:p>
            <a:pPr marL="457200" indent="-457200">
              <a:buFont typeface="+mj-lt"/>
              <a:buAutoNum type="arabicPeriod"/>
            </a:pPr>
            <a:r>
              <a:rPr lang="en-US" sz="2400" dirty="0" smtClean="0"/>
              <a:t>Prioritize health needs based </a:t>
            </a:r>
            <a:r>
              <a:rPr lang="en-US" sz="2400" dirty="0"/>
              <a:t>on community </a:t>
            </a:r>
            <a:r>
              <a:rPr lang="en-US" sz="2400" dirty="0" smtClean="0"/>
              <a:t>feedback</a:t>
            </a:r>
          </a:p>
          <a:p>
            <a:endParaRPr lang="en-US" sz="2400" dirty="0"/>
          </a:p>
          <a:p>
            <a:pPr marL="457200" indent="-457200">
              <a:buFont typeface="+mj-lt"/>
              <a:buAutoNum type="arabicPeriod" startAt="2"/>
            </a:pPr>
            <a:r>
              <a:rPr lang="en-US" sz="2400" dirty="0" smtClean="0"/>
              <a:t>List resources to address those health needs</a:t>
            </a:r>
          </a:p>
          <a:p>
            <a:pPr marL="457200" indent="-457200">
              <a:buFont typeface="+mj-lt"/>
              <a:buAutoNum type="arabicPeriod" startAt="2"/>
            </a:pPr>
            <a:endParaRPr lang="en-US" sz="2400" dirty="0"/>
          </a:p>
          <a:p>
            <a:pPr marL="457200" indent="-457200">
              <a:buFont typeface="+mj-lt"/>
              <a:buAutoNum type="arabicPeriod" startAt="2"/>
            </a:pPr>
            <a:r>
              <a:rPr lang="en-US" sz="2400" dirty="0" smtClean="0"/>
              <a:t>Create a report to use in future health improvement planning.</a:t>
            </a:r>
          </a:p>
          <a:p>
            <a:endParaRPr lang="en-US" sz="2400" dirty="0"/>
          </a:p>
          <a:p>
            <a:endParaRPr lang="en-US" sz="2400" dirty="0" smtClean="0"/>
          </a:p>
        </p:txBody>
      </p:sp>
      <p:sp>
        <p:nvSpPr>
          <p:cNvPr id="4" name="TextBox 3"/>
          <p:cNvSpPr txBox="1"/>
          <p:nvPr/>
        </p:nvSpPr>
        <p:spPr>
          <a:xfrm>
            <a:off x="2933205" y="320634"/>
            <a:ext cx="5272644" cy="707886"/>
          </a:xfrm>
          <a:prstGeom prst="rect">
            <a:avLst/>
          </a:prstGeom>
          <a:noFill/>
        </p:spPr>
        <p:txBody>
          <a:bodyPr wrap="square" rtlCol="0">
            <a:spAutoFit/>
          </a:bodyPr>
          <a:lstStyle/>
          <a:p>
            <a:pPr algn="ctr"/>
            <a:r>
              <a:rPr lang="en-US" sz="4000" dirty="0" smtClean="0"/>
              <a:t>Why? </a:t>
            </a:r>
            <a:endParaRPr lang="en-US" sz="4000" dirty="0"/>
          </a:p>
        </p:txBody>
      </p:sp>
    </p:spTree>
    <p:extLst>
      <p:ext uri="{BB962C8B-B14F-4D97-AF65-F5344CB8AC3E}">
        <p14:creationId xmlns:p14="http://schemas.microsoft.com/office/powerpoint/2010/main" val="411290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3193E56-A522-46D7-8F8B-01C82B53BE63}"/>
              </a:ext>
            </a:extLst>
          </p:cNvPr>
          <p:cNvSpPr>
            <a:spLocks noGrp="1"/>
          </p:cNvSpPr>
          <p:nvPr>
            <p:ph type="sldNum" sz="quarter" idx="12"/>
          </p:nvPr>
        </p:nvSpPr>
        <p:spPr/>
        <p:txBody>
          <a:bodyPr/>
          <a:lstStyle/>
          <a:p>
            <a:fld id="{1F6C1C22-FBD9-4106-9351-021C36965BD1}" type="slidenum">
              <a:rPr lang="en-US" smtClean="0"/>
              <a:t>20</a:t>
            </a:fld>
            <a:endParaRPr lang="en-US"/>
          </a:p>
        </p:txBody>
      </p:sp>
      <p:sp>
        <p:nvSpPr>
          <p:cNvPr id="4" name="Text Placeholder 3">
            <a:extLst>
              <a:ext uri="{FF2B5EF4-FFF2-40B4-BE49-F238E27FC236}">
                <a16:creationId xmlns:a16="http://schemas.microsoft.com/office/drawing/2014/main" xmlns="" id="{3CCFCE8E-F9C8-4572-848F-B1A068CC5932}"/>
              </a:ext>
            </a:extLst>
          </p:cNvPr>
          <p:cNvSpPr txBox="1">
            <a:spLocks/>
          </p:cNvSpPr>
          <p:nvPr/>
        </p:nvSpPr>
        <p:spPr>
          <a:xfrm>
            <a:off x="961897" y="1786967"/>
            <a:ext cx="9882852" cy="20956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There are many opportunities for this including: </a:t>
            </a:r>
          </a:p>
          <a:p>
            <a:pPr lvl="1"/>
            <a:r>
              <a:rPr lang="en-US" dirty="0" smtClean="0"/>
              <a:t>Attend a forum </a:t>
            </a:r>
          </a:p>
          <a:p>
            <a:pPr lvl="1"/>
            <a:r>
              <a:rPr lang="en-US" dirty="0" smtClean="0"/>
              <a:t>Invite presenters to your organization </a:t>
            </a:r>
          </a:p>
        </p:txBody>
      </p:sp>
      <p:sp>
        <p:nvSpPr>
          <p:cNvPr id="5" name="Title 1">
            <a:extLst>
              <a:ext uri="{FF2B5EF4-FFF2-40B4-BE49-F238E27FC236}">
                <a16:creationId xmlns:a16="http://schemas.microsoft.com/office/drawing/2014/main" xmlns="" id="{305DD995-D200-48F5-BAB2-3A3081F71674}"/>
              </a:ext>
            </a:extLst>
          </p:cNvPr>
          <p:cNvSpPr txBox="1">
            <a:spLocks/>
          </p:cNvSpPr>
          <p:nvPr/>
        </p:nvSpPr>
        <p:spPr>
          <a:xfrm>
            <a:off x="839788" y="445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Please join in the conversation!</a:t>
            </a:r>
            <a:endParaRPr lang="en-US" dirty="0"/>
          </a:p>
        </p:txBody>
      </p:sp>
    </p:spTree>
    <p:extLst>
      <p:ext uri="{BB962C8B-B14F-4D97-AF65-F5344CB8AC3E}">
        <p14:creationId xmlns:p14="http://schemas.microsoft.com/office/powerpoint/2010/main" val="2360300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C1C22-FBD9-4106-9351-021C36965BD1}" type="slidenum">
              <a:rPr lang="en-US" smtClean="0"/>
              <a:t>21</a:t>
            </a:fld>
            <a:endParaRPr lang="en-US"/>
          </a:p>
        </p:txBody>
      </p:sp>
      <p:sp>
        <p:nvSpPr>
          <p:cNvPr id="3" name="TextBox 2"/>
          <p:cNvSpPr txBox="1"/>
          <p:nvPr/>
        </p:nvSpPr>
        <p:spPr>
          <a:xfrm>
            <a:off x="1545021" y="425669"/>
            <a:ext cx="7725103" cy="6186309"/>
          </a:xfrm>
          <a:prstGeom prst="rect">
            <a:avLst/>
          </a:prstGeom>
          <a:noFill/>
        </p:spPr>
        <p:txBody>
          <a:bodyPr wrap="square" rtlCol="0">
            <a:spAutoFit/>
          </a:bodyPr>
          <a:lstStyle/>
          <a:p>
            <a:r>
              <a:rPr lang="en-US" dirty="0" smtClean="0"/>
              <a:t>Sources: </a:t>
            </a:r>
          </a:p>
          <a:p>
            <a:endParaRPr lang="en-US" dirty="0"/>
          </a:p>
          <a:p>
            <a:r>
              <a:rPr lang="en-US" dirty="0"/>
              <a:t>County Health Rankings, Maine data: </a:t>
            </a:r>
            <a:r>
              <a:rPr lang="en-US" dirty="0">
                <a:hlinkClick r:id="rId3"/>
              </a:rPr>
              <a:t>http://</a:t>
            </a:r>
            <a:r>
              <a:rPr lang="en-US" dirty="0" smtClean="0">
                <a:hlinkClick r:id="rId3"/>
              </a:rPr>
              <a:t>www.countyhealthrankings.org/rankings/data/ME</a:t>
            </a:r>
            <a:endParaRPr lang="en-US" dirty="0" smtClean="0"/>
          </a:p>
          <a:p>
            <a:endParaRPr lang="en-US" dirty="0"/>
          </a:p>
          <a:p>
            <a:r>
              <a:rPr lang="en-US" dirty="0" smtClean="0"/>
              <a:t>Maine Cancer Foundation (Sept., </a:t>
            </a:r>
            <a:r>
              <a:rPr lang="en-US" dirty="0"/>
              <a:t>2017) Transportation Needs Assessment </a:t>
            </a:r>
            <a:r>
              <a:rPr lang="en-US" dirty="0" smtClean="0"/>
              <a:t>, prepared by Market Decisions. </a:t>
            </a:r>
          </a:p>
          <a:p>
            <a:endParaRPr lang="en-US" dirty="0"/>
          </a:p>
          <a:p>
            <a:r>
              <a:rPr lang="en-US" dirty="0" smtClean="0"/>
              <a:t>Maps of State </a:t>
            </a:r>
            <a:r>
              <a:rPr lang="en-US" dirty="0"/>
              <a:t>Outdoor Recreation Plan: </a:t>
            </a:r>
            <a:r>
              <a:rPr lang="en-US" dirty="0">
                <a:hlinkClick r:id="rId4"/>
              </a:rPr>
              <a:t>http://</a:t>
            </a:r>
            <a:r>
              <a:rPr lang="en-US" dirty="0" smtClean="0">
                <a:hlinkClick r:id="rId4"/>
              </a:rPr>
              <a:t>www.maine.gov/dacf/parks/publications_maps/statewide_recreation_plan.html</a:t>
            </a:r>
            <a:r>
              <a:rPr lang="en-US" dirty="0" smtClean="0"/>
              <a:t> </a:t>
            </a:r>
          </a:p>
          <a:p>
            <a:endParaRPr lang="en-US" dirty="0"/>
          </a:p>
          <a:p>
            <a:r>
              <a:rPr lang="en-US" dirty="0" smtClean="0"/>
              <a:t>2015 Western Maine CHNA report</a:t>
            </a:r>
            <a:r>
              <a:rPr lang="en-US" dirty="0"/>
              <a:t>, </a:t>
            </a:r>
            <a:r>
              <a:rPr lang="en-US" dirty="0">
                <a:hlinkClick r:id="rId5"/>
              </a:rPr>
              <a:t>https://mainehealth.org/-/</a:t>
            </a:r>
            <a:r>
              <a:rPr lang="en-US" dirty="0" smtClean="0">
                <a:hlinkClick r:id="rId5"/>
              </a:rPr>
              <a:t>media/community-health/new-chna/chna-county-report-wmh-smh-final-62216.pdf?la=en</a:t>
            </a:r>
            <a:r>
              <a:rPr lang="en-US" dirty="0" smtClean="0"/>
              <a:t>  p. </a:t>
            </a:r>
            <a:r>
              <a:rPr lang="en-US" dirty="0" smtClean="0"/>
              <a:t>27 </a:t>
            </a:r>
          </a:p>
          <a:p>
            <a:endParaRPr lang="en-US" dirty="0"/>
          </a:p>
          <a:p>
            <a:r>
              <a:rPr lang="en-US" dirty="0" smtClean="0"/>
              <a:t>Oxford County Wellness Committee: </a:t>
            </a:r>
            <a:r>
              <a:rPr lang="en-US" dirty="0" smtClean="0"/>
              <a:t>FMI: </a:t>
            </a:r>
            <a:r>
              <a:rPr lang="en-US" dirty="0"/>
              <a:t>Brendan </a:t>
            </a:r>
            <a:r>
              <a:rPr lang="en-US" dirty="0" smtClean="0"/>
              <a:t>Schauffler,  (</a:t>
            </a:r>
            <a:r>
              <a:rPr lang="en-US" dirty="0"/>
              <a:t>207) </a:t>
            </a:r>
            <a:r>
              <a:rPr lang="en-US" dirty="0" smtClean="0"/>
              <a:t>890-6323, </a:t>
            </a:r>
            <a:r>
              <a:rPr lang="en-US" dirty="0" smtClean="0">
                <a:hlinkClick r:id="rId6"/>
              </a:rPr>
              <a:t>brendan@healthyoxfordhills.org</a:t>
            </a:r>
            <a:r>
              <a:rPr lang="en-US" dirty="0" smtClean="0"/>
              <a:t> </a:t>
            </a: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10366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33F38-A8BD-48C7-B15D-025BB946FC91}"/>
              </a:ext>
            </a:extLst>
          </p:cNvPr>
          <p:cNvSpPr>
            <a:spLocks noGrp="1"/>
          </p:cNvSpPr>
          <p:nvPr>
            <p:ph type="title"/>
          </p:nvPr>
        </p:nvSpPr>
        <p:spPr>
          <a:xfrm>
            <a:off x="786740" y="104001"/>
            <a:ext cx="10515600" cy="1325563"/>
          </a:xfrm>
        </p:spPr>
        <p:txBody>
          <a:bodyPr>
            <a:normAutofit/>
          </a:bodyPr>
          <a:lstStyle/>
          <a:p>
            <a:r>
              <a:rPr lang="en-US" dirty="0" smtClean="0"/>
              <a:t>Contact Info:</a:t>
            </a:r>
            <a:endParaRPr lang="en-US" sz="1800" dirty="0"/>
          </a:p>
        </p:txBody>
      </p:sp>
      <p:sp>
        <p:nvSpPr>
          <p:cNvPr id="3" name="Slide Number Placeholder 2">
            <a:extLst>
              <a:ext uri="{FF2B5EF4-FFF2-40B4-BE49-F238E27FC236}">
                <a16:creationId xmlns:a16="http://schemas.microsoft.com/office/drawing/2014/main" xmlns="" id="{BD191EAC-44FA-415F-B1B9-03E7C38C8A00}"/>
              </a:ext>
            </a:extLst>
          </p:cNvPr>
          <p:cNvSpPr>
            <a:spLocks noGrp="1"/>
          </p:cNvSpPr>
          <p:nvPr>
            <p:ph type="sldNum" sz="quarter" idx="12"/>
          </p:nvPr>
        </p:nvSpPr>
        <p:spPr>
          <a:xfrm>
            <a:off x="11473543" y="6147254"/>
            <a:ext cx="433709" cy="395060"/>
          </a:xfrm>
        </p:spPr>
        <p:txBody>
          <a:bodyPr/>
          <a:lstStyle/>
          <a:p>
            <a:fld id="{1F6C1C22-FBD9-4106-9351-021C36965BD1}" type="slidenum">
              <a:rPr lang="en-US" smtClean="0"/>
              <a:t>22</a:t>
            </a:fld>
            <a:endParaRPr lang="en-US" dirty="0"/>
          </a:p>
        </p:txBody>
      </p:sp>
      <p:sp>
        <p:nvSpPr>
          <p:cNvPr id="5" name="TextBox 4">
            <a:extLst>
              <a:ext uri="{FF2B5EF4-FFF2-40B4-BE49-F238E27FC236}">
                <a16:creationId xmlns:a16="http://schemas.microsoft.com/office/drawing/2014/main" xmlns="" id="{42F597C8-24A1-4459-A543-9D71E9390F4E}"/>
              </a:ext>
            </a:extLst>
          </p:cNvPr>
          <p:cNvSpPr txBox="1"/>
          <p:nvPr/>
        </p:nvSpPr>
        <p:spPr>
          <a:xfrm>
            <a:off x="5044967" y="1827736"/>
            <a:ext cx="4571999" cy="2831544"/>
          </a:xfrm>
          <a:prstGeom prst="rect">
            <a:avLst/>
          </a:prstGeom>
          <a:noFill/>
        </p:spPr>
        <p:txBody>
          <a:bodyPr wrap="square" rtlCol="0">
            <a:spAutoFit/>
          </a:bodyPr>
          <a:lstStyle/>
          <a:p>
            <a:r>
              <a:rPr lang="en-US" sz="3200" dirty="0">
                <a:solidFill>
                  <a:schemeClr val="accent6">
                    <a:lumMod val="75000"/>
                  </a:schemeClr>
                </a:solidFill>
              </a:rPr>
              <a:t>Jo Morrissey</a:t>
            </a:r>
          </a:p>
          <a:p>
            <a:r>
              <a:rPr lang="en-US" sz="2000" dirty="0"/>
              <a:t>Maine Shared CHNA Program Manager</a:t>
            </a:r>
          </a:p>
          <a:p>
            <a:r>
              <a:rPr lang="en-US" sz="2000" dirty="0">
                <a:hlinkClick r:id="rId3"/>
              </a:rPr>
              <a:t>jlmorrisse@mainehealth.org</a:t>
            </a:r>
            <a:r>
              <a:rPr lang="en-US" sz="2000" dirty="0"/>
              <a:t> </a:t>
            </a:r>
          </a:p>
          <a:p>
            <a:r>
              <a:rPr lang="en-US" sz="2000" dirty="0" smtClean="0"/>
              <a:t>207-661-3428</a:t>
            </a:r>
          </a:p>
          <a:p>
            <a:endParaRPr lang="en-US" sz="1600" dirty="0" smtClean="0"/>
          </a:p>
          <a:p>
            <a:endParaRPr lang="en-US" dirty="0" smtClean="0"/>
          </a:p>
          <a:p>
            <a:r>
              <a:rPr lang="en-US" sz="3200" dirty="0" smtClean="0">
                <a:solidFill>
                  <a:schemeClr val="accent6">
                    <a:lumMod val="75000"/>
                  </a:schemeClr>
                </a:solidFill>
              </a:rPr>
              <a:t>Website: </a:t>
            </a:r>
          </a:p>
          <a:p>
            <a:r>
              <a:rPr lang="en-US" sz="2000" dirty="0">
                <a:hlinkClick r:id="rId4"/>
              </a:rPr>
              <a:t>http://www.maineCHNA.org</a:t>
            </a:r>
            <a:endParaRPr lang="en-US" sz="2000" dirty="0"/>
          </a:p>
        </p:txBody>
      </p:sp>
    </p:spTree>
    <p:extLst>
      <p:ext uri="{BB962C8B-B14F-4D97-AF65-F5344CB8AC3E}">
        <p14:creationId xmlns:p14="http://schemas.microsoft.com/office/powerpoint/2010/main" val="290521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9AD2C0C-9E10-45D3-832F-8D44AACEC4B8}"/>
              </a:ext>
            </a:extLst>
          </p:cNvPr>
          <p:cNvPicPr>
            <a:picLocks noChangeAspect="1"/>
          </p:cNvPicPr>
          <p:nvPr/>
        </p:nvPicPr>
        <p:blipFill>
          <a:blip r:embed="rId3"/>
          <a:stretch>
            <a:fillRect/>
          </a:stretch>
        </p:blipFill>
        <p:spPr>
          <a:xfrm>
            <a:off x="2554317" y="336719"/>
            <a:ext cx="6541557" cy="2047301"/>
          </a:xfrm>
          <a:prstGeom prst="rect">
            <a:avLst/>
          </a:prstGeom>
        </p:spPr>
      </p:pic>
      <p:sp>
        <p:nvSpPr>
          <p:cNvPr id="4" name="Slide Number Placeholder 3">
            <a:extLst>
              <a:ext uri="{FF2B5EF4-FFF2-40B4-BE49-F238E27FC236}">
                <a16:creationId xmlns="" xmlns:a16="http://schemas.microsoft.com/office/drawing/2014/main" id="{AC2FFFF2-60CC-49D2-AA9A-5E9B1CC9979A}"/>
              </a:ext>
            </a:extLst>
          </p:cNvPr>
          <p:cNvSpPr>
            <a:spLocks noGrp="1"/>
          </p:cNvSpPr>
          <p:nvPr>
            <p:ph type="sldNum" sz="quarter" idx="12"/>
          </p:nvPr>
        </p:nvSpPr>
        <p:spPr/>
        <p:txBody>
          <a:bodyPr/>
          <a:lstStyle/>
          <a:p>
            <a:fld id="{1F6C1C22-FBD9-4106-9351-021C36965BD1}" type="slidenum">
              <a:rPr lang="en-US" smtClean="0"/>
              <a:t>3</a:t>
            </a:fld>
            <a:endParaRPr lang="en-US"/>
          </a:p>
        </p:txBody>
      </p:sp>
      <p:sp>
        <p:nvSpPr>
          <p:cNvPr id="5" name="TextBox 4"/>
          <p:cNvSpPr txBox="1"/>
          <p:nvPr/>
        </p:nvSpPr>
        <p:spPr>
          <a:xfrm>
            <a:off x="368710" y="6607277"/>
            <a:ext cx="3569109" cy="246221"/>
          </a:xfrm>
          <a:prstGeom prst="rect">
            <a:avLst/>
          </a:prstGeom>
          <a:noFill/>
        </p:spPr>
        <p:txBody>
          <a:bodyPr wrap="square" rtlCol="0">
            <a:spAutoFit/>
          </a:bodyPr>
          <a:lstStyle/>
          <a:p>
            <a:r>
              <a:rPr lang="en-US" sz="1000" dirty="0"/>
              <a:t>Images  of PHAB and IRS from the internet</a:t>
            </a:r>
          </a:p>
        </p:txBody>
      </p:sp>
      <p:sp>
        <p:nvSpPr>
          <p:cNvPr id="9" name="TextBox 8"/>
          <p:cNvSpPr txBox="1"/>
          <p:nvPr/>
        </p:nvSpPr>
        <p:spPr>
          <a:xfrm>
            <a:off x="96819" y="2422591"/>
            <a:ext cx="6015223" cy="317009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Identifies priorities</a:t>
            </a:r>
          </a:p>
          <a:p>
            <a:pPr marL="342900" indent="-342900">
              <a:buFont typeface="Wingdings" panose="05000000000000000000" pitchFamily="2" charset="2"/>
              <a:buChar char="ü"/>
            </a:pPr>
            <a:r>
              <a:rPr lang="en-US" sz="2400" dirty="0"/>
              <a:t>Collaborative process</a:t>
            </a:r>
          </a:p>
          <a:p>
            <a:pPr marL="633413" indent="-342900">
              <a:buFont typeface="Wingdings" panose="05000000000000000000" pitchFamily="2" charset="2"/>
              <a:buChar char="Ø"/>
            </a:pPr>
            <a:r>
              <a:rPr lang="en-US" sz="2400" dirty="0"/>
              <a:t>Required every </a:t>
            </a:r>
            <a:r>
              <a:rPr lang="en-US" sz="2400" u="sng" dirty="0"/>
              <a:t>5 years</a:t>
            </a:r>
          </a:p>
          <a:p>
            <a:pPr marL="633413" indent="-342900">
              <a:buFont typeface="Wingdings" panose="05000000000000000000" pitchFamily="2" charset="2"/>
              <a:buChar char="Ø"/>
            </a:pPr>
            <a:r>
              <a:rPr lang="en-US" sz="2400" dirty="0"/>
              <a:t>Describes:</a:t>
            </a:r>
          </a:p>
          <a:p>
            <a:pPr marL="914400" lvl="1" indent="-225425">
              <a:buFont typeface="Arial" panose="020B0604020202020204" pitchFamily="34" charset="0"/>
              <a:buChar char="•"/>
            </a:pPr>
            <a:r>
              <a:rPr lang="en-US" sz="2000" dirty="0"/>
              <a:t>Health status</a:t>
            </a:r>
          </a:p>
          <a:p>
            <a:pPr marL="914400" lvl="1" indent="-225425">
              <a:buFont typeface="Arial" panose="020B0604020202020204" pitchFamily="34" charset="0"/>
              <a:buChar char="•"/>
            </a:pPr>
            <a:r>
              <a:rPr lang="en-US" sz="2000" dirty="0"/>
              <a:t>Determinants of health</a:t>
            </a:r>
          </a:p>
          <a:p>
            <a:pPr marL="914400" lvl="1" indent="-225425">
              <a:buFont typeface="Arial" panose="020B0604020202020204" pitchFamily="34" charset="0"/>
              <a:buChar char="•"/>
            </a:pPr>
            <a:r>
              <a:rPr lang="en-US" sz="2000" dirty="0"/>
              <a:t>Health Disparities</a:t>
            </a:r>
          </a:p>
          <a:p>
            <a:pPr marL="914400" lvl="1" indent="-225425">
              <a:buFont typeface="Arial" panose="020B0604020202020204" pitchFamily="34" charset="0"/>
              <a:buChar char="•"/>
            </a:pPr>
            <a:r>
              <a:rPr lang="en-US" sz="2000" dirty="0"/>
              <a:t>Community Assets</a:t>
            </a:r>
          </a:p>
          <a:p>
            <a:pPr marL="633413" indent="-342900">
              <a:buFont typeface="Wingdings" panose="05000000000000000000" pitchFamily="2" charset="2"/>
              <a:buChar char="Ø"/>
            </a:pPr>
            <a:r>
              <a:rPr lang="en-US" sz="2400" dirty="0"/>
              <a:t>Informs Public Health Improvement Plans</a:t>
            </a:r>
          </a:p>
        </p:txBody>
      </p:sp>
      <p:sp>
        <p:nvSpPr>
          <p:cNvPr id="11" name="TextBox 10"/>
          <p:cNvSpPr txBox="1"/>
          <p:nvPr/>
        </p:nvSpPr>
        <p:spPr>
          <a:xfrm>
            <a:off x="6187346" y="2422591"/>
            <a:ext cx="5498430" cy="3231654"/>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Identifies priorities</a:t>
            </a:r>
          </a:p>
          <a:p>
            <a:pPr marL="342900" indent="-342900">
              <a:buFont typeface="Wingdings" panose="05000000000000000000" pitchFamily="2" charset="2"/>
              <a:buChar char="ü"/>
            </a:pPr>
            <a:r>
              <a:rPr lang="en-US" sz="2400" dirty="0"/>
              <a:t>Collaborative process</a:t>
            </a:r>
          </a:p>
          <a:p>
            <a:pPr marL="688975" indent="-398463">
              <a:buFont typeface="Wingdings" panose="05000000000000000000" pitchFamily="2" charset="2"/>
              <a:buChar char="Ø"/>
            </a:pPr>
            <a:r>
              <a:rPr lang="en-US" sz="2400" dirty="0"/>
              <a:t>Required every </a:t>
            </a:r>
            <a:r>
              <a:rPr lang="en-US" sz="2400" u="sng" dirty="0"/>
              <a:t>3 years</a:t>
            </a:r>
          </a:p>
          <a:p>
            <a:pPr marL="688975" indent="-398463">
              <a:buFont typeface="Wingdings" panose="05000000000000000000" pitchFamily="2" charset="2"/>
              <a:buChar char="Ø"/>
            </a:pPr>
            <a:r>
              <a:rPr lang="en-US" sz="2400" dirty="0"/>
              <a:t>Community input from:</a:t>
            </a:r>
          </a:p>
          <a:p>
            <a:pPr marL="1204913" lvl="1" indent="-290513">
              <a:buFont typeface="Arial" panose="020B0604020202020204" pitchFamily="34" charset="0"/>
              <a:buChar char="•"/>
            </a:pPr>
            <a:r>
              <a:rPr lang="en-US" sz="2000" dirty="0"/>
              <a:t>Minority populations</a:t>
            </a:r>
          </a:p>
          <a:p>
            <a:pPr marL="1204913" lvl="1" indent="-290513">
              <a:buFont typeface="Arial" panose="020B0604020202020204" pitchFamily="34" charset="0"/>
              <a:buChar char="•"/>
            </a:pPr>
            <a:r>
              <a:rPr lang="en-US" sz="2000" dirty="0"/>
              <a:t>Low-income populations</a:t>
            </a:r>
          </a:p>
          <a:p>
            <a:pPr marL="1204913" lvl="1" indent="-290513">
              <a:buFont typeface="Arial" panose="020B0604020202020204" pitchFamily="34" charset="0"/>
              <a:buChar char="•"/>
            </a:pPr>
            <a:r>
              <a:rPr lang="en-US" sz="2000" dirty="0"/>
              <a:t>Underserved populations</a:t>
            </a:r>
            <a:endParaRPr lang="en-US" sz="2400" dirty="0"/>
          </a:p>
          <a:p>
            <a:pPr marL="688975" indent="-398463">
              <a:buFont typeface="Wingdings" panose="05000000000000000000" pitchFamily="2" charset="2"/>
              <a:buChar char="Ø"/>
            </a:pPr>
            <a:r>
              <a:rPr lang="en-US" sz="2400" dirty="0"/>
              <a:t>Informs Community Benefit Implementation Strategies</a:t>
            </a:r>
            <a:endParaRPr lang="en-US" sz="2000" dirty="0"/>
          </a:p>
        </p:txBody>
      </p:sp>
    </p:spTree>
    <p:extLst>
      <p:ext uri="{BB962C8B-B14F-4D97-AF65-F5344CB8AC3E}">
        <p14:creationId xmlns:p14="http://schemas.microsoft.com/office/powerpoint/2010/main" val="309281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US" b="1" dirty="0"/>
              <a:t>Maine’s Structure:</a:t>
            </a:r>
          </a:p>
        </p:txBody>
      </p:sp>
      <p:sp>
        <p:nvSpPr>
          <p:cNvPr id="3" name="Content Placeholder 2"/>
          <p:cNvSpPr>
            <a:spLocks noGrp="1"/>
          </p:cNvSpPr>
          <p:nvPr>
            <p:ph idx="1"/>
          </p:nvPr>
        </p:nvSpPr>
        <p:spPr>
          <a:xfrm>
            <a:off x="838200" y="1045030"/>
            <a:ext cx="6499080" cy="5131933"/>
          </a:xfrm>
        </p:spPr>
        <p:txBody>
          <a:bodyPr/>
          <a:lstStyle/>
          <a:p>
            <a:r>
              <a:rPr lang="en-US" dirty="0"/>
              <a:t>Four </a:t>
            </a:r>
            <a:r>
              <a:rPr lang="en-US" sz="2800" dirty="0"/>
              <a:t>Maine Shared CHNA partners</a:t>
            </a:r>
          </a:p>
          <a:p>
            <a:pPr marL="457200" lvl="1" indent="0">
              <a:buNone/>
            </a:pPr>
            <a:r>
              <a:rPr lang="en-US" dirty="0"/>
              <a:t>(“major health systems”)</a:t>
            </a:r>
          </a:p>
          <a:p>
            <a:pPr lvl="1"/>
            <a:r>
              <a:rPr lang="en-US" dirty="0"/>
              <a:t>22 affiliated hospitals, including</a:t>
            </a:r>
          </a:p>
          <a:p>
            <a:pPr lvl="2"/>
            <a:r>
              <a:rPr lang="en-US" sz="2200" dirty="0"/>
              <a:t>2 mental health hospitals</a:t>
            </a:r>
          </a:p>
          <a:p>
            <a:pPr lvl="2"/>
            <a:r>
              <a:rPr lang="en-US" sz="2200" dirty="0"/>
              <a:t>1 rehab specialty hospital</a:t>
            </a:r>
          </a:p>
          <a:p>
            <a:pPr lvl="2"/>
            <a:r>
              <a:rPr lang="en-US" sz="2200" dirty="0"/>
              <a:t>8 critical access hospitals</a:t>
            </a:r>
          </a:p>
          <a:p>
            <a:r>
              <a:rPr lang="en-US" dirty="0"/>
              <a:t>14 “independent hospitals”</a:t>
            </a:r>
          </a:p>
          <a:p>
            <a:pPr lvl="1"/>
            <a:r>
              <a:rPr lang="en-US" dirty="0"/>
              <a:t>Not part of any of the four “health systems”</a:t>
            </a:r>
          </a:p>
          <a:p>
            <a:pPr lvl="1"/>
            <a:r>
              <a:rPr lang="en-US" dirty="0"/>
              <a:t>7 critical access hospitals</a:t>
            </a:r>
          </a:p>
          <a:p>
            <a:pPr lvl="1"/>
            <a:r>
              <a:rPr lang="en-US" dirty="0"/>
              <a:t>Many are non-funding partners in the Maine Shared CHNA</a:t>
            </a:r>
          </a:p>
          <a:p>
            <a:pPr lvl="1"/>
            <a:endParaRPr lang="en-US" dirty="0"/>
          </a:p>
        </p:txBody>
      </p:sp>
      <p:sp>
        <p:nvSpPr>
          <p:cNvPr id="4" name="Slide Number Placeholder 3"/>
          <p:cNvSpPr>
            <a:spLocks noGrp="1"/>
          </p:cNvSpPr>
          <p:nvPr>
            <p:ph type="sldNum" sz="quarter" idx="12"/>
          </p:nvPr>
        </p:nvSpPr>
        <p:spPr/>
        <p:txBody>
          <a:bodyPr/>
          <a:lstStyle/>
          <a:p>
            <a:fld id="{1F6C1C22-FBD9-4106-9351-021C36965BD1}" type="slidenum">
              <a:rPr lang="en-US" smtClean="0"/>
              <a:t>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386" y="365126"/>
            <a:ext cx="3922709" cy="5805278"/>
          </a:xfrm>
          <a:prstGeom prst="rect">
            <a:avLst/>
          </a:prstGeom>
        </p:spPr>
      </p:pic>
    </p:spTree>
    <p:extLst>
      <p:ext uri="{BB962C8B-B14F-4D97-AF65-F5344CB8AC3E}">
        <p14:creationId xmlns:p14="http://schemas.microsoft.com/office/powerpoint/2010/main" val="382661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US" b="1" dirty="0"/>
              <a:t>Maine’s Structure:</a:t>
            </a:r>
          </a:p>
        </p:txBody>
      </p:sp>
      <p:sp>
        <p:nvSpPr>
          <p:cNvPr id="3" name="Content Placeholder 2"/>
          <p:cNvSpPr>
            <a:spLocks noGrp="1"/>
          </p:cNvSpPr>
          <p:nvPr>
            <p:ph idx="1"/>
          </p:nvPr>
        </p:nvSpPr>
        <p:spPr>
          <a:xfrm>
            <a:off x="838201" y="1045030"/>
            <a:ext cx="5807529" cy="5131933"/>
          </a:xfrm>
        </p:spPr>
        <p:txBody>
          <a:bodyPr/>
          <a:lstStyle/>
          <a:p>
            <a:r>
              <a:rPr lang="en-US" dirty="0"/>
              <a:t>One accredited State Health Agency (Maine CDC)</a:t>
            </a:r>
          </a:p>
          <a:p>
            <a:pPr lvl="1"/>
            <a:r>
              <a:rPr lang="en-US" dirty="0"/>
              <a:t>Nine Public Health Districts </a:t>
            </a:r>
          </a:p>
          <a:p>
            <a:pPr lvl="1"/>
            <a:r>
              <a:rPr lang="en-US" dirty="0"/>
              <a:t>Eight are county-based (serving 16 counties), </a:t>
            </a:r>
          </a:p>
          <a:p>
            <a:pPr lvl="1"/>
            <a:r>
              <a:rPr lang="en-US" dirty="0"/>
              <a:t>Tribal Health District serves Maine’s four federal recognized Tribes</a:t>
            </a:r>
          </a:p>
          <a:p>
            <a:r>
              <a:rPr lang="en-US" dirty="0"/>
              <a:t>One accredited Local Health Department (Portland)</a:t>
            </a:r>
          </a:p>
          <a:p>
            <a:r>
              <a:rPr lang="en-US" dirty="0"/>
              <a:t>One yet-to-be accredited Local Health Department (Bangor)</a:t>
            </a:r>
          </a:p>
        </p:txBody>
      </p:sp>
      <p:sp>
        <p:nvSpPr>
          <p:cNvPr id="4" name="Slide Number Placeholder 3"/>
          <p:cNvSpPr>
            <a:spLocks noGrp="1"/>
          </p:cNvSpPr>
          <p:nvPr>
            <p:ph type="sldNum" sz="quarter" idx="12"/>
          </p:nvPr>
        </p:nvSpPr>
        <p:spPr/>
        <p:txBody>
          <a:bodyPr/>
          <a:lstStyle/>
          <a:p>
            <a:fld id="{1F6C1C22-FBD9-4106-9351-021C36965BD1}" type="slidenum">
              <a:rPr lang="en-US" smtClean="0"/>
              <a:t>5</a:t>
            </a:fld>
            <a:endParaRPr lang="en-US"/>
          </a:p>
        </p:txBody>
      </p:sp>
      <p:pic>
        <p:nvPicPr>
          <p:cNvPr id="6" name="Picture 5"/>
          <p:cNvPicPr>
            <a:picLocks noChangeAspect="1"/>
          </p:cNvPicPr>
          <p:nvPr/>
        </p:nvPicPr>
        <p:blipFill>
          <a:blip r:embed="rId3"/>
          <a:stretch>
            <a:fillRect/>
          </a:stretch>
        </p:blipFill>
        <p:spPr>
          <a:xfrm>
            <a:off x="7421539" y="365126"/>
            <a:ext cx="3932261" cy="5986791"/>
          </a:xfrm>
          <a:prstGeom prst="rect">
            <a:avLst/>
          </a:prstGeom>
        </p:spPr>
      </p:pic>
    </p:spTree>
    <p:extLst>
      <p:ext uri="{BB962C8B-B14F-4D97-AF65-F5344CB8AC3E}">
        <p14:creationId xmlns:p14="http://schemas.microsoft.com/office/powerpoint/2010/main" val="377044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4925021" y="3255495"/>
            <a:ext cx="958458" cy="958458"/>
          </a:xfrm>
          <a:prstGeom prst="ellipse">
            <a:avLst/>
          </a:prstGeom>
          <a:solidFill>
            <a:srgbClr val="FF9BBC">
              <a:alpha val="4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2014</a:t>
            </a:r>
          </a:p>
        </p:txBody>
      </p:sp>
      <p:sp>
        <p:nvSpPr>
          <p:cNvPr id="3" name="Oval 2"/>
          <p:cNvSpPr>
            <a:spLocks noChangeAspect="1"/>
          </p:cNvSpPr>
          <p:nvPr/>
        </p:nvSpPr>
        <p:spPr>
          <a:xfrm>
            <a:off x="6341537" y="2749957"/>
            <a:ext cx="988826" cy="988826"/>
          </a:xfrm>
          <a:prstGeom prst="ellipse">
            <a:avLst/>
          </a:prstGeom>
          <a:solidFill>
            <a:srgbClr val="FAB47A">
              <a:alpha val="6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2013</a:t>
            </a:r>
            <a:endParaRPr lang="en-US" sz="1100" dirty="0">
              <a:solidFill>
                <a:schemeClr val="tx1"/>
              </a:solidFill>
            </a:endParaRPr>
          </a:p>
        </p:txBody>
      </p:sp>
      <p:sp>
        <p:nvSpPr>
          <p:cNvPr id="4" name="Oval 3"/>
          <p:cNvSpPr>
            <a:spLocks noChangeAspect="1"/>
          </p:cNvSpPr>
          <p:nvPr/>
        </p:nvSpPr>
        <p:spPr>
          <a:xfrm>
            <a:off x="4887136" y="2067343"/>
            <a:ext cx="967233" cy="967233"/>
          </a:xfrm>
          <a:prstGeom prst="ellipse">
            <a:avLst/>
          </a:prstGeom>
          <a:solidFill>
            <a:srgbClr val="B089FF">
              <a:alpha val="3411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2012</a:t>
            </a:r>
          </a:p>
        </p:txBody>
      </p:sp>
      <p:sp>
        <p:nvSpPr>
          <p:cNvPr id="5" name="Oval 4"/>
          <p:cNvSpPr>
            <a:spLocks noChangeAspect="1"/>
          </p:cNvSpPr>
          <p:nvPr/>
        </p:nvSpPr>
        <p:spPr>
          <a:xfrm>
            <a:off x="4876800" y="424353"/>
            <a:ext cx="975527" cy="975527"/>
          </a:xfrm>
          <a:prstGeom prst="ellipse">
            <a:avLst/>
          </a:prstGeom>
          <a:solidFill>
            <a:srgbClr val="FF9BBC">
              <a:alpha val="4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2007</a:t>
            </a:r>
            <a:endParaRPr lang="en-US" sz="2000" dirty="0">
              <a:solidFill>
                <a:schemeClr val="tx1"/>
              </a:solidFill>
            </a:endParaRPr>
          </a:p>
        </p:txBody>
      </p:sp>
      <p:sp>
        <p:nvSpPr>
          <p:cNvPr id="6" name="Oval 5"/>
          <p:cNvSpPr>
            <a:spLocks noChangeAspect="1"/>
          </p:cNvSpPr>
          <p:nvPr/>
        </p:nvSpPr>
        <p:spPr>
          <a:xfrm>
            <a:off x="5951503" y="1324453"/>
            <a:ext cx="1006752" cy="1006752"/>
          </a:xfrm>
          <a:prstGeom prst="ellipse">
            <a:avLst/>
          </a:prstGeom>
          <a:solidFill>
            <a:srgbClr val="70DDEC">
              <a:alpha val="4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2010</a:t>
            </a:r>
            <a:endParaRPr lang="en-US" sz="1100" dirty="0">
              <a:solidFill>
                <a:schemeClr val="tx1"/>
              </a:solidFill>
            </a:endParaRPr>
          </a:p>
        </p:txBody>
      </p:sp>
      <p:sp>
        <p:nvSpPr>
          <p:cNvPr id="9" name="Oval 8"/>
          <p:cNvSpPr>
            <a:spLocks noChangeAspect="1"/>
          </p:cNvSpPr>
          <p:nvPr/>
        </p:nvSpPr>
        <p:spPr>
          <a:xfrm>
            <a:off x="6075450" y="4120215"/>
            <a:ext cx="986554" cy="986554"/>
          </a:xfrm>
          <a:prstGeom prst="ellipse">
            <a:avLst/>
          </a:prstGeom>
          <a:solidFill>
            <a:srgbClr val="8EE6A7">
              <a:alpha val="47059"/>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2016</a:t>
            </a:r>
          </a:p>
        </p:txBody>
      </p:sp>
      <p:cxnSp>
        <p:nvCxnSpPr>
          <p:cNvPr id="23" name="Straight Connector 22"/>
          <p:cNvCxnSpPr>
            <a:stCxn id="5" idx="5"/>
            <a:endCxn id="6" idx="1"/>
          </p:cNvCxnSpPr>
          <p:nvPr/>
        </p:nvCxnSpPr>
        <p:spPr>
          <a:xfrm>
            <a:off x="5709464" y="1257017"/>
            <a:ext cx="389474" cy="214871"/>
          </a:xfrm>
          <a:prstGeom prst="line">
            <a:avLst/>
          </a:prstGeom>
          <a:ln w="28575">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9" idx="1"/>
          </p:cNvCxnSpPr>
          <p:nvPr/>
        </p:nvCxnSpPr>
        <p:spPr>
          <a:xfrm>
            <a:off x="5805711" y="4026477"/>
            <a:ext cx="414216" cy="238215"/>
          </a:xfrm>
          <a:prstGeom prst="line">
            <a:avLst/>
          </a:prstGeom>
          <a:ln w="28575">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6" idx="3"/>
          </p:cNvCxnSpPr>
          <p:nvPr/>
        </p:nvCxnSpPr>
        <p:spPr>
          <a:xfrm flipV="1">
            <a:off x="5842725" y="2183770"/>
            <a:ext cx="256213" cy="190142"/>
          </a:xfrm>
          <a:prstGeom prst="line">
            <a:avLst/>
          </a:prstGeom>
          <a:ln w="28575">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842725" y="3363016"/>
            <a:ext cx="527922" cy="229351"/>
          </a:xfrm>
          <a:prstGeom prst="line">
            <a:avLst/>
          </a:prstGeom>
          <a:ln w="28575">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2" idx="6"/>
            <a:endCxn id="9" idx="3"/>
          </p:cNvCxnSpPr>
          <p:nvPr/>
        </p:nvCxnSpPr>
        <p:spPr>
          <a:xfrm flipV="1">
            <a:off x="5805711" y="4962292"/>
            <a:ext cx="414216" cy="243536"/>
          </a:xfrm>
          <a:prstGeom prst="line">
            <a:avLst/>
          </a:prstGeom>
          <a:ln w="28575">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42725" y="2765315"/>
            <a:ext cx="527922" cy="306197"/>
          </a:xfrm>
          <a:prstGeom prst="line">
            <a:avLst/>
          </a:prstGeom>
          <a:ln w="28575">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7" name="Pentagon 56"/>
          <p:cNvSpPr/>
          <p:nvPr/>
        </p:nvSpPr>
        <p:spPr>
          <a:xfrm>
            <a:off x="484414" y="3363016"/>
            <a:ext cx="4402722" cy="822960"/>
          </a:xfrm>
          <a:custGeom>
            <a:avLst/>
            <a:gdLst>
              <a:gd name="connsiteX0" fmla="*/ 0 w 2877525"/>
              <a:gd name="connsiteY0" fmla="*/ 0 h 514885"/>
              <a:gd name="connsiteX1" fmla="*/ 2620083 w 2877525"/>
              <a:gd name="connsiteY1" fmla="*/ 0 h 514885"/>
              <a:gd name="connsiteX2" fmla="*/ 2877525 w 2877525"/>
              <a:gd name="connsiteY2" fmla="*/ 257443 h 514885"/>
              <a:gd name="connsiteX3" fmla="*/ 2620083 w 2877525"/>
              <a:gd name="connsiteY3" fmla="*/ 514885 h 514885"/>
              <a:gd name="connsiteX4" fmla="*/ 0 w 2877525"/>
              <a:gd name="connsiteY4" fmla="*/ 514885 h 514885"/>
              <a:gd name="connsiteX5" fmla="*/ 0 w 2877525"/>
              <a:gd name="connsiteY5" fmla="*/ 0 h 514885"/>
              <a:gd name="connsiteX0" fmla="*/ 0 w 2620083"/>
              <a:gd name="connsiteY0" fmla="*/ 0 h 514885"/>
              <a:gd name="connsiteX1" fmla="*/ 2620083 w 2620083"/>
              <a:gd name="connsiteY1" fmla="*/ 0 h 514885"/>
              <a:gd name="connsiteX2" fmla="*/ 2516018 w 2620083"/>
              <a:gd name="connsiteY2" fmla="*/ 236178 h 514885"/>
              <a:gd name="connsiteX3" fmla="*/ 2620083 w 2620083"/>
              <a:gd name="connsiteY3" fmla="*/ 514885 h 514885"/>
              <a:gd name="connsiteX4" fmla="*/ 0 w 2620083"/>
              <a:gd name="connsiteY4" fmla="*/ 514885 h 514885"/>
              <a:gd name="connsiteX5" fmla="*/ 0 w 2620083"/>
              <a:gd name="connsiteY5" fmla="*/ 0 h 514885"/>
              <a:gd name="connsiteX0" fmla="*/ 0 w 2853999"/>
              <a:gd name="connsiteY0" fmla="*/ 31898 h 546783"/>
              <a:gd name="connsiteX1" fmla="*/ 2853999 w 2853999"/>
              <a:gd name="connsiteY1" fmla="*/ 0 h 546783"/>
              <a:gd name="connsiteX2" fmla="*/ 2516018 w 2853999"/>
              <a:gd name="connsiteY2" fmla="*/ 268076 h 546783"/>
              <a:gd name="connsiteX3" fmla="*/ 2620083 w 2853999"/>
              <a:gd name="connsiteY3" fmla="*/ 546783 h 546783"/>
              <a:gd name="connsiteX4" fmla="*/ 0 w 2853999"/>
              <a:gd name="connsiteY4" fmla="*/ 546783 h 546783"/>
              <a:gd name="connsiteX5" fmla="*/ 0 w 2853999"/>
              <a:gd name="connsiteY5" fmla="*/ 31898 h 546783"/>
              <a:gd name="connsiteX0" fmla="*/ 0 w 2853999"/>
              <a:gd name="connsiteY0" fmla="*/ 31898 h 546783"/>
              <a:gd name="connsiteX1" fmla="*/ 2853999 w 2853999"/>
              <a:gd name="connsiteY1" fmla="*/ 0 h 546783"/>
              <a:gd name="connsiteX2" fmla="*/ 2622388 w 2853999"/>
              <a:gd name="connsiteY2" fmla="*/ 268076 h 546783"/>
              <a:gd name="connsiteX3" fmla="*/ 2620083 w 2853999"/>
              <a:gd name="connsiteY3" fmla="*/ 546783 h 546783"/>
              <a:gd name="connsiteX4" fmla="*/ 0 w 2853999"/>
              <a:gd name="connsiteY4" fmla="*/ 546783 h 546783"/>
              <a:gd name="connsiteX5" fmla="*/ 0 w 2853999"/>
              <a:gd name="connsiteY5" fmla="*/ 31898 h 546783"/>
              <a:gd name="connsiteX0" fmla="*/ 0 w 3002917"/>
              <a:gd name="connsiteY0" fmla="*/ 31898 h 546783"/>
              <a:gd name="connsiteX1" fmla="*/ 3002917 w 3002917"/>
              <a:gd name="connsiteY1" fmla="*/ 0 h 546783"/>
              <a:gd name="connsiteX2" fmla="*/ 2622388 w 3002917"/>
              <a:gd name="connsiteY2" fmla="*/ 268076 h 546783"/>
              <a:gd name="connsiteX3" fmla="*/ 2620083 w 3002917"/>
              <a:gd name="connsiteY3" fmla="*/ 546783 h 546783"/>
              <a:gd name="connsiteX4" fmla="*/ 0 w 3002917"/>
              <a:gd name="connsiteY4" fmla="*/ 546783 h 546783"/>
              <a:gd name="connsiteX5" fmla="*/ 0 w 3002917"/>
              <a:gd name="connsiteY5" fmla="*/ 31898 h 546783"/>
              <a:gd name="connsiteX0" fmla="*/ 0 w 3002917"/>
              <a:gd name="connsiteY0" fmla="*/ 31898 h 546783"/>
              <a:gd name="connsiteX1" fmla="*/ 3002917 w 3002917"/>
              <a:gd name="connsiteY1" fmla="*/ 0 h 546783"/>
              <a:gd name="connsiteX2" fmla="*/ 2718121 w 3002917"/>
              <a:gd name="connsiteY2" fmla="*/ 274878 h 546783"/>
              <a:gd name="connsiteX3" fmla="*/ 2620083 w 3002917"/>
              <a:gd name="connsiteY3" fmla="*/ 546783 h 546783"/>
              <a:gd name="connsiteX4" fmla="*/ 0 w 3002917"/>
              <a:gd name="connsiteY4" fmla="*/ 546783 h 546783"/>
              <a:gd name="connsiteX5" fmla="*/ 0 w 3002917"/>
              <a:gd name="connsiteY5" fmla="*/ 31898 h 546783"/>
              <a:gd name="connsiteX0" fmla="*/ 0 w 3002917"/>
              <a:gd name="connsiteY0" fmla="*/ 31898 h 546783"/>
              <a:gd name="connsiteX1" fmla="*/ 3002917 w 3002917"/>
              <a:gd name="connsiteY1" fmla="*/ 0 h 546783"/>
              <a:gd name="connsiteX2" fmla="*/ 2606200 w 3002917"/>
              <a:gd name="connsiteY2" fmla="*/ 289006 h 546783"/>
              <a:gd name="connsiteX3" fmla="*/ 2620083 w 3002917"/>
              <a:gd name="connsiteY3" fmla="*/ 546783 h 546783"/>
              <a:gd name="connsiteX4" fmla="*/ 0 w 3002917"/>
              <a:gd name="connsiteY4" fmla="*/ 546783 h 546783"/>
              <a:gd name="connsiteX5" fmla="*/ 0 w 3002917"/>
              <a:gd name="connsiteY5" fmla="*/ 31898 h 546783"/>
              <a:gd name="connsiteX0" fmla="*/ 111921 w 3002917"/>
              <a:gd name="connsiteY0" fmla="*/ 159056 h 546783"/>
              <a:gd name="connsiteX1" fmla="*/ 3002917 w 3002917"/>
              <a:gd name="connsiteY1" fmla="*/ 0 h 546783"/>
              <a:gd name="connsiteX2" fmla="*/ 2606200 w 3002917"/>
              <a:gd name="connsiteY2" fmla="*/ 289006 h 546783"/>
              <a:gd name="connsiteX3" fmla="*/ 2620083 w 3002917"/>
              <a:gd name="connsiteY3" fmla="*/ 546783 h 546783"/>
              <a:gd name="connsiteX4" fmla="*/ 0 w 3002917"/>
              <a:gd name="connsiteY4" fmla="*/ 546783 h 546783"/>
              <a:gd name="connsiteX5" fmla="*/ 111921 w 3002917"/>
              <a:gd name="connsiteY5" fmla="*/ 159056 h 54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17" h="546783">
                <a:moveTo>
                  <a:pt x="111921" y="159056"/>
                </a:moveTo>
                <a:lnTo>
                  <a:pt x="3002917" y="0"/>
                </a:lnTo>
                <a:cubicBezTo>
                  <a:pt x="2907985" y="91626"/>
                  <a:pt x="2701132" y="197380"/>
                  <a:pt x="2606200" y="289006"/>
                </a:cubicBezTo>
                <a:cubicBezTo>
                  <a:pt x="2605432" y="381908"/>
                  <a:pt x="2620851" y="453881"/>
                  <a:pt x="2620083" y="546783"/>
                </a:cubicBezTo>
                <a:lnTo>
                  <a:pt x="0" y="546783"/>
                </a:lnTo>
                <a:lnTo>
                  <a:pt x="111921" y="159056"/>
                </a:lnTo>
                <a:close/>
              </a:path>
            </a:pathLst>
          </a:custGeom>
          <a:solidFill>
            <a:srgbClr val="FF9BBC">
              <a:alpha val="49804"/>
            </a:srgbClr>
          </a:solid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Formal MOU signed  </a:t>
            </a:r>
          </a:p>
          <a:p>
            <a:pPr algn="ctr"/>
            <a:r>
              <a:rPr lang="en-US" dirty="0"/>
              <a:t>IRS CHNA rules come into effect</a:t>
            </a:r>
          </a:p>
        </p:txBody>
      </p:sp>
      <p:sp>
        <p:nvSpPr>
          <p:cNvPr id="58" name="Pentagon 57"/>
          <p:cNvSpPr/>
          <p:nvPr/>
        </p:nvSpPr>
        <p:spPr>
          <a:xfrm rot="10800000">
            <a:off x="7253973" y="3880359"/>
            <a:ext cx="4424675" cy="2182815"/>
          </a:xfrm>
          <a:custGeom>
            <a:avLst/>
            <a:gdLst>
              <a:gd name="connsiteX0" fmla="*/ 0 w 2877525"/>
              <a:gd name="connsiteY0" fmla="*/ 0 h 389689"/>
              <a:gd name="connsiteX1" fmla="*/ 2682681 w 2877525"/>
              <a:gd name="connsiteY1" fmla="*/ 0 h 389689"/>
              <a:gd name="connsiteX2" fmla="*/ 2877525 w 2877525"/>
              <a:gd name="connsiteY2" fmla="*/ 194845 h 389689"/>
              <a:gd name="connsiteX3" fmla="*/ 2682681 w 2877525"/>
              <a:gd name="connsiteY3" fmla="*/ 389689 h 389689"/>
              <a:gd name="connsiteX4" fmla="*/ 0 w 2877525"/>
              <a:gd name="connsiteY4" fmla="*/ 389689 h 389689"/>
              <a:gd name="connsiteX5" fmla="*/ 0 w 2877525"/>
              <a:gd name="connsiteY5" fmla="*/ 0 h 389689"/>
              <a:gd name="connsiteX0" fmla="*/ 0 w 2877525"/>
              <a:gd name="connsiteY0" fmla="*/ 116958 h 506647"/>
              <a:gd name="connsiteX1" fmla="*/ 2852802 w 2877525"/>
              <a:gd name="connsiteY1" fmla="*/ 0 h 506647"/>
              <a:gd name="connsiteX2" fmla="*/ 2877525 w 2877525"/>
              <a:gd name="connsiteY2" fmla="*/ 311803 h 506647"/>
              <a:gd name="connsiteX3" fmla="*/ 2682681 w 2877525"/>
              <a:gd name="connsiteY3" fmla="*/ 506647 h 506647"/>
              <a:gd name="connsiteX4" fmla="*/ 0 w 2877525"/>
              <a:gd name="connsiteY4" fmla="*/ 506647 h 506647"/>
              <a:gd name="connsiteX5" fmla="*/ 0 w 2877525"/>
              <a:gd name="connsiteY5" fmla="*/ 116958 h 506647"/>
              <a:gd name="connsiteX0" fmla="*/ 0 w 2852802"/>
              <a:gd name="connsiteY0" fmla="*/ 116958 h 506647"/>
              <a:gd name="connsiteX1" fmla="*/ 2852802 w 2852802"/>
              <a:gd name="connsiteY1" fmla="*/ 0 h 506647"/>
              <a:gd name="connsiteX2" fmla="*/ 2654241 w 2852802"/>
              <a:gd name="connsiteY2" fmla="*/ 258640 h 506647"/>
              <a:gd name="connsiteX3" fmla="*/ 2682681 w 2852802"/>
              <a:gd name="connsiteY3" fmla="*/ 506647 h 506647"/>
              <a:gd name="connsiteX4" fmla="*/ 0 w 2852802"/>
              <a:gd name="connsiteY4" fmla="*/ 506647 h 506647"/>
              <a:gd name="connsiteX5" fmla="*/ 0 w 2852802"/>
              <a:gd name="connsiteY5" fmla="*/ 116958 h 506647"/>
              <a:gd name="connsiteX0" fmla="*/ 0 w 3061791"/>
              <a:gd name="connsiteY0" fmla="*/ 116958 h 512524"/>
              <a:gd name="connsiteX1" fmla="*/ 2852802 w 3061791"/>
              <a:gd name="connsiteY1" fmla="*/ 0 h 512524"/>
              <a:gd name="connsiteX2" fmla="*/ 2654241 w 3061791"/>
              <a:gd name="connsiteY2" fmla="*/ 258640 h 512524"/>
              <a:gd name="connsiteX3" fmla="*/ 3061791 w 3061791"/>
              <a:gd name="connsiteY3" fmla="*/ 512524 h 512524"/>
              <a:gd name="connsiteX4" fmla="*/ 0 w 3061791"/>
              <a:gd name="connsiteY4" fmla="*/ 506647 h 512524"/>
              <a:gd name="connsiteX5" fmla="*/ 0 w 3061791"/>
              <a:gd name="connsiteY5" fmla="*/ 116958 h 512524"/>
              <a:gd name="connsiteX0" fmla="*/ 0 w 3061791"/>
              <a:gd name="connsiteY0" fmla="*/ 116958 h 512524"/>
              <a:gd name="connsiteX1" fmla="*/ 2852802 w 3061791"/>
              <a:gd name="connsiteY1" fmla="*/ 0 h 512524"/>
              <a:gd name="connsiteX2" fmla="*/ 2881707 w 3061791"/>
              <a:gd name="connsiteY2" fmla="*/ 258640 h 512524"/>
              <a:gd name="connsiteX3" fmla="*/ 3061791 w 3061791"/>
              <a:gd name="connsiteY3" fmla="*/ 512524 h 512524"/>
              <a:gd name="connsiteX4" fmla="*/ 0 w 3061791"/>
              <a:gd name="connsiteY4" fmla="*/ 506647 h 512524"/>
              <a:gd name="connsiteX5" fmla="*/ 0 w 3061791"/>
              <a:gd name="connsiteY5" fmla="*/ 116958 h 512524"/>
              <a:gd name="connsiteX0" fmla="*/ 0 w 3061791"/>
              <a:gd name="connsiteY0" fmla="*/ 40564 h 436130"/>
              <a:gd name="connsiteX1" fmla="*/ 3028154 w 3061791"/>
              <a:gd name="connsiteY1" fmla="*/ 0 h 436130"/>
              <a:gd name="connsiteX2" fmla="*/ 2881707 w 3061791"/>
              <a:gd name="connsiteY2" fmla="*/ 182246 h 436130"/>
              <a:gd name="connsiteX3" fmla="*/ 3061791 w 3061791"/>
              <a:gd name="connsiteY3" fmla="*/ 436130 h 436130"/>
              <a:gd name="connsiteX4" fmla="*/ 0 w 3061791"/>
              <a:gd name="connsiteY4" fmla="*/ 430253 h 436130"/>
              <a:gd name="connsiteX5" fmla="*/ 0 w 3061791"/>
              <a:gd name="connsiteY5" fmla="*/ 40564 h 436130"/>
              <a:gd name="connsiteX0" fmla="*/ 0 w 3098708"/>
              <a:gd name="connsiteY0" fmla="*/ 40564 h 520652"/>
              <a:gd name="connsiteX1" fmla="*/ 3028154 w 3098708"/>
              <a:gd name="connsiteY1" fmla="*/ 0 h 520652"/>
              <a:gd name="connsiteX2" fmla="*/ 2881707 w 3098708"/>
              <a:gd name="connsiteY2" fmla="*/ 182246 h 520652"/>
              <a:gd name="connsiteX3" fmla="*/ 3098708 w 3098708"/>
              <a:gd name="connsiteY3" fmla="*/ 520652 h 520652"/>
              <a:gd name="connsiteX4" fmla="*/ 0 w 3098708"/>
              <a:gd name="connsiteY4" fmla="*/ 430253 h 520652"/>
              <a:gd name="connsiteX5" fmla="*/ 0 w 3098708"/>
              <a:gd name="connsiteY5" fmla="*/ 40564 h 52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8708" h="520652">
                <a:moveTo>
                  <a:pt x="0" y="40564"/>
                </a:moveTo>
                <a:lnTo>
                  <a:pt x="3028154" y="0"/>
                </a:lnTo>
                <a:lnTo>
                  <a:pt x="2881707" y="182246"/>
                </a:lnTo>
                <a:lnTo>
                  <a:pt x="3098708" y="520652"/>
                </a:lnTo>
                <a:lnTo>
                  <a:pt x="0" y="430253"/>
                </a:lnTo>
                <a:lnTo>
                  <a:pt x="0" y="40564"/>
                </a:lnTo>
                <a:close/>
              </a:path>
            </a:pathLst>
          </a:custGeom>
          <a:solidFill>
            <a:srgbClr val="8EE6A7">
              <a:alpha val="47059"/>
            </a:srgbClr>
          </a:solid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rtlCol="0" anchor="t">
            <a:scene3d>
              <a:camera prst="orthographicFront">
                <a:rot lat="0" lon="0" rev="10800000"/>
              </a:camera>
              <a:lightRig rig="threePt" dir="t"/>
            </a:scene3d>
          </a:bodyPr>
          <a:lstStyle/>
          <a:p>
            <a:pPr algn="ctr"/>
            <a:endParaRPr lang="en-US" sz="1100" dirty="0"/>
          </a:p>
          <a:p>
            <a:pPr algn="ctr"/>
            <a:r>
              <a:rPr lang="en-US" dirty="0"/>
              <a:t> 2016 CHNA Reports published;</a:t>
            </a:r>
          </a:p>
          <a:p>
            <a:pPr algn="ctr"/>
            <a:r>
              <a:rPr lang="en-US" dirty="0"/>
              <a:t>Second round of forums held;</a:t>
            </a:r>
          </a:p>
          <a:p>
            <a:pPr algn="ctr"/>
            <a:r>
              <a:rPr lang="en-US" dirty="0"/>
              <a:t>2016-2018  hospital Implementation</a:t>
            </a:r>
          </a:p>
          <a:p>
            <a:pPr algn="ctr"/>
            <a:r>
              <a:rPr lang="en-US" dirty="0"/>
              <a:t> strategies adopted; </a:t>
            </a:r>
          </a:p>
          <a:p>
            <a:pPr algn="ctr"/>
            <a:r>
              <a:rPr lang="en-US" dirty="0"/>
              <a:t>District Public Health Improvement Plans  developed</a:t>
            </a:r>
          </a:p>
        </p:txBody>
      </p:sp>
      <p:sp>
        <p:nvSpPr>
          <p:cNvPr id="59" name="Pentagon 58"/>
          <p:cNvSpPr/>
          <p:nvPr/>
        </p:nvSpPr>
        <p:spPr>
          <a:xfrm>
            <a:off x="239151" y="1895567"/>
            <a:ext cx="4750111" cy="989548"/>
          </a:xfrm>
          <a:custGeom>
            <a:avLst/>
            <a:gdLst>
              <a:gd name="connsiteX0" fmla="*/ 0 w 2877525"/>
              <a:gd name="connsiteY0" fmla="*/ 0 h 514885"/>
              <a:gd name="connsiteX1" fmla="*/ 2620083 w 2877525"/>
              <a:gd name="connsiteY1" fmla="*/ 0 h 514885"/>
              <a:gd name="connsiteX2" fmla="*/ 2877525 w 2877525"/>
              <a:gd name="connsiteY2" fmla="*/ 257443 h 514885"/>
              <a:gd name="connsiteX3" fmla="*/ 2620083 w 2877525"/>
              <a:gd name="connsiteY3" fmla="*/ 514885 h 514885"/>
              <a:gd name="connsiteX4" fmla="*/ 0 w 2877525"/>
              <a:gd name="connsiteY4" fmla="*/ 514885 h 514885"/>
              <a:gd name="connsiteX5" fmla="*/ 0 w 2877525"/>
              <a:gd name="connsiteY5" fmla="*/ 0 h 514885"/>
              <a:gd name="connsiteX0" fmla="*/ 0 w 2622344"/>
              <a:gd name="connsiteY0" fmla="*/ 0 h 514885"/>
              <a:gd name="connsiteX1" fmla="*/ 2620083 w 2622344"/>
              <a:gd name="connsiteY1" fmla="*/ 0 h 514885"/>
              <a:gd name="connsiteX2" fmla="*/ 2622344 w 2622344"/>
              <a:gd name="connsiteY2" fmla="*/ 246811 h 514885"/>
              <a:gd name="connsiteX3" fmla="*/ 2620083 w 2622344"/>
              <a:gd name="connsiteY3" fmla="*/ 514885 h 514885"/>
              <a:gd name="connsiteX4" fmla="*/ 0 w 2622344"/>
              <a:gd name="connsiteY4" fmla="*/ 514885 h 514885"/>
              <a:gd name="connsiteX5" fmla="*/ 0 w 2622344"/>
              <a:gd name="connsiteY5" fmla="*/ 0 h 514885"/>
              <a:gd name="connsiteX0" fmla="*/ 0 w 2864633"/>
              <a:gd name="connsiteY0" fmla="*/ 53163 h 568048"/>
              <a:gd name="connsiteX1" fmla="*/ 2864632 w 2864633"/>
              <a:gd name="connsiteY1" fmla="*/ 0 h 568048"/>
              <a:gd name="connsiteX2" fmla="*/ 2622344 w 2864633"/>
              <a:gd name="connsiteY2" fmla="*/ 299974 h 568048"/>
              <a:gd name="connsiteX3" fmla="*/ 2620083 w 2864633"/>
              <a:gd name="connsiteY3" fmla="*/ 568048 h 568048"/>
              <a:gd name="connsiteX4" fmla="*/ 0 w 2864633"/>
              <a:gd name="connsiteY4" fmla="*/ 568048 h 568048"/>
              <a:gd name="connsiteX5" fmla="*/ 0 w 2864633"/>
              <a:gd name="connsiteY5" fmla="*/ 53163 h 568048"/>
              <a:gd name="connsiteX0" fmla="*/ 0 w 2864633"/>
              <a:gd name="connsiteY0" fmla="*/ 53163 h 568048"/>
              <a:gd name="connsiteX1" fmla="*/ 2864632 w 2864633"/>
              <a:gd name="connsiteY1" fmla="*/ 0 h 568048"/>
              <a:gd name="connsiteX2" fmla="*/ 2473488 w 2864633"/>
              <a:gd name="connsiteY2" fmla="*/ 373366 h 568048"/>
              <a:gd name="connsiteX3" fmla="*/ 2620083 w 2864633"/>
              <a:gd name="connsiteY3" fmla="*/ 568048 h 568048"/>
              <a:gd name="connsiteX4" fmla="*/ 0 w 2864633"/>
              <a:gd name="connsiteY4" fmla="*/ 568048 h 568048"/>
              <a:gd name="connsiteX5" fmla="*/ 0 w 2864633"/>
              <a:gd name="connsiteY5" fmla="*/ 53163 h 568048"/>
              <a:gd name="connsiteX0" fmla="*/ 0 w 2811470"/>
              <a:gd name="connsiteY0" fmla="*/ 0 h 514885"/>
              <a:gd name="connsiteX1" fmla="*/ 2811469 w 2811470"/>
              <a:gd name="connsiteY1" fmla="*/ 86281 h 514885"/>
              <a:gd name="connsiteX2" fmla="*/ 2473488 w 2811470"/>
              <a:gd name="connsiteY2" fmla="*/ 320203 h 514885"/>
              <a:gd name="connsiteX3" fmla="*/ 2620083 w 2811470"/>
              <a:gd name="connsiteY3" fmla="*/ 514885 h 514885"/>
              <a:gd name="connsiteX4" fmla="*/ 0 w 2811470"/>
              <a:gd name="connsiteY4" fmla="*/ 514885 h 514885"/>
              <a:gd name="connsiteX5" fmla="*/ 0 w 2811470"/>
              <a:gd name="connsiteY5" fmla="*/ 0 h 514885"/>
              <a:gd name="connsiteX0" fmla="*/ 74428 w 2811470"/>
              <a:gd name="connsiteY0" fmla="*/ 0 h 434155"/>
              <a:gd name="connsiteX1" fmla="*/ 2811469 w 2811470"/>
              <a:gd name="connsiteY1" fmla="*/ 5551 h 434155"/>
              <a:gd name="connsiteX2" fmla="*/ 2473488 w 2811470"/>
              <a:gd name="connsiteY2" fmla="*/ 239473 h 434155"/>
              <a:gd name="connsiteX3" fmla="*/ 2620083 w 2811470"/>
              <a:gd name="connsiteY3" fmla="*/ 434155 h 434155"/>
              <a:gd name="connsiteX4" fmla="*/ 0 w 2811470"/>
              <a:gd name="connsiteY4" fmla="*/ 434155 h 434155"/>
              <a:gd name="connsiteX5" fmla="*/ 74428 w 2811470"/>
              <a:gd name="connsiteY5" fmla="*/ 0 h 434155"/>
              <a:gd name="connsiteX0" fmla="*/ 74428 w 2811470"/>
              <a:gd name="connsiteY0" fmla="*/ 0 h 434155"/>
              <a:gd name="connsiteX1" fmla="*/ 2811469 w 2811470"/>
              <a:gd name="connsiteY1" fmla="*/ 5551 h 434155"/>
              <a:gd name="connsiteX2" fmla="*/ 2541625 w 2811470"/>
              <a:gd name="connsiteY2" fmla="*/ 239473 h 434155"/>
              <a:gd name="connsiteX3" fmla="*/ 2620083 w 2811470"/>
              <a:gd name="connsiteY3" fmla="*/ 434155 h 434155"/>
              <a:gd name="connsiteX4" fmla="*/ 0 w 2811470"/>
              <a:gd name="connsiteY4" fmla="*/ 434155 h 434155"/>
              <a:gd name="connsiteX5" fmla="*/ 74428 w 2811470"/>
              <a:gd name="connsiteY5" fmla="*/ 0 h 434155"/>
              <a:gd name="connsiteX0" fmla="*/ 74428 w 2811470"/>
              <a:gd name="connsiteY0" fmla="*/ 45823 h 479978"/>
              <a:gd name="connsiteX1" fmla="*/ 2811469 w 2811470"/>
              <a:gd name="connsiteY1" fmla="*/ 0 h 479978"/>
              <a:gd name="connsiteX2" fmla="*/ 2541625 w 2811470"/>
              <a:gd name="connsiteY2" fmla="*/ 285296 h 479978"/>
              <a:gd name="connsiteX3" fmla="*/ 2620083 w 2811470"/>
              <a:gd name="connsiteY3" fmla="*/ 479978 h 479978"/>
              <a:gd name="connsiteX4" fmla="*/ 0 w 2811470"/>
              <a:gd name="connsiteY4" fmla="*/ 479978 h 479978"/>
              <a:gd name="connsiteX5" fmla="*/ 74428 w 2811470"/>
              <a:gd name="connsiteY5" fmla="*/ 45823 h 47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470" h="479978">
                <a:moveTo>
                  <a:pt x="74428" y="45823"/>
                </a:moveTo>
                <a:lnTo>
                  <a:pt x="2811469" y="0"/>
                </a:lnTo>
                <a:cubicBezTo>
                  <a:pt x="2812223" y="82270"/>
                  <a:pt x="2540871" y="203026"/>
                  <a:pt x="2541625" y="285296"/>
                </a:cubicBezTo>
                <a:cubicBezTo>
                  <a:pt x="2540871" y="374654"/>
                  <a:pt x="2620837" y="390620"/>
                  <a:pt x="2620083" y="479978"/>
                </a:cubicBezTo>
                <a:lnTo>
                  <a:pt x="0" y="479978"/>
                </a:lnTo>
                <a:lnTo>
                  <a:pt x="74428" y="45823"/>
                </a:lnTo>
                <a:close/>
              </a:path>
            </a:pathLst>
          </a:custGeom>
          <a:solidFill>
            <a:srgbClr val="B089FF">
              <a:alpha val="34118"/>
            </a:srgbClr>
          </a:solid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Maine CDC creates the 2012 State Health Assessment, and joins the </a:t>
            </a:r>
            <a:r>
              <a:rPr lang="en-US" dirty="0" err="1"/>
              <a:t>OneMaine</a:t>
            </a:r>
            <a:r>
              <a:rPr lang="en-US" dirty="0"/>
              <a:t> Health Systems in the Shared CHNA</a:t>
            </a:r>
          </a:p>
        </p:txBody>
      </p:sp>
      <p:sp>
        <p:nvSpPr>
          <p:cNvPr id="60" name="Pentagon 59"/>
          <p:cNvSpPr/>
          <p:nvPr/>
        </p:nvSpPr>
        <p:spPr>
          <a:xfrm>
            <a:off x="1299411" y="363895"/>
            <a:ext cx="3494490" cy="1321753"/>
          </a:xfrm>
          <a:custGeom>
            <a:avLst/>
            <a:gdLst>
              <a:gd name="connsiteX0" fmla="*/ 0 w 2877525"/>
              <a:gd name="connsiteY0" fmla="*/ 0 h 533400"/>
              <a:gd name="connsiteX1" fmla="*/ 2610825 w 2877525"/>
              <a:gd name="connsiteY1" fmla="*/ 0 h 533400"/>
              <a:gd name="connsiteX2" fmla="*/ 2877525 w 2877525"/>
              <a:gd name="connsiteY2" fmla="*/ 266700 h 533400"/>
              <a:gd name="connsiteX3" fmla="*/ 2610825 w 2877525"/>
              <a:gd name="connsiteY3" fmla="*/ 533400 h 533400"/>
              <a:gd name="connsiteX4" fmla="*/ 0 w 2877525"/>
              <a:gd name="connsiteY4" fmla="*/ 533400 h 533400"/>
              <a:gd name="connsiteX5" fmla="*/ 0 w 2877525"/>
              <a:gd name="connsiteY5" fmla="*/ 0 h 533400"/>
              <a:gd name="connsiteX0" fmla="*/ 0 w 2887272"/>
              <a:gd name="connsiteY0" fmla="*/ 127591 h 660991"/>
              <a:gd name="connsiteX1" fmla="*/ 2887272 w 2887272"/>
              <a:gd name="connsiteY1" fmla="*/ 0 h 660991"/>
              <a:gd name="connsiteX2" fmla="*/ 2877525 w 2887272"/>
              <a:gd name="connsiteY2" fmla="*/ 394291 h 660991"/>
              <a:gd name="connsiteX3" fmla="*/ 2610825 w 2887272"/>
              <a:gd name="connsiteY3" fmla="*/ 660991 h 660991"/>
              <a:gd name="connsiteX4" fmla="*/ 0 w 2887272"/>
              <a:gd name="connsiteY4" fmla="*/ 660991 h 660991"/>
              <a:gd name="connsiteX5" fmla="*/ 0 w 2887272"/>
              <a:gd name="connsiteY5" fmla="*/ 127591 h 660991"/>
              <a:gd name="connsiteX0" fmla="*/ 0 w 2887272"/>
              <a:gd name="connsiteY0" fmla="*/ 127591 h 660991"/>
              <a:gd name="connsiteX1" fmla="*/ 2887272 w 2887272"/>
              <a:gd name="connsiteY1" fmla="*/ 0 h 660991"/>
              <a:gd name="connsiteX2" fmla="*/ 2601079 w 2887272"/>
              <a:gd name="connsiteY2" fmla="*/ 394291 h 660991"/>
              <a:gd name="connsiteX3" fmla="*/ 2610825 w 2887272"/>
              <a:gd name="connsiteY3" fmla="*/ 660991 h 660991"/>
              <a:gd name="connsiteX4" fmla="*/ 0 w 2887272"/>
              <a:gd name="connsiteY4" fmla="*/ 660991 h 660991"/>
              <a:gd name="connsiteX5" fmla="*/ 0 w 2887272"/>
              <a:gd name="connsiteY5" fmla="*/ 127591 h 660991"/>
              <a:gd name="connsiteX0" fmla="*/ 0 w 2727784"/>
              <a:gd name="connsiteY0" fmla="*/ 42192 h 575592"/>
              <a:gd name="connsiteX1" fmla="*/ 2727784 w 2727784"/>
              <a:gd name="connsiteY1" fmla="*/ 0 h 575592"/>
              <a:gd name="connsiteX2" fmla="*/ 2601079 w 2727784"/>
              <a:gd name="connsiteY2" fmla="*/ 308892 h 575592"/>
              <a:gd name="connsiteX3" fmla="*/ 2610825 w 2727784"/>
              <a:gd name="connsiteY3" fmla="*/ 575592 h 575592"/>
              <a:gd name="connsiteX4" fmla="*/ 0 w 2727784"/>
              <a:gd name="connsiteY4" fmla="*/ 575592 h 575592"/>
              <a:gd name="connsiteX5" fmla="*/ 0 w 2727784"/>
              <a:gd name="connsiteY5" fmla="*/ 42192 h 575592"/>
              <a:gd name="connsiteX0" fmla="*/ 0 w 2844742"/>
              <a:gd name="connsiteY0" fmla="*/ 59272 h 592672"/>
              <a:gd name="connsiteX1" fmla="*/ 2844742 w 2844742"/>
              <a:gd name="connsiteY1" fmla="*/ 0 h 592672"/>
              <a:gd name="connsiteX2" fmla="*/ 2601079 w 2844742"/>
              <a:gd name="connsiteY2" fmla="*/ 325972 h 592672"/>
              <a:gd name="connsiteX3" fmla="*/ 2610825 w 2844742"/>
              <a:gd name="connsiteY3" fmla="*/ 592672 h 592672"/>
              <a:gd name="connsiteX4" fmla="*/ 0 w 2844742"/>
              <a:gd name="connsiteY4" fmla="*/ 592672 h 592672"/>
              <a:gd name="connsiteX5" fmla="*/ 0 w 2844742"/>
              <a:gd name="connsiteY5" fmla="*/ 59272 h 592672"/>
              <a:gd name="connsiteX0" fmla="*/ 0 w 2844742"/>
              <a:gd name="connsiteY0" fmla="*/ 59272 h 592672"/>
              <a:gd name="connsiteX1" fmla="*/ 2844742 w 2844742"/>
              <a:gd name="connsiteY1" fmla="*/ 0 h 592672"/>
              <a:gd name="connsiteX2" fmla="*/ 2409693 w 2844742"/>
              <a:gd name="connsiteY2" fmla="*/ 308892 h 592672"/>
              <a:gd name="connsiteX3" fmla="*/ 2610825 w 2844742"/>
              <a:gd name="connsiteY3" fmla="*/ 592672 h 592672"/>
              <a:gd name="connsiteX4" fmla="*/ 0 w 2844742"/>
              <a:gd name="connsiteY4" fmla="*/ 592672 h 592672"/>
              <a:gd name="connsiteX5" fmla="*/ 0 w 2844742"/>
              <a:gd name="connsiteY5" fmla="*/ 59272 h 592672"/>
              <a:gd name="connsiteX0" fmla="*/ 0 w 2844742"/>
              <a:gd name="connsiteY0" fmla="*/ 59272 h 592672"/>
              <a:gd name="connsiteX1" fmla="*/ 2844742 w 2844742"/>
              <a:gd name="connsiteY1" fmla="*/ 0 h 592672"/>
              <a:gd name="connsiteX2" fmla="*/ 2409693 w 2844742"/>
              <a:gd name="connsiteY2" fmla="*/ 308892 h 592672"/>
              <a:gd name="connsiteX3" fmla="*/ 2600193 w 2844742"/>
              <a:gd name="connsiteY3" fmla="*/ 490193 h 592672"/>
              <a:gd name="connsiteX4" fmla="*/ 0 w 2844742"/>
              <a:gd name="connsiteY4" fmla="*/ 592672 h 592672"/>
              <a:gd name="connsiteX5" fmla="*/ 0 w 2844742"/>
              <a:gd name="connsiteY5" fmla="*/ 59272 h 59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4742" h="592672">
                <a:moveTo>
                  <a:pt x="0" y="59272"/>
                </a:moveTo>
                <a:lnTo>
                  <a:pt x="2844742" y="0"/>
                </a:lnTo>
                <a:lnTo>
                  <a:pt x="2409693" y="308892"/>
                </a:lnTo>
                <a:lnTo>
                  <a:pt x="2600193" y="490193"/>
                </a:lnTo>
                <a:lnTo>
                  <a:pt x="0" y="592672"/>
                </a:lnTo>
                <a:lnTo>
                  <a:pt x="0" y="59272"/>
                </a:lnTo>
                <a:close/>
              </a:path>
            </a:pathLst>
          </a:custGeom>
          <a:solidFill>
            <a:srgbClr val="FF9BBC">
              <a:alpha val="49804"/>
            </a:srgbClr>
          </a:solid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The </a:t>
            </a:r>
            <a:r>
              <a:rPr lang="en-US" sz="2000" dirty="0" err="1"/>
              <a:t>OneMaine</a:t>
            </a:r>
            <a:r>
              <a:rPr lang="en-US" sz="2000" dirty="0"/>
              <a:t> Health </a:t>
            </a:r>
          </a:p>
          <a:p>
            <a:pPr algn="ctr"/>
            <a:r>
              <a:rPr lang="en-US" sz="2000" dirty="0"/>
              <a:t>Collaborative forms </a:t>
            </a:r>
          </a:p>
          <a:p>
            <a:pPr algn="ctr"/>
            <a:r>
              <a:rPr lang="en-US" sz="2000" dirty="0"/>
              <a:t>(three hospital systems)</a:t>
            </a:r>
          </a:p>
        </p:txBody>
      </p:sp>
      <p:sp>
        <p:nvSpPr>
          <p:cNvPr id="63" name="Pentagon 62"/>
          <p:cNvSpPr/>
          <p:nvPr/>
        </p:nvSpPr>
        <p:spPr>
          <a:xfrm rot="10800000">
            <a:off x="7404693" y="2294002"/>
            <a:ext cx="4130815" cy="1555015"/>
          </a:xfrm>
          <a:custGeom>
            <a:avLst/>
            <a:gdLst>
              <a:gd name="connsiteX0" fmla="*/ 0 w 2877525"/>
              <a:gd name="connsiteY0" fmla="*/ 0 h 389689"/>
              <a:gd name="connsiteX1" fmla="*/ 2682681 w 2877525"/>
              <a:gd name="connsiteY1" fmla="*/ 0 h 389689"/>
              <a:gd name="connsiteX2" fmla="*/ 2877525 w 2877525"/>
              <a:gd name="connsiteY2" fmla="*/ 194845 h 389689"/>
              <a:gd name="connsiteX3" fmla="*/ 2682681 w 2877525"/>
              <a:gd name="connsiteY3" fmla="*/ 389689 h 389689"/>
              <a:gd name="connsiteX4" fmla="*/ 0 w 2877525"/>
              <a:gd name="connsiteY4" fmla="*/ 389689 h 389689"/>
              <a:gd name="connsiteX5" fmla="*/ 0 w 2877525"/>
              <a:gd name="connsiteY5" fmla="*/ 0 h 389689"/>
              <a:gd name="connsiteX0" fmla="*/ 0 w 2682681"/>
              <a:gd name="connsiteY0" fmla="*/ 0 h 389689"/>
              <a:gd name="connsiteX1" fmla="*/ 2682681 w 2682681"/>
              <a:gd name="connsiteY1" fmla="*/ 0 h 389689"/>
              <a:gd name="connsiteX2" fmla="*/ 2569181 w 2682681"/>
              <a:gd name="connsiteY2" fmla="*/ 173580 h 389689"/>
              <a:gd name="connsiteX3" fmla="*/ 2682681 w 2682681"/>
              <a:gd name="connsiteY3" fmla="*/ 389689 h 389689"/>
              <a:gd name="connsiteX4" fmla="*/ 0 w 2682681"/>
              <a:gd name="connsiteY4" fmla="*/ 389689 h 389689"/>
              <a:gd name="connsiteX5" fmla="*/ 0 w 2682681"/>
              <a:gd name="connsiteY5" fmla="*/ 0 h 389689"/>
              <a:gd name="connsiteX0" fmla="*/ 0 w 2916597"/>
              <a:gd name="connsiteY0" fmla="*/ 0 h 474749"/>
              <a:gd name="connsiteX1" fmla="*/ 2682681 w 2916597"/>
              <a:gd name="connsiteY1" fmla="*/ 0 h 474749"/>
              <a:gd name="connsiteX2" fmla="*/ 2569181 w 2916597"/>
              <a:gd name="connsiteY2" fmla="*/ 173580 h 474749"/>
              <a:gd name="connsiteX3" fmla="*/ 2916597 w 2916597"/>
              <a:gd name="connsiteY3" fmla="*/ 474749 h 474749"/>
              <a:gd name="connsiteX4" fmla="*/ 0 w 2916597"/>
              <a:gd name="connsiteY4" fmla="*/ 389689 h 474749"/>
              <a:gd name="connsiteX5" fmla="*/ 0 w 2916597"/>
              <a:gd name="connsiteY5" fmla="*/ 0 h 474749"/>
              <a:gd name="connsiteX0" fmla="*/ 0 w 2916597"/>
              <a:gd name="connsiteY0" fmla="*/ 0 h 474749"/>
              <a:gd name="connsiteX1" fmla="*/ 2682681 w 2916597"/>
              <a:gd name="connsiteY1" fmla="*/ 0 h 474749"/>
              <a:gd name="connsiteX2" fmla="*/ 2616998 w 2916597"/>
              <a:gd name="connsiteY2" fmla="*/ 173580 h 474749"/>
              <a:gd name="connsiteX3" fmla="*/ 2916597 w 2916597"/>
              <a:gd name="connsiteY3" fmla="*/ 474749 h 474749"/>
              <a:gd name="connsiteX4" fmla="*/ 0 w 2916597"/>
              <a:gd name="connsiteY4" fmla="*/ 389689 h 474749"/>
              <a:gd name="connsiteX5" fmla="*/ 0 w 2916597"/>
              <a:gd name="connsiteY5" fmla="*/ 0 h 474749"/>
              <a:gd name="connsiteX0" fmla="*/ 0 w 2916597"/>
              <a:gd name="connsiteY0" fmla="*/ 109998 h 584747"/>
              <a:gd name="connsiteX1" fmla="*/ 2701808 w 2916597"/>
              <a:gd name="connsiteY1" fmla="*/ 0 h 584747"/>
              <a:gd name="connsiteX2" fmla="*/ 2616998 w 2916597"/>
              <a:gd name="connsiteY2" fmla="*/ 283578 h 584747"/>
              <a:gd name="connsiteX3" fmla="*/ 2916597 w 2916597"/>
              <a:gd name="connsiteY3" fmla="*/ 584747 h 584747"/>
              <a:gd name="connsiteX4" fmla="*/ 0 w 2916597"/>
              <a:gd name="connsiteY4" fmla="*/ 499687 h 584747"/>
              <a:gd name="connsiteX5" fmla="*/ 0 w 2916597"/>
              <a:gd name="connsiteY5" fmla="*/ 109998 h 584747"/>
              <a:gd name="connsiteX0" fmla="*/ 0 w 2916597"/>
              <a:gd name="connsiteY0" fmla="*/ 109998 h 584747"/>
              <a:gd name="connsiteX1" fmla="*/ 2701808 w 2916597"/>
              <a:gd name="connsiteY1" fmla="*/ 0 h 584747"/>
              <a:gd name="connsiteX2" fmla="*/ 2683942 w 2916597"/>
              <a:gd name="connsiteY2" fmla="*/ 246913 h 584747"/>
              <a:gd name="connsiteX3" fmla="*/ 2916597 w 2916597"/>
              <a:gd name="connsiteY3" fmla="*/ 584747 h 584747"/>
              <a:gd name="connsiteX4" fmla="*/ 0 w 2916597"/>
              <a:gd name="connsiteY4" fmla="*/ 499687 h 584747"/>
              <a:gd name="connsiteX5" fmla="*/ 0 w 2916597"/>
              <a:gd name="connsiteY5" fmla="*/ 109998 h 58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597" h="584747">
                <a:moveTo>
                  <a:pt x="0" y="109998"/>
                </a:moveTo>
                <a:lnTo>
                  <a:pt x="2701808" y="0"/>
                </a:lnTo>
                <a:lnTo>
                  <a:pt x="2683942" y="246913"/>
                </a:lnTo>
                <a:lnTo>
                  <a:pt x="2916597" y="584747"/>
                </a:lnTo>
                <a:lnTo>
                  <a:pt x="0" y="499687"/>
                </a:lnTo>
                <a:lnTo>
                  <a:pt x="0" y="109998"/>
                </a:lnTo>
                <a:close/>
              </a:path>
            </a:pathLst>
          </a:custGeom>
          <a:solidFill>
            <a:srgbClr val="FAB47A">
              <a:alpha val="69804"/>
            </a:srgbClr>
          </a:solid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rtlCol="0" anchor="ctr">
            <a:scene3d>
              <a:camera prst="orthographicFront">
                <a:rot lat="0" lon="0" rev="10800000"/>
              </a:camera>
              <a:lightRig rig="threePt" dir="t"/>
            </a:scene3d>
          </a:bodyPr>
          <a:lstStyle/>
          <a:p>
            <a:pPr algn="ctr"/>
            <a:r>
              <a:rPr lang="en-US" dirty="0"/>
              <a:t>Central Maine Healthcare  joins the Maine Shared CHNA partnership.  Maine CDC develops the 2013-2017 State Health Improvement Plan</a:t>
            </a:r>
          </a:p>
        </p:txBody>
      </p:sp>
      <p:sp>
        <p:nvSpPr>
          <p:cNvPr id="64" name="Pentagon 63"/>
          <p:cNvSpPr/>
          <p:nvPr/>
        </p:nvSpPr>
        <p:spPr>
          <a:xfrm rot="10800000">
            <a:off x="7124052" y="1058779"/>
            <a:ext cx="4554600" cy="1124990"/>
          </a:xfrm>
          <a:custGeom>
            <a:avLst/>
            <a:gdLst>
              <a:gd name="connsiteX0" fmla="*/ 0 w 2877525"/>
              <a:gd name="connsiteY0" fmla="*/ 0 h 389689"/>
              <a:gd name="connsiteX1" fmla="*/ 2682681 w 2877525"/>
              <a:gd name="connsiteY1" fmla="*/ 0 h 389689"/>
              <a:gd name="connsiteX2" fmla="*/ 2877525 w 2877525"/>
              <a:gd name="connsiteY2" fmla="*/ 194845 h 389689"/>
              <a:gd name="connsiteX3" fmla="*/ 2682681 w 2877525"/>
              <a:gd name="connsiteY3" fmla="*/ 389689 h 389689"/>
              <a:gd name="connsiteX4" fmla="*/ 0 w 2877525"/>
              <a:gd name="connsiteY4" fmla="*/ 389689 h 389689"/>
              <a:gd name="connsiteX5" fmla="*/ 0 w 2877525"/>
              <a:gd name="connsiteY5" fmla="*/ 0 h 389689"/>
              <a:gd name="connsiteX0" fmla="*/ 0 w 3022923"/>
              <a:gd name="connsiteY0" fmla="*/ 0 h 559810"/>
              <a:gd name="connsiteX1" fmla="*/ 2682681 w 3022923"/>
              <a:gd name="connsiteY1" fmla="*/ 0 h 559810"/>
              <a:gd name="connsiteX2" fmla="*/ 2877525 w 3022923"/>
              <a:gd name="connsiteY2" fmla="*/ 194845 h 559810"/>
              <a:gd name="connsiteX3" fmla="*/ 3022923 w 3022923"/>
              <a:gd name="connsiteY3" fmla="*/ 559810 h 559810"/>
              <a:gd name="connsiteX4" fmla="*/ 0 w 3022923"/>
              <a:gd name="connsiteY4" fmla="*/ 389689 h 559810"/>
              <a:gd name="connsiteX5" fmla="*/ 0 w 3022923"/>
              <a:gd name="connsiteY5" fmla="*/ 0 h 559810"/>
              <a:gd name="connsiteX0" fmla="*/ 0 w 3022923"/>
              <a:gd name="connsiteY0" fmla="*/ 0 h 559810"/>
              <a:gd name="connsiteX1" fmla="*/ 2682681 w 3022923"/>
              <a:gd name="connsiteY1" fmla="*/ 0 h 559810"/>
              <a:gd name="connsiteX2" fmla="*/ 2749934 w 3022923"/>
              <a:gd name="connsiteY2" fmla="*/ 194845 h 559810"/>
              <a:gd name="connsiteX3" fmla="*/ 3022923 w 3022923"/>
              <a:gd name="connsiteY3" fmla="*/ 559810 h 559810"/>
              <a:gd name="connsiteX4" fmla="*/ 0 w 3022923"/>
              <a:gd name="connsiteY4" fmla="*/ 389689 h 559810"/>
              <a:gd name="connsiteX5" fmla="*/ 0 w 3022923"/>
              <a:gd name="connsiteY5" fmla="*/ 0 h 559810"/>
              <a:gd name="connsiteX0" fmla="*/ 0 w 3150514"/>
              <a:gd name="connsiteY0" fmla="*/ 0 h 591708"/>
              <a:gd name="connsiteX1" fmla="*/ 2682681 w 3150514"/>
              <a:gd name="connsiteY1" fmla="*/ 0 h 591708"/>
              <a:gd name="connsiteX2" fmla="*/ 2749934 w 3150514"/>
              <a:gd name="connsiteY2" fmla="*/ 194845 h 591708"/>
              <a:gd name="connsiteX3" fmla="*/ 3150514 w 3150514"/>
              <a:gd name="connsiteY3" fmla="*/ 591708 h 591708"/>
              <a:gd name="connsiteX4" fmla="*/ 0 w 3150514"/>
              <a:gd name="connsiteY4" fmla="*/ 389689 h 591708"/>
              <a:gd name="connsiteX5" fmla="*/ 0 w 3150514"/>
              <a:gd name="connsiteY5" fmla="*/ 0 h 591708"/>
              <a:gd name="connsiteX0" fmla="*/ 0 w 3150514"/>
              <a:gd name="connsiteY0" fmla="*/ 53163 h 644871"/>
              <a:gd name="connsiteX1" fmla="*/ 2842170 w 3150514"/>
              <a:gd name="connsiteY1" fmla="*/ 0 h 644871"/>
              <a:gd name="connsiteX2" fmla="*/ 2749934 w 3150514"/>
              <a:gd name="connsiteY2" fmla="*/ 248008 h 644871"/>
              <a:gd name="connsiteX3" fmla="*/ 3150514 w 3150514"/>
              <a:gd name="connsiteY3" fmla="*/ 644871 h 644871"/>
              <a:gd name="connsiteX4" fmla="*/ 0 w 3150514"/>
              <a:gd name="connsiteY4" fmla="*/ 442852 h 644871"/>
              <a:gd name="connsiteX5" fmla="*/ 0 w 3150514"/>
              <a:gd name="connsiteY5" fmla="*/ 53163 h 644871"/>
              <a:gd name="connsiteX0" fmla="*/ 0 w 3150514"/>
              <a:gd name="connsiteY0" fmla="*/ 53163 h 644871"/>
              <a:gd name="connsiteX1" fmla="*/ 2842170 w 3150514"/>
              <a:gd name="connsiteY1" fmla="*/ 0 h 644871"/>
              <a:gd name="connsiteX2" fmla="*/ 2803096 w 3150514"/>
              <a:gd name="connsiteY2" fmla="*/ 226743 h 644871"/>
              <a:gd name="connsiteX3" fmla="*/ 3150514 w 3150514"/>
              <a:gd name="connsiteY3" fmla="*/ 644871 h 644871"/>
              <a:gd name="connsiteX4" fmla="*/ 0 w 3150514"/>
              <a:gd name="connsiteY4" fmla="*/ 442852 h 644871"/>
              <a:gd name="connsiteX5" fmla="*/ 0 w 3150514"/>
              <a:gd name="connsiteY5" fmla="*/ 53163 h 644871"/>
              <a:gd name="connsiteX0" fmla="*/ 10633 w 3161147"/>
              <a:gd name="connsiteY0" fmla="*/ 53163 h 644871"/>
              <a:gd name="connsiteX1" fmla="*/ 2852803 w 3161147"/>
              <a:gd name="connsiteY1" fmla="*/ 0 h 644871"/>
              <a:gd name="connsiteX2" fmla="*/ 2813729 w 3161147"/>
              <a:gd name="connsiteY2" fmla="*/ 226743 h 644871"/>
              <a:gd name="connsiteX3" fmla="*/ 3161147 w 3161147"/>
              <a:gd name="connsiteY3" fmla="*/ 644871 h 644871"/>
              <a:gd name="connsiteX4" fmla="*/ 0 w 3161147"/>
              <a:gd name="connsiteY4" fmla="*/ 509506 h 644871"/>
              <a:gd name="connsiteX5" fmla="*/ 10633 w 3161147"/>
              <a:gd name="connsiteY5" fmla="*/ 53163 h 6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1147" h="644871">
                <a:moveTo>
                  <a:pt x="10633" y="53163"/>
                </a:moveTo>
                <a:lnTo>
                  <a:pt x="2852803" y="0"/>
                </a:lnTo>
                <a:lnTo>
                  <a:pt x="2813729" y="226743"/>
                </a:lnTo>
                <a:lnTo>
                  <a:pt x="3161147" y="644871"/>
                </a:lnTo>
                <a:lnTo>
                  <a:pt x="0" y="509506"/>
                </a:lnTo>
                <a:lnTo>
                  <a:pt x="10633" y="53163"/>
                </a:lnTo>
                <a:close/>
              </a:path>
            </a:pathLst>
          </a:custGeom>
          <a:solidFill>
            <a:srgbClr val="70DDEC">
              <a:alpha val="49804"/>
            </a:srgbClr>
          </a:solid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rtlCol="0" anchor="ctr">
            <a:scene3d>
              <a:camera prst="orthographicFront">
                <a:rot lat="0" lon="0" rev="10800000"/>
              </a:camera>
              <a:lightRig rig="threePt" dir="t"/>
            </a:scene3d>
          </a:bodyPr>
          <a:lstStyle/>
          <a:p>
            <a:pPr algn="ctr"/>
            <a:r>
              <a:rPr lang="en-US" dirty="0"/>
              <a:t>First round of statewide forums take place</a:t>
            </a:r>
          </a:p>
          <a:p>
            <a:pPr algn="ctr"/>
            <a:r>
              <a:rPr lang="en-US" dirty="0"/>
              <a:t>2010 CHNA Reports published</a:t>
            </a:r>
          </a:p>
        </p:txBody>
      </p:sp>
      <p:sp>
        <p:nvSpPr>
          <p:cNvPr id="32" name="Oval 31"/>
          <p:cNvSpPr>
            <a:spLocks noChangeAspect="1"/>
          </p:cNvSpPr>
          <p:nvPr/>
        </p:nvSpPr>
        <p:spPr>
          <a:xfrm>
            <a:off x="4876800" y="4741372"/>
            <a:ext cx="928911" cy="928911"/>
          </a:xfrm>
          <a:prstGeom prst="ellipse">
            <a:avLst/>
          </a:prstGeom>
          <a:solidFill>
            <a:srgbClr val="FAB47A">
              <a:alpha val="70196"/>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2017</a:t>
            </a:r>
          </a:p>
        </p:txBody>
      </p:sp>
      <p:sp>
        <p:nvSpPr>
          <p:cNvPr id="33" name="Pentagon 56"/>
          <p:cNvSpPr/>
          <p:nvPr/>
        </p:nvSpPr>
        <p:spPr>
          <a:xfrm>
            <a:off x="866274" y="4584333"/>
            <a:ext cx="4172989" cy="1046446"/>
          </a:xfrm>
          <a:custGeom>
            <a:avLst/>
            <a:gdLst>
              <a:gd name="connsiteX0" fmla="*/ 0 w 2877525"/>
              <a:gd name="connsiteY0" fmla="*/ 0 h 514885"/>
              <a:gd name="connsiteX1" fmla="*/ 2620083 w 2877525"/>
              <a:gd name="connsiteY1" fmla="*/ 0 h 514885"/>
              <a:gd name="connsiteX2" fmla="*/ 2877525 w 2877525"/>
              <a:gd name="connsiteY2" fmla="*/ 257443 h 514885"/>
              <a:gd name="connsiteX3" fmla="*/ 2620083 w 2877525"/>
              <a:gd name="connsiteY3" fmla="*/ 514885 h 514885"/>
              <a:gd name="connsiteX4" fmla="*/ 0 w 2877525"/>
              <a:gd name="connsiteY4" fmla="*/ 514885 h 514885"/>
              <a:gd name="connsiteX5" fmla="*/ 0 w 2877525"/>
              <a:gd name="connsiteY5" fmla="*/ 0 h 514885"/>
              <a:gd name="connsiteX0" fmla="*/ 0 w 2620083"/>
              <a:gd name="connsiteY0" fmla="*/ 0 h 514885"/>
              <a:gd name="connsiteX1" fmla="*/ 2620083 w 2620083"/>
              <a:gd name="connsiteY1" fmla="*/ 0 h 514885"/>
              <a:gd name="connsiteX2" fmla="*/ 2516018 w 2620083"/>
              <a:gd name="connsiteY2" fmla="*/ 236178 h 514885"/>
              <a:gd name="connsiteX3" fmla="*/ 2620083 w 2620083"/>
              <a:gd name="connsiteY3" fmla="*/ 514885 h 514885"/>
              <a:gd name="connsiteX4" fmla="*/ 0 w 2620083"/>
              <a:gd name="connsiteY4" fmla="*/ 514885 h 514885"/>
              <a:gd name="connsiteX5" fmla="*/ 0 w 2620083"/>
              <a:gd name="connsiteY5" fmla="*/ 0 h 514885"/>
              <a:gd name="connsiteX0" fmla="*/ 0 w 2853999"/>
              <a:gd name="connsiteY0" fmla="*/ 31898 h 546783"/>
              <a:gd name="connsiteX1" fmla="*/ 2853999 w 2853999"/>
              <a:gd name="connsiteY1" fmla="*/ 0 h 546783"/>
              <a:gd name="connsiteX2" fmla="*/ 2516018 w 2853999"/>
              <a:gd name="connsiteY2" fmla="*/ 268076 h 546783"/>
              <a:gd name="connsiteX3" fmla="*/ 2620083 w 2853999"/>
              <a:gd name="connsiteY3" fmla="*/ 546783 h 546783"/>
              <a:gd name="connsiteX4" fmla="*/ 0 w 2853999"/>
              <a:gd name="connsiteY4" fmla="*/ 546783 h 546783"/>
              <a:gd name="connsiteX5" fmla="*/ 0 w 2853999"/>
              <a:gd name="connsiteY5" fmla="*/ 31898 h 546783"/>
              <a:gd name="connsiteX0" fmla="*/ 0 w 2853999"/>
              <a:gd name="connsiteY0" fmla="*/ 31898 h 546783"/>
              <a:gd name="connsiteX1" fmla="*/ 2853999 w 2853999"/>
              <a:gd name="connsiteY1" fmla="*/ 0 h 546783"/>
              <a:gd name="connsiteX2" fmla="*/ 2622388 w 2853999"/>
              <a:gd name="connsiteY2" fmla="*/ 268076 h 546783"/>
              <a:gd name="connsiteX3" fmla="*/ 2620083 w 2853999"/>
              <a:gd name="connsiteY3" fmla="*/ 546783 h 546783"/>
              <a:gd name="connsiteX4" fmla="*/ 0 w 2853999"/>
              <a:gd name="connsiteY4" fmla="*/ 546783 h 546783"/>
              <a:gd name="connsiteX5" fmla="*/ 0 w 2853999"/>
              <a:gd name="connsiteY5" fmla="*/ 31898 h 546783"/>
              <a:gd name="connsiteX0" fmla="*/ 0 w 3002917"/>
              <a:gd name="connsiteY0" fmla="*/ 31898 h 546783"/>
              <a:gd name="connsiteX1" fmla="*/ 3002917 w 3002917"/>
              <a:gd name="connsiteY1" fmla="*/ 0 h 546783"/>
              <a:gd name="connsiteX2" fmla="*/ 2622388 w 3002917"/>
              <a:gd name="connsiteY2" fmla="*/ 268076 h 546783"/>
              <a:gd name="connsiteX3" fmla="*/ 2620083 w 3002917"/>
              <a:gd name="connsiteY3" fmla="*/ 546783 h 546783"/>
              <a:gd name="connsiteX4" fmla="*/ 0 w 3002917"/>
              <a:gd name="connsiteY4" fmla="*/ 546783 h 546783"/>
              <a:gd name="connsiteX5" fmla="*/ 0 w 3002917"/>
              <a:gd name="connsiteY5" fmla="*/ 31898 h 546783"/>
              <a:gd name="connsiteX0" fmla="*/ 0 w 3002917"/>
              <a:gd name="connsiteY0" fmla="*/ 31898 h 546783"/>
              <a:gd name="connsiteX1" fmla="*/ 3002917 w 3002917"/>
              <a:gd name="connsiteY1" fmla="*/ 0 h 546783"/>
              <a:gd name="connsiteX2" fmla="*/ 2718121 w 3002917"/>
              <a:gd name="connsiteY2" fmla="*/ 274878 h 546783"/>
              <a:gd name="connsiteX3" fmla="*/ 2620083 w 3002917"/>
              <a:gd name="connsiteY3" fmla="*/ 546783 h 546783"/>
              <a:gd name="connsiteX4" fmla="*/ 0 w 3002917"/>
              <a:gd name="connsiteY4" fmla="*/ 546783 h 546783"/>
              <a:gd name="connsiteX5" fmla="*/ 0 w 3002917"/>
              <a:gd name="connsiteY5" fmla="*/ 31898 h 546783"/>
              <a:gd name="connsiteX0" fmla="*/ 0 w 3002917"/>
              <a:gd name="connsiteY0" fmla="*/ 31898 h 546783"/>
              <a:gd name="connsiteX1" fmla="*/ 3002917 w 3002917"/>
              <a:gd name="connsiteY1" fmla="*/ 0 h 546783"/>
              <a:gd name="connsiteX2" fmla="*/ 2617393 w 3002917"/>
              <a:gd name="connsiteY2" fmla="*/ 274878 h 546783"/>
              <a:gd name="connsiteX3" fmla="*/ 2620083 w 3002917"/>
              <a:gd name="connsiteY3" fmla="*/ 546783 h 546783"/>
              <a:gd name="connsiteX4" fmla="*/ 0 w 3002917"/>
              <a:gd name="connsiteY4" fmla="*/ 546783 h 546783"/>
              <a:gd name="connsiteX5" fmla="*/ 0 w 3002917"/>
              <a:gd name="connsiteY5" fmla="*/ 31898 h 546783"/>
              <a:gd name="connsiteX0" fmla="*/ 0 w 2969341"/>
              <a:gd name="connsiteY0" fmla="*/ 0 h 514885"/>
              <a:gd name="connsiteX1" fmla="*/ 2969341 w 2969341"/>
              <a:gd name="connsiteY1" fmla="*/ 74068 h 514885"/>
              <a:gd name="connsiteX2" fmla="*/ 2617393 w 2969341"/>
              <a:gd name="connsiteY2" fmla="*/ 242980 h 514885"/>
              <a:gd name="connsiteX3" fmla="*/ 2620083 w 2969341"/>
              <a:gd name="connsiteY3" fmla="*/ 514885 h 514885"/>
              <a:gd name="connsiteX4" fmla="*/ 0 w 2969341"/>
              <a:gd name="connsiteY4" fmla="*/ 514885 h 514885"/>
              <a:gd name="connsiteX5" fmla="*/ 0 w 2969341"/>
              <a:gd name="connsiteY5" fmla="*/ 0 h 514885"/>
              <a:gd name="connsiteX0" fmla="*/ 0 w 2969341"/>
              <a:gd name="connsiteY0" fmla="*/ 0 h 514885"/>
              <a:gd name="connsiteX1" fmla="*/ 2969341 w 2969341"/>
              <a:gd name="connsiteY1" fmla="*/ 74068 h 514885"/>
              <a:gd name="connsiteX2" fmla="*/ 2617393 w 2969341"/>
              <a:gd name="connsiteY2" fmla="*/ 242980 h 514885"/>
              <a:gd name="connsiteX3" fmla="*/ 2620083 w 2969341"/>
              <a:gd name="connsiteY3" fmla="*/ 514885 h 514885"/>
              <a:gd name="connsiteX4" fmla="*/ 44768 w 2969341"/>
              <a:gd name="connsiteY4" fmla="*/ 437177 h 514885"/>
              <a:gd name="connsiteX5" fmla="*/ 0 w 2969341"/>
              <a:gd name="connsiteY5" fmla="*/ 0 h 51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341" h="514885">
                <a:moveTo>
                  <a:pt x="0" y="0"/>
                </a:moveTo>
                <a:lnTo>
                  <a:pt x="2969341" y="74068"/>
                </a:lnTo>
                <a:cubicBezTo>
                  <a:pt x="2874409" y="165694"/>
                  <a:pt x="2712325" y="151354"/>
                  <a:pt x="2617393" y="242980"/>
                </a:cubicBezTo>
                <a:cubicBezTo>
                  <a:pt x="2616625" y="335882"/>
                  <a:pt x="2620851" y="421983"/>
                  <a:pt x="2620083" y="514885"/>
                </a:cubicBezTo>
                <a:lnTo>
                  <a:pt x="44768" y="437177"/>
                </a:lnTo>
                <a:lnTo>
                  <a:pt x="0" y="0"/>
                </a:lnTo>
                <a:close/>
              </a:path>
            </a:pathLst>
          </a:custGeom>
          <a:solidFill>
            <a:srgbClr val="FAB47A">
              <a:alpha val="70196"/>
            </a:srgbClr>
          </a:solid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2018-2020 SHIP developed</a:t>
            </a:r>
          </a:p>
          <a:p>
            <a:pPr algn="ctr"/>
            <a:r>
              <a:rPr lang="en-US" dirty="0"/>
              <a:t>Renamed Collaborative to: </a:t>
            </a:r>
          </a:p>
          <a:p>
            <a:pPr algn="ctr"/>
            <a:r>
              <a:rPr lang="en-US" dirty="0"/>
              <a:t>Maine Shared CHNA</a:t>
            </a:r>
          </a:p>
        </p:txBody>
      </p:sp>
    </p:spTree>
    <p:extLst>
      <p:ext uri="{BB962C8B-B14F-4D97-AF65-F5344CB8AC3E}">
        <p14:creationId xmlns:p14="http://schemas.microsoft.com/office/powerpoint/2010/main" val="274730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7221330"/>
              </p:ext>
            </p:extLst>
          </p:nvPr>
        </p:nvGraphicFramePr>
        <p:xfrm>
          <a:off x="900332" y="942534"/>
          <a:ext cx="10508566" cy="482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20800" y="457201"/>
            <a:ext cx="9448800" cy="769441"/>
          </a:xfrm>
          <a:prstGeom prst="rect">
            <a:avLst/>
          </a:prstGeom>
          <a:noFill/>
        </p:spPr>
        <p:txBody>
          <a:bodyPr wrap="square" rtlCol="0">
            <a:spAutoFit/>
          </a:bodyPr>
          <a:lstStyle/>
          <a:p>
            <a:r>
              <a:rPr lang="en-US" sz="4400" dirty="0"/>
              <a:t>Structure</a:t>
            </a:r>
          </a:p>
        </p:txBody>
      </p:sp>
      <p:sp>
        <p:nvSpPr>
          <p:cNvPr id="4" name="Oval 3"/>
          <p:cNvSpPr/>
          <p:nvPr/>
        </p:nvSpPr>
        <p:spPr>
          <a:xfrm>
            <a:off x="3815256" y="3686705"/>
            <a:ext cx="3657600" cy="2254469"/>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22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Metrics Committee</a:t>
            </a:r>
          </a:p>
        </p:txBody>
      </p:sp>
      <p:sp>
        <p:nvSpPr>
          <p:cNvPr id="4" name="Content Placeholder 3"/>
          <p:cNvSpPr>
            <a:spLocks noGrp="1"/>
          </p:cNvSpPr>
          <p:nvPr>
            <p:ph idx="1"/>
          </p:nvPr>
        </p:nvSpPr>
        <p:spPr>
          <a:xfrm>
            <a:off x="838200" y="1690688"/>
            <a:ext cx="10515600" cy="4486275"/>
          </a:xfrm>
        </p:spPr>
        <p:txBody>
          <a:bodyPr/>
          <a:lstStyle/>
          <a:p>
            <a:r>
              <a:rPr lang="en-US" sz="3200" dirty="0"/>
              <a:t>The primary role of this committee is to select indicators for quantitative analyses.</a:t>
            </a:r>
          </a:p>
          <a:p>
            <a:pPr marL="742950" lvl="1" indent="-285750"/>
            <a:r>
              <a:rPr lang="en-US" sz="2800" dirty="0" smtClean="0"/>
              <a:t>~196Indicators</a:t>
            </a:r>
            <a:endParaRPr lang="en-US" sz="2800" dirty="0"/>
          </a:p>
          <a:p>
            <a:pPr marL="742950" lvl="1" indent="-285750"/>
            <a:r>
              <a:rPr lang="en-US" sz="2800" dirty="0"/>
              <a:t>24 Topics</a:t>
            </a:r>
          </a:p>
          <a:p>
            <a:pPr marL="742950" lvl="1" indent="-285750"/>
            <a:r>
              <a:rPr lang="en-US" sz="2800" dirty="0"/>
              <a:t>31 Data Sources</a:t>
            </a:r>
          </a:p>
          <a:p>
            <a:pPr marL="285750" indent="-285750"/>
            <a:r>
              <a:rPr lang="en-US" sz="3200" dirty="0"/>
              <a:t>They provided input on data presentation and display (both printed and on-line displays).</a:t>
            </a:r>
          </a:p>
          <a:p>
            <a:pPr lvl="1"/>
            <a:endParaRPr lang="en-US" dirty="0"/>
          </a:p>
        </p:txBody>
      </p:sp>
      <p:sp>
        <p:nvSpPr>
          <p:cNvPr id="2" name="Slide Number Placeholder 1"/>
          <p:cNvSpPr>
            <a:spLocks noGrp="1"/>
          </p:cNvSpPr>
          <p:nvPr>
            <p:ph type="sldNum" sz="quarter" idx="12"/>
          </p:nvPr>
        </p:nvSpPr>
        <p:spPr/>
        <p:txBody>
          <a:bodyPr/>
          <a:lstStyle/>
          <a:p>
            <a:fld id="{1F6C1C22-FBD9-4106-9351-021C36965BD1}" type="slidenum">
              <a:rPr lang="en-US" smtClean="0"/>
              <a:t>8</a:t>
            </a:fld>
            <a:endParaRPr lang="en-US"/>
          </a:p>
        </p:txBody>
      </p:sp>
    </p:spTree>
    <p:extLst>
      <p:ext uri="{BB962C8B-B14F-4D97-AF65-F5344CB8AC3E}">
        <p14:creationId xmlns:p14="http://schemas.microsoft.com/office/powerpoint/2010/main" val="299992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62108486"/>
              </p:ext>
            </p:extLst>
          </p:nvPr>
        </p:nvGraphicFramePr>
        <p:xfrm>
          <a:off x="900332" y="942534"/>
          <a:ext cx="10508566" cy="482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20800" y="457201"/>
            <a:ext cx="9448800" cy="769441"/>
          </a:xfrm>
          <a:prstGeom prst="rect">
            <a:avLst/>
          </a:prstGeom>
          <a:noFill/>
        </p:spPr>
        <p:txBody>
          <a:bodyPr wrap="square" rtlCol="0">
            <a:spAutoFit/>
          </a:bodyPr>
          <a:lstStyle/>
          <a:p>
            <a:r>
              <a:rPr lang="en-US" sz="4400" dirty="0"/>
              <a:t>Structure</a:t>
            </a:r>
          </a:p>
        </p:txBody>
      </p:sp>
      <p:sp>
        <p:nvSpPr>
          <p:cNvPr id="4" name="Oval 3"/>
          <p:cNvSpPr/>
          <p:nvPr/>
        </p:nvSpPr>
        <p:spPr>
          <a:xfrm>
            <a:off x="7472856" y="3686704"/>
            <a:ext cx="3657600" cy="2254469"/>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6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2488</Words>
  <Application>Microsoft Office PowerPoint</Application>
  <PresentationFormat>Custom</PresentationFormat>
  <Paragraphs>383</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Maine Shared Community Health Needs Assessment</vt:lpstr>
      <vt:lpstr>PowerPoint Presentation</vt:lpstr>
      <vt:lpstr>PowerPoint Presentation</vt:lpstr>
      <vt:lpstr>Maine’s Structure:</vt:lpstr>
      <vt:lpstr>Maine’s Structure:</vt:lpstr>
      <vt:lpstr>PowerPoint Presentation</vt:lpstr>
      <vt:lpstr>PowerPoint Presentation</vt:lpstr>
      <vt:lpstr>Metrics Committee</vt:lpstr>
      <vt:lpstr>PowerPoint Presentation</vt:lpstr>
      <vt:lpstr>Goals, Roles,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Nearly half of the organizations surveyed could not meet the need in their area during the past year</vt:lpstr>
      <vt:lpstr>PowerPoint Presentation</vt:lpstr>
      <vt:lpstr>PowerPoint Presentation</vt:lpstr>
      <vt:lpstr>PowerPoint Presentation</vt:lpstr>
      <vt:lpstr>Contact Info:</vt:lpstr>
    </vt:vector>
  </TitlesOfParts>
  <Company>MaineHealth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G. Allerding</dc:creator>
  <cp:lastModifiedBy>Joanna L. Morrissey</cp:lastModifiedBy>
  <cp:revision>77</cp:revision>
  <cp:lastPrinted>2018-06-05T18:31:00Z</cp:lastPrinted>
  <dcterms:created xsi:type="dcterms:W3CDTF">2018-03-12T20:24:15Z</dcterms:created>
  <dcterms:modified xsi:type="dcterms:W3CDTF">2018-06-07T12:59:53Z</dcterms:modified>
</cp:coreProperties>
</file>