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4939" y="-119380"/>
            <a:ext cx="8632063" cy="18864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510385"/>
            <a:ext cx="7256145" cy="2854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Harold.Nelson@maine.gov" TargetMode="External"/><Relationship Id="rId3" Type="http://schemas.openxmlformats.org/officeDocument/2006/relationships/hyperlink" Target="mailto:Jason.Everett@maine.gov" TargetMode="Externa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aine.gov/mdot/surveyinfo/" TargetMode="External"/><Relationship Id="rId3" Type="http://schemas.openxmlformats.org/officeDocument/2006/relationships/hyperlink" Target="http://www.maine.gov/portal/business/" TargetMode="External"/><Relationship Id="rId4" Type="http://schemas.openxmlformats.org/officeDocument/2006/relationships/image" Target="../media/image2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43170" rIns="0" bIns="0" rtlCol="0" vert="horz">
            <a:spAutoFit/>
          </a:bodyPr>
          <a:lstStyle/>
          <a:p>
            <a:pPr algn="ctr" marL="48260">
              <a:lnSpc>
                <a:spcPct val="100000"/>
              </a:lnSpc>
              <a:spcBef>
                <a:spcPts val="434"/>
              </a:spcBef>
            </a:pPr>
            <a:r>
              <a:rPr dirty="0" b="1">
                <a:latin typeface="Calibri"/>
                <a:cs typeface="Calibri"/>
              </a:rPr>
              <a:t>MaineDOT</a:t>
            </a:r>
            <a:r>
              <a:rPr dirty="0" spc="-130" b="1">
                <a:latin typeface="Calibri"/>
                <a:cs typeface="Calibri"/>
              </a:rPr>
              <a:t> </a:t>
            </a:r>
            <a:r>
              <a:rPr dirty="0" spc="-20" b="1">
                <a:latin typeface="Calibri"/>
                <a:cs typeface="Calibri"/>
              </a:rPr>
              <a:t>CORS</a:t>
            </a:r>
          </a:p>
          <a:p>
            <a:pPr algn="ctr" marL="49530">
              <a:lnSpc>
                <a:spcPct val="100000"/>
              </a:lnSpc>
              <a:spcBef>
                <a:spcPts val="155"/>
              </a:spcBef>
            </a:pPr>
            <a:r>
              <a:rPr dirty="0" sz="2000"/>
              <a:t>How</a:t>
            </a:r>
            <a:r>
              <a:rPr dirty="0" sz="2000" spc="-45"/>
              <a:t> </a:t>
            </a:r>
            <a:r>
              <a:rPr dirty="0" sz="2000"/>
              <a:t>to</a:t>
            </a:r>
            <a:r>
              <a:rPr dirty="0" sz="2000" spc="-30"/>
              <a:t> </a:t>
            </a:r>
            <a:r>
              <a:rPr dirty="0" sz="2000"/>
              <a:t>obtain</a:t>
            </a:r>
            <a:r>
              <a:rPr dirty="0" sz="2000" spc="-35"/>
              <a:t> </a:t>
            </a:r>
            <a:r>
              <a:rPr dirty="0" sz="2000"/>
              <a:t>RINEX</a:t>
            </a:r>
            <a:r>
              <a:rPr dirty="0" sz="2000" spc="-60"/>
              <a:t> </a:t>
            </a:r>
            <a:r>
              <a:rPr dirty="0" sz="2000"/>
              <a:t>data</a:t>
            </a:r>
            <a:r>
              <a:rPr dirty="0" sz="2000" spc="-25"/>
              <a:t> </a:t>
            </a:r>
            <a:r>
              <a:rPr dirty="0" sz="2000" spc="-10"/>
              <a:t>files</a:t>
            </a:r>
            <a:endParaRPr sz="2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86000" y="1336675"/>
            <a:ext cx="4330699" cy="55213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02514" rIns="0" bIns="0" rtlCol="0" vert="horz">
            <a:spAutoFit/>
          </a:bodyPr>
          <a:lstStyle/>
          <a:p>
            <a:pPr algn="ctr" marL="236220">
              <a:lnSpc>
                <a:spcPct val="100000"/>
              </a:lnSpc>
              <a:spcBef>
                <a:spcPts val="100"/>
              </a:spcBef>
            </a:pPr>
            <a:r>
              <a:rPr dirty="0" sz="3600" spc="-10" b="1">
                <a:latin typeface="Calibri"/>
                <a:cs typeface="Calibri"/>
              </a:rPr>
              <a:t>Select:</a:t>
            </a:r>
            <a:endParaRPr sz="3600">
              <a:latin typeface="Calibri"/>
              <a:cs typeface="Calibri"/>
            </a:endParaRPr>
          </a:p>
          <a:p>
            <a:pPr algn="ctr" marL="236220">
              <a:lnSpc>
                <a:spcPct val="100000"/>
              </a:lnSpc>
              <a:spcBef>
                <a:spcPts val="25"/>
              </a:spcBef>
            </a:pPr>
            <a:r>
              <a:rPr dirty="0" sz="3200" b="1">
                <a:latin typeface="Calibri"/>
                <a:cs typeface="Calibri"/>
              </a:rPr>
              <a:t>Continuously</a:t>
            </a:r>
            <a:r>
              <a:rPr dirty="0" sz="3200" spc="-13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Operating</a:t>
            </a:r>
            <a:r>
              <a:rPr dirty="0" sz="3200" spc="-85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Reference</a:t>
            </a:r>
            <a:r>
              <a:rPr dirty="0" sz="3200" spc="-100" b="1">
                <a:latin typeface="Calibri"/>
                <a:cs typeface="Calibri"/>
              </a:rPr>
              <a:t> </a:t>
            </a:r>
            <a:r>
              <a:rPr dirty="0" sz="3200" b="1">
                <a:latin typeface="Calibri"/>
                <a:cs typeface="Calibri"/>
              </a:rPr>
              <a:t>Station</a:t>
            </a:r>
            <a:r>
              <a:rPr dirty="0" sz="3200" spc="-9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(CORS)</a:t>
            </a:r>
            <a:endParaRPr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09735" y="1387019"/>
            <a:ext cx="5281614" cy="411708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755139" y="6102667"/>
            <a:ext cx="50736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Note:</a:t>
            </a:r>
            <a:r>
              <a:rPr dirty="0" sz="1800" spc="36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Virtual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Reference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Station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(VRS)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option.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algn="ctr" marL="217170" marR="508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Calibri"/>
                <a:cs typeface="Calibri"/>
              </a:rPr>
              <a:t>From</a:t>
            </a:r>
            <a:r>
              <a:rPr dirty="0" sz="2800" spc="-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the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listing</a:t>
            </a:r>
            <a:r>
              <a:rPr dirty="0" sz="2800" spc="-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on</a:t>
            </a:r>
            <a:r>
              <a:rPr dirty="0" sz="2800" spc="-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the</a:t>
            </a:r>
            <a:r>
              <a:rPr dirty="0" sz="2800" spc="-6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right,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select</a:t>
            </a:r>
            <a:r>
              <a:rPr dirty="0" sz="2800" spc="-6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CORS</a:t>
            </a:r>
            <a:r>
              <a:rPr dirty="0" sz="2800" spc="-7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from</a:t>
            </a:r>
            <a:r>
              <a:rPr dirty="0" sz="2800" spc="-8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which</a:t>
            </a:r>
            <a:r>
              <a:rPr dirty="0" sz="2800" spc="-80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you </a:t>
            </a:r>
            <a:r>
              <a:rPr dirty="0" sz="2800" b="1">
                <a:latin typeface="Calibri"/>
                <a:cs typeface="Calibri"/>
              </a:rPr>
              <a:t>want</a:t>
            </a:r>
            <a:r>
              <a:rPr dirty="0" sz="2800" spc="-110" b="1">
                <a:latin typeface="Calibri"/>
                <a:cs typeface="Calibri"/>
              </a:rPr>
              <a:t> </a:t>
            </a:r>
            <a:r>
              <a:rPr dirty="0" sz="2800" spc="-20" b="1">
                <a:latin typeface="Calibri"/>
                <a:cs typeface="Calibri"/>
              </a:rPr>
              <a:t>data</a:t>
            </a:r>
            <a:endParaRPr sz="2800">
              <a:latin typeface="Calibri"/>
              <a:cs typeface="Calibri"/>
            </a:endParaRPr>
          </a:p>
          <a:p>
            <a:pPr algn="ctr" marL="206375">
              <a:lnSpc>
                <a:spcPct val="100000"/>
              </a:lnSpc>
              <a:spcBef>
                <a:spcPts val="55"/>
              </a:spcBef>
            </a:pPr>
            <a:r>
              <a:rPr dirty="0" sz="2000" b="1">
                <a:latin typeface="Calibri"/>
                <a:cs typeface="Calibri"/>
              </a:rPr>
              <a:t>(holding</a:t>
            </a:r>
            <a:r>
              <a:rPr dirty="0" sz="2000" spc="-7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Ctrl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key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down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allows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you</a:t>
            </a:r>
            <a:r>
              <a:rPr dirty="0" sz="2000" spc="-3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to</a:t>
            </a:r>
            <a:r>
              <a:rPr dirty="0" sz="2000" spc="-4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do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multiple</a:t>
            </a:r>
            <a:r>
              <a:rPr dirty="0" sz="2000" spc="-5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selections)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313" y="1295400"/>
            <a:ext cx="8813799" cy="403859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86689" y="6182359"/>
            <a:ext cx="402590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Calibri"/>
                <a:cs typeface="Calibri"/>
              </a:rPr>
              <a:t>At</a:t>
            </a:r>
            <a:r>
              <a:rPr dirty="0" sz="2800" spc="-9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bottom</a:t>
            </a:r>
            <a:r>
              <a:rPr dirty="0" sz="2800" spc="-10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of</a:t>
            </a:r>
            <a:r>
              <a:rPr dirty="0" sz="2800" spc="-100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screen</a:t>
            </a:r>
            <a:r>
              <a:rPr dirty="0" sz="2800" spc="-8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Select: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323091" y="6182359"/>
            <a:ext cx="2983230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Calibri"/>
                <a:cs typeface="Calibri"/>
              </a:rPr>
              <a:t>Next:Time</a:t>
            </a:r>
            <a:r>
              <a:rPr dirty="0" sz="2800" spc="-160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Selection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7369" y="-120903"/>
            <a:ext cx="1429385" cy="6350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latin typeface="Calibri"/>
                <a:cs typeface="Calibri"/>
              </a:rPr>
              <a:t>Select: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211707" y="641096"/>
            <a:ext cx="6948805" cy="45212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Calibri"/>
                <a:cs typeface="Calibri"/>
              </a:rPr>
              <a:t>Date,</a:t>
            </a:r>
            <a:r>
              <a:rPr dirty="0" sz="2800" spc="-8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Start</a:t>
            </a:r>
            <a:r>
              <a:rPr dirty="0" sz="2800" spc="-8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Time,</a:t>
            </a:r>
            <a:r>
              <a:rPr dirty="0" sz="2800" spc="-9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Duration</a:t>
            </a:r>
            <a:r>
              <a:rPr dirty="0" sz="2800" spc="-8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and</a:t>
            </a:r>
            <a:r>
              <a:rPr dirty="0" sz="2800" spc="-105" b="1">
                <a:latin typeface="Calibri"/>
                <a:cs typeface="Calibri"/>
              </a:rPr>
              <a:t> </a:t>
            </a:r>
            <a:r>
              <a:rPr dirty="0" sz="2800" b="1">
                <a:latin typeface="Calibri"/>
                <a:cs typeface="Calibri"/>
              </a:rPr>
              <a:t>Interval</a:t>
            </a:r>
            <a:r>
              <a:rPr dirty="0" sz="2800" spc="-75" b="1">
                <a:latin typeface="Calibri"/>
                <a:cs typeface="Calibri"/>
              </a:rPr>
              <a:t> </a:t>
            </a:r>
            <a:r>
              <a:rPr dirty="0" sz="2800" spc="-10" b="1">
                <a:latin typeface="Calibri"/>
                <a:cs typeface="Calibri"/>
              </a:rPr>
              <a:t>(Epoch)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73810" y="2176463"/>
            <a:ext cx="5465189" cy="381771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8739" y="1011554"/>
            <a:ext cx="878395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 b="1">
                <a:latin typeface="Calibri"/>
                <a:cs typeface="Calibri"/>
              </a:rPr>
              <a:t>Note:</a:t>
            </a:r>
            <a:endParaRPr sz="18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Start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Time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Input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must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earliest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start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time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day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entered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Greenwich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Mean </a:t>
            </a:r>
            <a:r>
              <a:rPr dirty="0" sz="1800">
                <a:latin typeface="Calibri"/>
                <a:cs typeface="Calibri"/>
              </a:rPr>
              <a:t>Time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aka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Coordinated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Universal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Time,</a:t>
            </a:r>
            <a:r>
              <a:rPr dirty="0" sz="1800" spc="-3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or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here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as</a:t>
            </a:r>
            <a:r>
              <a:rPr dirty="0" sz="1800" spc="-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GPS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Time.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Duration</a:t>
            </a:r>
            <a:r>
              <a:rPr dirty="0" sz="1800">
                <a:latin typeface="Calibri"/>
                <a:cs typeface="Calibri"/>
              </a:rPr>
              <a:t>,</a:t>
            </a:r>
            <a:r>
              <a:rPr dirty="0" sz="1800" spc="-6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Hours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Minutes,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must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run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shutdown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time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last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station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that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day.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8739" y="6190030"/>
            <a:ext cx="11372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Now</a:t>
            </a:r>
            <a:r>
              <a:rPr dirty="0" sz="1800" spc="-10" b="1">
                <a:latin typeface="Calibri"/>
                <a:cs typeface="Calibri"/>
              </a:rPr>
              <a:t> select: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852510" y="6190030"/>
            <a:ext cx="20770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Next:</a:t>
            </a:r>
            <a:r>
              <a:rPr dirty="0" sz="1800" spc="38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Add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to </a:t>
            </a:r>
            <a:r>
              <a:rPr dirty="0" sz="1800" spc="-10" b="1">
                <a:latin typeface="Calibri"/>
                <a:cs typeface="Calibri"/>
              </a:rPr>
              <a:t>order&gt;&gt;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4296" rIns="0" bIns="0" rtlCol="0" vert="horz">
            <a:spAutoFit/>
          </a:bodyPr>
          <a:lstStyle/>
          <a:p>
            <a:pPr marL="2253615">
              <a:lnSpc>
                <a:spcPct val="100000"/>
              </a:lnSpc>
              <a:spcBef>
                <a:spcPts val="105"/>
              </a:spcBef>
            </a:pPr>
            <a:r>
              <a:rPr dirty="0" spc="-25"/>
              <a:t>Your</a:t>
            </a:r>
            <a:r>
              <a:rPr dirty="0" spc="-165"/>
              <a:t> </a:t>
            </a:r>
            <a:r>
              <a:rPr dirty="0"/>
              <a:t>Current</a:t>
            </a:r>
            <a:r>
              <a:rPr dirty="0" spc="-160"/>
              <a:t> </a:t>
            </a:r>
            <a:r>
              <a:rPr dirty="0" spc="-10"/>
              <a:t>Order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1842592"/>
            <a:ext cx="7248524" cy="3723967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1217802" y="5808979"/>
            <a:ext cx="6630034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45920" marR="5080" indent="-1633855">
              <a:lnSpc>
                <a:spcPct val="100000"/>
              </a:lnSpc>
              <a:spcBef>
                <a:spcPts val="100"/>
              </a:spcBef>
              <a:tabLst>
                <a:tab pos="2788920" algn="l"/>
              </a:tabLst>
            </a:pPr>
            <a:r>
              <a:rPr dirty="0" sz="1800" spc="-10" b="1">
                <a:latin typeface="Calibri"/>
                <a:cs typeface="Calibri"/>
              </a:rPr>
              <a:t>Disregard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Note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on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pricing.</a:t>
            </a:r>
            <a:r>
              <a:rPr dirty="0" sz="1800" spc="3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There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is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no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charge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for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MaineDOT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GPS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Data </a:t>
            </a:r>
            <a:r>
              <a:rPr dirty="0" sz="1800" spc="-10" b="1">
                <a:latin typeface="Calibri"/>
                <a:cs typeface="Calibri"/>
              </a:rPr>
              <a:t>Select</a:t>
            </a:r>
            <a:r>
              <a:rPr dirty="0" sz="1800" b="1">
                <a:latin typeface="Calibri"/>
                <a:cs typeface="Calibri"/>
              </a:rPr>
              <a:t>	Next:</a:t>
            </a:r>
            <a:r>
              <a:rPr dirty="0" sz="1800" spc="3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Delivery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Options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95224" rIns="0" bIns="0" rtlCol="0" vert="horz">
            <a:spAutoFit/>
          </a:bodyPr>
          <a:lstStyle/>
          <a:p>
            <a:pPr marL="1722755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Calibri"/>
                <a:cs typeface="Calibri"/>
              </a:rPr>
              <a:t>Select</a:t>
            </a:r>
            <a:r>
              <a:rPr dirty="0" spc="-6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Delivery</a:t>
            </a:r>
            <a:r>
              <a:rPr dirty="0" spc="-4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Options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4131" y="1184275"/>
            <a:ext cx="8872081" cy="441496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172652" y="5832792"/>
            <a:ext cx="58356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10">
                <a:latin typeface="Calibri"/>
                <a:cs typeface="Calibri"/>
              </a:rPr>
              <a:t>Select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409703" y="5832792"/>
            <a:ext cx="19735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Next:</a:t>
            </a:r>
            <a:r>
              <a:rPr dirty="0" sz="1800" spc="34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Generate</a:t>
            </a:r>
            <a:r>
              <a:rPr dirty="0" sz="1800" spc="-30">
                <a:latin typeface="Calibri"/>
                <a:cs typeface="Calibri"/>
              </a:rPr>
              <a:t> </a:t>
            </a:r>
            <a:r>
              <a:rPr dirty="0" sz="1800" spc="-20">
                <a:latin typeface="Calibri"/>
                <a:cs typeface="Calibri"/>
              </a:rPr>
              <a:t>Data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19024" rIns="0" bIns="0" rtlCol="0" vert="horz">
            <a:spAutoFit/>
          </a:bodyPr>
          <a:lstStyle/>
          <a:p>
            <a:pPr marL="283718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Calibri"/>
                <a:cs typeface="Calibri"/>
              </a:rPr>
              <a:t>Review</a:t>
            </a:r>
            <a:r>
              <a:rPr dirty="0" spc="-145" b="1">
                <a:latin typeface="Calibri"/>
                <a:cs typeface="Calibri"/>
              </a:rPr>
              <a:t> </a:t>
            </a:r>
            <a:r>
              <a:rPr dirty="0" spc="-20" b="1">
                <a:latin typeface="Calibri"/>
                <a:cs typeface="Calibri"/>
              </a:rPr>
              <a:t>Order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749" y="1708150"/>
            <a:ext cx="8083537" cy="3378199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3736340" y="5134292"/>
            <a:ext cx="263398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Send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by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email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or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Download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8877" y="-58420"/>
            <a:ext cx="4786630" cy="471995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5"/>
              </a:spcBef>
            </a:pPr>
            <a:r>
              <a:rPr dirty="0" sz="2800" b="1">
                <a:latin typeface="Calibri"/>
                <a:cs typeface="Calibri"/>
              </a:rPr>
              <a:t>Sensor</a:t>
            </a:r>
            <a:r>
              <a:rPr dirty="0" sz="2800" spc="-85" b="1">
                <a:latin typeface="Calibri"/>
                <a:cs typeface="Calibri"/>
              </a:rPr>
              <a:t> </a:t>
            </a:r>
            <a:r>
              <a:rPr dirty="0" sz="2800" spc="-25" b="1">
                <a:latin typeface="Calibri"/>
                <a:cs typeface="Calibri"/>
              </a:rPr>
              <a:t>Map</a:t>
            </a:r>
            <a:endParaRPr sz="2800">
              <a:latin typeface="Calibri"/>
              <a:cs typeface="Calibri"/>
            </a:endParaRPr>
          </a:p>
          <a:p>
            <a:pPr algn="ctr" marL="160020" marR="151765">
              <a:lnSpc>
                <a:spcPct val="100000"/>
              </a:lnSpc>
            </a:pPr>
            <a:r>
              <a:rPr dirty="0" sz="2800">
                <a:latin typeface="Calibri"/>
                <a:cs typeface="Calibri"/>
              </a:rPr>
              <a:t>CORS</a:t>
            </a:r>
            <a:r>
              <a:rPr dirty="0" sz="2800" spc="-13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currently</a:t>
            </a:r>
            <a:r>
              <a:rPr dirty="0" sz="2800" spc="-114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sending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data</a:t>
            </a:r>
            <a:r>
              <a:rPr dirty="0" sz="2800" spc="-12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to </a:t>
            </a:r>
            <a:r>
              <a:rPr dirty="0" sz="2800">
                <a:latin typeface="Calibri"/>
                <a:cs typeface="Calibri"/>
              </a:rPr>
              <a:t>Augusta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are</a:t>
            </a:r>
            <a:r>
              <a:rPr dirty="0" sz="2800" spc="-10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shown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green.</a:t>
            </a:r>
            <a:endParaRPr sz="2800">
              <a:latin typeface="Calibri"/>
              <a:cs typeface="Calibri"/>
            </a:endParaRPr>
          </a:p>
          <a:p>
            <a:pPr algn="ctr" marL="472440" marR="464820">
              <a:lnSpc>
                <a:spcPct val="100000"/>
              </a:lnSpc>
            </a:pPr>
            <a:r>
              <a:rPr dirty="0" sz="2800">
                <a:latin typeface="Calibri"/>
                <a:cs typeface="Calibri"/>
              </a:rPr>
              <a:t>CORS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shown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in</a:t>
            </a:r>
            <a:r>
              <a:rPr dirty="0" sz="2800" spc="-7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red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are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not </a:t>
            </a:r>
            <a:r>
              <a:rPr dirty="0" sz="2800">
                <a:latin typeface="Calibri"/>
                <a:cs typeface="Calibri"/>
              </a:rPr>
              <a:t>sending</a:t>
            </a:r>
            <a:r>
              <a:rPr dirty="0" sz="2800" spc="-6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data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Augusta.</a:t>
            </a:r>
            <a:endParaRPr sz="2800">
              <a:latin typeface="Calibri"/>
              <a:cs typeface="Calibri"/>
            </a:endParaRPr>
          </a:p>
          <a:p>
            <a:pPr algn="ctr" marL="12065" marR="5080">
              <a:lnSpc>
                <a:spcPct val="100000"/>
              </a:lnSpc>
              <a:spcBef>
                <a:spcPts val="5"/>
              </a:spcBef>
              <a:tabLst>
                <a:tab pos="850900" algn="l"/>
              </a:tabLst>
            </a:pPr>
            <a:r>
              <a:rPr dirty="0" sz="2800">
                <a:latin typeface="Calibri"/>
                <a:cs typeface="Calibri"/>
              </a:rPr>
              <a:t>Depending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on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problem,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20">
                <a:latin typeface="Calibri"/>
                <a:cs typeface="Calibri"/>
              </a:rPr>
              <a:t>once </a:t>
            </a:r>
            <a:r>
              <a:rPr dirty="0" sz="2800">
                <a:latin typeface="Calibri"/>
                <a:cs typeface="Calibri"/>
              </a:rPr>
              <a:t>green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again,</a:t>
            </a:r>
            <a:r>
              <a:rPr dirty="0" sz="2800" spc="-12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missing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data</a:t>
            </a:r>
            <a:r>
              <a:rPr dirty="0" sz="2800" spc="-10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will</a:t>
            </a:r>
            <a:r>
              <a:rPr dirty="0" sz="2800" spc="-11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be </a:t>
            </a:r>
            <a:r>
              <a:rPr dirty="0" sz="2800">
                <a:latin typeface="Calibri"/>
                <a:cs typeface="Calibri"/>
              </a:rPr>
              <a:t>sent</a:t>
            </a:r>
            <a:r>
              <a:rPr dirty="0" sz="2800" spc="-8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to</a:t>
            </a:r>
            <a:r>
              <a:rPr dirty="0" sz="2800" spc="-9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Augusta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for</a:t>
            </a:r>
            <a:r>
              <a:rPr dirty="0" sz="2800" spc="-9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80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RINEX files.</a:t>
            </a:r>
            <a:r>
              <a:rPr dirty="0" sz="2800">
                <a:latin typeface="Calibri"/>
                <a:cs typeface="Calibri"/>
              </a:rPr>
              <a:t>	Depending</a:t>
            </a:r>
            <a:r>
              <a:rPr dirty="0" sz="2800" spc="-4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on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the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issue</a:t>
            </a:r>
            <a:r>
              <a:rPr dirty="0" sz="2800" spc="-55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in </a:t>
            </a:r>
            <a:r>
              <a:rPr dirty="0" sz="2800">
                <a:latin typeface="Calibri"/>
                <a:cs typeface="Calibri"/>
              </a:rPr>
              <a:t>some</a:t>
            </a:r>
            <a:r>
              <a:rPr dirty="0" sz="2800" spc="-65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cases,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data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>
                <a:latin typeface="Calibri"/>
                <a:cs typeface="Calibri"/>
              </a:rPr>
              <a:t>is</a:t>
            </a:r>
            <a:r>
              <a:rPr dirty="0" sz="2800" spc="-70">
                <a:latin typeface="Calibri"/>
                <a:cs typeface="Calibri"/>
              </a:rPr>
              <a:t> </a:t>
            </a:r>
            <a:r>
              <a:rPr dirty="0" sz="2800" spc="-25">
                <a:latin typeface="Calibri"/>
                <a:cs typeface="Calibri"/>
              </a:rPr>
              <a:t>not </a:t>
            </a:r>
            <a:r>
              <a:rPr dirty="0" sz="2800" spc="-10">
                <a:latin typeface="Calibri"/>
                <a:cs typeface="Calibri"/>
              </a:rPr>
              <a:t>recoverable.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37137" y="990600"/>
            <a:ext cx="4083036" cy="581818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4296" rIns="0" bIns="0" rtlCol="0" vert="horz">
            <a:spAutoFit/>
          </a:bodyPr>
          <a:lstStyle/>
          <a:p>
            <a:pPr marL="1358900">
              <a:lnSpc>
                <a:spcPct val="100000"/>
              </a:lnSpc>
              <a:spcBef>
                <a:spcPts val="105"/>
              </a:spcBef>
            </a:pPr>
            <a:r>
              <a:rPr dirty="0"/>
              <a:t>Questions</a:t>
            </a:r>
            <a:r>
              <a:rPr dirty="0" spc="-55"/>
              <a:t> </a:t>
            </a:r>
            <a:r>
              <a:rPr dirty="0"/>
              <a:t>and</a:t>
            </a:r>
            <a:r>
              <a:rPr dirty="0" spc="-20"/>
              <a:t> </a:t>
            </a:r>
            <a:r>
              <a:rPr dirty="0" spc="-10"/>
              <a:t>Comments?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65065" y="2475000"/>
            <a:ext cx="7913540" cy="43106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19002" y="186944"/>
            <a:ext cx="630682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Calibri"/>
                <a:cs typeface="Calibri"/>
              </a:rPr>
              <a:t>Obtain</a:t>
            </a:r>
            <a:r>
              <a:rPr dirty="0" spc="-3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Login</a:t>
            </a:r>
            <a:r>
              <a:rPr dirty="0" spc="-3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and</a:t>
            </a:r>
            <a:r>
              <a:rPr dirty="0" spc="-30" b="1">
                <a:latin typeface="Calibri"/>
                <a:cs typeface="Calibri"/>
              </a:rPr>
              <a:t> </a:t>
            </a:r>
            <a:r>
              <a:rPr dirty="0" spc="-20" b="1">
                <a:latin typeface="Calibri"/>
                <a:cs typeface="Calibri"/>
              </a:rPr>
              <a:t>Password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09855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865"/>
              </a:spcBef>
              <a:buFont typeface="Arial"/>
              <a:buChar char="•"/>
              <a:tabLst>
                <a:tab pos="354965" algn="l"/>
              </a:tabLst>
            </a:pPr>
            <a:r>
              <a:rPr dirty="0" spc="-10"/>
              <a:t>Contact:</a:t>
            </a:r>
          </a:p>
          <a:p>
            <a:pPr marL="355600" marR="508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2804160" algn="l"/>
              </a:tabLst>
            </a:pPr>
            <a:r>
              <a:rPr dirty="0"/>
              <a:t>Harry</a:t>
            </a:r>
            <a:r>
              <a:rPr dirty="0" spc="5"/>
              <a:t> </a:t>
            </a:r>
            <a:r>
              <a:rPr dirty="0" spc="-10"/>
              <a:t>Nelson:</a:t>
            </a:r>
            <a:r>
              <a:rPr dirty="0"/>
              <a:t>	</a:t>
            </a:r>
            <a:r>
              <a:rPr dirty="0"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/>
              </a:rPr>
              <a:t>Harold.Nelson@maine.gov</a:t>
            </a:r>
            <a:r>
              <a:rPr dirty="0" spc="-10">
                <a:solidFill>
                  <a:srgbClr val="0000FF"/>
                </a:solidFill>
              </a:rPr>
              <a:t> </a:t>
            </a:r>
            <a:r>
              <a:rPr dirty="0" spc="-10"/>
              <a:t>207-624-35l7.</a:t>
            </a:r>
          </a:p>
          <a:p>
            <a:pPr marL="354965" indent="-342265">
              <a:lnSpc>
                <a:spcPct val="100000"/>
              </a:lnSpc>
              <a:spcBef>
                <a:spcPts val="765"/>
              </a:spcBef>
              <a:buFont typeface="Arial"/>
              <a:buChar char="•"/>
              <a:tabLst>
                <a:tab pos="354965" algn="l"/>
                <a:tab pos="2827020" algn="l"/>
              </a:tabLst>
            </a:pPr>
            <a:r>
              <a:rPr dirty="0"/>
              <a:t>Jason</a:t>
            </a:r>
            <a:r>
              <a:rPr dirty="0" spc="-10"/>
              <a:t> Everett:</a:t>
            </a:r>
            <a:r>
              <a:rPr dirty="0"/>
              <a:t>	</a:t>
            </a:r>
            <a:r>
              <a:rPr dirty="0" u="sng" spc="-1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Jason.Everett@maine.gov</a:t>
            </a:r>
          </a:p>
          <a:p>
            <a:pPr marL="354965" indent="-34226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</a:tabLst>
            </a:pPr>
            <a:r>
              <a:rPr dirty="0" spc="-10"/>
              <a:t>207-624-3657.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1907539" y="4881879"/>
            <a:ext cx="44392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Important:</a:t>
            </a:r>
            <a:r>
              <a:rPr dirty="0" sz="1800" spc="3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Guest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Login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is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no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longer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option.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879340" y="490220"/>
            <a:ext cx="4117975" cy="551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MaineDOT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CORS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data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is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provided</a:t>
            </a:r>
            <a:r>
              <a:rPr dirty="0" sz="1800" spc="-7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free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of </a:t>
            </a:r>
            <a:r>
              <a:rPr dirty="0" sz="1800" b="1">
                <a:latin typeface="Calibri"/>
                <a:cs typeface="Calibri"/>
              </a:rPr>
              <a:t>charge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to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users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who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have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Login</a:t>
            </a:r>
            <a:r>
              <a:rPr dirty="0" sz="1800" spc="-25" b="1">
                <a:latin typeface="Calibri"/>
                <a:cs typeface="Calibri"/>
              </a:rPr>
              <a:t> and </a:t>
            </a:r>
            <a:r>
              <a:rPr dirty="0" sz="1800" b="1">
                <a:latin typeface="Calibri"/>
                <a:cs typeface="Calibri"/>
              </a:rPr>
              <a:t>Password.</a:t>
            </a:r>
            <a:r>
              <a:rPr dirty="0" sz="1800" spc="3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RTK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users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will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need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cell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phone </a:t>
            </a:r>
            <a:r>
              <a:rPr dirty="0" sz="1800" b="1">
                <a:latin typeface="Calibri"/>
                <a:cs typeface="Calibri"/>
              </a:rPr>
              <a:t>data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plan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from a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cell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phone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company.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750">
              <a:latin typeface="Calibri"/>
              <a:cs typeface="Calibri"/>
            </a:endParaRPr>
          </a:p>
          <a:p>
            <a:pPr marL="12700" marR="48895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Data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is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collected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at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one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second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intervals </a:t>
            </a:r>
            <a:r>
              <a:rPr dirty="0" sz="1800" b="1">
                <a:latin typeface="Calibri"/>
                <a:cs typeface="Calibri"/>
              </a:rPr>
              <a:t>(epochs)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stored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at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Augusta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Server </a:t>
            </a:r>
            <a:r>
              <a:rPr dirty="0" sz="1800" b="1">
                <a:latin typeface="Calibri"/>
                <a:cs typeface="Calibri"/>
              </a:rPr>
              <a:t>and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is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available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for </a:t>
            </a:r>
            <a:r>
              <a:rPr dirty="0" sz="1800" spc="-10" b="1">
                <a:latin typeface="Calibri"/>
                <a:cs typeface="Calibri"/>
              </a:rPr>
              <a:t>Real-Time-Kinematic </a:t>
            </a:r>
            <a:r>
              <a:rPr dirty="0" sz="1800" b="1">
                <a:latin typeface="Calibri"/>
                <a:cs typeface="Calibri"/>
              </a:rPr>
              <a:t>(RTK)</a:t>
            </a:r>
            <a:r>
              <a:rPr dirty="0" sz="1800" spc="39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VRS,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Single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35" b="1">
                <a:latin typeface="Calibri"/>
                <a:cs typeface="Calibri"/>
              </a:rPr>
              <a:t>Vector,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or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RINEX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data</a:t>
            </a:r>
            <a:r>
              <a:rPr dirty="0" sz="1800" spc="-25" b="1">
                <a:latin typeface="Calibri"/>
                <a:cs typeface="Calibri"/>
              </a:rPr>
              <a:t> for </a:t>
            </a:r>
            <a:r>
              <a:rPr dirty="0" sz="1800" b="1">
                <a:latin typeface="Calibri"/>
                <a:cs typeface="Calibri"/>
              </a:rPr>
              <a:t>post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processing.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marL="12700" marR="113664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MaineDOT</a:t>
            </a:r>
            <a:r>
              <a:rPr dirty="0" sz="1800" spc="-6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stores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data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with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original </a:t>
            </a:r>
            <a:r>
              <a:rPr dirty="0" sz="1800" b="1">
                <a:latin typeface="Calibri"/>
                <a:cs typeface="Calibri"/>
              </a:rPr>
              <a:t>integrity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(one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second)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for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2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months.</a:t>
            </a:r>
            <a:r>
              <a:rPr dirty="0" sz="1800" spc="35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NGS </a:t>
            </a:r>
            <a:r>
              <a:rPr dirty="0" sz="1800" b="1">
                <a:latin typeface="Calibri"/>
                <a:cs typeface="Calibri"/>
              </a:rPr>
              <a:t>saves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1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second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data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for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‘a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period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of </a:t>
            </a:r>
            <a:r>
              <a:rPr dirty="0" sz="1800" spc="-20" b="1">
                <a:latin typeface="Calibri"/>
                <a:cs typeface="Calibri"/>
              </a:rPr>
              <a:t>time’,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then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parses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to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30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second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epochs</a:t>
            </a:r>
            <a:r>
              <a:rPr dirty="0" sz="1800" spc="-25" b="1">
                <a:latin typeface="Calibri"/>
                <a:cs typeface="Calibri"/>
              </a:rPr>
              <a:t> for </a:t>
            </a:r>
            <a:r>
              <a:rPr dirty="0" sz="1800" b="1">
                <a:latin typeface="Calibri"/>
                <a:cs typeface="Calibri"/>
              </a:rPr>
              <a:t>long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term</a:t>
            </a:r>
            <a:r>
              <a:rPr dirty="0" sz="1800" spc="-10" b="1">
                <a:latin typeface="Calibri"/>
                <a:cs typeface="Calibri"/>
              </a:rPr>
              <a:t> storage.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>
              <a:latin typeface="Calibri"/>
              <a:cs typeface="Calibri"/>
            </a:endParaRPr>
          </a:p>
          <a:p>
            <a:pPr algn="just" marL="12700" marR="202565">
              <a:lnSpc>
                <a:spcPct val="100000"/>
              </a:lnSpc>
            </a:pPr>
            <a:r>
              <a:rPr dirty="0" sz="1800" b="1">
                <a:latin typeface="Calibri"/>
                <a:cs typeface="Calibri"/>
              </a:rPr>
              <a:t>It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is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advisable</a:t>
            </a:r>
            <a:r>
              <a:rPr dirty="0" sz="1800" spc="-5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to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obtain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RINEX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files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as </a:t>
            </a:r>
            <a:r>
              <a:rPr dirty="0" sz="1800" b="1">
                <a:latin typeface="Calibri"/>
                <a:cs typeface="Calibri"/>
              </a:rPr>
              <a:t>soon</a:t>
            </a:r>
            <a:r>
              <a:rPr dirty="0" sz="1800" spc="-5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as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possible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so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you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have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robust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spc="-20" b="1">
                <a:latin typeface="Calibri"/>
                <a:cs typeface="Calibri"/>
              </a:rPr>
              <a:t>data </a:t>
            </a:r>
            <a:r>
              <a:rPr dirty="0" sz="1800" b="1">
                <a:latin typeface="Calibri"/>
                <a:cs typeface="Calibri"/>
              </a:rPr>
              <a:t>files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to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work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with.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4797424" cy="6115049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4939" y="36131"/>
            <a:ext cx="4564380" cy="69659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b="1">
                <a:latin typeface="Calibri"/>
                <a:cs typeface="Calibri"/>
              </a:rPr>
              <a:t>MaineDOT</a:t>
            </a:r>
            <a:r>
              <a:rPr dirty="0" spc="-7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13</a:t>
            </a:r>
            <a:r>
              <a:rPr dirty="0" spc="-70" b="1">
                <a:latin typeface="Calibri"/>
                <a:cs typeface="Calibri"/>
              </a:rPr>
              <a:t> </a:t>
            </a:r>
            <a:r>
              <a:rPr dirty="0" spc="-20" b="1">
                <a:latin typeface="Calibri"/>
                <a:cs typeface="Calibri"/>
              </a:rPr>
              <a:t>CORS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207422" rIns="0" bIns="0" rtlCol="0" vert="horz">
            <a:spAutoFit/>
          </a:bodyPr>
          <a:lstStyle/>
          <a:p>
            <a:pPr marL="297815">
              <a:lnSpc>
                <a:spcPct val="100000"/>
              </a:lnSpc>
              <a:spcBef>
                <a:spcPts val="100"/>
              </a:spcBef>
            </a:pPr>
            <a:r>
              <a:rPr dirty="0" sz="3600" b="1">
                <a:latin typeface="Calibri"/>
                <a:cs typeface="Calibri"/>
              </a:rPr>
              <a:t>Go</a:t>
            </a:r>
            <a:r>
              <a:rPr dirty="0" sz="3600" spc="-25" b="1">
                <a:latin typeface="Calibri"/>
                <a:cs typeface="Calibri"/>
              </a:rPr>
              <a:t> </a:t>
            </a:r>
            <a:r>
              <a:rPr dirty="0" sz="3600" b="1">
                <a:latin typeface="Calibri"/>
                <a:cs typeface="Calibri"/>
              </a:rPr>
              <a:t>to:</a:t>
            </a:r>
            <a:r>
              <a:rPr dirty="0" sz="3600" spc="-15" b="1">
                <a:latin typeface="Calibri"/>
                <a:cs typeface="Calibri"/>
              </a:rPr>
              <a:t> </a:t>
            </a:r>
            <a:r>
              <a:rPr dirty="0" sz="3600" spc="-10" b="1">
                <a:latin typeface="Calibri"/>
                <a:cs typeface="Calibri"/>
                <a:hlinkClick r:id="rId2"/>
              </a:rPr>
              <a:t>http://maine.gov/mdot/surveyinfo/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677477" y="3332479"/>
            <a:ext cx="3747135" cy="228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710"/>
              </a:lnSpc>
            </a:pPr>
            <a:r>
              <a:rPr dirty="0" sz="1800" spc="-10">
                <a:latin typeface="Calibri"/>
                <a:cs typeface="Calibri"/>
                <a:hlinkClick r:id="rId3"/>
              </a:rPr>
              <a:t>http://www.maine.gov/portal/business/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52400" y="833437"/>
            <a:ext cx="8789987" cy="5094287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565562" y="5944615"/>
            <a:ext cx="8011795" cy="6350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45920" algn="l"/>
              </a:tabLst>
            </a:pPr>
            <a:r>
              <a:rPr dirty="0" sz="4000" spc="-10" b="1">
                <a:latin typeface="Calibri"/>
                <a:cs typeface="Calibri"/>
              </a:rPr>
              <a:t>Select:</a:t>
            </a:r>
            <a:r>
              <a:rPr dirty="0" sz="4000" b="1">
                <a:latin typeface="Calibri"/>
                <a:cs typeface="Calibri"/>
              </a:rPr>
              <a:t>	Control</a:t>
            </a:r>
            <a:r>
              <a:rPr dirty="0" sz="4000" spc="-140" b="1">
                <a:latin typeface="Calibri"/>
                <a:cs typeface="Calibri"/>
              </a:rPr>
              <a:t> </a:t>
            </a:r>
            <a:r>
              <a:rPr dirty="0" sz="4000" b="1">
                <a:latin typeface="Calibri"/>
                <a:cs typeface="Calibri"/>
              </a:rPr>
              <a:t>Survey</a:t>
            </a:r>
            <a:r>
              <a:rPr dirty="0" sz="4000" spc="-165" b="1">
                <a:latin typeface="Calibri"/>
                <a:cs typeface="Calibri"/>
              </a:rPr>
              <a:t> </a:t>
            </a:r>
            <a:r>
              <a:rPr dirty="0" sz="4000" b="1">
                <a:latin typeface="Calibri"/>
                <a:cs typeface="Calibri"/>
              </a:rPr>
              <a:t>and</a:t>
            </a:r>
            <a:r>
              <a:rPr dirty="0" sz="4000" spc="-145" b="1">
                <a:latin typeface="Calibri"/>
                <a:cs typeface="Calibri"/>
              </a:rPr>
              <a:t> </a:t>
            </a:r>
            <a:r>
              <a:rPr dirty="0" sz="4000" b="1">
                <a:latin typeface="Calibri"/>
                <a:cs typeface="Calibri"/>
              </a:rPr>
              <a:t>CORS</a:t>
            </a:r>
            <a:r>
              <a:rPr dirty="0" sz="4000" spc="-165" b="1">
                <a:latin typeface="Calibri"/>
                <a:cs typeface="Calibri"/>
              </a:rPr>
              <a:t> </a:t>
            </a:r>
            <a:r>
              <a:rPr dirty="0" sz="4000" spc="-20" b="1">
                <a:latin typeface="Calibri"/>
                <a:cs typeface="Calibri"/>
              </a:rPr>
              <a:t>Data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11739" rIns="0" bIns="0" rtlCol="0" vert="horz">
            <a:spAutoFit/>
          </a:bodyPr>
          <a:lstStyle/>
          <a:p>
            <a:pPr algn="ctr" marL="49530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latin typeface="Calibri"/>
                <a:cs typeface="Calibri"/>
              </a:rPr>
              <a:t>Select:</a:t>
            </a:r>
            <a:endParaRPr sz="4000">
              <a:latin typeface="Calibri"/>
              <a:cs typeface="Calibri"/>
            </a:endParaRPr>
          </a:p>
          <a:p>
            <a:pPr algn="ctr" marL="48260">
              <a:lnSpc>
                <a:spcPct val="100000"/>
              </a:lnSpc>
              <a:spcBef>
                <a:spcPts val="25"/>
              </a:spcBef>
            </a:pPr>
            <a:r>
              <a:rPr dirty="0" sz="3600" b="1">
                <a:latin typeface="Calibri"/>
                <a:cs typeface="Calibri"/>
              </a:rPr>
              <a:t>CORS</a:t>
            </a:r>
            <a:r>
              <a:rPr dirty="0" sz="3600" spc="-114" b="1">
                <a:latin typeface="Calibri"/>
                <a:cs typeface="Calibri"/>
              </a:rPr>
              <a:t> </a:t>
            </a:r>
            <a:r>
              <a:rPr dirty="0" sz="3600" b="1">
                <a:latin typeface="Calibri"/>
                <a:cs typeface="Calibri"/>
              </a:rPr>
              <a:t>Data</a:t>
            </a:r>
            <a:r>
              <a:rPr dirty="0" sz="3600" spc="-70" b="1">
                <a:latin typeface="Calibri"/>
                <a:cs typeface="Calibri"/>
              </a:rPr>
              <a:t> </a:t>
            </a:r>
            <a:r>
              <a:rPr dirty="0" sz="3600" b="1">
                <a:latin typeface="Calibri"/>
                <a:cs typeface="Calibri"/>
              </a:rPr>
              <a:t>(RINEX)</a:t>
            </a:r>
            <a:r>
              <a:rPr dirty="0" sz="3600" spc="-60" b="1">
                <a:latin typeface="Calibri"/>
                <a:cs typeface="Calibri"/>
              </a:rPr>
              <a:t> </a:t>
            </a:r>
            <a:r>
              <a:rPr dirty="0" sz="3600" b="1">
                <a:latin typeface="Calibri"/>
                <a:cs typeface="Calibri"/>
              </a:rPr>
              <a:t>Through</a:t>
            </a:r>
            <a:r>
              <a:rPr dirty="0" sz="3600" spc="-65" b="1">
                <a:latin typeface="Calibri"/>
                <a:cs typeface="Calibri"/>
              </a:rPr>
              <a:t> </a:t>
            </a:r>
            <a:r>
              <a:rPr dirty="0" sz="3600" b="1">
                <a:latin typeface="Calibri"/>
                <a:cs typeface="Calibri"/>
              </a:rPr>
              <a:t>Trimble</a:t>
            </a:r>
            <a:r>
              <a:rPr dirty="0" sz="3600" spc="-90" b="1">
                <a:latin typeface="Calibri"/>
                <a:cs typeface="Calibri"/>
              </a:rPr>
              <a:t> </a:t>
            </a:r>
            <a:r>
              <a:rPr dirty="0" sz="3600" spc="-10" b="1">
                <a:latin typeface="Calibri"/>
                <a:cs typeface="Calibri"/>
              </a:rPr>
              <a:t>Server</a:t>
            </a:r>
            <a:endParaRPr sz="3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752" y="2222500"/>
            <a:ext cx="7478759" cy="419099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94296" rIns="0" bIns="0" rtlCol="0" vert="horz">
            <a:spAutoFit/>
          </a:bodyPr>
          <a:lstStyle/>
          <a:p>
            <a:pPr marL="3038475">
              <a:lnSpc>
                <a:spcPct val="100000"/>
              </a:lnSpc>
              <a:spcBef>
                <a:spcPts val="105"/>
              </a:spcBef>
            </a:pPr>
            <a:r>
              <a:rPr dirty="0" b="1">
                <a:latin typeface="Calibri"/>
                <a:cs typeface="Calibri"/>
              </a:rPr>
              <a:t>Select</a:t>
            </a:r>
            <a:r>
              <a:rPr dirty="0" spc="-35" b="1">
                <a:latin typeface="Calibri"/>
                <a:cs typeface="Calibri"/>
              </a:rPr>
              <a:t> </a:t>
            </a:r>
            <a:r>
              <a:rPr dirty="0" spc="-20" b="1">
                <a:latin typeface="Calibri"/>
                <a:cs typeface="Calibri"/>
              </a:rPr>
              <a:t>Login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203" y="2308225"/>
            <a:ext cx="8808396" cy="403001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72564" rIns="0" bIns="0" rtlCol="0" vert="horz">
            <a:spAutoFit/>
          </a:bodyPr>
          <a:lstStyle/>
          <a:p>
            <a:pPr algn="ctr" marL="200025">
              <a:lnSpc>
                <a:spcPct val="100000"/>
              </a:lnSpc>
              <a:spcBef>
                <a:spcPts val="434"/>
              </a:spcBef>
            </a:pPr>
            <a:r>
              <a:rPr dirty="0" b="1">
                <a:latin typeface="Calibri"/>
                <a:cs typeface="Calibri"/>
              </a:rPr>
              <a:t>Enter</a:t>
            </a:r>
            <a:r>
              <a:rPr dirty="0" spc="-5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User</a:t>
            </a:r>
            <a:r>
              <a:rPr dirty="0" spc="-3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Name</a:t>
            </a:r>
            <a:r>
              <a:rPr dirty="0" spc="-45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and</a:t>
            </a:r>
            <a:r>
              <a:rPr dirty="0" spc="-20" b="1">
                <a:latin typeface="Calibri"/>
                <a:cs typeface="Calibri"/>
              </a:rPr>
              <a:t> </a:t>
            </a:r>
            <a:r>
              <a:rPr dirty="0" spc="-10" b="1">
                <a:latin typeface="Calibri"/>
                <a:cs typeface="Calibri"/>
              </a:rPr>
              <a:t>Password</a:t>
            </a:r>
          </a:p>
          <a:p>
            <a:pPr algn="ctr" marL="200025">
              <a:lnSpc>
                <a:spcPct val="100000"/>
              </a:lnSpc>
              <a:spcBef>
                <a:spcPts val="155"/>
              </a:spcBef>
            </a:pPr>
            <a:r>
              <a:rPr dirty="0" sz="2000" spc="-10" b="1">
                <a:latin typeface="Calibri"/>
                <a:cs typeface="Calibri"/>
              </a:rPr>
              <a:t>(Password</a:t>
            </a:r>
            <a:r>
              <a:rPr dirty="0" sz="2000" spc="-4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is</a:t>
            </a:r>
            <a:r>
              <a:rPr dirty="0" sz="2000" spc="-2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case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sensitive)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570" y="1558251"/>
            <a:ext cx="7167593" cy="3809521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136139" y="6005829"/>
            <a:ext cx="381698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Note:</a:t>
            </a:r>
            <a:r>
              <a:rPr dirty="0" sz="1800" spc="38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Guest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Login is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no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longer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10">
                <a:latin typeface="Calibri"/>
                <a:cs typeface="Calibri"/>
              </a:rPr>
              <a:t> option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22761" y="191834"/>
            <a:ext cx="4409440" cy="12439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1504315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latin typeface="Calibri"/>
                <a:cs typeface="Calibri"/>
              </a:rPr>
              <a:t>Select </a:t>
            </a:r>
            <a:r>
              <a:rPr dirty="0" sz="4000" spc="-25" b="1">
                <a:latin typeface="Calibri"/>
                <a:cs typeface="Calibri"/>
              </a:rPr>
              <a:t>Reference</a:t>
            </a:r>
            <a:r>
              <a:rPr dirty="0" sz="4000" spc="-165" b="1">
                <a:latin typeface="Calibri"/>
                <a:cs typeface="Calibri"/>
              </a:rPr>
              <a:t> </a:t>
            </a:r>
            <a:r>
              <a:rPr dirty="0" sz="4000" b="1">
                <a:latin typeface="Calibri"/>
                <a:cs typeface="Calibri"/>
              </a:rPr>
              <a:t>Data</a:t>
            </a:r>
            <a:r>
              <a:rPr dirty="0" sz="4000" spc="-155" b="1">
                <a:latin typeface="Calibri"/>
                <a:cs typeface="Calibri"/>
              </a:rPr>
              <a:t> </a:t>
            </a:r>
            <a:r>
              <a:rPr dirty="0" sz="4000" spc="-20" b="1">
                <a:latin typeface="Calibri"/>
                <a:cs typeface="Calibri"/>
              </a:rPr>
              <a:t>Shop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1676400"/>
            <a:ext cx="6761162" cy="51069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9373" y="191834"/>
            <a:ext cx="3464560" cy="124396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 indent="1017905">
              <a:lnSpc>
                <a:spcPct val="100000"/>
              </a:lnSpc>
              <a:spcBef>
                <a:spcPts val="95"/>
              </a:spcBef>
            </a:pPr>
            <a:r>
              <a:rPr dirty="0" sz="4000" spc="-10" b="1">
                <a:latin typeface="Calibri"/>
                <a:cs typeface="Calibri"/>
              </a:rPr>
              <a:t>Select: </a:t>
            </a:r>
            <a:r>
              <a:rPr dirty="0" sz="4000" b="1">
                <a:latin typeface="Calibri"/>
                <a:cs typeface="Calibri"/>
              </a:rPr>
              <a:t>Start</a:t>
            </a:r>
            <a:r>
              <a:rPr dirty="0" sz="4000" spc="-105" b="1">
                <a:latin typeface="Calibri"/>
                <a:cs typeface="Calibri"/>
              </a:rPr>
              <a:t> </a:t>
            </a:r>
            <a:r>
              <a:rPr dirty="0" sz="4000" b="1">
                <a:latin typeface="Calibri"/>
                <a:cs typeface="Calibri"/>
              </a:rPr>
              <a:t>New</a:t>
            </a:r>
            <a:r>
              <a:rPr dirty="0" sz="4000" spc="-130" b="1">
                <a:latin typeface="Calibri"/>
                <a:cs typeface="Calibri"/>
              </a:rPr>
              <a:t> </a:t>
            </a:r>
            <a:r>
              <a:rPr dirty="0" sz="4000" spc="-10" b="1">
                <a:latin typeface="Calibri"/>
                <a:cs typeface="Calibri"/>
              </a:rPr>
              <a:t>Order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125" y="1454150"/>
            <a:ext cx="8994774" cy="54038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Company>State of Maine</Company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Nelson, Harold</dc:creator>
  <dc:title>PowerPoint Presentation</dc:title>
  <dcterms:created xsi:type="dcterms:W3CDTF">2023-09-19T20:44:28Z</dcterms:created>
  <dcterms:modified xsi:type="dcterms:W3CDTF">2023-09-19T20:44:28Z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2016-10-05T00:00:00Z</vt:filetime>
  </property>
  <property fmtid="{D5CDD505-2E9C-101B-9397-08002B2CF9AE}" pid="3" name="Creator">
    <vt:lpwstr>Acrobat PDFMaker 15 for PowerPoint</vt:lpwstr>
  </property>
  <property fmtid="{D5CDD505-2E9C-101B-9397-08002B2CF9AE}" pid="4" name="LastSaved">
    <vt:filetime>2023-09-19T00:00:00Z</vt:filetime>
  </property>
  <property fmtid="{D5CDD505-2E9C-101B-9397-08002B2CF9AE}" pid="5" name="Producer">
    <vt:lpwstr>Adobe PDF Library 15.0</vt:lpwstr>
  </property>
</Properties>
</file>