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8"/>
  </p:notesMasterIdLst>
  <p:sldIdLst>
    <p:sldId id="256" r:id="rId5"/>
    <p:sldId id="266" r:id="rId6"/>
    <p:sldId id="2195" r:id="rId7"/>
    <p:sldId id="2193" r:id="rId8"/>
    <p:sldId id="2194" r:id="rId9"/>
    <p:sldId id="2173" r:id="rId10"/>
    <p:sldId id="299" r:id="rId11"/>
    <p:sldId id="2174" r:id="rId12"/>
    <p:sldId id="2170" r:id="rId13"/>
    <p:sldId id="2192" r:id="rId14"/>
    <p:sldId id="2190" r:id="rId15"/>
    <p:sldId id="2171" r:id="rId16"/>
    <p:sldId id="2191" r:id="rId17"/>
    <p:sldId id="2180" r:id="rId18"/>
    <p:sldId id="2181" r:id="rId19"/>
    <p:sldId id="2182" r:id="rId20"/>
    <p:sldId id="274" r:id="rId21"/>
    <p:sldId id="2167" r:id="rId22"/>
    <p:sldId id="2169" r:id="rId23"/>
    <p:sldId id="2166" r:id="rId24"/>
    <p:sldId id="2177" r:id="rId25"/>
    <p:sldId id="2178" r:id="rId26"/>
    <p:sldId id="2179" r:id="rId27"/>
    <p:sldId id="2183" r:id="rId28"/>
    <p:sldId id="2184" r:id="rId29"/>
    <p:sldId id="2185" r:id="rId30"/>
    <p:sldId id="2186" r:id="rId31"/>
    <p:sldId id="2187" r:id="rId32"/>
    <p:sldId id="2188" r:id="rId33"/>
    <p:sldId id="2189" r:id="rId34"/>
    <p:sldId id="301" r:id="rId35"/>
    <p:sldId id="306" r:id="rId36"/>
    <p:sldId id="302"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ton, Cece" initials="WC" lastIdx="11" clrIdx="0">
    <p:extLst>
      <p:ext uri="{19B8F6BF-5375-455C-9EA6-DF929625EA0E}">
        <p15:presenceInfo xmlns:p15="http://schemas.microsoft.com/office/powerpoint/2012/main" userId="S::cwalton@vhb.com::e70f5bc9-2a96-4898-a4f9-6d88ad5372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5785"/>
    <a:srgbClr val="7AB5D5"/>
    <a:srgbClr val="EAB7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B3C8FD-0153-46D5-A91D-73AD3008EE06}" v="4" dt="2024-06-02T17:45:08.9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7908" autoAdjust="0"/>
  </p:normalViewPr>
  <p:slideViewPr>
    <p:cSldViewPr snapToGrid="0">
      <p:cViewPr varScale="1">
        <p:scale>
          <a:sx n="110" d="100"/>
          <a:sy n="110" d="100"/>
        </p:scale>
        <p:origin x="2020" y="80"/>
      </p:cViewPr>
      <p:guideLst/>
    </p:cSldViewPr>
  </p:slideViewPr>
  <p:outlineViewPr>
    <p:cViewPr>
      <p:scale>
        <a:sx n="33" d="100"/>
        <a:sy n="33" d="100"/>
      </p:scale>
      <p:origin x="0" y="-4560"/>
    </p:cViewPr>
  </p:outlineViewPr>
  <p:notesTextViewPr>
    <p:cViewPr>
      <p:scale>
        <a:sx n="100" d="100"/>
        <a:sy n="100" d="100"/>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763B33-FC86-4E76-84A5-A0DB04DCE0BD}" type="datetimeFigureOut">
              <a:rPr lang="en-US" smtClean="0"/>
              <a:t>6/4/2024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B86732-02D0-4FBA-B6E5-6FBC9E229712}" type="slidenum">
              <a:rPr lang="en-US" smtClean="0"/>
              <a:t>‹#›</a:t>
            </a:fld>
            <a:endParaRPr lang="en-US" dirty="0"/>
          </a:p>
        </p:txBody>
      </p:sp>
    </p:spTree>
    <p:extLst>
      <p:ext uri="{BB962C8B-B14F-4D97-AF65-F5344CB8AC3E}">
        <p14:creationId xmlns:p14="http://schemas.microsoft.com/office/powerpoint/2010/main" val="2547550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B86732-02D0-4FBA-B6E5-6FBC9E229712}" type="slidenum">
              <a:rPr lang="en-US" smtClean="0"/>
              <a:t>1</a:t>
            </a:fld>
            <a:endParaRPr lang="en-US" dirty="0"/>
          </a:p>
        </p:txBody>
      </p:sp>
    </p:spTree>
    <p:extLst>
      <p:ext uri="{BB962C8B-B14F-4D97-AF65-F5344CB8AC3E}">
        <p14:creationId xmlns:p14="http://schemas.microsoft.com/office/powerpoint/2010/main" val="2946687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Mill and overlay</a:t>
            </a:r>
          </a:p>
          <a:p>
            <a:pPr marL="171450" indent="-171450">
              <a:buFont typeface="Arial" panose="020B0604020202020204" pitchFamily="34" charset="0"/>
              <a:buChar char="•"/>
            </a:pPr>
            <a:r>
              <a:rPr lang="en-US" dirty="0"/>
              <a:t>11’ TW and 5’ SH </a:t>
            </a:r>
          </a:p>
          <a:p>
            <a:pPr marL="171450" indent="-171450">
              <a:buFont typeface="Arial" panose="020B0604020202020204" pitchFamily="34" charset="0"/>
              <a:buChar char="•"/>
            </a:pPr>
            <a:r>
              <a:rPr lang="en-US" dirty="0"/>
              <a:t>New 5’ SW and 10 shared use path w/6’ esplanade, curb, and drainage</a:t>
            </a:r>
          </a:p>
          <a:p>
            <a:pPr marL="171450" indent="-171450">
              <a:buFont typeface="Arial" panose="020B0604020202020204" pitchFamily="34" charset="0"/>
              <a:buChar char="•"/>
            </a:pPr>
            <a:r>
              <a:rPr lang="en-US" dirty="0"/>
              <a:t>New signal at the intersection of Tandberg Tr.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2B86732-02D0-4FBA-B6E5-6FBC9E229712}" type="slidenum">
              <a:rPr lang="en-US" smtClean="0"/>
              <a:t>17</a:t>
            </a:fld>
            <a:endParaRPr lang="en-US" dirty="0"/>
          </a:p>
        </p:txBody>
      </p:sp>
    </p:spTree>
    <p:extLst>
      <p:ext uri="{BB962C8B-B14F-4D97-AF65-F5344CB8AC3E}">
        <p14:creationId xmlns:p14="http://schemas.microsoft.com/office/powerpoint/2010/main" val="3071814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New Reconstruction</a:t>
            </a:r>
          </a:p>
          <a:p>
            <a:pPr marL="171450" indent="-171450">
              <a:buFont typeface="Arial" panose="020B0604020202020204" pitchFamily="34" charset="0"/>
              <a:buChar char="•"/>
            </a:pPr>
            <a:r>
              <a:rPr lang="en-US" dirty="0"/>
              <a:t>11’ TW and 5’ SH </a:t>
            </a:r>
          </a:p>
          <a:p>
            <a:pPr marL="171450" indent="-171450">
              <a:buFont typeface="Arial" panose="020B0604020202020204" pitchFamily="34" charset="0"/>
              <a:buChar char="•"/>
            </a:pPr>
            <a:r>
              <a:rPr lang="en-US" dirty="0"/>
              <a:t>New 5’ SW and 10 shared use path w/6’ esplanade, curb, and drainage</a:t>
            </a:r>
          </a:p>
          <a:p>
            <a:pPr marL="171450" indent="-171450">
              <a:buFont typeface="Arial" panose="020B0604020202020204" pitchFamily="34" charset="0"/>
              <a:buChar char="•"/>
            </a:pPr>
            <a:r>
              <a:rPr lang="en-US" dirty="0"/>
              <a:t>New intersection at Whites Bridge Rd</a:t>
            </a:r>
          </a:p>
          <a:p>
            <a:pPr marL="171450" indent="-171450">
              <a:buFont typeface="Arial" panose="020B0604020202020204" pitchFamily="34" charset="0"/>
              <a:buChar char="•"/>
            </a:pPr>
            <a:r>
              <a:rPr lang="en-US" dirty="0"/>
              <a:t>Connection to Trails End Road</a:t>
            </a:r>
          </a:p>
          <a:p>
            <a:pPr marL="171450" indent="-171450">
              <a:buFont typeface="Arial" panose="020B0604020202020204" pitchFamily="34" charset="0"/>
              <a:buChar char="•"/>
            </a:pPr>
            <a:r>
              <a:rPr lang="en-US" dirty="0"/>
              <a:t>Stream crossing</a:t>
            </a:r>
          </a:p>
          <a:p>
            <a:endParaRPr lang="en-US" dirty="0"/>
          </a:p>
        </p:txBody>
      </p:sp>
      <p:sp>
        <p:nvSpPr>
          <p:cNvPr id="4" name="Slide Number Placeholder 3"/>
          <p:cNvSpPr>
            <a:spLocks noGrp="1"/>
          </p:cNvSpPr>
          <p:nvPr>
            <p:ph type="sldNum" sz="quarter" idx="5"/>
          </p:nvPr>
        </p:nvSpPr>
        <p:spPr/>
        <p:txBody>
          <a:bodyPr/>
          <a:lstStyle/>
          <a:p>
            <a:fld id="{F2B86732-02D0-4FBA-B6E5-6FBC9E229712}" type="slidenum">
              <a:rPr lang="en-US" smtClean="0"/>
              <a:t>18</a:t>
            </a:fld>
            <a:endParaRPr lang="en-US" dirty="0"/>
          </a:p>
        </p:txBody>
      </p:sp>
    </p:spTree>
    <p:extLst>
      <p:ext uri="{BB962C8B-B14F-4D97-AF65-F5344CB8AC3E}">
        <p14:creationId xmlns:p14="http://schemas.microsoft.com/office/powerpoint/2010/main" val="2205650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New Reconstruction</a:t>
            </a:r>
          </a:p>
          <a:p>
            <a:pPr marL="171450" indent="-171450">
              <a:buFont typeface="Arial" panose="020B0604020202020204" pitchFamily="34" charset="0"/>
              <a:buChar char="•"/>
            </a:pPr>
            <a:r>
              <a:rPr lang="en-US" dirty="0"/>
              <a:t>11’ TW and 5’ SH </a:t>
            </a:r>
          </a:p>
          <a:p>
            <a:pPr marL="171450" indent="-171450">
              <a:buFont typeface="Arial" panose="020B0604020202020204" pitchFamily="34" charset="0"/>
              <a:buChar char="•"/>
            </a:pPr>
            <a:r>
              <a:rPr lang="en-US" dirty="0"/>
              <a:t>New 5’ SW and 10 shared use path w/6’ esplanade, curb, and drainage</a:t>
            </a:r>
          </a:p>
          <a:p>
            <a:pPr marL="171450" indent="-171450">
              <a:buFont typeface="Arial" panose="020B0604020202020204" pitchFamily="34" charset="0"/>
              <a:buChar char="•"/>
            </a:pPr>
            <a:r>
              <a:rPr lang="en-US" dirty="0"/>
              <a:t>New signal at the intersection at Tandberg Trail</a:t>
            </a:r>
          </a:p>
          <a:p>
            <a:pPr marL="171450" indent="-171450">
              <a:buFont typeface="Arial" panose="020B0604020202020204" pitchFamily="34" charset="0"/>
              <a:buChar char="•"/>
            </a:pPr>
            <a:r>
              <a:rPr lang="en-US" dirty="0"/>
              <a:t>New intersection at Sand Bar Rd</a:t>
            </a:r>
          </a:p>
          <a:p>
            <a:pPr marL="171450" indent="-171450">
              <a:buFont typeface="Arial" panose="020B0604020202020204" pitchFamily="34" charset="0"/>
              <a:buChar char="•"/>
            </a:pPr>
            <a:r>
              <a:rPr lang="en-US" dirty="0"/>
              <a:t>Realign Veteran Memorial Dr</a:t>
            </a:r>
          </a:p>
          <a:p>
            <a:pPr marL="171450" indent="-171450">
              <a:buFont typeface="Arial" panose="020B0604020202020204" pitchFamily="34" charset="0"/>
              <a:buChar char="•"/>
            </a:pPr>
            <a:r>
              <a:rPr lang="en-US" dirty="0"/>
              <a:t>Flood plane crossing</a:t>
            </a:r>
          </a:p>
          <a:p>
            <a:endParaRPr lang="en-US" dirty="0"/>
          </a:p>
        </p:txBody>
      </p:sp>
      <p:sp>
        <p:nvSpPr>
          <p:cNvPr id="4" name="Slide Number Placeholder 3"/>
          <p:cNvSpPr>
            <a:spLocks noGrp="1"/>
          </p:cNvSpPr>
          <p:nvPr>
            <p:ph type="sldNum" sz="quarter" idx="5"/>
          </p:nvPr>
        </p:nvSpPr>
        <p:spPr/>
        <p:txBody>
          <a:bodyPr/>
          <a:lstStyle/>
          <a:p>
            <a:fld id="{F2B86732-02D0-4FBA-B6E5-6FBC9E229712}" type="slidenum">
              <a:rPr lang="en-US" smtClean="0"/>
              <a:t>19</a:t>
            </a:fld>
            <a:endParaRPr lang="en-US" dirty="0"/>
          </a:p>
        </p:txBody>
      </p:sp>
    </p:spTree>
    <p:extLst>
      <p:ext uri="{BB962C8B-B14F-4D97-AF65-F5344CB8AC3E}">
        <p14:creationId xmlns:p14="http://schemas.microsoft.com/office/powerpoint/2010/main" val="3714391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dirty="0">
                <a:solidFill>
                  <a:srgbClr val="FF0000"/>
                </a:solidFill>
              </a:rPr>
              <a:t>Middle Connector</a:t>
            </a:r>
          </a:p>
          <a:p>
            <a:pPr marL="628650" lvl="1" indent="-171450">
              <a:buFont typeface="Arial" panose="020B0604020202020204" pitchFamily="34" charset="0"/>
              <a:buChar char="•"/>
            </a:pPr>
            <a:r>
              <a:rPr lang="en-US" i="0" dirty="0">
                <a:solidFill>
                  <a:srgbClr val="FF0000"/>
                </a:solidFill>
              </a:rPr>
              <a:t>New Reconstruction</a:t>
            </a:r>
          </a:p>
          <a:p>
            <a:pPr marL="628650" lvl="1" indent="-171450">
              <a:buFont typeface="Arial" panose="020B0604020202020204" pitchFamily="34" charset="0"/>
              <a:buChar char="•"/>
            </a:pPr>
            <a:r>
              <a:rPr lang="en-US" i="0" dirty="0">
                <a:solidFill>
                  <a:srgbClr val="FF0000"/>
                </a:solidFill>
              </a:rPr>
              <a:t>11’ TW and 5’ SH </a:t>
            </a:r>
          </a:p>
          <a:p>
            <a:pPr marL="628650" lvl="1" indent="-171450">
              <a:buFont typeface="Arial" panose="020B0604020202020204" pitchFamily="34" charset="0"/>
              <a:buChar char="•"/>
            </a:pPr>
            <a:r>
              <a:rPr lang="en-US" i="0" dirty="0">
                <a:solidFill>
                  <a:srgbClr val="FF0000"/>
                </a:solidFill>
              </a:rPr>
              <a:t>New 5’ SW and 10 shared use path w/6’ esplanade, curb, and drainage</a:t>
            </a:r>
          </a:p>
          <a:p>
            <a:pPr marL="628650" lvl="1" indent="-171450">
              <a:buFont typeface="Arial" panose="020B0604020202020204" pitchFamily="34" charset="0"/>
              <a:buChar char="•"/>
            </a:pPr>
            <a:r>
              <a:rPr lang="en-US" i="0" dirty="0">
                <a:solidFill>
                  <a:srgbClr val="FF0000"/>
                </a:solidFill>
              </a:rPr>
              <a:t>New  leg at existing signal at  Franklin Dr</a:t>
            </a:r>
          </a:p>
          <a:p>
            <a:pPr marL="628650" lvl="1" indent="-171450">
              <a:buFont typeface="Arial" panose="020B0604020202020204" pitchFamily="34" charset="0"/>
              <a:buChar char="•"/>
            </a:pPr>
            <a:r>
              <a:rPr lang="en-US" i="0" dirty="0">
                <a:solidFill>
                  <a:srgbClr val="FF0000"/>
                </a:solidFill>
              </a:rPr>
              <a:t>New intersection at Landing Rd</a:t>
            </a:r>
          </a:p>
          <a:p>
            <a:pPr marL="171450" indent="-171450">
              <a:buFont typeface="Arial" panose="020B0604020202020204" pitchFamily="34" charset="0"/>
              <a:buChar char="•"/>
            </a:pPr>
            <a:r>
              <a:rPr lang="en-US" i="0" dirty="0">
                <a:solidFill>
                  <a:srgbClr val="FF0000"/>
                </a:solidFill>
              </a:rPr>
              <a:t>Franklin Dr</a:t>
            </a:r>
          </a:p>
          <a:p>
            <a:pPr marL="628650" lvl="1" indent="-171450">
              <a:buFont typeface="Arial" panose="020B0604020202020204" pitchFamily="34" charset="0"/>
              <a:buChar char="•"/>
            </a:pPr>
            <a:r>
              <a:rPr lang="en-US" i="0" dirty="0">
                <a:solidFill>
                  <a:srgbClr val="FF0000"/>
                </a:solidFill>
              </a:rPr>
              <a:t>Mill and overlay</a:t>
            </a:r>
          </a:p>
          <a:p>
            <a:pPr marL="628650" lvl="1" indent="-171450">
              <a:buFont typeface="Arial" panose="020B0604020202020204" pitchFamily="34" charset="0"/>
              <a:buChar char="•"/>
            </a:pPr>
            <a:r>
              <a:rPr lang="en-US" i="0" dirty="0">
                <a:solidFill>
                  <a:srgbClr val="FF0000"/>
                </a:solidFill>
              </a:rPr>
              <a:t>11’ TW and 5’ SH </a:t>
            </a:r>
          </a:p>
          <a:p>
            <a:pPr marL="628650" lvl="1" indent="-171450">
              <a:buFont typeface="Arial" panose="020B0604020202020204" pitchFamily="34" charset="0"/>
              <a:buChar char="•"/>
            </a:pPr>
            <a:r>
              <a:rPr lang="en-US" i="0" dirty="0">
                <a:solidFill>
                  <a:srgbClr val="FF0000"/>
                </a:solidFill>
              </a:rPr>
              <a:t>New 5’ SW and 10 shared use path w/6’ esplanade, curb, and drainage</a:t>
            </a:r>
          </a:p>
          <a:p>
            <a:endParaRPr lang="en-US" dirty="0"/>
          </a:p>
        </p:txBody>
      </p:sp>
      <p:sp>
        <p:nvSpPr>
          <p:cNvPr id="4" name="Slide Number Placeholder 3"/>
          <p:cNvSpPr>
            <a:spLocks noGrp="1"/>
          </p:cNvSpPr>
          <p:nvPr>
            <p:ph type="sldNum" sz="quarter" idx="5"/>
          </p:nvPr>
        </p:nvSpPr>
        <p:spPr/>
        <p:txBody>
          <a:bodyPr/>
          <a:lstStyle/>
          <a:p>
            <a:fld id="{F2B86732-02D0-4FBA-B6E5-6FBC9E229712}" type="slidenum">
              <a:rPr lang="en-US" smtClean="0"/>
              <a:t>20</a:t>
            </a:fld>
            <a:endParaRPr lang="en-US" dirty="0"/>
          </a:p>
        </p:txBody>
      </p:sp>
    </p:spTree>
    <p:extLst>
      <p:ext uri="{BB962C8B-B14F-4D97-AF65-F5344CB8AC3E}">
        <p14:creationId xmlns:p14="http://schemas.microsoft.com/office/powerpoint/2010/main" val="3057962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Mill and overlay</a:t>
            </a:r>
          </a:p>
          <a:p>
            <a:pPr marL="171450" indent="-171450">
              <a:buFont typeface="Arial" panose="020B0604020202020204" pitchFamily="34" charset="0"/>
              <a:buChar char="•"/>
            </a:pPr>
            <a:r>
              <a:rPr lang="en-US" dirty="0"/>
              <a:t>11’ TW , 8’ SH</a:t>
            </a:r>
          </a:p>
          <a:p>
            <a:pPr marL="171450" indent="-171450">
              <a:buFont typeface="Arial" panose="020B0604020202020204" pitchFamily="34" charset="0"/>
              <a:buChar char="•"/>
            </a:pPr>
            <a:r>
              <a:rPr lang="en-US" dirty="0"/>
              <a:t>New 5’ SW on the south side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New raised median extending back from the intersection of Route 302</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F2B86732-02D0-4FBA-B6E5-6FBC9E229712}" type="slidenum">
              <a:rPr lang="en-US" smtClean="0"/>
              <a:t>21</a:t>
            </a:fld>
            <a:endParaRPr lang="en-US" dirty="0"/>
          </a:p>
        </p:txBody>
      </p:sp>
    </p:spTree>
    <p:extLst>
      <p:ext uri="{BB962C8B-B14F-4D97-AF65-F5344CB8AC3E}">
        <p14:creationId xmlns:p14="http://schemas.microsoft.com/office/powerpoint/2010/main" val="1771559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Mill and overlay</a:t>
            </a:r>
          </a:p>
          <a:p>
            <a:pPr marL="171450" indent="-171450">
              <a:buFont typeface="Arial" panose="020B0604020202020204" pitchFamily="34" charset="0"/>
              <a:buChar char="•"/>
            </a:pPr>
            <a:r>
              <a:rPr lang="en-US" dirty="0"/>
              <a:t>11’ TW , 6’+ SH</a:t>
            </a:r>
          </a:p>
          <a:p>
            <a:pPr marL="171450" indent="-171450">
              <a:buFont typeface="Arial" panose="020B0604020202020204" pitchFamily="34" charset="0"/>
              <a:buChar char="•"/>
            </a:pPr>
            <a:r>
              <a:rPr lang="en-US" dirty="0"/>
              <a:t>New 5’ SW on the south side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New raised median extending back from the intersection of Route 302</a:t>
            </a:r>
          </a:p>
          <a:p>
            <a:endParaRPr lang="en-US" dirty="0"/>
          </a:p>
        </p:txBody>
      </p:sp>
      <p:sp>
        <p:nvSpPr>
          <p:cNvPr id="4" name="Slide Number Placeholder 3"/>
          <p:cNvSpPr>
            <a:spLocks noGrp="1"/>
          </p:cNvSpPr>
          <p:nvPr>
            <p:ph type="sldNum" sz="quarter" idx="5"/>
          </p:nvPr>
        </p:nvSpPr>
        <p:spPr/>
        <p:txBody>
          <a:bodyPr/>
          <a:lstStyle/>
          <a:p>
            <a:fld id="{F2B86732-02D0-4FBA-B6E5-6FBC9E229712}" type="slidenum">
              <a:rPr lang="en-US" smtClean="0"/>
              <a:t>22</a:t>
            </a:fld>
            <a:endParaRPr lang="en-US" dirty="0"/>
          </a:p>
        </p:txBody>
      </p:sp>
    </p:spTree>
    <p:extLst>
      <p:ext uri="{BB962C8B-B14F-4D97-AF65-F5344CB8AC3E}">
        <p14:creationId xmlns:p14="http://schemas.microsoft.com/office/powerpoint/2010/main" val="2239080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Mill and overlay</a:t>
            </a:r>
          </a:p>
          <a:p>
            <a:pPr marL="171450" indent="-171450">
              <a:buFont typeface="Arial" panose="020B0604020202020204" pitchFamily="34" charset="0"/>
              <a:buChar char="•"/>
            </a:pPr>
            <a:r>
              <a:rPr lang="en-US" dirty="0"/>
              <a:t>11’ TW , 5’+ SH</a:t>
            </a:r>
          </a:p>
          <a:p>
            <a:pPr marL="171450" indent="-171450">
              <a:buFont typeface="Arial" panose="020B0604020202020204" pitchFamily="34" charset="0"/>
              <a:buChar char="•"/>
            </a:pPr>
            <a:r>
              <a:rPr lang="en-US" dirty="0"/>
              <a:t>New 5’ SW on the south side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Roadway widening to provide left turn onto West connector</a:t>
            </a:r>
          </a:p>
          <a:p>
            <a:endParaRPr lang="en-US" dirty="0"/>
          </a:p>
        </p:txBody>
      </p:sp>
      <p:sp>
        <p:nvSpPr>
          <p:cNvPr id="4" name="Slide Number Placeholder 3"/>
          <p:cNvSpPr>
            <a:spLocks noGrp="1"/>
          </p:cNvSpPr>
          <p:nvPr>
            <p:ph type="sldNum" sz="quarter" idx="5"/>
          </p:nvPr>
        </p:nvSpPr>
        <p:spPr/>
        <p:txBody>
          <a:bodyPr/>
          <a:lstStyle/>
          <a:p>
            <a:fld id="{F2B86732-02D0-4FBA-B6E5-6FBC9E229712}" type="slidenum">
              <a:rPr lang="en-US" smtClean="0"/>
              <a:t>23</a:t>
            </a:fld>
            <a:endParaRPr lang="en-US" dirty="0"/>
          </a:p>
        </p:txBody>
      </p:sp>
    </p:spTree>
    <p:extLst>
      <p:ext uri="{BB962C8B-B14F-4D97-AF65-F5344CB8AC3E}">
        <p14:creationId xmlns:p14="http://schemas.microsoft.com/office/powerpoint/2010/main" val="664408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New traffic and pedestrian signal (adaptive signals equipped with emergency vehicle preemption.)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2B86732-02D0-4FBA-B6E5-6FBC9E229712}" type="slidenum">
              <a:rPr lang="en-US" smtClean="0"/>
              <a:t>24</a:t>
            </a:fld>
            <a:endParaRPr lang="en-US" dirty="0"/>
          </a:p>
        </p:txBody>
      </p:sp>
    </p:spTree>
    <p:extLst>
      <p:ext uri="{BB962C8B-B14F-4D97-AF65-F5344CB8AC3E}">
        <p14:creationId xmlns:p14="http://schemas.microsoft.com/office/powerpoint/2010/main" val="276215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Update traffic and pedestrian signal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Raised median islands</a:t>
            </a:r>
          </a:p>
          <a:p>
            <a:pPr marL="171450" indent="-171450">
              <a:buFont typeface="Arial" panose="020B0604020202020204" pitchFamily="34" charset="0"/>
              <a:buChar char="•"/>
            </a:pPr>
            <a:r>
              <a:rPr lang="en-US" dirty="0"/>
              <a:t>Full depth pavement removal</a:t>
            </a:r>
          </a:p>
        </p:txBody>
      </p:sp>
      <p:sp>
        <p:nvSpPr>
          <p:cNvPr id="4" name="Slide Number Placeholder 3"/>
          <p:cNvSpPr>
            <a:spLocks noGrp="1"/>
          </p:cNvSpPr>
          <p:nvPr>
            <p:ph type="sldNum" sz="quarter" idx="5"/>
          </p:nvPr>
        </p:nvSpPr>
        <p:spPr/>
        <p:txBody>
          <a:bodyPr/>
          <a:lstStyle/>
          <a:p>
            <a:fld id="{F2B86732-02D0-4FBA-B6E5-6FBC9E229712}" type="slidenum">
              <a:rPr lang="en-US" smtClean="0"/>
              <a:t>25</a:t>
            </a:fld>
            <a:endParaRPr lang="en-US" dirty="0"/>
          </a:p>
        </p:txBody>
      </p:sp>
    </p:spTree>
    <p:extLst>
      <p:ext uri="{BB962C8B-B14F-4D97-AF65-F5344CB8AC3E}">
        <p14:creationId xmlns:p14="http://schemas.microsoft.com/office/powerpoint/2010/main" val="3669574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Update traffic and pedestrian signal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Raised median islands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Remove the right turn slip lane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2B86732-02D0-4FBA-B6E5-6FBC9E229712}" type="slidenum">
              <a:rPr lang="en-US" smtClean="0"/>
              <a:t>26</a:t>
            </a:fld>
            <a:endParaRPr lang="en-US" dirty="0"/>
          </a:p>
        </p:txBody>
      </p:sp>
    </p:spTree>
    <p:extLst>
      <p:ext uri="{BB962C8B-B14F-4D97-AF65-F5344CB8AC3E}">
        <p14:creationId xmlns:p14="http://schemas.microsoft.com/office/powerpoint/2010/main" val="1786760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connector roads will be local roads</a:t>
            </a:r>
          </a:p>
        </p:txBody>
      </p:sp>
      <p:sp>
        <p:nvSpPr>
          <p:cNvPr id="4" name="Slide Number Placeholder 3"/>
          <p:cNvSpPr>
            <a:spLocks noGrp="1"/>
          </p:cNvSpPr>
          <p:nvPr>
            <p:ph type="sldNum" sz="quarter" idx="5"/>
          </p:nvPr>
        </p:nvSpPr>
        <p:spPr/>
        <p:txBody>
          <a:bodyPr/>
          <a:lstStyle/>
          <a:p>
            <a:fld id="{F2B86732-02D0-4FBA-B6E5-6FBC9E229712}" type="slidenum">
              <a:rPr lang="en-US" smtClean="0"/>
              <a:t>9</a:t>
            </a:fld>
            <a:endParaRPr lang="en-US" dirty="0"/>
          </a:p>
        </p:txBody>
      </p:sp>
    </p:spTree>
    <p:extLst>
      <p:ext uri="{BB962C8B-B14F-4D97-AF65-F5344CB8AC3E}">
        <p14:creationId xmlns:p14="http://schemas.microsoft.com/office/powerpoint/2010/main" val="2448665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Update traffic and pedestrian signal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New forth leg of the intersection for the Middle Connector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New shared-use path x-ing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Raised median islands</a:t>
            </a:r>
          </a:p>
          <a:p>
            <a:endParaRPr lang="en-US" dirty="0"/>
          </a:p>
        </p:txBody>
      </p:sp>
      <p:sp>
        <p:nvSpPr>
          <p:cNvPr id="4" name="Slide Number Placeholder 3"/>
          <p:cNvSpPr>
            <a:spLocks noGrp="1"/>
          </p:cNvSpPr>
          <p:nvPr>
            <p:ph type="sldNum" sz="quarter" idx="5"/>
          </p:nvPr>
        </p:nvSpPr>
        <p:spPr/>
        <p:txBody>
          <a:bodyPr/>
          <a:lstStyle/>
          <a:p>
            <a:fld id="{F2B86732-02D0-4FBA-B6E5-6FBC9E229712}" type="slidenum">
              <a:rPr lang="en-US" smtClean="0"/>
              <a:t>27</a:t>
            </a:fld>
            <a:endParaRPr lang="en-US" dirty="0"/>
          </a:p>
        </p:txBody>
      </p:sp>
    </p:spTree>
    <p:extLst>
      <p:ext uri="{BB962C8B-B14F-4D97-AF65-F5344CB8AC3E}">
        <p14:creationId xmlns:p14="http://schemas.microsoft.com/office/powerpoint/2010/main" val="4088830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Update traffic and pedestrian signal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New shared-use path on Whites Bridge Rd</a:t>
            </a:r>
          </a:p>
          <a:p>
            <a:endParaRPr lang="en-US" dirty="0"/>
          </a:p>
        </p:txBody>
      </p:sp>
      <p:sp>
        <p:nvSpPr>
          <p:cNvPr id="4" name="Slide Number Placeholder 3"/>
          <p:cNvSpPr>
            <a:spLocks noGrp="1"/>
          </p:cNvSpPr>
          <p:nvPr>
            <p:ph type="sldNum" sz="quarter" idx="5"/>
          </p:nvPr>
        </p:nvSpPr>
        <p:spPr/>
        <p:txBody>
          <a:bodyPr/>
          <a:lstStyle/>
          <a:p>
            <a:fld id="{F2B86732-02D0-4FBA-B6E5-6FBC9E229712}" type="slidenum">
              <a:rPr lang="en-US" smtClean="0"/>
              <a:t>28</a:t>
            </a:fld>
            <a:endParaRPr lang="en-US" dirty="0"/>
          </a:p>
        </p:txBody>
      </p:sp>
    </p:spTree>
    <p:extLst>
      <p:ext uri="{BB962C8B-B14F-4D97-AF65-F5344CB8AC3E}">
        <p14:creationId xmlns:p14="http://schemas.microsoft.com/office/powerpoint/2010/main" val="345168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New traffic and pedestrian signal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Maintain existing raised median islands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Widen roadway for right-turn lane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New shared-use path on Manchester/West Connecter</a:t>
            </a:r>
          </a:p>
          <a:p>
            <a:endParaRPr lang="en-US" dirty="0"/>
          </a:p>
        </p:txBody>
      </p:sp>
      <p:sp>
        <p:nvSpPr>
          <p:cNvPr id="4" name="Slide Number Placeholder 3"/>
          <p:cNvSpPr>
            <a:spLocks noGrp="1"/>
          </p:cNvSpPr>
          <p:nvPr>
            <p:ph type="sldNum" sz="quarter" idx="5"/>
          </p:nvPr>
        </p:nvSpPr>
        <p:spPr/>
        <p:txBody>
          <a:bodyPr/>
          <a:lstStyle/>
          <a:p>
            <a:fld id="{F2B86732-02D0-4FBA-B6E5-6FBC9E229712}" type="slidenum">
              <a:rPr lang="en-US" smtClean="0"/>
              <a:t>29</a:t>
            </a:fld>
            <a:endParaRPr lang="en-US" dirty="0"/>
          </a:p>
        </p:txBody>
      </p:sp>
    </p:spTree>
    <p:extLst>
      <p:ext uri="{BB962C8B-B14F-4D97-AF65-F5344CB8AC3E}">
        <p14:creationId xmlns:p14="http://schemas.microsoft.com/office/powerpoint/2010/main" val="1392421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New traffic and pedestrian signal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New forth leg of the intersection (Dunridge Cir)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East Connector will have a raised median island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New shared-use path on East Connecter</a:t>
            </a:r>
          </a:p>
          <a:p>
            <a:endParaRPr lang="en-US" dirty="0"/>
          </a:p>
        </p:txBody>
      </p:sp>
      <p:sp>
        <p:nvSpPr>
          <p:cNvPr id="4" name="Slide Number Placeholder 3"/>
          <p:cNvSpPr>
            <a:spLocks noGrp="1"/>
          </p:cNvSpPr>
          <p:nvPr>
            <p:ph type="sldNum" sz="quarter" idx="5"/>
          </p:nvPr>
        </p:nvSpPr>
        <p:spPr/>
        <p:txBody>
          <a:bodyPr/>
          <a:lstStyle/>
          <a:p>
            <a:fld id="{F2B86732-02D0-4FBA-B6E5-6FBC9E229712}" type="slidenum">
              <a:rPr lang="en-US" smtClean="0"/>
              <a:t>30</a:t>
            </a:fld>
            <a:endParaRPr lang="en-US" dirty="0"/>
          </a:p>
        </p:txBody>
      </p:sp>
    </p:spTree>
    <p:extLst>
      <p:ext uri="{BB962C8B-B14F-4D97-AF65-F5344CB8AC3E}">
        <p14:creationId xmlns:p14="http://schemas.microsoft.com/office/powerpoint/2010/main" val="311271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 302:</a:t>
            </a:r>
          </a:p>
          <a:p>
            <a:pPr marL="628650" lvl="1" indent="-171450">
              <a:buFont typeface="Arial" panose="020B0604020202020204" pitchFamily="34" charset="0"/>
              <a:buChar char="•"/>
            </a:pPr>
            <a:r>
              <a:rPr lang="en-US" dirty="0"/>
              <a:t>Left turns onto 302</a:t>
            </a:r>
          </a:p>
          <a:p>
            <a:pPr marL="628650" lvl="1" indent="-171450">
              <a:buFont typeface="Arial" panose="020B0604020202020204" pitchFamily="34" charset="0"/>
              <a:buChar char="•"/>
            </a:pPr>
            <a:r>
              <a:rPr lang="en-US" dirty="0"/>
              <a:t>Left turns off of 302</a:t>
            </a:r>
          </a:p>
          <a:p>
            <a:pPr marL="628650" lvl="1" indent="-171450">
              <a:buFont typeface="Arial" panose="020B0604020202020204" pitchFamily="34" charset="0"/>
              <a:buChar char="•"/>
            </a:pPr>
            <a:r>
              <a:rPr lang="en-US" dirty="0"/>
              <a:t>Rear ending folks waiting to make a left turn</a:t>
            </a:r>
          </a:p>
          <a:p>
            <a:pPr marL="171450" lvl="0" indent="-171450">
              <a:buFont typeface="Arial" panose="020B0604020202020204" pitchFamily="34" charset="0"/>
              <a:buChar char="•"/>
            </a:pPr>
            <a:r>
              <a:rPr lang="en-US" dirty="0"/>
              <a:t>Int of Abby Rd and Tandberg Tr</a:t>
            </a:r>
          </a:p>
          <a:p>
            <a:pPr marL="628650" lvl="1" indent="-171450">
              <a:buFont typeface="Arial" panose="020B0604020202020204" pitchFamily="34" charset="0"/>
              <a:buChar char="•"/>
            </a:pPr>
            <a:r>
              <a:rPr lang="en-US" dirty="0"/>
              <a:t>Turning movement into and out of Abby Rd</a:t>
            </a:r>
          </a:p>
          <a:p>
            <a:pPr marL="171450" lvl="0" indent="-171450">
              <a:buFont typeface="Arial" panose="020B0604020202020204" pitchFamily="34" charset="0"/>
              <a:buChar char="•"/>
            </a:pPr>
            <a:r>
              <a:rPr lang="en-US" dirty="0"/>
              <a:t>Int of 302 and Tandberg Tr</a:t>
            </a:r>
          </a:p>
          <a:p>
            <a:pPr marL="628650" lvl="1" indent="-171450">
              <a:buFont typeface="Arial" panose="020B0604020202020204" pitchFamily="34" charset="0"/>
              <a:buChar char="•"/>
            </a:pPr>
            <a:r>
              <a:rPr lang="en-US" dirty="0"/>
              <a:t>Lots of rear ends</a:t>
            </a:r>
          </a:p>
          <a:p>
            <a:pPr marL="628650" lvl="1" indent="-171450">
              <a:buFont typeface="Arial" panose="020B0604020202020204" pitchFamily="34" charset="0"/>
              <a:buChar char="•"/>
            </a:pPr>
            <a:r>
              <a:rPr lang="en-US" dirty="0"/>
              <a:t>Some left turns</a:t>
            </a:r>
          </a:p>
          <a:p>
            <a:pPr marL="171450" lvl="0" indent="-171450">
              <a:buFont typeface="Arial" panose="020B0604020202020204" pitchFamily="34" charset="0"/>
              <a:buChar char="•"/>
            </a:pPr>
            <a:r>
              <a:rPr lang="en-US" dirty="0"/>
              <a:t>Int of Manchester and Tandberg</a:t>
            </a:r>
          </a:p>
          <a:p>
            <a:pPr marL="628650" lvl="1" indent="-171450">
              <a:buFont typeface="Arial" panose="020B0604020202020204" pitchFamily="34" charset="0"/>
              <a:buChar char="•"/>
            </a:pPr>
            <a:r>
              <a:rPr lang="en-US" dirty="0"/>
              <a:t>Rear ends</a:t>
            </a:r>
          </a:p>
          <a:p>
            <a:pPr marL="628650" lvl="1" indent="-171450">
              <a:buFont typeface="Arial" panose="020B0604020202020204" pitchFamily="34" charset="0"/>
              <a:buChar char="•"/>
            </a:pPr>
            <a:r>
              <a:rPr lang="en-US" dirty="0"/>
              <a:t>Left turns in </a:t>
            </a:r>
          </a:p>
          <a:p>
            <a:pPr marL="628650" lvl="1" indent="-171450">
              <a:buFont typeface="Arial" panose="020B0604020202020204" pitchFamily="34" charset="0"/>
              <a:buChar char="•"/>
            </a:pPr>
            <a:r>
              <a:rPr lang="en-US" dirty="0"/>
              <a:t>Left turns out</a:t>
            </a:r>
          </a:p>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F2B86732-02D0-4FBA-B6E5-6FBC9E229712}" type="slidenum">
              <a:rPr lang="en-US" smtClean="0"/>
              <a:t>10</a:t>
            </a:fld>
            <a:endParaRPr lang="en-US" dirty="0"/>
          </a:p>
        </p:txBody>
      </p:sp>
    </p:spTree>
    <p:extLst>
      <p:ext uri="{BB962C8B-B14F-4D97-AF65-F5344CB8AC3E}">
        <p14:creationId xmlns:p14="http://schemas.microsoft.com/office/powerpoint/2010/main" val="3605369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2B86732-02D0-4FBA-B6E5-6FBC9E229712}" type="slidenum">
              <a:rPr lang="en-US" smtClean="0"/>
              <a:t>11</a:t>
            </a:fld>
            <a:endParaRPr lang="en-US" dirty="0"/>
          </a:p>
        </p:txBody>
      </p:sp>
    </p:spTree>
    <p:extLst>
      <p:ext uri="{BB962C8B-B14F-4D97-AF65-F5344CB8AC3E}">
        <p14:creationId xmlns:p14="http://schemas.microsoft.com/office/powerpoint/2010/main" val="4180988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Red lines = new roadway/full construction</a:t>
            </a:r>
          </a:p>
          <a:p>
            <a:r>
              <a:rPr lang="en-US" b="0" u="none" dirty="0"/>
              <a:t>Green line = mill and overlay</a:t>
            </a:r>
          </a:p>
          <a:p>
            <a:r>
              <a:rPr lang="en-US" b="0" u="none" dirty="0"/>
              <a:t>Red circles = existing signals upgraded to be adaptive</a:t>
            </a:r>
          </a:p>
          <a:p>
            <a:r>
              <a:rPr lang="en-US" b="0" u="none" dirty="0"/>
              <a:t>Blue circles = new signals will also be adaptive</a:t>
            </a:r>
          </a:p>
        </p:txBody>
      </p:sp>
      <p:sp>
        <p:nvSpPr>
          <p:cNvPr id="4" name="Slide Number Placeholder 3"/>
          <p:cNvSpPr>
            <a:spLocks noGrp="1"/>
          </p:cNvSpPr>
          <p:nvPr>
            <p:ph type="sldNum" sz="quarter" idx="5"/>
          </p:nvPr>
        </p:nvSpPr>
        <p:spPr/>
        <p:txBody>
          <a:bodyPr/>
          <a:lstStyle/>
          <a:p>
            <a:fld id="{F2B86732-02D0-4FBA-B6E5-6FBC9E229712}" type="slidenum">
              <a:rPr lang="en-US" smtClean="0"/>
              <a:t>12</a:t>
            </a:fld>
            <a:endParaRPr lang="en-US" dirty="0"/>
          </a:p>
        </p:txBody>
      </p:sp>
    </p:spTree>
    <p:extLst>
      <p:ext uri="{BB962C8B-B14F-4D97-AF65-F5344CB8AC3E}">
        <p14:creationId xmlns:p14="http://schemas.microsoft.com/office/powerpoint/2010/main" val="2415735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Pink lines = SUP</a:t>
            </a:r>
          </a:p>
          <a:p>
            <a:r>
              <a:rPr lang="en-US" dirty="0"/>
              <a:t>Blue = new SW</a:t>
            </a:r>
          </a:p>
          <a:p>
            <a:r>
              <a:rPr lang="en-US" dirty="0"/>
              <a:t>Pedestrian facilities on both sides of every road except whites bridge</a:t>
            </a:r>
          </a:p>
        </p:txBody>
      </p:sp>
      <p:sp>
        <p:nvSpPr>
          <p:cNvPr id="4" name="Slide Number Placeholder 3"/>
          <p:cNvSpPr>
            <a:spLocks noGrp="1"/>
          </p:cNvSpPr>
          <p:nvPr>
            <p:ph type="sldNum" sz="quarter" idx="5"/>
          </p:nvPr>
        </p:nvSpPr>
        <p:spPr/>
        <p:txBody>
          <a:bodyPr/>
          <a:lstStyle/>
          <a:p>
            <a:fld id="{F2B86732-02D0-4FBA-B6E5-6FBC9E229712}" type="slidenum">
              <a:rPr lang="en-US" smtClean="0"/>
              <a:t>13</a:t>
            </a:fld>
            <a:endParaRPr lang="en-US" dirty="0"/>
          </a:p>
        </p:txBody>
      </p:sp>
    </p:spTree>
    <p:extLst>
      <p:ext uri="{BB962C8B-B14F-4D97-AF65-F5344CB8AC3E}">
        <p14:creationId xmlns:p14="http://schemas.microsoft.com/office/powerpoint/2010/main" val="2062556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Mill and overlay</a:t>
            </a:r>
          </a:p>
          <a:p>
            <a:pPr marL="171450" indent="-171450">
              <a:buFont typeface="Arial" panose="020B0604020202020204" pitchFamily="34" charset="0"/>
              <a:buChar char="•"/>
            </a:pPr>
            <a:r>
              <a:rPr lang="en-US" dirty="0"/>
              <a:t>11’ TW , 12’ CTWLTL, 3’ SH</a:t>
            </a:r>
          </a:p>
          <a:p>
            <a:pPr marL="171450" indent="-171450">
              <a:buFont typeface="Arial" panose="020B0604020202020204" pitchFamily="34" charset="0"/>
              <a:buChar char="•"/>
            </a:pPr>
            <a:r>
              <a:rPr lang="en-US" dirty="0"/>
              <a:t>New lane Construction to provide for CTWLTL</a:t>
            </a:r>
          </a:p>
          <a:p>
            <a:pPr marL="171450" indent="-171450">
              <a:buFont typeface="Arial" panose="020B0604020202020204" pitchFamily="34" charset="0"/>
              <a:buChar char="•"/>
            </a:pPr>
            <a:r>
              <a:rPr lang="en-US" dirty="0"/>
              <a:t>New 5’ SW on the west side</a:t>
            </a:r>
          </a:p>
          <a:p>
            <a:pPr marL="171450" indent="-171450">
              <a:buFont typeface="Arial" panose="020B0604020202020204" pitchFamily="34" charset="0"/>
              <a:buChar char="•"/>
            </a:pPr>
            <a:r>
              <a:rPr lang="en-US" dirty="0"/>
              <a:t>Reconstruct 5’ SW on East side</a:t>
            </a:r>
          </a:p>
          <a:p>
            <a:pPr marL="171450" indent="-171450">
              <a:buFont typeface="Arial" panose="020B0604020202020204" pitchFamily="34" charset="0"/>
              <a:buChar char="•"/>
            </a:pPr>
            <a:r>
              <a:rPr lang="en-US" dirty="0"/>
              <a:t>New retaining wall by the Stockhouse Restaurant</a:t>
            </a:r>
          </a:p>
          <a:p>
            <a:pPr marL="171450" indent="-171450">
              <a:buFont typeface="Arial" panose="020B0604020202020204" pitchFamily="34" charset="0"/>
              <a:buChar char="•"/>
            </a:pPr>
            <a:r>
              <a:rPr lang="en-US" dirty="0"/>
              <a:t>New raised median extending back from the intersection of Tandberg Tr</a:t>
            </a:r>
          </a:p>
          <a:p>
            <a:endParaRPr lang="en-US" dirty="0"/>
          </a:p>
        </p:txBody>
      </p:sp>
      <p:sp>
        <p:nvSpPr>
          <p:cNvPr id="4" name="Slide Number Placeholder 3"/>
          <p:cNvSpPr>
            <a:spLocks noGrp="1"/>
          </p:cNvSpPr>
          <p:nvPr>
            <p:ph type="sldNum" sz="quarter" idx="5"/>
          </p:nvPr>
        </p:nvSpPr>
        <p:spPr/>
        <p:txBody>
          <a:bodyPr/>
          <a:lstStyle/>
          <a:p>
            <a:fld id="{F2B86732-02D0-4FBA-B6E5-6FBC9E229712}" type="slidenum">
              <a:rPr lang="en-US" smtClean="0"/>
              <a:t>14</a:t>
            </a:fld>
            <a:endParaRPr lang="en-US" dirty="0"/>
          </a:p>
        </p:txBody>
      </p:sp>
    </p:spTree>
    <p:extLst>
      <p:ext uri="{BB962C8B-B14F-4D97-AF65-F5344CB8AC3E}">
        <p14:creationId xmlns:p14="http://schemas.microsoft.com/office/powerpoint/2010/main" val="3404309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Mill and overlay</a:t>
            </a:r>
          </a:p>
          <a:p>
            <a:pPr marL="171450" indent="-171450">
              <a:buFont typeface="Arial" panose="020B0604020202020204" pitchFamily="34" charset="0"/>
              <a:buChar char="•"/>
            </a:pPr>
            <a:r>
              <a:rPr lang="en-US" dirty="0"/>
              <a:t>11’ TW , 3’ SH</a:t>
            </a:r>
          </a:p>
          <a:p>
            <a:pPr marL="171450" indent="-171450">
              <a:buFont typeface="Arial" panose="020B0604020202020204" pitchFamily="34" charset="0"/>
              <a:buChar char="•"/>
            </a:pPr>
            <a:r>
              <a:rPr lang="en-US" dirty="0"/>
              <a:t>New 5’ SW on the west side</a:t>
            </a:r>
          </a:p>
          <a:p>
            <a:pPr marL="171450" indent="-171450">
              <a:buFont typeface="Arial" panose="020B0604020202020204" pitchFamily="34" charset="0"/>
              <a:buChar char="•"/>
            </a:pPr>
            <a:r>
              <a:rPr lang="en-US" dirty="0"/>
              <a:t>Reconstruct 5’ SW on East side</a:t>
            </a:r>
          </a:p>
          <a:p>
            <a:pPr marL="171450" indent="-171450">
              <a:buFont typeface="Arial" panose="020B0604020202020204" pitchFamily="34" charset="0"/>
              <a:buChar char="•"/>
            </a:pPr>
            <a:r>
              <a:rPr lang="en-US" dirty="0"/>
              <a:t>New raised median extending to the intersection of Franklin Dr and the Middle Connector</a:t>
            </a:r>
          </a:p>
          <a:p>
            <a:pPr marL="171450" indent="-171450">
              <a:buFont typeface="Arial" panose="020B0604020202020204" pitchFamily="34" charset="0"/>
              <a:buChar char="•"/>
            </a:pPr>
            <a:r>
              <a:rPr lang="en-US" dirty="0"/>
              <a:t>Remove right-turn slip lane at Windham Mall and provide space for a bus stop</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F2B86732-02D0-4FBA-B6E5-6FBC9E229712}" type="slidenum">
              <a:rPr lang="en-US" smtClean="0"/>
              <a:t>15</a:t>
            </a:fld>
            <a:endParaRPr lang="en-US" dirty="0"/>
          </a:p>
        </p:txBody>
      </p:sp>
    </p:spTree>
    <p:extLst>
      <p:ext uri="{BB962C8B-B14F-4D97-AF65-F5344CB8AC3E}">
        <p14:creationId xmlns:p14="http://schemas.microsoft.com/office/powerpoint/2010/main" val="2568786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Mill and overlay</a:t>
            </a:r>
          </a:p>
          <a:p>
            <a:pPr marL="171450" indent="-171450">
              <a:buFont typeface="Arial" panose="020B0604020202020204" pitchFamily="34" charset="0"/>
              <a:buChar char="•"/>
            </a:pPr>
            <a:r>
              <a:rPr lang="en-US" dirty="0"/>
              <a:t>11’ TW , 3.5’ to 4’ SH</a:t>
            </a:r>
          </a:p>
          <a:p>
            <a:pPr marL="171450" indent="-171450">
              <a:buFont typeface="Arial" panose="020B0604020202020204" pitchFamily="34" charset="0"/>
              <a:buChar char="•"/>
            </a:pPr>
            <a:r>
              <a:rPr lang="en-US" dirty="0"/>
              <a:t>New 5’ SW on the west side</a:t>
            </a:r>
          </a:p>
          <a:p>
            <a:pPr marL="171450" indent="-171450">
              <a:buFont typeface="Arial" panose="020B0604020202020204" pitchFamily="34" charset="0"/>
              <a:buChar char="•"/>
            </a:pPr>
            <a:r>
              <a:rPr lang="en-US" dirty="0"/>
              <a:t>Reconstruct 5’ SW on East side</a:t>
            </a:r>
          </a:p>
          <a:p>
            <a:endParaRPr lang="en-US" dirty="0"/>
          </a:p>
        </p:txBody>
      </p:sp>
      <p:sp>
        <p:nvSpPr>
          <p:cNvPr id="4" name="Slide Number Placeholder 3"/>
          <p:cNvSpPr>
            <a:spLocks noGrp="1"/>
          </p:cNvSpPr>
          <p:nvPr>
            <p:ph type="sldNum" sz="quarter" idx="5"/>
          </p:nvPr>
        </p:nvSpPr>
        <p:spPr/>
        <p:txBody>
          <a:bodyPr/>
          <a:lstStyle/>
          <a:p>
            <a:fld id="{F2B86732-02D0-4FBA-B6E5-6FBC9E229712}" type="slidenum">
              <a:rPr lang="en-US" smtClean="0"/>
              <a:t>16</a:t>
            </a:fld>
            <a:endParaRPr lang="en-US" dirty="0"/>
          </a:p>
        </p:txBody>
      </p:sp>
    </p:spTree>
    <p:extLst>
      <p:ext uri="{BB962C8B-B14F-4D97-AF65-F5344CB8AC3E}">
        <p14:creationId xmlns:p14="http://schemas.microsoft.com/office/powerpoint/2010/main" val="25202138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4400" spc="200" baseline="0">
                <a:latin typeface="Century Gothic" panose="020B0502020202020204" pitchFamily="34" charset="0"/>
                <a:ea typeface="Lato" panose="020F0502020204030203" pitchFamily="34" charset="0"/>
                <a:cs typeface="Lato" panose="020F05020202040302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75000"/>
                    <a:lumOff val="25000"/>
                  </a:schemeClr>
                </a:solidFill>
                <a:latin typeface="Century Gothic" panose="020B0502020202020204" pitchFamily="34" charset="0"/>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solidFill>
                  <a:schemeClr val="bg2">
                    <a:lumMod val="25000"/>
                  </a:schemeClr>
                </a:solidFill>
              </a:defRPr>
            </a:lvl1pPr>
          </a:lstStyle>
          <a:p>
            <a:fld id="{6AD6EE87-EBD5-4F12-A48A-63ACA297AC8F}" type="datetimeFigureOut">
              <a:rPr lang="en-US" smtClean="0"/>
              <a:pPr/>
              <a:t>6/4/2024</a:t>
            </a:fld>
            <a:endParaRPr lang="en-US" dirty="0"/>
          </a:p>
        </p:txBody>
      </p:sp>
      <p:sp>
        <p:nvSpPr>
          <p:cNvPr id="5" name="Footer Placeholder 4"/>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423419" y="5264106"/>
            <a:ext cx="0" cy="9144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1" y="-2634"/>
            <a:ext cx="12192000" cy="4572001"/>
          </a:xfrm>
          <a:prstGeom prst="rect">
            <a:avLst/>
          </a:prstGeom>
          <a:solidFill>
            <a:srgbClr val="305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56671"/>
            <a:ext cx="12192000" cy="148111"/>
          </a:xfrm>
          <a:prstGeom prst="rect">
            <a:avLst/>
          </a:prstGeom>
          <a:solidFill>
            <a:srgbClr val="EAB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noFill/>
            </a:endParaRPr>
          </a:p>
        </p:txBody>
      </p:sp>
      <p:pic>
        <p:nvPicPr>
          <p:cNvPr id="13" name="Picture 12"/>
          <p:cNvPicPr>
            <a:picLocks noChangeAspect="1"/>
          </p:cNvPicPr>
          <p:nvPr userDrawn="1"/>
        </p:nvPicPr>
        <p:blipFill>
          <a:blip r:embed="rId2"/>
          <a:stretch>
            <a:fillRect/>
          </a:stretch>
        </p:blipFill>
        <p:spPr>
          <a:xfrm>
            <a:off x="10744391" y="6414033"/>
            <a:ext cx="1311952" cy="3661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title slide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rgbClr val="305785"/>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6/4/2024</a:t>
            </a:fld>
            <a:endParaRPr lang="en-US" dirty="0"/>
          </a:p>
        </p:txBody>
      </p:sp>
      <p:sp>
        <p:nvSpPr>
          <p:cNvPr id="6" name="Footer Placeholder 5"/>
          <p:cNvSpPr>
            <a:spLocks noGrp="1"/>
          </p:cNvSpPr>
          <p:nvPr>
            <p:ph type="ftr" sz="quarter" idx="11"/>
          </p:nvPr>
        </p:nvSpPr>
        <p:spPr/>
        <p:txBody>
          <a:bodyPr/>
          <a:lstStyle/>
          <a:p>
            <a:endParaRPr lang="en-US" dirty="0"/>
          </a:p>
        </p:txBody>
      </p:sp>
      <p:cxnSp>
        <p:nvCxnSpPr>
          <p:cNvPr id="8" name="Straight Connector 7"/>
          <p:cNvCxnSpPr/>
          <p:nvPr/>
        </p:nvCxnSpPr>
        <p:spPr>
          <a:xfrm flipV="1">
            <a:off x="8423419" y="5264106"/>
            <a:ext cx="0" cy="914400"/>
          </a:xfrm>
          <a:prstGeom prst="line">
            <a:avLst/>
          </a:prstGeom>
          <a:ln/>
        </p:spPr>
        <p:style>
          <a:lnRef idx="1">
            <a:schemeClr val="dk1"/>
          </a:lnRef>
          <a:fillRef idx="0">
            <a:schemeClr val="dk1"/>
          </a:fillRef>
          <a:effectRef idx="0">
            <a:schemeClr val="dk1"/>
          </a:effectRef>
          <a:fontRef idx="minor">
            <a:schemeClr val="tx1"/>
          </a:fontRef>
        </p:style>
      </p:cxnSp>
      <p:sp>
        <p:nvSpPr>
          <p:cNvPr id="9" name="Rectangle 8"/>
          <p:cNvSpPr/>
          <p:nvPr userDrawn="1"/>
        </p:nvSpPr>
        <p:spPr>
          <a:xfrm>
            <a:off x="-1" y="-17145"/>
            <a:ext cx="12192000" cy="148111"/>
          </a:xfrm>
          <a:prstGeom prst="rect">
            <a:avLst/>
          </a:prstGeom>
          <a:solidFill>
            <a:srgbClr val="EAB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noFill/>
            </a:endParaRPr>
          </a:p>
        </p:txBody>
      </p:sp>
      <p:pic>
        <p:nvPicPr>
          <p:cNvPr id="10" name="Picture 9"/>
          <p:cNvPicPr>
            <a:picLocks noChangeAspect="1"/>
          </p:cNvPicPr>
          <p:nvPr userDrawn="1"/>
        </p:nvPicPr>
        <p:blipFill>
          <a:blip r:embed="rId2"/>
          <a:stretch>
            <a:fillRect/>
          </a:stretch>
        </p:blipFill>
        <p:spPr>
          <a:xfrm>
            <a:off x="10782131" y="6413188"/>
            <a:ext cx="1311952" cy="3661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ith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40110"/>
            <a:ext cx="4032505" cy="4572000"/>
          </a:xfrm>
          <a:solidFill>
            <a:srgbClr val="305785"/>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6/4/2024</a:t>
            </a:fld>
            <a:endParaRPr lang="en-US" dirty="0"/>
          </a:p>
        </p:txBody>
      </p:sp>
      <p:sp>
        <p:nvSpPr>
          <p:cNvPr id="6" name="Footer Placeholder 5"/>
          <p:cNvSpPr>
            <a:spLocks noGrp="1"/>
          </p:cNvSpPr>
          <p:nvPr>
            <p:ph type="ftr" sz="quarter" idx="11"/>
          </p:nvPr>
        </p:nvSpPr>
        <p:spPr/>
        <p:txBody>
          <a:bodyPr/>
          <a:lstStyle/>
          <a:p>
            <a:endParaRPr lang="en-US" dirty="0"/>
          </a:p>
        </p:txBody>
      </p:sp>
      <p:cxnSp>
        <p:nvCxnSpPr>
          <p:cNvPr id="8" name="Straight Connector 7"/>
          <p:cNvCxnSpPr/>
          <p:nvPr/>
        </p:nvCxnSpPr>
        <p:spPr>
          <a:xfrm flipV="1">
            <a:off x="8423419" y="5264106"/>
            <a:ext cx="0" cy="914400"/>
          </a:xfrm>
          <a:prstGeom prst="line">
            <a:avLst/>
          </a:prstGeom>
          <a:ln/>
        </p:spPr>
        <p:style>
          <a:lnRef idx="1">
            <a:schemeClr val="dk1"/>
          </a:lnRef>
          <a:fillRef idx="0">
            <a:schemeClr val="dk1"/>
          </a:fillRef>
          <a:effectRef idx="0">
            <a:schemeClr val="dk1"/>
          </a:effectRef>
          <a:fontRef idx="minor">
            <a:schemeClr val="tx1"/>
          </a:fontRef>
        </p:style>
      </p:cxnSp>
      <p:sp>
        <p:nvSpPr>
          <p:cNvPr id="9" name="Rectangle 8"/>
          <p:cNvSpPr/>
          <p:nvPr userDrawn="1"/>
        </p:nvSpPr>
        <p:spPr>
          <a:xfrm>
            <a:off x="-1" y="-17145"/>
            <a:ext cx="12192000" cy="148111"/>
          </a:xfrm>
          <a:prstGeom prst="rect">
            <a:avLst/>
          </a:prstGeom>
          <a:solidFill>
            <a:srgbClr val="EAB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noFill/>
            </a:endParaRPr>
          </a:p>
        </p:txBody>
      </p:sp>
      <p:pic>
        <p:nvPicPr>
          <p:cNvPr id="10" name="Picture 9"/>
          <p:cNvPicPr>
            <a:picLocks noChangeAspect="1"/>
          </p:cNvPicPr>
          <p:nvPr userDrawn="1"/>
        </p:nvPicPr>
        <p:blipFill>
          <a:blip r:embed="rId2"/>
          <a:stretch>
            <a:fillRect/>
          </a:stretch>
        </p:blipFill>
        <p:spPr>
          <a:xfrm>
            <a:off x="10782131" y="6413188"/>
            <a:ext cx="1311952" cy="366126"/>
          </a:xfrm>
          <a:prstGeom prst="rect">
            <a:avLst/>
          </a:prstGeom>
        </p:spPr>
      </p:pic>
      <p:sp>
        <p:nvSpPr>
          <p:cNvPr id="11" name="Picture Placeholder 2"/>
          <p:cNvSpPr>
            <a:spLocks noGrp="1" noChangeAspect="1"/>
          </p:cNvSpPr>
          <p:nvPr>
            <p:ph type="pic" idx="12"/>
          </p:nvPr>
        </p:nvSpPr>
        <p:spPr>
          <a:xfrm>
            <a:off x="4114800" y="140110"/>
            <a:ext cx="4032504" cy="4572000"/>
          </a:xfrm>
          <a:solidFill>
            <a:srgbClr val="305785"/>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Picture Placeholder 2"/>
          <p:cNvSpPr>
            <a:spLocks noGrp="1" noChangeAspect="1"/>
          </p:cNvSpPr>
          <p:nvPr>
            <p:ph type="pic" idx="13"/>
          </p:nvPr>
        </p:nvSpPr>
        <p:spPr>
          <a:xfrm>
            <a:off x="8229599" y="140110"/>
            <a:ext cx="3962399" cy="4572000"/>
          </a:xfrm>
          <a:solidFill>
            <a:srgbClr val="305785"/>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89376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24128" y="274320"/>
            <a:ext cx="9720072" cy="146304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6/4/2024</a:t>
            </a:fld>
            <a:endParaRPr lang="en-US" dirty="0"/>
          </a:p>
        </p:txBody>
      </p:sp>
      <p:sp>
        <p:nvSpPr>
          <p:cNvPr id="5" name="Footer Placeholder 4"/>
          <p:cNvSpPr>
            <a:spLocks noGrp="1"/>
          </p:cNvSpPr>
          <p:nvPr>
            <p:ph type="ftr" sz="quarter" idx="11"/>
          </p:nvPr>
        </p:nvSpPr>
        <p:spPr/>
        <p:txBody>
          <a:bodyPr/>
          <a:lstStyle>
            <a:lvl1pPr>
              <a:defRPr>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atin typeface="Century Gothic" panose="020B0502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1">
                    <a:lumMod val="75000"/>
                    <a:lumOff val="25000"/>
                  </a:schemeClr>
                </a:solidFill>
              </a:defRPr>
            </a:lvl1pPr>
          </a:lstStyle>
          <a:p>
            <a:fld id="{A5D3794B-289A-4A80-97D7-111025398D45}" type="datetimeFigureOut">
              <a:rPr lang="en-US" smtClean="0"/>
              <a:pPr/>
              <a:t>6/4/2024</a:t>
            </a:fld>
            <a:endParaRPr lang="en-US" dirty="0"/>
          </a:p>
        </p:txBody>
      </p:sp>
      <p:sp>
        <p:nvSpPr>
          <p:cNvPr id="5" name="Footer Placeholder 4"/>
          <p:cNvSpPr>
            <a:spLocks noGrp="1"/>
          </p:cNvSpPr>
          <p:nvPr>
            <p:ph type="ftr" sz="quarter" idx="11"/>
          </p:nvPr>
        </p:nvSpPr>
        <p:spPr/>
        <p:txBody>
          <a:bodyPr/>
          <a:lstStyle>
            <a:lvl1pPr>
              <a:defRPr>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on right">
    <p:spTree>
      <p:nvGrpSpPr>
        <p:cNvPr id="1" name=""/>
        <p:cNvGrpSpPr/>
        <p:nvPr/>
      </p:nvGrpSpPr>
      <p:grpSpPr>
        <a:xfrm>
          <a:off x="0" y="0"/>
          <a:ext cx="0" cy="0"/>
          <a:chOff x="0" y="0"/>
          <a:chExt cx="0" cy="0"/>
        </a:xfrm>
      </p:grpSpPr>
      <p:sp>
        <p:nvSpPr>
          <p:cNvPr id="2" name="Title 1"/>
          <p:cNvSpPr>
            <a:spLocks noGrp="1"/>
          </p:cNvSpPr>
          <p:nvPr>
            <p:ph type="title"/>
          </p:nvPr>
        </p:nvSpPr>
        <p:spPr>
          <a:xfrm>
            <a:off x="320675" y="548640"/>
            <a:ext cx="5330952" cy="1463040"/>
          </a:xfrm>
        </p:spPr>
        <p:txBody>
          <a:bodyPr>
            <a:normAutofit/>
          </a:bodyPr>
          <a:lstStyle>
            <a:lvl1pPr algn="l">
              <a:defRPr sz="3600"/>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4FAB73BC-B049-4115-A692-8D63A059BFB8}" type="slidenum">
              <a:rPr lang="en-US" smtClean="0"/>
              <a:pPr/>
              <a:t>‹#›</a:t>
            </a:fld>
            <a:endParaRPr lang="en-US" dirty="0"/>
          </a:p>
        </p:txBody>
      </p:sp>
      <p:sp>
        <p:nvSpPr>
          <p:cNvPr id="4" name="Date Placeholder 3"/>
          <p:cNvSpPr>
            <a:spLocks noGrp="1"/>
          </p:cNvSpPr>
          <p:nvPr>
            <p:ph type="dt" sz="half" idx="11"/>
          </p:nvPr>
        </p:nvSpPr>
        <p:spPr/>
        <p:txBody>
          <a:bodyPr/>
          <a:lstStyle/>
          <a:p>
            <a:fld id="{90298CD5-6C1E-4009-B41F-6DF62E31D3BE}" type="datetimeFigureOut">
              <a:rPr lang="en-US" smtClean="0"/>
              <a:pPr/>
              <a:t>6/4/2024</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7" name="Picture Placeholder 6"/>
          <p:cNvSpPr>
            <a:spLocks noGrp="1"/>
          </p:cNvSpPr>
          <p:nvPr>
            <p:ph type="pic" sz="quarter" idx="13" hasCustomPrompt="1"/>
          </p:nvPr>
        </p:nvSpPr>
        <p:spPr>
          <a:xfrm>
            <a:off x="5970588" y="128016"/>
            <a:ext cx="6221412" cy="6254496"/>
          </a:xfrm>
          <a:solidFill>
            <a:schemeClr val="bg1">
              <a:lumMod val="95000"/>
            </a:schemeClr>
          </a:solidFill>
          <a:ln>
            <a:noFill/>
          </a:ln>
        </p:spPr>
        <p:txBody>
          <a:bodyPr/>
          <a:lstStyle>
            <a:lvl1pPr>
              <a:defRPr>
                <a:solidFill>
                  <a:schemeClr val="tx1">
                    <a:lumMod val="75000"/>
                    <a:lumOff val="25000"/>
                  </a:schemeClr>
                </a:solidFill>
              </a:defRPr>
            </a:lvl1pPr>
          </a:lstStyle>
          <a:p>
            <a:r>
              <a:rPr lang="en-US" dirty="0"/>
              <a:t>Click to add picture</a:t>
            </a:r>
          </a:p>
        </p:txBody>
      </p:sp>
      <p:sp>
        <p:nvSpPr>
          <p:cNvPr id="9" name="Text Placeholder 8"/>
          <p:cNvSpPr>
            <a:spLocks noGrp="1"/>
          </p:cNvSpPr>
          <p:nvPr>
            <p:ph type="body" sz="quarter" idx="14"/>
          </p:nvPr>
        </p:nvSpPr>
        <p:spPr>
          <a:xfrm>
            <a:off x="320675" y="2295144"/>
            <a:ext cx="5394325" cy="3913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083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on left">
    <p:spTree>
      <p:nvGrpSpPr>
        <p:cNvPr id="1" name=""/>
        <p:cNvGrpSpPr/>
        <p:nvPr/>
      </p:nvGrpSpPr>
      <p:grpSpPr>
        <a:xfrm>
          <a:off x="0" y="0"/>
          <a:ext cx="0" cy="0"/>
          <a:chOff x="0" y="0"/>
          <a:chExt cx="0" cy="0"/>
        </a:xfrm>
      </p:grpSpPr>
      <p:sp>
        <p:nvSpPr>
          <p:cNvPr id="2" name="Title 1"/>
          <p:cNvSpPr>
            <a:spLocks noGrp="1"/>
          </p:cNvSpPr>
          <p:nvPr>
            <p:ph type="title"/>
          </p:nvPr>
        </p:nvSpPr>
        <p:spPr>
          <a:xfrm>
            <a:off x="6646022" y="530352"/>
            <a:ext cx="5244226" cy="1463040"/>
          </a:xfrm>
        </p:spPr>
        <p:txBody>
          <a:bodyPr>
            <a:normAutofit/>
          </a:bodyPr>
          <a:lstStyle>
            <a:lvl1pPr algn="l">
              <a:defRPr sz="3600"/>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4FAB73BC-B049-4115-A692-8D63A059BFB8}" type="slidenum">
              <a:rPr lang="en-US" smtClean="0"/>
              <a:pPr/>
              <a:t>‹#›</a:t>
            </a:fld>
            <a:endParaRPr lang="en-US" dirty="0"/>
          </a:p>
        </p:txBody>
      </p:sp>
      <p:sp>
        <p:nvSpPr>
          <p:cNvPr id="4" name="Date Placeholder 3"/>
          <p:cNvSpPr>
            <a:spLocks noGrp="1"/>
          </p:cNvSpPr>
          <p:nvPr>
            <p:ph type="dt" sz="half" idx="11"/>
          </p:nvPr>
        </p:nvSpPr>
        <p:spPr/>
        <p:txBody>
          <a:bodyPr/>
          <a:lstStyle/>
          <a:p>
            <a:fld id="{90298CD5-6C1E-4009-B41F-6DF62E31D3BE}" type="datetimeFigureOut">
              <a:rPr lang="en-US" smtClean="0"/>
              <a:pPr/>
              <a:t>6/4/2024</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7" name="Picture Placeholder 6"/>
          <p:cNvSpPr>
            <a:spLocks noGrp="1"/>
          </p:cNvSpPr>
          <p:nvPr>
            <p:ph type="pic" sz="quarter" idx="13" hasCustomPrompt="1"/>
          </p:nvPr>
        </p:nvSpPr>
        <p:spPr>
          <a:xfrm>
            <a:off x="0" y="130933"/>
            <a:ext cx="6221412" cy="6254496"/>
          </a:xfrm>
          <a:solidFill>
            <a:schemeClr val="bg1">
              <a:lumMod val="95000"/>
            </a:schemeClr>
          </a:solidFill>
          <a:ln>
            <a:noFill/>
          </a:ln>
        </p:spPr>
        <p:txBody>
          <a:bodyPr/>
          <a:lstStyle>
            <a:lvl1pPr>
              <a:defRPr>
                <a:solidFill>
                  <a:schemeClr val="tx1">
                    <a:lumMod val="75000"/>
                    <a:lumOff val="25000"/>
                  </a:schemeClr>
                </a:solidFill>
              </a:defRPr>
            </a:lvl1pPr>
          </a:lstStyle>
          <a:p>
            <a:r>
              <a:rPr lang="en-US" dirty="0"/>
              <a:t>Click to add picture</a:t>
            </a:r>
          </a:p>
        </p:txBody>
      </p:sp>
      <p:sp>
        <p:nvSpPr>
          <p:cNvPr id="9" name="Text Placeholder 8"/>
          <p:cNvSpPr>
            <a:spLocks noGrp="1"/>
          </p:cNvSpPr>
          <p:nvPr>
            <p:ph type="body" sz="quarter" idx="14"/>
          </p:nvPr>
        </p:nvSpPr>
        <p:spPr>
          <a:xfrm>
            <a:off x="6638544" y="2020824"/>
            <a:ext cx="5306568" cy="4187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843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292608"/>
            <a:ext cx="9720072" cy="146304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1819656"/>
            <a:ext cx="4736593"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1819656"/>
            <a:ext cx="4736593"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6/4/2024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rgbClr val="7AB5D5"/>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rgbClr val="7AB5D5"/>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6/4/2024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6/4/2024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1" y="15654"/>
            <a:ext cx="12192000" cy="6369161"/>
          </a:xfrm>
          <a:prstGeom prst="rect">
            <a:avLst/>
          </a:prstGeom>
          <a:solidFill>
            <a:srgbClr val="305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Rectangle 5"/>
          <p:cNvSpPr/>
          <p:nvPr userDrawn="1"/>
        </p:nvSpPr>
        <p:spPr>
          <a:xfrm>
            <a:off x="-1" y="0"/>
            <a:ext cx="12192000" cy="148111"/>
          </a:xfrm>
          <a:prstGeom prst="rect">
            <a:avLst/>
          </a:prstGeom>
          <a:solidFill>
            <a:srgbClr val="EAB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noFill/>
            </a:endParaRPr>
          </a:p>
        </p:txBody>
      </p:sp>
      <p:sp>
        <p:nvSpPr>
          <p:cNvPr id="2" name="Date Placeholder 1"/>
          <p:cNvSpPr>
            <a:spLocks noGrp="1"/>
          </p:cNvSpPr>
          <p:nvPr>
            <p:ph type="dt" sz="half" idx="10"/>
          </p:nvPr>
        </p:nvSpPr>
        <p:spPr/>
        <p:txBody>
          <a:bodyPr/>
          <a:lstStyle/>
          <a:p>
            <a:fld id="{56E91E96-98B0-4413-9547-46F3504108EF}" type="datetimeFigureOut">
              <a:rPr lang="en-US" dirty="0"/>
              <a:t>6/4/2024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lvl1pPr>
              <a:defRPr>
                <a:solidFill>
                  <a:schemeClr val="bg1">
                    <a:lumMod val="85000"/>
                  </a:schemeClr>
                </a:solidFill>
              </a:defRPr>
            </a:lvl1pPr>
          </a:lstStyle>
          <a:p>
            <a:fld id="{4FAB73BC-B049-4115-A692-8D63A059BFB8}" type="slidenum">
              <a:rPr lang="en-US" smtClean="0"/>
              <a:pPr/>
              <a:t>‹#›</a:t>
            </a:fld>
            <a:endParaRPr lang="en-US" dirty="0"/>
          </a:p>
        </p:txBody>
      </p:sp>
      <p:pic>
        <p:nvPicPr>
          <p:cNvPr id="8" name="Picture 7"/>
          <p:cNvPicPr>
            <a:picLocks noChangeAspect="1"/>
          </p:cNvPicPr>
          <p:nvPr userDrawn="1"/>
        </p:nvPicPr>
        <p:blipFill>
          <a:blip r:embed="rId2"/>
          <a:stretch>
            <a:fillRect/>
          </a:stretch>
        </p:blipFill>
        <p:spPr>
          <a:xfrm>
            <a:off x="10744391" y="6414033"/>
            <a:ext cx="1311952" cy="3661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630936" y="471509"/>
            <a:ext cx="4782312" cy="1723051"/>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471509"/>
            <a:ext cx="5678424" cy="5536099"/>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257506"/>
            <a:ext cx="4782312" cy="3731308"/>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6/4/2024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 y="-2634"/>
            <a:ext cx="12192000" cy="6400800"/>
          </a:xfrm>
          <a:prstGeom prst="rect">
            <a:avLst/>
          </a:prstGeom>
          <a:solidFill>
            <a:srgbClr val="305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Rectangle 8"/>
          <p:cNvSpPr/>
          <p:nvPr userDrawn="1"/>
        </p:nvSpPr>
        <p:spPr>
          <a:xfrm>
            <a:off x="-1" y="-17145"/>
            <a:ext cx="12192000" cy="148111"/>
          </a:xfrm>
          <a:prstGeom prst="rect">
            <a:avLst/>
          </a:prstGeom>
          <a:solidFill>
            <a:srgbClr val="EAB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noFill/>
            </a:endParaRPr>
          </a:p>
        </p:txBody>
      </p:sp>
      <p:sp>
        <p:nvSpPr>
          <p:cNvPr id="2" name="Title Placeholder 1"/>
          <p:cNvSpPr>
            <a:spLocks noGrp="1"/>
          </p:cNvSpPr>
          <p:nvPr>
            <p:ph type="title"/>
          </p:nvPr>
        </p:nvSpPr>
        <p:spPr>
          <a:xfrm>
            <a:off x="1024128" y="274320"/>
            <a:ext cx="9720072" cy="146304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1809898"/>
            <a:ext cx="9720073" cy="4499462"/>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75000"/>
                    <a:lumOff val="25000"/>
                  </a:schemeClr>
                </a:solidFill>
                <a:latin typeface="+mj-lt"/>
              </a:defRPr>
            </a:lvl1pPr>
          </a:lstStyle>
          <a:p>
            <a:fld id="{90298CD5-6C1E-4009-B41F-6DF62E31D3BE}" type="datetimeFigureOut">
              <a:rPr lang="en-US" smtClean="0"/>
              <a:pPr/>
              <a:t>6/4/2024</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bg1">
                    <a:lumMod val="85000"/>
                  </a:schemeClr>
                </a:solidFill>
                <a:latin typeface="+mj-lt"/>
              </a:defRPr>
            </a:lvl1pPr>
          </a:lstStyle>
          <a:p>
            <a:endParaRPr lang="en-US" dirty="0"/>
          </a:p>
        </p:txBody>
      </p:sp>
      <p:pic>
        <p:nvPicPr>
          <p:cNvPr id="17" name="Picture 16"/>
          <p:cNvPicPr>
            <a:picLocks noChangeAspect="1"/>
          </p:cNvPicPr>
          <p:nvPr userDrawn="1"/>
        </p:nvPicPr>
        <p:blipFill>
          <a:blip r:embed="rId14"/>
          <a:stretch>
            <a:fillRect/>
          </a:stretch>
        </p:blipFill>
        <p:spPr>
          <a:xfrm>
            <a:off x="10782131" y="6413188"/>
            <a:ext cx="1311952" cy="36612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52" r:id="rId5"/>
    <p:sldLayoutId id="2147483653" r:id="rId6"/>
    <p:sldLayoutId id="2147483654" r:id="rId7"/>
    <p:sldLayoutId id="2147483655" r:id="rId8"/>
    <p:sldLayoutId id="2147483656" r:id="rId9"/>
    <p:sldLayoutId id="2147483660" r:id="rId10"/>
    <p:sldLayoutId id="2147483663" r:id="rId11"/>
    <p:sldLayoutId id="214748365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0000"/>
        </a:lnSpc>
        <a:spcBef>
          <a:spcPct val="0"/>
        </a:spcBef>
        <a:buNone/>
        <a:defRPr sz="4400" kern="1200" cap="all" spc="100" baseline="0">
          <a:solidFill>
            <a:srgbClr val="EAB765"/>
          </a:solidFill>
          <a:latin typeface="Century Gothic" panose="020B050202020202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bg1">
              <a:lumMod val="95000"/>
            </a:schemeClr>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bg1">
              <a:lumMod val="95000"/>
            </a:schemeClr>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AB0D1525-9020-65C8-83AF-D503EC639554}"/>
              </a:ext>
            </a:extLst>
          </p:cNvPr>
          <p:cNvGrpSpPr/>
          <p:nvPr/>
        </p:nvGrpSpPr>
        <p:grpSpPr>
          <a:xfrm>
            <a:off x="0" y="0"/>
            <a:ext cx="12192000" cy="4597167"/>
            <a:chOff x="0" y="0"/>
            <a:chExt cx="12192000" cy="4597167"/>
          </a:xfrm>
        </p:grpSpPr>
        <p:pic>
          <p:nvPicPr>
            <p:cNvPr id="24" name="Picture 23">
              <a:extLst>
                <a:ext uri="{FF2B5EF4-FFF2-40B4-BE49-F238E27FC236}">
                  <a16:creationId xmlns:a16="http://schemas.microsoft.com/office/drawing/2014/main" id="{7450B490-8637-F472-42C7-7C34A8F8DDEA}"/>
                </a:ext>
              </a:extLst>
            </p:cNvPr>
            <p:cNvPicPr>
              <a:picLocks noChangeAspect="1"/>
            </p:cNvPicPr>
            <p:nvPr/>
          </p:nvPicPr>
          <p:blipFill>
            <a:blip r:embed="rId3"/>
            <a:stretch>
              <a:fillRect/>
            </a:stretch>
          </p:blipFill>
          <p:spPr>
            <a:xfrm>
              <a:off x="49511" y="4160509"/>
              <a:ext cx="407688" cy="417512"/>
            </a:xfrm>
            <a:prstGeom prst="rect">
              <a:avLst/>
            </a:prstGeom>
          </p:spPr>
        </p:pic>
        <p:pic>
          <p:nvPicPr>
            <p:cNvPr id="22" name="Picture 21" descr="An aerial view of a city&#10;&#10;Description automatically generated">
              <a:extLst>
                <a:ext uri="{FF2B5EF4-FFF2-40B4-BE49-F238E27FC236}">
                  <a16:creationId xmlns:a16="http://schemas.microsoft.com/office/drawing/2014/main" id="{F50B72FD-C92D-6A7E-A7AC-862E77D9739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0"/>
              <a:ext cx="12192000" cy="4597167"/>
            </a:xfrm>
            <a:prstGeom prst="rect">
              <a:avLst/>
            </a:prstGeom>
          </p:spPr>
        </p:pic>
      </p:grpSp>
      <p:sp>
        <p:nvSpPr>
          <p:cNvPr id="2" name="Title 1"/>
          <p:cNvSpPr>
            <a:spLocks noGrp="1"/>
          </p:cNvSpPr>
          <p:nvPr>
            <p:ph type="ctrTitle"/>
          </p:nvPr>
        </p:nvSpPr>
        <p:spPr>
          <a:xfrm>
            <a:off x="-604007" y="5334852"/>
            <a:ext cx="8951053" cy="1088325"/>
          </a:xfrm>
        </p:spPr>
        <p:txBody>
          <a:bodyPr>
            <a:normAutofit fontScale="90000"/>
          </a:bodyPr>
          <a:lstStyle/>
          <a:p>
            <a:r>
              <a:rPr lang="en-US" dirty="0"/>
              <a:t>North Windham Improvements</a:t>
            </a:r>
            <a:br>
              <a:rPr lang="en-US" dirty="0"/>
            </a:br>
            <a:br>
              <a:rPr lang="en-US" sz="3600" dirty="0"/>
            </a:br>
            <a:r>
              <a:rPr lang="en-US" sz="3600" dirty="0"/>
              <a:t> </a:t>
            </a:r>
          </a:p>
        </p:txBody>
      </p:sp>
      <p:sp>
        <p:nvSpPr>
          <p:cNvPr id="3" name="Subtitle 2"/>
          <p:cNvSpPr>
            <a:spLocks noGrp="1"/>
          </p:cNvSpPr>
          <p:nvPr>
            <p:ph type="subTitle" idx="1"/>
          </p:nvPr>
        </p:nvSpPr>
        <p:spPr>
          <a:xfrm>
            <a:off x="8484764" y="4597167"/>
            <a:ext cx="3597389" cy="1919136"/>
          </a:xfrm>
        </p:spPr>
        <p:txBody>
          <a:bodyPr>
            <a:normAutofit fontScale="92500" lnSpcReduction="10000"/>
          </a:bodyPr>
          <a:lstStyle/>
          <a:p>
            <a:r>
              <a:rPr lang="en-US" dirty="0"/>
              <a:t>Ernie Martin</a:t>
            </a:r>
          </a:p>
          <a:p>
            <a:r>
              <a:rPr lang="en-US" dirty="0"/>
              <a:t>MaineDOT</a:t>
            </a:r>
          </a:p>
          <a:p>
            <a:r>
              <a:rPr lang="en-US" dirty="0"/>
              <a:t>Downtown Projects Specialist</a:t>
            </a:r>
          </a:p>
          <a:p>
            <a:endParaRPr lang="en-US" dirty="0"/>
          </a:p>
          <a:p>
            <a:r>
              <a:rPr lang="en-US" dirty="0"/>
              <a:t>Ethan Flynn, P.E.  </a:t>
            </a:r>
          </a:p>
          <a:p>
            <a:r>
              <a:rPr lang="en-US" dirty="0"/>
              <a:t>VHB</a:t>
            </a:r>
          </a:p>
          <a:p>
            <a:r>
              <a:rPr lang="en-US" dirty="0"/>
              <a:t>Director of Highway Engineering</a:t>
            </a:r>
          </a:p>
        </p:txBody>
      </p:sp>
      <p:pic>
        <p:nvPicPr>
          <p:cNvPr id="4" name="Picture 4" descr="https://www.vhb.com/Style%20Library/vhb/images/VHB_logo.png">
            <a:extLst>
              <a:ext uri="{FF2B5EF4-FFF2-40B4-BE49-F238E27FC236}">
                <a16:creationId xmlns:a16="http://schemas.microsoft.com/office/drawing/2014/main" id="{F1AA3D06-D8FC-49B0-9A77-7678A240BAF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1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3192-82B8-4A1C-8D28-A8ECC319D033}"/>
              </a:ext>
            </a:extLst>
          </p:cNvPr>
          <p:cNvSpPr>
            <a:spLocks noGrp="1"/>
          </p:cNvSpPr>
          <p:nvPr>
            <p:ph type="title"/>
          </p:nvPr>
        </p:nvSpPr>
        <p:spPr>
          <a:xfrm>
            <a:off x="109847" y="271563"/>
            <a:ext cx="11208185" cy="926145"/>
          </a:xfrm>
        </p:spPr>
        <p:txBody>
          <a:bodyPr>
            <a:normAutofit/>
          </a:bodyPr>
          <a:lstStyle/>
          <a:p>
            <a:r>
              <a:rPr lang="en-US" dirty="0"/>
              <a:t>High Crash locations</a:t>
            </a:r>
          </a:p>
        </p:txBody>
      </p:sp>
      <p:pic>
        <p:nvPicPr>
          <p:cNvPr id="4" name="Picture 4" descr="https://www.vhb.com/Style%20Library/vhb/images/VHB_logo.png">
            <a:extLst>
              <a:ext uri="{FF2B5EF4-FFF2-40B4-BE49-F238E27FC236}">
                <a16:creationId xmlns:a16="http://schemas.microsoft.com/office/drawing/2014/main" id="{18377556-E483-44A9-BEB9-ED310BDE73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9" descr="A map of a city&#10;&#10;Description automatically generated">
            <a:extLst>
              <a:ext uri="{FF2B5EF4-FFF2-40B4-BE49-F238E27FC236}">
                <a16:creationId xmlns:a16="http://schemas.microsoft.com/office/drawing/2014/main" id="{C2EDC1A3-E385-68FC-498A-D1AB5A6B7913}"/>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1403219" y="1006114"/>
            <a:ext cx="9385561" cy="5318486"/>
          </a:xfrm>
        </p:spPr>
      </p:pic>
      <p:sp>
        <p:nvSpPr>
          <p:cNvPr id="12" name="Freeform: Shape 11">
            <a:extLst>
              <a:ext uri="{FF2B5EF4-FFF2-40B4-BE49-F238E27FC236}">
                <a16:creationId xmlns:a16="http://schemas.microsoft.com/office/drawing/2014/main" id="{599F912C-FB5F-3373-773A-5464214F2887}"/>
              </a:ext>
            </a:extLst>
          </p:cNvPr>
          <p:cNvSpPr/>
          <p:nvPr/>
        </p:nvSpPr>
        <p:spPr>
          <a:xfrm>
            <a:off x="2774950" y="3467100"/>
            <a:ext cx="5238750" cy="387350"/>
          </a:xfrm>
          <a:custGeom>
            <a:avLst/>
            <a:gdLst>
              <a:gd name="connsiteX0" fmla="*/ 0 w 5238750"/>
              <a:gd name="connsiteY0" fmla="*/ 0 h 387350"/>
              <a:gd name="connsiteX1" fmla="*/ 482600 w 5238750"/>
              <a:gd name="connsiteY1" fmla="*/ 260350 h 387350"/>
              <a:gd name="connsiteX2" fmla="*/ 920750 w 5238750"/>
              <a:gd name="connsiteY2" fmla="*/ 317500 h 387350"/>
              <a:gd name="connsiteX3" fmla="*/ 2901950 w 5238750"/>
              <a:gd name="connsiteY3" fmla="*/ 292100 h 387350"/>
              <a:gd name="connsiteX4" fmla="*/ 4699000 w 5238750"/>
              <a:gd name="connsiteY4" fmla="*/ 311150 h 387350"/>
              <a:gd name="connsiteX5" fmla="*/ 5238750 w 5238750"/>
              <a:gd name="connsiteY5" fmla="*/ 387350 h 3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8750" h="387350">
                <a:moveTo>
                  <a:pt x="0" y="0"/>
                </a:moveTo>
                <a:cubicBezTo>
                  <a:pt x="164571" y="103716"/>
                  <a:pt x="329142" y="207433"/>
                  <a:pt x="482600" y="260350"/>
                </a:cubicBezTo>
                <a:cubicBezTo>
                  <a:pt x="636058" y="313267"/>
                  <a:pt x="920750" y="317500"/>
                  <a:pt x="920750" y="317500"/>
                </a:cubicBezTo>
                <a:lnTo>
                  <a:pt x="2901950" y="292100"/>
                </a:lnTo>
                <a:lnTo>
                  <a:pt x="4699000" y="311150"/>
                </a:lnTo>
                <a:cubicBezTo>
                  <a:pt x="5088467" y="327025"/>
                  <a:pt x="5163608" y="357187"/>
                  <a:pt x="5238750" y="387350"/>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tar: 5 Points 12">
            <a:extLst>
              <a:ext uri="{FF2B5EF4-FFF2-40B4-BE49-F238E27FC236}">
                <a16:creationId xmlns:a16="http://schemas.microsoft.com/office/drawing/2014/main" id="{77662395-5B90-555B-E6F5-4340803F4AAA}"/>
              </a:ext>
            </a:extLst>
          </p:cNvPr>
          <p:cNvSpPr/>
          <p:nvPr/>
        </p:nvSpPr>
        <p:spPr>
          <a:xfrm>
            <a:off x="4546600" y="3662729"/>
            <a:ext cx="206375" cy="191721"/>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tar: 5 Points 13">
            <a:extLst>
              <a:ext uri="{FF2B5EF4-FFF2-40B4-BE49-F238E27FC236}">
                <a16:creationId xmlns:a16="http://schemas.microsoft.com/office/drawing/2014/main" id="{505FB90E-75A8-A0CD-644D-CF704FC60241}"/>
              </a:ext>
            </a:extLst>
          </p:cNvPr>
          <p:cNvSpPr/>
          <p:nvPr/>
        </p:nvSpPr>
        <p:spPr>
          <a:xfrm>
            <a:off x="4479925" y="3891329"/>
            <a:ext cx="206375" cy="191721"/>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tar: 5 Points 14">
            <a:extLst>
              <a:ext uri="{FF2B5EF4-FFF2-40B4-BE49-F238E27FC236}">
                <a16:creationId xmlns:a16="http://schemas.microsoft.com/office/drawing/2014/main" id="{9D3ACED8-1D3B-030E-0EB5-C07D06D04B1F}"/>
              </a:ext>
            </a:extLst>
          </p:cNvPr>
          <p:cNvSpPr/>
          <p:nvPr/>
        </p:nvSpPr>
        <p:spPr>
          <a:xfrm>
            <a:off x="4848225" y="2522904"/>
            <a:ext cx="206375" cy="191721"/>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5200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3192-82B8-4A1C-8D28-A8ECC319D033}"/>
              </a:ext>
            </a:extLst>
          </p:cNvPr>
          <p:cNvSpPr>
            <a:spLocks noGrp="1"/>
          </p:cNvSpPr>
          <p:nvPr>
            <p:ph type="title"/>
          </p:nvPr>
        </p:nvSpPr>
        <p:spPr>
          <a:xfrm>
            <a:off x="109847" y="271563"/>
            <a:ext cx="11208185" cy="926145"/>
          </a:xfrm>
        </p:spPr>
        <p:txBody>
          <a:bodyPr>
            <a:normAutofit/>
          </a:bodyPr>
          <a:lstStyle/>
          <a:p>
            <a:r>
              <a:rPr lang="en-US" dirty="0"/>
              <a:t>Project Segments</a:t>
            </a:r>
          </a:p>
        </p:txBody>
      </p:sp>
      <p:pic>
        <p:nvPicPr>
          <p:cNvPr id="4" name="Picture 4" descr="https://www.vhb.com/Style%20Library/vhb/images/VHB_logo.png">
            <a:extLst>
              <a:ext uri="{FF2B5EF4-FFF2-40B4-BE49-F238E27FC236}">
                <a16:creationId xmlns:a16="http://schemas.microsoft.com/office/drawing/2014/main" id="{18377556-E483-44A9-BEB9-ED310BDE73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EE07F1CD-6678-D281-F696-F3B576876E5D}"/>
              </a:ext>
            </a:extLst>
          </p:cNvPr>
          <p:cNvSpPr txBox="1">
            <a:spLocks/>
          </p:cNvSpPr>
          <p:nvPr/>
        </p:nvSpPr>
        <p:spPr>
          <a:xfrm>
            <a:off x="1017503" y="1560711"/>
            <a:ext cx="9720073" cy="4499462"/>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bg1">
                    <a:lumMod val="95000"/>
                  </a:schemeClr>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bg1">
                    <a:lumMod val="95000"/>
                  </a:schemeClr>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Font typeface="Wingdings" panose="05000000000000000000" pitchFamily="2" charset="2"/>
              <a:buChar char="§"/>
            </a:pPr>
            <a:r>
              <a:rPr lang="en-US" dirty="0"/>
              <a:t> </a:t>
            </a:r>
            <a:r>
              <a:rPr lang="en-US" sz="2800" dirty="0"/>
              <a:t>Route 302 – 1.70 miles</a:t>
            </a:r>
          </a:p>
          <a:p>
            <a:pPr>
              <a:buFont typeface="Wingdings" panose="05000000000000000000" pitchFamily="2" charset="2"/>
              <a:buChar char="§"/>
            </a:pPr>
            <a:r>
              <a:rPr lang="en-US" sz="2800" dirty="0"/>
              <a:t> Tandberg Trail – 0.79 miles</a:t>
            </a:r>
          </a:p>
          <a:p>
            <a:pPr lvl="1">
              <a:buFont typeface="Wingdings" panose="05000000000000000000" pitchFamily="2" charset="2"/>
              <a:buChar char="§"/>
            </a:pPr>
            <a:r>
              <a:rPr lang="en-US" sz="2400" dirty="0"/>
              <a:t>Route 35 – 0.33 miles</a:t>
            </a:r>
          </a:p>
          <a:p>
            <a:pPr lvl="1">
              <a:buFont typeface="Wingdings" panose="05000000000000000000" pitchFamily="2" charset="2"/>
              <a:buChar char="§"/>
            </a:pPr>
            <a:r>
              <a:rPr lang="en-US" sz="2400" dirty="0"/>
              <a:t>Route 115 – 0.46 miles </a:t>
            </a:r>
            <a:endParaRPr lang="en-US" sz="2400" dirty="0">
              <a:solidFill>
                <a:srgbClr val="FF0000"/>
              </a:solidFill>
            </a:endParaRPr>
          </a:p>
          <a:p>
            <a:pPr>
              <a:buFont typeface="Wingdings" panose="05000000000000000000" pitchFamily="2" charset="2"/>
              <a:buChar char="§"/>
            </a:pPr>
            <a:r>
              <a:rPr lang="en-US" sz="2800" dirty="0"/>
              <a:t> East Connector – 0.67 miles</a:t>
            </a:r>
          </a:p>
          <a:p>
            <a:pPr>
              <a:buFont typeface="Wingdings" panose="05000000000000000000" pitchFamily="2" charset="2"/>
              <a:buChar char="§"/>
            </a:pPr>
            <a:r>
              <a:rPr lang="en-US" sz="2800" dirty="0"/>
              <a:t> Franklin Drive – 0.30 miles </a:t>
            </a:r>
            <a:endParaRPr lang="en-US" sz="2800" dirty="0">
              <a:solidFill>
                <a:srgbClr val="FF0000"/>
              </a:solidFill>
            </a:endParaRPr>
          </a:p>
          <a:p>
            <a:pPr>
              <a:buFont typeface="Wingdings" panose="05000000000000000000" pitchFamily="2" charset="2"/>
              <a:buChar char="§"/>
            </a:pPr>
            <a:r>
              <a:rPr lang="en-US" sz="2800" dirty="0"/>
              <a:t> West Connector – 1.00 miles </a:t>
            </a:r>
          </a:p>
          <a:p>
            <a:pPr>
              <a:buFont typeface="Wingdings" panose="05000000000000000000" pitchFamily="2" charset="2"/>
              <a:buChar char="§"/>
            </a:pPr>
            <a:r>
              <a:rPr lang="en-US" sz="2800" dirty="0"/>
              <a:t> Middle Connector Rd – 0.14 miles </a:t>
            </a:r>
          </a:p>
          <a:p>
            <a:pPr>
              <a:buFont typeface="Wingdings" panose="05000000000000000000" pitchFamily="2" charset="2"/>
              <a:buChar char="§"/>
            </a:pPr>
            <a:r>
              <a:rPr lang="en-US" sz="2800" dirty="0">
                <a:solidFill>
                  <a:srgbClr val="FF0000"/>
                </a:solidFill>
              </a:rPr>
              <a:t> </a:t>
            </a:r>
            <a:r>
              <a:rPr lang="en-US" sz="2800" dirty="0">
                <a:solidFill>
                  <a:schemeClr val="bg1"/>
                </a:solidFill>
              </a:rPr>
              <a:t>Landing Road – 0.24 miles</a:t>
            </a:r>
          </a:p>
          <a:p>
            <a:endParaRPr lang="en-US" dirty="0"/>
          </a:p>
        </p:txBody>
      </p:sp>
    </p:spTree>
    <p:extLst>
      <p:ext uri="{BB962C8B-B14F-4D97-AF65-F5344CB8AC3E}">
        <p14:creationId xmlns:p14="http://schemas.microsoft.com/office/powerpoint/2010/main" val="280446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www.vhb.com/Style%20Library/vhb/images/VHB_logo.png">
            <a:extLst>
              <a:ext uri="{FF2B5EF4-FFF2-40B4-BE49-F238E27FC236}">
                <a16:creationId xmlns:a16="http://schemas.microsoft.com/office/drawing/2014/main" id="{BB367F4C-4DC5-4AF2-89E2-C9AC35E55A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map of a city&#10;&#10;Description automatically generated">
            <a:extLst>
              <a:ext uri="{FF2B5EF4-FFF2-40B4-BE49-F238E27FC236}">
                <a16:creationId xmlns:a16="http://schemas.microsoft.com/office/drawing/2014/main" id="{90895605-6EC7-6014-A46C-21DE014AA9B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9847" y="437322"/>
            <a:ext cx="12002048" cy="5685182"/>
          </a:xfrm>
          <a:prstGeom prst="rect">
            <a:avLst/>
          </a:prstGeom>
        </p:spPr>
      </p:pic>
    </p:spTree>
    <p:extLst>
      <p:ext uri="{BB962C8B-B14F-4D97-AF65-F5344CB8AC3E}">
        <p14:creationId xmlns:p14="http://schemas.microsoft.com/office/powerpoint/2010/main" val="70465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3192-82B8-4A1C-8D28-A8ECC319D033}"/>
              </a:ext>
            </a:extLst>
          </p:cNvPr>
          <p:cNvSpPr>
            <a:spLocks noGrp="1"/>
          </p:cNvSpPr>
          <p:nvPr>
            <p:ph type="title"/>
          </p:nvPr>
        </p:nvSpPr>
        <p:spPr>
          <a:xfrm>
            <a:off x="109847" y="271563"/>
            <a:ext cx="11208185" cy="926145"/>
          </a:xfrm>
        </p:spPr>
        <p:txBody>
          <a:bodyPr>
            <a:normAutofit/>
          </a:bodyPr>
          <a:lstStyle/>
          <a:p>
            <a:r>
              <a:rPr lang="en-US" dirty="0"/>
              <a:t>New Pedestrian facilities</a:t>
            </a:r>
          </a:p>
        </p:txBody>
      </p:sp>
      <p:pic>
        <p:nvPicPr>
          <p:cNvPr id="4" name="Picture 4" descr="https://www.vhb.com/Style%20Library/vhb/images/VHB_logo.png">
            <a:extLst>
              <a:ext uri="{FF2B5EF4-FFF2-40B4-BE49-F238E27FC236}">
                <a16:creationId xmlns:a16="http://schemas.microsoft.com/office/drawing/2014/main" id="{18377556-E483-44A9-BEB9-ED310BDE73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map of a city&#10;&#10;Description automatically generated">
            <a:extLst>
              <a:ext uri="{FF2B5EF4-FFF2-40B4-BE49-F238E27FC236}">
                <a16:creationId xmlns:a16="http://schemas.microsoft.com/office/drawing/2014/main" id="{557E8D66-44C3-FFEA-0CA8-1C4EF807B8A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9847" y="996418"/>
            <a:ext cx="11949600" cy="5086329"/>
          </a:xfrm>
          <a:prstGeom prst="rect">
            <a:avLst/>
          </a:prstGeom>
        </p:spPr>
      </p:pic>
    </p:spTree>
    <p:extLst>
      <p:ext uri="{BB962C8B-B14F-4D97-AF65-F5344CB8AC3E}">
        <p14:creationId xmlns:p14="http://schemas.microsoft.com/office/powerpoint/2010/main" val="288489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computer screen&#10;&#10;Description automatically generated">
            <a:extLst>
              <a:ext uri="{FF2B5EF4-FFF2-40B4-BE49-F238E27FC236}">
                <a16:creationId xmlns:a16="http://schemas.microsoft.com/office/drawing/2014/main" id="{30E964A8-88DB-2742-5979-90E6585ED9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80754" y="1301310"/>
            <a:ext cx="11498087" cy="2271347"/>
          </a:xfrm>
          <a:prstGeom prst="rect">
            <a:avLst/>
          </a:prstGeom>
        </p:spPr>
      </p:pic>
      <p:sp>
        <p:nvSpPr>
          <p:cNvPr id="2" name="Title 1">
            <a:extLst>
              <a:ext uri="{FF2B5EF4-FFF2-40B4-BE49-F238E27FC236}">
                <a16:creationId xmlns:a16="http://schemas.microsoft.com/office/drawing/2014/main" id="{EC543192-82B8-4A1C-8D28-A8ECC319D033}"/>
              </a:ext>
            </a:extLst>
          </p:cNvPr>
          <p:cNvSpPr>
            <a:spLocks noGrp="1"/>
          </p:cNvSpPr>
          <p:nvPr>
            <p:ph type="title"/>
          </p:nvPr>
        </p:nvSpPr>
        <p:spPr>
          <a:xfrm>
            <a:off x="109847" y="274320"/>
            <a:ext cx="11208185" cy="926145"/>
          </a:xfrm>
        </p:spPr>
        <p:txBody>
          <a:bodyPr>
            <a:normAutofit/>
          </a:bodyPr>
          <a:lstStyle/>
          <a:p>
            <a:r>
              <a:rPr lang="en-US" dirty="0"/>
              <a:t>Route 302 – River rd to Tandberg tr</a:t>
            </a:r>
          </a:p>
        </p:txBody>
      </p:sp>
      <p:pic>
        <p:nvPicPr>
          <p:cNvPr id="4" name="Picture 4" descr="https://www.vhb.com/Style%20Library/vhb/images/VHB_logo.png">
            <a:extLst>
              <a:ext uri="{FF2B5EF4-FFF2-40B4-BE49-F238E27FC236}">
                <a16:creationId xmlns:a16="http://schemas.microsoft.com/office/drawing/2014/main" id="{18377556-E483-44A9-BEB9-ED310BDE732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line&#10;&#10;Description automatically generated">
            <a:extLst>
              <a:ext uri="{FF2B5EF4-FFF2-40B4-BE49-F238E27FC236}">
                <a16:creationId xmlns:a16="http://schemas.microsoft.com/office/drawing/2014/main" id="{C309FC7F-2655-1D76-F273-35C64293A7C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80754" y="3619185"/>
            <a:ext cx="11498087" cy="2404110"/>
          </a:xfrm>
          <a:prstGeom prst="rect">
            <a:avLst/>
          </a:prstGeom>
        </p:spPr>
      </p:pic>
      <p:pic>
        <p:nvPicPr>
          <p:cNvPr id="12" name="Picture 11" descr="A close up of a line&#10;&#10;Description automatically generated">
            <a:extLst>
              <a:ext uri="{FF2B5EF4-FFF2-40B4-BE49-F238E27FC236}">
                <a16:creationId xmlns:a16="http://schemas.microsoft.com/office/drawing/2014/main" id="{6E9798D3-36FC-5D05-25C7-FB0EFFE0715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692495" y="976355"/>
            <a:ext cx="4042887" cy="1498397"/>
          </a:xfrm>
          <a:prstGeom prst="rect">
            <a:avLst/>
          </a:prstGeom>
        </p:spPr>
      </p:pic>
      <p:sp>
        <p:nvSpPr>
          <p:cNvPr id="3" name="TextBox 2">
            <a:extLst>
              <a:ext uri="{FF2B5EF4-FFF2-40B4-BE49-F238E27FC236}">
                <a16:creationId xmlns:a16="http://schemas.microsoft.com/office/drawing/2014/main" id="{28377189-B4EC-B206-8141-F20E5B533B59}"/>
              </a:ext>
            </a:extLst>
          </p:cNvPr>
          <p:cNvSpPr txBox="1"/>
          <p:nvPr/>
        </p:nvSpPr>
        <p:spPr>
          <a:xfrm>
            <a:off x="11745999" y="549970"/>
            <a:ext cx="343364" cy="369332"/>
          </a:xfrm>
          <a:prstGeom prst="rect">
            <a:avLst/>
          </a:prstGeom>
          <a:noFill/>
        </p:spPr>
        <p:txBody>
          <a:bodyPr wrap="none" rtlCol="0">
            <a:spAutoFit/>
          </a:bodyPr>
          <a:lstStyle/>
          <a:p>
            <a:r>
              <a:rPr lang="en-US" b="1" dirty="0">
                <a:solidFill>
                  <a:schemeClr val="bg1"/>
                </a:solidFill>
              </a:rPr>
              <a:t>N</a:t>
            </a:r>
          </a:p>
        </p:txBody>
      </p:sp>
      <p:cxnSp>
        <p:nvCxnSpPr>
          <p:cNvPr id="8" name="Straight Arrow Connector 7">
            <a:extLst>
              <a:ext uri="{FF2B5EF4-FFF2-40B4-BE49-F238E27FC236}">
                <a16:creationId xmlns:a16="http://schemas.microsoft.com/office/drawing/2014/main" id="{EF09E269-8B36-EB05-0C1D-4482C10784F8}"/>
              </a:ext>
            </a:extLst>
          </p:cNvPr>
          <p:cNvCxnSpPr>
            <a:cxnSpLocks/>
          </p:cNvCxnSpPr>
          <p:nvPr/>
        </p:nvCxnSpPr>
        <p:spPr>
          <a:xfrm>
            <a:off x="11222940" y="574904"/>
            <a:ext cx="523059" cy="15973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703767B-F82D-95C0-0656-9BB3AD6E1375}"/>
              </a:ext>
            </a:extLst>
          </p:cNvPr>
          <p:cNvSpPr txBox="1"/>
          <p:nvPr/>
        </p:nvSpPr>
        <p:spPr>
          <a:xfrm rot="3736227">
            <a:off x="339132" y="1318403"/>
            <a:ext cx="1109481"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RIVER RD</a:t>
            </a:r>
          </a:p>
        </p:txBody>
      </p:sp>
    </p:spTree>
    <p:extLst>
      <p:ext uri="{BB962C8B-B14F-4D97-AF65-F5344CB8AC3E}">
        <p14:creationId xmlns:p14="http://schemas.microsoft.com/office/powerpoint/2010/main" val="271520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3192-82B8-4A1C-8D28-A8ECC319D033}"/>
              </a:ext>
            </a:extLst>
          </p:cNvPr>
          <p:cNvSpPr>
            <a:spLocks noGrp="1"/>
          </p:cNvSpPr>
          <p:nvPr>
            <p:ph type="title"/>
          </p:nvPr>
        </p:nvSpPr>
        <p:spPr>
          <a:xfrm>
            <a:off x="109847" y="274320"/>
            <a:ext cx="11208185" cy="926145"/>
          </a:xfrm>
        </p:spPr>
        <p:txBody>
          <a:bodyPr>
            <a:normAutofit fontScale="90000"/>
          </a:bodyPr>
          <a:lstStyle/>
          <a:p>
            <a:r>
              <a:rPr lang="en-US" dirty="0"/>
              <a:t>Route 302 – Tandberg tr to Franklin DR</a:t>
            </a:r>
          </a:p>
        </p:txBody>
      </p:sp>
      <p:pic>
        <p:nvPicPr>
          <p:cNvPr id="4" name="Picture 4" descr="https://www.vhb.com/Style%20Library/vhb/images/VHB_logo.png">
            <a:extLst>
              <a:ext uri="{FF2B5EF4-FFF2-40B4-BE49-F238E27FC236}">
                <a16:creationId xmlns:a16="http://schemas.microsoft.com/office/drawing/2014/main" id="{18377556-E483-44A9-BEB9-ED310BDE73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ine&#10;&#10;Description automatically generated">
            <a:extLst>
              <a:ext uri="{FF2B5EF4-FFF2-40B4-BE49-F238E27FC236}">
                <a16:creationId xmlns:a16="http://schemas.microsoft.com/office/drawing/2014/main" id="{4F039AEB-B10F-28BB-07FD-4F15B5F9490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1726" y="929792"/>
            <a:ext cx="11901399" cy="2772710"/>
          </a:xfrm>
          <a:prstGeom prst="rect">
            <a:avLst/>
          </a:prstGeom>
        </p:spPr>
      </p:pic>
      <p:pic>
        <p:nvPicPr>
          <p:cNvPr id="10" name="Picture 9" descr="A close up of a line&#10;&#10;Description automatically generated">
            <a:extLst>
              <a:ext uri="{FF2B5EF4-FFF2-40B4-BE49-F238E27FC236}">
                <a16:creationId xmlns:a16="http://schemas.microsoft.com/office/drawing/2014/main" id="{C309FC7F-2655-1D76-F273-35C64293A7C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51726" y="3749065"/>
            <a:ext cx="11901399" cy="2404110"/>
          </a:xfrm>
          <a:prstGeom prst="rect">
            <a:avLst/>
          </a:prstGeom>
        </p:spPr>
      </p:pic>
      <p:pic>
        <p:nvPicPr>
          <p:cNvPr id="12" name="Picture 11" descr="A close up of a line&#10;&#10;Description automatically generated">
            <a:extLst>
              <a:ext uri="{FF2B5EF4-FFF2-40B4-BE49-F238E27FC236}">
                <a16:creationId xmlns:a16="http://schemas.microsoft.com/office/drawing/2014/main" id="{6E9798D3-36FC-5D05-25C7-FB0EFFE0715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019665" y="3023071"/>
            <a:ext cx="4419659" cy="1607454"/>
          </a:xfrm>
          <a:prstGeom prst="rect">
            <a:avLst/>
          </a:prstGeom>
        </p:spPr>
      </p:pic>
      <p:sp>
        <p:nvSpPr>
          <p:cNvPr id="3" name="TextBox 2">
            <a:extLst>
              <a:ext uri="{FF2B5EF4-FFF2-40B4-BE49-F238E27FC236}">
                <a16:creationId xmlns:a16="http://schemas.microsoft.com/office/drawing/2014/main" id="{F4809D33-F3DF-31BF-F64F-8F8D2CFFC010}"/>
              </a:ext>
            </a:extLst>
          </p:cNvPr>
          <p:cNvSpPr txBox="1"/>
          <p:nvPr/>
        </p:nvSpPr>
        <p:spPr>
          <a:xfrm>
            <a:off x="11712443" y="365412"/>
            <a:ext cx="343364" cy="369332"/>
          </a:xfrm>
          <a:prstGeom prst="rect">
            <a:avLst/>
          </a:prstGeom>
          <a:noFill/>
        </p:spPr>
        <p:txBody>
          <a:bodyPr wrap="none" rtlCol="0">
            <a:spAutoFit/>
          </a:bodyPr>
          <a:lstStyle/>
          <a:p>
            <a:r>
              <a:rPr lang="en-US" b="1" dirty="0">
                <a:solidFill>
                  <a:schemeClr val="bg1"/>
                </a:solidFill>
              </a:rPr>
              <a:t>N</a:t>
            </a:r>
          </a:p>
        </p:txBody>
      </p:sp>
      <p:cxnSp>
        <p:nvCxnSpPr>
          <p:cNvPr id="8" name="Straight Arrow Connector 7">
            <a:extLst>
              <a:ext uri="{FF2B5EF4-FFF2-40B4-BE49-F238E27FC236}">
                <a16:creationId xmlns:a16="http://schemas.microsoft.com/office/drawing/2014/main" id="{A47DADA5-0939-890A-85EE-B6A5F2B7828E}"/>
              </a:ext>
            </a:extLst>
          </p:cNvPr>
          <p:cNvCxnSpPr>
            <a:cxnSpLocks/>
          </p:cNvCxnSpPr>
          <p:nvPr/>
        </p:nvCxnSpPr>
        <p:spPr>
          <a:xfrm>
            <a:off x="11189384" y="390346"/>
            <a:ext cx="523059" cy="15973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77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3192-82B8-4A1C-8D28-A8ECC319D033}"/>
              </a:ext>
            </a:extLst>
          </p:cNvPr>
          <p:cNvSpPr>
            <a:spLocks noGrp="1"/>
          </p:cNvSpPr>
          <p:nvPr>
            <p:ph type="title"/>
          </p:nvPr>
        </p:nvSpPr>
        <p:spPr>
          <a:xfrm>
            <a:off x="227355" y="341008"/>
            <a:ext cx="11090677" cy="540675"/>
          </a:xfrm>
        </p:spPr>
        <p:txBody>
          <a:bodyPr>
            <a:noAutofit/>
          </a:bodyPr>
          <a:lstStyle/>
          <a:p>
            <a:r>
              <a:rPr lang="en-US" sz="3200" dirty="0"/>
              <a:t>Route 302 – Franklin DR to Whites bridge rd</a:t>
            </a:r>
          </a:p>
        </p:txBody>
      </p:sp>
      <p:pic>
        <p:nvPicPr>
          <p:cNvPr id="4" name="Picture 4" descr="https://www.vhb.com/Style%20Library/vhb/images/VHB_logo.png">
            <a:extLst>
              <a:ext uri="{FF2B5EF4-FFF2-40B4-BE49-F238E27FC236}">
                <a16:creationId xmlns:a16="http://schemas.microsoft.com/office/drawing/2014/main" id="{18377556-E483-44A9-BEB9-ED310BDE73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1A662B-30B5-4B6A-8419-86C8843D13A2}"/>
              </a:ext>
            </a:extLst>
          </p:cNvPr>
          <p:cNvSpPr txBox="1"/>
          <p:nvPr/>
        </p:nvSpPr>
        <p:spPr>
          <a:xfrm>
            <a:off x="11393661" y="365412"/>
            <a:ext cx="343364" cy="369332"/>
          </a:xfrm>
          <a:prstGeom prst="rect">
            <a:avLst/>
          </a:prstGeom>
          <a:noFill/>
        </p:spPr>
        <p:txBody>
          <a:bodyPr wrap="none" rtlCol="0">
            <a:spAutoFit/>
          </a:bodyPr>
          <a:lstStyle/>
          <a:p>
            <a:r>
              <a:rPr lang="en-US" b="1" dirty="0">
                <a:solidFill>
                  <a:schemeClr val="bg1"/>
                </a:solidFill>
              </a:rPr>
              <a:t>N</a:t>
            </a:r>
          </a:p>
        </p:txBody>
      </p:sp>
      <p:cxnSp>
        <p:nvCxnSpPr>
          <p:cNvPr id="6" name="Straight Arrow Connector 5">
            <a:extLst>
              <a:ext uri="{FF2B5EF4-FFF2-40B4-BE49-F238E27FC236}">
                <a16:creationId xmlns:a16="http://schemas.microsoft.com/office/drawing/2014/main" id="{2DB98DB6-A285-497B-9114-56D988DA657E}"/>
              </a:ext>
            </a:extLst>
          </p:cNvPr>
          <p:cNvCxnSpPr>
            <a:cxnSpLocks/>
          </p:cNvCxnSpPr>
          <p:nvPr/>
        </p:nvCxnSpPr>
        <p:spPr>
          <a:xfrm>
            <a:off x="10870602" y="390346"/>
            <a:ext cx="523059" cy="15973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close up of a line&#10;&#10;Description automatically generated">
            <a:extLst>
              <a:ext uri="{FF2B5EF4-FFF2-40B4-BE49-F238E27FC236}">
                <a16:creationId xmlns:a16="http://schemas.microsoft.com/office/drawing/2014/main" id="{4F039AEB-B10F-28BB-07FD-4F15B5F9490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1726" y="1124880"/>
            <a:ext cx="11901399" cy="2488721"/>
          </a:xfrm>
          <a:prstGeom prst="rect">
            <a:avLst/>
          </a:prstGeom>
        </p:spPr>
      </p:pic>
      <p:pic>
        <p:nvPicPr>
          <p:cNvPr id="10" name="Picture 9" descr="A close up of a line&#10;&#10;Description automatically generated">
            <a:extLst>
              <a:ext uri="{FF2B5EF4-FFF2-40B4-BE49-F238E27FC236}">
                <a16:creationId xmlns:a16="http://schemas.microsoft.com/office/drawing/2014/main" id="{C309FC7F-2655-1D76-F273-35C64293A7C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51725" y="4172855"/>
            <a:ext cx="11901399" cy="1916819"/>
          </a:xfrm>
          <a:prstGeom prst="rect">
            <a:avLst/>
          </a:prstGeom>
        </p:spPr>
      </p:pic>
      <p:pic>
        <p:nvPicPr>
          <p:cNvPr id="12" name="Picture 11" descr="A close up of a line&#10;&#10;Description automatically generated">
            <a:extLst>
              <a:ext uri="{FF2B5EF4-FFF2-40B4-BE49-F238E27FC236}">
                <a16:creationId xmlns:a16="http://schemas.microsoft.com/office/drawing/2014/main" id="{6E9798D3-36FC-5D05-25C7-FB0EFFE0715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213224" y="2825733"/>
            <a:ext cx="4381961" cy="1698625"/>
          </a:xfrm>
          <a:prstGeom prst="rect">
            <a:avLst/>
          </a:prstGeom>
        </p:spPr>
      </p:pic>
    </p:spTree>
    <p:extLst>
      <p:ext uri="{BB962C8B-B14F-4D97-AF65-F5344CB8AC3E}">
        <p14:creationId xmlns:p14="http://schemas.microsoft.com/office/powerpoint/2010/main" val="210634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3192-82B8-4A1C-8D28-A8ECC319D033}"/>
              </a:ext>
            </a:extLst>
          </p:cNvPr>
          <p:cNvSpPr>
            <a:spLocks noGrp="1"/>
          </p:cNvSpPr>
          <p:nvPr>
            <p:ph type="title"/>
          </p:nvPr>
        </p:nvSpPr>
        <p:spPr>
          <a:xfrm>
            <a:off x="109847" y="274320"/>
            <a:ext cx="11208185" cy="926145"/>
          </a:xfrm>
        </p:spPr>
        <p:txBody>
          <a:bodyPr>
            <a:normAutofit/>
          </a:bodyPr>
          <a:lstStyle/>
          <a:p>
            <a:r>
              <a:rPr lang="en-US" dirty="0"/>
              <a:t>West Connector – Manchester rd</a:t>
            </a:r>
          </a:p>
        </p:txBody>
      </p:sp>
      <p:pic>
        <p:nvPicPr>
          <p:cNvPr id="4" name="Picture 4" descr="https://www.vhb.com/Style%20Library/vhb/images/VHB_logo.png">
            <a:extLst>
              <a:ext uri="{FF2B5EF4-FFF2-40B4-BE49-F238E27FC236}">
                <a16:creationId xmlns:a16="http://schemas.microsoft.com/office/drawing/2014/main" id="{18377556-E483-44A9-BEB9-ED310BDE73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1A662B-30B5-4B6A-8419-86C8843D13A2}"/>
              </a:ext>
            </a:extLst>
          </p:cNvPr>
          <p:cNvSpPr txBox="1"/>
          <p:nvPr/>
        </p:nvSpPr>
        <p:spPr>
          <a:xfrm>
            <a:off x="11406452" y="887108"/>
            <a:ext cx="343364" cy="369332"/>
          </a:xfrm>
          <a:prstGeom prst="rect">
            <a:avLst/>
          </a:prstGeom>
          <a:noFill/>
        </p:spPr>
        <p:txBody>
          <a:bodyPr wrap="none" rtlCol="0">
            <a:spAutoFit/>
          </a:bodyPr>
          <a:lstStyle/>
          <a:p>
            <a:r>
              <a:rPr lang="en-US" b="1" dirty="0">
                <a:solidFill>
                  <a:schemeClr val="bg1"/>
                </a:solidFill>
              </a:rPr>
              <a:t>N</a:t>
            </a:r>
          </a:p>
        </p:txBody>
      </p:sp>
      <p:cxnSp>
        <p:nvCxnSpPr>
          <p:cNvPr id="6" name="Straight Arrow Connector 5">
            <a:extLst>
              <a:ext uri="{FF2B5EF4-FFF2-40B4-BE49-F238E27FC236}">
                <a16:creationId xmlns:a16="http://schemas.microsoft.com/office/drawing/2014/main" id="{2DB98DB6-A285-497B-9114-56D988DA657E}"/>
              </a:ext>
            </a:extLst>
          </p:cNvPr>
          <p:cNvCxnSpPr>
            <a:cxnSpLocks/>
          </p:cNvCxnSpPr>
          <p:nvPr/>
        </p:nvCxnSpPr>
        <p:spPr>
          <a:xfrm>
            <a:off x="11158348" y="886269"/>
            <a:ext cx="328231" cy="18684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map of a mountain range&#10;&#10;Description automatically generated">
            <a:extLst>
              <a:ext uri="{FF2B5EF4-FFF2-40B4-BE49-F238E27FC236}">
                <a16:creationId xmlns:a16="http://schemas.microsoft.com/office/drawing/2014/main" id="{4DF41E92-F682-157F-9FE4-70CA327C4F6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76602" y="1358737"/>
            <a:ext cx="11638795" cy="2581275"/>
          </a:xfrm>
          <a:prstGeom prst="rect">
            <a:avLst/>
          </a:prstGeom>
        </p:spPr>
      </p:pic>
      <p:pic>
        <p:nvPicPr>
          <p:cNvPr id="9" name="Picture 8" descr="A map of a mountain range&#10;&#10;Description automatically generated">
            <a:extLst>
              <a:ext uri="{FF2B5EF4-FFF2-40B4-BE49-F238E27FC236}">
                <a16:creationId xmlns:a16="http://schemas.microsoft.com/office/drawing/2014/main" id="{9E5ACB0C-3DA3-19EF-226B-F8E87F6BA92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166082" y="4042309"/>
            <a:ext cx="10749315" cy="2253519"/>
          </a:xfrm>
          <a:prstGeom prst="rect">
            <a:avLst/>
          </a:prstGeom>
        </p:spPr>
      </p:pic>
      <p:pic>
        <p:nvPicPr>
          <p:cNvPr id="11" name="Picture 10" descr="A map of a mountain range&#10;&#10;Description automatically generated">
            <a:extLst>
              <a:ext uri="{FF2B5EF4-FFF2-40B4-BE49-F238E27FC236}">
                <a16:creationId xmlns:a16="http://schemas.microsoft.com/office/drawing/2014/main" id="{BF639E39-07E0-DACC-827C-F7A33F67FD5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817614" y="2815691"/>
            <a:ext cx="4761546" cy="2134363"/>
          </a:xfrm>
          <a:prstGeom prst="rect">
            <a:avLst/>
          </a:prstGeom>
        </p:spPr>
      </p:pic>
    </p:spTree>
    <p:extLst>
      <p:ext uri="{BB962C8B-B14F-4D97-AF65-F5344CB8AC3E}">
        <p14:creationId xmlns:p14="http://schemas.microsoft.com/office/powerpoint/2010/main" val="165894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3192-82B8-4A1C-8D28-A8ECC319D033}"/>
              </a:ext>
            </a:extLst>
          </p:cNvPr>
          <p:cNvSpPr>
            <a:spLocks noGrp="1"/>
          </p:cNvSpPr>
          <p:nvPr>
            <p:ph type="title"/>
          </p:nvPr>
        </p:nvSpPr>
        <p:spPr>
          <a:xfrm>
            <a:off x="109847" y="274320"/>
            <a:ext cx="11208185" cy="926145"/>
          </a:xfrm>
        </p:spPr>
        <p:txBody>
          <a:bodyPr>
            <a:normAutofit/>
          </a:bodyPr>
          <a:lstStyle/>
          <a:p>
            <a:r>
              <a:rPr lang="en-US" dirty="0"/>
              <a:t>West Connector – New roadway</a:t>
            </a:r>
          </a:p>
        </p:txBody>
      </p:sp>
      <p:pic>
        <p:nvPicPr>
          <p:cNvPr id="4" name="Picture 4" descr="https://www.vhb.com/Style%20Library/vhb/images/VHB_logo.png">
            <a:extLst>
              <a:ext uri="{FF2B5EF4-FFF2-40B4-BE49-F238E27FC236}">
                <a16:creationId xmlns:a16="http://schemas.microsoft.com/office/drawing/2014/main" id="{18377556-E483-44A9-BEB9-ED310BDE73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1A662B-30B5-4B6A-8419-86C8843D13A2}"/>
              </a:ext>
            </a:extLst>
          </p:cNvPr>
          <p:cNvSpPr txBox="1"/>
          <p:nvPr/>
        </p:nvSpPr>
        <p:spPr>
          <a:xfrm>
            <a:off x="11406452" y="525158"/>
            <a:ext cx="343364" cy="369332"/>
          </a:xfrm>
          <a:prstGeom prst="rect">
            <a:avLst/>
          </a:prstGeom>
          <a:noFill/>
        </p:spPr>
        <p:txBody>
          <a:bodyPr wrap="none" rtlCol="0">
            <a:spAutoFit/>
          </a:bodyPr>
          <a:lstStyle/>
          <a:p>
            <a:r>
              <a:rPr lang="en-US" b="1" dirty="0">
                <a:solidFill>
                  <a:schemeClr val="bg1"/>
                </a:solidFill>
              </a:rPr>
              <a:t>N</a:t>
            </a:r>
          </a:p>
        </p:txBody>
      </p:sp>
      <p:cxnSp>
        <p:nvCxnSpPr>
          <p:cNvPr id="6" name="Straight Arrow Connector 5">
            <a:extLst>
              <a:ext uri="{FF2B5EF4-FFF2-40B4-BE49-F238E27FC236}">
                <a16:creationId xmlns:a16="http://schemas.microsoft.com/office/drawing/2014/main" id="{2DB98DB6-A285-497B-9114-56D988DA657E}"/>
              </a:ext>
            </a:extLst>
          </p:cNvPr>
          <p:cNvCxnSpPr>
            <a:cxnSpLocks/>
          </p:cNvCxnSpPr>
          <p:nvPr/>
        </p:nvCxnSpPr>
        <p:spPr>
          <a:xfrm>
            <a:off x="11158348" y="524319"/>
            <a:ext cx="328231" cy="18684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map of a mountain range&#10;&#10;Description automatically generated">
            <a:extLst>
              <a:ext uri="{FF2B5EF4-FFF2-40B4-BE49-F238E27FC236}">
                <a16:creationId xmlns:a16="http://schemas.microsoft.com/office/drawing/2014/main" id="{4DF41E92-F682-157F-9FE4-70CA327C4F6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36705" y="1071774"/>
            <a:ext cx="11041429" cy="3267609"/>
          </a:xfrm>
          <a:prstGeom prst="rect">
            <a:avLst/>
          </a:prstGeom>
        </p:spPr>
      </p:pic>
      <p:pic>
        <p:nvPicPr>
          <p:cNvPr id="9" name="Picture 8" descr="A map of a mountain range&#10;&#10;Description automatically generated">
            <a:extLst>
              <a:ext uri="{FF2B5EF4-FFF2-40B4-BE49-F238E27FC236}">
                <a16:creationId xmlns:a16="http://schemas.microsoft.com/office/drawing/2014/main" id="{9E5ACB0C-3DA3-19EF-226B-F8E87F6BA92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99442" y="4339383"/>
            <a:ext cx="11378692" cy="2134363"/>
          </a:xfrm>
          <a:prstGeom prst="rect">
            <a:avLst/>
          </a:prstGeom>
        </p:spPr>
      </p:pic>
      <p:pic>
        <p:nvPicPr>
          <p:cNvPr id="11" name="Picture 10" descr="A map of a mountain range&#10;&#10;Description automatically generated">
            <a:extLst>
              <a:ext uri="{FF2B5EF4-FFF2-40B4-BE49-F238E27FC236}">
                <a16:creationId xmlns:a16="http://schemas.microsoft.com/office/drawing/2014/main" id="{BF639E39-07E0-DACC-827C-F7A33F67FD5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062847" y="3013781"/>
            <a:ext cx="4601853" cy="1993901"/>
          </a:xfrm>
          <a:prstGeom prst="rect">
            <a:avLst/>
          </a:prstGeom>
        </p:spPr>
      </p:pic>
      <p:sp>
        <p:nvSpPr>
          <p:cNvPr id="10" name="Rectangle 9">
            <a:extLst>
              <a:ext uri="{FF2B5EF4-FFF2-40B4-BE49-F238E27FC236}">
                <a16:creationId xmlns:a16="http://schemas.microsoft.com/office/drawing/2014/main" id="{F95D0312-8C58-3AB3-36D9-8DE4E4EEBE2E}"/>
              </a:ext>
            </a:extLst>
          </p:cNvPr>
          <p:cNvSpPr/>
          <p:nvPr/>
        </p:nvSpPr>
        <p:spPr>
          <a:xfrm>
            <a:off x="8220075" y="3583781"/>
            <a:ext cx="335756"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EF1FDA7-A8E4-7D36-BB78-93086BAA966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262659" y="3583781"/>
            <a:ext cx="250588" cy="45719"/>
          </a:xfrm>
          <a:prstGeom prst="rect">
            <a:avLst/>
          </a:prstGeom>
        </p:spPr>
      </p:pic>
      <p:pic>
        <p:nvPicPr>
          <p:cNvPr id="13" name="Picture 12">
            <a:extLst>
              <a:ext uri="{FF2B5EF4-FFF2-40B4-BE49-F238E27FC236}">
                <a16:creationId xmlns:a16="http://schemas.microsoft.com/office/drawing/2014/main" id="{C295211C-05ED-8048-5B86-FC1E2A35B38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020888" y="3579019"/>
            <a:ext cx="380448" cy="45719"/>
          </a:xfrm>
          <a:prstGeom prst="rect">
            <a:avLst/>
          </a:prstGeom>
        </p:spPr>
      </p:pic>
    </p:spTree>
    <p:extLst>
      <p:ext uri="{BB962C8B-B14F-4D97-AF65-F5344CB8AC3E}">
        <p14:creationId xmlns:p14="http://schemas.microsoft.com/office/powerpoint/2010/main" val="12960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3192-82B8-4A1C-8D28-A8ECC319D033}"/>
              </a:ext>
            </a:extLst>
          </p:cNvPr>
          <p:cNvSpPr>
            <a:spLocks noGrp="1"/>
          </p:cNvSpPr>
          <p:nvPr>
            <p:ph type="title"/>
          </p:nvPr>
        </p:nvSpPr>
        <p:spPr>
          <a:xfrm>
            <a:off x="109847" y="274320"/>
            <a:ext cx="11208185" cy="926145"/>
          </a:xfrm>
        </p:spPr>
        <p:txBody>
          <a:bodyPr>
            <a:normAutofit/>
          </a:bodyPr>
          <a:lstStyle/>
          <a:p>
            <a:r>
              <a:rPr lang="en-US" dirty="0"/>
              <a:t>east Connector</a:t>
            </a:r>
          </a:p>
        </p:txBody>
      </p:sp>
      <p:pic>
        <p:nvPicPr>
          <p:cNvPr id="4" name="Picture 4" descr="https://www.vhb.com/Style%20Library/vhb/images/VHB_logo.png">
            <a:extLst>
              <a:ext uri="{FF2B5EF4-FFF2-40B4-BE49-F238E27FC236}">
                <a16:creationId xmlns:a16="http://schemas.microsoft.com/office/drawing/2014/main" id="{18377556-E483-44A9-BEB9-ED310BDE73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1A662B-30B5-4B6A-8419-86C8843D13A2}"/>
              </a:ext>
            </a:extLst>
          </p:cNvPr>
          <p:cNvSpPr txBox="1"/>
          <p:nvPr/>
        </p:nvSpPr>
        <p:spPr>
          <a:xfrm>
            <a:off x="11406452" y="887108"/>
            <a:ext cx="343364" cy="369332"/>
          </a:xfrm>
          <a:prstGeom prst="rect">
            <a:avLst/>
          </a:prstGeom>
          <a:noFill/>
        </p:spPr>
        <p:txBody>
          <a:bodyPr wrap="none" rtlCol="0">
            <a:spAutoFit/>
          </a:bodyPr>
          <a:lstStyle/>
          <a:p>
            <a:r>
              <a:rPr lang="en-US" b="1" dirty="0">
                <a:solidFill>
                  <a:schemeClr val="bg1"/>
                </a:solidFill>
              </a:rPr>
              <a:t>N</a:t>
            </a:r>
          </a:p>
        </p:txBody>
      </p:sp>
      <p:cxnSp>
        <p:nvCxnSpPr>
          <p:cNvPr id="6" name="Straight Arrow Connector 5">
            <a:extLst>
              <a:ext uri="{FF2B5EF4-FFF2-40B4-BE49-F238E27FC236}">
                <a16:creationId xmlns:a16="http://schemas.microsoft.com/office/drawing/2014/main" id="{2DB98DB6-A285-497B-9114-56D988DA657E}"/>
              </a:ext>
            </a:extLst>
          </p:cNvPr>
          <p:cNvCxnSpPr>
            <a:cxnSpLocks/>
          </p:cNvCxnSpPr>
          <p:nvPr/>
        </p:nvCxnSpPr>
        <p:spPr>
          <a:xfrm>
            <a:off x="11158348" y="886269"/>
            <a:ext cx="328231" cy="18684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map of a route&#10;&#10;Description automatically generated">
            <a:extLst>
              <a:ext uri="{FF2B5EF4-FFF2-40B4-BE49-F238E27FC236}">
                <a16:creationId xmlns:a16="http://schemas.microsoft.com/office/drawing/2014/main" id="{6DA0F979-294F-1336-B4DF-A9249AB1F79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45919" y="1501962"/>
            <a:ext cx="11700162" cy="4899118"/>
          </a:xfrm>
          <a:prstGeom prst="rect">
            <a:avLst/>
          </a:prstGeom>
        </p:spPr>
      </p:pic>
      <p:pic>
        <p:nvPicPr>
          <p:cNvPr id="12" name="Picture 11" descr="A map of a route&#10;&#10;Description automatically generated">
            <a:extLst>
              <a:ext uri="{FF2B5EF4-FFF2-40B4-BE49-F238E27FC236}">
                <a16:creationId xmlns:a16="http://schemas.microsoft.com/office/drawing/2014/main" id="{D05145A5-AD00-D1FA-0C61-F1E2EA23249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606801" y="925270"/>
            <a:ext cx="4152900" cy="1961134"/>
          </a:xfrm>
          <a:prstGeom prst="rect">
            <a:avLst/>
          </a:prstGeom>
        </p:spPr>
      </p:pic>
    </p:spTree>
    <p:extLst>
      <p:ext uri="{BB962C8B-B14F-4D97-AF65-F5344CB8AC3E}">
        <p14:creationId xmlns:p14="http://schemas.microsoft.com/office/powerpoint/2010/main" val="250416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274320"/>
            <a:ext cx="10669434" cy="790687"/>
          </a:xfrm>
        </p:spPr>
        <p:txBody>
          <a:bodyPr anchor="ctr">
            <a:normAutofit/>
          </a:bodyPr>
          <a:lstStyle/>
          <a:p>
            <a:r>
              <a:rPr lang="en-US" dirty="0"/>
              <a:t>Project area and descriptions</a:t>
            </a:r>
          </a:p>
        </p:txBody>
      </p:sp>
      <p:pic>
        <p:nvPicPr>
          <p:cNvPr id="5" name="Picture 4" descr="https://www.vhb.com/Style%20Library/vhb/images/VHB_logo.png">
            <a:extLst>
              <a:ext uri="{FF2B5EF4-FFF2-40B4-BE49-F238E27FC236}">
                <a16:creationId xmlns:a16="http://schemas.microsoft.com/office/drawing/2014/main" id="{A3038797-2954-4E39-A5C2-7979040D7D6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3">
            <a:extLst>
              <a:ext uri="{FF2B5EF4-FFF2-40B4-BE49-F238E27FC236}">
                <a16:creationId xmlns:a16="http://schemas.microsoft.com/office/drawing/2014/main" id="{4D200894-0B2C-EAB0-D5FE-BB1CFC55F670}"/>
              </a:ext>
            </a:extLst>
          </p:cNvPr>
          <p:cNvSpPr>
            <a:spLocks noGrp="1"/>
          </p:cNvSpPr>
          <p:nvPr>
            <p:ph idx="1"/>
          </p:nvPr>
        </p:nvSpPr>
        <p:spPr>
          <a:xfrm>
            <a:off x="583183" y="1473798"/>
            <a:ext cx="10669434" cy="4163209"/>
          </a:xfrm>
        </p:spPr>
        <p:txBody>
          <a:bodyPr>
            <a:normAutofit fontScale="77500" lnSpcReduction="20000"/>
          </a:bodyPr>
          <a:lstStyle/>
          <a:p>
            <a:pPr>
              <a:lnSpc>
                <a:spcPct val="120000"/>
              </a:lnSpc>
            </a:pPr>
            <a:r>
              <a:rPr lang="en-US" sz="3000" dirty="0"/>
              <a:t>• </a:t>
            </a:r>
            <a:r>
              <a:rPr lang="en-US" sz="3000" b="1" u="sng" dirty="0"/>
              <a:t>Route 302 - </a:t>
            </a:r>
            <a:r>
              <a:rPr lang="en-US" sz="3000" dirty="0"/>
              <a:t>Beginning at the River Road Intersection and extending northerly 1.7 miles to the Whites Bridge Road Intersection. </a:t>
            </a:r>
          </a:p>
          <a:p>
            <a:pPr>
              <a:lnSpc>
                <a:spcPct val="120000"/>
              </a:lnSpc>
            </a:pPr>
            <a:r>
              <a:rPr lang="en-US" sz="3000" dirty="0"/>
              <a:t>• </a:t>
            </a:r>
            <a:r>
              <a:rPr lang="en-US" sz="3000" b="1" u="sng" dirty="0"/>
              <a:t>Route 35 - </a:t>
            </a:r>
            <a:r>
              <a:rPr lang="en-US" sz="3000" dirty="0"/>
              <a:t>Consist of Roadway Improvements from the Intersection of 35/115 (Boody’s Corner) extending westerly .33 miles to the Intersection of Manchester Drive </a:t>
            </a:r>
          </a:p>
          <a:p>
            <a:pPr>
              <a:lnSpc>
                <a:spcPct val="120000"/>
              </a:lnSpc>
            </a:pPr>
            <a:r>
              <a:rPr lang="en-US" sz="3000" dirty="0"/>
              <a:t>• </a:t>
            </a:r>
            <a:r>
              <a:rPr lang="en-US" sz="3000" b="1" u="sng" dirty="0"/>
              <a:t>Route 115 - </a:t>
            </a:r>
            <a:r>
              <a:rPr lang="en-US" sz="3000" dirty="0"/>
              <a:t>Consist of Roadway Improvements from the Intersection of 35/115 (Boody’s Corner) extending easterly .45 miles to the Intersection of the new East Side Connector Road. </a:t>
            </a:r>
          </a:p>
          <a:p>
            <a:pPr>
              <a:lnSpc>
                <a:spcPct val="120000"/>
              </a:lnSpc>
            </a:pPr>
            <a:r>
              <a:rPr lang="en-US" sz="3000" dirty="0"/>
              <a:t>• </a:t>
            </a:r>
            <a:r>
              <a:rPr lang="en-US" sz="3000" b="1" u="sng" dirty="0"/>
              <a:t>Whites Bridge Road - </a:t>
            </a:r>
            <a:r>
              <a:rPr lang="en-US" sz="3000" dirty="0"/>
              <a:t>Consist of Roadway Improvements from the Intersection of Route 302, extending westerly .33 miles to the New West Side Connector Road (Manchester Drive) </a:t>
            </a:r>
          </a:p>
        </p:txBody>
      </p:sp>
    </p:spTree>
    <p:extLst>
      <p:ext uri="{BB962C8B-B14F-4D97-AF65-F5344CB8AC3E}">
        <p14:creationId xmlns:p14="http://schemas.microsoft.com/office/powerpoint/2010/main" val="204459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3192-82B8-4A1C-8D28-A8ECC319D033}"/>
              </a:ext>
            </a:extLst>
          </p:cNvPr>
          <p:cNvSpPr>
            <a:spLocks noGrp="1"/>
          </p:cNvSpPr>
          <p:nvPr>
            <p:ph type="title"/>
          </p:nvPr>
        </p:nvSpPr>
        <p:spPr>
          <a:xfrm>
            <a:off x="109847" y="274320"/>
            <a:ext cx="11208185" cy="926145"/>
          </a:xfrm>
        </p:spPr>
        <p:txBody>
          <a:bodyPr>
            <a:normAutofit/>
          </a:bodyPr>
          <a:lstStyle/>
          <a:p>
            <a:r>
              <a:rPr lang="en-US" dirty="0"/>
              <a:t>Middle connector &amp; Franklin Dr</a:t>
            </a:r>
          </a:p>
        </p:txBody>
      </p:sp>
      <p:pic>
        <p:nvPicPr>
          <p:cNvPr id="4" name="Picture 4" descr="https://www.vhb.com/Style%20Library/vhb/images/VHB_logo.png">
            <a:extLst>
              <a:ext uri="{FF2B5EF4-FFF2-40B4-BE49-F238E27FC236}">
                <a16:creationId xmlns:a16="http://schemas.microsoft.com/office/drawing/2014/main" id="{18377556-E483-44A9-BEB9-ED310BDE73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1A662B-30B5-4B6A-8419-86C8843D13A2}"/>
              </a:ext>
            </a:extLst>
          </p:cNvPr>
          <p:cNvSpPr txBox="1"/>
          <p:nvPr/>
        </p:nvSpPr>
        <p:spPr>
          <a:xfrm>
            <a:off x="11415977" y="579004"/>
            <a:ext cx="343364" cy="369332"/>
          </a:xfrm>
          <a:prstGeom prst="rect">
            <a:avLst/>
          </a:prstGeom>
          <a:noFill/>
        </p:spPr>
        <p:txBody>
          <a:bodyPr wrap="none" rtlCol="0">
            <a:spAutoFit/>
          </a:bodyPr>
          <a:lstStyle/>
          <a:p>
            <a:r>
              <a:rPr lang="en-US" b="1" dirty="0">
                <a:solidFill>
                  <a:schemeClr val="bg1"/>
                </a:solidFill>
              </a:rPr>
              <a:t>N</a:t>
            </a:r>
          </a:p>
        </p:txBody>
      </p:sp>
      <p:cxnSp>
        <p:nvCxnSpPr>
          <p:cNvPr id="6" name="Straight Arrow Connector 5">
            <a:extLst>
              <a:ext uri="{FF2B5EF4-FFF2-40B4-BE49-F238E27FC236}">
                <a16:creationId xmlns:a16="http://schemas.microsoft.com/office/drawing/2014/main" id="{2DB98DB6-A285-497B-9114-56D988DA657E}"/>
              </a:ext>
            </a:extLst>
          </p:cNvPr>
          <p:cNvCxnSpPr>
            <a:cxnSpLocks/>
          </p:cNvCxnSpPr>
          <p:nvPr/>
        </p:nvCxnSpPr>
        <p:spPr>
          <a:xfrm flipV="1">
            <a:off x="11152740" y="765012"/>
            <a:ext cx="343364" cy="441488"/>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A map of a road&#10;&#10;Description automatically generated">
            <a:extLst>
              <a:ext uri="{FF2B5EF4-FFF2-40B4-BE49-F238E27FC236}">
                <a16:creationId xmlns:a16="http://schemas.microsoft.com/office/drawing/2014/main" id="{87A517B1-77BD-3A24-A0AD-311E004E049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121624" y="4535421"/>
            <a:ext cx="3171830" cy="2190413"/>
          </a:xfrm>
          <a:prstGeom prst="rect">
            <a:avLst/>
          </a:prstGeom>
        </p:spPr>
      </p:pic>
      <p:pic>
        <p:nvPicPr>
          <p:cNvPr id="12" name="Picture 11" descr="A map of a road&#10;&#10;Description automatically generated">
            <a:extLst>
              <a:ext uri="{FF2B5EF4-FFF2-40B4-BE49-F238E27FC236}">
                <a16:creationId xmlns:a16="http://schemas.microsoft.com/office/drawing/2014/main" id="{B0F8C55F-7051-CB95-A1A7-FFEC7027868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428703" y="4610022"/>
            <a:ext cx="3582379" cy="1745058"/>
          </a:xfrm>
          <a:prstGeom prst="rect">
            <a:avLst/>
          </a:prstGeom>
        </p:spPr>
      </p:pic>
      <p:pic>
        <p:nvPicPr>
          <p:cNvPr id="8" name="Picture 7" descr="A map of a city&#10;&#10;Description automatically generated">
            <a:extLst>
              <a:ext uri="{FF2B5EF4-FFF2-40B4-BE49-F238E27FC236}">
                <a16:creationId xmlns:a16="http://schemas.microsoft.com/office/drawing/2014/main" id="{B70A154D-E056-90D0-BDFF-8D202151040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73968" y="985756"/>
            <a:ext cx="9685590" cy="3401567"/>
          </a:xfrm>
          <a:prstGeom prst="rect">
            <a:avLst/>
          </a:prstGeom>
        </p:spPr>
      </p:pic>
    </p:spTree>
    <p:extLst>
      <p:ext uri="{BB962C8B-B14F-4D97-AF65-F5344CB8AC3E}">
        <p14:creationId xmlns:p14="http://schemas.microsoft.com/office/powerpoint/2010/main" val="271912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3192-82B8-4A1C-8D28-A8ECC319D033}"/>
              </a:ext>
            </a:extLst>
          </p:cNvPr>
          <p:cNvSpPr>
            <a:spLocks noGrp="1"/>
          </p:cNvSpPr>
          <p:nvPr>
            <p:ph type="title"/>
          </p:nvPr>
        </p:nvSpPr>
        <p:spPr>
          <a:xfrm>
            <a:off x="109847" y="274320"/>
            <a:ext cx="11208185" cy="926145"/>
          </a:xfrm>
        </p:spPr>
        <p:txBody>
          <a:bodyPr>
            <a:normAutofit/>
          </a:bodyPr>
          <a:lstStyle/>
          <a:p>
            <a:r>
              <a:rPr lang="en-US" dirty="0"/>
              <a:t>Tandberg trail - west</a:t>
            </a:r>
          </a:p>
        </p:txBody>
      </p:sp>
      <p:pic>
        <p:nvPicPr>
          <p:cNvPr id="4" name="Picture 4" descr="https://www.vhb.com/Style%20Library/vhb/images/VHB_logo.png">
            <a:extLst>
              <a:ext uri="{FF2B5EF4-FFF2-40B4-BE49-F238E27FC236}">
                <a16:creationId xmlns:a16="http://schemas.microsoft.com/office/drawing/2014/main" id="{18377556-E483-44A9-BEB9-ED310BDE73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1A662B-30B5-4B6A-8419-86C8843D13A2}"/>
              </a:ext>
            </a:extLst>
          </p:cNvPr>
          <p:cNvSpPr txBox="1"/>
          <p:nvPr/>
        </p:nvSpPr>
        <p:spPr>
          <a:xfrm>
            <a:off x="10753725" y="203954"/>
            <a:ext cx="343364" cy="369332"/>
          </a:xfrm>
          <a:prstGeom prst="rect">
            <a:avLst/>
          </a:prstGeom>
          <a:noFill/>
        </p:spPr>
        <p:txBody>
          <a:bodyPr wrap="none" rtlCol="0">
            <a:spAutoFit/>
          </a:bodyPr>
          <a:lstStyle/>
          <a:p>
            <a:r>
              <a:rPr lang="en-US" b="1" dirty="0">
                <a:solidFill>
                  <a:schemeClr val="bg1"/>
                </a:solidFill>
              </a:rPr>
              <a:t>N</a:t>
            </a:r>
          </a:p>
        </p:txBody>
      </p:sp>
      <p:cxnSp>
        <p:nvCxnSpPr>
          <p:cNvPr id="6" name="Straight Arrow Connector 5">
            <a:extLst>
              <a:ext uri="{FF2B5EF4-FFF2-40B4-BE49-F238E27FC236}">
                <a16:creationId xmlns:a16="http://schemas.microsoft.com/office/drawing/2014/main" id="{2DB98DB6-A285-497B-9114-56D988DA657E}"/>
              </a:ext>
            </a:extLst>
          </p:cNvPr>
          <p:cNvCxnSpPr>
            <a:cxnSpLocks/>
          </p:cNvCxnSpPr>
          <p:nvPr/>
        </p:nvCxnSpPr>
        <p:spPr>
          <a:xfrm flipV="1">
            <a:off x="10849778" y="539548"/>
            <a:ext cx="75629" cy="43680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close up of a line&#10;&#10;Description automatically generated">
            <a:extLst>
              <a:ext uri="{FF2B5EF4-FFF2-40B4-BE49-F238E27FC236}">
                <a16:creationId xmlns:a16="http://schemas.microsoft.com/office/drawing/2014/main" id="{C93AE7A3-78E9-DD8F-036D-E7F80034FDA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747380" y="1086719"/>
            <a:ext cx="9363348" cy="5219700"/>
          </a:xfrm>
          <a:prstGeom prst="rect">
            <a:avLst/>
          </a:prstGeom>
        </p:spPr>
      </p:pic>
      <p:pic>
        <p:nvPicPr>
          <p:cNvPr id="13" name="Picture 12" descr="A close up of a line&#10;&#10;Description automatically generated">
            <a:extLst>
              <a:ext uri="{FF2B5EF4-FFF2-40B4-BE49-F238E27FC236}">
                <a16:creationId xmlns:a16="http://schemas.microsoft.com/office/drawing/2014/main" id="{525AA0CC-0164-A706-0E31-ADED8A85BD4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1272" y="3592112"/>
            <a:ext cx="4176403" cy="2179169"/>
          </a:xfrm>
          <a:prstGeom prst="rect">
            <a:avLst/>
          </a:prstGeom>
        </p:spPr>
      </p:pic>
    </p:spTree>
    <p:extLst>
      <p:ext uri="{BB962C8B-B14F-4D97-AF65-F5344CB8AC3E}">
        <p14:creationId xmlns:p14="http://schemas.microsoft.com/office/powerpoint/2010/main" val="42917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3192-82B8-4A1C-8D28-A8ECC319D033}"/>
              </a:ext>
            </a:extLst>
          </p:cNvPr>
          <p:cNvSpPr>
            <a:spLocks noGrp="1"/>
          </p:cNvSpPr>
          <p:nvPr>
            <p:ph type="title"/>
          </p:nvPr>
        </p:nvSpPr>
        <p:spPr>
          <a:xfrm>
            <a:off x="109847" y="274320"/>
            <a:ext cx="11208185" cy="926145"/>
          </a:xfrm>
        </p:spPr>
        <p:txBody>
          <a:bodyPr>
            <a:normAutofit/>
          </a:bodyPr>
          <a:lstStyle/>
          <a:p>
            <a:r>
              <a:rPr lang="en-US" dirty="0"/>
              <a:t>Tandberg trail - east</a:t>
            </a:r>
          </a:p>
        </p:txBody>
      </p:sp>
      <p:pic>
        <p:nvPicPr>
          <p:cNvPr id="4" name="Picture 4" descr="https://www.vhb.com/Style%20Library/vhb/images/VHB_logo.png">
            <a:extLst>
              <a:ext uri="{FF2B5EF4-FFF2-40B4-BE49-F238E27FC236}">
                <a16:creationId xmlns:a16="http://schemas.microsoft.com/office/drawing/2014/main" id="{18377556-E483-44A9-BEB9-ED310BDE73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1A662B-30B5-4B6A-8419-86C8843D13A2}"/>
              </a:ext>
            </a:extLst>
          </p:cNvPr>
          <p:cNvSpPr txBox="1"/>
          <p:nvPr/>
        </p:nvSpPr>
        <p:spPr>
          <a:xfrm>
            <a:off x="11710071" y="203954"/>
            <a:ext cx="343364" cy="369332"/>
          </a:xfrm>
          <a:prstGeom prst="rect">
            <a:avLst/>
          </a:prstGeom>
          <a:noFill/>
        </p:spPr>
        <p:txBody>
          <a:bodyPr wrap="none" rtlCol="0">
            <a:spAutoFit/>
          </a:bodyPr>
          <a:lstStyle/>
          <a:p>
            <a:r>
              <a:rPr lang="en-US" b="1" dirty="0">
                <a:solidFill>
                  <a:schemeClr val="bg1"/>
                </a:solidFill>
              </a:rPr>
              <a:t>N</a:t>
            </a:r>
          </a:p>
        </p:txBody>
      </p:sp>
      <p:cxnSp>
        <p:nvCxnSpPr>
          <p:cNvPr id="6" name="Straight Arrow Connector 5">
            <a:extLst>
              <a:ext uri="{FF2B5EF4-FFF2-40B4-BE49-F238E27FC236}">
                <a16:creationId xmlns:a16="http://schemas.microsoft.com/office/drawing/2014/main" id="{2DB98DB6-A285-497B-9114-56D988DA657E}"/>
              </a:ext>
            </a:extLst>
          </p:cNvPr>
          <p:cNvCxnSpPr>
            <a:cxnSpLocks/>
          </p:cNvCxnSpPr>
          <p:nvPr/>
        </p:nvCxnSpPr>
        <p:spPr>
          <a:xfrm flipV="1">
            <a:off x="11806124" y="539548"/>
            <a:ext cx="75629" cy="43680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close up of a line&#10;&#10;Description automatically generated">
            <a:extLst>
              <a:ext uri="{FF2B5EF4-FFF2-40B4-BE49-F238E27FC236}">
                <a16:creationId xmlns:a16="http://schemas.microsoft.com/office/drawing/2014/main" id="{C93AE7A3-78E9-DD8F-036D-E7F80034FDA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5333" y="1746061"/>
            <a:ext cx="12000881" cy="4593388"/>
          </a:xfrm>
          <a:prstGeom prst="rect">
            <a:avLst/>
          </a:prstGeom>
        </p:spPr>
      </p:pic>
      <p:pic>
        <p:nvPicPr>
          <p:cNvPr id="13" name="Picture 12" descr="A close up of a line&#10;&#10;Description automatically generated">
            <a:extLst>
              <a:ext uri="{FF2B5EF4-FFF2-40B4-BE49-F238E27FC236}">
                <a16:creationId xmlns:a16="http://schemas.microsoft.com/office/drawing/2014/main" id="{525AA0CC-0164-A706-0E31-ADED8A85BD4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154375" y="134234"/>
            <a:ext cx="4311650" cy="2066418"/>
          </a:xfrm>
          <a:prstGeom prst="rect">
            <a:avLst/>
          </a:prstGeom>
        </p:spPr>
      </p:pic>
    </p:spTree>
    <p:extLst>
      <p:ext uri="{BB962C8B-B14F-4D97-AF65-F5344CB8AC3E}">
        <p14:creationId xmlns:p14="http://schemas.microsoft.com/office/powerpoint/2010/main" val="114320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3192-82B8-4A1C-8D28-A8ECC319D033}"/>
              </a:ext>
            </a:extLst>
          </p:cNvPr>
          <p:cNvSpPr>
            <a:spLocks noGrp="1"/>
          </p:cNvSpPr>
          <p:nvPr>
            <p:ph type="title"/>
          </p:nvPr>
        </p:nvSpPr>
        <p:spPr>
          <a:xfrm>
            <a:off x="109847" y="274320"/>
            <a:ext cx="11208185" cy="926145"/>
          </a:xfrm>
        </p:spPr>
        <p:txBody>
          <a:bodyPr>
            <a:normAutofit/>
          </a:bodyPr>
          <a:lstStyle/>
          <a:p>
            <a:r>
              <a:rPr lang="en-US" dirty="0"/>
              <a:t>Whites bridge road</a:t>
            </a:r>
          </a:p>
        </p:txBody>
      </p:sp>
      <p:pic>
        <p:nvPicPr>
          <p:cNvPr id="4" name="Picture 4" descr="https://www.vhb.com/Style%20Library/vhb/images/VHB_logo.png">
            <a:extLst>
              <a:ext uri="{FF2B5EF4-FFF2-40B4-BE49-F238E27FC236}">
                <a16:creationId xmlns:a16="http://schemas.microsoft.com/office/drawing/2014/main" id="{18377556-E483-44A9-BEB9-ED310BDE73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1A662B-30B5-4B6A-8419-86C8843D13A2}"/>
              </a:ext>
            </a:extLst>
          </p:cNvPr>
          <p:cNvSpPr txBox="1"/>
          <p:nvPr/>
        </p:nvSpPr>
        <p:spPr>
          <a:xfrm>
            <a:off x="11710071" y="203954"/>
            <a:ext cx="343364" cy="369332"/>
          </a:xfrm>
          <a:prstGeom prst="rect">
            <a:avLst/>
          </a:prstGeom>
          <a:noFill/>
        </p:spPr>
        <p:txBody>
          <a:bodyPr wrap="none" rtlCol="0">
            <a:spAutoFit/>
          </a:bodyPr>
          <a:lstStyle/>
          <a:p>
            <a:r>
              <a:rPr lang="en-US" b="1" dirty="0">
                <a:solidFill>
                  <a:schemeClr val="bg1"/>
                </a:solidFill>
              </a:rPr>
              <a:t>N</a:t>
            </a:r>
          </a:p>
        </p:txBody>
      </p:sp>
      <p:cxnSp>
        <p:nvCxnSpPr>
          <p:cNvPr id="6" name="Straight Arrow Connector 5">
            <a:extLst>
              <a:ext uri="{FF2B5EF4-FFF2-40B4-BE49-F238E27FC236}">
                <a16:creationId xmlns:a16="http://schemas.microsoft.com/office/drawing/2014/main" id="{2DB98DB6-A285-497B-9114-56D988DA657E}"/>
              </a:ext>
            </a:extLst>
          </p:cNvPr>
          <p:cNvCxnSpPr>
            <a:cxnSpLocks/>
          </p:cNvCxnSpPr>
          <p:nvPr/>
        </p:nvCxnSpPr>
        <p:spPr>
          <a:xfrm flipV="1">
            <a:off x="11806124" y="539548"/>
            <a:ext cx="75629" cy="43680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close-up of a map&#10;&#10;Description automatically generated">
            <a:extLst>
              <a:ext uri="{FF2B5EF4-FFF2-40B4-BE49-F238E27FC236}">
                <a16:creationId xmlns:a16="http://schemas.microsoft.com/office/drawing/2014/main" id="{48D8A2F5-7746-B261-4B05-7EDCF09B873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79258" y="1522835"/>
            <a:ext cx="10338164" cy="2430740"/>
          </a:xfrm>
          <a:prstGeom prst="rect">
            <a:avLst/>
          </a:prstGeom>
        </p:spPr>
      </p:pic>
      <p:pic>
        <p:nvPicPr>
          <p:cNvPr id="10" name="Picture 9" descr="A close-up of a map&#10;&#10;Description automatically generated">
            <a:extLst>
              <a:ext uri="{FF2B5EF4-FFF2-40B4-BE49-F238E27FC236}">
                <a16:creationId xmlns:a16="http://schemas.microsoft.com/office/drawing/2014/main" id="{8ED7E094-EC39-3929-2CFE-29DA02749BE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918958" y="4000499"/>
            <a:ext cx="9656453" cy="2282087"/>
          </a:xfrm>
          <a:prstGeom prst="rect">
            <a:avLst/>
          </a:prstGeom>
        </p:spPr>
      </p:pic>
      <p:pic>
        <p:nvPicPr>
          <p:cNvPr id="12" name="Picture 11" descr="A close-up of a map&#10;&#10;Description automatically generated">
            <a:extLst>
              <a:ext uri="{FF2B5EF4-FFF2-40B4-BE49-F238E27FC236}">
                <a16:creationId xmlns:a16="http://schemas.microsoft.com/office/drawing/2014/main" id="{72552905-DC6E-F796-84DA-17588897604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434354" y="237428"/>
            <a:ext cx="4346089" cy="1952099"/>
          </a:xfrm>
          <a:prstGeom prst="rect">
            <a:avLst/>
          </a:prstGeom>
        </p:spPr>
      </p:pic>
    </p:spTree>
    <p:extLst>
      <p:ext uri="{BB962C8B-B14F-4D97-AF65-F5344CB8AC3E}">
        <p14:creationId xmlns:p14="http://schemas.microsoft.com/office/powerpoint/2010/main" val="40222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3192-82B8-4A1C-8D28-A8ECC319D033}"/>
              </a:ext>
            </a:extLst>
          </p:cNvPr>
          <p:cNvSpPr>
            <a:spLocks noGrp="1"/>
          </p:cNvSpPr>
          <p:nvPr>
            <p:ph type="title"/>
          </p:nvPr>
        </p:nvSpPr>
        <p:spPr>
          <a:xfrm>
            <a:off x="109847" y="274320"/>
            <a:ext cx="11208185" cy="926145"/>
          </a:xfrm>
        </p:spPr>
        <p:txBody>
          <a:bodyPr>
            <a:normAutofit/>
          </a:bodyPr>
          <a:lstStyle/>
          <a:p>
            <a:r>
              <a:rPr lang="en-US" dirty="0"/>
              <a:t>Route 302 &amp; River road</a:t>
            </a:r>
          </a:p>
        </p:txBody>
      </p:sp>
      <p:pic>
        <p:nvPicPr>
          <p:cNvPr id="4" name="Picture 4" descr="https://www.vhb.com/Style%20Library/vhb/images/VHB_logo.png">
            <a:extLst>
              <a:ext uri="{FF2B5EF4-FFF2-40B4-BE49-F238E27FC236}">
                <a16:creationId xmlns:a16="http://schemas.microsoft.com/office/drawing/2014/main" id="{18377556-E483-44A9-BEB9-ED310BDE73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8377189-B4EC-B206-8141-F20E5B533B59}"/>
              </a:ext>
            </a:extLst>
          </p:cNvPr>
          <p:cNvSpPr txBox="1"/>
          <p:nvPr/>
        </p:nvSpPr>
        <p:spPr>
          <a:xfrm>
            <a:off x="11745999" y="549970"/>
            <a:ext cx="343364" cy="369332"/>
          </a:xfrm>
          <a:prstGeom prst="rect">
            <a:avLst/>
          </a:prstGeom>
          <a:noFill/>
        </p:spPr>
        <p:txBody>
          <a:bodyPr wrap="none" rtlCol="0">
            <a:spAutoFit/>
          </a:bodyPr>
          <a:lstStyle/>
          <a:p>
            <a:r>
              <a:rPr lang="en-US" b="1" dirty="0">
                <a:solidFill>
                  <a:schemeClr val="bg1"/>
                </a:solidFill>
              </a:rPr>
              <a:t>N</a:t>
            </a:r>
          </a:p>
        </p:txBody>
      </p:sp>
      <p:cxnSp>
        <p:nvCxnSpPr>
          <p:cNvPr id="8" name="Straight Arrow Connector 7">
            <a:extLst>
              <a:ext uri="{FF2B5EF4-FFF2-40B4-BE49-F238E27FC236}">
                <a16:creationId xmlns:a16="http://schemas.microsoft.com/office/drawing/2014/main" id="{EF09E269-8B36-EB05-0C1D-4482C10784F8}"/>
              </a:ext>
            </a:extLst>
          </p:cNvPr>
          <p:cNvCxnSpPr>
            <a:cxnSpLocks/>
          </p:cNvCxnSpPr>
          <p:nvPr/>
        </p:nvCxnSpPr>
        <p:spPr>
          <a:xfrm>
            <a:off x="11222940" y="574904"/>
            <a:ext cx="523059" cy="15973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close up of a computer screen&#10;&#10;Description automatically generated">
            <a:extLst>
              <a:ext uri="{FF2B5EF4-FFF2-40B4-BE49-F238E27FC236}">
                <a16:creationId xmlns:a16="http://schemas.microsoft.com/office/drawing/2014/main" id="{7216AA65-ADE2-66EE-1325-5CF2A296A8C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405634" y="1049478"/>
            <a:ext cx="6616609" cy="5186221"/>
          </a:xfrm>
          <a:prstGeom prst="rect">
            <a:avLst/>
          </a:prstGeom>
        </p:spPr>
      </p:pic>
    </p:spTree>
    <p:extLst>
      <p:ext uri="{BB962C8B-B14F-4D97-AF65-F5344CB8AC3E}">
        <p14:creationId xmlns:p14="http://schemas.microsoft.com/office/powerpoint/2010/main" val="282224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3192-82B8-4A1C-8D28-A8ECC319D033}"/>
              </a:ext>
            </a:extLst>
          </p:cNvPr>
          <p:cNvSpPr>
            <a:spLocks noGrp="1"/>
          </p:cNvSpPr>
          <p:nvPr>
            <p:ph type="title"/>
          </p:nvPr>
        </p:nvSpPr>
        <p:spPr>
          <a:xfrm>
            <a:off x="109847" y="274320"/>
            <a:ext cx="11208185" cy="926145"/>
          </a:xfrm>
        </p:spPr>
        <p:txBody>
          <a:bodyPr>
            <a:normAutofit/>
          </a:bodyPr>
          <a:lstStyle/>
          <a:p>
            <a:r>
              <a:rPr lang="en-US" dirty="0"/>
              <a:t>Route 302 &amp; Tandberg trail</a:t>
            </a:r>
          </a:p>
        </p:txBody>
      </p:sp>
      <p:pic>
        <p:nvPicPr>
          <p:cNvPr id="4" name="Picture 4" descr="https://www.vhb.com/Style%20Library/vhb/images/VHB_logo.png">
            <a:extLst>
              <a:ext uri="{FF2B5EF4-FFF2-40B4-BE49-F238E27FC236}">
                <a16:creationId xmlns:a16="http://schemas.microsoft.com/office/drawing/2014/main" id="{18377556-E483-44A9-BEB9-ED310BDE73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ine&#10;&#10;Description automatically generated">
            <a:extLst>
              <a:ext uri="{FF2B5EF4-FFF2-40B4-BE49-F238E27FC236}">
                <a16:creationId xmlns:a16="http://schemas.microsoft.com/office/drawing/2014/main" id="{4F039AEB-B10F-28BB-07FD-4F15B5F9490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057978" y="1077553"/>
            <a:ext cx="6076043" cy="5506127"/>
          </a:xfrm>
          <a:prstGeom prst="rect">
            <a:avLst/>
          </a:prstGeom>
        </p:spPr>
      </p:pic>
      <p:sp>
        <p:nvSpPr>
          <p:cNvPr id="3" name="TextBox 2">
            <a:extLst>
              <a:ext uri="{FF2B5EF4-FFF2-40B4-BE49-F238E27FC236}">
                <a16:creationId xmlns:a16="http://schemas.microsoft.com/office/drawing/2014/main" id="{28377189-B4EC-B206-8141-F20E5B533B59}"/>
              </a:ext>
            </a:extLst>
          </p:cNvPr>
          <p:cNvSpPr txBox="1"/>
          <p:nvPr/>
        </p:nvSpPr>
        <p:spPr>
          <a:xfrm>
            <a:off x="11745999" y="549970"/>
            <a:ext cx="343364" cy="369332"/>
          </a:xfrm>
          <a:prstGeom prst="rect">
            <a:avLst/>
          </a:prstGeom>
          <a:noFill/>
        </p:spPr>
        <p:txBody>
          <a:bodyPr wrap="none" rtlCol="0">
            <a:spAutoFit/>
          </a:bodyPr>
          <a:lstStyle/>
          <a:p>
            <a:r>
              <a:rPr lang="en-US" b="1" dirty="0">
                <a:solidFill>
                  <a:schemeClr val="bg1"/>
                </a:solidFill>
              </a:rPr>
              <a:t>N</a:t>
            </a:r>
          </a:p>
        </p:txBody>
      </p:sp>
      <p:cxnSp>
        <p:nvCxnSpPr>
          <p:cNvPr id="8" name="Straight Arrow Connector 7">
            <a:extLst>
              <a:ext uri="{FF2B5EF4-FFF2-40B4-BE49-F238E27FC236}">
                <a16:creationId xmlns:a16="http://schemas.microsoft.com/office/drawing/2014/main" id="{EF09E269-8B36-EB05-0C1D-4482C10784F8}"/>
              </a:ext>
            </a:extLst>
          </p:cNvPr>
          <p:cNvCxnSpPr>
            <a:cxnSpLocks/>
          </p:cNvCxnSpPr>
          <p:nvPr/>
        </p:nvCxnSpPr>
        <p:spPr>
          <a:xfrm>
            <a:off x="11222940" y="574904"/>
            <a:ext cx="523059" cy="15973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61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3192-82B8-4A1C-8D28-A8ECC319D033}"/>
              </a:ext>
            </a:extLst>
          </p:cNvPr>
          <p:cNvSpPr>
            <a:spLocks noGrp="1"/>
          </p:cNvSpPr>
          <p:nvPr>
            <p:ph type="title"/>
          </p:nvPr>
        </p:nvSpPr>
        <p:spPr>
          <a:xfrm>
            <a:off x="109847" y="274320"/>
            <a:ext cx="11208185" cy="926145"/>
          </a:xfrm>
        </p:spPr>
        <p:txBody>
          <a:bodyPr>
            <a:normAutofit/>
          </a:bodyPr>
          <a:lstStyle/>
          <a:p>
            <a:r>
              <a:rPr lang="en-US" dirty="0"/>
              <a:t>Route 302 &amp; Landing road</a:t>
            </a:r>
          </a:p>
        </p:txBody>
      </p:sp>
      <p:pic>
        <p:nvPicPr>
          <p:cNvPr id="4" name="Picture 4" descr="https://www.vhb.com/Style%20Library/vhb/images/VHB_logo.png">
            <a:extLst>
              <a:ext uri="{FF2B5EF4-FFF2-40B4-BE49-F238E27FC236}">
                <a16:creationId xmlns:a16="http://schemas.microsoft.com/office/drawing/2014/main" id="{18377556-E483-44A9-BEB9-ED310BDE73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ine&#10;&#10;Description automatically generated">
            <a:extLst>
              <a:ext uri="{FF2B5EF4-FFF2-40B4-BE49-F238E27FC236}">
                <a16:creationId xmlns:a16="http://schemas.microsoft.com/office/drawing/2014/main" id="{4F039AEB-B10F-28BB-07FD-4F15B5F9490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057978" y="1352550"/>
            <a:ext cx="6076043" cy="5231130"/>
          </a:xfrm>
          <a:prstGeom prst="rect">
            <a:avLst/>
          </a:prstGeom>
        </p:spPr>
      </p:pic>
      <p:sp>
        <p:nvSpPr>
          <p:cNvPr id="3" name="TextBox 2">
            <a:extLst>
              <a:ext uri="{FF2B5EF4-FFF2-40B4-BE49-F238E27FC236}">
                <a16:creationId xmlns:a16="http://schemas.microsoft.com/office/drawing/2014/main" id="{28377189-B4EC-B206-8141-F20E5B533B59}"/>
              </a:ext>
            </a:extLst>
          </p:cNvPr>
          <p:cNvSpPr txBox="1"/>
          <p:nvPr/>
        </p:nvSpPr>
        <p:spPr>
          <a:xfrm>
            <a:off x="11745999" y="549970"/>
            <a:ext cx="343364" cy="369332"/>
          </a:xfrm>
          <a:prstGeom prst="rect">
            <a:avLst/>
          </a:prstGeom>
          <a:noFill/>
        </p:spPr>
        <p:txBody>
          <a:bodyPr wrap="none" rtlCol="0">
            <a:spAutoFit/>
          </a:bodyPr>
          <a:lstStyle/>
          <a:p>
            <a:r>
              <a:rPr lang="en-US" b="1" dirty="0">
                <a:solidFill>
                  <a:schemeClr val="bg1"/>
                </a:solidFill>
              </a:rPr>
              <a:t>N</a:t>
            </a:r>
          </a:p>
        </p:txBody>
      </p:sp>
      <p:cxnSp>
        <p:nvCxnSpPr>
          <p:cNvPr id="8" name="Straight Arrow Connector 7">
            <a:extLst>
              <a:ext uri="{FF2B5EF4-FFF2-40B4-BE49-F238E27FC236}">
                <a16:creationId xmlns:a16="http://schemas.microsoft.com/office/drawing/2014/main" id="{EF09E269-8B36-EB05-0C1D-4482C10784F8}"/>
              </a:ext>
            </a:extLst>
          </p:cNvPr>
          <p:cNvCxnSpPr>
            <a:cxnSpLocks/>
          </p:cNvCxnSpPr>
          <p:nvPr/>
        </p:nvCxnSpPr>
        <p:spPr>
          <a:xfrm>
            <a:off x="11222940" y="574904"/>
            <a:ext cx="523059" cy="15973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86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3192-82B8-4A1C-8D28-A8ECC319D033}"/>
              </a:ext>
            </a:extLst>
          </p:cNvPr>
          <p:cNvSpPr>
            <a:spLocks noGrp="1"/>
          </p:cNvSpPr>
          <p:nvPr>
            <p:ph type="title"/>
          </p:nvPr>
        </p:nvSpPr>
        <p:spPr>
          <a:xfrm>
            <a:off x="109847" y="274320"/>
            <a:ext cx="11208185" cy="926145"/>
          </a:xfrm>
        </p:spPr>
        <p:txBody>
          <a:bodyPr>
            <a:normAutofit/>
          </a:bodyPr>
          <a:lstStyle/>
          <a:p>
            <a:r>
              <a:rPr lang="en-US" sz="3100" dirty="0"/>
              <a:t>Route 302 &amp; franklin drive &amp; middle connector</a:t>
            </a:r>
            <a:r>
              <a:rPr lang="en-US" dirty="0"/>
              <a:t>	</a:t>
            </a:r>
          </a:p>
        </p:txBody>
      </p:sp>
      <p:pic>
        <p:nvPicPr>
          <p:cNvPr id="4" name="Picture 4" descr="https://www.vhb.com/Style%20Library/vhb/images/VHB_logo.png">
            <a:extLst>
              <a:ext uri="{FF2B5EF4-FFF2-40B4-BE49-F238E27FC236}">
                <a16:creationId xmlns:a16="http://schemas.microsoft.com/office/drawing/2014/main" id="{18377556-E483-44A9-BEB9-ED310BDE73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ine&#10;&#10;Description automatically generated">
            <a:extLst>
              <a:ext uri="{FF2B5EF4-FFF2-40B4-BE49-F238E27FC236}">
                <a16:creationId xmlns:a16="http://schemas.microsoft.com/office/drawing/2014/main" id="{4F039AEB-B10F-28BB-07FD-4F15B5F9490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057978" y="1352550"/>
            <a:ext cx="6076043" cy="5231130"/>
          </a:xfrm>
          <a:prstGeom prst="rect">
            <a:avLst/>
          </a:prstGeom>
        </p:spPr>
      </p:pic>
      <p:sp>
        <p:nvSpPr>
          <p:cNvPr id="3" name="TextBox 2">
            <a:extLst>
              <a:ext uri="{FF2B5EF4-FFF2-40B4-BE49-F238E27FC236}">
                <a16:creationId xmlns:a16="http://schemas.microsoft.com/office/drawing/2014/main" id="{28377189-B4EC-B206-8141-F20E5B533B59}"/>
              </a:ext>
            </a:extLst>
          </p:cNvPr>
          <p:cNvSpPr txBox="1"/>
          <p:nvPr/>
        </p:nvSpPr>
        <p:spPr>
          <a:xfrm>
            <a:off x="11745999" y="549970"/>
            <a:ext cx="343364" cy="369332"/>
          </a:xfrm>
          <a:prstGeom prst="rect">
            <a:avLst/>
          </a:prstGeom>
          <a:noFill/>
        </p:spPr>
        <p:txBody>
          <a:bodyPr wrap="none" rtlCol="0">
            <a:spAutoFit/>
          </a:bodyPr>
          <a:lstStyle/>
          <a:p>
            <a:r>
              <a:rPr lang="en-US" b="1" dirty="0">
                <a:solidFill>
                  <a:schemeClr val="bg1"/>
                </a:solidFill>
              </a:rPr>
              <a:t>N</a:t>
            </a:r>
          </a:p>
        </p:txBody>
      </p:sp>
      <p:cxnSp>
        <p:nvCxnSpPr>
          <p:cNvPr id="8" name="Straight Arrow Connector 7">
            <a:extLst>
              <a:ext uri="{FF2B5EF4-FFF2-40B4-BE49-F238E27FC236}">
                <a16:creationId xmlns:a16="http://schemas.microsoft.com/office/drawing/2014/main" id="{EF09E269-8B36-EB05-0C1D-4482C10784F8}"/>
              </a:ext>
            </a:extLst>
          </p:cNvPr>
          <p:cNvCxnSpPr>
            <a:cxnSpLocks/>
          </p:cNvCxnSpPr>
          <p:nvPr/>
        </p:nvCxnSpPr>
        <p:spPr>
          <a:xfrm>
            <a:off x="11222940" y="574904"/>
            <a:ext cx="523059" cy="15973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94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3192-82B8-4A1C-8D28-A8ECC319D033}"/>
              </a:ext>
            </a:extLst>
          </p:cNvPr>
          <p:cNvSpPr>
            <a:spLocks noGrp="1"/>
          </p:cNvSpPr>
          <p:nvPr>
            <p:ph type="title"/>
          </p:nvPr>
        </p:nvSpPr>
        <p:spPr>
          <a:xfrm>
            <a:off x="109847" y="274320"/>
            <a:ext cx="11208185" cy="926145"/>
          </a:xfrm>
        </p:spPr>
        <p:txBody>
          <a:bodyPr>
            <a:normAutofit/>
          </a:bodyPr>
          <a:lstStyle/>
          <a:p>
            <a:r>
              <a:rPr lang="en-US" dirty="0"/>
              <a:t>Route 302 &amp; whites bridge road</a:t>
            </a:r>
          </a:p>
        </p:txBody>
      </p:sp>
      <p:pic>
        <p:nvPicPr>
          <p:cNvPr id="4" name="Picture 4" descr="https://www.vhb.com/Style%20Library/vhb/images/VHB_logo.png">
            <a:extLst>
              <a:ext uri="{FF2B5EF4-FFF2-40B4-BE49-F238E27FC236}">
                <a16:creationId xmlns:a16="http://schemas.microsoft.com/office/drawing/2014/main" id="{18377556-E483-44A9-BEB9-ED310BDE73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8377189-B4EC-B206-8141-F20E5B533B59}"/>
              </a:ext>
            </a:extLst>
          </p:cNvPr>
          <p:cNvSpPr txBox="1"/>
          <p:nvPr/>
        </p:nvSpPr>
        <p:spPr>
          <a:xfrm>
            <a:off x="11745999" y="549970"/>
            <a:ext cx="343364" cy="369332"/>
          </a:xfrm>
          <a:prstGeom prst="rect">
            <a:avLst/>
          </a:prstGeom>
          <a:noFill/>
        </p:spPr>
        <p:txBody>
          <a:bodyPr wrap="none" rtlCol="0">
            <a:spAutoFit/>
          </a:bodyPr>
          <a:lstStyle/>
          <a:p>
            <a:r>
              <a:rPr lang="en-US" b="1" dirty="0">
                <a:solidFill>
                  <a:schemeClr val="bg1"/>
                </a:solidFill>
              </a:rPr>
              <a:t>N</a:t>
            </a:r>
          </a:p>
        </p:txBody>
      </p:sp>
      <p:cxnSp>
        <p:nvCxnSpPr>
          <p:cNvPr id="8" name="Straight Arrow Connector 7">
            <a:extLst>
              <a:ext uri="{FF2B5EF4-FFF2-40B4-BE49-F238E27FC236}">
                <a16:creationId xmlns:a16="http://schemas.microsoft.com/office/drawing/2014/main" id="{EF09E269-8B36-EB05-0C1D-4482C10784F8}"/>
              </a:ext>
            </a:extLst>
          </p:cNvPr>
          <p:cNvCxnSpPr>
            <a:cxnSpLocks/>
          </p:cNvCxnSpPr>
          <p:nvPr/>
        </p:nvCxnSpPr>
        <p:spPr>
          <a:xfrm>
            <a:off x="11222940" y="574904"/>
            <a:ext cx="523059" cy="15973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close up of a computer screen&#10;&#10;Description automatically generated">
            <a:extLst>
              <a:ext uri="{FF2B5EF4-FFF2-40B4-BE49-F238E27FC236}">
                <a16:creationId xmlns:a16="http://schemas.microsoft.com/office/drawing/2014/main" id="{F7996CFB-CE24-58BE-E261-EDCEAD7AE32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228976" y="1005027"/>
            <a:ext cx="6267450" cy="5335751"/>
          </a:xfrm>
          <a:prstGeom prst="rect">
            <a:avLst/>
          </a:prstGeom>
        </p:spPr>
      </p:pic>
    </p:spTree>
    <p:extLst>
      <p:ext uri="{BB962C8B-B14F-4D97-AF65-F5344CB8AC3E}">
        <p14:creationId xmlns:p14="http://schemas.microsoft.com/office/powerpoint/2010/main" val="357016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3192-82B8-4A1C-8D28-A8ECC319D033}"/>
              </a:ext>
            </a:extLst>
          </p:cNvPr>
          <p:cNvSpPr>
            <a:spLocks noGrp="1"/>
          </p:cNvSpPr>
          <p:nvPr>
            <p:ph type="title"/>
          </p:nvPr>
        </p:nvSpPr>
        <p:spPr>
          <a:xfrm>
            <a:off x="109847" y="271563"/>
            <a:ext cx="11208185" cy="926145"/>
          </a:xfrm>
        </p:spPr>
        <p:txBody>
          <a:bodyPr>
            <a:normAutofit/>
          </a:bodyPr>
          <a:lstStyle/>
          <a:p>
            <a:r>
              <a:rPr lang="en-US" dirty="0"/>
              <a:t>Tandberg trail &amp; west connector</a:t>
            </a:r>
          </a:p>
        </p:txBody>
      </p:sp>
      <p:pic>
        <p:nvPicPr>
          <p:cNvPr id="4" name="Picture 4" descr="https://www.vhb.com/Style%20Library/vhb/images/VHB_logo.png">
            <a:extLst>
              <a:ext uri="{FF2B5EF4-FFF2-40B4-BE49-F238E27FC236}">
                <a16:creationId xmlns:a16="http://schemas.microsoft.com/office/drawing/2014/main" id="{18377556-E483-44A9-BEB9-ED310BDE73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8377189-B4EC-B206-8141-F20E5B533B59}"/>
              </a:ext>
            </a:extLst>
          </p:cNvPr>
          <p:cNvSpPr txBox="1"/>
          <p:nvPr/>
        </p:nvSpPr>
        <p:spPr>
          <a:xfrm>
            <a:off x="11745999" y="549970"/>
            <a:ext cx="343364" cy="369332"/>
          </a:xfrm>
          <a:prstGeom prst="rect">
            <a:avLst/>
          </a:prstGeom>
          <a:noFill/>
        </p:spPr>
        <p:txBody>
          <a:bodyPr wrap="none" rtlCol="0">
            <a:spAutoFit/>
          </a:bodyPr>
          <a:lstStyle/>
          <a:p>
            <a:r>
              <a:rPr lang="en-US" b="1" dirty="0">
                <a:solidFill>
                  <a:schemeClr val="bg1"/>
                </a:solidFill>
              </a:rPr>
              <a:t>N</a:t>
            </a:r>
          </a:p>
        </p:txBody>
      </p:sp>
      <p:cxnSp>
        <p:nvCxnSpPr>
          <p:cNvPr id="8" name="Straight Arrow Connector 7">
            <a:extLst>
              <a:ext uri="{FF2B5EF4-FFF2-40B4-BE49-F238E27FC236}">
                <a16:creationId xmlns:a16="http://schemas.microsoft.com/office/drawing/2014/main" id="{EF09E269-8B36-EB05-0C1D-4482C10784F8}"/>
              </a:ext>
            </a:extLst>
          </p:cNvPr>
          <p:cNvCxnSpPr>
            <a:cxnSpLocks/>
          </p:cNvCxnSpPr>
          <p:nvPr/>
        </p:nvCxnSpPr>
        <p:spPr>
          <a:xfrm flipV="1">
            <a:off x="11269241" y="734636"/>
            <a:ext cx="476758" cy="46307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close up of a map&#10;&#10;Description automatically generated">
            <a:extLst>
              <a:ext uri="{FF2B5EF4-FFF2-40B4-BE49-F238E27FC236}">
                <a16:creationId xmlns:a16="http://schemas.microsoft.com/office/drawing/2014/main" id="{2C00A9B7-1E31-7280-35B8-63C18CA5C7C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10525" y="1069587"/>
            <a:ext cx="10970950" cy="5208625"/>
          </a:xfrm>
          <a:prstGeom prst="rect">
            <a:avLst/>
          </a:prstGeom>
        </p:spPr>
      </p:pic>
    </p:spTree>
    <p:extLst>
      <p:ext uri="{BB962C8B-B14F-4D97-AF65-F5344CB8AC3E}">
        <p14:creationId xmlns:p14="http://schemas.microsoft.com/office/powerpoint/2010/main" val="34026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274320"/>
            <a:ext cx="10669434" cy="790687"/>
          </a:xfrm>
        </p:spPr>
        <p:txBody>
          <a:bodyPr anchor="ctr">
            <a:normAutofit/>
          </a:bodyPr>
          <a:lstStyle/>
          <a:p>
            <a:r>
              <a:rPr lang="en-US" dirty="0"/>
              <a:t>Project area and descriptions</a:t>
            </a:r>
          </a:p>
        </p:txBody>
      </p:sp>
      <p:pic>
        <p:nvPicPr>
          <p:cNvPr id="5" name="Picture 4" descr="https://www.vhb.com/Style%20Library/vhb/images/VHB_logo.png">
            <a:extLst>
              <a:ext uri="{FF2B5EF4-FFF2-40B4-BE49-F238E27FC236}">
                <a16:creationId xmlns:a16="http://schemas.microsoft.com/office/drawing/2014/main" id="{A3038797-2954-4E39-A5C2-7979040D7D6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3">
            <a:extLst>
              <a:ext uri="{FF2B5EF4-FFF2-40B4-BE49-F238E27FC236}">
                <a16:creationId xmlns:a16="http://schemas.microsoft.com/office/drawing/2014/main" id="{4D200894-0B2C-EAB0-D5FE-BB1CFC55F670}"/>
              </a:ext>
            </a:extLst>
          </p:cNvPr>
          <p:cNvSpPr>
            <a:spLocks noGrp="1"/>
          </p:cNvSpPr>
          <p:nvPr>
            <p:ph idx="1"/>
          </p:nvPr>
        </p:nvSpPr>
        <p:spPr>
          <a:xfrm>
            <a:off x="1024128" y="1495313"/>
            <a:ext cx="10346705" cy="3345627"/>
          </a:xfrm>
        </p:spPr>
        <p:txBody>
          <a:bodyPr>
            <a:normAutofit/>
          </a:bodyPr>
          <a:lstStyle/>
          <a:p>
            <a:pPr>
              <a:lnSpc>
                <a:spcPct val="100000"/>
              </a:lnSpc>
            </a:pPr>
            <a:r>
              <a:rPr lang="en-US" sz="2400" dirty="0"/>
              <a:t>• </a:t>
            </a:r>
            <a:r>
              <a:rPr lang="en-US" sz="2400" b="1" u="sng" dirty="0"/>
              <a:t>Construct an East Side Connector Road- </a:t>
            </a:r>
            <a:r>
              <a:rPr lang="en-US" sz="2400" dirty="0"/>
              <a:t>Extend new road from Route 115 up to the termini of franklin Drive. </a:t>
            </a:r>
          </a:p>
          <a:p>
            <a:pPr>
              <a:lnSpc>
                <a:spcPct val="100000"/>
              </a:lnSpc>
            </a:pPr>
            <a:r>
              <a:rPr lang="en-US" sz="2400" dirty="0"/>
              <a:t>• </a:t>
            </a:r>
            <a:r>
              <a:rPr lang="en-US" sz="2400" b="1" u="sng" dirty="0"/>
              <a:t>West Side Connector Road- </a:t>
            </a:r>
            <a:r>
              <a:rPr lang="en-US" sz="2400" dirty="0"/>
              <a:t>Consist of Roadway improvements on Manchester Drive from the intersection of Route 35 and extending .56 miles and a new road extending Manchester Drive northerly .55 miles to Whites Bridge Road. </a:t>
            </a:r>
          </a:p>
          <a:p>
            <a:pPr>
              <a:lnSpc>
                <a:spcPct val="100000"/>
              </a:lnSpc>
            </a:pPr>
            <a:r>
              <a:rPr lang="en-US" sz="2400" dirty="0"/>
              <a:t>• </a:t>
            </a:r>
            <a:r>
              <a:rPr lang="en-US" sz="2400" b="1" u="sng" dirty="0"/>
              <a:t>Middle Connector Road- </a:t>
            </a:r>
            <a:r>
              <a:rPr lang="en-US" sz="2400" dirty="0"/>
              <a:t>Extends from the Intersection of Route 302/Franklin Drive to the Landing Road. </a:t>
            </a:r>
          </a:p>
          <a:p>
            <a:endParaRPr lang="en-US" dirty="0"/>
          </a:p>
        </p:txBody>
      </p:sp>
    </p:spTree>
    <p:extLst>
      <p:ext uri="{BB962C8B-B14F-4D97-AF65-F5344CB8AC3E}">
        <p14:creationId xmlns:p14="http://schemas.microsoft.com/office/powerpoint/2010/main" val="188252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3192-82B8-4A1C-8D28-A8ECC319D033}"/>
              </a:ext>
            </a:extLst>
          </p:cNvPr>
          <p:cNvSpPr>
            <a:spLocks noGrp="1"/>
          </p:cNvSpPr>
          <p:nvPr>
            <p:ph type="title"/>
          </p:nvPr>
        </p:nvSpPr>
        <p:spPr>
          <a:xfrm>
            <a:off x="109847" y="271563"/>
            <a:ext cx="11208185" cy="926145"/>
          </a:xfrm>
        </p:spPr>
        <p:txBody>
          <a:bodyPr>
            <a:normAutofit/>
          </a:bodyPr>
          <a:lstStyle/>
          <a:p>
            <a:r>
              <a:rPr lang="en-US" dirty="0"/>
              <a:t>Tandberg trail &amp; east connector</a:t>
            </a:r>
          </a:p>
        </p:txBody>
      </p:sp>
      <p:pic>
        <p:nvPicPr>
          <p:cNvPr id="4" name="Picture 4" descr="https://www.vhb.com/Style%20Library/vhb/images/VHB_logo.png">
            <a:extLst>
              <a:ext uri="{FF2B5EF4-FFF2-40B4-BE49-F238E27FC236}">
                <a16:creationId xmlns:a16="http://schemas.microsoft.com/office/drawing/2014/main" id="{18377556-E483-44A9-BEB9-ED310BDE73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8377189-B4EC-B206-8141-F20E5B533B59}"/>
              </a:ext>
            </a:extLst>
          </p:cNvPr>
          <p:cNvSpPr txBox="1"/>
          <p:nvPr/>
        </p:nvSpPr>
        <p:spPr>
          <a:xfrm>
            <a:off x="11745999" y="549970"/>
            <a:ext cx="343364" cy="369332"/>
          </a:xfrm>
          <a:prstGeom prst="rect">
            <a:avLst/>
          </a:prstGeom>
          <a:noFill/>
        </p:spPr>
        <p:txBody>
          <a:bodyPr wrap="none" rtlCol="0">
            <a:spAutoFit/>
          </a:bodyPr>
          <a:lstStyle/>
          <a:p>
            <a:r>
              <a:rPr lang="en-US" b="1" dirty="0">
                <a:solidFill>
                  <a:schemeClr val="bg1"/>
                </a:solidFill>
              </a:rPr>
              <a:t>N</a:t>
            </a:r>
          </a:p>
        </p:txBody>
      </p:sp>
      <p:cxnSp>
        <p:nvCxnSpPr>
          <p:cNvPr id="8" name="Straight Arrow Connector 7">
            <a:extLst>
              <a:ext uri="{FF2B5EF4-FFF2-40B4-BE49-F238E27FC236}">
                <a16:creationId xmlns:a16="http://schemas.microsoft.com/office/drawing/2014/main" id="{EF09E269-8B36-EB05-0C1D-4482C10784F8}"/>
              </a:ext>
            </a:extLst>
          </p:cNvPr>
          <p:cNvCxnSpPr>
            <a:cxnSpLocks/>
          </p:cNvCxnSpPr>
          <p:nvPr/>
        </p:nvCxnSpPr>
        <p:spPr>
          <a:xfrm flipV="1">
            <a:off x="11269241" y="734636"/>
            <a:ext cx="476758" cy="46307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close up of a map&#10;&#10;Description automatically generated">
            <a:extLst>
              <a:ext uri="{FF2B5EF4-FFF2-40B4-BE49-F238E27FC236}">
                <a16:creationId xmlns:a16="http://schemas.microsoft.com/office/drawing/2014/main" id="{5B17970F-D793-B098-B07D-DCB45B6EE97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80491" y="966172"/>
            <a:ext cx="9631018" cy="5306886"/>
          </a:xfrm>
          <a:prstGeom prst="rect">
            <a:avLst/>
          </a:prstGeom>
        </p:spPr>
      </p:pic>
    </p:spTree>
    <p:extLst>
      <p:ext uri="{BB962C8B-B14F-4D97-AF65-F5344CB8AC3E}">
        <p14:creationId xmlns:p14="http://schemas.microsoft.com/office/powerpoint/2010/main" val="324599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274320"/>
            <a:ext cx="9720072" cy="1463040"/>
          </a:xfrm>
        </p:spPr>
        <p:txBody>
          <a:bodyPr anchor="ctr">
            <a:normAutofit/>
          </a:bodyPr>
          <a:lstStyle/>
          <a:p>
            <a:r>
              <a:rPr lang="en-US" dirty="0"/>
              <a:t>Timeline &amp; Communications</a:t>
            </a:r>
          </a:p>
        </p:txBody>
      </p:sp>
      <p:sp>
        <p:nvSpPr>
          <p:cNvPr id="4" name="Content Placeholder 3">
            <a:extLst>
              <a:ext uri="{FF2B5EF4-FFF2-40B4-BE49-F238E27FC236}">
                <a16:creationId xmlns:a16="http://schemas.microsoft.com/office/drawing/2014/main" id="{17A598E3-6429-4F0C-BA0A-A89E306985FB}"/>
              </a:ext>
            </a:extLst>
          </p:cNvPr>
          <p:cNvSpPr>
            <a:spLocks noGrp="1"/>
          </p:cNvSpPr>
          <p:nvPr>
            <p:ph idx="1"/>
          </p:nvPr>
        </p:nvSpPr>
        <p:spPr>
          <a:xfrm>
            <a:off x="2584624" y="1737360"/>
            <a:ext cx="6599079" cy="3089361"/>
          </a:xfrm>
        </p:spPr>
        <p:txBody>
          <a:bodyPr>
            <a:normAutofit/>
          </a:bodyPr>
          <a:lstStyle/>
          <a:p>
            <a:r>
              <a:rPr lang="en-US" sz="3200" b="1" u="sng" dirty="0"/>
              <a:t>Project Schedule</a:t>
            </a:r>
          </a:p>
          <a:p>
            <a:pPr lvl="1"/>
            <a:r>
              <a:rPr lang="en-US" sz="2800" dirty="0"/>
              <a:t>Tonight – Preliminary Public Meeting</a:t>
            </a:r>
          </a:p>
          <a:p>
            <a:pPr lvl="1"/>
            <a:r>
              <a:rPr lang="en-US" sz="2800" dirty="0"/>
              <a:t>February 2025 – Formal Public Meeting</a:t>
            </a:r>
          </a:p>
          <a:p>
            <a:pPr lvl="1"/>
            <a:r>
              <a:rPr lang="en-US" sz="2800" dirty="0"/>
              <a:t>June 2027 – Project Advertise</a:t>
            </a:r>
          </a:p>
          <a:p>
            <a:pPr lvl="1"/>
            <a:r>
              <a:rPr lang="en-US" sz="2800" dirty="0"/>
              <a:t>Fall 2027 – Construction Begins</a:t>
            </a:r>
          </a:p>
          <a:p>
            <a:pPr lvl="1"/>
            <a:r>
              <a:rPr lang="en-US" sz="2800" dirty="0"/>
              <a:t>Fall 2030 – Construction Complete</a:t>
            </a:r>
          </a:p>
        </p:txBody>
      </p:sp>
      <p:pic>
        <p:nvPicPr>
          <p:cNvPr id="5" name="Picture 4" descr="https://www.vhb.com/Style%20Library/vhb/images/VHB_logo.png">
            <a:extLst>
              <a:ext uri="{FF2B5EF4-FFF2-40B4-BE49-F238E27FC236}">
                <a16:creationId xmlns:a16="http://schemas.microsoft.com/office/drawing/2014/main" id="{94A36B1C-3A1F-44CA-8B0A-276D602811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18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274320"/>
            <a:ext cx="9720072" cy="1463040"/>
          </a:xfrm>
        </p:spPr>
        <p:txBody>
          <a:bodyPr anchor="ctr">
            <a:normAutofit/>
          </a:bodyPr>
          <a:lstStyle/>
          <a:p>
            <a:r>
              <a:rPr lang="en-US" dirty="0"/>
              <a:t>Timeline &amp; Communications</a:t>
            </a:r>
          </a:p>
        </p:txBody>
      </p:sp>
      <p:pic>
        <p:nvPicPr>
          <p:cNvPr id="5" name="Picture 4" descr="https://www.vhb.com/Style%20Library/vhb/images/VHB_logo.png">
            <a:extLst>
              <a:ext uri="{FF2B5EF4-FFF2-40B4-BE49-F238E27FC236}">
                <a16:creationId xmlns:a16="http://schemas.microsoft.com/office/drawing/2014/main" id="{B05DB3BD-7F4B-4B7F-86BA-C4E61B431C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a:extLst>
              <a:ext uri="{FF2B5EF4-FFF2-40B4-BE49-F238E27FC236}">
                <a16:creationId xmlns:a16="http://schemas.microsoft.com/office/drawing/2014/main" id="{75F10EC1-BC96-01E3-022B-10384C47ADA5}"/>
              </a:ext>
            </a:extLst>
          </p:cNvPr>
          <p:cNvSpPr>
            <a:spLocks noGrp="1"/>
          </p:cNvSpPr>
          <p:nvPr>
            <p:ph idx="1"/>
          </p:nvPr>
        </p:nvSpPr>
        <p:spPr>
          <a:xfrm>
            <a:off x="2584624" y="1737360"/>
            <a:ext cx="6599079" cy="3089361"/>
          </a:xfrm>
        </p:spPr>
        <p:txBody>
          <a:bodyPr>
            <a:normAutofit/>
          </a:bodyPr>
          <a:lstStyle/>
          <a:p>
            <a:r>
              <a:rPr lang="en-US" sz="3200" b="1" u="sng" dirty="0"/>
              <a:t>Project Funding</a:t>
            </a:r>
          </a:p>
          <a:p>
            <a:pPr lvl="1"/>
            <a:r>
              <a:rPr lang="en-US" sz="2800" dirty="0"/>
              <a:t>Federal RAISE Grant (80%)</a:t>
            </a:r>
          </a:p>
          <a:p>
            <a:pPr lvl="1"/>
            <a:r>
              <a:rPr lang="en-US" sz="2800" dirty="0"/>
              <a:t>State (10%)</a:t>
            </a:r>
          </a:p>
          <a:p>
            <a:pPr lvl="1"/>
            <a:r>
              <a:rPr lang="en-US" sz="2800" dirty="0"/>
              <a:t>Town of Windham (10%)</a:t>
            </a:r>
          </a:p>
        </p:txBody>
      </p:sp>
    </p:spTree>
    <p:extLst>
      <p:ext uri="{BB962C8B-B14F-4D97-AF65-F5344CB8AC3E}">
        <p14:creationId xmlns:p14="http://schemas.microsoft.com/office/powerpoint/2010/main" val="22992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274320"/>
            <a:ext cx="9720072" cy="1463040"/>
          </a:xfrm>
        </p:spPr>
        <p:txBody>
          <a:bodyPr anchor="ctr">
            <a:normAutofit/>
          </a:bodyPr>
          <a:lstStyle/>
          <a:p>
            <a:r>
              <a:rPr lang="en-US" dirty="0"/>
              <a:t>Discussion</a:t>
            </a:r>
          </a:p>
        </p:txBody>
      </p:sp>
      <p:sp>
        <p:nvSpPr>
          <p:cNvPr id="4" name="Content Placeholder 3">
            <a:extLst>
              <a:ext uri="{FF2B5EF4-FFF2-40B4-BE49-F238E27FC236}">
                <a16:creationId xmlns:a16="http://schemas.microsoft.com/office/drawing/2014/main" id="{17A598E3-6429-4F0C-BA0A-A89E306985FB}"/>
              </a:ext>
            </a:extLst>
          </p:cNvPr>
          <p:cNvSpPr>
            <a:spLocks noGrp="1"/>
          </p:cNvSpPr>
          <p:nvPr>
            <p:ph idx="1"/>
          </p:nvPr>
        </p:nvSpPr>
        <p:spPr>
          <a:xfrm>
            <a:off x="1024128" y="1809898"/>
            <a:ext cx="9720073" cy="1732199"/>
          </a:xfrm>
        </p:spPr>
        <p:txBody>
          <a:bodyPr/>
          <a:lstStyle/>
          <a:p>
            <a:r>
              <a:rPr lang="en-US" b="1" u="sng" dirty="0"/>
              <a:t>Ground Rules:</a:t>
            </a:r>
          </a:p>
          <a:p>
            <a:r>
              <a:rPr lang="en-US" dirty="0"/>
              <a:t>Ground rules- Please raise your hand, when called upon, please go to the podium state your name and address and who you are representing. One person at a time.</a:t>
            </a:r>
          </a:p>
        </p:txBody>
      </p:sp>
      <p:pic>
        <p:nvPicPr>
          <p:cNvPr id="5" name="Picture 4" descr="https://www.vhb.com/Style%20Library/vhb/images/VHB_logo.png">
            <a:extLst>
              <a:ext uri="{FF2B5EF4-FFF2-40B4-BE49-F238E27FC236}">
                <a16:creationId xmlns:a16="http://schemas.microsoft.com/office/drawing/2014/main" id="{3D80A322-328D-4025-A8DA-7C30052291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24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4332" y="2697480"/>
            <a:ext cx="4903336" cy="1463040"/>
          </a:xfrm>
        </p:spPr>
        <p:txBody>
          <a:bodyPr anchor="ctr">
            <a:normAutofit/>
          </a:bodyPr>
          <a:lstStyle/>
          <a:p>
            <a:r>
              <a:rPr lang="en-US" dirty="0"/>
              <a:t>Introductions</a:t>
            </a:r>
          </a:p>
        </p:txBody>
      </p:sp>
      <p:pic>
        <p:nvPicPr>
          <p:cNvPr id="5" name="Picture 4" descr="https://www.vhb.com/Style%20Library/vhb/images/VHB_logo.png">
            <a:extLst>
              <a:ext uri="{FF2B5EF4-FFF2-40B4-BE49-F238E27FC236}">
                <a16:creationId xmlns:a16="http://schemas.microsoft.com/office/drawing/2014/main" id="{A3038797-2954-4E39-A5C2-7979040D7D6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65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9643" y="2697480"/>
            <a:ext cx="7672713" cy="1463040"/>
          </a:xfrm>
        </p:spPr>
        <p:txBody>
          <a:bodyPr anchor="ctr">
            <a:normAutofit/>
          </a:bodyPr>
          <a:lstStyle/>
          <a:p>
            <a:r>
              <a:rPr lang="en-US" dirty="0"/>
              <a:t>Technical Presentation</a:t>
            </a:r>
          </a:p>
        </p:txBody>
      </p:sp>
      <p:pic>
        <p:nvPicPr>
          <p:cNvPr id="5" name="Picture 4" descr="https://www.vhb.com/Style%20Library/vhb/images/VHB_logo.png">
            <a:extLst>
              <a:ext uri="{FF2B5EF4-FFF2-40B4-BE49-F238E27FC236}">
                <a16:creationId xmlns:a16="http://schemas.microsoft.com/office/drawing/2014/main" id="{A3038797-2954-4E39-A5C2-7979040D7D6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615" y="274320"/>
            <a:ext cx="11585195" cy="799471"/>
          </a:xfrm>
        </p:spPr>
        <p:txBody>
          <a:bodyPr anchor="ctr">
            <a:normAutofit/>
          </a:bodyPr>
          <a:lstStyle/>
          <a:p>
            <a:r>
              <a:rPr lang="en-US" sz="3600" dirty="0"/>
              <a:t>A continuation of north Windham moves</a:t>
            </a:r>
          </a:p>
        </p:txBody>
      </p:sp>
      <p:pic>
        <p:nvPicPr>
          <p:cNvPr id="4" name="Picture 4" descr="https://www.vhb.com/Style%20Library/vhb/images/VHB_logo.png">
            <a:extLst>
              <a:ext uri="{FF2B5EF4-FFF2-40B4-BE49-F238E27FC236}">
                <a16:creationId xmlns:a16="http://schemas.microsoft.com/office/drawing/2014/main" id="{2F1B326C-813E-434E-9C8C-27D1CAD1F6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4D7699C-13DE-9E8E-116B-3F5F82EE0FDB}"/>
              </a:ext>
            </a:extLst>
          </p:cNvPr>
          <p:cNvPicPr>
            <a:picLocks noChangeAspect="1"/>
          </p:cNvPicPr>
          <p:nvPr/>
        </p:nvPicPr>
        <p:blipFill>
          <a:blip r:embed="rId3"/>
          <a:stretch>
            <a:fillRect/>
          </a:stretch>
        </p:blipFill>
        <p:spPr>
          <a:xfrm>
            <a:off x="2779874" y="1048624"/>
            <a:ext cx="6632251" cy="5184188"/>
          </a:xfrm>
          <a:prstGeom prst="rect">
            <a:avLst/>
          </a:prstGeom>
        </p:spPr>
      </p:pic>
    </p:spTree>
    <p:extLst>
      <p:ext uri="{BB962C8B-B14F-4D97-AF65-F5344CB8AC3E}">
        <p14:creationId xmlns:p14="http://schemas.microsoft.com/office/powerpoint/2010/main" val="318312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615" y="274320"/>
            <a:ext cx="11585195" cy="799471"/>
          </a:xfrm>
        </p:spPr>
        <p:txBody>
          <a:bodyPr anchor="ctr">
            <a:normAutofit/>
          </a:bodyPr>
          <a:lstStyle/>
          <a:p>
            <a:r>
              <a:rPr lang="en-US" sz="3600" dirty="0"/>
              <a:t>A continuation of north Windham moves</a:t>
            </a:r>
          </a:p>
        </p:txBody>
      </p:sp>
      <p:pic>
        <p:nvPicPr>
          <p:cNvPr id="4" name="Picture 4" descr="https://www.vhb.com/Style%20Library/vhb/images/VHB_logo.png">
            <a:extLst>
              <a:ext uri="{FF2B5EF4-FFF2-40B4-BE49-F238E27FC236}">
                <a16:creationId xmlns:a16="http://schemas.microsoft.com/office/drawing/2014/main" id="{2F1B326C-813E-434E-9C8C-27D1CAD1F6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25638D21-EBA4-C72C-D932-A3D9F4F0E65F}"/>
              </a:ext>
            </a:extLst>
          </p:cNvPr>
          <p:cNvSpPr>
            <a:spLocks noGrp="1"/>
          </p:cNvSpPr>
          <p:nvPr>
            <p:ph idx="1"/>
          </p:nvPr>
        </p:nvSpPr>
        <p:spPr>
          <a:xfrm>
            <a:off x="1024128" y="1809898"/>
            <a:ext cx="9720073" cy="4499462"/>
          </a:xfrm>
        </p:spPr>
        <p:txBody>
          <a:bodyPr/>
          <a:lstStyle/>
          <a:p>
            <a:r>
              <a:rPr lang="en-US" sz="3200" dirty="0"/>
              <a:t>The purpose of the North Windham Moves Study was to evaluate, analyze and improve local mobility and accessibility for the North Windham Downtown District while also providing for safety and mobility improvements for regional users along the Route 302 corridor. </a:t>
            </a:r>
          </a:p>
          <a:p>
            <a:endParaRPr lang="en-US" dirty="0"/>
          </a:p>
        </p:txBody>
      </p:sp>
    </p:spTree>
    <p:extLst>
      <p:ext uri="{BB962C8B-B14F-4D97-AF65-F5344CB8AC3E}">
        <p14:creationId xmlns:p14="http://schemas.microsoft.com/office/powerpoint/2010/main" val="240239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615" y="274320"/>
            <a:ext cx="11585195" cy="799471"/>
          </a:xfrm>
        </p:spPr>
        <p:txBody>
          <a:bodyPr anchor="ctr">
            <a:normAutofit/>
          </a:bodyPr>
          <a:lstStyle/>
          <a:p>
            <a:r>
              <a:rPr lang="en-US" sz="3600" dirty="0"/>
              <a:t>A continuation of north Windham moves</a:t>
            </a:r>
          </a:p>
        </p:txBody>
      </p:sp>
      <p:pic>
        <p:nvPicPr>
          <p:cNvPr id="4" name="Picture 4" descr="https://www.vhb.com/Style%20Library/vhb/images/VHB_logo.png">
            <a:extLst>
              <a:ext uri="{FF2B5EF4-FFF2-40B4-BE49-F238E27FC236}">
                <a16:creationId xmlns:a16="http://schemas.microsoft.com/office/drawing/2014/main" id="{2F1B326C-813E-434E-9C8C-27D1CAD1F6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25638D21-EBA4-C72C-D932-A3D9F4F0E65F}"/>
              </a:ext>
            </a:extLst>
          </p:cNvPr>
          <p:cNvSpPr>
            <a:spLocks noGrp="1"/>
          </p:cNvSpPr>
          <p:nvPr>
            <p:ph idx="1"/>
          </p:nvPr>
        </p:nvSpPr>
        <p:spPr>
          <a:xfrm>
            <a:off x="1063735" y="1242508"/>
            <a:ext cx="10044954" cy="5341172"/>
          </a:xfrm>
        </p:spPr>
        <p:txBody>
          <a:bodyPr/>
          <a:lstStyle/>
          <a:p>
            <a:r>
              <a:rPr lang="en-US" sz="2800" dirty="0"/>
              <a:t>The North Windham Moves Study enhanced and built upon the good ideas form prior studies.</a:t>
            </a:r>
          </a:p>
          <a:p>
            <a:pPr>
              <a:buFont typeface="Wingdings" panose="05000000000000000000" pitchFamily="2" charset="2"/>
              <a:buChar char="§"/>
            </a:pPr>
            <a:r>
              <a:rPr lang="en-US" sz="2800" dirty="0"/>
              <a:t> Service Road Study – 2007</a:t>
            </a:r>
          </a:p>
          <a:p>
            <a:pPr>
              <a:buFont typeface="Wingdings" panose="05000000000000000000" pitchFamily="2" charset="2"/>
              <a:buChar char="§"/>
            </a:pPr>
            <a:r>
              <a:rPr lang="en-US" sz="2800" dirty="0"/>
              <a:t> Lakes Region Transit Service Study – 2011</a:t>
            </a:r>
          </a:p>
          <a:p>
            <a:pPr>
              <a:buFont typeface="Wingdings" panose="05000000000000000000" pitchFamily="2" charset="2"/>
              <a:buChar char="§"/>
            </a:pPr>
            <a:r>
              <a:rPr lang="en-US" sz="2800" dirty="0"/>
              <a:t> 21</a:t>
            </a:r>
            <a:r>
              <a:rPr lang="en-US" sz="2800" baseline="30000" dirty="0"/>
              <a:t>st</a:t>
            </a:r>
            <a:r>
              <a:rPr lang="en-US" sz="2800" dirty="0"/>
              <a:t> Century Downtown Plan – 2013</a:t>
            </a:r>
          </a:p>
          <a:p>
            <a:pPr>
              <a:buFont typeface="Wingdings" panose="05000000000000000000" pitchFamily="2" charset="2"/>
              <a:buChar char="§"/>
            </a:pPr>
            <a:r>
              <a:rPr lang="en-US" sz="2800" dirty="0"/>
              <a:t> Multi-Modal Route 302 Corridor Plan – 2013</a:t>
            </a:r>
          </a:p>
          <a:p>
            <a:pPr>
              <a:buFont typeface="Wingdings" panose="05000000000000000000" pitchFamily="2" charset="2"/>
              <a:buChar char="§"/>
            </a:pPr>
            <a:r>
              <a:rPr lang="en-US" sz="2800" dirty="0"/>
              <a:t> Lakes Region Bus Service Assessment – 2014 </a:t>
            </a:r>
          </a:p>
          <a:p>
            <a:pPr>
              <a:buFont typeface="Wingdings" panose="05000000000000000000" pitchFamily="2" charset="2"/>
              <a:buChar char="§"/>
            </a:pPr>
            <a:r>
              <a:rPr lang="en-US" sz="2800" dirty="0"/>
              <a:t> Town of Windham Complete Streets Policy – 2014</a:t>
            </a:r>
          </a:p>
          <a:p>
            <a:pPr>
              <a:buFont typeface="Wingdings" panose="05000000000000000000" pitchFamily="2" charset="2"/>
              <a:buChar char="§"/>
            </a:pPr>
            <a:r>
              <a:rPr lang="en-US" sz="2800" dirty="0"/>
              <a:t> Town of Windham Comprehensive Plan – 2017 </a:t>
            </a:r>
          </a:p>
          <a:p>
            <a:pPr marL="457200" indent="-457200">
              <a:buFont typeface="+mj-lt"/>
              <a:buAutoNum type="arabicPeriod"/>
            </a:pPr>
            <a:endParaRPr lang="en-US" dirty="0"/>
          </a:p>
          <a:p>
            <a:endParaRPr lang="en-US" dirty="0"/>
          </a:p>
        </p:txBody>
      </p:sp>
    </p:spTree>
    <p:extLst>
      <p:ext uri="{BB962C8B-B14F-4D97-AF65-F5344CB8AC3E}">
        <p14:creationId xmlns:p14="http://schemas.microsoft.com/office/powerpoint/2010/main" val="52479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www.vhb.com/Style%20Library/vhb/images/VHB_logo.png">
            <a:extLst>
              <a:ext uri="{FF2B5EF4-FFF2-40B4-BE49-F238E27FC236}">
                <a16:creationId xmlns:a16="http://schemas.microsoft.com/office/drawing/2014/main" id="{BB367F4C-4DC5-4AF2-89E2-C9AC35E55A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map of a city&#10;&#10;Description automatically generated">
            <a:extLst>
              <a:ext uri="{FF2B5EF4-FFF2-40B4-BE49-F238E27FC236}">
                <a16:creationId xmlns:a16="http://schemas.microsoft.com/office/drawing/2014/main" id="{F0FEAF12-32CD-6B8F-FBA1-7FD21570711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6808" y="213246"/>
            <a:ext cx="10818384" cy="6130418"/>
          </a:xfrm>
          <a:prstGeom prst="rect">
            <a:avLst/>
          </a:prstGeom>
        </p:spPr>
      </p:pic>
    </p:spTree>
    <p:extLst>
      <p:ext uri="{BB962C8B-B14F-4D97-AF65-F5344CB8AC3E}">
        <p14:creationId xmlns:p14="http://schemas.microsoft.com/office/powerpoint/2010/main" val="120108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2">
      <a:dk1>
        <a:srgbClr val="262626"/>
      </a:dk1>
      <a:lt1>
        <a:sysClr val="window" lastClr="FFFFFF"/>
      </a:lt1>
      <a:dk2>
        <a:srgbClr val="335B74"/>
      </a:dk2>
      <a:lt2>
        <a:srgbClr val="DFE3E5"/>
      </a:lt2>
      <a:accent1>
        <a:srgbClr val="D1EEF9"/>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mainedot2019.potx" id="{20080BB7-3CC6-4549-80A2-10661286BFF0}" vid="{6950AFC4-B812-4F09-AD36-FFADD0471E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47B4234608A7418824C7D914CC62A4" ma:contentTypeVersion="13" ma:contentTypeDescription="Create a new document." ma:contentTypeScope="" ma:versionID="9314a5650da127e1152a5903f7c96246">
  <xsd:schema xmlns:xsd="http://www.w3.org/2001/XMLSchema" xmlns:xs="http://www.w3.org/2001/XMLSchema" xmlns:p="http://schemas.microsoft.com/office/2006/metadata/properties" xmlns:ns3="ac31ac6e-8afe-4c51-845f-9deadc1af90e" xmlns:ns4="f7b40a20-e3b3-40be-9120-a7a906d9dd82" targetNamespace="http://schemas.microsoft.com/office/2006/metadata/properties" ma:root="true" ma:fieldsID="ccbac25f67cdb4fc0c6026b3a0c53219" ns3:_="" ns4:_="">
    <xsd:import namespace="ac31ac6e-8afe-4c51-845f-9deadc1af90e"/>
    <xsd:import namespace="f7b40a20-e3b3-40be-9120-a7a906d9dd8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31ac6e-8afe-4c51-845f-9deadc1af9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b40a20-e3b3-40be-9120-a7a906d9dd8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662830-EFE3-494A-A416-110425999796}">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f7b40a20-e3b3-40be-9120-a7a906d9dd82"/>
    <ds:schemaRef ds:uri="http://purl.org/dc/terms/"/>
    <ds:schemaRef ds:uri="ac31ac6e-8afe-4c51-845f-9deadc1af90e"/>
    <ds:schemaRef ds:uri="http://www.w3.org/XML/1998/namespace"/>
    <ds:schemaRef ds:uri="http://purl.org/dc/dcmitype/"/>
  </ds:schemaRefs>
</ds:datastoreItem>
</file>

<file path=customXml/itemProps2.xml><?xml version="1.0" encoding="utf-8"?>
<ds:datastoreItem xmlns:ds="http://schemas.openxmlformats.org/officeDocument/2006/customXml" ds:itemID="{9253155D-AAD0-453C-A497-D4F970426C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31ac6e-8afe-4c51-845f-9deadc1af90e"/>
    <ds:schemaRef ds:uri="f7b40a20-e3b3-40be-9120-a7a906d9dd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F10A34-1709-4A68-B37A-67F9606806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4352</TotalTime>
  <Words>1312</Words>
  <Application>Microsoft Office PowerPoint</Application>
  <PresentationFormat>Widescreen</PresentationFormat>
  <Paragraphs>214</Paragraphs>
  <Slides>33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Aptos</vt:lpstr>
      <vt:lpstr>Arial</vt:lpstr>
      <vt:lpstr>Century Gothic</vt:lpstr>
      <vt:lpstr>Tw Cen MT</vt:lpstr>
      <vt:lpstr>Tw Cen MT Condensed</vt:lpstr>
      <vt:lpstr>Wingdings</vt:lpstr>
      <vt:lpstr>Wingdings 3</vt:lpstr>
      <vt:lpstr>Integral</vt:lpstr>
      <vt:lpstr>North Windham Improvements   </vt:lpstr>
      <vt:lpstr>Project area and descriptions</vt:lpstr>
      <vt:lpstr>Project area and descriptions</vt:lpstr>
      <vt:lpstr>Introductions</vt:lpstr>
      <vt:lpstr>Technical Presentation</vt:lpstr>
      <vt:lpstr>A continuation of north Windham moves</vt:lpstr>
      <vt:lpstr>A continuation of north Windham moves</vt:lpstr>
      <vt:lpstr>A continuation of north Windham moves</vt:lpstr>
      <vt:lpstr>PowerPoint Presentation</vt:lpstr>
      <vt:lpstr>High Crash locations</vt:lpstr>
      <vt:lpstr>Project Segments</vt:lpstr>
      <vt:lpstr>PowerPoint Presentation</vt:lpstr>
      <vt:lpstr>New Pedestrian facilities</vt:lpstr>
      <vt:lpstr>Route 302 – River rd to Tandberg tr</vt:lpstr>
      <vt:lpstr>Route 302 – Tandberg tr to Franklin DR</vt:lpstr>
      <vt:lpstr>Route 302 – Franklin DR to Whites bridge rd</vt:lpstr>
      <vt:lpstr>West Connector – Manchester rd</vt:lpstr>
      <vt:lpstr>West Connector – New roadway</vt:lpstr>
      <vt:lpstr>east Connector</vt:lpstr>
      <vt:lpstr>Middle connector &amp; Franklin Dr</vt:lpstr>
      <vt:lpstr>Tandberg trail - west</vt:lpstr>
      <vt:lpstr>Tandberg trail - east</vt:lpstr>
      <vt:lpstr>Whites bridge road</vt:lpstr>
      <vt:lpstr>Route 302 &amp; River road</vt:lpstr>
      <vt:lpstr>Route 302 &amp; Tandberg trail</vt:lpstr>
      <vt:lpstr>Route 302 &amp; Landing road</vt:lpstr>
      <vt:lpstr>Route 302 &amp; franklin drive &amp; middle connector </vt:lpstr>
      <vt:lpstr>Route 302 &amp; whites bridge road</vt:lpstr>
      <vt:lpstr>Tandberg trail &amp; west connector</vt:lpstr>
      <vt:lpstr>Tandberg trail &amp; east connector</vt:lpstr>
      <vt:lpstr>Timeline &amp; Communications</vt:lpstr>
      <vt:lpstr>Timeline &amp; Communications</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Town, Stillwater Ave Highway Reconstruction, Intersection Improvements, and Bridge Replacement</dc:title>
  <dc:creator>Walton, Cece</dc:creator>
  <cp:lastModifiedBy>Martin, Ernest</cp:lastModifiedBy>
  <cp:revision>97</cp:revision>
  <dcterms:created xsi:type="dcterms:W3CDTF">2020-07-14T21:37:44Z</dcterms:created>
  <dcterms:modified xsi:type="dcterms:W3CDTF">2024-06-04T11:56:03Z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0x0101004F47B4234608A7418824C7D914CC62A4</vt:lpwstr>
  </property>
</Properties>
</file>