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257" r:id="rId3"/>
    <p:sldId id="258" r:id="rId4"/>
    <p:sldId id="317" r:id="rId5"/>
    <p:sldId id="259" r:id="rId6"/>
    <p:sldId id="260" r:id="rId7"/>
    <p:sldId id="277" r:id="rId8"/>
    <p:sldId id="284" r:id="rId9"/>
    <p:sldId id="278" r:id="rId10"/>
    <p:sldId id="285" r:id="rId11"/>
    <p:sldId id="286" r:id="rId12"/>
    <p:sldId id="287" r:id="rId13"/>
    <p:sldId id="288" r:id="rId14"/>
    <p:sldId id="282" r:id="rId15"/>
    <p:sldId id="283" r:id="rId16"/>
    <p:sldId id="279" r:id="rId17"/>
    <p:sldId id="276" r:id="rId18"/>
    <p:sldId id="269" r:id="rId19"/>
    <p:sldId id="321" r:id="rId20"/>
    <p:sldId id="316" r:id="rId21"/>
    <p:sldId id="300" r:id="rId22"/>
    <p:sldId id="267" r:id="rId23"/>
    <p:sldId id="294" r:id="rId24"/>
    <p:sldId id="295" r:id="rId25"/>
    <p:sldId id="299" r:id="rId26"/>
    <p:sldId id="297" r:id="rId27"/>
    <p:sldId id="289" r:id="rId28"/>
    <p:sldId id="261" r:id="rId29"/>
    <p:sldId id="291" r:id="rId30"/>
    <p:sldId id="264" r:id="rId31"/>
    <p:sldId id="265" r:id="rId32"/>
    <p:sldId id="271" r:id="rId33"/>
    <p:sldId id="272" r:id="rId34"/>
    <p:sldId id="301" r:id="rId35"/>
    <p:sldId id="302" r:id="rId36"/>
    <p:sldId id="303" r:id="rId37"/>
    <p:sldId id="305" r:id="rId38"/>
    <p:sldId id="306" r:id="rId39"/>
    <p:sldId id="304" r:id="rId40"/>
    <p:sldId id="307" r:id="rId41"/>
    <p:sldId id="275" r:id="rId42"/>
    <p:sldId id="290" r:id="rId43"/>
    <p:sldId id="273" r:id="rId44"/>
    <p:sldId id="292" r:id="rId45"/>
    <p:sldId id="293" r:id="rId46"/>
    <p:sldId id="323" r:id="rId47"/>
    <p:sldId id="324" r:id="rId48"/>
    <p:sldId id="327" r:id="rId49"/>
    <p:sldId id="274" r:id="rId50"/>
    <p:sldId id="325" r:id="rId51"/>
    <p:sldId id="315" r:id="rId52"/>
    <p:sldId id="326" r:id="rId53"/>
    <p:sldId id="281" r:id="rId54"/>
    <p:sldId id="31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78" autoAdjust="0"/>
    <p:restoredTop sz="86398" autoAdjust="0"/>
  </p:normalViewPr>
  <p:slideViewPr>
    <p:cSldViewPr>
      <p:cViewPr>
        <p:scale>
          <a:sx n="80" d="100"/>
          <a:sy n="80" d="100"/>
        </p:scale>
        <p:origin x="-198"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2AC39D-FFEB-4A0B-AD72-D966F465D4A2}" type="datetimeFigureOut">
              <a:rPr lang="en-US" smtClean="0"/>
              <a:pPr/>
              <a:t>10/13/2015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78C4B2-534C-4916-9DFF-79A9A8A08B2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E96981-509B-4E99-8F6D-442B991E38B1}" type="datetimeFigureOut">
              <a:rPr lang="en-US" smtClean="0"/>
              <a:pPr/>
              <a:t>10/13/2015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B4DCCD-CFD6-426E-AFE9-A070FAFC167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B4DCCD-CFD6-426E-AFE9-A070FAFC1678}"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B4DCCD-CFD6-426E-AFE9-A070FAFC1678}" type="slidenum">
              <a:rPr lang="en-US" smtClean="0"/>
              <a:pPr/>
              <a:t>42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p:txBody>
          <a:bodyPr/>
          <a:lstStyle/>
          <a:p>
            <a:fld id="{063EE6F3-9503-459F-992B-540378EFD83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p:txBody>
          <a:bodyPr/>
          <a:lstStyle/>
          <a:p>
            <a:fld id="{063EE6F3-9503-459F-992B-540378EFD83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p:txBody>
          <a:bodyPr/>
          <a:lstStyle/>
          <a:p>
            <a:fld id="{063EE6F3-9503-459F-992B-540378EFD83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p:txBody>
          <a:bodyPr/>
          <a:lstStyle/>
          <a:p>
            <a:fld id="{063EE6F3-9503-459F-992B-540378EFD83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p:txBody>
          <a:bodyPr/>
          <a:lstStyle/>
          <a:p>
            <a:fld id="{063EE6F3-9503-459F-992B-540378EFD83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PRAC/pcs; 13 October 15</a:t>
            </a:r>
            <a:endParaRPr lang="en-US" dirty="0"/>
          </a:p>
        </p:txBody>
      </p:sp>
      <p:sp>
        <p:nvSpPr>
          <p:cNvPr id="7" name="Slide Number Placeholder 6"/>
          <p:cNvSpPr>
            <a:spLocks noGrp="1"/>
          </p:cNvSpPr>
          <p:nvPr>
            <p:ph type="sldNum" sz="quarter" idx="12"/>
          </p:nvPr>
        </p:nvSpPr>
        <p:spPr/>
        <p:txBody>
          <a:bodyPr/>
          <a:lstStyle/>
          <a:p>
            <a:fld id="{063EE6F3-9503-459F-992B-540378EFD83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PRAC/pcs; 13 October 15</a:t>
            </a:r>
            <a:endParaRPr lang="en-US" dirty="0"/>
          </a:p>
        </p:txBody>
      </p:sp>
      <p:sp>
        <p:nvSpPr>
          <p:cNvPr id="9" name="Slide Number Placeholder 8"/>
          <p:cNvSpPr>
            <a:spLocks noGrp="1"/>
          </p:cNvSpPr>
          <p:nvPr>
            <p:ph type="sldNum" sz="quarter" idx="12"/>
          </p:nvPr>
        </p:nvSpPr>
        <p:spPr/>
        <p:txBody>
          <a:bodyPr/>
          <a:lstStyle/>
          <a:p>
            <a:fld id="{063EE6F3-9503-459F-992B-540378EFD83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PRAC/pcs; 13 October 15</a:t>
            </a:r>
            <a:endParaRPr lang="en-US" dirty="0"/>
          </a:p>
        </p:txBody>
      </p:sp>
      <p:sp>
        <p:nvSpPr>
          <p:cNvPr id="5" name="Slide Number Placeholder 4"/>
          <p:cNvSpPr>
            <a:spLocks noGrp="1"/>
          </p:cNvSpPr>
          <p:nvPr>
            <p:ph type="sldNum" sz="quarter" idx="12"/>
          </p:nvPr>
        </p:nvSpPr>
        <p:spPr/>
        <p:txBody>
          <a:bodyPr/>
          <a:lstStyle/>
          <a:p>
            <a:fld id="{063EE6F3-9503-459F-992B-540378EFD83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r>
              <a:rPr lang="en-US" dirty="0" smtClean="0"/>
              <a:t>PRAC/pcs; 13 October 15</a:t>
            </a:r>
            <a:endParaRPr lang="en-US" dirty="0"/>
          </a:p>
        </p:txBody>
      </p:sp>
      <p:sp>
        <p:nvSpPr>
          <p:cNvPr id="4" name="Slide Number Placeholder 3"/>
          <p:cNvSpPr>
            <a:spLocks noGrp="1"/>
          </p:cNvSpPr>
          <p:nvPr>
            <p:ph type="sldNum" sz="quarter" idx="12"/>
          </p:nvPr>
        </p:nvSpPr>
        <p:spPr/>
        <p:txBody>
          <a:bodyPr/>
          <a:lstStyle/>
          <a:p>
            <a:fld id="{063EE6F3-9503-459F-992B-540378EFD83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PRAC/pcs; 13 October 15</a:t>
            </a:r>
            <a:endParaRPr lang="en-US" dirty="0"/>
          </a:p>
        </p:txBody>
      </p:sp>
      <p:sp>
        <p:nvSpPr>
          <p:cNvPr id="7" name="Slide Number Placeholder 6"/>
          <p:cNvSpPr>
            <a:spLocks noGrp="1"/>
          </p:cNvSpPr>
          <p:nvPr>
            <p:ph type="sldNum" sz="quarter" idx="12"/>
          </p:nvPr>
        </p:nvSpPr>
        <p:spPr/>
        <p:txBody>
          <a:bodyPr/>
          <a:lstStyle/>
          <a:p>
            <a:fld id="{063EE6F3-9503-459F-992B-540378EFD83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PRAC/pcs; 13 October 15</a:t>
            </a:r>
            <a:endParaRPr lang="en-US" dirty="0"/>
          </a:p>
        </p:txBody>
      </p:sp>
      <p:sp>
        <p:nvSpPr>
          <p:cNvPr id="7" name="Slide Number Placeholder 6"/>
          <p:cNvSpPr>
            <a:spLocks noGrp="1"/>
          </p:cNvSpPr>
          <p:nvPr>
            <p:ph type="sldNum" sz="quarter" idx="12"/>
          </p:nvPr>
        </p:nvSpPr>
        <p:spPr/>
        <p:txBody>
          <a:bodyPr/>
          <a:lstStyle/>
          <a:p>
            <a:fld id="{063EE6F3-9503-459F-992B-540378EFD83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PRAC/pcs; 13 October 15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EE6F3-9503-459F-992B-540378EFD83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scribd.com/doc/284589130/PRAC-PDF-Briefing-13-October-15"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aine.gov/mdot/railplan/railfacts.ht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mainelegislature.org/legis/bills/display_ps.asp?LD=323&amp;snum=127"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www.amtrakdowneaster.com/sites/default/files/Tiger7%20Royal%20Junction%20Siding%20Project%20Letters%20Of%20Support.pdf" TargetMode="External"/><Relationship Id="rId2" Type="http://schemas.openxmlformats.org/officeDocument/2006/relationships/hyperlink" Target="http://www.amtrakdowneaster.com/sites/default/files/Tiger7%20Royal%20Junction%20Siding%20BCA.pdf"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othersideofbrunswick.blogspot.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bangordailynews.com/2015/06/17/business/condo-complex-planned-for-long-dormant-bath-riverfront-site/" TargetMode="Externa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hyperlink" Target="http://me-avcog.civiccities.com/index.aspx?nid=1009"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hyperlink" Target="http://www.nnepra.com/board-packets-fiscal-year-201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timesrecord.com/news/2014-12-12/Commentary/Afraid_of_Downeaster_Truth.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hyperlink" Target="http://flyvbjerg.plan.aau.dk/JAPAASPUBLISHED.pdf" TargetMode="External"/><Relationship Id="rId4" Type="http://schemas.openxmlformats.org/officeDocument/2006/relationships/hyperlink" Target="http://www.ucsusa.org/sites/default/files/legacy/assets/documents/clean_vehicles/greentravel_report.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rita.dot.gov/bts/sites/rita.dot.gov.bts/files/publications/national_transportation_statistics/html/table_01_40.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americandreamcoalition.org/?page_id=4182" TargetMode="External"/><Relationship Id="rId2" Type="http://schemas.openxmlformats.org/officeDocument/2006/relationships/hyperlink" Target="http://americandreamcoalition.org/?page_id=4172" TargetMode="External"/><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5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http://www.concordmonitor.com/readerservices/businessxml/16770030-95/bartlett-center-nh-commuter-rail-service-alone-does-not-create-jobs" TargetMode="Externa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hyperlink" Target="http://www.leg.state.vt.us/jfo/reports/Flyer%20Report%2002-2003.pdf"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hyperlink" Target="http://americandreamcoalition.org/pdfs/ADGuide.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edrgroup.com/pdf/report-downeaster-final.pdf"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nnepra.com/sites/default/files/AmtrakDowneasterOverviewofProjectedEconomicImpacts2.pdf"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print"/>
          <a:srcRect/>
          <a:stretch>
            <a:fillRect/>
          </a:stretch>
        </p:blipFill>
        <p:spPr bwMode="auto">
          <a:xfrm>
            <a:off x="1066800" y="2590800"/>
            <a:ext cx="6943725" cy="2609850"/>
          </a:xfrm>
          <a:prstGeom prst="rect">
            <a:avLst/>
          </a:prstGeom>
          <a:noFill/>
          <a:ln w="9525">
            <a:noFill/>
            <a:miter lim="800000"/>
            <a:headEnd/>
            <a:tailEnd/>
          </a:ln>
        </p:spPr>
      </p:pic>
      <p:sp>
        <p:nvSpPr>
          <p:cNvPr id="2" name="Title 1"/>
          <p:cNvSpPr>
            <a:spLocks noGrp="1"/>
          </p:cNvSpPr>
          <p:nvPr>
            <p:ph type="ctrTitle"/>
          </p:nvPr>
        </p:nvSpPr>
        <p:spPr>
          <a:xfrm>
            <a:off x="609600" y="533400"/>
            <a:ext cx="7772400" cy="2228850"/>
          </a:xfrm>
        </p:spPr>
        <p:txBody>
          <a:bodyPr>
            <a:normAutofit/>
          </a:bodyPr>
          <a:lstStyle/>
          <a:p>
            <a:pPr>
              <a:lnSpc>
                <a:spcPts val="2800"/>
              </a:lnSpc>
            </a:pPr>
            <a:r>
              <a:rPr lang="en-US" sz="2800" b="1" dirty="0" smtClean="0"/>
              <a:t>Ferreting Out Economic Benefits of </a:t>
            </a:r>
            <a:br>
              <a:rPr lang="en-US" sz="2800" b="1" dirty="0" smtClean="0"/>
            </a:br>
            <a:r>
              <a:rPr lang="en-US" sz="2800" b="1" dirty="0" smtClean="0"/>
              <a:t>Downeaster Passenger Rail Service</a:t>
            </a:r>
            <a:br>
              <a:rPr lang="en-US" sz="2800" b="1" dirty="0" smtClean="0"/>
            </a:br>
            <a:r>
              <a:rPr lang="en-US" sz="2800" b="1" dirty="0" smtClean="0"/>
              <a:t/>
            </a:r>
            <a:br>
              <a:rPr lang="en-US" sz="2800" b="1" dirty="0" smtClean="0"/>
            </a:br>
            <a:r>
              <a:rPr lang="en-US" sz="2400" b="1" i="1" u="sng" dirty="0" smtClean="0"/>
              <a:t>An Unfunded Study of the Brunswick Experiment</a:t>
            </a:r>
            <a:endParaRPr lang="en-US" sz="2400" b="1" i="1" u="sng" dirty="0"/>
          </a:p>
        </p:txBody>
      </p:sp>
      <p:sp>
        <p:nvSpPr>
          <p:cNvPr id="6" name="TextBox 5"/>
          <p:cNvSpPr txBox="1"/>
          <p:nvPr/>
        </p:nvSpPr>
        <p:spPr>
          <a:xfrm>
            <a:off x="914400" y="4343400"/>
            <a:ext cx="914353" cy="276999"/>
          </a:xfrm>
          <a:prstGeom prst="rect">
            <a:avLst/>
          </a:prstGeom>
          <a:solidFill>
            <a:schemeClr val="bg1"/>
          </a:solidFill>
          <a:ln w="12700">
            <a:solidFill>
              <a:schemeClr val="tx1"/>
            </a:solidFill>
          </a:ln>
        </p:spPr>
        <p:txBody>
          <a:bodyPr wrap="none" rtlCol="0">
            <a:spAutoFit/>
          </a:bodyPr>
          <a:lstStyle/>
          <a:p>
            <a:r>
              <a:rPr lang="en-US" sz="1200" dirty="0" smtClean="0"/>
              <a:t>Pre-existing</a:t>
            </a:r>
            <a:endParaRPr lang="en-US" sz="1200" dirty="0"/>
          </a:p>
        </p:txBody>
      </p:sp>
      <p:sp>
        <p:nvSpPr>
          <p:cNvPr id="3" name="Subtitle 2"/>
          <p:cNvSpPr>
            <a:spLocks noGrp="1"/>
          </p:cNvSpPr>
          <p:nvPr>
            <p:ph type="subTitle" idx="1"/>
          </p:nvPr>
        </p:nvSpPr>
        <p:spPr>
          <a:xfrm>
            <a:off x="1447800" y="5334000"/>
            <a:ext cx="6400800" cy="1143000"/>
          </a:xfrm>
        </p:spPr>
        <p:txBody>
          <a:bodyPr>
            <a:normAutofit fontScale="92500" lnSpcReduction="10000"/>
          </a:bodyPr>
          <a:lstStyle/>
          <a:p>
            <a:pPr>
              <a:spcBef>
                <a:spcPts val="0"/>
              </a:spcBef>
            </a:pPr>
            <a:r>
              <a:rPr lang="en-US" sz="1300" dirty="0" smtClean="0">
                <a:solidFill>
                  <a:schemeClr val="tx1"/>
                </a:solidFill>
              </a:rPr>
              <a:t>Briefing to MDOT PRAC</a:t>
            </a:r>
          </a:p>
          <a:p>
            <a:pPr>
              <a:spcBef>
                <a:spcPts val="0"/>
              </a:spcBef>
            </a:pPr>
            <a:r>
              <a:rPr lang="en-US" sz="1300" dirty="0" smtClean="0">
                <a:solidFill>
                  <a:schemeClr val="tx1"/>
                </a:solidFill>
              </a:rPr>
              <a:t>13 October 2015</a:t>
            </a:r>
          </a:p>
          <a:p>
            <a:pPr>
              <a:spcBef>
                <a:spcPts val="0"/>
              </a:spcBef>
            </a:pPr>
            <a:r>
              <a:rPr lang="en-US" sz="1300" dirty="0" smtClean="0">
                <a:solidFill>
                  <a:schemeClr val="tx1"/>
                </a:solidFill>
              </a:rPr>
              <a:t>Pem Schaeffer</a:t>
            </a:r>
          </a:p>
          <a:p>
            <a:pPr>
              <a:spcBef>
                <a:spcPts val="0"/>
              </a:spcBef>
            </a:pPr>
            <a:r>
              <a:rPr lang="en-US" sz="1300" dirty="0" smtClean="0">
                <a:solidFill>
                  <a:schemeClr val="tx1"/>
                </a:solidFill>
              </a:rPr>
              <a:t>Brunswick, ME</a:t>
            </a:r>
          </a:p>
          <a:p>
            <a:pPr>
              <a:spcBef>
                <a:spcPts val="0"/>
              </a:spcBef>
            </a:pPr>
            <a:r>
              <a:rPr lang="en-US" sz="1200" i="1" dirty="0" smtClean="0">
                <a:solidFill>
                  <a:schemeClr val="tx1"/>
                </a:solidFill>
              </a:rPr>
              <a:t>(staterelated/PRAC briefing; </a:t>
            </a:r>
            <a:r>
              <a:rPr lang="en-US" sz="1200" i="1" dirty="0" err="1" smtClean="0">
                <a:solidFill>
                  <a:schemeClr val="tx1"/>
                </a:solidFill>
              </a:rPr>
              <a:t>ver</a:t>
            </a:r>
            <a:r>
              <a:rPr lang="en-US" sz="1200" i="1" dirty="0" smtClean="0">
                <a:solidFill>
                  <a:schemeClr val="tx1"/>
                </a:solidFill>
              </a:rPr>
              <a:t> 13 Oct  5 am)</a:t>
            </a:r>
          </a:p>
          <a:p>
            <a:pPr>
              <a:spcBef>
                <a:spcPts val="0"/>
              </a:spcBef>
            </a:pPr>
            <a:r>
              <a:rPr lang="en-US" sz="1500" i="1" dirty="0" smtClean="0">
                <a:solidFill>
                  <a:schemeClr val="tx1"/>
                </a:solidFill>
                <a:hlinkClick r:id="rId4"/>
              </a:rPr>
              <a:t>https://www.scribd.com/doc/284589130/PRAC-PDF-Briefing-13-October-15</a:t>
            </a:r>
            <a:endParaRPr lang="en-US" sz="1500" i="1" dirty="0" smtClean="0">
              <a:solidFill>
                <a:schemeClr val="tx1"/>
              </a:solidFill>
            </a:endParaRPr>
          </a:p>
          <a:p>
            <a:pPr>
              <a:spcBef>
                <a:spcPts val="0"/>
              </a:spcBef>
            </a:pPr>
            <a:endParaRPr lang="en-US" sz="1200" i="1" dirty="0" smtClean="0">
              <a:solidFill>
                <a:schemeClr val="tx1"/>
              </a:solidFill>
            </a:endParaRPr>
          </a:p>
        </p:txBody>
      </p:sp>
      <p:sp>
        <p:nvSpPr>
          <p:cNvPr id="14" name="TextBox 13"/>
          <p:cNvSpPr txBox="1"/>
          <p:nvPr/>
        </p:nvSpPr>
        <p:spPr>
          <a:xfrm>
            <a:off x="4419600" y="4953000"/>
            <a:ext cx="914353" cy="276999"/>
          </a:xfrm>
          <a:prstGeom prst="rect">
            <a:avLst/>
          </a:prstGeom>
          <a:solidFill>
            <a:schemeClr val="bg1"/>
          </a:solidFill>
          <a:ln w="12700">
            <a:solidFill>
              <a:schemeClr val="tx1"/>
            </a:solidFill>
          </a:ln>
        </p:spPr>
        <p:txBody>
          <a:bodyPr wrap="none" rtlCol="0">
            <a:spAutoFit/>
          </a:bodyPr>
          <a:lstStyle/>
          <a:p>
            <a:r>
              <a:rPr lang="en-US" sz="1200" dirty="0" smtClean="0"/>
              <a:t>Pre-existing</a:t>
            </a:r>
            <a:endParaRPr lang="en-US" sz="1200" dirty="0"/>
          </a:p>
        </p:txBody>
      </p:sp>
      <p:sp>
        <p:nvSpPr>
          <p:cNvPr id="15" name="TextBox 14"/>
          <p:cNvSpPr txBox="1"/>
          <p:nvPr/>
        </p:nvSpPr>
        <p:spPr>
          <a:xfrm>
            <a:off x="7620000" y="4038600"/>
            <a:ext cx="914353" cy="276999"/>
          </a:xfrm>
          <a:prstGeom prst="rect">
            <a:avLst/>
          </a:prstGeom>
          <a:solidFill>
            <a:schemeClr val="bg1"/>
          </a:solidFill>
          <a:ln w="12700">
            <a:solidFill>
              <a:schemeClr val="tx1"/>
            </a:solidFill>
          </a:ln>
        </p:spPr>
        <p:txBody>
          <a:bodyPr wrap="none" rtlCol="0">
            <a:spAutoFit/>
          </a:bodyPr>
          <a:lstStyle/>
          <a:p>
            <a:r>
              <a:rPr lang="en-US" sz="1200" dirty="0" smtClean="0"/>
              <a:t>Pre-existing</a:t>
            </a:r>
            <a:endParaRPr lang="en-US" sz="1200" dirty="0"/>
          </a:p>
        </p:txBody>
      </p:sp>
      <p:sp>
        <p:nvSpPr>
          <p:cNvPr id="8" name="Date Placeholder 7"/>
          <p:cNvSpPr>
            <a:spLocks noGrp="1"/>
          </p:cNvSpPr>
          <p:nvPr>
            <p:ph type="dt" sz="half" idx="10"/>
          </p:nvPr>
        </p:nvSpPr>
        <p:spPr/>
        <p:txBody>
          <a:bodyPr/>
          <a:lstStyle/>
          <a:p>
            <a:r>
              <a:rPr lang="en-US" dirty="0" smtClean="0"/>
              <a:t>PRAC/pcs; 13 October 15</a:t>
            </a:r>
            <a:endParaRPr lang="en-US" dirty="0"/>
          </a:p>
        </p:txBody>
      </p:sp>
      <p:sp>
        <p:nvSpPr>
          <p:cNvPr id="9" name="Slide Number Placeholder 8"/>
          <p:cNvSpPr>
            <a:spLocks noGrp="1"/>
          </p:cNvSpPr>
          <p:nvPr>
            <p:ph type="sldNum" sz="quarter" idx="12"/>
          </p:nvPr>
        </p:nvSpPr>
        <p:spPr/>
        <p:txBody>
          <a:bodyPr/>
          <a:lstStyle/>
          <a:p>
            <a:fld id="{063EE6F3-9503-459F-992B-540378EFD832}" type="slidenum">
              <a:rPr lang="en-US" smtClean="0"/>
              <a:pPr/>
              <a:t>1</a:t>
            </a:fld>
            <a:endParaRPr lang="en-US" dirty="0"/>
          </a:p>
        </p:txBody>
      </p:sp>
      <p:sp>
        <p:nvSpPr>
          <p:cNvPr id="11" name="TextBox 10"/>
          <p:cNvSpPr txBox="1"/>
          <p:nvPr/>
        </p:nvSpPr>
        <p:spPr>
          <a:xfrm>
            <a:off x="5562600" y="2819400"/>
            <a:ext cx="914353" cy="276999"/>
          </a:xfrm>
          <a:prstGeom prst="rect">
            <a:avLst/>
          </a:prstGeom>
          <a:solidFill>
            <a:schemeClr val="bg1"/>
          </a:solidFill>
          <a:ln w="12700">
            <a:solidFill>
              <a:schemeClr val="tx1"/>
            </a:solidFill>
          </a:ln>
        </p:spPr>
        <p:txBody>
          <a:bodyPr wrap="none" rtlCol="0">
            <a:spAutoFit/>
          </a:bodyPr>
          <a:lstStyle/>
          <a:p>
            <a:r>
              <a:rPr lang="en-US" sz="1200" dirty="0" smtClean="0"/>
              <a:t>Pre-existing</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CNT Projection </a:t>
            </a:r>
            <a:r>
              <a:rPr lang="en-US" sz="2800" u="sng" baseline="0" dirty="0" smtClean="0"/>
              <a:t>Chart 2A: Population Growth</a:t>
            </a:r>
            <a:endParaRPr lang="en-US" sz="2800" u="sng" dirty="0"/>
          </a:p>
        </p:txBody>
      </p:sp>
      <p:pic>
        <p:nvPicPr>
          <p:cNvPr id="4" name="Content Placeholder 3" descr="CNT Table 2A.JPG"/>
          <p:cNvPicPr>
            <a:picLocks noGrp="1" noChangeAspect="1"/>
          </p:cNvPicPr>
          <p:nvPr>
            <p:ph idx="1"/>
          </p:nvPr>
        </p:nvPicPr>
        <p:blipFill>
          <a:blip r:embed="rId2" cstate="print"/>
          <a:stretch>
            <a:fillRect/>
          </a:stretch>
        </p:blipFill>
        <p:spPr>
          <a:xfrm>
            <a:off x="1447800" y="1066800"/>
            <a:ext cx="6178055" cy="4525963"/>
          </a:xfrm>
        </p:spPr>
      </p:pic>
      <p:sp>
        <p:nvSpPr>
          <p:cNvPr id="5" name="Date Placeholder 4"/>
          <p:cNvSpPr>
            <a:spLocks noGrp="1"/>
          </p:cNvSpPr>
          <p:nvPr>
            <p:ph type="dt" sz="half" idx="10"/>
          </p:nvPr>
        </p:nvSpPr>
        <p:spPr>
          <a:xfrm>
            <a:off x="0" y="6492875"/>
            <a:ext cx="2133600" cy="365125"/>
          </a:xfrm>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p:txBody>
          <a:bodyPr/>
          <a:lstStyle/>
          <a:p>
            <a:fld id="{063EE6F3-9503-459F-992B-540378EFD832}" type="slidenum">
              <a:rPr lang="en-US" smtClean="0"/>
              <a:pPr/>
              <a:t>10</a:t>
            </a:fld>
            <a:endParaRPr lang="en-US" dirty="0"/>
          </a:p>
        </p:txBody>
      </p:sp>
      <p:sp>
        <p:nvSpPr>
          <p:cNvPr id="7" name="TextBox 6"/>
          <p:cNvSpPr txBox="1"/>
          <p:nvPr/>
        </p:nvSpPr>
        <p:spPr>
          <a:xfrm>
            <a:off x="2057400" y="5638800"/>
            <a:ext cx="5105400" cy="923330"/>
          </a:xfrm>
          <a:prstGeom prst="rect">
            <a:avLst/>
          </a:prstGeom>
          <a:noFill/>
          <a:ln w="19050">
            <a:solidFill>
              <a:schemeClr val="tx1"/>
            </a:solidFill>
          </a:ln>
        </p:spPr>
        <p:txBody>
          <a:bodyPr wrap="square" rtlCol="0">
            <a:spAutoFit/>
          </a:bodyPr>
          <a:lstStyle/>
          <a:p>
            <a:pPr algn="ctr"/>
            <a:r>
              <a:rPr lang="en-US" b="1" i="1" u="sng" dirty="0" smtClean="0"/>
              <a:t>Takeaway:</a:t>
            </a:r>
            <a:r>
              <a:rPr lang="en-US" b="1" dirty="0" smtClean="0"/>
              <a:t>   101,000 population increase and 43,000 new households in Maine by 2020?  </a:t>
            </a:r>
          </a:p>
          <a:p>
            <a:pPr algn="ctr"/>
            <a:r>
              <a:rPr lang="en-US" b="1" dirty="0" smtClean="0"/>
              <a:t>This study effort was </a:t>
            </a:r>
            <a:r>
              <a:rPr lang="en-US" b="1" i="1" u="sng" dirty="0" smtClean="0"/>
              <a:t>accepted and paid for?</a:t>
            </a:r>
            <a:endParaRPr lang="en-US" b="1" i="1" u="sng" dirty="0"/>
          </a:p>
        </p:txBody>
      </p:sp>
      <p:sp>
        <p:nvSpPr>
          <p:cNvPr id="8" name="Rounded Rectangular Callout 7"/>
          <p:cNvSpPr/>
          <p:nvPr/>
        </p:nvSpPr>
        <p:spPr>
          <a:xfrm>
            <a:off x="609600" y="2590800"/>
            <a:ext cx="685800" cy="609600"/>
          </a:xfrm>
          <a:prstGeom prst="wedgeRoundRectCallout">
            <a:avLst>
              <a:gd name="adj1" fmla="val 49912"/>
              <a:gd name="adj2" fmla="val 22757"/>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a:t>
            </a:r>
            <a:endParaRPr lang="en-US" b="1" dirty="0"/>
          </a:p>
        </p:txBody>
      </p:sp>
      <p:sp>
        <p:nvSpPr>
          <p:cNvPr id="10" name="Rounded Rectangular Callout 9"/>
          <p:cNvSpPr/>
          <p:nvPr/>
        </p:nvSpPr>
        <p:spPr>
          <a:xfrm>
            <a:off x="7696200" y="1524000"/>
            <a:ext cx="609600" cy="457200"/>
          </a:xfrm>
          <a:prstGeom prst="wedgeRoundRectCallout">
            <a:avLst>
              <a:gd name="adj1" fmla="val -115935"/>
              <a:gd name="adj2" fmla="val 163809"/>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a:t>
            </a:r>
            <a:endParaRPr lang="en-US" b="1" dirty="0"/>
          </a:p>
        </p:txBody>
      </p:sp>
      <p:sp>
        <p:nvSpPr>
          <p:cNvPr id="11" name="Rounded Rectangular Callout 10"/>
          <p:cNvSpPr/>
          <p:nvPr/>
        </p:nvSpPr>
        <p:spPr>
          <a:xfrm>
            <a:off x="381000" y="1676400"/>
            <a:ext cx="685800" cy="609600"/>
          </a:xfrm>
          <a:prstGeom prst="wedgeRoundRectCallout">
            <a:avLst>
              <a:gd name="adj1" fmla="val 347243"/>
              <a:gd name="adj2" fmla="val -11875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i="1" dirty="0" smtClean="0"/>
              <a:t>TOD!</a:t>
            </a:r>
            <a:endParaRPr lang="en-US" sz="1600" b="1" i="1" dirty="0"/>
          </a:p>
        </p:txBody>
      </p:sp>
      <p:cxnSp>
        <p:nvCxnSpPr>
          <p:cNvPr id="13" name="Straight Arrow Connector 12"/>
          <p:cNvCxnSpPr/>
          <p:nvPr/>
        </p:nvCxnSpPr>
        <p:spPr>
          <a:xfrm>
            <a:off x="1295400" y="2895600"/>
            <a:ext cx="4495800" cy="11811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724400" y="4038600"/>
            <a:ext cx="533400" cy="228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791200" y="4038600"/>
            <a:ext cx="457200" cy="228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p:cNvCxnSpPr>
            <a:stCxn id="8" idx="3"/>
          </p:cNvCxnSpPr>
          <p:nvPr/>
        </p:nvCxnSpPr>
        <p:spPr>
          <a:xfrm>
            <a:off x="1295400" y="2895600"/>
            <a:ext cx="3429000" cy="11430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934200" y="2438400"/>
            <a:ext cx="381000" cy="152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CNT Projection Chart 2B: Property &amp; Job Development</a:t>
            </a:r>
            <a:endParaRPr lang="en-US" sz="2800" u="sng" dirty="0"/>
          </a:p>
        </p:txBody>
      </p:sp>
      <p:pic>
        <p:nvPicPr>
          <p:cNvPr id="4" name="Picture 3" descr="CNT Table 2B.JPG"/>
          <p:cNvPicPr>
            <a:picLocks noChangeAspect="1"/>
          </p:cNvPicPr>
          <p:nvPr/>
        </p:nvPicPr>
        <p:blipFill>
          <a:blip r:embed="rId2" cstate="print"/>
          <a:stretch>
            <a:fillRect/>
          </a:stretch>
        </p:blipFill>
        <p:spPr>
          <a:xfrm rot="-60000">
            <a:off x="724448" y="1211147"/>
            <a:ext cx="7848600" cy="4497469"/>
          </a:xfrm>
          <a:prstGeom prst="rect">
            <a:avLst/>
          </a:prstGeom>
        </p:spPr>
      </p:pic>
      <p:sp>
        <p:nvSpPr>
          <p:cNvPr id="5" name="Date Placeholder 4"/>
          <p:cNvSpPr>
            <a:spLocks noGrp="1"/>
          </p:cNvSpPr>
          <p:nvPr>
            <p:ph type="dt" sz="half" idx="10"/>
          </p:nvPr>
        </p:nvSpPr>
        <p:spPr>
          <a:xfrm>
            <a:off x="228600" y="6492875"/>
            <a:ext cx="2133600" cy="365125"/>
          </a:xfrm>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p:txBody>
          <a:bodyPr/>
          <a:lstStyle/>
          <a:p>
            <a:fld id="{063EE6F3-9503-459F-992B-540378EFD832}" type="slidenum">
              <a:rPr lang="en-US" smtClean="0"/>
              <a:pPr/>
              <a:t>11</a:t>
            </a:fld>
            <a:endParaRPr lang="en-US" dirty="0"/>
          </a:p>
        </p:txBody>
      </p:sp>
      <p:sp>
        <p:nvSpPr>
          <p:cNvPr id="7" name="Rounded Rectangular Callout 6"/>
          <p:cNvSpPr/>
          <p:nvPr/>
        </p:nvSpPr>
        <p:spPr>
          <a:xfrm>
            <a:off x="228600" y="1524000"/>
            <a:ext cx="685800" cy="609600"/>
          </a:xfrm>
          <a:prstGeom prst="wedgeRoundRectCallout">
            <a:avLst>
              <a:gd name="adj1" fmla="val 328638"/>
              <a:gd name="adj2" fmla="val -62936"/>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i="1" dirty="0" smtClean="0"/>
              <a:t>TOD!</a:t>
            </a:r>
            <a:endParaRPr lang="en-US" sz="1600" b="1" i="1" dirty="0"/>
          </a:p>
        </p:txBody>
      </p:sp>
      <p:sp>
        <p:nvSpPr>
          <p:cNvPr id="8" name="Rounded Rectangular Callout 7"/>
          <p:cNvSpPr/>
          <p:nvPr/>
        </p:nvSpPr>
        <p:spPr>
          <a:xfrm>
            <a:off x="7620000" y="5791200"/>
            <a:ext cx="762000" cy="609600"/>
          </a:xfrm>
          <a:prstGeom prst="wedgeRoundRectCallout">
            <a:avLst>
              <a:gd name="adj1" fmla="val -80568"/>
              <a:gd name="adj2" fmla="val -278561"/>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i="1" dirty="0" smtClean="0"/>
              <a:t>10,000+</a:t>
            </a:r>
          </a:p>
          <a:p>
            <a:pPr algn="ctr"/>
            <a:r>
              <a:rPr lang="en-US" sz="1200" b="1" i="1" dirty="0" smtClean="0"/>
              <a:t>Jobs in Maine?</a:t>
            </a:r>
            <a:endParaRPr lang="en-US" sz="1200" b="1" i="1" dirty="0"/>
          </a:p>
        </p:txBody>
      </p:sp>
      <p:sp>
        <p:nvSpPr>
          <p:cNvPr id="9" name="Rounded Rectangular Callout 8"/>
          <p:cNvSpPr/>
          <p:nvPr/>
        </p:nvSpPr>
        <p:spPr>
          <a:xfrm>
            <a:off x="152400" y="5638800"/>
            <a:ext cx="685800" cy="609600"/>
          </a:xfrm>
          <a:prstGeom prst="wedgeRoundRectCallout">
            <a:avLst>
              <a:gd name="adj1" fmla="val 319518"/>
              <a:gd name="adj2" fmla="val -250085"/>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i="1" dirty="0" smtClean="0"/>
              <a:t>&amp;#?</a:t>
            </a:r>
            <a:endParaRPr lang="en-US" sz="1600" b="1" i="1" dirty="0"/>
          </a:p>
        </p:txBody>
      </p:sp>
      <p:sp>
        <p:nvSpPr>
          <p:cNvPr id="10" name="Rounded Rectangular Callout 9"/>
          <p:cNvSpPr/>
          <p:nvPr/>
        </p:nvSpPr>
        <p:spPr>
          <a:xfrm>
            <a:off x="7391400" y="1066800"/>
            <a:ext cx="838200" cy="533400"/>
          </a:xfrm>
          <a:prstGeom prst="wedgeRoundRectCallout">
            <a:avLst>
              <a:gd name="adj1" fmla="val -38042"/>
              <a:gd name="adj2" fmla="val 237946"/>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i="1" dirty="0" smtClean="0"/>
              <a:t>Now it’s 813 Jobs??</a:t>
            </a:r>
            <a:endParaRPr lang="en-US" sz="1200" b="1" i="1" dirty="0"/>
          </a:p>
        </p:txBody>
      </p:sp>
      <p:sp>
        <p:nvSpPr>
          <p:cNvPr id="11" name="TextBox 10"/>
          <p:cNvSpPr txBox="1"/>
          <p:nvPr/>
        </p:nvSpPr>
        <p:spPr>
          <a:xfrm>
            <a:off x="2209800" y="5715000"/>
            <a:ext cx="5181600" cy="646331"/>
          </a:xfrm>
          <a:prstGeom prst="rect">
            <a:avLst/>
          </a:prstGeom>
          <a:noFill/>
          <a:ln w="19050">
            <a:solidFill>
              <a:schemeClr val="tx1"/>
            </a:solidFill>
          </a:ln>
        </p:spPr>
        <p:txBody>
          <a:bodyPr wrap="square" rtlCol="0">
            <a:spAutoFit/>
          </a:bodyPr>
          <a:lstStyle/>
          <a:p>
            <a:pPr algn="ctr"/>
            <a:r>
              <a:rPr lang="en-US" b="1" i="1" u="sng" dirty="0" smtClean="0"/>
              <a:t>Takeaway:</a:t>
            </a:r>
            <a:r>
              <a:rPr lang="en-US" b="1" dirty="0" smtClean="0"/>
              <a:t>  Numerous inconsistencies, along with estimates that defy credulity, beg critical questions.</a:t>
            </a:r>
            <a:r>
              <a:rPr lang="en-US" b="1" i="1" u="sng" dirty="0" smtClean="0"/>
              <a:t>  </a:t>
            </a:r>
            <a:endParaRPr lang="en-US" b="1" i="1" u="sng" dirty="0"/>
          </a:p>
        </p:txBody>
      </p:sp>
      <p:sp>
        <p:nvSpPr>
          <p:cNvPr id="12" name="Rounded Rectangle 11"/>
          <p:cNvSpPr/>
          <p:nvPr/>
        </p:nvSpPr>
        <p:spPr>
          <a:xfrm>
            <a:off x="7162800" y="2667000"/>
            <a:ext cx="4572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2514600" y="4267200"/>
            <a:ext cx="457200" cy="152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7239000" y="4191000"/>
            <a:ext cx="457200" cy="228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u="sng" dirty="0" smtClean="0"/>
              <a:t>CNT Projection Table 2C: Visitor Spending and Tax Revenue </a:t>
            </a:r>
            <a:endParaRPr lang="en-US" sz="2400" u="sng" dirty="0"/>
          </a:p>
        </p:txBody>
      </p:sp>
      <p:pic>
        <p:nvPicPr>
          <p:cNvPr id="4" name="Picture 3" descr="CNT Table 2C.JPG"/>
          <p:cNvPicPr>
            <a:picLocks noChangeAspect="1"/>
          </p:cNvPicPr>
          <p:nvPr/>
        </p:nvPicPr>
        <p:blipFill>
          <a:blip r:embed="rId2" cstate="print"/>
          <a:stretch>
            <a:fillRect/>
          </a:stretch>
        </p:blipFill>
        <p:spPr>
          <a:xfrm rot="-60000">
            <a:off x="1188076" y="1051085"/>
            <a:ext cx="6977062" cy="5226454"/>
          </a:xfrm>
          <a:prstGeom prst="rect">
            <a:avLst/>
          </a:prstGeom>
        </p:spPr>
      </p:pic>
      <p:sp>
        <p:nvSpPr>
          <p:cNvPr id="5" name="Date Placeholder 4"/>
          <p:cNvSpPr>
            <a:spLocks noGrp="1"/>
          </p:cNvSpPr>
          <p:nvPr>
            <p:ph type="dt" sz="half" idx="10"/>
          </p:nvPr>
        </p:nvSpPr>
        <p:spPr>
          <a:xfrm>
            <a:off x="152400" y="6492875"/>
            <a:ext cx="2133600" cy="365125"/>
          </a:xfrm>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p:txBody>
          <a:bodyPr/>
          <a:lstStyle/>
          <a:p>
            <a:fld id="{063EE6F3-9503-459F-992B-540378EFD832}" type="slidenum">
              <a:rPr lang="en-US" smtClean="0"/>
              <a:pPr/>
              <a:t>12</a:t>
            </a:fld>
            <a:endParaRPr lang="en-US" dirty="0"/>
          </a:p>
        </p:txBody>
      </p:sp>
      <p:sp>
        <p:nvSpPr>
          <p:cNvPr id="7" name="Rounded Rectangular Callout 6"/>
          <p:cNvSpPr/>
          <p:nvPr/>
        </p:nvSpPr>
        <p:spPr>
          <a:xfrm>
            <a:off x="228600" y="1524000"/>
            <a:ext cx="685800" cy="609600"/>
          </a:xfrm>
          <a:prstGeom prst="wedgeRoundRectCallout">
            <a:avLst>
              <a:gd name="adj1" fmla="val 344223"/>
              <a:gd name="adj2" fmla="val -94106"/>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i="1" dirty="0" smtClean="0"/>
              <a:t>TOD!</a:t>
            </a:r>
            <a:endParaRPr lang="en-US" sz="1600" b="1" i="1" dirty="0"/>
          </a:p>
        </p:txBody>
      </p:sp>
      <p:sp>
        <p:nvSpPr>
          <p:cNvPr id="8" name="Rounded Rectangular Callout 7"/>
          <p:cNvSpPr/>
          <p:nvPr/>
        </p:nvSpPr>
        <p:spPr>
          <a:xfrm>
            <a:off x="7772400" y="1066800"/>
            <a:ext cx="914400" cy="609600"/>
          </a:xfrm>
          <a:prstGeom prst="wedgeRoundRectCallout">
            <a:avLst>
              <a:gd name="adj1" fmla="val -189247"/>
              <a:gd name="adj2" fmla="val 210117"/>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Nearly </a:t>
            </a:r>
          </a:p>
          <a:p>
            <a:pPr algn="ctr"/>
            <a:r>
              <a:rPr lang="en-US" sz="1200" dirty="0" smtClean="0"/>
              <a:t>$1 million per week!!</a:t>
            </a:r>
            <a:endParaRPr lang="en-US" sz="1200" dirty="0"/>
          </a:p>
        </p:txBody>
      </p:sp>
      <p:sp>
        <p:nvSpPr>
          <p:cNvPr id="9" name="Rounded Rectangular Callout 8"/>
          <p:cNvSpPr/>
          <p:nvPr/>
        </p:nvSpPr>
        <p:spPr>
          <a:xfrm>
            <a:off x="8077200" y="5257800"/>
            <a:ext cx="1066800" cy="609600"/>
          </a:xfrm>
          <a:prstGeom prst="wedgeRoundRectCallout">
            <a:avLst>
              <a:gd name="adj1" fmla="val -193680"/>
              <a:gd name="adj2" fmla="val -137307"/>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$12 million</a:t>
            </a:r>
          </a:p>
          <a:p>
            <a:pPr algn="ctr"/>
            <a:r>
              <a:rPr lang="en-US" sz="1200" dirty="0" smtClean="0"/>
              <a:t>per week??</a:t>
            </a:r>
            <a:endParaRPr lang="en-US" sz="1200" dirty="0"/>
          </a:p>
        </p:txBody>
      </p:sp>
      <p:sp>
        <p:nvSpPr>
          <p:cNvPr id="11" name="TextBox 10"/>
          <p:cNvSpPr txBox="1"/>
          <p:nvPr/>
        </p:nvSpPr>
        <p:spPr>
          <a:xfrm>
            <a:off x="2590800" y="6096000"/>
            <a:ext cx="4038600" cy="646331"/>
          </a:xfrm>
          <a:prstGeom prst="rect">
            <a:avLst/>
          </a:prstGeom>
          <a:noFill/>
          <a:ln w="19050">
            <a:solidFill>
              <a:schemeClr val="tx1"/>
            </a:solidFill>
          </a:ln>
        </p:spPr>
        <p:txBody>
          <a:bodyPr wrap="square" rtlCol="0">
            <a:spAutoFit/>
          </a:bodyPr>
          <a:lstStyle/>
          <a:p>
            <a:pPr algn="ctr"/>
            <a:r>
              <a:rPr lang="en-US" b="1" i="1" u="sng" dirty="0" smtClean="0"/>
              <a:t>Takeaway:</a:t>
            </a:r>
            <a:r>
              <a:rPr lang="en-US" b="1" dirty="0" smtClean="0"/>
              <a:t>  At what point does someone  say stop!, and ask </a:t>
            </a:r>
            <a:r>
              <a:rPr lang="en-US" b="1" i="1" u="sng" dirty="0" smtClean="0"/>
              <a:t>who’s zooming who?</a:t>
            </a:r>
            <a:endParaRPr lang="en-US" b="1" i="1" u="sng" dirty="0"/>
          </a:p>
        </p:txBody>
      </p:sp>
      <p:sp>
        <p:nvSpPr>
          <p:cNvPr id="10" name="Rounded Rectangle 9"/>
          <p:cNvSpPr/>
          <p:nvPr/>
        </p:nvSpPr>
        <p:spPr>
          <a:xfrm>
            <a:off x="5638800" y="2667000"/>
            <a:ext cx="838200" cy="228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5715000" y="4495800"/>
            <a:ext cx="838200" cy="228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CNT Projections Table 3: Key TOD ‘Impacts’</a:t>
            </a:r>
            <a:endParaRPr lang="en-US" sz="2800" u="sng" dirty="0"/>
          </a:p>
        </p:txBody>
      </p:sp>
      <p:pic>
        <p:nvPicPr>
          <p:cNvPr id="4" name="Picture 3" descr="CNT Table 3.JPG"/>
          <p:cNvPicPr>
            <a:picLocks noChangeAspect="1"/>
          </p:cNvPicPr>
          <p:nvPr/>
        </p:nvPicPr>
        <p:blipFill>
          <a:blip r:embed="rId2" cstate="print"/>
          <a:stretch>
            <a:fillRect/>
          </a:stretch>
        </p:blipFill>
        <p:spPr>
          <a:xfrm rot="-60000">
            <a:off x="428625" y="1085850"/>
            <a:ext cx="8286750" cy="4781550"/>
          </a:xfrm>
          <a:prstGeom prst="rect">
            <a:avLst/>
          </a:prstGeom>
        </p:spPr>
      </p:pic>
      <p:sp>
        <p:nvSpPr>
          <p:cNvPr id="5" name="Date Placeholder 4"/>
          <p:cNvSpPr>
            <a:spLocks noGrp="1"/>
          </p:cNvSpPr>
          <p:nvPr>
            <p:ph type="dt" sz="half" idx="10"/>
          </p:nvPr>
        </p:nvSpPr>
        <p:spPr>
          <a:xfrm>
            <a:off x="-76200" y="6416675"/>
            <a:ext cx="2133600" cy="365125"/>
          </a:xfrm>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p:txBody>
          <a:bodyPr/>
          <a:lstStyle/>
          <a:p>
            <a:fld id="{063EE6F3-9503-459F-992B-540378EFD832}" type="slidenum">
              <a:rPr lang="en-US" smtClean="0"/>
              <a:pPr/>
              <a:t>13</a:t>
            </a:fld>
            <a:endParaRPr lang="en-US" dirty="0"/>
          </a:p>
        </p:txBody>
      </p:sp>
      <p:sp>
        <p:nvSpPr>
          <p:cNvPr id="7" name="TextBox 6"/>
          <p:cNvSpPr txBox="1"/>
          <p:nvPr/>
        </p:nvSpPr>
        <p:spPr>
          <a:xfrm>
            <a:off x="1905000" y="5715000"/>
            <a:ext cx="5410200" cy="646331"/>
          </a:xfrm>
          <a:prstGeom prst="rect">
            <a:avLst/>
          </a:prstGeom>
          <a:noFill/>
          <a:ln w="19050">
            <a:solidFill>
              <a:schemeClr val="tx1"/>
            </a:solidFill>
          </a:ln>
        </p:spPr>
        <p:txBody>
          <a:bodyPr wrap="square" rtlCol="0">
            <a:spAutoFit/>
          </a:bodyPr>
          <a:lstStyle/>
          <a:p>
            <a:pPr algn="ctr"/>
            <a:r>
              <a:rPr lang="en-US" b="1" i="1" u="sng" dirty="0" smtClean="0"/>
              <a:t>Takeaway:</a:t>
            </a:r>
            <a:r>
              <a:rPr lang="en-US" b="1" dirty="0" smtClean="0"/>
              <a:t>  Shouldn’t numbers like this be declared an insult to our intelligence, and abuse of the public trust?</a:t>
            </a:r>
            <a:endParaRPr lang="en-US" b="1" i="1" u="sng" dirty="0"/>
          </a:p>
        </p:txBody>
      </p:sp>
      <p:sp>
        <p:nvSpPr>
          <p:cNvPr id="8" name="Rounded Rectangle 7"/>
          <p:cNvSpPr/>
          <p:nvPr/>
        </p:nvSpPr>
        <p:spPr>
          <a:xfrm>
            <a:off x="7239000" y="1371600"/>
            <a:ext cx="1447800" cy="4495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7391400" y="2362200"/>
            <a:ext cx="10668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7620000" y="3505200"/>
            <a:ext cx="914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7391400" y="4572000"/>
            <a:ext cx="1143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239000" y="4876800"/>
            <a:ext cx="12954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7467600" y="5410200"/>
            <a:ext cx="1066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MDOT 2009 Rail Plan Excerpt</a:t>
            </a:r>
            <a:endParaRPr lang="en-US" sz="2800" u="sng" dirty="0"/>
          </a:p>
        </p:txBody>
      </p:sp>
      <p:pic>
        <p:nvPicPr>
          <p:cNvPr id="4098" name="Picture 2"/>
          <p:cNvPicPr>
            <a:picLocks noChangeAspect="1" noChangeArrowheads="1"/>
          </p:cNvPicPr>
          <p:nvPr/>
        </p:nvPicPr>
        <p:blipFill>
          <a:blip r:embed="rId2" cstate="print"/>
          <a:srcRect/>
          <a:stretch>
            <a:fillRect/>
          </a:stretch>
        </p:blipFill>
        <p:spPr bwMode="auto">
          <a:xfrm>
            <a:off x="914400" y="1219200"/>
            <a:ext cx="7375842" cy="3948112"/>
          </a:xfrm>
          <a:prstGeom prst="rect">
            <a:avLst/>
          </a:prstGeom>
          <a:noFill/>
          <a:ln w="6350">
            <a:solidFill>
              <a:schemeClr val="tx1"/>
            </a:solidFill>
            <a:miter lim="800000"/>
            <a:headEnd/>
            <a:tailEnd/>
          </a:ln>
        </p:spPr>
      </p:pic>
      <p:sp>
        <p:nvSpPr>
          <p:cNvPr id="5" name="TextBox 4"/>
          <p:cNvSpPr txBox="1"/>
          <p:nvPr/>
        </p:nvSpPr>
        <p:spPr>
          <a:xfrm>
            <a:off x="1295400" y="5867400"/>
            <a:ext cx="6140014" cy="369332"/>
          </a:xfrm>
          <a:prstGeom prst="rect">
            <a:avLst/>
          </a:prstGeom>
          <a:noFill/>
          <a:ln w="19050">
            <a:solidFill>
              <a:schemeClr val="tx1"/>
            </a:solidFill>
          </a:ln>
        </p:spPr>
        <p:txBody>
          <a:bodyPr wrap="none" rtlCol="0">
            <a:spAutoFit/>
          </a:bodyPr>
          <a:lstStyle/>
          <a:p>
            <a:r>
              <a:rPr lang="en-US" b="1" i="1" u="sng" dirty="0" smtClean="0"/>
              <a:t>Takeaway:</a:t>
            </a:r>
            <a:r>
              <a:rPr lang="en-US" dirty="0" smtClean="0"/>
              <a:t>  </a:t>
            </a:r>
            <a:r>
              <a:rPr lang="en-US" b="1" dirty="0" smtClean="0"/>
              <a:t>Lobbyists used as source for economic projections.</a:t>
            </a:r>
            <a:endParaRPr lang="en-US" b="1" dirty="0"/>
          </a:p>
        </p:txBody>
      </p:sp>
      <p:sp>
        <p:nvSpPr>
          <p:cNvPr id="6" name="TextBox 5">
            <a:hlinkClick r:id="rId3"/>
          </p:cNvPr>
          <p:cNvSpPr txBox="1"/>
          <p:nvPr/>
        </p:nvSpPr>
        <p:spPr>
          <a:xfrm>
            <a:off x="2134770" y="5334000"/>
            <a:ext cx="4875630" cy="307777"/>
          </a:xfrm>
          <a:prstGeom prst="rect">
            <a:avLst/>
          </a:prstGeom>
          <a:noFill/>
        </p:spPr>
        <p:txBody>
          <a:bodyPr wrap="none" rtlCol="0">
            <a:spAutoFit/>
          </a:bodyPr>
          <a:lstStyle/>
          <a:p>
            <a:r>
              <a:rPr lang="en-US" sz="1400" dirty="0" smtClean="0">
                <a:hlinkClick r:id="rId3"/>
              </a:rPr>
              <a:t>http://www.maine.gov/mdot/railplan/railfacts.htm</a:t>
            </a:r>
            <a:r>
              <a:rPr lang="en-US" sz="1400" dirty="0" smtClean="0"/>
              <a:t>  (now down)</a:t>
            </a:r>
            <a:endParaRPr lang="en-US" sz="1400" dirty="0"/>
          </a:p>
        </p:txBody>
      </p:sp>
      <p:sp>
        <p:nvSpPr>
          <p:cNvPr id="7" name="Date Placeholder 6"/>
          <p:cNvSpPr>
            <a:spLocks noGrp="1"/>
          </p:cNvSpPr>
          <p:nvPr>
            <p:ph type="dt" sz="half" idx="10"/>
          </p:nvPr>
        </p:nvSpPr>
        <p:spPr/>
        <p:txBody>
          <a:bodyPr/>
          <a:lstStyle/>
          <a:p>
            <a:r>
              <a:rPr lang="en-US" dirty="0" smtClean="0"/>
              <a:t>PRAC/pcs; 13 October 15</a:t>
            </a:r>
            <a:endParaRPr lang="en-US" dirty="0"/>
          </a:p>
        </p:txBody>
      </p:sp>
      <p:sp>
        <p:nvSpPr>
          <p:cNvPr id="8" name="Slide Number Placeholder 7"/>
          <p:cNvSpPr>
            <a:spLocks noGrp="1"/>
          </p:cNvSpPr>
          <p:nvPr>
            <p:ph type="sldNum" sz="quarter" idx="12"/>
          </p:nvPr>
        </p:nvSpPr>
        <p:spPr/>
        <p:txBody>
          <a:bodyPr/>
          <a:lstStyle/>
          <a:p>
            <a:fld id="{063EE6F3-9503-459F-992B-540378EFD832}" type="slidenum">
              <a:rPr lang="en-US" smtClean="0"/>
              <a:pPr/>
              <a:t>14</a:t>
            </a:fld>
            <a:endParaRPr lang="en-US" dirty="0"/>
          </a:p>
        </p:txBody>
      </p:sp>
      <p:sp>
        <p:nvSpPr>
          <p:cNvPr id="9" name="Rounded Rectangle 8"/>
          <p:cNvSpPr/>
          <p:nvPr/>
        </p:nvSpPr>
        <p:spPr>
          <a:xfrm>
            <a:off x="990600" y="2286000"/>
            <a:ext cx="70866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057400" y="1295400"/>
            <a:ext cx="990600" cy="1524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2057400" y="1295400"/>
            <a:ext cx="990600" cy="15240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228600"/>
            <a:ext cx="8229600" cy="1143000"/>
          </a:xfrm>
        </p:spPr>
        <p:txBody>
          <a:bodyPr>
            <a:normAutofit/>
          </a:bodyPr>
          <a:lstStyle/>
          <a:p>
            <a:r>
              <a:rPr lang="en-US" sz="2800" u="sng" dirty="0" smtClean="0"/>
              <a:t>Selected LD 323 Testimony; March 2015</a:t>
            </a:r>
            <a:br>
              <a:rPr lang="en-US" sz="2800" u="sng" dirty="0" smtClean="0"/>
            </a:br>
            <a:r>
              <a:rPr lang="en-US" sz="1400" u="sng" dirty="0" smtClean="0">
                <a:hlinkClick r:id="rId2"/>
              </a:rPr>
              <a:t>http://www.mainelegislature.org/legis/bills/display_ps.asp?LD=323&amp;snum=127#</a:t>
            </a:r>
            <a:endParaRPr lang="en-US" sz="1400" u="sng" dirty="0"/>
          </a:p>
        </p:txBody>
      </p:sp>
      <p:pic>
        <p:nvPicPr>
          <p:cNvPr id="5" name="Picture 4" descr="Donovan LD 323 snip 1.JPG"/>
          <p:cNvPicPr>
            <a:picLocks noChangeAspect="1"/>
          </p:cNvPicPr>
          <p:nvPr/>
        </p:nvPicPr>
        <p:blipFill>
          <a:blip r:embed="rId3" cstate="print"/>
          <a:stretch>
            <a:fillRect/>
          </a:stretch>
        </p:blipFill>
        <p:spPr>
          <a:xfrm>
            <a:off x="914400" y="1219200"/>
            <a:ext cx="7264400" cy="1219200"/>
          </a:xfrm>
          <a:prstGeom prst="rect">
            <a:avLst/>
          </a:prstGeom>
        </p:spPr>
      </p:pic>
      <p:pic>
        <p:nvPicPr>
          <p:cNvPr id="6" name="Picture 5" descr="Donovan LD 323 snip 2.JPG"/>
          <p:cNvPicPr>
            <a:picLocks noChangeAspect="1"/>
          </p:cNvPicPr>
          <p:nvPr/>
        </p:nvPicPr>
        <p:blipFill>
          <a:blip r:embed="rId4" cstate="print"/>
          <a:stretch>
            <a:fillRect/>
          </a:stretch>
        </p:blipFill>
        <p:spPr>
          <a:xfrm>
            <a:off x="838200" y="2438400"/>
            <a:ext cx="7315200" cy="1066800"/>
          </a:xfrm>
          <a:prstGeom prst="rect">
            <a:avLst/>
          </a:prstGeom>
        </p:spPr>
      </p:pic>
      <p:pic>
        <p:nvPicPr>
          <p:cNvPr id="23554" name="Picture 2"/>
          <p:cNvPicPr>
            <a:picLocks noChangeAspect="1" noChangeArrowheads="1"/>
          </p:cNvPicPr>
          <p:nvPr/>
        </p:nvPicPr>
        <p:blipFill>
          <a:blip r:embed="rId5" cstate="print"/>
          <a:srcRect/>
          <a:stretch>
            <a:fillRect/>
          </a:stretch>
        </p:blipFill>
        <p:spPr bwMode="auto">
          <a:xfrm>
            <a:off x="3048000" y="3968876"/>
            <a:ext cx="4038600" cy="1979257"/>
          </a:xfrm>
          <a:prstGeom prst="rect">
            <a:avLst/>
          </a:prstGeom>
          <a:noFill/>
          <a:ln w="9525">
            <a:noFill/>
            <a:miter lim="800000"/>
            <a:headEnd/>
            <a:tailEnd/>
          </a:ln>
        </p:spPr>
      </p:pic>
      <p:sp>
        <p:nvSpPr>
          <p:cNvPr id="8" name="Date Placeholder 7"/>
          <p:cNvSpPr>
            <a:spLocks noGrp="1"/>
          </p:cNvSpPr>
          <p:nvPr>
            <p:ph type="dt" sz="half" idx="10"/>
          </p:nvPr>
        </p:nvSpPr>
        <p:spPr>
          <a:xfrm>
            <a:off x="76200" y="6492875"/>
            <a:ext cx="2133600" cy="365125"/>
          </a:xfrm>
        </p:spPr>
        <p:txBody>
          <a:bodyPr/>
          <a:lstStyle/>
          <a:p>
            <a:r>
              <a:rPr lang="en-US" dirty="0" smtClean="0"/>
              <a:t>PRAC/pcs; 13 October 15</a:t>
            </a:r>
            <a:endParaRPr lang="en-US" dirty="0"/>
          </a:p>
        </p:txBody>
      </p:sp>
      <p:sp>
        <p:nvSpPr>
          <p:cNvPr id="9" name="Slide Number Placeholder 8"/>
          <p:cNvSpPr>
            <a:spLocks noGrp="1"/>
          </p:cNvSpPr>
          <p:nvPr>
            <p:ph type="sldNum" sz="quarter" idx="12"/>
          </p:nvPr>
        </p:nvSpPr>
        <p:spPr/>
        <p:txBody>
          <a:bodyPr/>
          <a:lstStyle/>
          <a:p>
            <a:fld id="{063EE6F3-9503-459F-992B-540378EFD832}" type="slidenum">
              <a:rPr lang="en-US" smtClean="0"/>
              <a:pPr/>
              <a:t>15</a:t>
            </a:fld>
            <a:endParaRPr lang="en-US" dirty="0"/>
          </a:p>
        </p:txBody>
      </p:sp>
      <p:sp>
        <p:nvSpPr>
          <p:cNvPr id="12" name="Rounded Rectangle 11"/>
          <p:cNvSpPr/>
          <p:nvPr/>
        </p:nvSpPr>
        <p:spPr>
          <a:xfrm>
            <a:off x="1905000" y="1295400"/>
            <a:ext cx="1143000" cy="228600"/>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133600" y="5943600"/>
            <a:ext cx="4800600" cy="646331"/>
          </a:xfrm>
          <a:prstGeom prst="rect">
            <a:avLst/>
          </a:prstGeom>
          <a:noFill/>
          <a:ln w="19050">
            <a:solidFill>
              <a:schemeClr val="tx1"/>
            </a:solidFill>
          </a:ln>
        </p:spPr>
        <p:txBody>
          <a:bodyPr wrap="square" rtlCol="0">
            <a:spAutoFit/>
          </a:bodyPr>
          <a:lstStyle/>
          <a:p>
            <a:pPr algn="ctr"/>
            <a:r>
              <a:rPr lang="en-US" b="1" i="1" u="sng" dirty="0" smtClean="0"/>
              <a:t>Takeaway:</a:t>
            </a:r>
            <a:r>
              <a:rPr lang="en-US" b="1" dirty="0" smtClean="0"/>
              <a:t>   “Exponential economic prosperity” </a:t>
            </a:r>
          </a:p>
          <a:p>
            <a:pPr algn="ctr"/>
            <a:r>
              <a:rPr lang="en-US" b="1" dirty="0" smtClean="0"/>
              <a:t>is a flight of imagination re: Brunswick.  </a:t>
            </a:r>
            <a:r>
              <a:rPr lang="en-US" dirty="0" smtClean="0"/>
              <a:t> </a:t>
            </a:r>
            <a:endParaRPr lang="en-US" dirty="0"/>
          </a:p>
        </p:txBody>
      </p:sp>
      <p:pic>
        <p:nvPicPr>
          <p:cNvPr id="2050" name="Picture 2"/>
          <p:cNvPicPr>
            <a:picLocks noChangeAspect="1" noChangeArrowheads="1"/>
          </p:cNvPicPr>
          <p:nvPr/>
        </p:nvPicPr>
        <p:blipFill>
          <a:blip r:embed="rId6" cstate="print"/>
          <a:srcRect/>
          <a:stretch>
            <a:fillRect/>
          </a:stretch>
        </p:blipFill>
        <p:spPr bwMode="auto">
          <a:xfrm>
            <a:off x="838200" y="3404720"/>
            <a:ext cx="7086599" cy="633880"/>
          </a:xfrm>
          <a:prstGeom prst="rect">
            <a:avLst/>
          </a:prstGeom>
          <a:noFill/>
          <a:ln w="9525">
            <a:noFill/>
            <a:miter lim="800000"/>
            <a:headEnd/>
            <a:tailEnd/>
          </a:ln>
        </p:spPr>
      </p:pic>
      <p:sp>
        <p:nvSpPr>
          <p:cNvPr id="15" name="Rounded Rectangle 14"/>
          <p:cNvSpPr/>
          <p:nvPr/>
        </p:nvSpPr>
        <p:spPr>
          <a:xfrm>
            <a:off x="914400" y="2438400"/>
            <a:ext cx="2362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295400" y="3581400"/>
            <a:ext cx="6553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ular Callout 18"/>
          <p:cNvSpPr/>
          <p:nvPr/>
        </p:nvSpPr>
        <p:spPr>
          <a:xfrm>
            <a:off x="228600" y="4038600"/>
            <a:ext cx="2362200" cy="1295400"/>
          </a:xfrm>
          <a:prstGeom prst="wedgeRoundRectCallout">
            <a:avLst>
              <a:gd name="adj1" fmla="val 73679"/>
              <a:gd name="adj2" fmla="val 48795"/>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Brunswick sees ~ 2000 riders a month, or ~ 67 per day.  That’s 34 round trip riders, or 17 per scheduled round trip.  How many originate at Brunswick, and how many at points south?</a:t>
            </a:r>
            <a:endParaRPr lang="en-US" sz="1200" dirty="0">
              <a:solidFill>
                <a:schemeClr val="tx1"/>
              </a:solidFill>
            </a:endParaRPr>
          </a:p>
        </p:txBody>
      </p:sp>
      <p:sp>
        <p:nvSpPr>
          <p:cNvPr id="17" name="Rounded Rectangle 16"/>
          <p:cNvSpPr/>
          <p:nvPr/>
        </p:nvSpPr>
        <p:spPr>
          <a:xfrm>
            <a:off x="7162800" y="2819400"/>
            <a:ext cx="914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914400" y="3048000"/>
            <a:ext cx="1447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Parsons Brinkerhoff</a:t>
            </a:r>
            <a:r>
              <a:rPr lang="en-US" sz="2800" u="sng" baseline="0" dirty="0" smtClean="0"/>
              <a:t> Benefit Cost Analysis</a:t>
            </a:r>
            <a:endParaRPr lang="en-US" sz="2800" u="sng" dirty="0"/>
          </a:p>
        </p:txBody>
      </p:sp>
      <p:sp>
        <p:nvSpPr>
          <p:cNvPr id="3" name="Content Placeholder 2"/>
          <p:cNvSpPr>
            <a:spLocks noGrp="1"/>
          </p:cNvSpPr>
          <p:nvPr>
            <p:ph idx="1"/>
          </p:nvPr>
        </p:nvSpPr>
        <p:spPr>
          <a:xfrm>
            <a:off x="457200" y="1219200"/>
            <a:ext cx="8229600" cy="4419600"/>
          </a:xfrm>
        </p:spPr>
        <p:txBody>
          <a:bodyPr>
            <a:normAutofit/>
          </a:bodyPr>
          <a:lstStyle/>
          <a:p>
            <a:r>
              <a:rPr lang="en-US" sz="1800" dirty="0" smtClean="0"/>
              <a:t>Submitted as part of NNEPRA 2015 TIGER 7 Grant Application (and prior years)</a:t>
            </a:r>
          </a:p>
          <a:p>
            <a:pPr lvl="1"/>
            <a:r>
              <a:rPr lang="en-US" sz="1400" dirty="0" smtClean="0">
                <a:hlinkClick r:id="rId2"/>
              </a:rPr>
              <a:t>http://www.amtrakdowneaster.com/sites/default/files/Tiger7%20Royal%20Junction%20Siding%20BCA.pdf</a:t>
            </a:r>
          </a:p>
          <a:p>
            <a:endParaRPr lang="en-US" sz="1800" dirty="0" smtClean="0"/>
          </a:p>
          <a:p>
            <a:endParaRPr lang="en-US" sz="1800" dirty="0" smtClean="0"/>
          </a:p>
          <a:p>
            <a:endParaRPr lang="en-US" sz="1800" dirty="0" smtClean="0"/>
          </a:p>
          <a:p>
            <a:endParaRPr lang="en-US" sz="1800" dirty="0" smtClean="0"/>
          </a:p>
          <a:p>
            <a:endParaRPr lang="en-US" sz="1800" dirty="0" smtClean="0"/>
          </a:p>
          <a:p>
            <a:pPr>
              <a:buNone/>
            </a:pPr>
            <a:endParaRPr lang="en-US" sz="1800" dirty="0" smtClean="0"/>
          </a:p>
          <a:p>
            <a:r>
              <a:rPr lang="en-US" sz="1800" dirty="0" smtClean="0"/>
              <a:t>Similarly, out of 25 Letters of Endorsement, only 5 were dated after the Portland North extension (Brunswick, Freeport) went into operation. </a:t>
            </a:r>
          </a:p>
          <a:p>
            <a:pPr lvl="1"/>
            <a:r>
              <a:rPr lang="en-US" sz="1400" dirty="0" smtClean="0">
                <a:hlinkClick r:id="rId3"/>
              </a:rPr>
              <a:t>http://www.amtrakdowneaster.com/sites/default/files/Tiger7%20Royal%20Junction%20Siding%20Project%20Letters%20Of%20Support.pdf</a:t>
            </a:r>
            <a:endParaRPr lang="en-US" sz="1400" dirty="0"/>
          </a:p>
        </p:txBody>
      </p:sp>
      <p:pic>
        <p:nvPicPr>
          <p:cNvPr id="22529" name="Picture 1"/>
          <p:cNvPicPr>
            <a:picLocks noChangeAspect="1" noChangeArrowheads="1"/>
          </p:cNvPicPr>
          <p:nvPr/>
        </p:nvPicPr>
        <p:blipFill>
          <a:blip r:embed="rId4" cstate="print"/>
          <a:srcRect/>
          <a:stretch>
            <a:fillRect/>
          </a:stretch>
        </p:blipFill>
        <p:spPr bwMode="auto">
          <a:xfrm>
            <a:off x="2819401" y="1981200"/>
            <a:ext cx="3200399" cy="2057400"/>
          </a:xfrm>
          <a:prstGeom prst="rect">
            <a:avLst/>
          </a:prstGeom>
          <a:noFill/>
          <a:ln w="9525">
            <a:noFill/>
            <a:miter lim="800000"/>
            <a:headEnd/>
            <a:tailEnd/>
          </a:ln>
        </p:spPr>
      </p:pic>
      <p:sp>
        <p:nvSpPr>
          <p:cNvPr id="5" name="TextBox 4"/>
          <p:cNvSpPr txBox="1"/>
          <p:nvPr/>
        </p:nvSpPr>
        <p:spPr>
          <a:xfrm>
            <a:off x="1752600" y="5410200"/>
            <a:ext cx="5737596" cy="369332"/>
          </a:xfrm>
          <a:prstGeom prst="rect">
            <a:avLst/>
          </a:prstGeom>
          <a:noFill/>
          <a:ln w="19050">
            <a:solidFill>
              <a:schemeClr val="tx1"/>
            </a:solidFill>
          </a:ln>
        </p:spPr>
        <p:txBody>
          <a:bodyPr wrap="none" rtlCol="0">
            <a:spAutoFit/>
          </a:bodyPr>
          <a:lstStyle/>
          <a:p>
            <a:r>
              <a:rPr lang="en-US" b="1" i="1" u="sng" dirty="0" smtClean="0"/>
              <a:t>Takeaway:</a:t>
            </a:r>
            <a:r>
              <a:rPr lang="en-US" b="1" dirty="0" smtClean="0"/>
              <a:t>  Promotional claims not based on “fresh” data.</a:t>
            </a:r>
            <a:endParaRPr lang="en-US" b="1" dirty="0"/>
          </a:p>
        </p:txBody>
      </p:sp>
      <p:sp>
        <p:nvSpPr>
          <p:cNvPr id="6" name="Date Placeholder 5"/>
          <p:cNvSpPr>
            <a:spLocks noGrp="1"/>
          </p:cNvSpPr>
          <p:nvPr>
            <p:ph type="dt" sz="half" idx="10"/>
          </p:nvPr>
        </p:nvSpPr>
        <p:spPr/>
        <p:txBody>
          <a:bodyPr/>
          <a:lstStyle/>
          <a:p>
            <a:r>
              <a:rPr lang="en-US" dirty="0" smtClean="0"/>
              <a:t>PRAC/pcs; 13 October 15</a:t>
            </a:r>
            <a:endParaRPr lang="en-US" dirty="0"/>
          </a:p>
        </p:txBody>
      </p:sp>
      <p:sp>
        <p:nvSpPr>
          <p:cNvPr id="7" name="Slide Number Placeholder 6"/>
          <p:cNvSpPr>
            <a:spLocks noGrp="1"/>
          </p:cNvSpPr>
          <p:nvPr>
            <p:ph type="sldNum" sz="quarter" idx="12"/>
          </p:nvPr>
        </p:nvSpPr>
        <p:spPr/>
        <p:txBody>
          <a:bodyPr/>
          <a:lstStyle/>
          <a:p>
            <a:fld id="{063EE6F3-9503-459F-992B-540378EFD832}"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PB BCA Excerpts</a:t>
            </a:r>
            <a:endParaRPr lang="en-US" sz="2800" u="sng" dirty="0"/>
          </a:p>
        </p:txBody>
      </p:sp>
      <p:pic>
        <p:nvPicPr>
          <p:cNvPr id="1026" name="Picture 2" descr="C:\Users\Pem\Documents\Blog materials\Import pictures\Internet snips\TIGER 7 BCA Avg Vehicle Occupancy.JPG"/>
          <p:cNvPicPr>
            <a:picLocks noGrp="1" noChangeAspect="1" noChangeArrowheads="1"/>
          </p:cNvPicPr>
          <p:nvPr>
            <p:ph idx="1"/>
          </p:nvPr>
        </p:nvPicPr>
        <p:blipFill>
          <a:blip r:embed="rId2" cstate="print"/>
          <a:srcRect/>
          <a:stretch>
            <a:fillRect/>
          </a:stretch>
        </p:blipFill>
        <p:spPr bwMode="auto">
          <a:xfrm>
            <a:off x="609600" y="1066800"/>
            <a:ext cx="5791200" cy="1538288"/>
          </a:xfrm>
          <a:prstGeom prst="rect">
            <a:avLst/>
          </a:prstGeom>
          <a:noFill/>
        </p:spPr>
      </p:pic>
      <p:pic>
        <p:nvPicPr>
          <p:cNvPr id="1027" name="Picture 3" descr="C:\Users\Pem\Documents\Blog materials\Import pictures\Internet snips\TIGER 7 BCA ridership table.JPG"/>
          <p:cNvPicPr>
            <a:picLocks noChangeAspect="1" noChangeArrowheads="1"/>
          </p:cNvPicPr>
          <p:nvPr/>
        </p:nvPicPr>
        <p:blipFill>
          <a:blip r:embed="rId3" cstate="print"/>
          <a:srcRect/>
          <a:stretch>
            <a:fillRect/>
          </a:stretch>
        </p:blipFill>
        <p:spPr bwMode="auto">
          <a:xfrm>
            <a:off x="4572000" y="2362200"/>
            <a:ext cx="4286250" cy="2667000"/>
          </a:xfrm>
          <a:prstGeom prst="rect">
            <a:avLst/>
          </a:prstGeom>
          <a:noFill/>
        </p:spPr>
      </p:pic>
      <p:pic>
        <p:nvPicPr>
          <p:cNvPr id="1028" name="Picture 4" descr="C:\Users\Pem\Documents\Blog materials\Import pictures\Internet snips\PB BCA snip.JPG"/>
          <p:cNvPicPr>
            <a:picLocks noChangeAspect="1" noChangeArrowheads="1"/>
          </p:cNvPicPr>
          <p:nvPr/>
        </p:nvPicPr>
        <p:blipFill>
          <a:blip r:embed="rId4" cstate="print"/>
          <a:srcRect/>
          <a:stretch>
            <a:fillRect/>
          </a:stretch>
        </p:blipFill>
        <p:spPr bwMode="auto">
          <a:xfrm>
            <a:off x="72653" y="3886200"/>
            <a:ext cx="4681446" cy="2514599"/>
          </a:xfrm>
          <a:prstGeom prst="rect">
            <a:avLst/>
          </a:prstGeom>
          <a:noFill/>
        </p:spPr>
      </p:pic>
      <p:sp>
        <p:nvSpPr>
          <p:cNvPr id="6" name="TextBox 5"/>
          <p:cNvSpPr txBox="1"/>
          <p:nvPr/>
        </p:nvSpPr>
        <p:spPr>
          <a:xfrm>
            <a:off x="4876800" y="5791200"/>
            <a:ext cx="3657600" cy="923330"/>
          </a:xfrm>
          <a:prstGeom prst="rect">
            <a:avLst/>
          </a:prstGeom>
          <a:noFill/>
          <a:ln w="19050">
            <a:solidFill>
              <a:schemeClr val="tx1"/>
            </a:solidFill>
          </a:ln>
        </p:spPr>
        <p:txBody>
          <a:bodyPr wrap="square" rtlCol="0">
            <a:spAutoFit/>
          </a:bodyPr>
          <a:lstStyle/>
          <a:p>
            <a:pPr algn="ctr"/>
            <a:r>
              <a:rPr lang="en-US" b="1" i="1" u="sng" dirty="0" smtClean="0"/>
              <a:t>Takeaway:</a:t>
            </a:r>
            <a:r>
              <a:rPr lang="en-US" b="1" dirty="0" smtClean="0"/>
              <a:t>  Reconciling  the numbers against each other, and against reality, is ‘challenging.’</a:t>
            </a:r>
            <a:endParaRPr lang="en-US" b="1" dirty="0"/>
          </a:p>
        </p:txBody>
      </p:sp>
      <p:sp>
        <p:nvSpPr>
          <p:cNvPr id="7" name="Date Placeholder 6"/>
          <p:cNvSpPr>
            <a:spLocks noGrp="1"/>
          </p:cNvSpPr>
          <p:nvPr>
            <p:ph type="dt" sz="half" idx="10"/>
          </p:nvPr>
        </p:nvSpPr>
        <p:spPr/>
        <p:txBody>
          <a:bodyPr/>
          <a:lstStyle/>
          <a:p>
            <a:r>
              <a:rPr lang="en-US" dirty="0" smtClean="0"/>
              <a:t>PRAC/pcs; 13 October 15</a:t>
            </a:r>
            <a:endParaRPr lang="en-US" dirty="0"/>
          </a:p>
        </p:txBody>
      </p:sp>
      <p:sp>
        <p:nvSpPr>
          <p:cNvPr id="8" name="Slide Number Placeholder 7"/>
          <p:cNvSpPr>
            <a:spLocks noGrp="1"/>
          </p:cNvSpPr>
          <p:nvPr>
            <p:ph type="sldNum" sz="quarter" idx="12"/>
          </p:nvPr>
        </p:nvSpPr>
        <p:spPr>
          <a:xfrm>
            <a:off x="6781800" y="6356350"/>
            <a:ext cx="2133600" cy="365125"/>
          </a:xfrm>
        </p:spPr>
        <p:txBody>
          <a:bodyPr/>
          <a:lstStyle/>
          <a:p>
            <a:fld id="{063EE6F3-9503-459F-992B-540378EFD832}" type="slidenum">
              <a:rPr lang="en-US" smtClean="0"/>
              <a:pPr/>
              <a:t>17</a:t>
            </a:fld>
            <a:endParaRPr lang="en-US" dirty="0"/>
          </a:p>
        </p:txBody>
      </p:sp>
      <p:sp>
        <p:nvSpPr>
          <p:cNvPr id="9" name="Rounded Rectangle 8"/>
          <p:cNvSpPr/>
          <p:nvPr/>
        </p:nvSpPr>
        <p:spPr>
          <a:xfrm>
            <a:off x="609600" y="1295400"/>
            <a:ext cx="55626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flipV="1">
            <a:off x="6858000" y="3124192"/>
            <a:ext cx="1447800" cy="6096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1828800" y="2514600"/>
            <a:ext cx="2057400" cy="762000"/>
          </a:xfrm>
          <a:prstGeom prst="wedgeRoundRectCallout">
            <a:avLst>
              <a:gd name="adj1" fmla="val 192627"/>
              <a:gd name="adj2" fmla="val 44489"/>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Go big on projections; you can’t be proved wrong, and TOD speculation requires it to move forward. </a:t>
            </a:r>
            <a:endParaRPr lang="en-US" sz="1200" dirty="0">
              <a:solidFill>
                <a:schemeClr val="tx1"/>
              </a:solidFill>
            </a:endParaRPr>
          </a:p>
        </p:txBody>
      </p:sp>
      <p:sp>
        <p:nvSpPr>
          <p:cNvPr id="12" name="Rounded Rectangle 11"/>
          <p:cNvSpPr/>
          <p:nvPr/>
        </p:nvSpPr>
        <p:spPr>
          <a:xfrm>
            <a:off x="4572000" y="4191000"/>
            <a:ext cx="4191000" cy="838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ular Callout 12"/>
          <p:cNvSpPr/>
          <p:nvPr/>
        </p:nvSpPr>
        <p:spPr>
          <a:xfrm>
            <a:off x="5562600" y="5181600"/>
            <a:ext cx="838200" cy="533400"/>
          </a:xfrm>
          <a:prstGeom prst="wedgeRoundRectCallout">
            <a:avLst>
              <a:gd name="adj1" fmla="val 292332"/>
              <a:gd name="adj2" fmla="val -176355"/>
              <a:gd name="adj3" fmla="val 16667"/>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Is this objective data?</a:t>
            </a:r>
            <a:endParaRPr lang="en-US" sz="1000" dirty="0">
              <a:solidFill>
                <a:schemeClr val="tx1"/>
              </a:solidFill>
            </a:endParaRPr>
          </a:p>
        </p:txBody>
      </p:sp>
      <p:sp>
        <p:nvSpPr>
          <p:cNvPr id="15" name="Rounded Rectangular Callout 14"/>
          <p:cNvSpPr/>
          <p:nvPr/>
        </p:nvSpPr>
        <p:spPr>
          <a:xfrm>
            <a:off x="6400800" y="914400"/>
            <a:ext cx="2057400" cy="1295400"/>
          </a:xfrm>
          <a:prstGeom prst="wedgeRoundRectCallout">
            <a:avLst>
              <a:gd name="adj1" fmla="val 20203"/>
              <a:gd name="adj2" fmla="val 119675"/>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This estimate says that ridership will grow by 900,000 plus in 25 years if nothing is done, or by 270,000 more in 25  years if $22 million plus is spent in capital.  Note that ‘total ridership’ in 2016 is less than ‘existing ridership’ in 2016.</a:t>
            </a:r>
            <a:endParaRPr lang="en-US" sz="10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TOD Study Methodologies</a:t>
            </a:r>
            <a:endParaRPr lang="en-US" sz="2800" u="sng" dirty="0"/>
          </a:p>
        </p:txBody>
      </p:sp>
      <p:sp>
        <p:nvSpPr>
          <p:cNvPr id="3" name="Content Placeholder 2"/>
          <p:cNvSpPr>
            <a:spLocks noGrp="1"/>
          </p:cNvSpPr>
          <p:nvPr>
            <p:ph idx="1"/>
          </p:nvPr>
        </p:nvSpPr>
        <p:spPr>
          <a:xfrm>
            <a:off x="381000" y="1295400"/>
            <a:ext cx="6400800" cy="4495800"/>
          </a:xfrm>
        </p:spPr>
        <p:txBody>
          <a:bodyPr>
            <a:noAutofit/>
          </a:bodyPr>
          <a:lstStyle/>
          <a:p>
            <a:pPr>
              <a:spcBef>
                <a:spcPts val="0"/>
              </a:spcBef>
            </a:pPr>
            <a:r>
              <a:rPr lang="en-US" sz="1500" dirty="0" smtClean="0"/>
              <a:t>Projections,</a:t>
            </a:r>
            <a:r>
              <a:rPr lang="en-US" sz="1500" baseline="0" dirty="0" smtClean="0"/>
              <a:t> not reality,</a:t>
            </a:r>
            <a:r>
              <a:rPr lang="en-US" sz="1500" dirty="0" smtClean="0"/>
              <a:t>  are the stock in trade</a:t>
            </a:r>
          </a:p>
          <a:p>
            <a:pPr lvl="1">
              <a:spcBef>
                <a:spcPts val="0"/>
              </a:spcBef>
            </a:pPr>
            <a:r>
              <a:rPr lang="en-US" sz="1500" baseline="0" dirty="0" smtClean="0"/>
              <a:t>No testing of premise/hypothesis before laying plans</a:t>
            </a:r>
          </a:p>
          <a:p>
            <a:pPr lvl="1">
              <a:spcBef>
                <a:spcPts val="0"/>
              </a:spcBef>
            </a:pPr>
            <a:r>
              <a:rPr lang="en-US" sz="1500" dirty="0" smtClean="0"/>
              <a:t>Feasibility not an issue; only magnitude of the benefits</a:t>
            </a:r>
            <a:endParaRPr lang="en-US" sz="1500" baseline="0" dirty="0" smtClean="0"/>
          </a:p>
          <a:p>
            <a:pPr lvl="1">
              <a:spcBef>
                <a:spcPts val="0"/>
              </a:spcBef>
            </a:pPr>
            <a:r>
              <a:rPr lang="en-US" sz="1500" baseline="0" dirty="0" smtClean="0"/>
              <a:t>Virtually no post inception audits conducted/published; certainly</a:t>
            </a:r>
            <a:r>
              <a:rPr lang="en-US" sz="1500" dirty="0" smtClean="0"/>
              <a:t>  none put on the record</a:t>
            </a:r>
            <a:endParaRPr lang="en-US" sz="1500" baseline="0" dirty="0" smtClean="0"/>
          </a:p>
          <a:p>
            <a:pPr>
              <a:spcBef>
                <a:spcPts val="0"/>
              </a:spcBef>
            </a:pPr>
            <a:r>
              <a:rPr lang="en-US" sz="1500" baseline="0" dirty="0" smtClean="0"/>
              <a:t>Accentuate the positives, eliminate the negatives</a:t>
            </a:r>
          </a:p>
          <a:p>
            <a:pPr lvl="1">
              <a:spcBef>
                <a:spcPts val="0"/>
              </a:spcBef>
            </a:pPr>
            <a:r>
              <a:rPr lang="en-US" sz="1500" dirty="0" smtClean="0"/>
              <a:t>Ignore</a:t>
            </a:r>
            <a:r>
              <a:rPr lang="en-US" sz="1500" baseline="0" dirty="0" smtClean="0"/>
              <a:t> capital costs and ongoing subsidies due to lack of fare box recovery</a:t>
            </a:r>
          </a:p>
          <a:p>
            <a:pPr lvl="1">
              <a:spcBef>
                <a:spcPts val="0"/>
              </a:spcBef>
            </a:pPr>
            <a:r>
              <a:rPr lang="en-US" sz="1500" baseline="0" dirty="0" smtClean="0"/>
              <a:t>Ignore</a:t>
            </a:r>
            <a:r>
              <a:rPr lang="en-US" sz="1500" dirty="0" smtClean="0"/>
              <a:t> </a:t>
            </a:r>
            <a:r>
              <a:rPr lang="en-US" sz="1500" baseline="0" dirty="0" smtClean="0"/>
              <a:t>host community costs for stations, TIF’s, other ongoing expenses</a:t>
            </a:r>
          </a:p>
          <a:p>
            <a:pPr lvl="1">
              <a:spcBef>
                <a:spcPts val="0"/>
              </a:spcBef>
            </a:pPr>
            <a:r>
              <a:rPr lang="en-US" sz="1500" i="1" u="sng" dirty="0" smtClean="0">
                <a:solidFill>
                  <a:srgbClr val="FF0000"/>
                </a:solidFill>
              </a:rPr>
              <a:t>Ignore offsetting effects of economic activity suctioned elsewhere</a:t>
            </a:r>
            <a:endParaRPr lang="en-US" sz="1500" i="1" u="sng" baseline="0" dirty="0" smtClean="0">
              <a:solidFill>
                <a:srgbClr val="FF0000"/>
              </a:solidFill>
            </a:endParaRPr>
          </a:p>
          <a:p>
            <a:pPr lvl="1">
              <a:spcBef>
                <a:spcPts val="0"/>
              </a:spcBef>
            </a:pPr>
            <a:r>
              <a:rPr lang="en-US" sz="1500" baseline="0" dirty="0" smtClean="0"/>
              <a:t>Brunswick Taxi shuttle costs; $200K per year, via third tier subcontract?</a:t>
            </a:r>
          </a:p>
          <a:p>
            <a:pPr>
              <a:spcBef>
                <a:spcPts val="0"/>
              </a:spcBef>
            </a:pPr>
            <a:r>
              <a:rPr lang="en-US" sz="1500" baseline="0" dirty="0" smtClean="0"/>
              <a:t>Formulaic, one size fits all, build-out models</a:t>
            </a:r>
          </a:p>
          <a:p>
            <a:pPr lvl="1">
              <a:spcBef>
                <a:spcPts val="0"/>
              </a:spcBef>
            </a:pPr>
            <a:r>
              <a:rPr lang="en-US" sz="1500" baseline="0" dirty="0" smtClean="0"/>
              <a:t>Your town </a:t>
            </a:r>
            <a:r>
              <a:rPr lang="en-US" sz="1500" dirty="0" smtClean="0"/>
              <a:t> &amp; mine</a:t>
            </a:r>
            <a:r>
              <a:rPr lang="en-US" sz="1500" baseline="0" dirty="0" smtClean="0"/>
              <a:t> can be like NYC, Washington DC, Boston, Philadelphia</a:t>
            </a:r>
          </a:p>
          <a:p>
            <a:pPr>
              <a:spcBef>
                <a:spcPts val="0"/>
              </a:spcBef>
            </a:pPr>
            <a:r>
              <a:rPr lang="en-US" sz="1500" baseline="0" dirty="0" smtClean="0"/>
              <a:t>New study estimate builds on prior efforts (CNT re. EDRG)</a:t>
            </a:r>
          </a:p>
          <a:p>
            <a:pPr lvl="1">
              <a:spcBef>
                <a:spcPts val="0"/>
              </a:spcBef>
            </a:pPr>
            <a:r>
              <a:rPr lang="en-US" sz="1500" baseline="0" dirty="0" smtClean="0"/>
              <a:t>CNT proposal in 2013 to update from 2008 effort?</a:t>
            </a:r>
          </a:p>
          <a:p>
            <a:pPr>
              <a:spcBef>
                <a:spcPts val="0"/>
              </a:spcBef>
            </a:pPr>
            <a:r>
              <a:rPr lang="en-US" sz="1500" dirty="0" smtClean="0"/>
              <a:t>For a reality check, see: http://www.leg.state.vt.us/jfo/reports/Flyer%20Report%2002-2003.pdf</a:t>
            </a:r>
          </a:p>
        </p:txBody>
      </p:sp>
      <p:sp>
        <p:nvSpPr>
          <p:cNvPr id="4" name="TextBox 3"/>
          <p:cNvSpPr txBox="1"/>
          <p:nvPr/>
        </p:nvSpPr>
        <p:spPr>
          <a:xfrm>
            <a:off x="1219200" y="5867400"/>
            <a:ext cx="6774227" cy="369332"/>
          </a:xfrm>
          <a:prstGeom prst="rect">
            <a:avLst/>
          </a:prstGeom>
          <a:noFill/>
          <a:ln w="19050">
            <a:solidFill>
              <a:schemeClr val="tx1"/>
            </a:solidFill>
          </a:ln>
        </p:spPr>
        <p:txBody>
          <a:bodyPr wrap="none" rtlCol="0">
            <a:spAutoFit/>
          </a:bodyPr>
          <a:lstStyle/>
          <a:p>
            <a:r>
              <a:rPr lang="en-US" b="1" i="1" u="sng" dirty="0" smtClean="0"/>
              <a:t>Takeaway:</a:t>
            </a:r>
            <a:r>
              <a:rPr lang="en-US" b="1" i="1" dirty="0" smtClean="0"/>
              <a:t>  </a:t>
            </a:r>
            <a:r>
              <a:rPr lang="en-US" b="1" dirty="0" smtClean="0"/>
              <a:t>Consultants aren’t in business to give unwanted answers.</a:t>
            </a:r>
          </a:p>
        </p:txBody>
      </p:sp>
      <p:sp>
        <p:nvSpPr>
          <p:cNvPr id="5" name="Date Placeholder 4"/>
          <p:cNvSpPr>
            <a:spLocks noGrp="1"/>
          </p:cNvSpPr>
          <p:nvPr>
            <p:ph type="dt" sz="half" idx="10"/>
          </p:nvPr>
        </p:nvSpPr>
        <p:spPr>
          <a:xfrm>
            <a:off x="457200" y="6416675"/>
            <a:ext cx="2133600" cy="365125"/>
          </a:xfrm>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a:xfrm>
            <a:off x="6553200" y="6492875"/>
            <a:ext cx="2133600" cy="365125"/>
          </a:xfrm>
        </p:spPr>
        <p:txBody>
          <a:bodyPr/>
          <a:lstStyle/>
          <a:p>
            <a:fld id="{063EE6F3-9503-459F-992B-540378EFD832}" type="slidenum">
              <a:rPr lang="en-US" smtClean="0"/>
              <a:pPr/>
              <a:t>18</a:t>
            </a:fld>
            <a:endParaRPr lang="en-US" dirty="0"/>
          </a:p>
        </p:txBody>
      </p:sp>
      <p:pic>
        <p:nvPicPr>
          <p:cNvPr id="7" name="Picture 6" descr="Consultant cartoon.jpg"/>
          <p:cNvPicPr>
            <a:picLocks noChangeAspect="1"/>
          </p:cNvPicPr>
          <p:nvPr/>
        </p:nvPicPr>
        <p:blipFill>
          <a:blip r:embed="rId2" cstate="print"/>
          <a:stretch>
            <a:fillRect/>
          </a:stretch>
        </p:blipFill>
        <p:spPr>
          <a:xfrm>
            <a:off x="6757855" y="2590801"/>
            <a:ext cx="2309944" cy="3124199"/>
          </a:xfrm>
          <a:prstGeom prst="rect">
            <a:avLst/>
          </a:prstGeom>
        </p:spPr>
      </p:pic>
      <p:sp>
        <p:nvSpPr>
          <p:cNvPr id="8" name="Rounded Rectangular Callout 7"/>
          <p:cNvSpPr/>
          <p:nvPr/>
        </p:nvSpPr>
        <p:spPr>
          <a:xfrm>
            <a:off x="6858000" y="1295400"/>
            <a:ext cx="1905000" cy="838200"/>
          </a:xfrm>
          <a:prstGeom prst="wedgeRoundRectCallout">
            <a:avLst>
              <a:gd name="adj1" fmla="val -5151"/>
              <a:gd name="adj2" fmla="val 108341"/>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chemeClr val="tx1"/>
                </a:solidFill>
              </a:rPr>
              <a:t>Who will perform the new Lewiston/Auburn passenger rail study?</a:t>
            </a:r>
            <a:endParaRPr lang="en-US" sz="1400" i="1"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“Suction?” A Full Page MST Ad, 11 Oct 15</a:t>
            </a:r>
            <a:endParaRPr lang="en-US" sz="2800" u="sng" dirty="0"/>
          </a:p>
        </p:txBody>
      </p:sp>
      <p:pic>
        <p:nvPicPr>
          <p:cNvPr id="6" name="Content Placeholder 5" descr="NNEPRA PPH Ad 11 Oct 15 A.JPG"/>
          <p:cNvPicPr>
            <a:picLocks noGrp="1" noChangeAspect="1"/>
          </p:cNvPicPr>
          <p:nvPr>
            <p:ph idx="1"/>
          </p:nvPr>
        </p:nvPicPr>
        <p:blipFill>
          <a:blip r:embed="rId2" cstate="print"/>
          <a:stretch>
            <a:fillRect/>
          </a:stretch>
        </p:blipFill>
        <p:spPr>
          <a:xfrm>
            <a:off x="533400" y="1295400"/>
            <a:ext cx="4381500" cy="4343400"/>
          </a:xfrm>
        </p:spPr>
      </p:pic>
      <p:sp>
        <p:nvSpPr>
          <p:cNvPr id="4" name="Date Placeholder 3"/>
          <p:cNvSpPr>
            <a:spLocks noGrp="1"/>
          </p:cNvSpPr>
          <p:nvPr>
            <p:ph type="dt" sz="half" idx="10"/>
          </p:nvPr>
        </p:nvSpPr>
        <p:spPr>
          <a:xfrm>
            <a:off x="304800" y="6416675"/>
            <a:ext cx="2133600" cy="365125"/>
          </a:xfrm>
        </p:spPr>
        <p:txBody>
          <a:bodyPr/>
          <a:lstStyle/>
          <a:p>
            <a:r>
              <a:rPr lang="en-US" dirty="0" smtClean="0">
                <a:solidFill>
                  <a:schemeClr val="tx1"/>
                </a:solidFill>
              </a:rPr>
              <a:t>PRAC/pcs; 13 October 15</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063EE6F3-9503-459F-992B-540378EFD832}" type="slidenum">
              <a:rPr lang="en-US" smtClean="0"/>
              <a:pPr/>
              <a:t>19</a:t>
            </a:fld>
            <a:endParaRPr lang="en-US" dirty="0"/>
          </a:p>
        </p:txBody>
      </p:sp>
      <p:pic>
        <p:nvPicPr>
          <p:cNvPr id="7" name="Picture 6" descr="NNEPRA PPH Ad 11 Oct 15 B.JPG"/>
          <p:cNvPicPr>
            <a:picLocks noChangeAspect="1"/>
          </p:cNvPicPr>
          <p:nvPr/>
        </p:nvPicPr>
        <p:blipFill>
          <a:blip r:embed="rId3" cstate="print"/>
          <a:stretch>
            <a:fillRect/>
          </a:stretch>
        </p:blipFill>
        <p:spPr>
          <a:xfrm>
            <a:off x="5562600" y="1295400"/>
            <a:ext cx="2604015" cy="4591050"/>
          </a:xfrm>
          <a:prstGeom prst="rect">
            <a:avLst/>
          </a:prstGeom>
        </p:spPr>
      </p:pic>
      <p:sp>
        <p:nvSpPr>
          <p:cNvPr id="8" name="TextBox 7"/>
          <p:cNvSpPr txBox="1"/>
          <p:nvPr/>
        </p:nvSpPr>
        <p:spPr>
          <a:xfrm>
            <a:off x="1447800" y="6031468"/>
            <a:ext cx="6324600" cy="369332"/>
          </a:xfrm>
          <a:prstGeom prst="rect">
            <a:avLst/>
          </a:prstGeom>
          <a:noFill/>
          <a:ln w="19050">
            <a:solidFill>
              <a:schemeClr val="tx1"/>
            </a:solidFill>
          </a:ln>
        </p:spPr>
        <p:txBody>
          <a:bodyPr wrap="square" rtlCol="0">
            <a:spAutoFit/>
          </a:bodyPr>
          <a:lstStyle/>
          <a:p>
            <a:pPr algn="ctr"/>
            <a:r>
              <a:rPr lang="en-US" b="1" i="1" u="sng" dirty="0" smtClean="0"/>
              <a:t>Takeaway:</a:t>
            </a:r>
            <a:r>
              <a:rPr lang="en-US" b="1" dirty="0" smtClean="0"/>
              <a:t>  Dollars spent in Boston can’t be spent in Maine!</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Why I’m Here &amp; Who I Am</a:t>
            </a:r>
            <a:endParaRPr lang="en-US" sz="2800" u="sng" dirty="0"/>
          </a:p>
        </p:txBody>
      </p:sp>
      <p:sp>
        <p:nvSpPr>
          <p:cNvPr id="3" name="Content Placeholder 2"/>
          <p:cNvSpPr>
            <a:spLocks noGrp="1"/>
          </p:cNvSpPr>
          <p:nvPr>
            <p:ph idx="1"/>
          </p:nvPr>
        </p:nvSpPr>
        <p:spPr>
          <a:xfrm>
            <a:off x="457200" y="1219200"/>
            <a:ext cx="8229600" cy="2286000"/>
          </a:xfrm>
        </p:spPr>
        <p:txBody>
          <a:bodyPr>
            <a:noAutofit/>
          </a:bodyPr>
          <a:lstStyle/>
          <a:p>
            <a:pPr>
              <a:spcBef>
                <a:spcPts val="200"/>
              </a:spcBef>
            </a:pPr>
            <a:r>
              <a:rPr lang="en-US" sz="1600" dirty="0" smtClean="0"/>
              <a:t>To present materials ‘on the record’ and facts ‘on the ground’ related to Downeaster economic  benefits</a:t>
            </a:r>
          </a:p>
          <a:p>
            <a:pPr lvl="1">
              <a:spcBef>
                <a:spcPts val="200"/>
              </a:spcBef>
            </a:pPr>
            <a:r>
              <a:rPr lang="en-US" sz="1600" dirty="0" smtClean="0"/>
              <a:t>Specifically as related to/observed for Brunswick</a:t>
            </a:r>
          </a:p>
          <a:p>
            <a:pPr lvl="1">
              <a:spcBef>
                <a:spcPts val="200"/>
              </a:spcBef>
            </a:pPr>
            <a:r>
              <a:rPr lang="en-US" sz="1600" dirty="0" smtClean="0"/>
              <a:t>Extensible to other communities</a:t>
            </a:r>
          </a:p>
          <a:p>
            <a:pPr lvl="1">
              <a:spcBef>
                <a:spcPts val="200"/>
              </a:spcBef>
            </a:pPr>
            <a:r>
              <a:rPr lang="en-US" sz="1600" dirty="0" smtClean="0"/>
              <a:t>Minimal</a:t>
            </a:r>
            <a:r>
              <a:rPr lang="en-US" sz="1600" baseline="0" dirty="0" smtClean="0"/>
              <a:t> editorializing</a:t>
            </a:r>
            <a:r>
              <a:rPr lang="en-US" sz="1600" dirty="0" smtClean="0"/>
              <a:t> so you can absorb/decide</a:t>
            </a:r>
          </a:p>
          <a:p>
            <a:pPr>
              <a:spcBef>
                <a:spcPts val="200"/>
              </a:spcBef>
            </a:pPr>
            <a:r>
              <a:rPr lang="en-US" sz="1600" dirty="0" smtClean="0"/>
              <a:t>Retired engineer and Brunswick resident</a:t>
            </a:r>
          </a:p>
          <a:p>
            <a:pPr lvl="1">
              <a:spcBef>
                <a:spcPts val="200"/>
              </a:spcBef>
            </a:pPr>
            <a:r>
              <a:rPr lang="en-US" sz="1600" dirty="0" smtClean="0"/>
              <a:t>39 years in complex systems engineering field; second half in Business Development</a:t>
            </a:r>
          </a:p>
          <a:p>
            <a:pPr lvl="1">
              <a:spcBef>
                <a:spcPts val="200"/>
              </a:spcBef>
            </a:pPr>
            <a:r>
              <a:rPr lang="en-US" sz="1600" dirty="0" smtClean="0"/>
              <a:t>Opened Brunswick office in 1996; built house in town in 1997</a:t>
            </a:r>
          </a:p>
          <a:p>
            <a:pPr lvl="1">
              <a:spcBef>
                <a:spcPts val="200"/>
              </a:spcBef>
            </a:pPr>
            <a:r>
              <a:rPr lang="en-US" sz="1600" dirty="0" smtClean="0"/>
              <a:t>Closely following Brunswick &amp; Maine “goings on,” for 15 years</a:t>
            </a:r>
          </a:p>
          <a:p>
            <a:pPr lvl="2">
              <a:spcBef>
                <a:spcPts val="200"/>
              </a:spcBef>
            </a:pPr>
            <a:r>
              <a:rPr lang="en-US" sz="1600" dirty="0" smtClean="0"/>
              <a:t>Inclined to dig into details, facts, and logic associated with civic issues</a:t>
            </a:r>
          </a:p>
          <a:p>
            <a:pPr lvl="2">
              <a:spcBef>
                <a:spcPts val="200"/>
              </a:spcBef>
            </a:pPr>
            <a:r>
              <a:rPr lang="en-US" sz="1600" dirty="0" smtClean="0"/>
              <a:t>Conduct unsolicited studies on a pro-bono basis</a:t>
            </a:r>
          </a:p>
          <a:p>
            <a:pPr lvl="1">
              <a:spcBef>
                <a:spcPts val="200"/>
              </a:spcBef>
            </a:pPr>
            <a:r>
              <a:rPr lang="en-US" sz="1600" dirty="0" smtClean="0"/>
              <a:t>Multiple advanced degrees</a:t>
            </a:r>
          </a:p>
          <a:p>
            <a:pPr lvl="1">
              <a:spcBef>
                <a:spcPts val="200"/>
              </a:spcBef>
            </a:pPr>
            <a:r>
              <a:rPr lang="en-US" sz="1600" dirty="0" smtClean="0"/>
              <a:t>Publisher of “The Other Side of Town” for 6+ years; </a:t>
            </a:r>
            <a:r>
              <a:rPr lang="en-US" sz="1600" dirty="0" smtClean="0">
                <a:hlinkClick r:id="rId2"/>
              </a:rPr>
              <a:t>http://othersideofbrunswick.blogspot.com/</a:t>
            </a:r>
            <a:endParaRPr lang="en-US" sz="1600" dirty="0" smtClean="0"/>
          </a:p>
          <a:p>
            <a:pPr>
              <a:spcBef>
                <a:spcPts val="200"/>
              </a:spcBef>
              <a:buNone/>
            </a:pPr>
            <a:endParaRPr lang="en-US" sz="2000" baseline="0" dirty="0" smtClean="0"/>
          </a:p>
          <a:p>
            <a:pPr>
              <a:buNone/>
            </a:pPr>
            <a:endParaRPr lang="en-US" sz="1800" baseline="0" dirty="0" smtClean="0"/>
          </a:p>
        </p:txBody>
      </p:sp>
      <p:sp>
        <p:nvSpPr>
          <p:cNvPr id="4" name="TextBox 3"/>
          <p:cNvSpPr txBox="1"/>
          <p:nvPr/>
        </p:nvSpPr>
        <p:spPr>
          <a:xfrm>
            <a:off x="2035556" y="5410200"/>
            <a:ext cx="5051044" cy="369332"/>
          </a:xfrm>
          <a:prstGeom prst="rect">
            <a:avLst/>
          </a:prstGeom>
          <a:noFill/>
          <a:ln w="19050">
            <a:solidFill>
              <a:schemeClr val="tx1"/>
            </a:solidFill>
          </a:ln>
        </p:spPr>
        <p:txBody>
          <a:bodyPr wrap="square" rtlCol="0">
            <a:spAutoFit/>
          </a:bodyPr>
          <a:lstStyle/>
          <a:p>
            <a:r>
              <a:rPr lang="en-US" b="1" i="1" u="sng" dirty="0" smtClean="0"/>
              <a:t>Takeaway:</a:t>
            </a:r>
            <a:r>
              <a:rPr lang="en-US" b="1" i="1" dirty="0" smtClean="0"/>
              <a:t>  </a:t>
            </a:r>
            <a:r>
              <a:rPr lang="en-US" b="1" dirty="0" smtClean="0"/>
              <a:t>Editorializing will take place at closing.</a:t>
            </a:r>
          </a:p>
        </p:txBody>
      </p:sp>
      <p:sp>
        <p:nvSpPr>
          <p:cNvPr id="6" name="Date Placeholder 5"/>
          <p:cNvSpPr>
            <a:spLocks noGrp="1"/>
          </p:cNvSpPr>
          <p:nvPr>
            <p:ph type="dt" sz="half" idx="10"/>
          </p:nvPr>
        </p:nvSpPr>
        <p:spPr/>
        <p:txBody>
          <a:bodyPr/>
          <a:lstStyle/>
          <a:p>
            <a:r>
              <a:rPr lang="en-US" dirty="0" smtClean="0"/>
              <a:t>PRAC/pcs; 13 October 15</a:t>
            </a:r>
            <a:endParaRPr lang="en-US" dirty="0"/>
          </a:p>
        </p:txBody>
      </p:sp>
      <p:sp>
        <p:nvSpPr>
          <p:cNvPr id="7" name="Slide Number Placeholder 6"/>
          <p:cNvSpPr>
            <a:spLocks noGrp="1"/>
          </p:cNvSpPr>
          <p:nvPr>
            <p:ph type="sldNum" sz="quarter" idx="12"/>
          </p:nvPr>
        </p:nvSpPr>
        <p:spPr/>
        <p:txBody>
          <a:bodyPr/>
          <a:lstStyle/>
          <a:p>
            <a:fld id="{063EE6F3-9503-459F-992B-540378EFD83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Time for Coffee and a Donut?</a:t>
            </a:r>
            <a:endParaRPr lang="en-US" sz="2800" u="sng" dirty="0"/>
          </a:p>
        </p:txBody>
      </p:sp>
      <p:sp>
        <p:nvSpPr>
          <p:cNvPr id="4" name="Date Placeholder 3"/>
          <p:cNvSpPr>
            <a:spLocks noGrp="1"/>
          </p:cNvSpPr>
          <p:nvPr>
            <p:ph type="dt" sz="half" idx="10"/>
          </p:nvPr>
        </p:nvSpPr>
        <p:spPr/>
        <p:txBody>
          <a:bodyPr/>
          <a:lstStyle/>
          <a:p>
            <a:r>
              <a:rPr lang="en-US" dirty="0" smtClean="0"/>
              <a:t>PRAC/pcs; 13 October 15</a:t>
            </a:r>
            <a:endParaRPr lang="en-US" dirty="0"/>
          </a:p>
        </p:txBody>
      </p:sp>
      <p:sp>
        <p:nvSpPr>
          <p:cNvPr id="5" name="Slide Number Placeholder 4"/>
          <p:cNvSpPr>
            <a:spLocks noGrp="1"/>
          </p:cNvSpPr>
          <p:nvPr>
            <p:ph type="sldNum" sz="quarter" idx="12"/>
          </p:nvPr>
        </p:nvSpPr>
        <p:spPr/>
        <p:txBody>
          <a:bodyPr/>
          <a:lstStyle/>
          <a:p>
            <a:fld id="{063EE6F3-9503-459F-992B-540378EFD832}" type="slidenum">
              <a:rPr lang="en-US" smtClean="0"/>
              <a:pPr/>
              <a:t>20</a:t>
            </a:fld>
            <a:endParaRPr lang="en-US" dirty="0"/>
          </a:p>
        </p:txBody>
      </p:sp>
      <p:pic>
        <p:nvPicPr>
          <p:cNvPr id="7" name="Picture 11" descr="http://www.savethepostoffice.com/sites/default/files/resize/wishful%20thinking%20cartoon-350x366.jpg"/>
          <p:cNvPicPr>
            <a:picLocks noChangeAspect="1" noChangeArrowheads="1"/>
          </p:cNvPicPr>
          <p:nvPr/>
        </p:nvPicPr>
        <p:blipFill>
          <a:blip r:embed="rId2" cstate="print"/>
          <a:srcRect/>
          <a:stretch>
            <a:fillRect/>
          </a:stretch>
        </p:blipFill>
        <p:spPr bwMode="auto">
          <a:xfrm>
            <a:off x="2267264" y="1219200"/>
            <a:ext cx="4590736" cy="4800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8229600" cy="1143000"/>
          </a:xfrm>
        </p:spPr>
        <p:txBody>
          <a:bodyPr>
            <a:normAutofit/>
          </a:bodyPr>
          <a:lstStyle/>
          <a:p>
            <a:r>
              <a:rPr lang="en-US" sz="2800" u="sng" dirty="0" smtClean="0"/>
              <a:t>JHR Brunswick Station Plan</a:t>
            </a:r>
            <a:endParaRPr lang="en-US" sz="2800" u="sng" dirty="0"/>
          </a:p>
        </p:txBody>
      </p:sp>
      <p:pic>
        <p:nvPicPr>
          <p:cNvPr id="4" name="Content Placeholder 3" descr="JHR Snip 3.JPG"/>
          <p:cNvPicPr>
            <a:picLocks noGrp="1" noChangeAspect="1"/>
          </p:cNvPicPr>
          <p:nvPr>
            <p:ph idx="1"/>
          </p:nvPr>
        </p:nvPicPr>
        <p:blipFill>
          <a:blip r:embed="rId2" cstate="print"/>
          <a:stretch>
            <a:fillRect/>
          </a:stretch>
        </p:blipFill>
        <p:spPr>
          <a:xfrm>
            <a:off x="228600" y="1295400"/>
            <a:ext cx="5787857" cy="3581400"/>
          </a:xfrm>
        </p:spPr>
      </p:pic>
      <p:sp>
        <p:nvSpPr>
          <p:cNvPr id="5" name="TextBox 4"/>
          <p:cNvSpPr txBox="1"/>
          <p:nvPr/>
        </p:nvSpPr>
        <p:spPr>
          <a:xfrm>
            <a:off x="391710" y="5754469"/>
            <a:ext cx="5018490" cy="646331"/>
          </a:xfrm>
          <a:prstGeom prst="rect">
            <a:avLst/>
          </a:prstGeom>
          <a:noFill/>
          <a:ln w="28575">
            <a:solidFill>
              <a:schemeClr val="tx1"/>
            </a:solidFill>
          </a:ln>
        </p:spPr>
        <p:txBody>
          <a:bodyPr wrap="none" rtlCol="0">
            <a:spAutoFit/>
          </a:bodyPr>
          <a:lstStyle/>
          <a:p>
            <a:r>
              <a:rPr lang="en-US" b="1" i="1" u="sng" dirty="0" smtClean="0"/>
              <a:t>Takeaway:</a:t>
            </a:r>
            <a:r>
              <a:rPr lang="en-US" b="1" dirty="0" smtClean="0"/>
              <a:t>  Residential and expanded office/retail</a:t>
            </a:r>
          </a:p>
          <a:p>
            <a:pPr algn="ctr"/>
            <a:r>
              <a:rPr lang="en-US" b="1" dirty="0" smtClean="0"/>
              <a:t> phases apparently abandoned/foregone.</a:t>
            </a:r>
            <a:endParaRPr lang="en-US" b="1" dirty="0"/>
          </a:p>
        </p:txBody>
      </p:sp>
      <p:pic>
        <p:nvPicPr>
          <p:cNvPr id="7" name="Picture 6" descr="MSS JHR.JPG"/>
          <p:cNvPicPr>
            <a:picLocks noChangeAspect="1"/>
          </p:cNvPicPr>
          <p:nvPr/>
        </p:nvPicPr>
        <p:blipFill>
          <a:blip r:embed="rId3" cstate="print"/>
          <a:stretch>
            <a:fillRect/>
          </a:stretch>
        </p:blipFill>
        <p:spPr>
          <a:xfrm>
            <a:off x="5715000" y="152400"/>
            <a:ext cx="3124200" cy="6595533"/>
          </a:xfrm>
          <a:prstGeom prst="rect">
            <a:avLst/>
          </a:prstGeom>
        </p:spPr>
      </p:pic>
      <p:sp>
        <p:nvSpPr>
          <p:cNvPr id="6" name="Date Placeholder 5"/>
          <p:cNvSpPr>
            <a:spLocks noGrp="1"/>
          </p:cNvSpPr>
          <p:nvPr>
            <p:ph type="dt" sz="half" idx="10"/>
          </p:nvPr>
        </p:nvSpPr>
        <p:spPr>
          <a:xfrm>
            <a:off x="457200" y="6416675"/>
            <a:ext cx="2133600" cy="365125"/>
          </a:xfrm>
        </p:spPr>
        <p:txBody>
          <a:bodyPr/>
          <a:lstStyle/>
          <a:p>
            <a:r>
              <a:rPr lang="en-US" dirty="0" smtClean="0"/>
              <a:t>PRAC/pcs; 13 October 15</a:t>
            </a:r>
            <a:endParaRPr lang="en-US" dirty="0"/>
          </a:p>
        </p:txBody>
      </p:sp>
      <p:sp>
        <p:nvSpPr>
          <p:cNvPr id="8" name="Slide Number Placeholder 7"/>
          <p:cNvSpPr>
            <a:spLocks noGrp="1"/>
          </p:cNvSpPr>
          <p:nvPr>
            <p:ph type="sldNum" sz="quarter" idx="12"/>
          </p:nvPr>
        </p:nvSpPr>
        <p:spPr>
          <a:xfrm>
            <a:off x="6400800" y="6492875"/>
            <a:ext cx="2133600" cy="365125"/>
          </a:xfrm>
        </p:spPr>
        <p:txBody>
          <a:bodyPr/>
          <a:lstStyle/>
          <a:p>
            <a:fld id="{063EE6F3-9503-459F-992B-540378EFD832}" type="slidenum">
              <a:rPr lang="en-US" smtClean="0"/>
              <a:pPr/>
              <a:t>21</a:t>
            </a:fld>
            <a:endParaRPr lang="en-US" dirty="0"/>
          </a:p>
        </p:txBody>
      </p:sp>
      <p:sp>
        <p:nvSpPr>
          <p:cNvPr id="9" name="Rounded Rectangular Callout 8"/>
          <p:cNvSpPr/>
          <p:nvPr/>
        </p:nvSpPr>
        <p:spPr>
          <a:xfrm>
            <a:off x="304800" y="4876800"/>
            <a:ext cx="1371600" cy="765048"/>
          </a:xfrm>
          <a:prstGeom prst="wedgeRoundRectCallout">
            <a:avLst>
              <a:gd name="adj1" fmla="val 94636"/>
              <a:gd name="adj2" fmla="val -96796"/>
              <a:gd name="adj3" fmla="val 1666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Built by Bowdoin College in 1999; later became Brunswick Town Hall in complicated swap.</a:t>
            </a:r>
            <a:endParaRPr lang="en-US" sz="1000" dirty="0">
              <a:solidFill>
                <a:schemeClr val="tx1"/>
              </a:solidFill>
            </a:endParaRPr>
          </a:p>
        </p:txBody>
      </p:sp>
      <p:sp>
        <p:nvSpPr>
          <p:cNvPr id="10" name="Rounded Rectangular Callout 9"/>
          <p:cNvSpPr/>
          <p:nvPr/>
        </p:nvSpPr>
        <p:spPr>
          <a:xfrm>
            <a:off x="3657600" y="4953000"/>
            <a:ext cx="1524000" cy="685800"/>
          </a:xfrm>
          <a:prstGeom prst="wedgeRoundRectCallout">
            <a:avLst>
              <a:gd name="adj1" fmla="val 59167"/>
              <a:gd name="adj2" fmla="val -102258"/>
              <a:gd name="adj3" fmla="val 1666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The Inn is worthy of a study of its own; TIF, town funds, choosing winners &amp; losers, etc.</a:t>
            </a:r>
            <a:endParaRPr lang="en-US" sz="1000" dirty="0">
              <a:solidFill>
                <a:schemeClr val="tx1"/>
              </a:solidFill>
            </a:endParaRPr>
          </a:p>
        </p:txBody>
      </p:sp>
      <p:sp>
        <p:nvSpPr>
          <p:cNvPr id="11" name="Rounded Rectangle 10"/>
          <p:cNvSpPr/>
          <p:nvPr/>
        </p:nvSpPr>
        <p:spPr>
          <a:xfrm>
            <a:off x="2133600" y="4953000"/>
            <a:ext cx="1066800" cy="60960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J. Hillary Rocket (JHR) is a Bowdoin Alum.</a:t>
            </a:r>
            <a:endParaRPr lang="en-US" sz="10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u="sng" dirty="0" smtClean="0"/>
              <a:t>JHR Brunswick Station (2)</a:t>
            </a:r>
            <a:endParaRPr lang="en-US" sz="2800" u="sng" dirty="0"/>
          </a:p>
        </p:txBody>
      </p:sp>
      <p:pic>
        <p:nvPicPr>
          <p:cNvPr id="4" name="Content Placeholder 3" descr="JHR Snip 1.JPG"/>
          <p:cNvPicPr>
            <a:picLocks noGrp="1" noChangeAspect="1"/>
          </p:cNvPicPr>
          <p:nvPr>
            <p:ph idx="1"/>
          </p:nvPr>
        </p:nvPicPr>
        <p:blipFill>
          <a:blip r:embed="rId2" cstate="print"/>
          <a:stretch>
            <a:fillRect/>
          </a:stretch>
        </p:blipFill>
        <p:spPr>
          <a:xfrm>
            <a:off x="762000" y="990600"/>
            <a:ext cx="7467600" cy="4962341"/>
          </a:xfrm>
        </p:spPr>
      </p:pic>
      <p:sp>
        <p:nvSpPr>
          <p:cNvPr id="6" name="TextBox 5"/>
          <p:cNvSpPr txBox="1"/>
          <p:nvPr/>
        </p:nvSpPr>
        <p:spPr>
          <a:xfrm>
            <a:off x="1905000" y="6172200"/>
            <a:ext cx="5383974" cy="369332"/>
          </a:xfrm>
          <a:prstGeom prst="rect">
            <a:avLst/>
          </a:prstGeom>
          <a:noFill/>
          <a:ln w="28575">
            <a:solidFill>
              <a:schemeClr val="tx1"/>
            </a:solidFill>
          </a:ln>
        </p:spPr>
        <p:txBody>
          <a:bodyPr wrap="none" rtlCol="0">
            <a:spAutoFit/>
          </a:bodyPr>
          <a:lstStyle/>
          <a:p>
            <a:r>
              <a:rPr lang="en-US" b="1" i="1" u="sng" dirty="0" smtClean="0"/>
              <a:t>Takeaway:</a:t>
            </a:r>
            <a:r>
              <a:rPr lang="en-US" b="1" dirty="0" smtClean="0"/>
              <a:t>  Several initial tenants disappeared quickly.</a:t>
            </a:r>
            <a:endParaRPr lang="en-US" b="1" dirty="0"/>
          </a:p>
        </p:txBody>
      </p:sp>
      <p:sp>
        <p:nvSpPr>
          <p:cNvPr id="5" name="Date Placeholder 4"/>
          <p:cNvSpPr>
            <a:spLocks noGrp="1"/>
          </p:cNvSpPr>
          <p:nvPr>
            <p:ph type="dt" sz="half" idx="10"/>
          </p:nvPr>
        </p:nvSpPr>
        <p:spPr>
          <a:xfrm>
            <a:off x="-76200" y="6400800"/>
            <a:ext cx="2133600" cy="365125"/>
          </a:xfrm>
        </p:spPr>
        <p:txBody>
          <a:bodyPr/>
          <a:lstStyle/>
          <a:p>
            <a:r>
              <a:rPr lang="en-US" dirty="0" smtClean="0"/>
              <a:t>PRAC/pcs; 13 October 15</a:t>
            </a:r>
            <a:endParaRPr lang="en-US" dirty="0"/>
          </a:p>
        </p:txBody>
      </p:sp>
      <p:sp>
        <p:nvSpPr>
          <p:cNvPr id="7" name="Slide Number Placeholder 6"/>
          <p:cNvSpPr>
            <a:spLocks noGrp="1"/>
          </p:cNvSpPr>
          <p:nvPr>
            <p:ph type="sldNum" sz="quarter" idx="12"/>
          </p:nvPr>
        </p:nvSpPr>
        <p:spPr/>
        <p:txBody>
          <a:bodyPr/>
          <a:lstStyle/>
          <a:p>
            <a:fld id="{063EE6F3-9503-459F-992B-540378EFD832}"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u="sng" dirty="0" smtClean="0"/>
              <a:t>JHR Brunswick Station (3)</a:t>
            </a:r>
            <a:r>
              <a:rPr lang="en-US" sz="2800" u="sng" baseline="0" dirty="0" smtClean="0"/>
              <a:t>  </a:t>
            </a:r>
            <a:endParaRPr lang="en-US" sz="2800" u="sng" dirty="0"/>
          </a:p>
        </p:txBody>
      </p:sp>
      <p:pic>
        <p:nvPicPr>
          <p:cNvPr id="4" name="Content Placeholder 3" descr="JHR Snip 2.JPG"/>
          <p:cNvPicPr>
            <a:picLocks noGrp="1" noChangeAspect="1"/>
          </p:cNvPicPr>
          <p:nvPr>
            <p:ph idx="1"/>
          </p:nvPr>
        </p:nvPicPr>
        <p:blipFill>
          <a:blip r:embed="rId2" cstate="print"/>
          <a:stretch>
            <a:fillRect/>
          </a:stretch>
        </p:blipFill>
        <p:spPr>
          <a:xfrm>
            <a:off x="1389559" y="990600"/>
            <a:ext cx="6459041" cy="4749066"/>
          </a:xfrm>
          <a:prstGeom prst="rect">
            <a:avLst/>
          </a:prstGeom>
        </p:spPr>
      </p:pic>
      <p:sp>
        <p:nvSpPr>
          <p:cNvPr id="5" name="TextBox 4"/>
          <p:cNvSpPr txBox="1"/>
          <p:nvPr/>
        </p:nvSpPr>
        <p:spPr>
          <a:xfrm>
            <a:off x="2116906" y="5943600"/>
            <a:ext cx="4969694" cy="646331"/>
          </a:xfrm>
          <a:prstGeom prst="rect">
            <a:avLst/>
          </a:prstGeom>
          <a:noFill/>
          <a:ln w="28575">
            <a:solidFill>
              <a:schemeClr val="tx1"/>
            </a:solidFill>
          </a:ln>
        </p:spPr>
        <p:txBody>
          <a:bodyPr wrap="none" rtlCol="0">
            <a:spAutoFit/>
          </a:bodyPr>
          <a:lstStyle/>
          <a:p>
            <a:pPr algn="ctr"/>
            <a:r>
              <a:rPr lang="en-US" b="1" i="1" u="sng" dirty="0" smtClean="0"/>
              <a:t>Takeaway:</a:t>
            </a:r>
            <a:r>
              <a:rPr lang="en-US" b="1" dirty="0" smtClean="0"/>
              <a:t>  Not the economic “engine” promised, </a:t>
            </a:r>
          </a:p>
          <a:p>
            <a:pPr algn="ctr"/>
            <a:r>
              <a:rPr lang="en-US" b="1" dirty="0" smtClean="0"/>
              <a:t>regardless  of downtown/rail booster euphorics.</a:t>
            </a:r>
            <a:endParaRPr lang="en-US" b="1" dirty="0"/>
          </a:p>
        </p:txBody>
      </p:sp>
      <p:sp>
        <p:nvSpPr>
          <p:cNvPr id="6" name="Date Placeholder 5"/>
          <p:cNvSpPr>
            <a:spLocks noGrp="1"/>
          </p:cNvSpPr>
          <p:nvPr>
            <p:ph type="dt" sz="half" idx="10"/>
          </p:nvPr>
        </p:nvSpPr>
        <p:spPr>
          <a:xfrm>
            <a:off x="76200" y="6416675"/>
            <a:ext cx="2133600" cy="365125"/>
          </a:xfrm>
        </p:spPr>
        <p:txBody>
          <a:bodyPr/>
          <a:lstStyle/>
          <a:p>
            <a:r>
              <a:rPr lang="en-US" dirty="0" smtClean="0"/>
              <a:t>PRAC/pcs; 13 October 15</a:t>
            </a:r>
            <a:endParaRPr lang="en-US" dirty="0"/>
          </a:p>
        </p:txBody>
      </p:sp>
      <p:sp>
        <p:nvSpPr>
          <p:cNvPr id="7" name="Slide Number Placeholder 6"/>
          <p:cNvSpPr>
            <a:spLocks noGrp="1"/>
          </p:cNvSpPr>
          <p:nvPr>
            <p:ph type="sldNum" sz="quarter" idx="12"/>
          </p:nvPr>
        </p:nvSpPr>
        <p:spPr/>
        <p:txBody>
          <a:bodyPr/>
          <a:lstStyle/>
          <a:p>
            <a:fld id="{063EE6F3-9503-459F-992B-540378EFD832}"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JHR Brunswick Station (4)</a:t>
            </a:r>
            <a:endParaRPr lang="en-US" sz="2800" u="sng" dirty="0"/>
          </a:p>
        </p:txBody>
      </p:sp>
      <p:pic>
        <p:nvPicPr>
          <p:cNvPr id="4" name="Content Placeholder 3" descr="JHR Snip 4.JPG"/>
          <p:cNvPicPr>
            <a:picLocks noGrp="1" noChangeAspect="1"/>
          </p:cNvPicPr>
          <p:nvPr>
            <p:ph idx="1"/>
          </p:nvPr>
        </p:nvPicPr>
        <p:blipFill>
          <a:blip r:embed="rId2" cstate="print"/>
          <a:stretch>
            <a:fillRect/>
          </a:stretch>
        </p:blipFill>
        <p:spPr>
          <a:xfrm>
            <a:off x="1447800" y="1143000"/>
            <a:ext cx="6234010" cy="4525963"/>
          </a:xfrm>
        </p:spPr>
      </p:pic>
      <p:sp>
        <p:nvSpPr>
          <p:cNvPr id="5" name="TextBox 4"/>
          <p:cNvSpPr txBox="1"/>
          <p:nvPr/>
        </p:nvSpPr>
        <p:spPr>
          <a:xfrm>
            <a:off x="2362200" y="5791200"/>
            <a:ext cx="4167551" cy="646331"/>
          </a:xfrm>
          <a:prstGeom prst="rect">
            <a:avLst/>
          </a:prstGeom>
          <a:noFill/>
          <a:ln w="28575">
            <a:solidFill>
              <a:schemeClr val="tx1"/>
            </a:solidFill>
          </a:ln>
        </p:spPr>
        <p:txBody>
          <a:bodyPr wrap="none" rtlCol="0">
            <a:spAutoFit/>
          </a:bodyPr>
          <a:lstStyle/>
          <a:p>
            <a:r>
              <a:rPr lang="en-US" b="1" i="1" u="sng" dirty="0" smtClean="0"/>
              <a:t>Takeaway:</a:t>
            </a:r>
            <a:r>
              <a:rPr lang="en-US" b="1" dirty="0" smtClean="0"/>
              <a:t>  Studies projected  160,000 sf </a:t>
            </a:r>
          </a:p>
          <a:p>
            <a:pPr algn="ctr"/>
            <a:r>
              <a:rPr lang="en-US" b="1" dirty="0" smtClean="0"/>
              <a:t>of retail/office space; actual is 40,000 sf.</a:t>
            </a:r>
            <a:endParaRPr lang="en-US" b="1" dirty="0"/>
          </a:p>
        </p:txBody>
      </p:sp>
      <p:sp>
        <p:nvSpPr>
          <p:cNvPr id="6" name="Date Placeholder 5"/>
          <p:cNvSpPr>
            <a:spLocks noGrp="1"/>
          </p:cNvSpPr>
          <p:nvPr>
            <p:ph type="dt" sz="half" idx="10"/>
          </p:nvPr>
        </p:nvSpPr>
        <p:spPr>
          <a:xfrm>
            <a:off x="304800" y="6416675"/>
            <a:ext cx="2133600" cy="365125"/>
          </a:xfrm>
        </p:spPr>
        <p:txBody>
          <a:bodyPr/>
          <a:lstStyle/>
          <a:p>
            <a:r>
              <a:rPr lang="en-US" dirty="0" smtClean="0"/>
              <a:t>PRAC/pcs; 13 October 15</a:t>
            </a:r>
            <a:endParaRPr lang="en-US" dirty="0"/>
          </a:p>
        </p:txBody>
      </p:sp>
      <p:sp>
        <p:nvSpPr>
          <p:cNvPr id="7" name="Slide Number Placeholder 6"/>
          <p:cNvSpPr>
            <a:spLocks noGrp="1"/>
          </p:cNvSpPr>
          <p:nvPr>
            <p:ph type="sldNum" sz="quarter" idx="12"/>
          </p:nvPr>
        </p:nvSpPr>
        <p:spPr/>
        <p:txBody>
          <a:bodyPr/>
          <a:lstStyle/>
          <a:p>
            <a:fld id="{063EE6F3-9503-459F-992B-540378EFD832}" type="slidenum">
              <a:rPr lang="en-US" smtClean="0"/>
              <a:pPr/>
              <a:t>24</a:t>
            </a:fld>
            <a:endParaRPr lang="en-US" dirty="0"/>
          </a:p>
        </p:txBody>
      </p:sp>
      <p:sp>
        <p:nvSpPr>
          <p:cNvPr id="8" name="Rounded Rectangular Callout 7"/>
          <p:cNvSpPr/>
          <p:nvPr/>
        </p:nvSpPr>
        <p:spPr>
          <a:xfrm>
            <a:off x="1066800" y="2971800"/>
            <a:ext cx="1676400" cy="914400"/>
          </a:xfrm>
          <a:prstGeom prst="wedgeRoundRectCallout">
            <a:avLst>
              <a:gd name="adj1" fmla="val 21501"/>
              <a:gd name="adj2" fmla="val -50933"/>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Plans clearly scaled </a:t>
            </a:r>
            <a:r>
              <a:rPr lang="en-US" sz="1600" b="1" i="1" u="sng" dirty="0" smtClean="0">
                <a:solidFill>
                  <a:schemeClr val="tx1"/>
                </a:solidFill>
              </a:rPr>
              <a:t>way</a:t>
            </a:r>
            <a:r>
              <a:rPr lang="en-US" sz="1600" b="1" dirty="0" smtClean="0">
                <a:solidFill>
                  <a:schemeClr val="tx1"/>
                </a:solidFill>
              </a:rPr>
              <a:t> back</a:t>
            </a:r>
            <a:endParaRPr lang="en-US" sz="1600" b="1" dirty="0">
              <a:solidFill>
                <a:schemeClr val="tx1"/>
              </a:solidFill>
            </a:endParaRPr>
          </a:p>
        </p:txBody>
      </p:sp>
      <p:cxnSp>
        <p:nvCxnSpPr>
          <p:cNvPr id="10" name="Straight Arrow Connector 9"/>
          <p:cNvCxnSpPr/>
          <p:nvPr/>
        </p:nvCxnSpPr>
        <p:spPr>
          <a:xfrm flipV="1">
            <a:off x="2743200" y="2286000"/>
            <a:ext cx="22860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438400" y="1600200"/>
            <a:ext cx="990600" cy="1371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u="sng" dirty="0" smtClean="0"/>
              <a:t>JHR</a:t>
            </a:r>
            <a:r>
              <a:rPr lang="en-US" sz="2800" u="sng" baseline="0" dirty="0" smtClean="0"/>
              <a:t> Brunswick Station (5)</a:t>
            </a:r>
            <a:endParaRPr lang="en-US" sz="2800" u="sng" dirty="0"/>
          </a:p>
        </p:txBody>
      </p:sp>
      <p:pic>
        <p:nvPicPr>
          <p:cNvPr id="4" name="Content Placeholder 3" descr="JHR Snip 5.JPG"/>
          <p:cNvPicPr>
            <a:picLocks noGrp="1" noChangeAspect="1"/>
          </p:cNvPicPr>
          <p:nvPr>
            <p:ph idx="1"/>
          </p:nvPr>
        </p:nvPicPr>
        <p:blipFill>
          <a:blip r:embed="rId2" cstate="print"/>
          <a:stretch>
            <a:fillRect/>
          </a:stretch>
        </p:blipFill>
        <p:spPr>
          <a:xfrm>
            <a:off x="1219200" y="1143000"/>
            <a:ext cx="6707431" cy="4525963"/>
          </a:xfrm>
        </p:spPr>
      </p:pic>
      <p:sp>
        <p:nvSpPr>
          <p:cNvPr id="6" name="TextBox 5"/>
          <p:cNvSpPr txBox="1"/>
          <p:nvPr/>
        </p:nvSpPr>
        <p:spPr>
          <a:xfrm>
            <a:off x="1752600" y="5791200"/>
            <a:ext cx="5493492" cy="646331"/>
          </a:xfrm>
          <a:prstGeom prst="rect">
            <a:avLst/>
          </a:prstGeom>
          <a:noFill/>
          <a:ln w="28575">
            <a:solidFill>
              <a:schemeClr val="tx1"/>
            </a:solidFill>
          </a:ln>
        </p:spPr>
        <p:txBody>
          <a:bodyPr wrap="none" rtlCol="0">
            <a:spAutoFit/>
          </a:bodyPr>
          <a:lstStyle/>
          <a:p>
            <a:pPr algn="ctr"/>
            <a:r>
              <a:rPr lang="en-US" b="1" i="1" u="sng" dirty="0" smtClean="0"/>
              <a:t>Takeaway:</a:t>
            </a:r>
            <a:r>
              <a:rPr lang="en-US" b="1" dirty="0" smtClean="0"/>
              <a:t>  Mixed residential/retail phase abandoned.  </a:t>
            </a:r>
          </a:p>
          <a:p>
            <a:pPr algn="ctr"/>
            <a:r>
              <a:rPr lang="en-US" b="1" dirty="0" smtClean="0"/>
              <a:t>       “Hub-bub” lifestyle didn’t catch on.</a:t>
            </a:r>
            <a:endParaRPr lang="en-US" b="1" dirty="0"/>
          </a:p>
        </p:txBody>
      </p:sp>
      <p:sp>
        <p:nvSpPr>
          <p:cNvPr id="5" name="Date Placeholder 4"/>
          <p:cNvSpPr>
            <a:spLocks noGrp="1"/>
          </p:cNvSpPr>
          <p:nvPr>
            <p:ph type="dt" sz="half" idx="10"/>
          </p:nvPr>
        </p:nvSpPr>
        <p:spPr>
          <a:xfrm>
            <a:off x="-152400" y="6416675"/>
            <a:ext cx="2133600" cy="365125"/>
          </a:xfrm>
        </p:spPr>
        <p:txBody>
          <a:bodyPr/>
          <a:lstStyle/>
          <a:p>
            <a:r>
              <a:rPr lang="en-US" dirty="0" smtClean="0"/>
              <a:t>PRAC/pcs; 13 October 15</a:t>
            </a:r>
            <a:endParaRPr lang="en-US" dirty="0"/>
          </a:p>
        </p:txBody>
      </p:sp>
      <p:sp>
        <p:nvSpPr>
          <p:cNvPr id="7" name="Slide Number Placeholder 6"/>
          <p:cNvSpPr>
            <a:spLocks noGrp="1"/>
          </p:cNvSpPr>
          <p:nvPr>
            <p:ph type="sldNum" sz="quarter" idx="12"/>
          </p:nvPr>
        </p:nvSpPr>
        <p:spPr/>
        <p:txBody>
          <a:bodyPr/>
          <a:lstStyle/>
          <a:p>
            <a:fld id="{063EE6F3-9503-459F-992B-540378EFD832}"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JHR Finds Greener Grass Elsewhere</a:t>
            </a:r>
            <a:br>
              <a:rPr lang="en-US" sz="2800" u="sng" dirty="0" smtClean="0"/>
            </a:br>
            <a:endParaRPr lang="en-US" sz="1400" u="sng" dirty="0"/>
          </a:p>
        </p:txBody>
      </p:sp>
      <p:sp>
        <p:nvSpPr>
          <p:cNvPr id="5" name="TextBox 4"/>
          <p:cNvSpPr txBox="1"/>
          <p:nvPr/>
        </p:nvSpPr>
        <p:spPr>
          <a:xfrm>
            <a:off x="1988371" y="5867400"/>
            <a:ext cx="5174429" cy="646331"/>
          </a:xfrm>
          <a:prstGeom prst="rect">
            <a:avLst/>
          </a:prstGeom>
          <a:noFill/>
          <a:ln w="28575">
            <a:solidFill>
              <a:schemeClr val="tx1"/>
            </a:solidFill>
          </a:ln>
        </p:spPr>
        <p:txBody>
          <a:bodyPr wrap="none" rtlCol="0">
            <a:spAutoFit/>
          </a:bodyPr>
          <a:lstStyle/>
          <a:p>
            <a:pPr algn="ctr"/>
            <a:r>
              <a:rPr lang="en-US" b="1" i="1" u="sng" dirty="0" smtClean="0"/>
              <a:t>Takeaway:</a:t>
            </a:r>
            <a:r>
              <a:rPr lang="en-US" b="1" dirty="0" smtClean="0"/>
              <a:t>  In Bath, where there is no train service; </a:t>
            </a:r>
          </a:p>
          <a:p>
            <a:pPr algn="ctr"/>
            <a:r>
              <a:rPr lang="en-US" b="1" dirty="0" smtClean="0"/>
              <a:t>40 units vs. 16 once planned at Brunswick Station.</a:t>
            </a:r>
            <a:endParaRPr lang="en-US" b="1" dirty="0"/>
          </a:p>
        </p:txBody>
      </p:sp>
      <p:sp>
        <p:nvSpPr>
          <p:cNvPr id="7" name="TextBox 6"/>
          <p:cNvSpPr txBox="1"/>
          <p:nvPr/>
        </p:nvSpPr>
        <p:spPr>
          <a:xfrm>
            <a:off x="228600" y="914400"/>
            <a:ext cx="8593186" cy="307777"/>
          </a:xfrm>
          <a:prstGeom prst="rect">
            <a:avLst/>
          </a:prstGeom>
          <a:noFill/>
        </p:spPr>
        <p:txBody>
          <a:bodyPr wrap="none" rtlCol="0">
            <a:spAutoFit/>
          </a:bodyPr>
          <a:lstStyle/>
          <a:p>
            <a:r>
              <a:rPr lang="en-US" sz="1400" u="sng" dirty="0" smtClean="0">
                <a:hlinkClick r:id="rId2"/>
              </a:rPr>
              <a:t>http://bangordailynews.com/2015/06/17/business/condo-complex-planned-for-long-dormant-bath-riverfront-site/</a:t>
            </a:r>
            <a:endParaRPr lang="en-US" sz="1400" dirty="0"/>
          </a:p>
        </p:txBody>
      </p:sp>
      <p:pic>
        <p:nvPicPr>
          <p:cNvPr id="8" name="Picture 7" descr="JHR Bath 1 in BDN.JPG"/>
          <p:cNvPicPr>
            <a:picLocks noChangeAspect="1"/>
          </p:cNvPicPr>
          <p:nvPr/>
        </p:nvPicPr>
        <p:blipFill>
          <a:blip r:embed="rId3" cstate="print"/>
          <a:stretch>
            <a:fillRect/>
          </a:stretch>
        </p:blipFill>
        <p:spPr>
          <a:xfrm>
            <a:off x="228600" y="1219200"/>
            <a:ext cx="5257800" cy="4218074"/>
          </a:xfrm>
          <a:prstGeom prst="rect">
            <a:avLst/>
          </a:prstGeom>
        </p:spPr>
      </p:pic>
      <p:pic>
        <p:nvPicPr>
          <p:cNvPr id="9" name="Picture 8" descr="JHR Bath 2.JPG"/>
          <p:cNvPicPr>
            <a:picLocks noChangeAspect="1"/>
          </p:cNvPicPr>
          <p:nvPr/>
        </p:nvPicPr>
        <p:blipFill>
          <a:blip r:embed="rId4" cstate="print"/>
          <a:stretch>
            <a:fillRect/>
          </a:stretch>
        </p:blipFill>
        <p:spPr>
          <a:xfrm>
            <a:off x="5410200" y="2667000"/>
            <a:ext cx="3438525" cy="1076325"/>
          </a:xfrm>
          <a:prstGeom prst="rect">
            <a:avLst/>
          </a:prstGeom>
        </p:spPr>
      </p:pic>
      <p:pic>
        <p:nvPicPr>
          <p:cNvPr id="10" name="Picture 9" descr="JHR Bath 3.JPG"/>
          <p:cNvPicPr>
            <a:picLocks noChangeAspect="1"/>
          </p:cNvPicPr>
          <p:nvPr/>
        </p:nvPicPr>
        <p:blipFill>
          <a:blip r:embed="rId5" cstate="print"/>
          <a:stretch>
            <a:fillRect/>
          </a:stretch>
        </p:blipFill>
        <p:spPr>
          <a:xfrm>
            <a:off x="3592864" y="4419600"/>
            <a:ext cx="5551136" cy="1066799"/>
          </a:xfrm>
          <a:prstGeom prst="rect">
            <a:avLst/>
          </a:prstGeom>
        </p:spPr>
      </p:pic>
      <p:sp>
        <p:nvSpPr>
          <p:cNvPr id="11" name="Date Placeholder 10"/>
          <p:cNvSpPr>
            <a:spLocks noGrp="1"/>
          </p:cNvSpPr>
          <p:nvPr>
            <p:ph type="dt" sz="half" idx="10"/>
          </p:nvPr>
        </p:nvSpPr>
        <p:spPr>
          <a:xfrm>
            <a:off x="0" y="6492875"/>
            <a:ext cx="2133600" cy="365125"/>
          </a:xfrm>
        </p:spPr>
        <p:txBody>
          <a:bodyPr/>
          <a:lstStyle/>
          <a:p>
            <a:r>
              <a:rPr lang="en-US" dirty="0" smtClean="0"/>
              <a:t>PRAC/pcs; 13 October 15</a:t>
            </a:r>
            <a:endParaRPr lang="en-US" dirty="0"/>
          </a:p>
        </p:txBody>
      </p:sp>
      <p:sp>
        <p:nvSpPr>
          <p:cNvPr id="12" name="Slide Number Placeholder 11"/>
          <p:cNvSpPr>
            <a:spLocks noGrp="1"/>
          </p:cNvSpPr>
          <p:nvPr>
            <p:ph type="sldNum" sz="quarter" idx="12"/>
          </p:nvPr>
        </p:nvSpPr>
        <p:spPr/>
        <p:txBody>
          <a:bodyPr/>
          <a:lstStyle/>
          <a:p>
            <a:fld id="{063EE6F3-9503-459F-992B-540378EFD832}"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Brunswick Station: </a:t>
            </a:r>
            <a:r>
              <a:rPr lang="en-US" sz="2800" u="sng" baseline="0" dirty="0" smtClean="0"/>
              <a:t>A Gamble</a:t>
            </a:r>
            <a:r>
              <a:rPr lang="en-US" sz="2800" u="sng" dirty="0" smtClean="0"/>
              <a:t> Based On</a:t>
            </a:r>
            <a:r>
              <a:rPr lang="en-US" sz="2800" u="sng" baseline="0" dirty="0" smtClean="0"/>
              <a:t/>
            </a:r>
            <a:br>
              <a:rPr lang="en-US" sz="2800" u="sng" baseline="0" dirty="0" smtClean="0"/>
            </a:br>
            <a:r>
              <a:rPr lang="en-US" sz="2800" u="sng" dirty="0" smtClean="0"/>
              <a:t>Consultant Projections, Hopes, and OPM</a:t>
            </a:r>
            <a:endParaRPr lang="en-US" sz="2800" u="sng" dirty="0"/>
          </a:p>
        </p:txBody>
      </p:sp>
      <p:pic>
        <p:nvPicPr>
          <p:cNvPr id="4" name="Picture 3" descr="Maine street station.jpg"/>
          <p:cNvPicPr>
            <a:picLocks noChangeAspect="1"/>
          </p:cNvPicPr>
          <p:nvPr/>
        </p:nvPicPr>
        <p:blipFill>
          <a:blip r:embed="rId2" cstate="print"/>
          <a:srcRect t="9965" b="22275"/>
          <a:stretch>
            <a:fillRect/>
          </a:stretch>
        </p:blipFill>
        <p:spPr>
          <a:xfrm>
            <a:off x="1143000" y="2438400"/>
            <a:ext cx="6212541" cy="3200400"/>
          </a:xfrm>
          <a:prstGeom prst="rect">
            <a:avLst/>
          </a:prstGeom>
        </p:spPr>
      </p:pic>
      <p:sp>
        <p:nvSpPr>
          <p:cNvPr id="5" name="Date Placeholder 4"/>
          <p:cNvSpPr>
            <a:spLocks noGrp="1"/>
          </p:cNvSpPr>
          <p:nvPr>
            <p:ph type="dt" sz="half" idx="10"/>
          </p:nvPr>
        </p:nvSpPr>
        <p:spPr>
          <a:xfrm>
            <a:off x="0" y="6492875"/>
            <a:ext cx="2133600" cy="365125"/>
          </a:xfrm>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a:xfrm>
            <a:off x="6705600" y="6416675"/>
            <a:ext cx="2133600" cy="365125"/>
          </a:xfrm>
        </p:spPr>
        <p:txBody>
          <a:bodyPr/>
          <a:lstStyle/>
          <a:p>
            <a:fld id="{063EE6F3-9503-459F-992B-540378EFD832}" type="slidenum">
              <a:rPr lang="en-US" smtClean="0"/>
              <a:pPr/>
              <a:t>27</a:t>
            </a:fld>
            <a:endParaRPr lang="en-US" dirty="0"/>
          </a:p>
        </p:txBody>
      </p:sp>
      <p:sp>
        <p:nvSpPr>
          <p:cNvPr id="7" name="TextBox 6"/>
          <p:cNvSpPr txBox="1"/>
          <p:nvPr/>
        </p:nvSpPr>
        <p:spPr>
          <a:xfrm>
            <a:off x="1763045" y="5867400"/>
            <a:ext cx="5625131" cy="646331"/>
          </a:xfrm>
          <a:prstGeom prst="rect">
            <a:avLst/>
          </a:prstGeom>
          <a:noFill/>
          <a:ln w="28575">
            <a:solidFill>
              <a:schemeClr val="tx1"/>
            </a:solidFill>
          </a:ln>
        </p:spPr>
        <p:txBody>
          <a:bodyPr wrap="none" rtlCol="0">
            <a:spAutoFit/>
          </a:bodyPr>
          <a:lstStyle/>
          <a:p>
            <a:pPr algn="ctr"/>
            <a:r>
              <a:rPr lang="en-US" b="1" i="1" u="sng" dirty="0" smtClean="0"/>
              <a:t>Takeaway:</a:t>
            </a:r>
            <a:r>
              <a:rPr lang="en-US" b="1" dirty="0" smtClean="0"/>
              <a:t>  Amtrak Downeaster operates in </a:t>
            </a:r>
          </a:p>
          <a:p>
            <a:pPr algn="ctr"/>
            <a:r>
              <a:rPr lang="en-US" b="1" dirty="0" smtClean="0"/>
              <a:t>contravention of realities acknowledged 50-60 years ago.</a:t>
            </a:r>
            <a:endParaRPr lang="en-US" b="1" dirty="0"/>
          </a:p>
        </p:txBody>
      </p:sp>
      <p:pic>
        <p:nvPicPr>
          <p:cNvPr id="11" name="Picture 8" descr="http://www.madcowprod.com/wp-content/uploads/2013/09/yogi-berra-quotes-12.png"/>
          <p:cNvPicPr>
            <a:picLocks noChangeAspect="1" noChangeArrowheads="1"/>
          </p:cNvPicPr>
          <p:nvPr/>
        </p:nvPicPr>
        <p:blipFill>
          <a:blip r:embed="rId3" cstate="print"/>
          <a:srcRect/>
          <a:stretch>
            <a:fillRect/>
          </a:stretch>
        </p:blipFill>
        <p:spPr bwMode="auto">
          <a:xfrm>
            <a:off x="6858000" y="3657600"/>
            <a:ext cx="2059773" cy="2066925"/>
          </a:xfrm>
          <a:prstGeom prst="rect">
            <a:avLst/>
          </a:prstGeom>
          <a:noFill/>
        </p:spPr>
      </p:pic>
      <p:pic>
        <p:nvPicPr>
          <p:cNvPr id="26625" name="Picture 1"/>
          <p:cNvPicPr>
            <a:picLocks noChangeAspect="1" noChangeArrowheads="1"/>
          </p:cNvPicPr>
          <p:nvPr/>
        </p:nvPicPr>
        <p:blipFill>
          <a:blip r:embed="rId4" cstate="print"/>
          <a:srcRect t="23252"/>
          <a:stretch>
            <a:fillRect/>
          </a:stretch>
        </p:blipFill>
        <p:spPr bwMode="auto">
          <a:xfrm>
            <a:off x="381000" y="1524000"/>
            <a:ext cx="5295900" cy="1371600"/>
          </a:xfrm>
          <a:prstGeom prst="rect">
            <a:avLst/>
          </a:prstGeom>
          <a:noFill/>
          <a:ln w="9525">
            <a:noFill/>
            <a:miter lim="800000"/>
            <a:headEnd/>
            <a:tailEnd/>
          </a:ln>
        </p:spPr>
      </p:pic>
      <p:sp>
        <p:nvSpPr>
          <p:cNvPr id="18" name="Rounded Rectangular Callout 17"/>
          <p:cNvSpPr/>
          <p:nvPr/>
        </p:nvSpPr>
        <p:spPr>
          <a:xfrm>
            <a:off x="6324600" y="1371600"/>
            <a:ext cx="2667000" cy="914400"/>
          </a:xfrm>
          <a:prstGeom prst="wedgeRoundRectCallout">
            <a:avLst>
              <a:gd name="adj1" fmla="val -68488"/>
              <a:gd name="adj2" fmla="val 19217"/>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From Maine Central Railroad</a:t>
            </a:r>
          </a:p>
          <a:p>
            <a:pPr algn="ctr"/>
            <a:r>
              <a:rPr lang="en-US" sz="1400" dirty="0" smtClean="0">
                <a:solidFill>
                  <a:schemeClr val="tx1"/>
                </a:solidFill>
              </a:rPr>
              <a:t>1959 Annual Report</a:t>
            </a:r>
          </a:p>
          <a:p>
            <a:pPr algn="ctr"/>
            <a:r>
              <a:rPr lang="en-US" sz="1400" dirty="0" smtClean="0">
                <a:solidFill>
                  <a:schemeClr val="tx1"/>
                </a:solidFill>
              </a:rPr>
              <a:t>(see appendices for more detail)</a:t>
            </a:r>
            <a:endParaRPr lang="en-US" sz="1400" dirty="0">
              <a:solidFill>
                <a:schemeClr val="tx1"/>
              </a:solidFill>
            </a:endParaRPr>
          </a:p>
        </p:txBody>
      </p:sp>
      <p:sp>
        <p:nvSpPr>
          <p:cNvPr id="19" name="Rounded Rectangle 18"/>
          <p:cNvSpPr/>
          <p:nvPr/>
        </p:nvSpPr>
        <p:spPr>
          <a:xfrm>
            <a:off x="381000" y="1447800"/>
            <a:ext cx="5410200" cy="152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The Magic of Numbers</a:t>
            </a:r>
            <a:endParaRPr lang="en-US" sz="2800" u="sng" dirty="0"/>
          </a:p>
        </p:txBody>
      </p:sp>
      <p:sp>
        <p:nvSpPr>
          <p:cNvPr id="3" name="Content Placeholder 2"/>
          <p:cNvSpPr>
            <a:spLocks noGrp="1"/>
          </p:cNvSpPr>
          <p:nvPr>
            <p:ph idx="1"/>
          </p:nvPr>
        </p:nvSpPr>
        <p:spPr>
          <a:xfrm>
            <a:off x="381000" y="1143000"/>
            <a:ext cx="8229600" cy="3733800"/>
          </a:xfrm>
        </p:spPr>
        <p:txBody>
          <a:bodyPr>
            <a:noAutofit/>
          </a:bodyPr>
          <a:lstStyle/>
          <a:p>
            <a:pPr>
              <a:spcBef>
                <a:spcPts val="0"/>
              </a:spcBef>
            </a:pPr>
            <a:r>
              <a:rPr lang="en-US" sz="1600" dirty="0" smtClean="0"/>
              <a:t>Frequent reminders of Downeaster ‘steady growth’</a:t>
            </a:r>
          </a:p>
          <a:p>
            <a:pPr lvl="1">
              <a:spcBef>
                <a:spcPts val="0"/>
              </a:spcBef>
            </a:pPr>
            <a:r>
              <a:rPr lang="en-US" sz="1600" dirty="0" smtClean="0"/>
              <a:t>Started from zero;  grow to status</a:t>
            </a:r>
            <a:r>
              <a:rPr lang="en-US" sz="1600" baseline="0" dirty="0" smtClean="0"/>
              <a:t> </a:t>
            </a:r>
            <a:r>
              <a:rPr lang="en-US" sz="1600" dirty="0" smtClean="0"/>
              <a:t>quo</a:t>
            </a:r>
            <a:endParaRPr lang="en-US" sz="1600" baseline="0" dirty="0" smtClean="0"/>
          </a:p>
          <a:p>
            <a:pPr lvl="1">
              <a:spcBef>
                <a:spcPts val="0"/>
              </a:spcBef>
            </a:pPr>
            <a:r>
              <a:rPr lang="en-US" sz="1600" dirty="0" smtClean="0"/>
              <a:t>Operating deficit steady growth;  Federal debt ‘steady growth’</a:t>
            </a:r>
          </a:p>
          <a:p>
            <a:pPr lvl="1">
              <a:spcBef>
                <a:spcPts val="0"/>
              </a:spcBef>
            </a:pPr>
            <a:r>
              <a:rPr lang="en-US" sz="1600" dirty="0" smtClean="0"/>
              <a:t>Entire schedule skewed to favor travelers heading south, driving net flow of dollars elsewhere</a:t>
            </a:r>
          </a:p>
          <a:p>
            <a:pPr>
              <a:spcBef>
                <a:spcPts val="0"/>
              </a:spcBef>
            </a:pPr>
            <a:r>
              <a:rPr lang="en-US" sz="1600" dirty="0" smtClean="0"/>
              <a:t>Downeaster ridership totals, in context of total annual travel, are miniscule</a:t>
            </a:r>
          </a:p>
          <a:p>
            <a:pPr lvl="1">
              <a:spcBef>
                <a:spcPts val="0"/>
              </a:spcBef>
            </a:pPr>
            <a:r>
              <a:rPr lang="en-US" sz="1600" dirty="0" smtClean="0"/>
              <a:t>See appendix for link and summary</a:t>
            </a:r>
          </a:p>
          <a:p>
            <a:pPr>
              <a:spcBef>
                <a:spcPts val="0"/>
              </a:spcBef>
            </a:pPr>
            <a:r>
              <a:rPr lang="en-US" sz="1600" dirty="0" smtClean="0"/>
              <a:t>Brunswick</a:t>
            </a:r>
            <a:r>
              <a:rPr lang="en-US" sz="1600" baseline="0" dirty="0" smtClean="0"/>
              <a:t> ridership totals are</a:t>
            </a:r>
            <a:r>
              <a:rPr lang="en-US" sz="1600" dirty="0" smtClean="0"/>
              <a:t> similarly irrelevant</a:t>
            </a:r>
            <a:endParaRPr lang="en-US" sz="1600" baseline="0" dirty="0" smtClean="0"/>
          </a:p>
          <a:p>
            <a:pPr lvl="1">
              <a:spcBef>
                <a:spcPts val="0"/>
              </a:spcBef>
            </a:pPr>
            <a:r>
              <a:rPr lang="en-US" sz="1600" dirty="0" smtClean="0"/>
              <a:t>Compare to Saco with 5 R/T’s per day, but only 10 more R/T riders than Brunswick; what does that say for expanding Brunswick to 5, or even 6 R/T’s per day?  Saco is 1:15 closer to NH and Boston area.</a:t>
            </a:r>
          </a:p>
          <a:p>
            <a:pPr lvl="1">
              <a:spcBef>
                <a:spcPts val="0"/>
              </a:spcBef>
            </a:pPr>
            <a:r>
              <a:rPr lang="en-US" sz="1600" dirty="0" smtClean="0"/>
              <a:t>No reporting on points of origination; southbound or northbound travel?</a:t>
            </a:r>
          </a:p>
          <a:p>
            <a:pPr lvl="1">
              <a:spcBef>
                <a:spcPts val="0"/>
              </a:spcBef>
            </a:pPr>
            <a:r>
              <a:rPr lang="en-US" sz="1600" dirty="0" smtClean="0"/>
              <a:t>“for those who don’t wish to ride cars or buses”  </a:t>
            </a:r>
            <a:endParaRPr lang="en-US" sz="1600" baseline="0" dirty="0" smtClean="0"/>
          </a:p>
          <a:p>
            <a:pPr>
              <a:spcBef>
                <a:spcPts val="0"/>
              </a:spcBef>
            </a:pPr>
            <a:r>
              <a:rPr lang="en-US" sz="1600" baseline="0" dirty="0" smtClean="0"/>
              <a:t>400 room nights per year</a:t>
            </a:r>
            <a:r>
              <a:rPr lang="en-US" sz="1600" dirty="0" smtClean="0"/>
              <a:t> at Brunswick Inn and Tavern, which has 52 rooms	</a:t>
            </a:r>
          </a:p>
          <a:p>
            <a:pPr lvl="1">
              <a:spcBef>
                <a:spcPts val="0"/>
              </a:spcBef>
            </a:pPr>
            <a:r>
              <a:rPr lang="en-US" sz="1600" dirty="0" smtClean="0"/>
              <a:t>slightly more than one per night, with no evidence this is because of the train</a:t>
            </a:r>
            <a:endParaRPr lang="en-US" sz="1600" baseline="0" dirty="0" smtClean="0"/>
          </a:p>
          <a:p>
            <a:pPr>
              <a:spcBef>
                <a:spcPts val="0"/>
              </a:spcBef>
            </a:pPr>
            <a:r>
              <a:rPr lang="en-US" sz="1600" baseline="0" dirty="0" smtClean="0"/>
              <a:t>Ridership</a:t>
            </a:r>
            <a:r>
              <a:rPr lang="en-US" sz="1600" dirty="0" smtClean="0"/>
              <a:t> (AADT) for minor side streets just about everywhere far exceeds Downeaster   figures;  a matter of scale and presentation</a:t>
            </a:r>
          </a:p>
          <a:p>
            <a:pPr lvl="1">
              <a:spcBef>
                <a:spcPts val="0"/>
              </a:spcBef>
            </a:pPr>
            <a:r>
              <a:rPr lang="en-US" sz="1600" dirty="0" smtClean="0"/>
              <a:t>McKeen St  @ 5 million plus per year; Spring St @ 1.1 million per year</a:t>
            </a:r>
          </a:p>
          <a:p>
            <a:pPr lvl="1">
              <a:spcBef>
                <a:spcPts val="0"/>
              </a:spcBef>
            </a:pPr>
            <a:r>
              <a:rPr lang="en-US" sz="1600" baseline="0" dirty="0" smtClean="0">
                <a:hlinkClick r:id="rId2"/>
              </a:rPr>
              <a:t>http://me-avcog.civiccities.com/index.aspx?nid=1009</a:t>
            </a:r>
            <a:endParaRPr lang="en-US" sz="1600" baseline="0" dirty="0" smtClean="0"/>
          </a:p>
        </p:txBody>
      </p:sp>
      <p:sp>
        <p:nvSpPr>
          <p:cNvPr id="4" name="TextBox 3"/>
          <p:cNvSpPr txBox="1"/>
          <p:nvPr/>
        </p:nvSpPr>
        <p:spPr>
          <a:xfrm>
            <a:off x="1295400" y="5906869"/>
            <a:ext cx="6699398" cy="646331"/>
          </a:xfrm>
          <a:prstGeom prst="rect">
            <a:avLst/>
          </a:prstGeom>
          <a:noFill/>
          <a:ln w="28575">
            <a:solidFill>
              <a:schemeClr val="tx1"/>
            </a:solidFill>
          </a:ln>
        </p:spPr>
        <p:txBody>
          <a:bodyPr wrap="none" rtlCol="0">
            <a:spAutoFit/>
          </a:bodyPr>
          <a:lstStyle/>
          <a:p>
            <a:r>
              <a:rPr lang="en-US" b="1" i="1" u="sng" dirty="0" smtClean="0"/>
              <a:t>Takeaway:</a:t>
            </a:r>
            <a:r>
              <a:rPr lang="en-US" b="1" i="1" dirty="0" smtClean="0"/>
              <a:t>  </a:t>
            </a:r>
            <a:r>
              <a:rPr lang="en-US" b="1" dirty="0" smtClean="0"/>
              <a:t>In comparison to ordinary street traffic, and considering </a:t>
            </a:r>
          </a:p>
          <a:p>
            <a:pPr algn="ctr"/>
            <a:r>
              <a:rPr lang="en-US" b="1" dirty="0" smtClean="0"/>
              <a:t>environmental issues, ridership numbers are insignificant.</a:t>
            </a:r>
          </a:p>
        </p:txBody>
      </p:sp>
      <p:sp>
        <p:nvSpPr>
          <p:cNvPr id="5" name="Date Placeholder 4"/>
          <p:cNvSpPr>
            <a:spLocks noGrp="1"/>
          </p:cNvSpPr>
          <p:nvPr>
            <p:ph type="dt" sz="half" idx="10"/>
          </p:nvPr>
        </p:nvSpPr>
        <p:spPr>
          <a:xfrm>
            <a:off x="0" y="6477000"/>
            <a:ext cx="2133600" cy="365125"/>
          </a:xfrm>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p:txBody>
          <a:bodyPr/>
          <a:lstStyle/>
          <a:p>
            <a:fld id="{063EE6F3-9503-459F-992B-540378EFD832}" type="slidenum">
              <a:rPr lang="en-US" smtClean="0"/>
              <a:pPr/>
              <a:t>28</a:t>
            </a:fld>
            <a:endParaRPr lang="en-US" dirty="0"/>
          </a:p>
        </p:txBody>
      </p:sp>
      <p:sp>
        <p:nvSpPr>
          <p:cNvPr id="7" name="Rounded Rectangle 6"/>
          <p:cNvSpPr/>
          <p:nvPr/>
        </p:nvSpPr>
        <p:spPr>
          <a:xfrm>
            <a:off x="1143000" y="1905000"/>
            <a:ext cx="4724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762000" y="2895600"/>
            <a:ext cx="7848600" cy="990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143000" y="5334000"/>
            <a:ext cx="5867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Brunswick Ridership Figures</a:t>
            </a:r>
            <a:endParaRPr lang="en-US" sz="2800" u="sng" dirty="0"/>
          </a:p>
        </p:txBody>
      </p:sp>
      <p:sp>
        <p:nvSpPr>
          <p:cNvPr id="4" name="TextBox 3"/>
          <p:cNvSpPr txBox="1"/>
          <p:nvPr/>
        </p:nvSpPr>
        <p:spPr>
          <a:xfrm>
            <a:off x="1219202" y="5562600"/>
            <a:ext cx="7315198" cy="830997"/>
          </a:xfrm>
          <a:prstGeom prst="rect">
            <a:avLst/>
          </a:prstGeom>
          <a:noFill/>
          <a:ln w="19050">
            <a:solidFill>
              <a:schemeClr val="tx1"/>
            </a:solidFill>
          </a:ln>
        </p:spPr>
        <p:txBody>
          <a:bodyPr wrap="square" rtlCol="0">
            <a:spAutoFit/>
          </a:bodyPr>
          <a:lstStyle/>
          <a:p>
            <a:pPr algn="ctr"/>
            <a:r>
              <a:rPr lang="en-US" sz="1600" b="1" i="1" u="sng" dirty="0" smtClean="0"/>
              <a:t>Takeaway:</a:t>
            </a:r>
            <a:r>
              <a:rPr lang="en-US" sz="1600" b="1" dirty="0" smtClean="0"/>
              <a:t>  At an average of 1.7 riders per auto, ridership equates to </a:t>
            </a:r>
          </a:p>
          <a:p>
            <a:pPr algn="ctr"/>
            <a:r>
              <a:rPr lang="en-US" sz="1600" b="1" dirty="0" smtClean="0"/>
              <a:t>20 cars or less per day making round trips between points south and Brunswick. </a:t>
            </a:r>
          </a:p>
          <a:p>
            <a:pPr algn="ctr"/>
            <a:r>
              <a:rPr lang="en-US" sz="1600" b="1" dirty="0" smtClean="0"/>
              <a:t>$22 Million plus for a layover facility to support this ridership is ????</a:t>
            </a:r>
            <a:endParaRPr lang="en-US" sz="1600" b="1" dirty="0"/>
          </a:p>
        </p:txBody>
      </p:sp>
      <p:pic>
        <p:nvPicPr>
          <p:cNvPr id="7" name="Picture 2"/>
          <p:cNvPicPr>
            <a:picLocks noChangeAspect="1" noChangeArrowheads="1"/>
          </p:cNvPicPr>
          <p:nvPr/>
        </p:nvPicPr>
        <p:blipFill>
          <a:blip r:embed="rId2" cstate="print"/>
          <a:srcRect/>
          <a:stretch>
            <a:fillRect/>
          </a:stretch>
        </p:blipFill>
        <p:spPr bwMode="auto">
          <a:xfrm>
            <a:off x="685800" y="3465660"/>
            <a:ext cx="4267200" cy="2052970"/>
          </a:xfrm>
          <a:prstGeom prst="rect">
            <a:avLst/>
          </a:prstGeom>
          <a:noFill/>
          <a:ln w="9525">
            <a:noFill/>
            <a:miter lim="800000"/>
            <a:headEnd/>
            <a:tailEnd/>
          </a:ln>
        </p:spPr>
      </p:pic>
      <p:sp>
        <p:nvSpPr>
          <p:cNvPr id="6" name="Content Placeholder 5"/>
          <p:cNvSpPr>
            <a:spLocks noGrp="1"/>
          </p:cNvSpPr>
          <p:nvPr>
            <p:ph idx="1"/>
          </p:nvPr>
        </p:nvSpPr>
        <p:spPr>
          <a:xfrm>
            <a:off x="533400" y="1219201"/>
            <a:ext cx="8229600" cy="380999"/>
          </a:xfrm>
        </p:spPr>
        <p:txBody>
          <a:bodyPr>
            <a:normAutofit/>
          </a:bodyPr>
          <a:lstStyle/>
          <a:p>
            <a:r>
              <a:rPr lang="en-US" sz="1800" dirty="0" smtClean="0"/>
              <a:t>Taken from NNEPRA Board Meeting Packets:</a:t>
            </a:r>
            <a:endParaRPr lang="en-US" sz="1800" dirty="0"/>
          </a:p>
        </p:txBody>
      </p:sp>
      <p:pic>
        <p:nvPicPr>
          <p:cNvPr id="8" name="Picture 7" descr="City Pair Ridership June 2014.JPG"/>
          <p:cNvPicPr>
            <a:picLocks noChangeAspect="1"/>
          </p:cNvPicPr>
          <p:nvPr/>
        </p:nvPicPr>
        <p:blipFill>
          <a:blip r:embed="rId3" cstate="print"/>
          <a:stretch>
            <a:fillRect/>
          </a:stretch>
        </p:blipFill>
        <p:spPr>
          <a:xfrm>
            <a:off x="609600" y="1524000"/>
            <a:ext cx="4257675" cy="1992294"/>
          </a:xfrm>
          <a:prstGeom prst="rect">
            <a:avLst/>
          </a:prstGeom>
        </p:spPr>
      </p:pic>
      <p:sp>
        <p:nvSpPr>
          <p:cNvPr id="9" name="TextBox 8"/>
          <p:cNvSpPr txBox="1"/>
          <p:nvPr/>
        </p:nvSpPr>
        <p:spPr>
          <a:xfrm>
            <a:off x="5105400" y="2601894"/>
            <a:ext cx="3124200" cy="523220"/>
          </a:xfrm>
          <a:prstGeom prst="rect">
            <a:avLst/>
          </a:prstGeom>
          <a:noFill/>
          <a:ln w="12700">
            <a:solidFill>
              <a:schemeClr val="tx1"/>
            </a:solidFill>
          </a:ln>
        </p:spPr>
        <p:txBody>
          <a:bodyPr wrap="square" rtlCol="0">
            <a:spAutoFit/>
          </a:bodyPr>
          <a:lstStyle/>
          <a:p>
            <a:r>
              <a:rPr lang="en-US" sz="1400" dirty="0" smtClean="0"/>
              <a:t>Averages out to  67 riders per day, 17 per train, or  34 round trippers per day.</a:t>
            </a:r>
            <a:endParaRPr lang="en-US" sz="1400" dirty="0"/>
          </a:p>
        </p:txBody>
      </p:sp>
      <p:sp>
        <p:nvSpPr>
          <p:cNvPr id="11" name="TextBox 10"/>
          <p:cNvSpPr txBox="1"/>
          <p:nvPr/>
        </p:nvSpPr>
        <p:spPr>
          <a:xfrm>
            <a:off x="5181600" y="4430694"/>
            <a:ext cx="3124200" cy="523220"/>
          </a:xfrm>
          <a:prstGeom prst="rect">
            <a:avLst/>
          </a:prstGeom>
          <a:noFill/>
          <a:ln w="12700">
            <a:solidFill>
              <a:schemeClr val="tx1"/>
            </a:solidFill>
          </a:ln>
        </p:spPr>
        <p:txBody>
          <a:bodyPr wrap="square" rtlCol="0">
            <a:spAutoFit/>
          </a:bodyPr>
          <a:lstStyle/>
          <a:p>
            <a:r>
              <a:rPr lang="en-US" sz="1400" dirty="0" smtClean="0"/>
              <a:t>Averages out to  56 riders per day, 14 per train, or  28 round trippers per day.</a:t>
            </a:r>
            <a:endParaRPr lang="en-US" sz="1400" dirty="0"/>
          </a:p>
        </p:txBody>
      </p:sp>
      <p:sp>
        <p:nvSpPr>
          <p:cNvPr id="10" name="Date Placeholder 9"/>
          <p:cNvSpPr>
            <a:spLocks noGrp="1"/>
          </p:cNvSpPr>
          <p:nvPr>
            <p:ph type="dt" sz="half" idx="10"/>
          </p:nvPr>
        </p:nvSpPr>
        <p:spPr>
          <a:xfrm>
            <a:off x="228600" y="6416675"/>
            <a:ext cx="2133600" cy="365125"/>
          </a:xfrm>
        </p:spPr>
        <p:txBody>
          <a:bodyPr/>
          <a:lstStyle/>
          <a:p>
            <a:r>
              <a:rPr lang="en-US" dirty="0" smtClean="0"/>
              <a:t>PRAC/pcs; 13 October 15</a:t>
            </a:r>
            <a:endParaRPr lang="en-US" dirty="0"/>
          </a:p>
        </p:txBody>
      </p:sp>
      <p:sp>
        <p:nvSpPr>
          <p:cNvPr id="12" name="Slide Number Placeholder 11"/>
          <p:cNvSpPr>
            <a:spLocks noGrp="1"/>
          </p:cNvSpPr>
          <p:nvPr>
            <p:ph type="sldNum" sz="quarter" idx="12"/>
          </p:nvPr>
        </p:nvSpPr>
        <p:spPr>
          <a:xfrm>
            <a:off x="6705600" y="6416675"/>
            <a:ext cx="2133600" cy="365125"/>
          </a:xfrm>
        </p:spPr>
        <p:txBody>
          <a:bodyPr/>
          <a:lstStyle/>
          <a:p>
            <a:fld id="{063EE6F3-9503-459F-992B-540378EFD832}" type="slidenum">
              <a:rPr lang="en-US" smtClean="0"/>
              <a:pPr/>
              <a:t>29</a:t>
            </a:fld>
            <a:endParaRPr lang="en-US" dirty="0"/>
          </a:p>
        </p:txBody>
      </p:sp>
      <p:sp>
        <p:nvSpPr>
          <p:cNvPr id="13" name="Rounded Rectangle 12"/>
          <p:cNvSpPr/>
          <p:nvPr/>
        </p:nvSpPr>
        <p:spPr>
          <a:xfrm>
            <a:off x="5410200" y="3429000"/>
            <a:ext cx="2590800" cy="990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hlinkClick r:id="rId4"/>
              </a:rPr>
              <a:t>http://www.nnepra.com/board-packets-fiscal-year-2014</a:t>
            </a:r>
            <a:endParaRPr lang="en-US" sz="1400" dirty="0" smtClean="0">
              <a:solidFill>
                <a:schemeClr val="tx1"/>
              </a:solidFill>
            </a:endParaRPr>
          </a:p>
          <a:p>
            <a:pPr algn="ctr"/>
            <a:r>
              <a:rPr lang="en-US" sz="1400" dirty="0" smtClean="0">
                <a:solidFill>
                  <a:schemeClr val="tx1"/>
                </a:solidFill>
                <a:hlinkClick r:id="rId4"/>
              </a:rPr>
              <a:t>http://www.nnepra.com/board-packets-fiscal-year-2014</a:t>
            </a:r>
            <a:endParaRPr lang="en-US" sz="1400" dirty="0" smtClean="0">
              <a:solidFill>
                <a:schemeClr val="tx1"/>
              </a:solidFill>
            </a:endParaRPr>
          </a:p>
          <a:p>
            <a:pPr algn="ctr"/>
            <a:endParaRPr lang="en-US" sz="1400" dirty="0" smtClean="0">
              <a:solidFill>
                <a:schemeClr val="tx1"/>
              </a:solidFill>
            </a:endParaRPr>
          </a:p>
          <a:p>
            <a:pPr algn="ct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Outline</a:t>
            </a:r>
            <a:endParaRPr lang="en-US" sz="2800" u="sng" dirty="0"/>
          </a:p>
        </p:txBody>
      </p:sp>
      <p:sp>
        <p:nvSpPr>
          <p:cNvPr id="3" name="Content Placeholder 2"/>
          <p:cNvSpPr>
            <a:spLocks noGrp="1"/>
          </p:cNvSpPr>
          <p:nvPr>
            <p:ph idx="1"/>
          </p:nvPr>
        </p:nvSpPr>
        <p:spPr>
          <a:xfrm>
            <a:off x="457200" y="1371601"/>
            <a:ext cx="8229600" cy="3276600"/>
          </a:xfrm>
        </p:spPr>
        <p:txBody>
          <a:bodyPr>
            <a:normAutofit/>
          </a:bodyPr>
          <a:lstStyle/>
          <a:p>
            <a:r>
              <a:rPr lang="en-US" sz="1800" dirty="0" smtClean="0"/>
              <a:t>Downeaster background</a:t>
            </a:r>
          </a:p>
          <a:p>
            <a:r>
              <a:rPr lang="en-US" sz="1800" dirty="0" smtClean="0"/>
              <a:t>Review of funded economic benefit/development projections</a:t>
            </a:r>
          </a:p>
          <a:p>
            <a:r>
              <a:rPr lang="en-US" sz="1800" dirty="0" smtClean="0"/>
              <a:t>Characterizing projection methodologies/shortcomings</a:t>
            </a:r>
          </a:p>
          <a:p>
            <a:r>
              <a:rPr lang="en-US" sz="1800" dirty="0" smtClean="0"/>
              <a:t>Brunswick Station development plan</a:t>
            </a:r>
          </a:p>
          <a:p>
            <a:r>
              <a:rPr lang="en-US" sz="1800" dirty="0" smtClean="0"/>
              <a:t>Brunswick Station development reality</a:t>
            </a:r>
          </a:p>
          <a:p>
            <a:r>
              <a:rPr lang="en-US" sz="1800" dirty="0" smtClean="0"/>
              <a:t>Numerics as they relate to projections/reality</a:t>
            </a:r>
          </a:p>
          <a:p>
            <a:r>
              <a:rPr lang="en-US" sz="1800" dirty="0" smtClean="0"/>
              <a:t>Anecdotal evidence/scenes around town</a:t>
            </a:r>
          </a:p>
          <a:p>
            <a:r>
              <a:rPr lang="en-US" sz="1800" dirty="0" smtClean="0"/>
              <a:t>And finally, conclusions/editorializing</a:t>
            </a:r>
          </a:p>
          <a:p>
            <a:r>
              <a:rPr lang="en-US" sz="1800" dirty="0" smtClean="0"/>
              <a:t>Appendix:  Useful references</a:t>
            </a:r>
          </a:p>
          <a:p>
            <a:endParaRPr lang="en-US" sz="1800" dirty="0" smtClean="0"/>
          </a:p>
        </p:txBody>
      </p:sp>
      <p:sp>
        <p:nvSpPr>
          <p:cNvPr id="4" name="TextBox 3"/>
          <p:cNvSpPr txBox="1"/>
          <p:nvPr/>
        </p:nvSpPr>
        <p:spPr>
          <a:xfrm>
            <a:off x="2179757" y="4953000"/>
            <a:ext cx="4754443" cy="369332"/>
          </a:xfrm>
          <a:prstGeom prst="rect">
            <a:avLst/>
          </a:prstGeom>
          <a:noFill/>
          <a:ln w="19050">
            <a:solidFill>
              <a:schemeClr val="tx1"/>
            </a:solidFill>
          </a:ln>
        </p:spPr>
        <p:txBody>
          <a:bodyPr wrap="none" rtlCol="0">
            <a:spAutoFit/>
          </a:bodyPr>
          <a:lstStyle/>
          <a:p>
            <a:r>
              <a:rPr lang="en-US" b="1" i="1" u="sng" dirty="0" smtClean="0"/>
              <a:t>Takeaway:</a:t>
            </a:r>
            <a:r>
              <a:rPr lang="en-US" b="1" i="1" dirty="0" smtClean="0"/>
              <a:t>  </a:t>
            </a:r>
            <a:r>
              <a:rPr lang="en-US" b="1" dirty="0" smtClean="0"/>
              <a:t>An orderly presentation of specifics.</a:t>
            </a:r>
          </a:p>
        </p:txBody>
      </p:sp>
      <p:sp>
        <p:nvSpPr>
          <p:cNvPr id="5" name="Date Placeholder 4"/>
          <p:cNvSpPr>
            <a:spLocks noGrp="1"/>
          </p:cNvSpPr>
          <p:nvPr>
            <p:ph type="dt" sz="half" idx="10"/>
          </p:nvPr>
        </p:nvSpPr>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p:txBody>
          <a:bodyPr/>
          <a:lstStyle/>
          <a:p>
            <a:fld id="{063EE6F3-9503-459F-992B-540378EFD83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Attempt</a:t>
            </a:r>
            <a:r>
              <a:rPr lang="en-US" sz="2800" u="sng" baseline="0" dirty="0" smtClean="0"/>
              <a:t> to Seek</a:t>
            </a:r>
            <a:r>
              <a:rPr lang="en-US" sz="2800" u="sng" dirty="0" smtClean="0"/>
              <a:t> Facts of </a:t>
            </a:r>
            <a:br>
              <a:rPr lang="en-US" sz="2800" u="sng" dirty="0" smtClean="0"/>
            </a:br>
            <a:r>
              <a:rPr lang="en-US" sz="2800" u="sng" dirty="0" smtClean="0"/>
              <a:t>Economic Benefit</a:t>
            </a:r>
            <a:r>
              <a:rPr lang="en-US" sz="2800" u="sng" baseline="0" dirty="0" smtClean="0"/>
              <a:t> in Brunswick is Rebuffed</a:t>
            </a:r>
            <a:endParaRPr lang="en-US" sz="2800" u="sng" dirty="0"/>
          </a:p>
        </p:txBody>
      </p:sp>
      <p:sp>
        <p:nvSpPr>
          <p:cNvPr id="3" name="Content Placeholder 2"/>
          <p:cNvSpPr>
            <a:spLocks noGrp="1"/>
          </p:cNvSpPr>
          <p:nvPr>
            <p:ph idx="1"/>
          </p:nvPr>
        </p:nvSpPr>
        <p:spPr>
          <a:xfrm>
            <a:off x="457200" y="1295401"/>
            <a:ext cx="8229600" cy="3124200"/>
          </a:xfrm>
        </p:spPr>
        <p:txBody>
          <a:bodyPr>
            <a:normAutofit/>
          </a:bodyPr>
          <a:lstStyle/>
          <a:p>
            <a:r>
              <a:rPr lang="en-US" sz="1800" dirty="0" smtClean="0"/>
              <a:t>Developed concept and wrote white paper suggesting town/gown (Bowdoin) collaboration in study of Downeaster economic benefit to Brunswick </a:t>
            </a:r>
          </a:p>
          <a:p>
            <a:r>
              <a:rPr lang="en-US" sz="1800" dirty="0" smtClean="0"/>
              <a:t>Could not get council members to sponsor as an agenda item</a:t>
            </a:r>
          </a:p>
          <a:p>
            <a:r>
              <a:rPr lang="en-US" sz="1800" dirty="0" smtClean="0"/>
              <a:t>Proposed metrics tailored to the situation:</a:t>
            </a:r>
          </a:p>
          <a:p>
            <a:pPr lvl="1"/>
            <a:r>
              <a:rPr lang="en-US" sz="1800" i="1" u="sng" dirty="0" smtClean="0"/>
              <a:t>Net</a:t>
            </a:r>
            <a:r>
              <a:rPr lang="en-US" sz="1800" dirty="0" smtClean="0"/>
              <a:t> Effective Adult Daily Discretionary Passenger Flow  (volitional train riders)</a:t>
            </a:r>
          </a:p>
          <a:p>
            <a:pPr lvl="1"/>
            <a:r>
              <a:rPr lang="en-US" sz="1800" i="1" u="sng" dirty="0" smtClean="0"/>
              <a:t>Net</a:t>
            </a:r>
            <a:r>
              <a:rPr lang="en-US" sz="1800" dirty="0" smtClean="0"/>
              <a:t> Effective Daily Dollar Flow</a:t>
            </a:r>
          </a:p>
          <a:p>
            <a:r>
              <a:rPr lang="en-US" sz="1800" baseline="0" dirty="0" smtClean="0"/>
              <a:t>Train advocate countered that CNT </a:t>
            </a:r>
            <a:r>
              <a:rPr lang="en-US" sz="1800" dirty="0" smtClean="0"/>
              <a:t>2008 Projections</a:t>
            </a:r>
            <a:r>
              <a:rPr lang="en-US" sz="1800" baseline="0" dirty="0" smtClean="0"/>
              <a:t> were sufficient ‘proof’</a:t>
            </a:r>
          </a:p>
          <a:p>
            <a:pPr>
              <a:buNone/>
            </a:pPr>
            <a:r>
              <a:rPr lang="en-US" sz="1600" baseline="0" dirty="0" smtClean="0">
                <a:hlinkClick r:id="rId2"/>
              </a:rPr>
              <a:t>http://www.timesrecord.com/news/2014-12-12/Commentary/Afraid_of_Downeaster_Truth.html</a:t>
            </a:r>
            <a:endParaRPr lang="en-US" sz="1600" baseline="0" dirty="0" smtClean="0"/>
          </a:p>
          <a:p>
            <a:pPr>
              <a:buNone/>
            </a:pPr>
            <a:endParaRPr lang="en-US" baseline="0" dirty="0" smtClean="0"/>
          </a:p>
          <a:p>
            <a:pPr>
              <a:buNone/>
            </a:pPr>
            <a:endParaRPr lang="en-US" baseline="0" dirty="0" smtClean="0"/>
          </a:p>
          <a:p>
            <a:pPr>
              <a:buNone/>
            </a:pPr>
            <a:endParaRPr lang="en-US" baseline="0" dirty="0" smtClean="0"/>
          </a:p>
        </p:txBody>
      </p:sp>
      <p:sp>
        <p:nvSpPr>
          <p:cNvPr id="4" name="TextBox 3"/>
          <p:cNvSpPr txBox="1"/>
          <p:nvPr/>
        </p:nvSpPr>
        <p:spPr>
          <a:xfrm>
            <a:off x="304801" y="5105400"/>
            <a:ext cx="3886199" cy="369332"/>
          </a:xfrm>
          <a:prstGeom prst="rect">
            <a:avLst/>
          </a:prstGeom>
          <a:noFill/>
          <a:ln w="28575">
            <a:solidFill>
              <a:schemeClr val="tx1"/>
            </a:solidFill>
          </a:ln>
        </p:spPr>
        <p:txBody>
          <a:bodyPr wrap="square" rtlCol="0">
            <a:spAutoFit/>
          </a:bodyPr>
          <a:lstStyle/>
          <a:p>
            <a:pPr algn="ctr"/>
            <a:r>
              <a:rPr lang="en-US" b="1" i="1" u="sng" dirty="0" smtClean="0"/>
              <a:t>Takeaway:</a:t>
            </a:r>
            <a:r>
              <a:rPr lang="en-US" b="1" i="1" dirty="0" smtClean="0"/>
              <a:t>  </a:t>
            </a:r>
            <a:r>
              <a:rPr lang="en-US" b="1" dirty="0" smtClean="0"/>
              <a:t>What are they afraid of?</a:t>
            </a:r>
          </a:p>
        </p:txBody>
      </p:sp>
      <p:sp>
        <p:nvSpPr>
          <p:cNvPr id="5" name="Date Placeholder 4"/>
          <p:cNvSpPr>
            <a:spLocks noGrp="1"/>
          </p:cNvSpPr>
          <p:nvPr>
            <p:ph type="dt" sz="half" idx="10"/>
          </p:nvPr>
        </p:nvSpPr>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a:xfrm>
            <a:off x="6553200" y="6569075"/>
            <a:ext cx="2133600" cy="365125"/>
          </a:xfrm>
        </p:spPr>
        <p:txBody>
          <a:bodyPr/>
          <a:lstStyle/>
          <a:p>
            <a:fld id="{063EE6F3-9503-459F-992B-540378EFD832}" type="slidenum">
              <a:rPr lang="en-US" smtClean="0"/>
              <a:pPr/>
              <a:t>30</a:t>
            </a:fld>
            <a:endParaRPr lang="en-US" dirty="0"/>
          </a:p>
        </p:txBody>
      </p:sp>
      <p:pic>
        <p:nvPicPr>
          <p:cNvPr id="23556" name="Picture 4" descr="http://uncoverobamacare.com/wp-content/uploads/2014/11/gruber-1024x989.jpg"/>
          <p:cNvPicPr>
            <a:picLocks noChangeAspect="1" noChangeArrowheads="1"/>
          </p:cNvPicPr>
          <p:nvPr/>
        </p:nvPicPr>
        <p:blipFill>
          <a:blip r:embed="rId3" cstate="print"/>
          <a:srcRect b="36215"/>
          <a:stretch>
            <a:fillRect/>
          </a:stretch>
        </p:blipFill>
        <p:spPr bwMode="auto">
          <a:xfrm>
            <a:off x="4421420" y="3886200"/>
            <a:ext cx="4453918" cy="2743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mish horse and buggy.jpg"/>
          <p:cNvPicPr>
            <a:picLocks noChangeAspect="1"/>
          </p:cNvPicPr>
          <p:nvPr/>
        </p:nvPicPr>
        <p:blipFill>
          <a:blip r:embed="rId2" cstate="print">
            <a:lum bright="70000" contrast="-14000"/>
          </a:blip>
          <a:stretch>
            <a:fillRect/>
          </a:stretch>
        </p:blipFill>
        <p:spPr>
          <a:xfrm>
            <a:off x="304800" y="0"/>
            <a:ext cx="8534400" cy="5340882"/>
          </a:xfrm>
          <a:prstGeom prst="rect">
            <a:avLst/>
          </a:prstGeom>
          <a:noFill/>
          <a:ln>
            <a:noFill/>
          </a:ln>
        </p:spPr>
      </p:pic>
      <p:sp>
        <p:nvSpPr>
          <p:cNvPr id="2" name="Title 1"/>
          <p:cNvSpPr>
            <a:spLocks noGrp="1"/>
          </p:cNvSpPr>
          <p:nvPr>
            <p:ph type="title"/>
          </p:nvPr>
        </p:nvSpPr>
        <p:spPr/>
        <p:txBody>
          <a:bodyPr>
            <a:normAutofit/>
          </a:bodyPr>
          <a:lstStyle/>
          <a:p>
            <a:r>
              <a:rPr lang="en-US" sz="2800" u="sng" dirty="0" smtClean="0"/>
              <a:t>The Socio-political</a:t>
            </a:r>
            <a:r>
              <a:rPr lang="en-US" sz="2800" u="sng" baseline="0" dirty="0" smtClean="0"/>
              <a:t> Climate</a:t>
            </a:r>
            <a:endParaRPr lang="en-US" sz="2800" u="sng" dirty="0"/>
          </a:p>
        </p:txBody>
      </p:sp>
      <p:sp>
        <p:nvSpPr>
          <p:cNvPr id="3" name="Content Placeholder 2"/>
          <p:cNvSpPr>
            <a:spLocks noGrp="1"/>
          </p:cNvSpPr>
          <p:nvPr>
            <p:ph idx="1"/>
          </p:nvPr>
        </p:nvSpPr>
        <p:spPr>
          <a:xfrm>
            <a:off x="381000" y="1219200"/>
            <a:ext cx="8229600" cy="3962400"/>
          </a:xfrm>
        </p:spPr>
        <p:txBody>
          <a:bodyPr>
            <a:noAutofit/>
          </a:bodyPr>
          <a:lstStyle/>
          <a:p>
            <a:pPr>
              <a:spcBef>
                <a:spcPts val="200"/>
              </a:spcBef>
            </a:pPr>
            <a:r>
              <a:rPr lang="en-US" sz="1700" b="1" dirty="0" smtClean="0"/>
              <a:t>Dancing for </a:t>
            </a:r>
            <a:r>
              <a:rPr lang="en-US" sz="1700" b="1" baseline="0" dirty="0" smtClean="0"/>
              <a:t>OPM; free money is the order of the day; see Brunswick examples</a:t>
            </a:r>
          </a:p>
          <a:p>
            <a:pPr lvl="1">
              <a:spcBef>
                <a:spcPts val="200"/>
              </a:spcBef>
            </a:pPr>
            <a:r>
              <a:rPr lang="en-US" sz="1700" b="1" dirty="0" smtClean="0"/>
              <a:t>Government centric mentality;  we have a right to the funds</a:t>
            </a:r>
          </a:p>
          <a:p>
            <a:pPr lvl="1">
              <a:spcBef>
                <a:spcPts val="200"/>
              </a:spcBef>
            </a:pPr>
            <a:r>
              <a:rPr lang="en-US" sz="1700" b="1" baseline="0" dirty="0" smtClean="0"/>
              <a:t>Covetousness:</a:t>
            </a:r>
            <a:r>
              <a:rPr lang="en-US" sz="1700" b="1" dirty="0" smtClean="0"/>
              <a:t> </a:t>
            </a:r>
            <a:r>
              <a:rPr lang="en-US" sz="1700" b="1" baseline="0" dirty="0" smtClean="0"/>
              <a:t>If</a:t>
            </a:r>
            <a:r>
              <a:rPr lang="en-US" sz="1700" b="1" dirty="0" smtClean="0"/>
              <a:t> we don’t get it, someone else will</a:t>
            </a:r>
          </a:p>
          <a:p>
            <a:pPr lvl="1">
              <a:spcBef>
                <a:spcPts val="200"/>
              </a:spcBef>
            </a:pPr>
            <a:r>
              <a:rPr lang="en-US" sz="1700" b="1" baseline="0" dirty="0" smtClean="0"/>
              <a:t>Elected officials and C of C types flock to ‘free money,</a:t>
            </a:r>
            <a:r>
              <a:rPr lang="en-US" sz="1700" b="1" dirty="0" smtClean="0"/>
              <a:t> </a:t>
            </a:r>
            <a:r>
              <a:rPr lang="en-US" sz="1700" b="1" baseline="0" dirty="0" smtClean="0"/>
              <a:t>drawing</a:t>
            </a:r>
            <a:r>
              <a:rPr lang="en-US" sz="1700" b="1" dirty="0" smtClean="0"/>
              <a:t> down $’</a:t>
            </a:r>
            <a:endParaRPr lang="en-US" sz="1700" b="1" baseline="0" dirty="0" smtClean="0"/>
          </a:p>
          <a:p>
            <a:pPr>
              <a:spcBef>
                <a:spcPts val="200"/>
              </a:spcBef>
            </a:pPr>
            <a:r>
              <a:rPr lang="en-US" sz="1700" b="1" baseline="0" dirty="0" smtClean="0"/>
              <a:t>Itinerant</a:t>
            </a:r>
            <a:r>
              <a:rPr lang="en-US" sz="1700" b="1" dirty="0" smtClean="0"/>
              <a:t> </a:t>
            </a:r>
            <a:r>
              <a:rPr lang="en-US" sz="1700" b="1" baseline="0" dirty="0" smtClean="0"/>
              <a:t>TOD Preachers</a:t>
            </a:r>
            <a:r>
              <a:rPr lang="en-US" sz="1700" b="1" dirty="0" smtClean="0"/>
              <a:t> stirring up true believers</a:t>
            </a:r>
            <a:endParaRPr lang="en-US" sz="1700" b="1" baseline="0" dirty="0" smtClean="0"/>
          </a:p>
          <a:p>
            <a:pPr lvl="1">
              <a:spcBef>
                <a:spcPts val="200"/>
              </a:spcBef>
            </a:pPr>
            <a:r>
              <a:rPr lang="en-US" sz="1700" b="1" dirty="0" smtClean="0"/>
              <a:t>Building a $15 million Amtrak Layover Facility is not ‘real-estate development.’</a:t>
            </a:r>
            <a:endParaRPr lang="en-US" sz="1700" b="1" baseline="0" dirty="0" smtClean="0"/>
          </a:p>
          <a:p>
            <a:pPr>
              <a:spcBef>
                <a:spcPts val="200"/>
              </a:spcBef>
            </a:pPr>
            <a:r>
              <a:rPr lang="en-US" sz="1700" b="1" baseline="0" dirty="0" smtClean="0"/>
              <a:t>If the response doesn’t fit, dismiss it, and cry ‘train-hater,’ ‘no-it-all,’ and ‘NIMBY’</a:t>
            </a:r>
          </a:p>
          <a:p>
            <a:pPr lvl="1">
              <a:spcBef>
                <a:spcPts val="200"/>
              </a:spcBef>
            </a:pPr>
            <a:r>
              <a:rPr lang="en-US" sz="1700" b="1" dirty="0" smtClean="0"/>
              <a:t>Environmental:</a:t>
            </a:r>
            <a:r>
              <a:rPr lang="en-US" sz="1700" b="1" baseline="0" dirty="0" smtClean="0"/>
              <a:t> CCUSA</a:t>
            </a:r>
          </a:p>
          <a:p>
            <a:pPr lvl="1">
              <a:spcBef>
                <a:spcPts val="200"/>
              </a:spcBef>
            </a:pPr>
            <a:r>
              <a:rPr lang="en-US" sz="1700" b="1" baseline="0" dirty="0" smtClean="0"/>
              <a:t>Amtrak waivered engines/fuel</a:t>
            </a:r>
          </a:p>
          <a:p>
            <a:pPr lvl="1">
              <a:spcBef>
                <a:spcPts val="200"/>
              </a:spcBef>
            </a:pPr>
            <a:r>
              <a:rPr lang="en-US" sz="1700" b="1" baseline="0" dirty="0" smtClean="0"/>
              <a:t>Can’t say the word “bus”</a:t>
            </a:r>
            <a:endParaRPr lang="en-US" sz="1700" b="1" dirty="0" smtClean="0"/>
          </a:p>
          <a:p>
            <a:pPr>
              <a:spcBef>
                <a:spcPts val="200"/>
              </a:spcBef>
            </a:pPr>
            <a:r>
              <a:rPr lang="en-US" sz="1700" b="1" baseline="0" dirty="0" smtClean="0"/>
              <a:t>Devotion to “legacy “transportation/infrastructure</a:t>
            </a:r>
          </a:p>
          <a:p>
            <a:pPr lvl="1">
              <a:spcBef>
                <a:spcPts val="200"/>
              </a:spcBef>
            </a:pPr>
            <a:r>
              <a:rPr lang="en-US" sz="1700" b="1" dirty="0" smtClean="0"/>
              <a:t>Must accept the way or be shunned</a:t>
            </a:r>
          </a:p>
          <a:p>
            <a:pPr lvl="1">
              <a:spcBef>
                <a:spcPts val="200"/>
              </a:spcBef>
            </a:pPr>
            <a:r>
              <a:rPr lang="en-US" sz="1700" b="1" dirty="0" smtClean="0"/>
              <a:t>Labeled apostates; even name calling in some cases</a:t>
            </a:r>
            <a:endParaRPr lang="en-US" sz="1700" b="1" baseline="0" dirty="0" smtClean="0"/>
          </a:p>
          <a:p>
            <a:pPr lvl="1">
              <a:spcBef>
                <a:spcPts val="200"/>
              </a:spcBef>
              <a:buNone/>
            </a:pPr>
            <a:endParaRPr lang="en-US" sz="1700" b="1" baseline="0" dirty="0" smtClean="0"/>
          </a:p>
          <a:p>
            <a:pPr lvl="0">
              <a:buNone/>
            </a:pPr>
            <a:endParaRPr lang="en-US" sz="1700" b="1" dirty="0" smtClean="0"/>
          </a:p>
          <a:p>
            <a:pPr lvl="0">
              <a:buNone/>
            </a:pPr>
            <a:endParaRPr lang="en-US" sz="1700" b="1" baseline="0" dirty="0" smtClean="0"/>
          </a:p>
        </p:txBody>
      </p:sp>
      <p:sp>
        <p:nvSpPr>
          <p:cNvPr id="5" name="TextBox 4"/>
          <p:cNvSpPr txBox="1"/>
          <p:nvPr/>
        </p:nvSpPr>
        <p:spPr>
          <a:xfrm>
            <a:off x="1028797" y="5334000"/>
            <a:ext cx="7048403" cy="923330"/>
          </a:xfrm>
          <a:prstGeom prst="rect">
            <a:avLst/>
          </a:prstGeom>
          <a:noFill/>
          <a:ln w="28575">
            <a:solidFill>
              <a:schemeClr val="tx1"/>
            </a:solidFill>
          </a:ln>
        </p:spPr>
        <p:txBody>
          <a:bodyPr wrap="none" rtlCol="0">
            <a:spAutoFit/>
          </a:bodyPr>
          <a:lstStyle/>
          <a:p>
            <a:pPr lvl="0" algn="ctr"/>
            <a:r>
              <a:rPr lang="en-US" b="1" i="1" u="sng" dirty="0" smtClean="0"/>
              <a:t>Takeaway:</a:t>
            </a:r>
            <a:r>
              <a:rPr lang="en-US" b="1" dirty="0" smtClean="0"/>
              <a:t>  A near religious belief in something mystical about trains;  </a:t>
            </a:r>
          </a:p>
          <a:p>
            <a:pPr lvl="0" algn="ctr"/>
            <a:r>
              <a:rPr lang="en-US" b="1" dirty="0" smtClean="0"/>
              <a:t>an inexplicable belief in miraculous powers that </a:t>
            </a:r>
            <a:r>
              <a:rPr lang="en-US" b="1" i="1" u="sng" dirty="0" smtClean="0"/>
              <a:t>only</a:t>
            </a:r>
            <a:r>
              <a:rPr lang="en-US" b="1" dirty="0" smtClean="0"/>
              <a:t> the second coming</a:t>
            </a:r>
          </a:p>
          <a:p>
            <a:pPr lvl="0" algn="ctr"/>
            <a:r>
              <a:rPr lang="en-US" b="1" dirty="0" smtClean="0"/>
              <a:t>of passenger rail can provide.</a:t>
            </a:r>
          </a:p>
        </p:txBody>
      </p:sp>
      <p:sp>
        <p:nvSpPr>
          <p:cNvPr id="6" name="Date Placeholder 5"/>
          <p:cNvSpPr>
            <a:spLocks noGrp="1"/>
          </p:cNvSpPr>
          <p:nvPr>
            <p:ph type="dt" sz="half" idx="10"/>
          </p:nvPr>
        </p:nvSpPr>
        <p:spPr>
          <a:xfrm>
            <a:off x="76200" y="6416675"/>
            <a:ext cx="2133600" cy="365125"/>
          </a:xfrm>
        </p:spPr>
        <p:txBody>
          <a:bodyPr/>
          <a:lstStyle/>
          <a:p>
            <a:r>
              <a:rPr lang="en-US" dirty="0" smtClean="0"/>
              <a:t>PRAC/pcs; 13 October 15</a:t>
            </a:r>
            <a:endParaRPr lang="en-US" dirty="0"/>
          </a:p>
        </p:txBody>
      </p:sp>
      <p:sp>
        <p:nvSpPr>
          <p:cNvPr id="7" name="Slide Number Placeholder 6"/>
          <p:cNvSpPr>
            <a:spLocks noGrp="1"/>
          </p:cNvSpPr>
          <p:nvPr>
            <p:ph type="sldNum" sz="quarter" idx="12"/>
          </p:nvPr>
        </p:nvSpPr>
        <p:spPr/>
        <p:txBody>
          <a:bodyPr/>
          <a:lstStyle/>
          <a:p>
            <a:fld id="{063EE6F3-9503-459F-992B-540378EFD832}"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u="sng" dirty="0" smtClean="0"/>
              <a:t>Actual &amp; Anecdotal Data Points</a:t>
            </a:r>
            <a:endParaRPr lang="en-US" sz="2800" u="sng" dirty="0"/>
          </a:p>
        </p:txBody>
      </p:sp>
      <p:sp>
        <p:nvSpPr>
          <p:cNvPr id="3" name="Content Placeholder 2"/>
          <p:cNvSpPr>
            <a:spLocks noGrp="1"/>
          </p:cNvSpPr>
          <p:nvPr>
            <p:ph idx="1"/>
          </p:nvPr>
        </p:nvSpPr>
        <p:spPr>
          <a:xfrm>
            <a:off x="609600" y="1219200"/>
            <a:ext cx="8229600" cy="3886200"/>
          </a:xfrm>
        </p:spPr>
        <p:txBody>
          <a:bodyPr>
            <a:noAutofit/>
          </a:bodyPr>
          <a:lstStyle/>
          <a:p>
            <a:pPr>
              <a:lnSpc>
                <a:spcPts val="2200"/>
              </a:lnSpc>
              <a:spcBef>
                <a:spcPts val="0"/>
              </a:spcBef>
            </a:pPr>
            <a:r>
              <a:rPr lang="en-US" sz="1800" dirty="0" smtClean="0"/>
              <a:t>JHR not following through on plan;</a:t>
            </a:r>
            <a:r>
              <a:rPr lang="en-US" sz="1800" baseline="0" dirty="0" smtClean="0"/>
              <a:t> developing residential in Bath instead</a:t>
            </a:r>
          </a:p>
          <a:p>
            <a:pPr>
              <a:lnSpc>
                <a:spcPts val="2200"/>
              </a:lnSpc>
              <a:spcBef>
                <a:spcPts val="0"/>
              </a:spcBef>
            </a:pPr>
            <a:r>
              <a:rPr lang="en-US" sz="1800" baseline="0" dirty="0" smtClean="0"/>
              <a:t>Enterprise Auto ceased</a:t>
            </a:r>
            <a:r>
              <a:rPr lang="en-US" sz="1800" dirty="0" smtClean="0"/>
              <a:t> staffing train arrivals at Brunswick Station</a:t>
            </a:r>
          </a:p>
          <a:p>
            <a:pPr lvl="1">
              <a:lnSpc>
                <a:spcPts val="2200"/>
              </a:lnSpc>
              <a:spcBef>
                <a:spcPts val="0"/>
              </a:spcBef>
            </a:pPr>
            <a:r>
              <a:rPr lang="en-US" sz="1800" dirty="0" smtClean="0"/>
              <a:t>Q: “1 or 2 cars per week?”  A: “if that”</a:t>
            </a:r>
            <a:endParaRPr lang="en-US" sz="1800" baseline="0" dirty="0" smtClean="0"/>
          </a:p>
          <a:p>
            <a:pPr>
              <a:lnSpc>
                <a:spcPts val="2200"/>
              </a:lnSpc>
              <a:spcBef>
                <a:spcPts val="0"/>
              </a:spcBef>
            </a:pPr>
            <a:r>
              <a:rPr lang="en-US" sz="1800" dirty="0" smtClean="0"/>
              <a:t>Most original tenants at Brunswick Station did not survive</a:t>
            </a:r>
            <a:endParaRPr lang="en-US" sz="1800" baseline="0" dirty="0" smtClean="0"/>
          </a:p>
          <a:p>
            <a:pPr>
              <a:lnSpc>
                <a:spcPts val="2200"/>
              </a:lnSpc>
              <a:spcBef>
                <a:spcPts val="0"/>
              </a:spcBef>
            </a:pPr>
            <a:r>
              <a:rPr lang="en-US" sz="1800" baseline="0" dirty="0" smtClean="0"/>
              <a:t>Petrillo’s,</a:t>
            </a:r>
            <a:r>
              <a:rPr lang="en-US" sz="1800" dirty="0" smtClean="0"/>
              <a:t> steps from Freeport station, cited when pressed ‘a minor up tick’</a:t>
            </a:r>
            <a:endParaRPr lang="en-US" sz="1800" baseline="0" dirty="0" smtClean="0"/>
          </a:p>
          <a:p>
            <a:pPr>
              <a:lnSpc>
                <a:spcPts val="2200"/>
              </a:lnSpc>
              <a:spcBef>
                <a:spcPts val="0"/>
              </a:spcBef>
            </a:pPr>
            <a:r>
              <a:rPr lang="en-US" sz="1800" baseline="0" dirty="0" smtClean="0"/>
              <a:t>Red Mill</a:t>
            </a:r>
            <a:r>
              <a:rPr lang="en-US" sz="1800" dirty="0" smtClean="0"/>
              <a:t> in Topsham, within MRTC walking radius, floundering</a:t>
            </a:r>
            <a:endParaRPr lang="en-US" sz="1800" baseline="0" dirty="0" smtClean="0"/>
          </a:p>
          <a:p>
            <a:pPr>
              <a:lnSpc>
                <a:spcPts val="2200"/>
              </a:lnSpc>
              <a:spcBef>
                <a:spcPts val="0"/>
              </a:spcBef>
            </a:pPr>
            <a:r>
              <a:rPr lang="en-US" sz="1800" baseline="0" dirty="0" smtClean="0"/>
              <a:t>Brunswick Hotel: 400 room nights per year from train riders; (1.1 per night; who says they’re BECAUSE of the train)</a:t>
            </a:r>
          </a:p>
          <a:p>
            <a:pPr>
              <a:lnSpc>
                <a:spcPts val="2200"/>
              </a:lnSpc>
              <a:spcBef>
                <a:spcPts val="0"/>
              </a:spcBef>
            </a:pPr>
            <a:r>
              <a:rPr lang="en-US" sz="1800" baseline="0" dirty="0" smtClean="0"/>
              <a:t>Ridership realities/subsidy per rider</a:t>
            </a:r>
          </a:p>
          <a:p>
            <a:pPr>
              <a:lnSpc>
                <a:spcPts val="2200"/>
              </a:lnSpc>
              <a:spcBef>
                <a:spcPts val="0"/>
              </a:spcBef>
            </a:pPr>
            <a:r>
              <a:rPr lang="en-US" sz="1800" baseline="0" dirty="0" smtClean="0"/>
              <a:t>Study costs</a:t>
            </a:r>
          </a:p>
          <a:p>
            <a:pPr>
              <a:lnSpc>
                <a:spcPts val="2200"/>
              </a:lnSpc>
              <a:spcBef>
                <a:spcPts val="0"/>
              </a:spcBef>
            </a:pPr>
            <a:r>
              <a:rPr lang="en-US" sz="1800" baseline="0" dirty="0" smtClean="0"/>
              <a:t>Nova Star </a:t>
            </a:r>
            <a:r>
              <a:rPr lang="en-US" sz="1800" dirty="0" smtClean="0"/>
              <a:t>struggling, in spite of Downeaster</a:t>
            </a:r>
            <a:r>
              <a:rPr lang="en-US" sz="1800" baseline="0" dirty="0" smtClean="0"/>
              <a:t> tie-in</a:t>
            </a:r>
          </a:p>
          <a:p>
            <a:pPr>
              <a:lnSpc>
                <a:spcPts val="2200"/>
              </a:lnSpc>
              <a:spcBef>
                <a:spcPts val="0"/>
              </a:spcBef>
            </a:pPr>
            <a:r>
              <a:rPr lang="en-US" sz="1800" baseline="0" dirty="0" smtClean="0"/>
              <a:t>Thompson’s Point development, at PTC,</a:t>
            </a:r>
            <a:r>
              <a:rPr lang="en-US" sz="1800" dirty="0" smtClean="0"/>
              <a:t> also below glowing expectations</a:t>
            </a:r>
            <a:endParaRPr lang="en-US" sz="1800" baseline="0" dirty="0" smtClean="0"/>
          </a:p>
          <a:p>
            <a:pPr>
              <a:lnSpc>
                <a:spcPts val="2200"/>
              </a:lnSpc>
              <a:spcBef>
                <a:spcPts val="0"/>
              </a:spcBef>
            </a:pPr>
            <a:r>
              <a:rPr lang="en-US" sz="1800" baseline="0" dirty="0" smtClean="0"/>
              <a:t>Brunswick</a:t>
            </a:r>
            <a:r>
              <a:rPr lang="en-US" sz="1800" dirty="0" smtClean="0"/>
              <a:t> retail vacancy factor five times that of Portland per PPH report this year</a:t>
            </a:r>
            <a:endParaRPr lang="en-US" sz="1800" baseline="0" dirty="0" smtClean="0"/>
          </a:p>
          <a:p>
            <a:endParaRPr lang="en-US" sz="1800" baseline="0" dirty="0" smtClean="0"/>
          </a:p>
        </p:txBody>
      </p:sp>
      <p:sp>
        <p:nvSpPr>
          <p:cNvPr id="4" name="Rectangle 3"/>
          <p:cNvSpPr/>
          <p:nvPr/>
        </p:nvSpPr>
        <p:spPr>
          <a:xfrm>
            <a:off x="762000" y="5334000"/>
            <a:ext cx="7467600" cy="646331"/>
          </a:xfrm>
          <a:prstGeom prst="rect">
            <a:avLst/>
          </a:prstGeom>
          <a:ln w="19050">
            <a:solidFill>
              <a:schemeClr val="tx1"/>
            </a:solidFill>
          </a:ln>
        </p:spPr>
        <p:txBody>
          <a:bodyPr wrap="square">
            <a:spAutoFit/>
          </a:bodyPr>
          <a:lstStyle/>
          <a:p>
            <a:pPr lvl="0" algn="ctr">
              <a:buNone/>
            </a:pPr>
            <a:r>
              <a:rPr lang="en-US" b="1" i="1" u="sng" dirty="0" smtClean="0"/>
              <a:t>Takeaway:</a:t>
            </a:r>
            <a:r>
              <a:rPr lang="en-US" b="1" dirty="0" smtClean="0"/>
              <a:t> A near religious belief that there is something mystical about trains.  An inexplicable belief in miraculous powers that only rail can provide.</a:t>
            </a:r>
          </a:p>
        </p:txBody>
      </p:sp>
      <p:sp>
        <p:nvSpPr>
          <p:cNvPr id="5" name="Date Placeholder 4"/>
          <p:cNvSpPr>
            <a:spLocks noGrp="1"/>
          </p:cNvSpPr>
          <p:nvPr>
            <p:ph type="dt" sz="half" idx="10"/>
          </p:nvPr>
        </p:nvSpPr>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p:txBody>
          <a:bodyPr/>
          <a:lstStyle/>
          <a:p>
            <a:fld id="{063EE6F3-9503-459F-992B-540378EFD832}"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A Look at Brunswick Reality</a:t>
            </a:r>
            <a:endParaRPr lang="en-US" sz="2800" u="sng" dirty="0"/>
          </a:p>
        </p:txBody>
      </p:sp>
      <p:sp>
        <p:nvSpPr>
          <p:cNvPr id="4" name="Date Placeholder 3"/>
          <p:cNvSpPr>
            <a:spLocks noGrp="1"/>
          </p:cNvSpPr>
          <p:nvPr>
            <p:ph type="dt" sz="half" idx="10"/>
          </p:nvPr>
        </p:nvSpPr>
        <p:spPr/>
        <p:txBody>
          <a:bodyPr/>
          <a:lstStyle/>
          <a:p>
            <a:r>
              <a:rPr lang="en-US" dirty="0" smtClean="0"/>
              <a:t>PRAC/pcs; 13 October 15</a:t>
            </a:r>
            <a:endParaRPr lang="en-US" dirty="0"/>
          </a:p>
        </p:txBody>
      </p:sp>
      <p:sp>
        <p:nvSpPr>
          <p:cNvPr id="5" name="Slide Number Placeholder 4"/>
          <p:cNvSpPr>
            <a:spLocks noGrp="1"/>
          </p:cNvSpPr>
          <p:nvPr>
            <p:ph type="sldNum" sz="quarter" idx="12"/>
          </p:nvPr>
        </p:nvSpPr>
        <p:spPr/>
        <p:txBody>
          <a:bodyPr/>
          <a:lstStyle/>
          <a:p>
            <a:fld id="{063EE6F3-9503-459F-992B-540378EFD832}" type="slidenum">
              <a:rPr lang="en-US" smtClean="0"/>
              <a:pPr/>
              <a:t>33</a:t>
            </a:fld>
            <a:endParaRPr lang="en-US" dirty="0"/>
          </a:p>
        </p:txBody>
      </p:sp>
      <p:pic>
        <p:nvPicPr>
          <p:cNvPr id="6" name="Picture 2" descr="http://mylovelyquotes.com/wp-content/uploads/2013/04/yogi-berra-quotes-10.png"/>
          <p:cNvPicPr>
            <a:picLocks noChangeAspect="1" noChangeArrowheads="1"/>
          </p:cNvPicPr>
          <p:nvPr/>
        </p:nvPicPr>
        <p:blipFill>
          <a:blip r:embed="rId2" cstate="print"/>
          <a:srcRect/>
          <a:stretch>
            <a:fillRect/>
          </a:stretch>
        </p:blipFill>
        <p:spPr bwMode="auto">
          <a:xfrm>
            <a:off x="5334000" y="1371600"/>
            <a:ext cx="3596717" cy="3810000"/>
          </a:xfrm>
          <a:prstGeom prst="rect">
            <a:avLst/>
          </a:prstGeom>
          <a:noFill/>
        </p:spPr>
      </p:pic>
      <p:sp>
        <p:nvSpPr>
          <p:cNvPr id="7" name="Rectangle 6"/>
          <p:cNvSpPr/>
          <p:nvPr/>
        </p:nvSpPr>
        <p:spPr>
          <a:xfrm>
            <a:off x="457200" y="1447800"/>
            <a:ext cx="4419600" cy="4201150"/>
          </a:xfrm>
          <a:prstGeom prst="rect">
            <a:avLst/>
          </a:prstGeom>
        </p:spPr>
        <p:txBody>
          <a:bodyPr wrap="square">
            <a:spAutoFit/>
          </a:bodyPr>
          <a:lstStyle/>
          <a:p>
            <a:pPr>
              <a:buFont typeface="Arial" pitchFamily="34" charset="0"/>
              <a:buChar char="•"/>
            </a:pPr>
            <a:r>
              <a:rPr lang="en-US" sz="2000" dirty="0" smtClean="0"/>
              <a:t>   Mental floss prevents truth decay. Ben Franklin observed, </a:t>
            </a:r>
            <a:r>
              <a:rPr lang="en-US" sz="2000" i="1" u="sng" dirty="0" smtClean="0"/>
              <a:t>"One of the tragedies of life is the murder of a beautiful theory by a gang of brutal facts.“</a:t>
            </a:r>
          </a:p>
          <a:p>
            <a:endParaRPr lang="en-US" sz="2000" dirty="0" smtClean="0"/>
          </a:p>
          <a:p>
            <a:pPr>
              <a:buFont typeface="Arial" pitchFamily="34" charset="0"/>
              <a:buChar char="•"/>
            </a:pPr>
            <a:r>
              <a:rPr lang="en-US" sz="2000" i="1" u="sng" dirty="0" smtClean="0"/>
              <a:t>    “As scarce as truth is, the supply always seems to exceed the demand.”</a:t>
            </a:r>
          </a:p>
          <a:p>
            <a:pPr>
              <a:buFont typeface="Arial" pitchFamily="34" charset="0"/>
              <a:buChar char="•"/>
            </a:pPr>
            <a:endParaRPr lang="en-US" sz="2000" dirty="0" smtClean="0"/>
          </a:p>
          <a:p>
            <a:pPr>
              <a:buFont typeface="Arial" pitchFamily="34" charset="0"/>
              <a:buChar char="•"/>
            </a:pPr>
            <a:r>
              <a:rPr lang="en-US" sz="2000" dirty="0" smtClean="0"/>
              <a:t>   Winston Churchill complained, </a:t>
            </a:r>
            <a:r>
              <a:rPr lang="en-US" sz="2000" i="1" u="sng" dirty="0" smtClean="0"/>
              <a:t>"Men occasionally stumble over the truth, but most of them pick themselves up and hurry off as if nothing had happened.“</a:t>
            </a:r>
          </a:p>
          <a:p>
            <a:pPr>
              <a:spcAft>
                <a:spcPts val="600"/>
              </a:spcAft>
            </a:pPr>
            <a:endParaRPr lang="en-US" sz="1100" dirty="0" smtClean="0"/>
          </a:p>
          <a:p>
            <a:pPr>
              <a:spcAft>
                <a:spcPts val="600"/>
              </a:spcAft>
            </a:pPr>
            <a:endParaRPr lang="en-US" sz="1100" dirty="0"/>
          </a:p>
        </p:txBody>
      </p:sp>
      <p:sp>
        <p:nvSpPr>
          <p:cNvPr id="8" name="TextBox 7"/>
          <p:cNvSpPr txBox="1"/>
          <p:nvPr/>
        </p:nvSpPr>
        <p:spPr>
          <a:xfrm>
            <a:off x="1828800" y="5562600"/>
            <a:ext cx="5486400" cy="461665"/>
          </a:xfrm>
          <a:prstGeom prst="rect">
            <a:avLst/>
          </a:prstGeom>
          <a:noFill/>
          <a:ln w="28575">
            <a:solidFill>
              <a:schemeClr val="tx1"/>
            </a:solidFill>
          </a:ln>
        </p:spPr>
        <p:txBody>
          <a:bodyPr wrap="square" rtlCol="0">
            <a:spAutoFit/>
          </a:bodyPr>
          <a:lstStyle/>
          <a:p>
            <a:pPr algn="ctr"/>
            <a:r>
              <a:rPr lang="en-US" sz="2400" b="1" dirty="0" smtClean="0"/>
              <a:t>Some thoughts transcend PowerPoint.</a:t>
            </a:r>
            <a:endParaRPr lang="en-US"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u="sng" dirty="0" smtClean="0"/>
              <a:t>Brunswick Economic Vitality Scenes</a:t>
            </a:r>
            <a:endParaRPr lang="en-US" sz="2800" u="sng" dirty="0"/>
          </a:p>
        </p:txBody>
      </p:sp>
      <p:pic>
        <p:nvPicPr>
          <p:cNvPr id="5" name="Picture 4" descr="Vacancy 1.JPG"/>
          <p:cNvPicPr>
            <a:picLocks noChangeAspect="1"/>
          </p:cNvPicPr>
          <p:nvPr/>
        </p:nvPicPr>
        <p:blipFill>
          <a:blip r:embed="rId2" cstate="print"/>
          <a:stretch>
            <a:fillRect/>
          </a:stretch>
        </p:blipFill>
        <p:spPr>
          <a:xfrm>
            <a:off x="685800" y="1066800"/>
            <a:ext cx="4267200" cy="5575044"/>
          </a:xfrm>
          <a:prstGeom prst="rect">
            <a:avLst/>
          </a:prstGeom>
        </p:spPr>
      </p:pic>
      <p:sp>
        <p:nvSpPr>
          <p:cNvPr id="4" name="Date Placeholder 3"/>
          <p:cNvSpPr>
            <a:spLocks noGrp="1"/>
          </p:cNvSpPr>
          <p:nvPr>
            <p:ph type="dt" sz="half" idx="10"/>
          </p:nvPr>
        </p:nvSpPr>
        <p:spPr>
          <a:xfrm>
            <a:off x="76200" y="6553200"/>
            <a:ext cx="2133600" cy="365125"/>
          </a:xfrm>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p:txBody>
          <a:bodyPr/>
          <a:lstStyle/>
          <a:p>
            <a:fld id="{063EE6F3-9503-459F-992B-540378EFD832}" type="slidenum">
              <a:rPr lang="en-US" smtClean="0"/>
              <a:pPr/>
              <a:t>34</a:t>
            </a:fld>
            <a:endParaRPr lang="en-US" dirty="0"/>
          </a:p>
        </p:txBody>
      </p:sp>
      <p:sp>
        <p:nvSpPr>
          <p:cNvPr id="7" name="Rounded Rectangular Callout 6"/>
          <p:cNvSpPr/>
          <p:nvPr/>
        </p:nvSpPr>
        <p:spPr>
          <a:xfrm>
            <a:off x="5486400" y="1066800"/>
            <a:ext cx="2590800" cy="914400"/>
          </a:xfrm>
          <a:prstGeom prst="wedgeRoundRectCallout">
            <a:avLst>
              <a:gd name="adj1" fmla="val -175706"/>
              <a:gd name="adj2" fmla="val -24067"/>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Outer Pleasant St (Rte 1) coming in to town, across from  “Welcome  to Brunswick” sign with list of attractions.</a:t>
            </a:r>
            <a:endParaRPr lang="en-US" sz="1400" dirty="0">
              <a:solidFill>
                <a:schemeClr val="tx1"/>
              </a:solidFill>
            </a:endParaRPr>
          </a:p>
        </p:txBody>
      </p:sp>
      <p:sp>
        <p:nvSpPr>
          <p:cNvPr id="8" name="Rounded Rectangular Callout 7"/>
          <p:cNvSpPr/>
          <p:nvPr/>
        </p:nvSpPr>
        <p:spPr>
          <a:xfrm>
            <a:off x="6324600" y="2286000"/>
            <a:ext cx="1676400" cy="762000"/>
          </a:xfrm>
          <a:prstGeom prst="wedgeRoundRectCallout">
            <a:avLst>
              <a:gd name="adj1" fmla="val -177052"/>
              <a:gd name="adj2" fmla="val -21082"/>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Core downtown business area; steps from  station.</a:t>
            </a:r>
            <a:endParaRPr lang="en-US" sz="1400" dirty="0">
              <a:solidFill>
                <a:schemeClr val="tx1"/>
              </a:solidFill>
            </a:endParaRPr>
          </a:p>
        </p:txBody>
      </p:sp>
      <p:sp>
        <p:nvSpPr>
          <p:cNvPr id="10" name="Rounded Rectangular Callout 9"/>
          <p:cNvSpPr/>
          <p:nvPr/>
        </p:nvSpPr>
        <p:spPr>
          <a:xfrm>
            <a:off x="6172200" y="5257800"/>
            <a:ext cx="2286000" cy="1219200"/>
          </a:xfrm>
          <a:prstGeom prst="wedgeRoundRectCallout">
            <a:avLst>
              <a:gd name="adj1" fmla="val -195997"/>
              <a:gd name="adj2" fmla="val -13620"/>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Park Row; core downtown office area,  adjacent to town mall and steps from train station.</a:t>
            </a:r>
            <a:endParaRPr lang="en-US" sz="1400" dirty="0">
              <a:solidFill>
                <a:schemeClr val="tx1"/>
              </a:solidFill>
            </a:endParaRPr>
          </a:p>
        </p:txBody>
      </p:sp>
      <p:sp>
        <p:nvSpPr>
          <p:cNvPr id="12" name="Rounded Rectangular Callout 11"/>
          <p:cNvSpPr/>
          <p:nvPr/>
        </p:nvSpPr>
        <p:spPr>
          <a:xfrm>
            <a:off x="5791200" y="3352800"/>
            <a:ext cx="2438400" cy="914400"/>
          </a:xfrm>
          <a:prstGeom prst="wedgeRoundRectCallout">
            <a:avLst>
              <a:gd name="adj1" fmla="val -170833"/>
              <a:gd name="adj2" fmla="val 37127"/>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Vacant electronic manufacturing facility; convenient to town core.</a:t>
            </a:r>
            <a:endParaRPr lang="en-US" sz="1400" dirty="0">
              <a:solidFill>
                <a:schemeClr val="tx1"/>
              </a:solidFill>
            </a:endParaRPr>
          </a:p>
        </p:txBody>
      </p:sp>
      <p:sp>
        <p:nvSpPr>
          <p:cNvPr id="13" name="Oval 12"/>
          <p:cNvSpPr/>
          <p:nvPr/>
        </p:nvSpPr>
        <p:spPr>
          <a:xfrm>
            <a:off x="2057400" y="12192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667000" y="55626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2667000" y="40386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Brunswick Economic Vitality Scenes (2)</a:t>
            </a:r>
            <a:endParaRPr lang="en-US" sz="2800" u="sng" dirty="0"/>
          </a:p>
        </p:txBody>
      </p:sp>
      <p:pic>
        <p:nvPicPr>
          <p:cNvPr id="4" name="Content Placeholder 3" descr="Vacancy 2.JPG"/>
          <p:cNvPicPr>
            <a:picLocks noGrp="1" noChangeAspect="1"/>
          </p:cNvPicPr>
          <p:nvPr>
            <p:ph idx="1"/>
          </p:nvPr>
        </p:nvPicPr>
        <p:blipFill>
          <a:blip r:embed="rId2" cstate="print"/>
          <a:stretch>
            <a:fillRect/>
          </a:stretch>
        </p:blipFill>
        <p:spPr>
          <a:xfrm>
            <a:off x="228600" y="1143000"/>
            <a:ext cx="4572000" cy="5346041"/>
          </a:xfrm>
        </p:spPr>
      </p:pic>
      <p:sp>
        <p:nvSpPr>
          <p:cNvPr id="5" name="Date Placeholder 4"/>
          <p:cNvSpPr>
            <a:spLocks noGrp="1"/>
          </p:cNvSpPr>
          <p:nvPr>
            <p:ph type="dt" sz="half" idx="10"/>
          </p:nvPr>
        </p:nvSpPr>
        <p:spPr>
          <a:xfrm>
            <a:off x="-76200" y="6492875"/>
            <a:ext cx="2133600" cy="365125"/>
          </a:xfrm>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p:txBody>
          <a:bodyPr/>
          <a:lstStyle/>
          <a:p>
            <a:fld id="{063EE6F3-9503-459F-992B-540378EFD832}" type="slidenum">
              <a:rPr lang="en-US" smtClean="0"/>
              <a:pPr/>
              <a:t>35</a:t>
            </a:fld>
            <a:endParaRPr lang="en-US" dirty="0"/>
          </a:p>
        </p:txBody>
      </p:sp>
      <p:sp>
        <p:nvSpPr>
          <p:cNvPr id="7" name="Rounded Rectangular Callout 6"/>
          <p:cNvSpPr/>
          <p:nvPr/>
        </p:nvSpPr>
        <p:spPr>
          <a:xfrm>
            <a:off x="5257800" y="1066800"/>
            <a:ext cx="2590800" cy="762000"/>
          </a:xfrm>
          <a:prstGeom prst="wedgeRoundRectCallout">
            <a:avLst>
              <a:gd name="adj1" fmla="val -186597"/>
              <a:gd name="adj2" fmla="val 55391"/>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Steps from intersection of Pleasant St and Maine St; Brunswick’s in-town crossroads.</a:t>
            </a:r>
            <a:endParaRPr lang="en-US" sz="1400" dirty="0">
              <a:solidFill>
                <a:schemeClr val="tx1"/>
              </a:solidFill>
            </a:endParaRPr>
          </a:p>
        </p:txBody>
      </p:sp>
      <p:sp>
        <p:nvSpPr>
          <p:cNvPr id="8" name="Rounded Rectangular Callout 7"/>
          <p:cNvSpPr/>
          <p:nvPr/>
        </p:nvSpPr>
        <p:spPr>
          <a:xfrm>
            <a:off x="5791200" y="2133600"/>
            <a:ext cx="2400300" cy="609600"/>
          </a:xfrm>
          <a:prstGeom prst="wedgeRoundRectCallout">
            <a:avLst>
              <a:gd name="adj1" fmla="val -156382"/>
              <a:gd name="adj2" fmla="val -28198"/>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Steps from Maine St; now a parking lot.</a:t>
            </a:r>
            <a:endParaRPr lang="en-US" sz="1400" dirty="0">
              <a:solidFill>
                <a:schemeClr val="tx1"/>
              </a:solidFill>
            </a:endParaRPr>
          </a:p>
        </p:txBody>
      </p:sp>
      <p:sp>
        <p:nvSpPr>
          <p:cNvPr id="9" name="Rounded Rectangular Callout 8"/>
          <p:cNvSpPr/>
          <p:nvPr/>
        </p:nvSpPr>
        <p:spPr>
          <a:xfrm>
            <a:off x="5257800" y="2971800"/>
            <a:ext cx="2720340" cy="762000"/>
          </a:xfrm>
          <a:prstGeom prst="wedgeRoundRectCallout">
            <a:avLst>
              <a:gd name="adj1" fmla="val -147079"/>
              <a:gd name="adj2" fmla="val 122700"/>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Prime Maine St (in-town)  locations; easy walk from train station.</a:t>
            </a:r>
            <a:endParaRPr lang="en-US" sz="1400" dirty="0">
              <a:solidFill>
                <a:schemeClr val="tx1"/>
              </a:solidFill>
            </a:endParaRPr>
          </a:p>
        </p:txBody>
      </p:sp>
      <p:sp>
        <p:nvSpPr>
          <p:cNvPr id="10" name="Rounded Rectangular Callout 9"/>
          <p:cNvSpPr/>
          <p:nvPr/>
        </p:nvSpPr>
        <p:spPr>
          <a:xfrm>
            <a:off x="5638800" y="3810000"/>
            <a:ext cx="2788920" cy="685800"/>
          </a:xfrm>
          <a:prstGeom prst="wedgeRoundRectCallout">
            <a:avLst>
              <a:gd name="adj1" fmla="val -87551"/>
              <a:gd name="adj2" fmla="val 163275"/>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On Cabot Mill (Ft Andross) grounds at North end of Maine St.</a:t>
            </a:r>
            <a:endParaRPr lang="en-US" sz="1400" dirty="0">
              <a:solidFill>
                <a:schemeClr val="tx1"/>
              </a:solidFill>
            </a:endParaRPr>
          </a:p>
        </p:txBody>
      </p:sp>
      <p:sp>
        <p:nvSpPr>
          <p:cNvPr id="13" name="Oval 12"/>
          <p:cNvSpPr/>
          <p:nvPr/>
        </p:nvSpPr>
        <p:spPr>
          <a:xfrm>
            <a:off x="2362200" y="41148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14400" y="48006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a:endCxn id="14" idx="7"/>
          </p:cNvCxnSpPr>
          <p:nvPr/>
        </p:nvCxnSpPr>
        <p:spPr>
          <a:xfrm flipH="1">
            <a:off x="1109522" y="4343400"/>
            <a:ext cx="1297316" cy="49067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76800" y="5325070"/>
            <a:ext cx="3886200" cy="615553"/>
          </a:xfrm>
          <a:prstGeom prst="rect">
            <a:avLst/>
          </a:prstGeom>
          <a:noFill/>
          <a:ln w="19050">
            <a:solidFill>
              <a:schemeClr val="tx1"/>
            </a:solidFill>
          </a:ln>
        </p:spPr>
        <p:txBody>
          <a:bodyPr wrap="square" rtlCol="0">
            <a:spAutoFit/>
          </a:bodyPr>
          <a:lstStyle/>
          <a:p>
            <a:pPr algn="ctr"/>
            <a:r>
              <a:rPr lang="en-US" sz="1700" b="1" i="1" u="sng" dirty="0" smtClean="0"/>
              <a:t>Takeaway:</a:t>
            </a:r>
            <a:r>
              <a:rPr lang="en-US" sz="1700" b="1" dirty="0" smtClean="0"/>
              <a:t>  Central in-town business area has long lasting, high vacancy factor. </a:t>
            </a:r>
            <a:endParaRPr lang="en-US" sz="17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Brunswick Economic</a:t>
            </a:r>
            <a:r>
              <a:rPr lang="en-US" sz="2800" u="sng" baseline="0" dirty="0" smtClean="0"/>
              <a:t> Vitality</a:t>
            </a:r>
            <a:r>
              <a:rPr lang="en-US" sz="2800" u="sng" dirty="0" smtClean="0"/>
              <a:t> Scenes</a:t>
            </a:r>
            <a:r>
              <a:rPr lang="en-US" sz="2800" u="sng" baseline="0" dirty="0" smtClean="0"/>
              <a:t> (3)</a:t>
            </a:r>
            <a:endParaRPr lang="en-US" sz="2800" u="sng" dirty="0"/>
          </a:p>
        </p:txBody>
      </p:sp>
      <p:pic>
        <p:nvPicPr>
          <p:cNvPr id="4" name="Picture 3" descr="Vacancy 3.JPG"/>
          <p:cNvPicPr>
            <a:picLocks noChangeAspect="1"/>
          </p:cNvPicPr>
          <p:nvPr/>
        </p:nvPicPr>
        <p:blipFill>
          <a:blip r:embed="rId2" cstate="print"/>
          <a:stretch>
            <a:fillRect/>
          </a:stretch>
        </p:blipFill>
        <p:spPr>
          <a:xfrm>
            <a:off x="838200" y="1295400"/>
            <a:ext cx="4267200" cy="5038725"/>
          </a:xfrm>
          <a:prstGeom prst="rect">
            <a:avLst/>
          </a:prstGeom>
        </p:spPr>
      </p:pic>
      <p:sp>
        <p:nvSpPr>
          <p:cNvPr id="5" name="Date Placeholder 4"/>
          <p:cNvSpPr>
            <a:spLocks noGrp="1"/>
          </p:cNvSpPr>
          <p:nvPr>
            <p:ph type="dt" sz="half" idx="10"/>
          </p:nvPr>
        </p:nvSpPr>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p:txBody>
          <a:bodyPr/>
          <a:lstStyle/>
          <a:p>
            <a:fld id="{063EE6F3-9503-459F-992B-540378EFD832}" type="slidenum">
              <a:rPr lang="en-US" smtClean="0"/>
              <a:pPr/>
              <a:t>36</a:t>
            </a:fld>
            <a:endParaRPr lang="en-US" dirty="0"/>
          </a:p>
        </p:txBody>
      </p:sp>
      <p:sp>
        <p:nvSpPr>
          <p:cNvPr id="7" name="Rounded Rectangular Callout 6"/>
          <p:cNvSpPr/>
          <p:nvPr/>
        </p:nvSpPr>
        <p:spPr>
          <a:xfrm>
            <a:off x="5486400" y="1295400"/>
            <a:ext cx="1295400" cy="533400"/>
          </a:xfrm>
          <a:prstGeom prst="wedgeRoundRectCallout">
            <a:avLst>
              <a:gd name="adj1" fmla="val -275685"/>
              <a:gd name="adj2" fmla="val 17973"/>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Just off</a:t>
            </a:r>
          </a:p>
          <a:p>
            <a:pPr algn="ctr"/>
            <a:r>
              <a:rPr lang="en-US" sz="1400" dirty="0" smtClean="0">
                <a:solidFill>
                  <a:schemeClr val="tx1"/>
                </a:solidFill>
              </a:rPr>
              <a:t>Maine Street</a:t>
            </a:r>
            <a:endParaRPr lang="en-US" sz="1400" dirty="0">
              <a:solidFill>
                <a:schemeClr val="tx1"/>
              </a:solidFill>
            </a:endParaRPr>
          </a:p>
        </p:txBody>
      </p:sp>
      <p:sp>
        <p:nvSpPr>
          <p:cNvPr id="8" name="Rounded Rectangular Callout 7"/>
          <p:cNvSpPr/>
          <p:nvPr/>
        </p:nvSpPr>
        <p:spPr>
          <a:xfrm>
            <a:off x="6629400" y="2057400"/>
            <a:ext cx="2133600" cy="1143000"/>
          </a:xfrm>
          <a:prstGeom prst="wedgeRoundRectCallout">
            <a:avLst>
              <a:gd name="adj1" fmla="val -178904"/>
              <a:gd name="adj2" fmla="val -15422"/>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Junction of Pleasant St (Rte 1) and Stanwood St;</a:t>
            </a:r>
          </a:p>
          <a:p>
            <a:pPr algn="ctr"/>
            <a:r>
              <a:rPr lang="en-US" sz="1400" dirty="0" smtClean="0">
                <a:solidFill>
                  <a:schemeClr val="tx1"/>
                </a:solidFill>
              </a:rPr>
              <a:t>Diagonally across from new</a:t>
            </a:r>
          </a:p>
          <a:p>
            <a:pPr algn="ctr"/>
            <a:r>
              <a:rPr lang="en-US" sz="1400" dirty="0" smtClean="0">
                <a:solidFill>
                  <a:schemeClr val="tx1"/>
                </a:solidFill>
              </a:rPr>
              <a:t>Police Station.</a:t>
            </a:r>
            <a:endParaRPr lang="en-US" sz="1400" dirty="0">
              <a:solidFill>
                <a:schemeClr val="tx1"/>
              </a:solidFill>
            </a:endParaRPr>
          </a:p>
        </p:txBody>
      </p:sp>
      <p:sp>
        <p:nvSpPr>
          <p:cNvPr id="12" name="Rounded Rectangular Callout 11"/>
          <p:cNvSpPr/>
          <p:nvPr/>
        </p:nvSpPr>
        <p:spPr>
          <a:xfrm>
            <a:off x="5943600" y="3429000"/>
            <a:ext cx="1981200" cy="1066800"/>
          </a:xfrm>
          <a:prstGeom prst="wedgeRoundRectCallout">
            <a:avLst>
              <a:gd name="adj1" fmla="val -200654"/>
              <a:gd name="adj2" fmla="val 62500"/>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Pleasant St (Rte 1) inner  business area east of Church Rd.</a:t>
            </a:r>
            <a:endParaRPr lang="en-US" sz="1400" dirty="0">
              <a:solidFill>
                <a:schemeClr val="tx1"/>
              </a:solidFill>
            </a:endParaRPr>
          </a:p>
        </p:txBody>
      </p:sp>
      <p:sp>
        <p:nvSpPr>
          <p:cNvPr id="13" name="Oval 12"/>
          <p:cNvSpPr/>
          <p:nvPr/>
        </p:nvSpPr>
        <p:spPr>
          <a:xfrm>
            <a:off x="2438400" y="15240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3733800" y="22860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2743200" y="4419600"/>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257800" y="4800600"/>
            <a:ext cx="3505200" cy="1200329"/>
          </a:xfrm>
          <a:prstGeom prst="rect">
            <a:avLst/>
          </a:prstGeom>
          <a:noFill/>
          <a:ln w="19050">
            <a:solidFill>
              <a:schemeClr val="tx1"/>
            </a:solidFill>
          </a:ln>
        </p:spPr>
        <p:txBody>
          <a:bodyPr wrap="square" rtlCol="0">
            <a:spAutoFit/>
          </a:bodyPr>
          <a:lstStyle/>
          <a:p>
            <a:pPr algn="ctr"/>
            <a:r>
              <a:rPr lang="en-US" b="1" i="1" u="sng" dirty="0" smtClean="0"/>
              <a:t>Takeaway:</a:t>
            </a:r>
            <a:r>
              <a:rPr lang="en-US" b="1" dirty="0" smtClean="0"/>
              <a:t>  Entering Brunswick east bound from I-295/Rte 1, or heading out west bound, shows a struggling commercial landscape.</a:t>
            </a:r>
            <a:endParaRPr lang="en-US"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Brunswick Economic Vitality Scenes</a:t>
            </a:r>
            <a:r>
              <a:rPr lang="en-US" sz="2800" u="sng" baseline="0" dirty="0" smtClean="0"/>
              <a:t> (4)</a:t>
            </a:r>
            <a:endParaRPr lang="en-US" sz="2800" u="sng" dirty="0"/>
          </a:p>
        </p:txBody>
      </p:sp>
      <p:pic>
        <p:nvPicPr>
          <p:cNvPr id="4" name="Picture 3" descr="Vacancy 4.JPG"/>
          <p:cNvPicPr>
            <a:picLocks noChangeAspect="1"/>
          </p:cNvPicPr>
          <p:nvPr/>
        </p:nvPicPr>
        <p:blipFill>
          <a:blip r:embed="rId2" cstate="print"/>
          <a:stretch>
            <a:fillRect/>
          </a:stretch>
        </p:blipFill>
        <p:spPr>
          <a:xfrm>
            <a:off x="304800" y="1219200"/>
            <a:ext cx="3962400" cy="5321441"/>
          </a:xfrm>
          <a:prstGeom prst="rect">
            <a:avLst/>
          </a:prstGeom>
        </p:spPr>
      </p:pic>
      <p:pic>
        <p:nvPicPr>
          <p:cNvPr id="5" name="Picture 4" descr="Vacancy 5.JPG"/>
          <p:cNvPicPr>
            <a:picLocks noChangeAspect="1"/>
          </p:cNvPicPr>
          <p:nvPr/>
        </p:nvPicPr>
        <p:blipFill>
          <a:blip r:embed="rId3" cstate="print"/>
          <a:stretch>
            <a:fillRect/>
          </a:stretch>
        </p:blipFill>
        <p:spPr>
          <a:xfrm>
            <a:off x="5943600" y="1143000"/>
            <a:ext cx="2990850" cy="5309201"/>
          </a:xfrm>
          <a:prstGeom prst="rect">
            <a:avLst/>
          </a:prstGeom>
        </p:spPr>
      </p:pic>
      <p:sp>
        <p:nvSpPr>
          <p:cNvPr id="6" name="Date Placeholder 5"/>
          <p:cNvSpPr>
            <a:spLocks noGrp="1"/>
          </p:cNvSpPr>
          <p:nvPr>
            <p:ph type="dt" sz="half" idx="10"/>
          </p:nvPr>
        </p:nvSpPr>
        <p:spPr/>
        <p:txBody>
          <a:bodyPr/>
          <a:lstStyle/>
          <a:p>
            <a:r>
              <a:rPr lang="en-US" dirty="0" smtClean="0"/>
              <a:t>PRAC/pcs; 13 October 15</a:t>
            </a:r>
            <a:endParaRPr lang="en-US" dirty="0"/>
          </a:p>
        </p:txBody>
      </p:sp>
      <p:sp>
        <p:nvSpPr>
          <p:cNvPr id="7" name="Slide Number Placeholder 6"/>
          <p:cNvSpPr>
            <a:spLocks noGrp="1"/>
          </p:cNvSpPr>
          <p:nvPr>
            <p:ph type="sldNum" sz="quarter" idx="12"/>
          </p:nvPr>
        </p:nvSpPr>
        <p:spPr/>
        <p:txBody>
          <a:bodyPr/>
          <a:lstStyle/>
          <a:p>
            <a:fld id="{063EE6F3-9503-459F-992B-540378EFD832}" type="slidenum">
              <a:rPr lang="en-US" smtClean="0"/>
              <a:pPr/>
              <a:t>37</a:t>
            </a:fld>
            <a:endParaRPr lang="en-US" dirty="0"/>
          </a:p>
        </p:txBody>
      </p:sp>
      <p:sp>
        <p:nvSpPr>
          <p:cNvPr id="9" name="Rounded Rectangular Callout 8"/>
          <p:cNvSpPr/>
          <p:nvPr/>
        </p:nvSpPr>
        <p:spPr>
          <a:xfrm>
            <a:off x="4267200" y="2286000"/>
            <a:ext cx="1676400" cy="609600"/>
          </a:xfrm>
          <a:prstGeom prst="wedgeRoundRectCallout">
            <a:avLst>
              <a:gd name="adj1" fmla="val -164536"/>
              <a:gd name="adj2" fmla="val -31686"/>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Pleasant St (Rte 1) at Church Road.</a:t>
            </a:r>
            <a:endParaRPr lang="en-US" sz="1300" dirty="0">
              <a:solidFill>
                <a:schemeClr val="tx1"/>
              </a:solidFill>
            </a:endParaRPr>
          </a:p>
        </p:txBody>
      </p:sp>
      <p:sp>
        <p:nvSpPr>
          <p:cNvPr id="10" name="Rounded Rectangular Callout 9"/>
          <p:cNvSpPr/>
          <p:nvPr/>
        </p:nvSpPr>
        <p:spPr>
          <a:xfrm>
            <a:off x="4191000" y="1066800"/>
            <a:ext cx="1752600" cy="990600"/>
          </a:xfrm>
          <a:prstGeom prst="wedgeRoundRectCallout">
            <a:avLst>
              <a:gd name="adj1" fmla="val 129015"/>
              <a:gd name="adj2" fmla="val 92554"/>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Long view of Merrymeeting Plaza from east end; sits across from entrance  to redeveloping BNAS </a:t>
            </a:r>
            <a:endParaRPr lang="en-US" sz="1300" dirty="0">
              <a:solidFill>
                <a:schemeClr val="tx1"/>
              </a:solidFill>
            </a:endParaRPr>
          </a:p>
        </p:txBody>
      </p:sp>
      <p:sp>
        <p:nvSpPr>
          <p:cNvPr id="11" name="Rounded Rectangular Callout 10"/>
          <p:cNvSpPr/>
          <p:nvPr/>
        </p:nvSpPr>
        <p:spPr>
          <a:xfrm>
            <a:off x="4267200" y="2971800"/>
            <a:ext cx="1676400" cy="685800"/>
          </a:xfrm>
          <a:prstGeom prst="wedgeRoundRectCallout">
            <a:avLst>
              <a:gd name="adj1" fmla="val -233073"/>
              <a:gd name="adj2" fmla="val 87306"/>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Outer Pleasant St;</a:t>
            </a:r>
          </a:p>
          <a:p>
            <a:pPr algn="ctr"/>
            <a:r>
              <a:rPr lang="en-US" sz="1300" dirty="0" smtClean="0">
                <a:solidFill>
                  <a:schemeClr val="tx1"/>
                </a:solidFill>
              </a:rPr>
              <a:t>Rte 1 Northbound.</a:t>
            </a:r>
            <a:endParaRPr lang="en-US" sz="1300" dirty="0">
              <a:solidFill>
                <a:schemeClr val="tx1"/>
              </a:solidFill>
            </a:endParaRPr>
          </a:p>
        </p:txBody>
      </p:sp>
      <p:sp>
        <p:nvSpPr>
          <p:cNvPr id="12" name="Rounded Rectangular Callout 11"/>
          <p:cNvSpPr/>
          <p:nvPr/>
        </p:nvSpPr>
        <p:spPr>
          <a:xfrm>
            <a:off x="4267200" y="4343400"/>
            <a:ext cx="1752600" cy="838200"/>
          </a:xfrm>
          <a:prstGeom prst="wedgeRoundRectCallout">
            <a:avLst>
              <a:gd name="adj1" fmla="val 95042"/>
              <a:gd name="adj2" fmla="val -18684"/>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Marquee at Merrymeeting Plaza.</a:t>
            </a:r>
          </a:p>
          <a:p>
            <a:pPr algn="ctr"/>
            <a:r>
              <a:rPr lang="en-US" sz="1300" dirty="0" smtClean="0">
                <a:solidFill>
                  <a:schemeClr val="tx1"/>
                </a:solidFill>
              </a:rPr>
              <a:t>When Shaw’s leaves, it will likely die.</a:t>
            </a:r>
            <a:endParaRPr lang="en-US" sz="1300" dirty="0">
              <a:solidFill>
                <a:schemeClr val="tx1"/>
              </a:solidFill>
            </a:endParaRPr>
          </a:p>
        </p:txBody>
      </p:sp>
      <p:sp>
        <p:nvSpPr>
          <p:cNvPr id="13" name="Rounded Rectangular Callout 12"/>
          <p:cNvSpPr/>
          <p:nvPr/>
        </p:nvSpPr>
        <p:spPr>
          <a:xfrm>
            <a:off x="4267200" y="5562600"/>
            <a:ext cx="1676400" cy="838200"/>
          </a:xfrm>
          <a:prstGeom prst="wedgeRoundRectCallout">
            <a:avLst>
              <a:gd name="adj1" fmla="val -176224"/>
              <a:gd name="adj2" fmla="val -5999"/>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Merrymeeting Plaza. Becoming ghost town.</a:t>
            </a:r>
            <a:endParaRPr lang="en-US" sz="1300" dirty="0">
              <a:solidFill>
                <a:schemeClr val="tx1"/>
              </a:solidFill>
            </a:endParaRPr>
          </a:p>
        </p:txBody>
      </p:sp>
      <p:sp>
        <p:nvSpPr>
          <p:cNvPr id="14" name="Oval 13"/>
          <p:cNvSpPr/>
          <p:nvPr/>
        </p:nvSpPr>
        <p:spPr>
          <a:xfrm>
            <a:off x="2133600" y="2286000"/>
            <a:ext cx="3048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7239000" y="2362200"/>
            <a:ext cx="3048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990600" y="3810000"/>
            <a:ext cx="3048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905000" y="5791200"/>
            <a:ext cx="3048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6781800" y="4495800"/>
            <a:ext cx="3048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u="sng" dirty="0" smtClean="0"/>
              <a:t>Brunswick Economic Vitality Scenes (5)</a:t>
            </a:r>
            <a:endParaRPr lang="en-US" sz="2800" u="sng" dirty="0"/>
          </a:p>
        </p:txBody>
      </p:sp>
      <p:pic>
        <p:nvPicPr>
          <p:cNvPr id="4" name="Picture 3" descr="Vacancy 6.JPG"/>
          <p:cNvPicPr>
            <a:picLocks noChangeAspect="1"/>
          </p:cNvPicPr>
          <p:nvPr/>
        </p:nvPicPr>
        <p:blipFill>
          <a:blip r:embed="rId2" cstate="print"/>
          <a:stretch>
            <a:fillRect/>
          </a:stretch>
        </p:blipFill>
        <p:spPr>
          <a:xfrm>
            <a:off x="228600" y="1143000"/>
            <a:ext cx="5029200" cy="4059885"/>
          </a:xfrm>
          <a:prstGeom prst="rect">
            <a:avLst/>
          </a:prstGeom>
        </p:spPr>
      </p:pic>
      <p:sp>
        <p:nvSpPr>
          <p:cNvPr id="5" name="Date Placeholder 4"/>
          <p:cNvSpPr>
            <a:spLocks noGrp="1"/>
          </p:cNvSpPr>
          <p:nvPr>
            <p:ph type="dt" sz="half" idx="10"/>
          </p:nvPr>
        </p:nvSpPr>
        <p:spPr>
          <a:xfrm>
            <a:off x="228600" y="6324600"/>
            <a:ext cx="3124200" cy="365125"/>
          </a:xfrm>
        </p:spPr>
        <p:txBody>
          <a:bodyPr/>
          <a:lstStyle/>
          <a:p>
            <a:pPr algn="l"/>
            <a:r>
              <a:rPr lang="en-US" dirty="0" smtClean="0"/>
              <a:t>PRAC/pcs; 13 October 15                                 37       </a:t>
            </a:r>
            <a:endParaRPr lang="en-US" dirty="0"/>
          </a:p>
        </p:txBody>
      </p:sp>
      <p:sp>
        <p:nvSpPr>
          <p:cNvPr id="6" name="Slide Number Placeholder 5"/>
          <p:cNvSpPr>
            <a:spLocks noGrp="1"/>
          </p:cNvSpPr>
          <p:nvPr>
            <p:ph type="sldNum" sz="quarter" idx="12"/>
          </p:nvPr>
        </p:nvSpPr>
        <p:spPr/>
        <p:txBody>
          <a:bodyPr/>
          <a:lstStyle/>
          <a:p>
            <a:fld id="{063EE6F3-9503-459F-992B-540378EFD832}" type="slidenum">
              <a:rPr lang="en-US" smtClean="0"/>
              <a:pPr/>
              <a:t>38</a:t>
            </a:fld>
            <a:endParaRPr lang="en-US" dirty="0"/>
          </a:p>
        </p:txBody>
      </p:sp>
      <p:sp>
        <p:nvSpPr>
          <p:cNvPr id="7" name="Rounded Rectangular Callout 6"/>
          <p:cNvSpPr/>
          <p:nvPr/>
        </p:nvSpPr>
        <p:spPr>
          <a:xfrm>
            <a:off x="5638800" y="1066800"/>
            <a:ext cx="2895600" cy="1981200"/>
          </a:xfrm>
          <a:prstGeom prst="wedgeRoundRectCallout">
            <a:avLst>
              <a:gd name="adj1" fmla="val -156906"/>
              <a:gd name="adj2" fmla="val 58964"/>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“Cooks Corner;” once Brunswick’s premier shopping mall.</a:t>
            </a:r>
          </a:p>
          <a:p>
            <a:pPr algn="ctr"/>
            <a:r>
              <a:rPr lang="en-US" sz="1400" dirty="0" smtClean="0">
                <a:solidFill>
                  <a:schemeClr val="tx1"/>
                </a:solidFill>
              </a:rPr>
              <a:t>Entire north end empty; more closures/moves likely to come.</a:t>
            </a:r>
          </a:p>
          <a:p>
            <a:pPr algn="ctr"/>
            <a:r>
              <a:rPr lang="en-US" sz="1400" dirty="0" smtClean="0">
                <a:solidFill>
                  <a:schemeClr val="tx1"/>
                </a:solidFill>
              </a:rPr>
              <a:t>At junction of Rte 1 and Rte 24. </a:t>
            </a:r>
          </a:p>
          <a:p>
            <a:pPr algn="ctr"/>
            <a:r>
              <a:rPr lang="en-US" sz="1400" dirty="0" smtClean="0">
                <a:solidFill>
                  <a:schemeClr val="tx1"/>
                </a:solidFill>
              </a:rPr>
              <a:t>Includes Sears, Staples, TJ Maxx.</a:t>
            </a:r>
          </a:p>
          <a:p>
            <a:pPr algn="ctr"/>
            <a:r>
              <a:rPr lang="en-US" sz="1400" dirty="0" smtClean="0">
                <a:solidFill>
                  <a:schemeClr val="tx1"/>
                </a:solidFill>
              </a:rPr>
              <a:t>Adjacent to redeveloping BNAS.</a:t>
            </a:r>
          </a:p>
          <a:p>
            <a:pPr algn="ctr"/>
            <a:r>
              <a:rPr lang="en-US" sz="1400" dirty="0" smtClean="0">
                <a:solidFill>
                  <a:schemeClr val="tx1"/>
                </a:solidFill>
              </a:rPr>
              <a:t>Wal-Mart, Lowes, others nearby.</a:t>
            </a:r>
            <a:endParaRPr lang="en-US" sz="1400" dirty="0">
              <a:solidFill>
                <a:schemeClr val="tx1"/>
              </a:solidFill>
            </a:endParaRPr>
          </a:p>
        </p:txBody>
      </p:sp>
      <p:sp>
        <p:nvSpPr>
          <p:cNvPr id="8" name="TextBox 7"/>
          <p:cNvSpPr txBox="1"/>
          <p:nvPr/>
        </p:nvSpPr>
        <p:spPr>
          <a:xfrm>
            <a:off x="228600" y="5525869"/>
            <a:ext cx="4648200" cy="646331"/>
          </a:xfrm>
          <a:prstGeom prst="rect">
            <a:avLst/>
          </a:prstGeom>
          <a:noFill/>
          <a:ln w="19050">
            <a:solidFill>
              <a:schemeClr val="tx1"/>
            </a:solidFill>
          </a:ln>
        </p:spPr>
        <p:txBody>
          <a:bodyPr wrap="square" rtlCol="0">
            <a:spAutoFit/>
          </a:bodyPr>
          <a:lstStyle/>
          <a:p>
            <a:pPr algn="ctr"/>
            <a:r>
              <a:rPr lang="en-US" b="1" i="1" u="sng" dirty="0" smtClean="0"/>
              <a:t>Takeaway:</a:t>
            </a:r>
            <a:r>
              <a:rPr lang="en-US" b="1" dirty="0" smtClean="0"/>
              <a:t>  Mall reportedly going to auction; bleeding businesses to Topsham, closure.</a:t>
            </a:r>
            <a:endParaRPr lang="en-US" b="1" dirty="0"/>
          </a:p>
        </p:txBody>
      </p:sp>
      <p:pic>
        <p:nvPicPr>
          <p:cNvPr id="9" name="Picture 9"/>
          <p:cNvPicPr>
            <a:picLocks noChangeAspect="1" noChangeArrowheads="1"/>
          </p:cNvPicPr>
          <p:nvPr/>
        </p:nvPicPr>
        <p:blipFill>
          <a:blip r:embed="rId3" cstate="print"/>
          <a:srcRect/>
          <a:stretch>
            <a:fillRect/>
          </a:stretch>
        </p:blipFill>
        <p:spPr bwMode="auto">
          <a:xfrm>
            <a:off x="4953000" y="3123130"/>
            <a:ext cx="3943350" cy="3658670"/>
          </a:xfrm>
          <a:prstGeom prst="rect">
            <a:avLst/>
          </a:prstGeom>
          <a:noFill/>
          <a:ln w="9525">
            <a:noFill/>
            <a:miter lim="800000"/>
            <a:headEnd/>
            <a:tailEnd/>
          </a:ln>
        </p:spPr>
      </p:pic>
      <p:sp>
        <p:nvSpPr>
          <p:cNvPr id="10" name="Date Placeholder 4"/>
          <p:cNvSpPr txBox="1">
            <a:spLocks/>
          </p:cNvSpPr>
          <p:nvPr/>
        </p:nvSpPr>
        <p:spPr>
          <a:xfrm>
            <a:off x="2743200" y="6324600"/>
            <a:ext cx="19050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 name="Rounded Rectangle 10"/>
          <p:cNvSpPr/>
          <p:nvPr/>
        </p:nvSpPr>
        <p:spPr>
          <a:xfrm>
            <a:off x="4953000" y="5638800"/>
            <a:ext cx="1295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Topsham: Walking Distance</a:t>
            </a:r>
            <a:r>
              <a:rPr lang="en-US" sz="2800" u="sng" baseline="0" dirty="0" smtClean="0"/>
              <a:t> from Brunswick Station</a:t>
            </a:r>
            <a:endParaRPr lang="en-US" sz="2800" u="sng" dirty="0"/>
          </a:p>
        </p:txBody>
      </p:sp>
      <p:pic>
        <p:nvPicPr>
          <p:cNvPr id="6" name="Picture 5" descr="DSCN0606.JPG"/>
          <p:cNvPicPr>
            <a:picLocks noChangeAspect="1"/>
          </p:cNvPicPr>
          <p:nvPr/>
        </p:nvPicPr>
        <p:blipFill>
          <a:blip r:embed="rId2" cstate="print"/>
          <a:stretch>
            <a:fillRect/>
          </a:stretch>
        </p:blipFill>
        <p:spPr>
          <a:xfrm>
            <a:off x="228600" y="1066800"/>
            <a:ext cx="4648200" cy="3486150"/>
          </a:xfrm>
          <a:prstGeom prst="rect">
            <a:avLst/>
          </a:prstGeom>
        </p:spPr>
      </p:pic>
      <p:pic>
        <p:nvPicPr>
          <p:cNvPr id="7" name="Picture 6" descr="DSCN0608.JPG"/>
          <p:cNvPicPr>
            <a:picLocks noChangeAspect="1"/>
          </p:cNvPicPr>
          <p:nvPr/>
        </p:nvPicPr>
        <p:blipFill>
          <a:blip r:embed="rId3" cstate="print"/>
          <a:stretch>
            <a:fillRect/>
          </a:stretch>
        </p:blipFill>
        <p:spPr>
          <a:xfrm>
            <a:off x="4064000" y="2286000"/>
            <a:ext cx="5080000" cy="3810000"/>
          </a:xfrm>
          <a:prstGeom prst="rect">
            <a:avLst/>
          </a:prstGeom>
        </p:spPr>
      </p:pic>
      <p:sp>
        <p:nvSpPr>
          <p:cNvPr id="8" name="TextBox 7"/>
          <p:cNvSpPr txBox="1"/>
          <p:nvPr/>
        </p:nvSpPr>
        <p:spPr>
          <a:xfrm>
            <a:off x="74604" y="4876800"/>
            <a:ext cx="3887796" cy="923330"/>
          </a:xfrm>
          <a:prstGeom prst="rect">
            <a:avLst/>
          </a:prstGeom>
          <a:noFill/>
          <a:ln w="28575">
            <a:solidFill>
              <a:schemeClr val="tx1"/>
            </a:solidFill>
          </a:ln>
        </p:spPr>
        <p:txBody>
          <a:bodyPr wrap="none" rtlCol="0">
            <a:spAutoFit/>
          </a:bodyPr>
          <a:lstStyle/>
          <a:p>
            <a:pPr algn="ctr"/>
            <a:r>
              <a:rPr lang="en-US" b="1" i="1" u="sng" dirty="0" smtClean="0"/>
              <a:t>Takeaway:</a:t>
            </a:r>
            <a:r>
              <a:rPr lang="en-US" b="1" dirty="0" smtClean="0"/>
              <a:t>  Short walk from Brunswick</a:t>
            </a:r>
          </a:p>
          <a:p>
            <a:pPr algn="ctr"/>
            <a:r>
              <a:rPr lang="en-US" b="1" dirty="0" smtClean="0"/>
              <a:t>Station; opened well before arrival of</a:t>
            </a:r>
          </a:p>
          <a:p>
            <a:pPr algn="ctr"/>
            <a:r>
              <a:rPr lang="en-US" b="1" dirty="0" smtClean="0"/>
              <a:t>Downeaster service.</a:t>
            </a:r>
          </a:p>
        </p:txBody>
      </p:sp>
      <p:sp>
        <p:nvSpPr>
          <p:cNvPr id="9" name="Date Placeholder 8"/>
          <p:cNvSpPr>
            <a:spLocks noGrp="1"/>
          </p:cNvSpPr>
          <p:nvPr>
            <p:ph type="dt" sz="half" idx="10"/>
          </p:nvPr>
        </p:nvSpPr>
        <p:spPr>
          <a:xfrm>
            <a:off x="0" y="6492875"/>
            <a:ext cx="2133600" cy="365125"/>
          </a:xfrm>
        </p:spPr>
        <p:txBody>
          <a:bodyPr/>
          <a:lstStyle/>
          <a:p>
            <a:r>
              <a:rPr lang="en-US" dirty="0" smtClean="0"/>
              <a:t>PRAC/pcs; 13 October 15</a:t>
            </a:r>
            <a:endParaRPr lang="en-US" dirty="0"/>
          </a:p>
        </p:txBody>
      </p:sp>
      <p:sp>
        <p:nvSpPr>
          <p:cNvPr id="10" name="Slide Number Placeholder 9"/>
          <p:cNvSpPr>
            <a:spLocks noGrp="1"/>
          </p:cNvSpPr>
          <p:nvPr>
            <p:ph type="sldNum" sz="quarter" idx="12"/>
          </p:nvPr>
        </p:nvSpPr>
        <p:spPr/>
        <p:txBody>
          <a:bodyPr/>
          <a:lstStyle/>
          <a:p>
            <a:fld id="{063EE6F3-9503-459F-992B-540378EFD832}" type="slidenum">
              <a:rPr lang="en-US" smtClean="0"/>
              <a:pPr/>
              <a:t>39</a:t>
            </a:fld>
            <a:endParaRPr lang="en-US" dirty="0"/>
          </a:p>
        </p:txBody>
      </p:sp>
      <p:sp>
        <p:nvSpPr>
          <p:cNvPr id="11" name="Rounded Rectangular Callout 10"/>
          <p:cNvSpPr/>
          <p:nvPr/>
        </p:nvSpPr>
        <p:spPr>
          <a:xfrm>
            <a:off x="5029200" y="1143000"/>
            <a:ext cx="2590800" cy="1066800"/>
          </a:xfrm>
          <a:prstGeom prst="wedgeRoundRectCallout">
            <a:avLst>
              <a:gd name="adj1" fmla="val -102403"/>
              <a:gd name="adj2" fmla="val 159191"/>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30,000 sf “office and retail;”</a:t>
            </a:r>
          </a:p>
          <a:p>
            <a:pPr algn="ctr"/>
            <a:r>
              <a:rPr lang="en-US" sz="1400" dirty="0" smtClean="0">
                <a:solidFill>
                  <a:schemeClr val="tx1"/>
                </a:solidFill>
              </a:rPr>
              <a:t>Waterfront location;</a:t>
            </a:r>
          </a:p>
          <a:p>
            <a:pPr algn="ctr"/>
            <a:r>
              <a:rPr lang="en-US" sz="1400" dirty="0" smtClean="0">
                <a:solidFill>
                  <a:schemeClr val="tx1"/>
                </a:solidFill>
              </a:rPr>
              <a:t>4 floors; ample parking;</a:t>
            </a:r>
          </a:p>
          <a:p>
            <a:pPr algn="ctr"/>
            <a:r>
              <a:rPr lang="en-US" sz="1400" dirty="0" smtClean="0">
                <a:solidFill>
                  <a:schemeClr val="tx1"/>
                </a:solidFill>
              </a:rPr>
              <a:t>New construction.</a:t>
            </a:r>
            <a:endParaRPr lang="en-US" sz="1400" dirty="0">
              <a:solidFill>
                <a:schemeClr val="tx1"/>
              </a:solidFill>
            </a:endParaRPr>
          </a:p>
        </p:txBody>
      </p:sp>
      <p:sp>
        <p:nvSpPr>
          <p:cNvPr id="12" name="Rounded Rectangular Callout 11"/>
          <p:cNvSpPr/>
          <p:nvPr/>
        </p:nvSpPr>
        <p:spPr>
          <a:xfrm>
            <a:off x="1981200" y="6019800"/>
            <a:ext cx="2590800" cy="685800"/>
          </a:xfrm>
          <a:prstGeom prst="wedgeRoundRectCallout">
            <a:avLst>
              <a:gd name="adj1" fmla="val 98663"/>
              <a:gd name="adj2" fmla="val -281943"/>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“Open for business” in 2007;</a:t>
            </a:r>
          </a:p>
          <a:p>
            <a:pPr algn="ctr"/>
            <a:r>
              <a:rPr lang="en-US" sz="1400" dirty="0" smtClean="0">
                <a:solidFill>
                  <a:schemeClr val="tx1"/>
                </a:solidFill>
              </a:rPr>
              <a:t>Adjacent Bowdoin Mill full.</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Honoring Agenda Constraints</a:t>
            </a:r>
            <a:endParaRPr lang="en-US" sz="2800" u="sng" dirty="0"/>
          </a:p>
        </p:txBody>
      </p:sp>
      <p:sp>
        <p:nvSpPr>
          <p:cNvPr id="3" name="Content Placeholder 2"/>
          <p:cNvSpPr>
            <a:spLocks noGrp="1"/>
          </p:cNvSpPr>
          <p:nvPr>
            <p:ph idx="1"/>
          </p:nvPr>
        </p:nvSpPr>
        <p:spPr>
          <a:xfrm>
            <a:off x="533400" y="1219200"/>
            <a:ext cx="8229600" cy="4525963"/>
          </a:xfrm>
        </p:spPr>
        <p:txBody>
          <a:bodyPr/>
          <a:lstStyle/>
          <a:p>
            <a:r>
              <a:rPr lang="en-US" sz="1800" dirty="0" smtClean="0"/>
              <a:t>Significant time limitations apply for this session…</a:t>
            </a:r>
          </a:p>
          <a:p>
            <a:r>
              <a:rPr lang="en-US" sz="1800" dirty="0" smtClean="0"/>
              <a:t>Prepared material includes abundant details…</a:t>
            </a:r>
          </a:p>
          <a:p>
            <a:r>
              <a:rPr lang="en-US" sz="1800" dirty="0" smtClean="0"/>
              <a:t>Accordingly:</a:t>
            </a:r>
          </a:p>
          <a:p>
            <a:pPr lvl="1"/>
            <a:r>
              <a:rPr lang="en-US" sz="1800" dirty="0" smtClean="0"/>
              <a:t>Charts will be presented at a skim level</a:t>
            </a:r>
          </a:p>
          <a:p>
            <a:pPr lvl="1"/>
            <a:r>
              <a:rPr lang="en-US" sz="1800" dirty="0" smtClean="0"/>
              <a:t>Focus on ‘takeaways’; interested parties can review details after the meeting</a:t>
            </a:r>
          </a:p>
          <a:p>
            <a:pPr lvl="1"/>
            <a:r>
              <a:rPr lang="en-US" sz="1800" dirty="0" smtClean="0"/>
              <a:t>Author will reply to post hoc inquiries/requests for follow-up</a:t>
            </a:r>
          </a:p>
          <a:p>
            <a:r>
              <a:rPr lang="en-US" sz="1800" dirty="0" smtClean="0"/>
              <a:t>Presentation can be summarized thus</a:t>
            </a:r>
          </a:p>
          <a:p>
            <a:pPr>
              <a:buNone/>
            </a:pPr>
            <a:endParaRPr lang="en-US" sz="2400" dirty="0" smtClean="0"/>
          </a:p>
          <a:p>
            <a:endParaRPr lang="en-US" sz="2400" dirty="0" smtClean="0"/>
          </a:p>
          <a:p>
            <a:pPr lvl="1">
              <a:buNone/>
            </a:pPr>
            <a:endParaRPr lang="en-US" sz="2000" dirty="0" smtClean="0"/>
          </a:p>
          <a:p>
            <a:pPr>
              <a:buNone/>
            </a:pPr>
            <a:endParaRPr lang="en-US" sz="1800" dirty="0" smtClean="0"/>
          </a:p>
          <a:p>
            <a:pPr>
              <a:buNone/>
            </a:pPr>
            <a:endParaRPr lang="en-US" sz="1800" dirty="0"/>
          </a:p>
        </p:txBody>
      </p:sp>
      <p:sp>
        <p:nvSpPr>
          <p:cNvPr id="4" name="Date Placeholder 3"/>
          <p:cNvSpPr>
            <a:spLocks noGrp="1"/>
          </p:cNvSpPr>
          <p:nvPr>
            <p:ph type="dt" sz="half" idx="10"/>
          </p:nvPr>
        </p:nvSpPr>
        <p:spPr>
          <a:xfrm>
            <a:off x="228600" y="6416675"/>
            <a:ext cx="2133600" cy="365125"/>
          </a:xfrm>
        </p:spPr>
        <p:txBody>
          <a:bodyPr/>
          <a:lstStyle/>
          <a:p>
            <a:r>
              <a:rPr lang="en-US" dirty="0" smtClean="0"/>
              <a:t>PRAC/pcs; 13 October 15</a:t>
            </a:r>
            <a:endParaRPr lang="en-US" dirty="0"/>
          </a:p>
        </p:txBody>
      </p:sp>
      <p:sp>
        <p:nvSpPr>
          <p:cNvPr id="5" name="Slide Number Placeholder 4"/>
          <p:cNvSpPr>
            <a:spLocks noGrp="1"/>
          </p:cNvSpPr>
          <p:nvPr>
            <p:ph type="sldNum" sz="quarter" idx="12"/>
          </p:nvPr>
        </p:nvSpPr>
        <p:spPr/>
        <p:txBody>
          <a:bodyPr/>
          <a:lstStyle/>
          <a:p>
            <a:fld id="{063EE6F3-9503-459F-992B-540378EFD832}" type="slidenum">
              <a:rPr lang="en-US" smtClean="0"/>
              <a:pPr/>
              <a:t>4</a:t>
            </a:fld>
            <a:endParaRPr lang="en-US" dirty="0"/>
          </a:p>
        </p:txBody>
      </p:sp>
      <p:sp>
        <p:nvSpPr>
          <p:cNvPr id="7" name="TextBox 6"/>
          <p:cNvSpPr txBox="1"/>
          <p:nvPr/>
        </p:nvSpPr>
        <p:spPr>
          <a:xfrm>
            <a:off x="381000" y="3810000"/>
            <a:ext cx="5181600" cy="2400657"/>
          </a:xfrm>
          <a:prstGeom prst="rect">
            <a:avLst/>
          </a:prstGeom>
          <a:noFill/>
          <a:ln w="28575">
            <a:solidFill>
              <a:schemeClr val="tx1"/>
            </a:solidFill>
          </a:ln>
        </p:spPr>
        <p:txBody>
          <a:bodyPr wrap="square" rtlCol="0">
            <a:spAutoFit/>
          </a:bodyPr>
          <a:lstStyle/>
          <a:p>
            <a:pPr>
              <a:lnSpc>
                <a:spcPts val="2000"/>
              </a:lnSpc>
            </a:pPr>
            <a:r>
              <a:rPr lang="en-US" b="1" dirty="0" smtClean="0"/>
              <a:t>“The Chase:”  Underpinnings of the second coming of passenger rail in Maine are flawed, contrived, and exaggerated.   ‘Expert studies’ justifying it are an affront to rational thought, and Brunswick experience confirms it.</a:t>
            </a:r>
          </a:p>
          <a:p>
            <a:pPr>
              <a:lnSpc>
                <a:spcPts val="2000"/>
              </a:lnSpc>
            </a:pPr>
            <a:endParaRPr lang="en-US" b="1" dirty="0" smtClean="0"/>
          </a:p>
          <a:p>
            <a:pPr>
              <a:lnSpc>
                <a:spcPts val="2000"/>
              </a:lnSpc>
            </a:pPr>
            <a:r>
              <a:rPr lang="en-US" b="1" dirty="0" smtClean="0"/>
              <a:t>Proposals to expand upon resurrected service are unwarranted, unaffordable, and unsustainable.  Especially in the face of far more rational options.</a:t>
            </a:r>
            <a:endParaRPr lang="en-US" b="1" dirty="0"/>
          </a:p>
        </p:txBody>
      </p:sp>
      <p:pic>
        <p:nvPicPr>
          <p:cNvPr id="9" name="Picture 8" descr="Other Side business card.JPG"/>
          <p:cNvPicPr>
            <a:picLocks noChangeAspect="1"/>
          </p:cNvPicPr>
          <p:nvPr/>
        </p:nvPicPr>
        <p:blipFill>
          <a:blip r:embed="rId2" cstate="print"/>
          <a:stretch>
            <a:fillRect/>
          </a:stretch>
        </p:blipFill>
        <p:spPr>
          <a:xfrm>
            <a:off x="5638800" y="4191000"/>
            <a:ext cx="3352800" cy="1949955"/>
          </a:xfrm>
          <a:prstGeom prst="rect">
            <a:avLst/>
          </a:prstGeom>
        </p:spPr>
      </p:pic>
      <p:sp>
        <p:nvSpPr>
          <p:cNvPr id="11" name="Down Arrow 10"/>
          <p:cNvSpPr/>
          <p:nvPr/>
        </p:nvSpPr>
        <p:spPr>
          <a:xfrm>
            <a:off x="4572000" y="33528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7086600" y="3048000"/>
            <a:ext cx="152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kern="1200" dirty="0" smtClean="0">
                <a:solidFill>
                  <a:schemeClr val="tx1"/>
                </a:solidFill>
                <a:latin typeface="+mj-lt"/>
                <a:ea typeface="+mj-ea"/>
                <a:cs typeface="+mj-cs"/>
              </a:rPr>
              <a:t>Topsham: Red Mill &amp; Adjacent Area</a:t>
            </a:r>
            <a:endParaRPr lang="en-US" sz="2800" dirty="0"/>
          </a:p>
        </p:txBody>
      </p:sp>
      <p:pic>
        <p:nvPicPr>
          <p:cNvPr id="5" name="Picture 4" descr="DSCN0609.JPG"/>
          <p:cNvPicPr>
            <a:picLocks noChangeAspect="1"/>
          </p:cNvPicPr>
          <p:nvPr/>
        </p:nvPicPr>
        <p:blipFill>
          <a:blip r:embed="rId2" cstate="print"/>
          <a:stretch>
            <a:fillRect/>
          </a:stretch>
        </p:blipFill>
        <p:spPr>
          <a:xfrm>
            <a:off x="3352800" y="1143000"/>
            <a:ext cx="3886200" cy="2914650"/>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381000" y="1143000"/>
            <a:ext cx="2667000" cy="4845490"/>
          </a:xfrm>
          <a:prstGeom prst="rect">
            <a:avLst/>
          </a:prstGeom>
          <a:noFill/>
          <a:ln w="9525">
            <a:noFill/>
            <a:miter lim="800000"/>
            <a:headEnd/>
            <a:tailEnd/>
          </a:ln>
        </p:spPr>
      </p:pic>
      <p:pic>
        <p:nvPicPr>
          <p:cNvPr id="7" name="Picture 6" descr="DSCN0612.JPG"/>
          <p:cNvPicPr>
            <a:picLocks noChangeAspect="1"/>
          </p:cNvPicPr>
          <p:nvPr/>
        </p:nvPicPr>
        <p:blipFill>
          <a:blip r:embed="rId4" cstate="print"/>
          <a:stretch>
            <a:fillRect/>
          </a:stretch>
        </p:blipFill>
        <p:spPr>
          <a:xfrm>
            <a:off x="4724400" y="3581400"/>
            <a:ext cx="3962400" cy="2971800"/>
          </a:xfrm>
          <a:prstGeom prst="rect">
            <a:avLst/>
          </a:prstGeom>
        </p:spPr>
      </p:pic>
      <p:sp>
        <p:nvSpPr>
          <p:cNvPr id="6" name="Date Placeholder 5"/>
          <p:cNvSpPr>
            <a:spLocks noGrp="1"/>
          </p:cNvSpPr>
          <p:nvPr>
            <p:ph type="dt" sz="half" idx="10"/>
          </p:nvPr>
        </p:nvSpPr>
        <p:spPr>
          <a:xfrm>
            <a:off x="76200" y="6492875"/>
            <a:ext cx="2133600" cy="365125"/>
          </a:xfrm>
        </p:spPr>
        <p:txBody>
          <a:bodyPr/>
          <a:lstStyle/>
          <a:p>
            <a:r>
              <a:rPr lang="en-US" dirty="0" smtClean="0"/>
              <a:t>PRAC/pcs; 13 October 15</a:t>
            </a:r>
            <a:endParaRPr lang="en-US" dirty="0"/>
          </a:p>
        </p:txBody>
      </p:sp>
      <p:sp>
        <p:nvSpPr>
          <p:cNvPr id="8" name="Slide Number Placeholder 7"/>
          <p:cNvSpPr>
            <a:spLocks noGrp="1"/>
          </p:cNvSpPr>
          <p:nvPr>
            <p:ph type="sldNum" sz="quarter" idx="12"/>
          </p:nvPr>
        </p:nvSpPr>
        <p:spPr>
          <a:xfrm>
            <a:off x="6858000" y="6492875"/>
            <a:ext cx="2133600" cy="365125"/>
          </a:xfrm>
        </p:spPr>
        <p:txBody>
          <a:bodyPr/>
          <a:lstStyle/>
          <a:p>
            <a:fld id="{063EE6F3-9503-459F-992B-540378EFD832}" type="slidenum">
              <a:rPr lang="en-US" smtClean="0"/>
              <a:pPr/>
              <a:t>40</a:t>
            </a:fld>
            <a:endParaRPr lang="en-US" dirty="0"/>
          </a:p>
        </p:txBody>
      </p:sp>
      <p:sp>
        <p:nvSpPr>
          <p:cNvPr id="9" name="Rounded Rectangular Callout 8"/>
          <p:cNvSpPr/>
          <p:nvPr/>
        </p:nvSpPr>
        <p:spPr>
          <a:xfrm>
            <a:off x="7391400" y="1143000"/>
            <a:ext cx="1447800" cy="685800"/>
          </a:xfrm>
          <a:prstGeom prst="wedgeRoundRectCallout">
            <a:avLst>
              <a:gd name="adj1" fmla="val -108500"/>
              <a:gd name="adj2" fmla="val 146082"/>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Partial  exterior view</a:t>
            </a:r>
            <a:endParaRPr lang="en-US" sz="1400" dirty="0">
              <a:solidFill>
                <a:schemeClr val="tx1"/>
              </a:solidFill>
            </a:endParaRPr>
          </a:p>
        </p:txBody>
      </p:sp>
      <p:sp>
        <p:nvSpPr>
          <p:cNvPr id="10" name="Rounded Rectangular Callout 9"/>
          <p:cNvSpPr/>
          <p:nvPr/>
        </p:nvSpPr>
        <p:spPr>
          <a:xfrm>
            <a:off x="3124200" y="5791200"/>
            <a:ext cx="1295400" cy="762000"/>
          </a:xfrm>
          <a:prstGeom prst="wedgeRoundRectCallout">
            <a:avLst>
              <a:gd name="adj1" fmla="val 178289"/>
              <a:gd name="adj2" fmla="val -123769"/>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Across the street  from the Red Mill.</a:t>
            </a:r>
            <a:endParaRPr lang="en-US" sz="1400" dirty="0">
              <a:solidFill>
                <a:schemeClr val="tx1"/>
              </a:solidFill>
            </a:endParaRPr>
          </a:p>
        </p:txBody>
      </p:sp>
      <p:sp>
        <p:nvSpPr>
          <p:cNvPr id="11" name="Rounded Rectangular Callout 10"/>
          <p:cNvSpPr/>
          <p:nvPr/>
        </p:nvSpPr>
        <p:spPr>
          <a:xfrm>
            <a:off x="3124200" y="4267200"/>
            <a:ext cx="1524000" cy="1295400"/>
          </a:xfrm>
          <a:prstGeom prst="wedgeRoundRectCallout">
            <a:avLst>
              <a:gd name="adj1" fmla="val -85683"/>
              <a:gd name="adj2" fmla="val -41385"/>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Two health tenants on one floor; three other levels  vacant.</a:t>
            </a:r>
            <a:endParaRPr lang="en-US" sz="1400" dirty="0">
              <a:solidFill>
                <a:schemeClr val="tx1"/>
              </a:solidFill>
            </a:endParaRPr>
          </a:p>
        </p:txBody>
      </p:sp>
      <p:sp>
        <p:nvSpPr>
          <p:cNvPr id="13" name="Rectangle 12"/>
          <p:cNvSpPr/>
          <p:nvPr/>
        </p:nvSpPr>
        <p:spPr>
          <a:xfrm>
            <a:off x="2514600" y="2514600"/>
            <a:ext cx="76200" cy="2743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z behind the curtain.gif"/>
          <p:cNvPicPr>
            <a:picLocks noChangeAspect="1"/>
          </p:cNvPicPr>
          <p:nvPr/>
        </p:nvPicPr>
        <p:blipFill>
          <a:blip r:embed="rId2" cstate="print">
            <a:lum bright="61000" contrast="-29000"/>
          </a:blip>
          <a:srcRect/>
          <a:stretch>
            <a:fillRect/>
          </a:stretch>
        </p:blipFill>
        <p:spPr bwMode="ltGray">
          <a:xfrm>
            <a:off x="381000" y="152400"/>
            <a:ext cx="8305800" cy="6705600"/>
          </a:xfrm>
          <a:prstGeom prst="rect">
            <a:avLst/>
          </a:prstGeom>
        </p:spPr>
      </p:pic>
      <p:sp>
        <p:nvSpPr>
          <p:cNvPr id="2" name="Title 1"/>
          <p:cNvSpPr>
            <a:spLocks noGrp="1"/>
          </p:cNvSpPr>
          <p:nvPr>
            <p:ph type="title"/>
          </p:nvPr>
        </p:nvSpPr>
        <p:spPr/>
        <p:txBody>
          <a:bodyPr>
            <a:normAutofit/>
          </a:bodyPr>
          <a:lstStyle/>
          <a:p>
            <a:pPr lvl="0"/>
            <a:r>
              <a:rPr lang="en-US" sz="2800" u="sng" dirty="0" smtClean="0"/>
              <a:t>So What?</a:t>
            </a:r>
            <a:endParaRPr lang="en-US" sz="2800" u="sng" dirty="0"/>
          </a:p>
        </p:txBody>
      </p:sp>
      <p:sp>
        <p:nvSpPr>
          <p:cNvPr id="3" name="Content Placeholder 2"/>
          <p:cNvSpPr>
            <a:spLocks noGrp="1"/>
          </p:cNvSpPr>
          <p:nvPr>
            <p:ph idx="1"/>
          </p:nvPr>
        </p:nvSpPr>
        <p:spPr>
          <a:xfrm>
            <a:off x="457200" y="2667001"/>
            <a:ext cx="8229600" cy="1600200"/>
          </a:xfrm>
        </p:spPr>
        <p:txBody>
          <a:bodyPr>
            <a:normAutofit/>
          </a:bodyPr>
          <a:lstStyle/>
          <a:p>
            <a:r>
              <a:rPr lang="en-US" sz="1800" b="1" dirty="0" smtClean="0"/>
              <a:t>Study projections couldn’t be more wrong and/or irresponsible</a:t>
            </a:r>
          </a:p>
          <a:p>
            <a:r>
              <a:rPr lang="en-US" sz="1800" b="1" dirty="0" smtClean="0"/>
              <a:t>JHR voting with</a:t>
            </a:r>
            <a:r>
              <a:rPr lang="en-US" sz="1800" b="1" baseline="0" dirty="0" smtClean="0"/>
              <a:t> his $, not finishing in Brunswick, and romancing Bath</a:t>
            </a:r>
          </a:p>
          <a:p>
            <a:r>
              <a:rPr lang="en-US" sz="1800" b="1" baseline="0" dirty="0" smtClean="0"/>
              <a:t>No one wants to face reality: town officials,</a:t>
            </a:r>
            <a:r>
              <a:rPr lang="en-US" sz="1800" b="1" dirty="0" smtClean="0"/>
              <a:t> AAB, TRNE, MRTC, Legislature, et al</a:t>
            </a:r>
            <a:endParaRPr lang="en-US" sz="1800" b="1" baseline="0" dirty="0" smtClean="0"/>
          </a:p>
          <a:p>
            <a:r>
              <a:rPr lang="en-US" sz="1800" b="1" dirty="0" smtClean="0"/>
              <a:t>Repetition of the TOD mantra doesn’t change the facts</a:t>
            </a:r>
            <a:endParaRPr lang="en-US" sz="1800" b="1" baseline="0" dirty="0" smtClean="0"/>
          </a:p>
        </p:txBody>
      </p:sp>
      <p:sp>
        <p:nvSpPr>
          <p:cNvPr id="4" name="Date Placeholder 3"/>
          <p:cNvSpPr>
            <a:spLocks noGrp="1"/>
          </p:cNvSpPr>
          <p:nvPr>
            <p:ph type="dt" sz="half" idx="10"/>
          </p:nvPr>
        </p:nvSpPr>
        <p:spPr/>
        <p:txBody>
          <a:bodyPr/>
          <a:lstStyle/>
          <a:p>
            <a:r>
              <a:rPr lang="en-US" b="1" dirty="0" smtClean="0">
                <a:solidFill>
                  <a:schemeClr val="tx1"/>
                </a:solidFill>
              </a:rPr>
              <a:t>PRAC/pcs; 13 October 15</a:t>
            </a:r>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063EE6F3-9503-459F-992B-540378EFD832}" type="slidenum">
              <a:rPr lang="en-US" b="1" smtClean="0">
                <a:solidFill>
                  <a:schemeClr val="tx1"/>
                </a:solidFill>
              </a:rPr>
              <a:pPr/>
              <a:t>41</a:t>
            </a:fld>
            <a:endParaRPr lang="en-US" b="1" dirty="0">
              <a:solidFill>
                <a:schemeClr val="tx1"/>
              </a:solidFill>
            </a:endParaRPr>
          </a:p>
        </p:txBody>
      </p:sp>
      <p:pic>
        <p:nvPicPr>
          <p:cNvPr id="7" name="Picture 6" descr="wheres the beef.jpeg"/>
          <p:cNvPicPr>
            <a:picLocks noChangeAspect="1"/>
          </p:cNvPicPr>
          <p:nvPr/>
        </p:nvPicPr>
        <p:blipFill>
          <a:blip r:embed="rId3" cstate="print"/>
          <a:stretch>
            <a:fillRect/>
          </a:stretch>
        </p:blipFill>
        <p:spPr>
          <a:xfrm>
            <a:off x="3276600" y="4095750"/>
            <a:ext cx="2857500" cy="268605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u="sng" dirty="0" smtClean="0"/>
              <a:t>Now, The Editorializing…</a:t>
            </a:r>
            <a:endParaRPr lang="en-US" sz="2800" u="sng" dirty="0"/>
          </a:p>
        </p:txBody>
      </p:sp>
      <p:sp>
        <p:nvSpPr>
          <p:cNvPr id="3" name="Content Placeholder 2"/>
          <p:cNvSpPr>
            <a:spLocks noGrp="1"/>
          </p:cNvSpPr>
          <p:nvPr>
            <p:ph idx="1"/>
          </p:nvPr>
        </p:nvSpPr>
        <p:spPr>
          <a:xfrm>
            <a:off x="3429000" y="990600"/>
            <a:ext cx="5410200" cy="5257800"/>
          </a:xfrm>
        </p:spPr>
        <p:txBody>
          <a:bodyPr>
            <a:normAutofit/>
          </a:bodyPr>
          <a:lstStyle/>
          <a:p>
            <a:pPr>
              <a:lnSpc>
                <a:spcPts val="1800"/>
              </a:lnSpc>
              <a:spcBef>
                <a:spcPts val="0"/>
              </a:spcBef>
            </a:pPr>
            <a:r>
              <a:rPr lang="en-US" sz="1700" dirty="0" smtClean="0"/>
              <a:t>The  collective body of knowledge used to promote  passenger rail resurrection in Maine is a house of cards</a:t>
            </a:r>
          </a:p>
          <a:p>
            <a:pPr lvl="1">
              <a:lnSpc>
                <a:spcPts val="1800"/>
              </a:lnSpc>
              <a:spcBef>
                <a:spcPts val="0"/>
              </a:spcBef>
            </a:pPr>
            <a:r>
              <a:rPr lang="en-US" sz="1700" dirty="0" smtClean="0"/>
              <a:t>Projection built upon projection; one size fits all modeling; accentuating the positive while eliminating the negative; and ignoring facts and reality that would threaten the dream.</a:t>
            </a:r>
          </a:p>
          <a:p>
            <a:pPr lvl="1">
              <a:lnSpc>
                <a:spcPts val="1800"/>
              </a:lnSpc>
              <a:spcBef>
                <a:spcPts val="0"/>
              </a:spcBef>
            </a:pPr>
            <a:r>
              <a:rPr lang="en-US" sz="1700" dirty="0" smtClean="0"/>
              <a:t>Environmental/traffic cases are bogus.</a:t>
            </a:r>
          </a:p>
          <a:p>
            <a:pPr>
              <a:lnSpc>
                <a:spcPts val="1800"/>
              </a:lnSpc>
              <a:spcBef>
                <a:spcPts val="0"/>
              </a:spcBef>
            </a:pPr>
            <a:r>
              <a:rPr lang="en-US" sz="1700" dirty="0" smtClean="0"/>
              <a:t>Some lobbyists claim to be in the “Imagination Business;” imagination has more than one meaning.</a:t>
            </a:r>
          </a:p>
          <a:p>
            <a:pPr>
              <a:lnSpc>
                <a:spcPts val="1800"/>
              </a:lnSpc>
              <a:spcBef>
                <a:spcPts val="0"/>
              </a:spcBef>
            </a:pPr>
            <a:r>
              <a:rPr lang="en-US" sz="1700" dirty="0" smtClean="0"/>
              <a:t>Using Brunswick as an example to promote expansion to Lewiston, Auburn, and points north is an epic misrepresentation.</a:t>
            </a:r>
          </a:p>
          <a:p>
            <a:pPr lvl="1">
              <a:lnSpc>
                <a:spcPts val="1800"/>
              </a:lnSpc>
              <a:spcBef>
                <a:spcPts val="0"/>
              </a:spcBef>
            </a:pPr>
            <a:r>
              <a:rPr lang="en-US" sz="1700" dirty="0" smtClean="0"/>
              <a:t>Facts on the ground support just the opposite conclusion.</a:t>
            </a:r>
          </a:p>
          <a:p>
            <a:pPr>
              <a:lnSpc>
                <a:spcPts val="1800"/>
              </a:lnSpc>
              <a:spcBef>
                <a:spcPts val="0"/>
              </a:spcBef>
            </a:pPr>
            <a:r>
              <a:rPr lang="en-US" sz="1700" dirty="0" smtClean="0"/>
              <a:t>The projections put forward are so unreasonable as to raise serious competence and accountability concerns</a:t>
            </a:r>
          </a:p>
          <a:p>
            <a:pPr>
              <a:lnSpc>
                <a:spcPts val="1800"/>
              </a:lnSpc>
              <a:spcBef>
                <a:spcPts val="0"/>
              </a:spcBef>
            </a:pPr>
            <a:r>
              <a:rPr lang="en-US" sz="1700" i="1" u="sng" dirty="0" smtClean="0"/>
              <a:t>“It’s worth the gamble” </a:t>
            </a:r>
            <a:r>
              <a:rPr lang="en-US" sz="1700" dirty="0" smtClean="0"/>
              <a:t>is a poor way to steward the public trust and huge sums of OPM.</a:t>
            </a:r>
            <a:endParaRPr lang="en-US" sz="1700" dirty="0"/>
          </a:p>
        </p:txBody>
      </p:sp>
      <p:pic>
        <p:nvPicPr>
          <p:cNvPr id="4" name="Picture 3"/>
          <p:cNvPicPr>
            <a:picLocks noChangeAspect="1" noChangeArrowheads="1"/>
          </p:cNvPicPr>
          <p:nvPr/>
        </p:nvPicPr>
        <p:blipFill>
          <a:blip r:embed="rId3" cstate="print"/>
          <a:srcRect/>
          <a:stretch>
            <a:fillRect/>
          </a:stretch>
        </p:blipFill>
        <p:spPr bwMode="auto">
          <a:xfrm>
            <a:off x="0" y="990600"/>
            <a:ext cx="3352800" cy="3352800"/>
          </a:xfrm>
          <a:prstGeom prst="rect">
            <a:avLst/>
          </a:prstGeom>
          <a:noFill/>
          <a:ln w="9525">
            <a:noFill/>
            <a:miter lim="800000"/>
            <a:headEnd/>
            <a:tailEnd/>
          </a:ln>
          <a:effectLst/>
        </p:spPr>
      </p:pic>
      <p:sp>
        <p:nvSpPr>
          <p:cNvPr id="5" name="TextBox 4"/>
          <p:cNvSpPr txBox="1"/>
          <p:nvPr/>
        </p:nvSpPr>
        <p:spPr>
          <a:xfrm>
            <a:off x="304801" y="4572000"/>
            <a:ext cx="2895600" cy="1754326"/>
          </a:xfrm>
          <a:prstGeom prst="rect">
            <a:avLst/>
          </a:prstGeom>
          <a:noFill/>
          <a:ln w="28575">
            <a:solidFill>
              <a:schemeClr val="tx1"/>
            </a:solidFill>
          </a:ln>
        </p:spPr>
        <p:txBody>
          <a:bodyPr wrap="square" rtlCol="0">
            <a:spAutoFit/>
          </a:bodyPr>
          <a:lstStyle/>
          <a:p>
            <a:pPr algn="ctr"/>
            <a:r>
              <a:rPr lang="en-US" b="1" i="1" u="sng" dirty="0" smtClean="0"/>
              <a:t>Takeaway: </a:t>
            </a:r>
            <a:r>
              <a:rPr lang="en-US" b="1" dirty="0" smtClean="0"/>
              <a:t>“Incredible economic benefit” and “exponential economic prosperity” are just two of the myths being propagated about Brunswick.</a:t>
            </a:r>
            <a:endParaRPr lang="en-US" b="1" dirty="0"/>
          </a:p>
        </p:txBody>
      </p:sp>
      <p:sp>
        <p:nvSpPr>
          <p:cNvPr id="6" name="Date Placeholder 5"/>
          <p:cNvSpPr>
            <a:spLocks noGrp="1"/>
          </p:cNvSpPr>
          <p:nvPr>
            <p:ph type="dt" sz="half" idx="10"/>
          </p:nvPr>
        </p:nvSpPr>
        <p:spPr/>
        <p:txBody>
          <a:bodyPr/>
          <a:lstStyle/>
          <a:p>
            <a:r>
              <a:rPr lang="en-US" dirty="0" smtClean="0"/>
              <a:t>PRAC/pcs; 13 October 15</a:t>
            </a:r>
            <a:endParaRPr lang="en-US" dirty="0"/>
          </a:p>
        </p:txBody>
      </p:sp>
      <p:sp>
        <p:nvSpPr>
          <p:cNvPr id="7" name="Slide Number Placeholder 6"/>
          <p:cNvSpPr>
            <a:spLocks noGrp="1"/>
          </p:cNvSpPr>
          <p:nvPr>
            <p:ph type="sldNum" sz="quarter" idx="12"/>
          </p:nvPr>
        </p:nvSpPr>
        <p:spPr/>
        <p:txBody>
          <a:bodyPr/>
          <a:lstStyle/>
          <a:p>
            <a:fld id="{063EE6F3-9503-459F-992B-540378EFD832}" type="slidenum">
              <a:rPr lang="en-US" smtClean="0"/>
              <a:pPr/>
              <a:t>42</a:t>
            </a:fld>
            <a:endParaRPr lang="en-US" dirty="0"/>
          </a:p>
        </p:txBody>
      </p:sp>
      <p:pic>
        <p:nvPicPr>
          <p:cNvPr id="8" name="Picture 7" descr="You can't handle the truth.jpg"/>
          <p:cNvPicPr>
            <a:picLocks noChangeAspect="1"/>
          </p:cNvPicPr>
          <p:nvPr/>
        </p:nvPicPr>
        <p:blipFill>
          <a:blip r:embed="rId4" cstate="print"/>
          <a:stretch>
            <a:fillRect/>
          </a:stretch>
        </p:blipFill>
        <p:spPr>
          <a:xfrm>
            <a:off x="4881331" y="5181600"/>
            <a:ext cx="2357669" cy="160356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lling the dice.jpg"/>
          <p:cNvPicPr>
            <a:picLocks noChangeAspect="1"/>
          </p:cNvPicPr>
          <p:nvPr/>
        </p:nvPicPr>
        <p:blipFill>
          <a:blip r:embed="rId2" cstate="print">
            <a:duotone>
              <a:schemeClr val="bg2">
                <a:shade val="45000"/>
                <a:satMod val="135000"/>
              </a:schemeClr>
              <a:prstClr val="white"/>
            </a:duotone>
          </a:blip>
          <a:srcRect b="25349"/>
          <a:stretch>
            <a:fillRect/>
          </a:stretch>
        </p:blipFill>
        <p:spPr>
          <a:xfrm>
            <a:off x="304800" y="269789"/>
            <a:ext cx="8686799" cy="6283411"/>
          </a:xfrm>
          <a:prstGeom prst="rect">
            <a:avLst/>
          </a:prstGeom>
        </p:spPr>
      </p:pic>
      <p:sp>
        <p:nvSpPr>
          <p:cNvPr id="2" name="Title 1"/>
          <p:cNvSpPr>
            <a:spLocks noGrp="1"/>
          </p:cNvSpPr>
          <p:nvPr>
            <p:ph type="title"/>
          </p:nvPr>
        </p:nvSpPr>
        <p:spPr/>
        <p:txBody>
          <a:bodyPr>
            <a:normAutofit/>
          </a:bodyPr>
          <a:lstStyle/>
          <a:p>
            <a:r>
              <a:rPr lang="en-US" sz="2800" u="sng" dirty="0" smtClean="0"/>
              <a:t>Conclusion</a:t>
            </a:r>
            <a:endParaRPr lang="en-US" sz="2800" u="sng" dirty="0"/>
          </a:p>
        </p:txBody>
      </p:sp>
      <p:sp>
        <p:nvSpPr>
          <p:cNvPr id="3" name="Content Placeholder 2"/>
          <p:cNvSpPr>
            <a:spLocks noGrp="1"/>
          </p:cNvSpPr>
          <p:nvPr>
            <p:ph idx="1"/>
          </p:nvPr>
        </p:nvSpPr>
        <p:spPr>
          <a:xfrm>
            <a:off x="457200" y="1143000"/>
            <a:ext cx="8229600" cy="3810000"/>
          </a:xfrm>
        </p:spPr>
        <p:txBody>
          <a:bodyPr>
            <a:noAutofit/>
          </a:bodyPr>
          <a:lstStyle/>
          <a:p>
            <a:pPr>
              <a:spcBef>
                <a:spcPts val="200"/>
              </a:spcBef>
            </a:pPr>
            <a:r>
              <a:rPr lang="en-US" sz="1800" b="1" dirty="0" smtClean="0"/>
              <a:t>Rail is the least flexible,</a:t>
            </a:r>
            <a:r>
              <a:rPr lang="en-US" sz="1800" b="1" baseline="0" dirty="0" smtClean="0"/>
              <a:t> most expensive, least reliable means of passenger transport</a:t>
            </a:r>
          </a:p>
          <a:p>
            <a:pPr lvl="1">
              <a:spcBef>
                <a:spcPts val="200"/>
              </a:spcBef>
            </a:pPr>
            <a:r>
              <a:rPr lang="en-US" sz="1800" b="1" baseline="0" dirty="0" smtClean="0"/>
              <a:t>Cost estimates on capital projects typically low by large amounts</a:t>
            </a:r>
          </a:p>
          <a:p>
            <a:pPr lvl="1">
              <a:spcBef>
                <a:spcPts val="200"/>
              </a:spcBef>
            </a:pPr>
            <a:r>
              <a:rPr lang="en-US" sz="1800" b="1" dirty="0" smtClean="0"/>
              <a:t>Downeaster is not environmentally friendly</a:t>
            </a:r>
            <a:endParaRPr lang="en-US" sz="1800" b="1" baseline="0" dirty="0" smtClean="0"/>
          </a:p>
          <a:p>
            <a:pPr>
              <a:spcBef>
                <a:spcPts val="200"/>
              </a:spcBef>
            </a:pPr>
            <a:r>
              <a:rPr lang="en-US" sz="1800" b="1" dirty="0" smtClean="0"/>
              <a:t>U</a:t>
            </a:r>
            <a:r>
              <a:rPr lang="en-US" sz="1800" b="1" baseline="0" dirty="0" smtClean="0"/>
              <a:t>tility and cost effectiveness in a state like Maine is largely non-existent</a:t>
            </a:r>
          </a:p>
          <a:p>
            <a:pPr lvl="1">
              <a:spcBef>
                <a:spcPts val="200"/>
              </a:spcBef>
            </a:pPr>
            <a:r>
              <a:rPr lang="en-US" sz="1800" b="1" baseline="0" dirty="0" smtClean="0"/>
              <a:t>Inherently road dependent due to geography and population density/distribution</a:t>
            </a:r>
          </a:p>
          <a:p>
            <a:pPr lvl="1">
              <a:spcBef>
                <a:spcPts val="200"/>
              </a:spcBef>
            </a:pPr>
            <a:r>
              <a:rPr lang="en-US" sz="1800" b="1" baseline="0" dirty="0" smtClean="0"/>
              <a:t>Capital outlays are unaffordable</a:t>
            </a:r>
          </a:p>
          <a:p>
            <a:pPr lvl="1">
              <a:spcBef>
                <a:spcPts val="200"/>
              </a:spcBef>
            </a:pPr>
            <a:r>
              <a:rPr lang="en-US" sz="1800" b="1" baseline="0" dirty="0" smtClean="0"/>
              <a:t>Lifelong operating subsidies of up to 80% and more</a:t>
            </a:r>
          </a:p>
          <a:p>
            <a:pPr lvl="1">
              <a:spcBef>
                <a:spcPts val="200"/>
              </a:spcBef>
            </a:pPr>
            <a:r>
              <a:rPr lang="en-US" sz="1800" b="1" baseline="0" dirty="0" smtClean="0"/>
              <a:t>More train lovers than train riders</a:t>
            </a:r>
          </a:p>
          <a:p>
            <a:pPr lvl="1">
              <a:spcBef>
                <a:spcPts val="200"/>
              </a:spcBef>
            </a:pPr>
            <a:r>
              <a:rPr lang="en-US" sz="1800" b="1" baseline="0" dirty="0" smtClean="0"/>
              <a:t>If demand was there, bus operators would be chasing it</a:t>
            </a:r>
          </a:p>
          <a:p>
            <a:pPr>
              <a:spcBef>
                <a:spcPts val="200"/>
              </a:spcBef>
            </a:pPr>
            <a:r>
              <a:rPr lang="en-US" sz="1800" b="1" baseline="0" dirty="0" smtClean="0"/>
              <a:t>Refusal of Brunswick town council to assess benefit is telling</a:t>
            </a:r>
          </a:p>
          <a:p>
            <a:pPr>
              <a:spcBef>
                <a:spcPts val="200"/>
              </a:spcBef>
            </a:pPr>
            <a:r>
              <a:rPr lang="en-US" sz="1800" b="1" baseline="0" dirty="0" smtClean="0"/>
              <a:t>Investment being made by political dictate, not by transportation experts with objective analysis</a:t>
            </a:r>
          </a:p>
        </p:txBody>
      </p:sp>
      <p:sp>
        <p:nvSpPr>
          <p:cNvPr id="5" name="TextBox 4"/>
          <p:cNvSpPr txBox="1"/>
          <p:nvPr/>
        </p:nvSpPr>
        <p:spPr>
          <a:xfrm>
            <a:off x="1143000" y="5638800"/>
            <a:ext cx="7162800" cy="923330"/>
          </a:xfrm>
          <a:prstGeom prst="rect">
            <a:avLst/>
          </a:prstGeom>
          <a:noFill/>
          <a:ln w="28575">
            <a:solidFill>
              <a:schemeClr val="tx1"/>
            </a:solidFill>
          </a:ln>
        </p:spPr>
        <p:txBody>
          <a:bodyPr wrap="square" rtlCol="0">
            <a:spAutoFit/>
          </a:bodyPr>
          <a:lstStyle/>
          <a:p>
            <a:pPr algn="ctr"/>
            <a:r>
              <a:rPr lang="en-US" b="1" i="1" u="sng" dirty="0" smtClean="0"/>
              <a:t>Takeaway: </a:t>
            </a:r>
            <a:r>
              <a:rPr lang="en-US" b="1" dirty="0" smtClean="0"/>
              <a:t>  The entire set of underpinnings of the Downeaster is flawed, mis-stated, and exaggerated.  Now that it’s in existence, the rationale to keep it alive and expanding is even more flawed.</a:t>
            </a:r>
          </a:p>
        </p:txBody>
      </p:sp>
      <p:sp>
        <p:nvSpPr>
          <p:cNvPr id="6" name="Date Placeholder 5"/>
          <p:cNvSpPr>
            <a:spLocks noGrp="1"/>
          </p:cNvSpPr>
          <p:nvPr>
            <p:ph type="dt" sz="half" idx="10"/>
          </p:nvPr>
        </p:nvSpPr>
        <p:spPr>
          <a:xfrm>
            <a:off x="0" y="6492875"/>
            <a:ext cx="2133600" cy="365125"/>
          </a:xfrm>
        </p:spPr>
        <p:txBody>
          <a:bodyPr/>
          <a:lstStyle/>
          <a:p>
            <a:r>
              <a:rPr lang="en-US" b="1" dirty="0" smtClean="0">
                <a:solidFill>
                  <a:schemeClr val="tx1"/>
                </a:solidFill>
              </a:rPr>
              <a:t>PRAC/pcs; 13 October 15</a:t>
            </a:r>
            <a:endParaRPr lang="en-US" b="1" dirty="0">
              <a:solidFill>
                <a:schemeClr val="tx1"/>
              </a:solidFill>
            </a:endParaRPr>
          </a:p>
        </p:txBody>
      </p:sp>
      <p:sp>
        <p:nvSpPr>
          <p:cNvPr id="7" name="Slide Number Placeholder 6"/>
          <p:cNvSpPr>
            <a:spLocks noGrp="1"/>
          </p:cNvSpPr>
          <p:nvPr>
            <p:ph type="sldNum" sz="quarter" idx="12"/>
          </p:nvPr>
        </p:nvSpPr>
        <p:spPr>
          <a:xfrm>
            <a:off x="6705600" y="6416675"/>
            <a:ext cx="2133600" cy="365125"/>
          </a:xfrm>
        </p:spPr>
        <p:txBody>
          <a:bodyPr/>
          <a:lstStyle/>
          <a:p>
            <a:r>
              <a:rPr lang="en-US" b="1" dirty="0" smtClean="0">
                <a:solidFill>
                  <a:schemeClr val="tx1"/>
                </a:solidFill>
              </a:rPr>
              <a:t>42</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positphotos_2308087-Musical-notes.jpg"/>
          <p:cNvPicPr>
            <a:picLocks noChangeAspect="1"/>
          </p:cNvPicPr>
          <p:nvPr/>
        </p:nvPicPr>
        <p:blipFill>
          <a:blip r:embed="rId2" cstate="print"/>
          <a:stretch>
            <a:fillRect/>
          </a:stretch>
        </p:blipFill>
        <p:spPr>
          <a:xfrm>
            <a:off x="1524000" y="2590800"/>
            <a:ext cx="4267200" cy="860397"/>
          </a:xfrm>
          <a:prstGeom prst="rect">
            <a:avLst/>
          </a:prstGeom>
        </p:spPr>
      </p:pic>
      <p:sp>
        <p:nvSpPr>
          <p:cNvPr id="2" name="Title 1"/>
          <p:cNvSpPr>
            <a:spLocks noGrp="1"/>
          </p:cNvSpPr>
          <p:nvPr>
            <p:ph type="title"/>
          </p:nvPr>
        </p:nvSpPr>
        <p:spPr/>
        <p:txBody>
          <a:bodyPr>
            <a:normAutofit/>
          </a:bodyPr>
          <a:lstStyle/>
          <a:p>
            <a:r>
              <a:rPr lang="en-US" sz="2800" u="sng" dirty="0" smtClean="0"/>
              <a:t>As the old saying goes, “music hath charms….”</a:t>
            </a:r>
            <a:endParaRPr lang="en-US" sz="2800" u="sng" dirty="0"/>
          </a:p>
        </p:txBody>
      </p:sp>
      <p:sp>
        <p:nvSpPr>
          <p:cNvPr id="3" name="Content Placeholder 2"/>
          <p:cNvSpPr>
            <a:spLocks noGrp="1"/>
          </p:cNvSpPr>
          <p:nvPr>
            <p:ph idx="1"/>
          </p:nvPr>
        </p:nvSpPr>
        <p:spPr>
          <a:xfrm>
            <a:off x="457200" y="1143001"/>
            <a:ext cx="8229600" cy="1676400"/>
          </a:xfrm>
        </p:spPr>
        <p:txBody>
          <a:bodyPr>
            <a:normAutofit/>
          </a:bodyPr>
          <a:lstStyle/>
          <a:p>
            <a:r>
              <a:rPr lang="en-US" sz="1800" dirty="0" smtClean="0"/>
              <a:t>Trying to insinuate the principles and benefits of major metropolitan area (NYC, Phila, LA, Boston, Chicago, Wash DC) Transit Oriented Development upon the small, highly distributed, often rural population of Maine is a fool’s errand.</a:t>
            </a:r>
          </a:p>
          <a:p>
            <a:r>
              <a:rPr lang="en-US" sz="1800" dirty="0" smtClean="0"/>
              <a:t>The only reason the attempts continue is because of the siren song of the Oppem Sisters,  Soppem, Foppem, and Moppem, even now waiting to take your call…</a:t>
            </a:r>
          </a:p>
        </p:txBody>
      </p:sp>
      <p:pic>
        <p:nvPicPr>
          <p:cNvPr id="2051" name="Picture 3"/>
          <p:cNvPicPr>
            <a:picLocks noChangeAspect="1" noChangeArrowheads="1"/>
          </p:cNvPicPr>
          <p:nvPr/>
        </p:nvPicPr>
        <p:blipFill>
          <a:blip r:embed="rId3" cstate="print"/>
          <a:srcRect/>
          <a:stretch>
            <a:fillRect/>
          </a:stretch>
        </p:blipFill>
        <p:spPr bwMode="auto">
          <a:xfrm>
            <a:off x="1143000" y="3381375"/>
            <a:ext cx="5086350" cy="3476625"/>
          </a:xfrm>
          <a:prstGeom prst="rect">
            <a:avLst/>
          </a:prstGeom>
          <a:noFill/>
          <a:ln w="9525">
            <a:noFill/>
            <a:miter lim="800000"/>
            <a:headEnd/>
            <a:tailEnd/>
          </a:ln>
        </p:spPr>
      </p:pic>
      <p:sp>
        <p:nvSpPr>
          <p:cNvPr id="9" name="TextBox 8"/>
          <p:cNvSpPr txBox="1"/>
          <p:nvPr/>
        </p:nvSpPr>
        <p:spPr>
          <a:xfrm>
            <a:off x="609600" y="4419600"/>
            <a:ext cx="964367" cy="307777"/>
          </a:xfrm>
          <a:prstGeom prst="rect">
            <a:avLst/>
          </a:prstGeom>
          <a:noFill/>
          <a:ln w="6350">
            <a:solidFill>
              <a:schemeClr val="tx1"/>
            </a:solidFill>
          </a:ln>
        </p:spPr>
        <p:txBody>
          <a:bodyPr wrap="none" rtlCol="0">
            <a:spAutoFit/>
          </a:bodyPr>
          <a:lstStyle/>
          <a:p>
            <a:r>
              <a:rPr lang="en-US" sz="1400" dirty="0" smtClean="0"/>
              <a:t>State OPM</a:t>
            </a:r>
            <a:endParaRPr lang="en-US" sz="1400" dirty="0"/>
          </a:p>
        </p:txBody>
      </p:sp>
      <p:sp>
        <p:nvSpPr>
          <p:cNvPr id="11" name="TextBox 10"/>
          <p:cNvSpPr txBox="1"/>
          <p:nvPr/>
        </p:nvSpPr>
        <p:spPr>
          <a:xfrm>
            <a:off x="4953000" y="6172200"/>
            <a:ext cx="1314784" cy="307777"/>
          </a:xfrm>
          <a:prstGeom prst="rect">
            <a:avLst/>
          </a:prstGeom>
          <a:noFill/>
          <a:ln w="6350">
            <a:solidFill>
              <a:schemeClr val="tx1"/>
            </a:solidFill>
          </a:ln>
        </p:spPr>
        <p:txBody>
          <a:bodyPr wrap="none" rtlCol="0">
            <a:spAutoFit/>
          </a:bodyPr>
          <a:lstStyle/>
          <a:p>
            <a:r>
              <a:rPr lang="en-US" sz="1400" dirty="0" smtClean="0"/>
              <a:t>Municipal OPM</a:t>
            </a:r>
            <a:endParaRPr lang="en-US" sz="1400" dirty="0"/>
          </a:p>
        </p:txBody>
      </p:sp>
      <p:sp>
        <p:nvSpPr>
          <p:cNvPr id="12" name="TextBox 11"/>
          <p:cNvSpPr txBox="1"/>
          <p:nvPr/>
        </p:nvSpPr>
        <p:spPr>
          <a:xfrm>
            <a:off x="2971800" y="3352800"/>
            <a:ext cx="1130566" cy="307777"/>
          </a:xfrm>
          <a:prstGeom prst="rect">
            <a:avLst/>
          </a:prstGeom>
          <a:noFill/>
          <a:ln w="6350">
            <a:solidFill>
              <a:schemeClr val="tx1"/>
            </a:solidFill>
          </a:ln>
        </p:spPr>
        <p:txBody>
          <a:bodyPr wrap="none" rtlCol="0">
            <a:spAutoFit/>
          </a:bodyPr>
          <a:lstStyle/>
          <a:p>
            <a:r>
              <a:rPr lang="en-US" sz="1400" dirty="0" smtClean="0"/>
              <a:t>Federal OPM</a:t>
            </a:r>
            <a:endParaRPr lang="en-US" sz="1400" dirty="0"/>
          </a:p>
        </p:txBody>
      </p:sp>
      <p:sp>
        <p:nvSpPr>
          <p:cNvPr id="10" name="TextBox 9"/>
          <p:cNvSpPr txBox="1"/>
          <p:nvPr/>
        </p:nvSpPr>
        <p:spPr>
          <a:xfrm>
            <a:off x="6676073" y="4038600"/>
            <a:ext cx="2070247" cy="923330"/>
          </a:xfrm>
          <a:prstGeom prst="rect">
            <a:avLst/>
          </a:prstGeom>
          <a:noFill/>
          <a:ln w="28575">
            <a:solidFill>
              <a:schemeClr val="tx1"/>
            </a:solidFill>
          </a:ln>
        </p:spPr>
        <p:txBody>
          <a:bodyPr wrap="none" rtlCol="0">
            <a:spAutoFit/>
          </a:bodyPr>
          <a:lstStyle/>
          <a:p>
            <a:pPr algn="ctr"/>
            <a:r>
              <a:rPr lang="en-US" b="1" i="1" dirty="0" smtClean="0"/>
              <a:t>“Every time it rains,</a:t>
            </a:r>
          </a:p>
          <a:p>
            <a:pPr algn="ctr"/>
            <a:r>
              <a:rPr lang="en-US" b="1" i="1" dirty="0" smtClean="0"/>
              <a:t>it rains… dollars</a:t>
            </a:r>
          </a:p>
          <a:p>
            <a:pPr algn="ctr"/>
            <a:r>
              <a:rPr lang="en-US" b="1" i="1" dirty="0" smtClean="0"/>
              <a:t>from others……”</a:t>
            </a:r>
            <a:endParaRPr lang="en-US" b="1" i="1" dirty="0"/>
          </a:p>
        </p:txBody>
      </p:sp>
      <p:sp>
        <p:nvSpPr>
          <p:cNvPr id="13" name="Date Placeholder 12"/>
          <p:cNvSpPr>
            <a:spLocks noGrp="1"/>
          </p:cNvSpPr>
          <p:nvPr>
            <p:ph type="dt" sz="half" idx="10"/>
          </p:nvPr>
        </p:nvSpPr>
        <p:spPr>
          <a:xfrm>
            <a:off x="76200" y="6416675"/>
            <a:ext cx="2133600" cy="365125"/>
          </a:xfrm>
        </p:spPr>
        <p:txBody>
          <a:bodyPr/>
          <a:lstStyle/>
          <a:p>
            <a:r>
              <a:rPr lang="en-US" dirty="0" smtClean="0">
                <a:solidFill>
                  <a:schemeClr val="tx1"/>
                </a:solidFill>
              </a:rPr>
              <a:t>PRAC/pcs; 13 October 15</a:t>
            </a:r>
            <a:endParaRPr lang="en-US" dirty="0">
              <a:solidFill>
                <a:schemeClr val="tx1"/>
              </a:solidFill>
            </a:endParaRPr>
          </a:p>
        </p:txBody>
      </p:sp>
      <p:sp>
        <p:nvSpPr>
          <p:cNvPr id="14" name="Slide Number Placeholder 13"/>
          <p:cNvSpPr>
            <a:spLocks noGrp="1"/>
          </p:cNvSpPr>
          <p:nvPr>
            <p:ph type="sldNum" sz="quarter" idx="12"/>
          </p:nvPr>
        </p:nvSpPr>
        <p:spPr/>
        <p:txBody>
          <a:bodyPr/>
          <a:lstStyle/>
          <a:p>
            <a:fld id="{063EE6F3-9503-459F-992B-540378EFD832}"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transtyle.com/wp-content/uploads/2013/10/transtyle-34_ver_664_449c.jpg"/>
          <p:cNvPicPr>
            <a:picLocks noChangeAspect="1" noChangeArrowheads="1"/>
          </p:cNvPicPr>
          <p:nvPr/>
        </p:nvPicPr>
        <p:blipFill>
          <a:blip r:embed="rId2" cstate="print">
            <a:lum bright="36000" contrast="-57000"/>
          </a:blip>
          <a:srcRect/>
          <a:stretch>
            <a:fillRect/>
          </a:stretch>
        </p:blipFill>
        <p:spPr bwMode="auto">
          <a:xfrm>
            <a:off x="76200" y="228600"/>
            <a:ext cx="8917112" cy="6035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US" sz="2800" u="sng" dirty="0" smtClean="0"/>
              <a:t>One more time, Maestro!</a:t>
            </a:r>
            <a:endParaRPr lang="en-US" sz="2800" u="sng" dirty="0"/>
          </a:p>
        </p:txBody>
      </p:sp>
      <p:sp>
        <p:nvSpPr>
          <p:cNvPr id="3" name="Content Placeholder 2"/>
          <p:cNvSpPr>
            <a:spLocks noGrp="1"/>
          </p:cNvSpPr>
          <p:nvPr>
            <p:ph idx="1"/>
          </p:nvPr>
        </p:nvSpPr>
        <p:spPr>
          <a:xfrm>
            <a:off x="457200" y="1295400"/>
            <a:ext cx="8229600" cy="2438400"/>
          </a:xfrm>
        </p:spPr>
        <p:txBody>
          <a:bodyPr>
            <a:noAutofit/>
          </a:bodyPr>
          <a:lstStyle/>
          <a:p>
            <a:pPr>
              <a:spcBef>
                <a:spcPts val="200"/>
              </a:spcBef>
            </a:pPr>
            <a:r>
              <a:rPr lang="en-US" sz="1800" b="1" dirty="0" smtClean="0"/>
              <a:t>Widespread use of passenger rail transport died decades ago for logical and cultural reasons of substantial merit.</a:t>
            </a:r>
          </a:p>
          <a:p>
            <a:pPr lvl="1">
              <a:spcBef>
                <a:spcPts val="200"/>
              </a:spcBef>
            </a:pPr>
            <a:r>
              <a:rPr lang="en-US" sz="1800" b="1" dirty="0" smtClean="0"/>
              <a:t>Exceptions are </a:t>
            </a:r>
            <a:r>
              <a:rPr lang="en-US" sz="1800" b="1" i="1" u="sng" dirty="0" smtClean="0"/>
              <a:t>rare</a:t>
            </a:r>
            <a:r>
              <a:rPr lang="en-US" sz="1800" b="1" dirty="0" smtClean="0"/>
              <a:t> and tailored to unique and specific circumstances.</a:t>
            </a:r>
          </a:p>
          <a:p>
            <a:pPr lvl="1">
              <a:spcBef>
                <a:spcPts val="200"/>
              </a:spcBef>
            </a:pPr>
            <a:r>
              <a:rPr lang="en-US" sz="1800" b="1" dirty="0" smtClean="0"/>
              <a:t>NNEPRA creation &amp; Downeaster inception devoid of demand assessment and modality tradeoffs</a:t>
            </a:r>
          </a:p>
          <a:p>
            <a:pPr>
              <a:spcBef>
                <a:spcPts val="200"/>
              </a:spcBef>
            </a:pPr>
            <a:r>
              <a:rPr lang="en-US" sz="1800" b="1" dirty="0" smtClean="0"/>
              <a:t>Nothing of sufficient magnitude has occurred since then to justify the second coming of passenger rail.</a:t>
            </a:r>
          </a:p>
          <a:p>
            <a:pPr lvl="1">
              <a:spcBef>
                <a:spcPts val="200"/>
              </a:spcBef>
            </a:pPr>
            <a:r>
              <a:rPr lang="en-US" sz="1800" b="1" dirty="0" smtClean="0"/>
              <a:t>Examples abound nationwide of failed, over-promoted, vastly over budget attempts to revive past glories.</a:t>
            </a:r>
          </a:p>
          <a:p>
            <a:pPr lvl="1">
              <a:spcBef>
                <a:spcPts val="200"/>
              </a:spcBef>
            </a:pPr>
            <a:r>
              <a:rPr lang="en-US" sz="1800" b="1" dirty="0" smtClean="0"/>
              <a:t>Modern, cleaner, more flexible, more affordable, and more reliable service options exist, and can be introduced quickly with minor capital expense.</a:t>
            </a:r>
          </a:p>
          <a:p>
            <a:pPr>
              <a:spcBef>
                <a:spcPts val="200"/>
              </a:spcBef>
            </a:pPr>
            <a:r>
              <a:rPr lang="en-US" sz="1800" b="1" dirty="0" smtClean="0"/>
              <a:t>Adapted from a friend: </a:t>
            </a:r>
            <a:r>
              <a:rPr lang="en-US" sz="1800" b="1" i="1" dirty="0" smtClean="0"/>
              <a:t>"There seems to be no limit on how much money government is willing to spend to restore a legacy mode of travel that almost nobody is expected to use.“</a:t>
            </a:r>
          </a:p>
        </p:txBody>
      </p:sp>
      <p:sp>
        <p:nvSpPr>
          <p:cNvPr id="7" name="TextBox 6"/>
          <p:cNvSpPr txBox="1"/>
          <p:nvPr/>
        </p:nvSpPr>
        <p:spPr>
          <a:xfrm>
            <a:off x="1752600" y="5486400"/>
            <a:ext cx="5251630" cy="369332"/>
          </a:xfrm>
          <a:prstGeom prst="rect">
            <a:avLst/>
          </a:prstGeom>
          <a:noFill/>
          <a:ln w="28575">
            <a:solidFill>
              <a:schemeClr val="tx1"/>
            </a:solidFill>
          </a:ln>
        </p:spPr>
        <p:txBody>
          <a:bodyPr wrap="none" rtlCol="0">
            <a:spAutoFit/>
          </a:bodyPr>
          <a:lstStyle/>
          <a:p>
            <a:r>
              <a:rPr lang="en-US" b="1" i="1" u="sng" dirty="0" smtClean="0"/>
              <a:t>Takeaway:  Return on investment?  Are you kidding?</a:t>
            </a:r>
            <a:r>
              <a:rPr lang="en-US" dirty="0" smtClean="0"/>
              <a:t> </a:t>
            </a:r>
            <a:endParaRPr lang="en-US" dirty="0"/>
          </a:p>
        </p:txBody>
      </p:sp>
      <p:sp>
        <p:nvSpPr>
          <p:cNvPr id="6" name="Date Placeholder 5"/>
          <p:cNvSpPr>
            <a:spLocks noGrp="1"/>
          </p:cNvSpPr>
          <p:nvPr>
            <p:ph type="dt" sz="half" idx="10"/>
          </p:nvPr>
        </p:nvSpPr>
        <p:spPr/>
        <p:txBody>
          <a:bodyPr/>
          <a:lstStyle/>
          <a:p>
            <a:r>
              <a:rPr lang="en-US" dirty="0" smtClean="0"/>
              <a:t>PRAC/pcs; 13 October 15</a:t>
            </a:r>
            <a:endParaRPr lang="en-US" dirty="0"/>
          </a:p>
        </p:txBody>
      </p:sp>
      <p:sp>
        <p:nvSpPr>
          <p:cNvPr id="8" name="Slide Number Placeholder 7"/>
          <p:cNvSpPr>
            <a:spLocks noGrp="1"/>
          </p:cNvSpPr>
          <p:nvPr>
            <p:ph type="sldNum" sz="quarter" idx="12"/>
          </p:nvPr>
        </p:nvSpPr>
        <p:spPr/>
        <p:txBody>
          <a:bodyPr/>
          <a:lstStyle/>
          <a:p>
            <a:fld id="{063EE6F3-9503-459F-992B-540378EFD832}"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Appendix:  Maine</a:t>
            </a:r>
            <a:r>
              <a:rPr lang="en-US" sz="2800" u="sng" baseline="0" dirty="0" smtClean="0"/>
              <a:t> Passenger Rail History (MCR)</a:t>
            </a:r>
            <a:endParaRPr lang="en-US" sz="2800" u="sng" dirty="0"/>
          </a:p>
        </p:txBody>
      </p:sp>
      <p:sp>
        <p:nvSpPr>
          <p:cNvPr id="4" name="Date Placeholder 3"/>
          <p:cNvSpPr>
            <a:spLocks noGrp="1"/>
          </p:cNvSpPr>
          <p:nvPr>
            <p:ph type="dt" sz="half" idx="10"/>
          </p:nvPr>
        </p:nvSpPr>
        <p:spPr>
          <a:xfrm>
            <a:off x="304800" y="6416675"/>
            <a:ext cx="2133600" cy="365125"/>
          </a:xfrm>
        </p:spPr>
        <p:txBody>
          <a:bodyPr/>
          <a:lstStyle/>
          <a:p>
            <a:r>
              <a:rPr lang="en-US" dirty="0" smtClean="0"/>
              <a:t>PRAC/pcs; 13 October 15</a:t>
            </a:r>
            <a:endParaRPr lang="en-US" dirty="0"/>
          </a:p>
        </p:txBody>
      </p:sp>
      <p:sp>
        <p:nvSpPr>
          <p:cNvPr id="5" name="Slide Number Placeholder 4"/>
          <p:cNvSpPr>
            <a:spLocks noGrp="1"/>
          </p:cNvSpPr>
          <p:nvPr>
            <p:ph type="sldNum" sz="quarter" idx="12"/>
          </p:nvPr>
        </p:nvSpPr>
        <p:spPr>
          <a:xfrm>
            <a:off x="6705600" y="6492875"/>
            <a:ext cx="2133600" cy="365125"/>
          </a:xfrm>
        </p:spPr>
        <p:txBody>
          <a:bodyPr/>
          <a:lstStyle/>
          <a:p>
            <a:fld id="{063EE6F3-9503-459F-992B-540378EFD832}" type="slidenum">
              <a:rPr lang="en-US" smtClean="0"/>
              <a:pPr/>
              <a:t>46</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76200" y="1219200"/>
            <a:ext cx="3129429" cy="44958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2971800" y="1295400"/>
            <a:ext cx="5886450" cy="4419600"/>
          </a:xfrm>
          <a:prstGeom prst="rect">
            <a:avLst/>
          </a:prstGeom>
          <a:noFill/>
          <a:ln w="9525">
            <a:noFill/>
            <a:miter lim="800000"/>
            <a:headEnd/>
            <a:tailEnd/>
          </a:ln>
          <a:effectLst/>
        </p:spPr>
      </p:pic>
      <p:sp>
        <p:nvSpPr>
          <p:cNvPr id="8" name="TextBox 7"/>
          <p:cNvSpPr txBox="1"/>
          <p:nvPr/>
        </p:nvSpPr>
        <p:spPr>
          <a:xfrm>
            <a:off x="1828800" y="5943600"/>
            <a:ext cx="5709383" cy="369332"/>
          </a:xfrm>
          <a:prstGeom prst="rect">
            <a:avLst/>
          </a:prstGeom>
          <a:noFill/>
          <a:ln w="19050">
            <a:solidFill>
              <a:schemeClr val="tx1"/>
            </a:solidFill>
          </a:ln>
        </p:spPr>
        <p:txBody>
          <a:bodyPr wrap="none" rtlCol="0">
            <a:spAutoFit/>
          </a:bodyPr>
          <a:lstStyle/>
          <a:p>
            <a:r>
              <a:rPr lang="en-US" b="1" i="1" u="sng" dirty="0" smtClean="0"/>
              <a:t>Takeaway:</a:t>
            </a:r>
            <a:r>
              <a:rPr lang="en-US" b="1" dirty="0" smtClean="0"/>
              <a:t>  The age of passenger rail struggle and decline.</a:t>
            </a:r>
            <a:endParaRPr lang="en-US" b="1" dirty="0"/>
          </a:p>
        </p:txBody>
      </p:sp>
      <p:pic>
        <p:nvPicPr>
          <p:cNvPr id="9" name="Picture 2" descr="http://3.bp.blogspot.com/-gwceGqtZv8o/Ue2Qh6yRSrI/AAAAAAAAcB4/XrKHYCW_33s/s1600/george-santayana-history-quotes-those-who-do-not-remember-the-past.jpg"/>
          <p:cNvPicPr>
            <a:picLocks noChangeAspect="1" noChangeArrowheads="1"/>
          </p:cNvPicPr>
          <p:nvPr/>
        </p:nvPicPr>
        <p:blipFill>
          <a:blip r:embed="rId4" cstate="print"/>
          <a:srcRect/>
          <a:stretch>
            <a:fillRect/>
          </a:stretch>
        </p:blipFill>
        <p:spPr bwMode="auto">
          <a:xfrm>
            <a:off x="2895600" y="1143000"/>
            <a:ext cx="1790700" cy="17907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u="sng" dirty="0" smtClean="0"/>
              <a:t>MCR Passenger Rail</a:t>
            </a:r>
            <a:r>
              <a:rPr lang="en-US" sz="2800" u="sng" baseline="0" dirty="0" smtClean="0"/>
              <a:t> History (2)</a:t>
            </a:r>
            <a:endParaRPr lang="en-US" sz="2800" u="sng" dirty="0"/>
          </a:p>
        </p:txBody>
      </p:sp>
      <p:sp>
        <p:nvSpPr>
          <p:cNvPr id="4" name="Date Placeholder 3"/>
          <p:cNvSpPr>
            <a:spLocks noGrp="1"/>
          </p:cNvSpPr>
          <p:nvPr>
            <p:ph type="dt" sz="half" idx="10"/>
          </p:nvPr>
        </p:nvSpPr>
        <p:spPr/>
        <p:txBody>
          <a:bodyPr/>
          <a:lstStyle/>
          <a:p>
            <a:r>
              <a:rPr lang="en-US" dirty="0" smtClean="0"/>
              <a:t>PRAC/pcs; 13 October 15</a:t>
            </a:r>
            <a:endParaRPr lang="en-US" dirty="0"/>
          </a:p>
        </p:txBody>
      </p:sp>
      <p:sp>
        <p:nvSpPr>
          <p:cNvPr id="5" name="Slide Number Placeholder 4"/>
          <p:cNvSpPr>
            <a:spLocks noGrp="1"/>
          </p:cNvSpPr>
          <p:nvPr>
            <p:ph type="sldNum" sz="quarter" idx="12"/>
          </p:nvPr>
        </p:nvSpPr>
        <p:spPr/>
        <p:txBody>
          <a:bodyPr/>
          <a:lstStyle/>
          <a:p>
            <a:fld id="{063EE6F3-9503-459F-992B-540378EFD832}" type="slidenum">
              <a:rPr lang="en-US" smtClean="0"/>
              <a:pPr/>
              <a:t>47</a:t>
            </a:fld>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0" y="914400"/>
            <a:ext cx="6095999" cy="1492763"/>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304800" y="4572000"/>
            <a:ext cx="8001000" cy="1352550"/>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2590800" y="2209800"/>
            <a:ext cx="6096000" cy="2209800"/>
          </a:xfrm>
          <a:prstGeom prst="rect">
            <a:avLst/>
          </a:prstGeom>
          <a:noFill/>
          <a:ln w="9525">
            <a:noFill/>
            <a:miter lim="800000"/>
            <a:headEnd/>
            <a:tailEnd/>
          </a:ln>
        </p:spPr>
      </p:pic>
      <p:sp>
        <p:nvSpPr>
          <p:cNvPr id="9" name="Rounded Rectangle 8"/>
          <p:cNvSpPr/>
          <p:nvPr/>
        </p:nvSpPr>
        <p:spPr>
          <a:xfrm>
            <a:off x="3276600" y="3048000"/>
            <a:ext cx="5029200" cy="1066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987033" y="5943600"/>
            <a:ext cx="3185167" cy="369332"/>
          </a:xfrm>
          <a:prstGeom prst="rect">
            <a:avLst/>
          </a:prstGeom>
          <a:noFill/>
          <a:ln w="19050">
            <a:solidFill>
              <a:schemeClr val="tx1"/>
            </a:solidFill>
          </a:ln>
        </p:spPr>
        <p:txBody>
          <a:bodyPr wrap="none" rtlCol="0">
            <a:spAutoFit/>
          </a:bodyPr>
          <a:lstStyle/>
          <a:p>
            <a:r>
              <a:rPr lang="en-US" b="1" i="1" u="sng" dirty="0" smtClean="0"/>
              <a:t>Takeaway:</a:t>
            </a:r>
            <a:r>
              <a:rPr lang="en-US" b="1" dirty="0" smtClean="0"/>
              <a:t>  “No regular riders.”</a:t>
            </a:r>
            <a:endParaRPr lang="en-US"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More  Scenes of Brunswick Economic ‘Vitality’</a:t>
            </a:r>
            <a:endParaRPr lang="en-US" sz="2800" u="sng" dirty="0"/>
          </a:p>
        </p:txBody>
      </p:sp>
      <p:sp>
        <p:nvSpPr>
          <p:cNvPr id="4" name="Date Placeholder 3"/>
          <p:cNvSpPr>
            <a:spLocks noGrp="1"/>
          </p:cNvSpPr>
          <p:nvPr>
            <p:ph type="dt" sz="half" idx="10"/>
          </p:nvPr>
        </p:nvSpPr>
        <p:spPr/>
        <p:txBody>
          <a:bodyPr/>
          <a:lstStyle/>
          <a:p>
            <a:r>
              <a:rPr lang="en-US" smtClean="0"/>
              <a:t>PRAC/pcs; 13 October 15</a:t>
            </a:r>
            <a:endParaRPr lang="en-US" dirty="0"/>
          </a:p>
        </p:txBody>
      </p:sp>
      <p:sp>
        <p:nvSpPr>
          <p:cNvPr id="5" name="Slide Number Placeholder 4"/>
          <p:cNvSpPr>
            <a:spLocks noGrp="1"/>
          </p:cNvSpPr>
          <p:nvPr>
            <p:ph type="sldNum" sz="quarter" idx="12"/>
          </p:nvPr>
        </p:nvSpPr>
        <p:spPr/>
        <p:txBody>
          <a:bodyPr/>
          <a:lstStyle/>
          <a:p>
            <a:fld id="{063EE6F3-9503-459F-992B-540378EFD832}" type="slidenum">
              <a:rPr lang="en-US" smtClean="0"/>
              <a:pPr/>
              <a:t>48</a:t>
            </a:fld>
            <a:endParaRPr lang="en-US" dirty="0"/>
          </a:p>
        </p:txBody>
      </p:sp>
      <p:pic>
        <p:nvPicPr>
          <p:cNvPr id="8" name="Picture 7" descr="DSCN0598-min.JPG"/>
          <p:cNvPicPr>
            <a:picLocks noChangeAspect="1"/>
          </p:cNvPicPr>
          <p:nvPr/>
        </p:nvPicPr>
        <p:blipFill>
          <a:blip r:embed="rId2" cstate="print"/>
          <a:stretch>
            <a:fillRect/>
          </a:stretch>
        </p:blipFill>
        <p:spPr>
          <a:xfrm>
            <a:off x="609600" y="1295400"/>
            <a:ext cx="3048000" cy="2286000"/>
          </a:xfrm>
          <a:prstGeom prst="rect">
            <a:avLst/>
          </a:prstGeom>
        </p:spPr>
      </p:pic>
      <p:pic>
        <p:nvPicPr>
          <p:cNvPr id="9" name="Picture 8" descr="DSCN0599-min.JPG"/>
          <p:cNvPicPr>
            <a:picLocks noChangeAspect="1"/>
          </p:cNvPicPr>
          <p:nvPr/>
        </p:nvPicPr>
        <p:blipFill>
          <a:blip r:embed="rId3" cstate="print"/>
          <a:stretch>
            <a:fillRect/>
          </a:stretch>
        </p:blipFill>
        <p:spPr>
          <a:xfrm rot="5400000">
            <a:off x="2705100" y="2933700"/>
            <a:ext cx="2743200" cy="2057400"/>
          </a:xfrm>
          <a:prstGeom prst="rect">
            <a:avLst/>
          </a:prstGeom>
          <a:scene3d>
            <a:camera prst="orthographicFront">
              <a:rot lat="0" lon="300000" rev="0"/>
            </a:camera>
            <a:lightRig rig="threePt" dir="t"/>
          </a:scene3d>
        </p:spPr>
      </p:pic>
      <p:pic>
        <p:nvPicPr>
          <p:cNvPr id="13" name="Picture 12" descr="DSCN0603-min.JPG"/>
          <p:cNvPicPr>
            <a:picLocks noChangeAspect="1"/>
          </p:cNvPicPr>
          <p:nvPr/>
        </p:nvPicPr>
        <p:blipFill>
          <a:blip r:embed="rId4" cstate="print"/>
          <a:stretch>
            <a:fillRect/>
          </a:stretch>
        </p:blipFill>
        <p:spPr>
          <a:xfrm>
            <a:off x="5410200" y="1219200"/>
            <a:ext cx="2540000" cy="1905000"/>
          </a:xfrm>
          <a:prstGeom prst="rect">
            <a:avLst/>
          </a:prstGeom>
        </p:spPr>
      </p:pic>
      <p:pic>
        <p:nvPicPr>
          <p:cNvPr id="14" name="Picture 13" descr="DSCN0601-min.JPG"/>
          <p:cNvPicPr>
            <a:picLocks noChangeAspect="1"/>
          </p:cNvPicPr>
          <p:nvPr/>
        </p:nvPicPr>
        <p:blipFill>
          <a:blip r:embed="rId5" cstate="print"/>
          <a:stretch>
            <a:fillRect/>
          </a:stretch>
        </p:blipFill>
        <p:spPr>
          <a:xfrm>
            <a:off x="5410200" y="3276600"/>
            <a:ext cx="2362200" cy="1771650"/>
          </a:xfrm>
          <a:prstGeom prst="rect">
            <a:avLst/>
          </a:prstGeom>
        </p:spPr>
      </p:pic>
      <p:sp>
        <p:nvSpPr>
          <p:cNvPr id="16" name="Rounded Rectangle 15"/>
          <p:cNvSpPr/>
          <p:nvPr/>
        </p:nvSpPr>
        <p:spPr>
          <a:xfrm>
            <a:off x="2133600" y="5791200"/>
            <a:ext cx="47244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All in the Cooks Corner Area</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u="sng" dirty="0" smtClean="0"/>
              <a:t>Appendices/References</a:t>
            </a:r>
            <a:endParaRPr lang="en-US" sz="2800" u="sng" dirty="0"/>
          </a:p>
        </p:txBody>
      </p:sp>
      <p:pic>
        <p:nvPicPr>
          <p:cNvPr id="4" name="Content Placeholder 3" descr="Getting there greener cover.JPG"/>
          <p:cNvPicPr>
            <a:picLocks noGrp="1" noChangeAspect="1"/>
          </p:cNvPicPr>
          <p:nvPr>
            <p:ph idx="1"/>
          </p:nvPr>
        </p:nvPicPr>
        <p:blipFill>
          <a:blip r:embed="rId2" cstate="print"/>
          <a:stretch>
            <a:fillRect/>
          </a:stretch>
        </p:blipFill>
        <p:spPr>
          <a:xfrm>
            <a:off x="685800" y="990600"/>
            <a:ext cx="2937353" cy="3733800"/>
          </a:xfrm>
        </p:spPr>
      </p:pic>
      <p:pic>
        <p:nvPicPr>
          <p:cNvPr id="2050" name="Picture 2"/>
          <p:cNvPicPr>
            <a:picLocks noChangeAspect="1" noChangeArrowheads="1"/>
          </p:cNvPicPr>
          <p:nvPr/>
        </p:nvPicPr>
        <p:blipFill>
          <a:blip r:embed="rId3" cstate="print"/>
          <a:srcRect/>
          <a:stretch>
            <a:fillRect/>
          </a:stretch>
        </p:blipFill>
        <p:spPr bwMode="auto">
          <a:xfrm>
            <a:off x="4495800" y="990600"/>
            <a:ext cx="4267200" cy="5043948"/>
          </a:xfrm>
          <a:prstGeom prst="rect">
            <a:avLst/>
          </a:prstGeom>
          <a:noFill/>
          <a:ln w="9525">
            <a:noFill/>
            <a:miter lim="800000"/>
            <a:headEnd/>
            <a:tailEnd/>
          </a:ln>
        </p:spPr>
      </p:pic>
      <p:sp>
        <p:nvSpPr>
          <p:cNvPr id="5" name="Date Placeholder 4"/>
          <p:cNvSpPr>
            <a:spLocks noGrp="1"/>
          </p:cNvSpPr>
          <p:nvPr>
            <p:ph type="dt" sz="half" idx="10"/>
          </p:nvPr>
        </p:nvSpPr>
        <p:spPr>
          <a:xfrm>
            <a:off x="381000" y="6416675"/>
            <a:ext cx="2133600" cy="365125"/>
          </a:xfrm>
        </p:spPr>
        <p:txBody>
          <a:bodyPr/>
          <a:lstStyle/>
          <a:p>
            <a:r>
              <a:rPr lang="en-US" dirty="0" smtClean="0"/>
              <a:t>PRAC/pcs; 13 October 15</a:t>
            </a:r>
            <a:endParaRPr lang="en-US" dirty="0"/>
          </a:p>
        </p:txBody>
      </p:sp>
      <p:sp>
        <p:nvSpPr>
          <p:cNvPr id="6" name="Slide Number Placeholder 5"/>
          <p:cNvSpPr>
            <a:spLocks noGrp="1"/>
          </p:cNvSpPr>
          <p:nvPr>
            <p:ph type="sldNum" sz="quarter" idx="12"/>
          </p:nvPr>
        </p:nvSpPr>
        <p:spPr/>
        <p:txBody>
          <a:bodyPr/>
          <a:lstStyle/>
          <a:p>
            <a:fld id="{063EE6F3-9503-459F-992B-540378EFD832}" type="slidenum">
              <a:rPr lang="en-US" smtClean="0"/>
              <a:pPr/>
              <a:t>49</a:t>
            </a:fld>
            <a:endParaRPr lang="en-US" dirty="0"/>
          </a:p>
        </p:txBody>
      </p:sp>
      <p:sp>
        <p:nvSpPr>
          <p:cNvPr id="7" name="TextBox 6"/>
          <p:cNvSpPr txBox="1"/>
          <p:nvPr/>
        </p:nvSpPr>
        <p:spPr>
          <a:xfrm>
            <a:off x="381000" y="5029200"/>
            <a:ext cx="3581400" cy="1323439"/>
          </a:xfrm>
          <a:prstGeom prst="rect">
            <a:avLst/>
          </a:prstGeom>
          <a:noFill/>
          <a:ln w="19050">
            <a:solidFill>
              <a:schemeClr val="tx1"/>
            </a:solidFill>
          </a:ln>
        </p:spPr>
        <p:txBody>
          <a:bodyPr wrap="square" rtlCol="0">
            <a:spAutoFit/>
          </a:bodyPr>
          <a:lstStyle/>
          <a:p>
            <a:r>
              <a:rPr lang="en-US" sz="1600" b="1" dirty="0" smtClean="0"/>
              <a:t>In a contest between a 4,250 hp P42 burning high sulfur diesel, and a 325 hp motor coach burning low sulfur fuel, guess who wins?  Before adding in 24/7 idling for the P42?</a:t>
            </a:r>
            <a:endParaRPr lang="en-US" sz="1600" b="1" dirty="0"/>
          </a:p>
        </p:txBody>
      </p:sp>
      <p:sp>
        <p:nvSpPr>
          <p:cNvPr id="8" name="TextBox 7"/>
          <p:cNvSpPr txBox="1"/>
          <p:nvPr/>
        </p:nvSpPr>
        <p:spPr>
          <a:xfrm>
            <a:off x="4876800" y="5968425"/>
            <a:ext cx="3429000" cy="584775"/>
          </a:xfrm>
          <a:prstGeom prst="rect">
            <a:avLst/>
          </a:prstGeom>
          <a:noFill/>
          <a:ln w="19050">
            <a:solidFill>
              <a:schemeClr val="tx1"/>
            </a:solidFill>
          </a:ln>
        </p:spPr>
        <p:txBody>
          <a:bodyPr wrap="square" rtlCol="0">
            <a:spAutoFit/>
          </a:bodyPr>
          <a:lstStyle/>
          <a:p>
            <a:pPr algn="ctr"/>
            <a:r>
              <a:rPr lang="en-US" sz="1600" b="1" dirty="0" smtClean="0"/>
              <a:t>Guess what best explains consistent under-estimation of project costs?</a:t>
            </a:r>
            <a:endParaRPr lang="en-US" sz="1600" b="1" dirty="0"/>
          </a:p>
        </p:txBody>
      </p:sp>
      <p:sp>
        <p:nvSpPr>
          <p:cNvPr id="10" name="Rounded Rectangle 9"/>
          <p:cNvSpPr/>
          <p:nvPr/>
        </p:nvSpPr>
        <p:spPr>
          <a:xfrm>
            <a:off x="457200" y="4724400"/>
            <a:ext cx="35814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hlinkClick r:id="rId4"/>
              </a:rPr>
              <a:t>Getting There Greener</a:t>
            </a:r>
            <a:r>
              <a:rPr lang="en-US" sz="1600" dirty="0" smtClean="0"/>
              <a:t> </a:t>
            </a:r>
            <a:endParaRPr lang="en-US" sz="1600" dirty="0"/>
          </a:p>
        </p:txBody>
      </p:sp>
      <p:sp>
        <p:nvSpPr>
          <p:cNvPr id="11" name="Rounded Rectangle 10"/>
          <p:cNvSpPr/>
          <p:nvPr/>
        </p:nvSpPr>
        <p:spPr>
          <a:xfrm>
            <a:off x="4419600" y="5410200"/>
            <a:ext cx="41148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hlinkClick r:id="rId5"/>
              </a:rPr>
              <a:t>JAPA 68-3-5 Flyvbjerg - JAPAASPUBLISHED.pdf</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Relevant</a:t>
            </a:r>
            <a:r>
              <a:rPr lang="en-US" sz="2800" u="sng" baseline="0" dirty="0" smtClean="0"/>
              <a:t> Downeaster Background</a:t>
            </a:r>
            <a:endParaRPr lang="en-US" sz="2800" u="sng" dirty="0"/>
          </a:p>
        </p:txBody>
      </p:sp>
      <p:sp>
        <p:nvSpPr>
          <p:cNvPr id="3" name="Content Placeholder 2"/>
          <p:cNvSpPr>
            <a:spLocks noGrp="1"/>
          </p:cNvSpPr>
          <p:nvPr>
            <p:ph idx="1"/>
          </p:nvPr>
        </p:nvSpPr>
        <p:spPr>
          <a:xfrm>
            <a:off x="533400" y="1219200"/>
            <a:ext cx="8229600" cy="3352799"/>
          </a:xfrm>
        </p:spPr>
        <p:txBody>
          <a:bodyPr>
            <a:noAutofit/>
          </a:bodyPr>
          <a:lstStyle/>
          <a:p>
            <a:pPr>
              <a:spcBef>
                <a:spcPts val="200"/>
              </a:spcBef>
            </a:pPr>
            <a:r>
              <a:rPr lang="en-US" sz="1800" dirty="0" smtClean="0"/>
              <a:t>F</a:t>
            </a:r>
            <a:r>
              <a:rPr lang="en-US" sz="1800" baseline="0" dirty="0" smtClean="0"/>
              <a:t>oregone conclusion going in:</a:t>
            </a:r>
            <a:r>
              <a:rPr lang="en-US" sz="1800" dirty="0" smtClean="0"/>
              <a:t> </a:t>
            </a:r>
            <a:r>
              <a:rPr lang="en-US" sz="1800" baseline="0" dirty="0" smtClean="0"/>
              <a:t>no demand assessment, no modal tradeoffs</a:t>
            </a:r>
          </a:p>
          <a:p>
            <a:pPr lvl="1">
              <a:spcBef>
                <a:spcPts val="200"/>
              </a:spcBef>
            </a:pPr>
            <a:r>
              <a:rPr lang="en-US" sz="1800" dirty="0" smtClean="0"/>
              <a:t>Emotional/intellectual conviction; </a:t>
            </a:r>
            <a:r>
              <a:rPr lang="en-US" sz="1800" baseline="0" dirty="0" smtClean="0"/>
              <a:t>train lovers vice train riders</a:t>
            </a:r>
            <a:endParaRPr lang="en-US" sz="1800" dirty="0" smtClean="0"/>
          </a:p>
          <a:p>
            <a:pPr>
              <a:spcBef>
                <a:spcPts val="200"/>
              </a:spcBef>
            </a:pPr>
            <a:r>
              <a:rPr lang="en-US" sz="1800" dirty="0" smtClean="0"/>
              <a:t>Signature Drive (1990)</a:t>
            </a:r>
          </a:p>
          <a:p>
            <a:pPr lvl="1">
              <a:spcBef>
                <a:spcPts val="200"/>
              </a:spcBef>
            </a:pPr>
            <a:r>
              <a:rPr lang="en-US" sz="1800" dirty="0" smtClean="0"/>
              <a:t>Petition language:</a:t>
            </a:r>
          </a:p>
          <a:p>
            <a:pPr lvl="1">
              <a:spcBef>
                <a:spcPts val="200"/>
              </a:spcBef>
              <a:buNone/>
            </a:pPr>
            <a:endParaRPr lang="en-US" sz="1800" dirty="0" smtClean="0"/>
          </a:p>
          <a:p>
            <a:pPr lvl="1">
              <a:spcBef>
                <a:spcPts val="200"/>
              </a:spcBef>
            </a:pPr>
            <a:r>
              <a:rPr lang="en-US" sz="1800" dirty="0" smtClean="0"/>
              <a:t>Many residents, even if they don’t agree, will sign to give voters a yea or nay</a:t>
            </a:r>
          </a:p>
          <a:p>
            <a:pPr lvl="1">
              <a:spcBef>
                <a:spcPts val="200"/>
              </a:spcBef>
            </a:pPr>
            <a:r>
              <a:rPr lang="en-US" sz="1800" dirty="0" smtClean="0"/>
              <a:t>Signatures</a:t>
            </a:r>
            <a:r>
              <a:rPr lang="en-US" sz="1800" baseline="0" dirty="0" smtClean="0"/>
              <a:t>: 54,118 validated; 5,731 invalidated (59,849 total)</a:t>
            </a:r>
          </a:p>
          <a:p>
            <a:pPr lvl="1">
              <a:spcBef>
                <a:spcPts val="200"/>
              </a:spcBef>
            </a:pPr>
            <a:r>
              <a:rPr lang="en-US" sz="1800" baseline="0" dirty="0" smtClean="0"/>
              <a:t>Never went to ballot; legislature passed as initiated bill</a:t>
            </a:r>
          </a:p>
          <a:p>
            <a:pPr lvl="0">
              <a:spcBef>
                <a:spcPts val="200"/>
              </a:spcBef>
            </a:pPr>
            <a:r>
              <a:rPr lang="en-US" sz="1800" dirty="0" smtClean="0"/>
              <a:t>NNEPRA Legislation (MRSA Title 23, Part 7, Chapter 621)</a:t>
            </a:r>
          </a:p>
          <a:p>
            <a:pPr lvl="1">
              <a:spcBef>
                <a:spcPts val="200"/>
              </a:spcBef>
            </a:pPr>
            <a:r>
              <a:rPr lang="en-US" sz="1800" dirty="0" smtClean="0"/>
              <a:t>Creates Maine State Authority, like Turnpike Authority and State Housing Authority (1995)</a:t>
            </a:r>
          </a:p>
          <a:p>
            <a:pPr lvl="1">
              <a:spcBef>
                <a:spcPts val="200"/>
              </a:spcBef>
            </a:pPr>
            <a:r>
              <a:rPr lang="en-US" sz="1800" dirty="0" smtClean="0"/>
              <a:t>Mandates</a:t>
            </a:r>
            <a:r>
              <a:rPr lang="en-US" sz="1800" baseline="0" dirty="0" smtClean="0"/>
              <a:t> establishment of passenger rail service, with “fares to encourage ridership; seek funds</a:t>
            </a:r>
            <a:r>
              <a:rPr lang="en-US" sz="1800" dirty="0" smtClean="0"/>
              <a:t> to cover operating deficits”</a:t>
            </a:r>
            <a:endParaRPr lang="en-US" sz="1800" baseline="0" dirty="0" smtClean="0"/>
          </a:p>
          <a:p>
            <a:pPr lvl="2">
              <a:spcBef>
                <a:spcPts val="200"/>
              </a:spcBef>
            </a:pPr>
            <a:r>
              <a:rPr lang="en-US" sz="1800" baseline="0" dirty="0" smtClean="0"/>
              <a:t>Does not require establishing need or assessing possible</a:t>
            </a:r>
            <a:r>
              <a:rPr lang="en-US" sz="1800" dirty="0" smtClean="0"/>
              <a:t> modalities</a:t>
            </a:r>
            <a:endParaRPr lang="en-US" sz="1800" baseline="0" dirty="0" smtClean="0"/>
          </a:p>
          <a:p>
            <a:pPr>
              <a:spcBef>
                <a:spcPts val="200"/>
              </a:spcBef>
            </a:pPr>
            <a:r>
              <a:rPr lang="en-US" sz="1800" baseline="0" dirty="0" smtClean="0"/>
              <a:t>Brunswick service began</a:t>
            </a:r>
            <a:r>
              <a:rPr lang="en-US" sz="1800" dirty="0" smtClean="0"/>
              <a:t> late 2012</a:t>
            </a:r>
            <a:endParaRPr lang="en-US" sz="1800" baseline="0" dirty="0" smtClean="0"/>
          </a:p>
        </p:txBody>
      </p:sp>
      <p:sp>
        <p:nvSpPr>
          <p:cNvPr id="6" name="TextBox 5"/>
          <p:cNvSpPr txBox="1"/>
          <p:nvPr/>
        </p:nvSpPr>
        <p:spPr>
          <a:xfrm>
            <a:off x="2667000" y="5754469"/>
            <a:ext cx="3831755" cy="646331"/>
          </a:xfrm>
          <a:prstGeom prst="rect">
            <a:avLst/>
          </a:prstGeom>
          <a:noFill/>
          <a:ln w="19050">
            <a:solidFill>
              <a:schemeClr val="tx1"/>
            </a:solidFill>
          </a:ln>
        </p:spPr>
        <p:txBody>
          <a:bodyPr wrap="none" rtlCol="0">
            <a:spAutoFit/>
          </a:bodyPr>
          <a:lstStyle/>
          <a:p>
            <a:r>
              <a:rPr lang="en-US" b="1" i="1" u="sng" dirty="0" smtClean="0"/>
              <a:t>Takeaway:</a:t>
            </a:r>
            <a:r>
              <a:rPr lang="en-US" b="1" dirty="0" smtClean="0"/>
              <a:t>  “The people have spoken”</a:t>
            </a:r>
          </a:p>
          <a:p>
            <a:pPr algn="ctr"/>
            <a:r>
              <a:rPr lang="en-US" b="1" dirty="0" smtClean="0"/>
              <a:t> is an exaggeration.</a:t>
            </a:r>
            <a:endParaRPr lang="en-US" b="1" dirty="0"/>
          </a:p>
        </p:txBody>
      </p:sp>
      <p:sp>
        <p:nvSpPr>
          <p:cNvPr id="7" name="Date Placeholder 6"/>
          <p:cNvSpPr>
            <a:spLocks noGrp="1"/>
          </p:cNvSpPr>
          <p:nvPr>
            <p:ph type="dt" sz="half" idx="10"/>
          </p:nvPr>
        </p:nvSpPr>
        <p:spPr/>
        <p:txBody>
          <a:bodyPr/>
          <a:lstStyle/>
          <a:p>
            <a:r>
              <a:rPr lang="en-US" dirty="0" smtClean="0"/>
              <a:t>PRAC/pcs; 13 October 15</a:t>
            </a:r>
            <a:endParaRPr lang="en-US" dirty="0"/>
          </a:p>
        </p:txBody>
      </p:sp>
      <p:sp>
        <p:nvSpPr>
          <p:cNvPr id="8" name="Slide Number Placeholder 7"/>
          <p:cNvSpPr>
            <a:spLocks noGrp="1"/>
          </p:cNvSpPr>
          <p:nvPr>
            <p:ph type="sldNum" sz="quarter" idx="12"/>
          </p:nvPr>
        </p:nvSpPr>
        <p:spPr/>
        <p:txBody>
          <a:bodyPr/>
          <a:lstStyle/>
          <a:p>
            <a:fld id="{063EE6F3-9503-459F-992B-540378EFD832}" type="slidenum">
              <a:rPr lang="en-US" smtClean="0"/>
              <a:pPr/>
              <a:t>5</a:t>
            </a:fld>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3174095" y="1828800"/>
            <a:ext cx="4887643" cy="914400"/>
          </a:xfrm>
          <a:prstGeom prst="rect">
            <a:avLst/>
          </a:prstGeom>
          <a:noFill/>
          <a:ln w="9525">
            <a:noFill/>
            <a:miter lim="800000"/>
            <a:headEnd/>
            <a:tailEnd/>
          </a:ln>
        </p:spPr>
      </p:pic>
      <p:sp>
        <p:nvSpPr>
          <p:cNvPr id="10" name="Rounded Rectangular Callout 9"/>
          <p:cNvSpPr/>
          <p:nvPr/>
        </p:nvSpPr>
        <p:spPr>
          <a:xfrm>
            <a:off x="7162800" y="3124200"/>
            <a:ext cx="1524000" cy="838200"/>
          </a:xfrm>
          <a:prstGeom prst="wedgeRoundRectCallout">
            <a:avLst>
              <a:gd name="adj1" fmla="val -67599"/>
              <a:gd name="adj2" fmla="val -103579"/>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Zero mention</a:t>
            </a:r>
          </a:p>
          <a:p>
            <a:pPr algn="ctr"/>
            <a:r>
              <a:rPr lang="en-US" sz="1600" dirty="0" smtClean="0">
                <a:solidFill>
                  <a:srgbClr val="FF0000"/>
                </a:solidFill>
              </a:rPr>
              <a:t>of costs to taxpayers.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CNT 2008 Study Text</a:t>
            </a:r>
            <a:r>
              <a:rPr lang="en-US" sz="2800" u="sng" baseline="0" dirty="0" smtClean="0"/>
              <a:t> Clip</a:t>
            </a:r>
            <a:br>
              <a:rPr lang="en-US" sz="2800" u="sng" baseline="0" dirty="0" smtClean="0"/>
            </a:br>
            <a:r>
              <a:rPr lang="en-US" sz="1600" dirty="0" smtClean="0"/>
              <a:t>(Executive Summary/Pages 2&amp;3)</a:t>
            </a:r>
            <a:endParaRPr lang="en-US" sz="2800" u="sng" dirty="0"/>
          </a:p>
        </p:txBody>
      </p:sp>
      <p:pic>
        <p:nvPicPr>
          <p:cNvPr id="6" name="Content Placeholder 5" descr="CNT Text Bullets.JPG"/>
          <p:cNvPicPr>
            <a:picLocks noGrp="1" noChangeAspect="1"/>
          </p:cNvPicPr>
          <p:nvPr>
            <p:ph idx="1"/>
          </p:nvPr>
        </p:nvPicPr>
        <p:blipFill>
          <a:blip r:embed="rId2" cstate="print"/>
          <a:stretch>
            <a:fillRect/>
          </a:stretch>
        </p:blipFill>
        <p:spPr>
          <a:xfrm>
            <a:off x="1017917" y="1493837"/>
            <a:ext cx="6983083" cy="4830763"/>
          </a:xfrm>
        </p:spPr>
      </p:pic>
      <p:sp>
        <p:nvSpPr>
          <p:cNvPr id="4" name="Date Placeholder 3"/>
          <p:cNvSpPr>
            <a:spLocks noGrp="1"/>
          </p:cNvSpPr>
          <p:nvPr>
            <p:ph type="dt" sz="half" idx="10"/>
          </p:nvPr>
        </p:nvSpPr>
        <p:spPr/>
        <p:txBody>
          <a:bodyPr/>
          <a:lstStyle/>
          <a:p>
            <a:r>
              <a:rPr lang="en-US" dirty="0" smtClean="0"/>
              <a:t>PRAC/pcs; 13 October 15</a:t>
            </a:r>
            <a:endParaRPr lang="en-US" dirty="0"/>
          </a:p>
        </p:txBody>
      </p:sp>
      <p:sp>
        <p:nvSpPr>
          <p:cNvPr id="5" name="Slide Number Placeholder 4"/>
          <p:cNvSpPr>
            <a:spLocks noGrp="1"/>
          </p:cNvSpPr>
          <p:nvPr>
            <p:ph type="sldNum" sz="quarter" idx="12"/>
          </p:nvPr>
        </p:nvSpPr>
        <p:spPr/>
        <p:txBody>
          <a:bodyPr/>
          <a:lstStyle/>
          <a:p>
            <a:fld id="{063EE6F3-9503-459F-992B-540378EFD832}"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u="sng" dirty="0" smtClean="0"/>
              <a:t>US DOT Bureau of Transportation Stats</a:t>
            </a:r>
            <a:endParaRPr lang="en-US" dirty="0"/>
          </a:p>
        </p:txBody>
      </p:sp>
      <p:sp>
        <p:nvSpPr>
          <p:cNvPr id="3" name="Content Placeholder 2"/>
          <p:cNvSpPr>
            <a:spLocks noGrp="1"/>
          </p:cNvSpPr>
          <p:nvPr>
            <p:ph idx="1"/>
          </p:nvPr>
        </p:nvSpPr>
        <p:spPr>
          <a:xfrm>
            <a:off x="457200" y="1600201"/>
            <a:ext cx="8229600" cy="3810000"/>
          </a:xfrm>
        </p:spPr>
        <p:txBody>
          <a:bodyPr>
            <a:noAutofit/>
          </a:bodyPr>
          <a:lstStyle/>
          <a:p>
            <a:r>
              <a:rPr lang="en-US" sz="1800" dirty="0" smtClean="0"/>
              <a:t>Passenger miles by mode, 2013</a:t>
            </a:r>
          </a:p>
          <a:p>
            <a:pPr lvl="1"/>
            <a:r>
              <a:rPr lang="en-US" sz="1800" dirty="0" smtClean="0"/>
              <a:t>Air:  589.7 billion, 11.2%</a:t>
            </a:r>
          </a:p>
          <a:p>
            <a:pPr lvl="1"/>
            <a:r>
              <a:rPr lang="en-US" sz="1800" dirty="0" smtClean="0"/>
              <a:t>Highway:  4,307 billion, 86.3%</a:t>
            </a:r>
          </a:p>
          <a:p>
            <a:pPr lvl="1"/>
            <a:r>
              <a:rPr lang="en-US" sz="1800" dirty="0" smtClean="0"/>
              <a:t>Amtrak:  6.8 billion (2012), 0.1%</a:t>
            </a:r>
          </a:p>
          <a:p>
            <a:pPr lvl="1"/>
            <a:r>
              <a:rPr lang="en-US" sz="1800" dirty="0" smtClean="0"/>
              <a:t>Commuter Rail: 11.7 billion, 0.2%*</a:t>
            </a:r>
          </a:p>
          <a:p>
            <a:pPr lvl="1"/>
            <a:r>
              <a:rPr lang="en-US" sz="1800" dirty="0" smtClean="0"/>
              <a:t>Transit, Light Rail: 2.6 billion, 0.05%*</a:t>
            </a:r>
          </a:p>
          <a:p>
            <a:pPr lvl="1"/>
            <a:r>
              <a:rPr lang="en-US" sz="1800" dirty="0" smtClean="0"/>
              <a:t>Transit, Heavy Rail: 18.0 billion, 0.4%*</a:t>
            </a:r>
          </a:p>
          <a:p>
            <a:pPr lvl="1"/>
            <a:r>
              <a:rPr lang="en-US" sz="1800" dirty="0" smtClean="0"/>
              <a:t>“Transit:”  56.5 billion, 1.1%*</a:t>
            </a:r>
          </a:p>
          <a:p>
            <a:pPr lvl="1"/>
            <a:r>
              <a:rPr lang="en-US" sz="1800" dirty="0" smtClean="0"/>
              <a:t>Total 4,992.3 billion, 100%</a:t>
            </a:r>
            <a:endParaRPr lang="en-US" sz="2200" dirty="0" smtClean="0"/>
          </a:p>
          <a:p>
            <a:r>
              <a:rPr lang="en-US" sz="1800" dirty="0" smtClean="0"/>
              <a:t>Percent total for all rail modes = 0.75%</a:t>
            </a:r>
          </a:p>
          <a:p>
            <a:r>
              <a:rPr lang="en-US" sz="1800" dirty="0" smtClean="0">
                <a:hlinkClick r:id="rId2"/>
              </a:rPr>
              <a:t>http://www.rita.dot.gov/bts/sites/rita.dot.gov.bts/files/publications/national_transportation_statistics/html/table_01_40.html</a:t>
            </a:r>
            <a:endParaRPr lang="en-US" sz="1800" dirty="0" smtClean="0"/>
          </a:p>
        </p:txBody>
      </p:sp>
      <p:sp>
        <p:nvSpPr>
          <p:cNvPr id="4" name="Date Placeholder 3"/>
          <p:cNvSpPr>
            <a:spLocks noGrp="1"/>
          </p:cNvSpPr>
          <p:nvPr>
            <p:ph type="dt" sz="half" idx="10"/>
          </p:nvPr>
        </p:nvSpPr>
        <p:spPr/>
        <p:txBody>
          <a:bodyPr/>
          <a:lstStyle/>
          <a:p>
            <a:r>
              <a:rPr lang="en-US" dirty="0" smtClean="0"/>
              <a:t>PRAC/pcs; 13 October 15</a:t>
            </a:r>
            <a:endParaRPr lang="en-US" dirty="0"/>
          </a:p>
        </p:txBody>
      </p:sp>
      <p:sp>
        <p:nvSpPr>
          <p:cNvPr id="5" name="Slide Number Placeholder 4"/>
          <p:cNvSpPr>
            <a:spLocks noGrp="1"/>
          </p:cNvSpPr>
          <p:nvPr>
            <p:ph type="sldNum" sz="quarter" idx="12"/>
          </p:nvPr>
        </p:nvSpPr>
        <p:spPr/>
        <p:txBody>
          <a:bodyPr/>
          <a:lstStyle/>
          <a:p>
            <a:fld id="{063EE6F3-9503-459F-992B-540378EFD832}"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hlinkClick r:id="rId2"/>
              </a:rPr>
              <a:t>http://americandreamcoalition.org/?page_id=4172</a:t>
            </a:r>
            <a:r>
              <a:rPr lang="en-US" sz="2400" dirty="0" smtClean="0"/>
              <a:t/>
            </a:r>
            <a:br>
              <a:rPr lang="en-US" sz="2400" dirty="0" smtClean="0"/>
            </a:br>
            <a:r>
              <a:rPr lang="en-US" sz="2400" dirty="0" smtClean="0"/>
              <a:t>&amp; </a:t>
            </a:r>
            <a:r>
              <a:rPr lang="en-US" sz="2400" dirty="0" smtClean="0">
                <a:hlinkClick r:id="rId3"/>
              </a:rPr>
              <a:t>http://americandreamcoalition.org/?page_id=4182</a:t>
            </a:r>
            <a:endParaRPr lang="en-US" sz="2400" dirty="0"/>
          </a:p>
        </p:txBody>
      </p:sp>
      <p:pic>
        <p:nvPicPr>
          <p:cNvPr id="6" name="Content Placeholder 5" descr="American Dream Coalition Web Site.JPG"/>
          <p:cNvPicPr>
            <a:picLocks noGrp="1" noChangeAspect="1"/>
          </p:cNvPicPr>
          <p:nvPr>
            <p:ph idx="1"/>
          </p:nvPr>
        </p:nvPicPr>
        <p:blipFill>
          <a:blip r:embed="rId4" cstate="print"/>
          <a:stretch>
            <a:fillRect/>
          </a:stretch>
        </p:blipFill>
        <p:spPr>
          <a:xfrm>
            <a:off x="457200" y="1371600"/>
            <a:ext cx="4790873" cy="2743200"/>
          </a:xfrm>
        </p:spPr>
      </p:pic>
      <p:sp>
        <p:nvSpPr>
          <p:cNvPr id="4" name="Date Placeholder 3"/>
          <p:cNvSpPr>
            <a:spLocks noGrp="1"/>
          </p:cNvSpPr>
          <p:nvPr>
            <p:ph type="dt" sz="half" idx="10"/>
          </p:nvPr>
        </p:nvSpPr>
        <p:spPr/>
        <p:txBody>
          <a:bodyPr/>
          <a:lstStyle/>
          <a:p>
            <a:r>
              <a:rPr lang="en-US" dirty="0" smtClean="0"/>
              <a:t>PRAC/pcs; 13 October 15</a:t>
            </a:r>
            <a:endParaRPr lang="en-US" dirty="0"/>
          </a:p>
        </p:txBody>
      </p:sp>
      <p:sp>
        <p:nvSpPr>
          <p:cNvPr id="5" name="Slide Number Placeholder 4"/>
          <p:cNvSpPr>
            <a:spLocks noGrp="1"/>
          </p:cNvSpPr>
          <p:nvPr>
            <p:ph type="sldNum" sz="quarter" idx="12"/>
          </p:nvPr>
        </p:nvSpPr>
        <p:spPr/>
        <p:txBody>
          <a:bodyPr/>
          <a:lstStyle/>
          <a:p>
            <a:fld id="{063EE6F3-9503-459F-992B-540378EFD832}" type="slidenum">
              <a:rPr lang="en-US" smtClean="0"/>
              <a:pPr/>
              <a:t>52</a:t>
            </a:fld>
            <a:endParaRPr lang="en-US" dirty="0"/>
          </a:p>
        </p:txBody>
      </p:sp>
      <p:sp>
        <p:nvSpPr>
          <p:cNvPr id="7" name="Rounded Rectangle 6"/>
          <p:cNvSpPr/>
          <p:nvPr/>
        </p:nvSpPr>
        <p:spPr>
          <a:xfrm>
            <a:off x="1828800" y="4267200"/>
            <a:ext cx="1447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Continues…….</a:t>
            </a:r>
            <a:endParaRPr lang="en-US" sz="1200" i="1" dirty="0">
              <a:solidFill>
                <a:schemeClr val="tx1"/>
              </a:solidFill>
            </a:endParaRPr>
          </a:p>
        </p:txBody>
      </p:sp>
      <p:pic>
        <p:nvPicPr>
          <p:cNvPr id="8" name="Picture 7" descr="ADC PB excerpt.JPG"/>
          <p:cNvPicPr>
            <a:picLocks noChangeAspect="1"/>
          </p:cNvPicPr>
          <p:nvPr/>
        </p:nvPicPr>
        <p:blipFill>
          <a:blip r:embed="rId5" cstate="print"/>
          <a:stretch>
            <a:fillRect/>
          </a:stretch>
        </p:blipFill>
        <p:spPr>
          <a:xfrm>
            <a:off x="4572000" y="2743200"/>
            <a:ext cx="4229100" cy="3097194"/>
          </a:xfrm>
          <a:prstGeom prst="rect">
            <a:avLst/>
          </a:prstGeom>
        </p:spPr>
      </p:pic>
      <p:sp>
        <p:nvSpPr>
          <p:cNvPr id="9" name="Rounded Rectangle 8"/>
          <p:cNvSpPr/>
          <p:nvPr/>
        </p:nvSpPr>
        <p:spPr>
          <a:xfrm>
            <a:off x="5867400" y="6019800"/>
            <a:ext cx="1447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Continues…….</a:t>
            </a:r>
            <a:endParaRPr lang="en-US" sz="1200" i="1" dirty="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905000"/>
            <a:ext cx="2971800" cy="838200"/>
          </a:xfrm>
        </p:spPr>
        <p:txBody>
          <a:bodyPr anchor="b">
            <a:noAutofit/>
          </a:bodyPr>
          <a:lstStyle/>
          <a:p>
            <a:r>
              <a:rPr lang="en-US" sz="1600" u="sng" dirty="0" smtClean="0">
                <a:hlinkClick r:id="rId2"/>
              </a:rPr>
              <a:t>http://www.concordmonitor.com/readerservices/businessxml/16770030-95/bartlett-center-nh-commuter-rail-service-alone-does-not-create-jobs</a:t>
            </a:r>
            <a:endParaRPr lang="en-US" sz="1600" u="sng" dirty="0"/>
          </a:p>
        </p:txBody>
      </p:sp>
      <p:pic>
        <p:nvPicPr>
          <p:cNvPr id="4" name="Content Placeholder 3" descr="Champlain Flyer Audit.JPG"/>
          <p:cNvPicPr>
            <a:picLocks noGrp="1" noChangeAspect="1"/>
          </p:cNvPicPr>
          <p:nvPr>
            <p:ph idx="1"/>
          </p:nvPr>
        </p:nvPicPr>
        <p:blipFill>
          <a:blip r:embed="rId3" cstate="print"/>
          <a:stretch>
            <a:fillRect/>
          </a:stretch>
        </p:blipFill>
        <p:spPr>
          <a:xfrm>
            <a:off x="609600" y="3810000"/>
            <a:ext cx="8115300" cy="2590800"/>
          </a:xfrm>
        </p:spPr>
      </p:pic>
      <p:sp>
        <p:nvSpPr>
          <p:cNvPr id="7" name="Date Placeholder 6"/>
          <p:cNvSpPr>
            <a:spLocks noGrp="1"/>
          </p:cNvSpPr>
          <p:nvPr>
            <p:ph type="dt" sz="half" idx="10"/>
          </p:nvPr>
        </p:nvSpPr>
        <p:spPr/>
        <p:txBody>
          <a:bodyPr/>
          <a:lstStyle/>
          <a:p>
            <a:r>
              <a:rPr lang="en-US" dirty="0" smtClean="0"/>
              <a:t>PRAC/pcs; 13 October 15</a:t>
            </a:r>
            <a:endParaRPr lang="en-US" dirty="0"/>
          </a:p>
        </p:txBody>
      </p:sp>
      <p:sp>
        <p:nvSpPr>
          <p:cNvPr id="8" name="Slide Number Placeholder 7"/>
          <p:cNvSpPr>
            <a:spLocks noGrp="1"/>
          </p:cNvSpPr>
          <p:nvPr>
            <p:ph type="sldNum" sz="quarter" idx="12"/>
          </p:nvPr>
        </p:nvSpPr>
        <p:spPr/>
        <p:txBody>
          <a:bodyPr/>
          <a:lstStyle/>
          <a:p>
            <a:fld id="{063EE6F3-9503-459F-992B-540378EFD832}" type="slidenum">
              <a:rPr lang="en-US" smtClean="0"/>
              <a:pPr/>
              <a:t>53</a:t>
            </a:fld>
            <a:endParaRPr lang="en-US" dirty="0"/>
          </a:p>
        </p:txBody>
      </p:sp>
      <p:sp>
        <p:nvSpPr>
          <p:cNvPr id="10" name="Rounded Rectangle 9"/>
          <p:cNvSpPr/>
          <p:nvPr/>
        </p:nvSpPr>
        <p:spPr>
          <a:xfrm>
            <a:off x="914400" y="5791200"/>
            <a:ext cx="73914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rPr>
              <a:t>Champlain Flyer Audit</a:t>
            </a:r>
            <a:r>
              <a:rPr lang="en-US" dirty="0" smtClean="0"/>
              <a:t> </a:t>
            </a:r>
            <a:endParaRPr lang="en-US" dirty="0"/>
          </a:p>
        </p:txBody>
      </p:sp>
      <p:pic>
        <p:nvPicPr>
          <p:cNvPr id="2049" name="Picture 1"/>
          <p:cNvPicPr>
            <a:picLocks noChangeAspect="1" noChangeArrowheads="1"/>
          </p:cNvPicPr>
          <p:nvPr/>
        </p:nvPicPr>
        <p:blipFill>
          <a:blip r:embed="rId5" cstate="print"/>
          <a:srcRect/>
          <a:stretch>
            <a:fillRect/>
          </a:stretch>
        </p:blipFill>
        <p:spPr bwMode="auto">
          <a:xfrm>
            <a:off x="533400" y="304799"/>
            <a:ext cx="5562600" cy="3360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PRAC/pcs; 13 October 15</a:t>
            </a:r>
            <a:endParaRPr lang="en-US" dirty="0"/>
          </a:p>
        </p:txBody>
      </p:sp>
      <p:sp>
        <p:nvSpPr>
          <p:cNvPr id="5" name="Slide Number Placeholder 4"/>
          <p:cNvSpPr>
            <a:spLocks noGrp="1"/>
          </p:cNvSpPr>
          <p:nvPr>
            <p:ph type="sldNum" sz="quarter" idx="12"/>
          </p:nvPr>
        </p:nvSpPr>
        <p:spPr>
          <a:xfrm>
            <a:off x="6553200" y="6492875"/>
            <a:ext cx="2133600" cy="365125"/>
          </a:xfrm>
        </p:spPr>
        <p:txBody>
          <a:bodyPr/>
          <a:lstStyle/>
          <a:p>
            <a:fld id="{063EE6F3-9503-459F-992B-540378EFD832}" type="slidenum">
              <a:rPr lang="en-US" smtClean="0"/>
              <a:pPr/>
              <a:t>54</a:t>
            </a:fld>
            <a:endParaRPr lang="en-US" dirty="0"/>
          </a:p>
        </p:txBody>
      </p:sp>
      <p:pic>
        <p:nvPicPr>
          <p:cNvPr id="67586" name="Picture 2"/>
          <p:cNvPicPr>
            <a:picLocks noChangeAspect="1" noChangeArrowheads="1"/>
          </p:cNvPicPr>
          <p:nvPr/>
        </p:nvPicPr>
        <p:blipFill>
          <a:blip r:embed="rId2" cstate="print"/>
          <a:srcRect/>
          <a:stretch>
            <a:fillRect/>
          </a:stretch>
        </p:blipFill>
        <p:spPr bwMode="auto">
          <a:xfrm>
            <a:off x="169317" y="2209800"/>
            <a:ext cx="8822283" cy="3633787"/>
          </a:xfrm>
          <a:prstGeom prst="rect">
            <a:avLst/>
          </a:prstGeom>
          <a:noFill/>
          <a:ln w="9525">
            <a:noFill/>
            <a:miter lim="800000"/>
            <a:headEnd/>
            <a:tailEnd/>
          </a:ln>
        </p:spPr>
      </p:pic>
      <p:pic>
        <p:nvPicPr>
          <p:cNvPr id="67587" name="Picture 3"/>
          <p:cNvPicPr>
            <a:picLocks noChangeAspect="1" noChangeArrowheads="1"/>
          </p:cNvPicPr>
          <p:nvPr/>
        </p:nvPicPr>
        <p:blipFill>
          <a:blip r:embed="rId3" cstate="print"/>
          <a:srcRect/>
          <a:stretch>
            <a:fillRect/>
          </a:stretch>
        </p:blipFill>
        <p:spPr bwMode="auto">
          <a:xfrm>
            <a:off x="228600" y="381000"/>
            <a:ext cx="8724900" cy="1819234"/>
          </a:xfrm>
          <a:prstGeom prst="rect">
            <a:avLst/>
          </a:prstGeom>
          <a:noFill/>
          <a:ln w="9525">
            <a:noFill/>
            <a:miter lim="800000"/>
            <a:headEnd/>
            <a:tailEnd/>
          </a:ln>
        </p:spPr>
      </p:pic>
      <p:sp>
        <p:nvSpPr>
          <p:cNvPr id="8" name="Rounded Rectangle 7"/>
          <p:cNvSpPr/>
          <p:nvPr/>
        </p:nvSpPr>
        <p:spPr>
          <a:xfrm>
            <a:off x="1143000" y="5943600"/>
            <a:ext cx="70104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hlinkClick r:id="rId4"/>
              </a:rPr>
              <a:t>http://americandreamcoalition.org/pdfs/ADGuide.pdf</a:t>
            </a:r>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eld of Dreams.JPG"/>
          <p:cNvPicPr>
            <a:picLocks noChangeAspect="1"/>
          </p:cNvPicPr>
          <p:nvPr/>
        </p:nvPicPr>
        <p:blipFill>
          <a:blip r:embed="rId2" cstate="print">
            <a:lum bright="40000" contrast="-40000"/>
          </a:blip>
          <a:srcRect t="1858"/>
          <a:stretch>
            <a:fillRect/>
          </a:stretch>
        </p:blipFill>
        <p:spPr>
          <a:xfrm>
            <a:off x="457200" y="685800"/>
            <a:ext cx="7962028" cy="5867400"/>
          </a:xfrm>
          <a:prstGeom prst="rect">
            <a:avLst/>
          </a:prstGeom>
          <a:ln>
            <a:noFill/>
          </a:ln>
        </p:spPr>
      </p:pic>
      <p:sp>
        <p:nvSpPr>
          <p:cNvPr id="2" name="Title 1"/>
          <p:cNvSpPr>
            <a:spLocks noGrp="1"/>
          </p:cNvSpPr>
          <p:nvPr>
            <p:ph type="title"/>
          </p:nvPr>
        </p:nvSpPr>
        <p:spPr>
          <a:xfrm>
            <a:off x="457200" y="76200"/>
            <a:ext cx="8229600" cy="1143000"/>
          </a:xfrm>
        </p:spPr>
        <p:txBody>
          <a:bodyPr>
            <a:normAutofit/>
          </a:bodyPr>
          <a:lstStyle/>
          <a:p>
            <a:r>
              <a:rPr lang="en-US" sz="2800" u="sng" dirty="0" smtClean="0"/>
              <a:t>Promoting</a:t>
            </a:r>
            <a:r>
              <a:rPr lang="en-US" sz="2800" u="sng" baseline="0" dirty="0" smtClean="0"/>
              <a:t> &amp; Projecting Benefits to Brunswick</a:t>
            </a:r>
            <a:endParaRPr lang="en-US" sz="2800" u="sng" dirty="0"/>
          </a:p>
        </p:txBody>
      </p:sp>
      <p:sp>
        <p:nvSpPr>
          <p:cNvPr id="3" name="Content Placeholder 2"/>
          <p:cNvSpPr>
            <a:spLocks noGrp="1"/>
          </p:cNvSpPr>
          <p:nvPr>
            <p:ph idx="1"/>
          </p:nvPr>
        </p:nvSpPr>
        <p:spPr>
          <a:xfrm>
            <a:off x="457200" y="1295400"/>
            <a:ext cx="7772400" cy="2590800"/>
          </a:xfrm>
        </p:spPr>
        <p:txBody>
          <a:bodyPr>
            <a:noAutofit/>
          </a:bodyPr>
          <a:lstStyle/>
          <a:p>
            <a:r>
              <a:rPr lang="en-US" sz="1800" b="1" dirty="0" smtClean="0"/>
              <a:t>2005 EDRG Study sponsored by MDOT</a:t>
            </a:r>
          </a:p>
          <a:p>
            <a:r>
              <a:rPr lang="en-US" sz="1800" b="1" dirty="0" smtClean="0"/>
              <a:t>2008 CNT Study sponsored by NNEPRA</a:t>
            </a:r>
          </a:p>
          <a:p>
            <a:pPr lvl="1"/>
            <a:r>
              <a:rPr lang="en-US" sz="1800" b="1" baseline="0" dirty="0" smtClean="0"/>
              <a:t>RFP, SOW, Contract not available via FOAA</a:t>
            </a:r>
          </a:p>
          <a:p>
            <a:pPr lvl="0"/>
            <a:r>
              <a:rPr lang="en-US" sz="1800" b="1" baseline="0" dirty="0" smtClean="0"/>
              <a:t>2013 CNT Update Proposal;</a:t>
            </a:r>
            <a:r>
              <a:rPr lang="en-US" sz="1800" b="1" dirty="0" smtClean="0"/>
              <a:t> not yet in hand</a:t>
            </a:r>
            <a:endParaRPr lang="en-US" sz="1800" b="1" baseline="0" dirty="0" smtClean="0"/>
          </a:p>
          <a:p>
            <a:pPr lvl="0"/>
            <a:r>
              <a:rPr lang="en-US" sz="1800" b="1" dirty="0" smtClean="0"/>
              <a:t>Parsons Brinkerhoff Benefit Cost Analysis for TIGER Grant</a:t>
            </a:r>
            <a:r>
              <a:rPr lang="en-US" sz="1800" b="1" baseline="0" dirty="0" smtClean="0"/>
              <a:t> Applications</a:t>
            </a:r>
          </a:p>
          <a:p>
            <a:pPr lvl="0"/>
            <a:r>
              <a:rPr lang="en-US" sz="1800" b="1" baseline="0" dirty="0" smtClean="0"/>
              <a:t>JHR Development Brunswick Station</a:t>
            </a:r>
            <a:r>
              <a:rPr lang="en-US" sz="1800" b="1" dirty="0" smtClean="0"/>
              <a:t> </a:t>
            </a:r>
            <a:r>
              <a:rPr lang="en-US" sz="1800" b="1" baseline="0" dirty="0" smtClean="0"/>
              <a:t>Plan (TIFs,</a:t>
            </a:r>
            <a:r>
              <a:rPr lang="en-US" sz="1800" b="1" dirty="0" smtClean="0"/>
              <a:t> town funds, etc)</a:t>
            </a:r>
            <a:endParaRPr lang="en-US" sz="1800" b="1" baseline="0" dirty="0" smtClean="0"/>
          </a:p>
          <a:p>
            <a:pPr lvl="0"/>
            <a:r>
              <a:rPr lang="en-US" sz="1800" b="1" baseline="0" dirty="0" smtClean="0"/>
              <a:t>Town Council/Downtown</a:t>
            </a:r>
            <a:r>
              <a:rPr lang="en-US" sz="1800" b="1" dirty="0" smtClean="0"/>
              <a:t> Association/All Aboard Brunswick euphoria</a:t>
            </a:r>
            <a:endParaRPr lang="en-US" sz="1800" b="1" baseline="0" dirty="0" smtClean="0"/>
          </a:p>
          <a:p>
            <a:pPr lvl="0"/>
            <a:r>
              <a:rPr lang="en-US" sz="1800" b="1" dirty="0" smtClean="0"/>
              <a:t>MRTC, others attempting to leverage Brunswick’s “exponential economic prosperity” for L/A, Bethel, Montreal, and ???</a:t>
            </a:r>
            <a:endParaRPr lang="en-US" sz="1800" b="1" baseline="0" dirty="0" smtClean="0"/>
          </a:p>
          <a:p>
            <a:pPr lvl="0"/>
            <a:endParaRPr lang="en-US" sz="1800" b="1" baseline="0" dirty="0" smtClean="0"/>
          </a:p>
        </p:txBody>
      </p:sp>
      <p:sp>
        <p:nvSpPr>
          <p:cNvPr id="6" name="TextBox 5"/>
          <p:cNvSpPr txBox="1"/>
          <p:nvPr/>
        </p:nvSpPr>
        <p:spPr>
          <a:xfrm>
            <a:off x="1600200" y="5410200"/>
            <a:ext cx="5638800" cy="646331"/>
          </a:xfrm>
          <a:prstGeom prst="rect">
            <a:avLst/>
          </a:prstGeom>
          <a:noFill/>
          <a:ln w="28575">
            <a:solidFill>
              <a:schemeClr val="tx1"/>
            </a:solidFill>
          </a:ln>
        </p:spPr>
        <p:txBody>
          <a:bodyPr wrap="square" rtlCol="0">
            <a:spAutoFit/>
          </a:bodyPr>
          <a:lstStyle/>
          <a:p>
            <a:pPr algn="ctr"/>
            <a:r>
              <a:rPr lang="en-US" b="1" i="1" u="sng" dirty="0" smtClean="0"/>
              <a:t>Takeaway:</a:t>
            </a:r>
            <a:r>
              <a:rPr lang="en-US" b="1" dirty="0" smtClean="0"/>
              <a:t>  Consultants &amp; advocates: </a:t>
            </a:r>
          </a:p>
          <a:p>
            <a:pPr algn="ctr"/>
            <a:r>
              <a:rPr lang="en-US" b="1" dirty="0" smtClean="0"/>
              <a:t>“build it and they will come, spend, buy, work, and live.” </a:t>
            </a:r>
            <a:endParaRPr lang="en-US" b="1" i="1" u="sng" dirty="0"/>
          </a:p>
        </p:txBody>
      </p:sp>
      <p:sp>
        <p:nvSpPr>
          <p:cNvPr id="7" name="Date Placeholder 6"/>
          <p:cNvSpPr>
            <a:spLocks noGrp="1"/>
          </p:cNvSpPr>
          <p:nvPr>
            <p:ph type="dt" sz="half" idx="10"/>
          </p:nvPr>
        </p:nvSpPr>
        <p:spPr>
          <a:xfrm>
            <a:off x="457200" y="6477000"/>
            <a:ext cx="2133600" cy="365125"/>
          </a:xfrm>
        </p:spPr>
        <p:txBody>
          <a:bodyPr/>
          <a:lstStyle/>
          <a:p>
            <a:r>
              <a:rPr lang="en-US" dirty="0" smtClean="0"/>
              <a:t>PRAC/pcs; 13 October 15</a:t>
            </a:r>
            <a:endParaRPr lang="en-US" dirty="0"/>
          </a:p>
        </p:txBody>
      </p:sp>
      <p:sp>
        <p:nvSpPr>
          <p:cNvPr id="8" name="Slide Number Placeholder 7"/>
          <p:cNvSpPr>
            <a:spLocks noGrp="1"/>
          </p:cNvSpPr>
          <p:nvPr>
            <p:ph type="sldNum" sz="quarter" idx="12"/>
          </p:nvPr>
        </p:nvSpPr>
        <p:spPr/>
        <p:txBody>
          <a:bodyPr/>
          <a:lstStyle/>
          <a:p>
            <a:fld id="{063EE6F3-9503-459F-992B-540378EFD832}"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u="sng" dirty="0" smtClean="0"/>
              <a:t>EDRG/MDOT</a:t>
            </a:r>
            <a:r>
              <a:rPr lang="en-US" sz="2800" u="sng" baseline="0" dirty="0" smtClean="0"/>
              <a:t> 2005 Study 2015</a:t>
            </a:r>
            <a:r>
              <a:rPr lang="en-US" sz="2800" u="sng" dirty="0" smtClean="0"/>
              <a:t> Projections</a:t>
            </a:r>
            <a:br>
              <a:rPr lang="en-US" sz="2800" u="sng" dirty="0" smtClean="0"/>
            </a:br>
            <a:r>
              <a:rPr lang="en-US" sz="1600" u="sng" dirty="0" smtClean="0">
                <a:hlinkClick r:id="rId2"/>
              </a:rPr>
              <a:t>http://www.edrgroup.com/pdf/report-downeaster-final.pdf</a:t>
            </a:r>
            <a:endParaRPr lang="en-US" sz="1600" u="sng" dirty="0"/>
          </a:p>
        </p:txBody>
      </p:sp>
      <p:pic>
        <p:nvPicPr>
          <p:cNvPr id="4" name="Content Placeholder 3" descr="EDRG 2005 Study Cover.JPG"/>
          <p:cNvPicPr>
            <a:picLocks noGrp="1" noChangeAspect="1"/>
          </p:cNvPicPr>
          <p:nvPr>
            <p:ph idx="1"/>
          </p:nvPr>
        </p:nvPicPr>
        <p:blipFill>
          <a:blip r:embed="rId3" cstate="print"/>
          <a:stretch>
            <a:fillRect/>
          </a:stretch>
        </p:blipFill>
        <p:spPr>
          <a:xfrm>
            <a:off x="198721" y="1371600"/>
            <a:ext cx="3306479" cy="4495800"/>
          </a:xfrm>
        </p:spPr>
      </p:pic>
      <p:pic>
        <p:nvPicPr>
          <p:cNvPr id="7" name="Picture 6" descr="EDRG Table 6.1.JPG"/>
          <p:cNvPicPr>
            <a:picLocks noChangeAspect="1"/>
          </p:cNvPicPr>
          <p:nvPr/>
        </p:nvPicPr>
        <p:blipFill>
          <a:blip r:embed="rId4" cstate="print"/>
          <a:stretch>
            <a:fillRect/>
          </a:stretch>
        </p:blipFill>
        <p:spPr>
          <a:xfrm>
            <a:off x="3532210" y="1143000"/>
            <a:ext cx="5611790" cy="4362450"/>
          </a:xfrm>
          <a:prstGeom prst="rect">
            <a:avLst/>
          </a:prstGeom>
        </p:spPr>
      </p:pic>
      <p:sp>
        <p:nvSpPr>
          <p:cNvPr id="8" name="TextBox 7"/>
          <p:cNvSpPr txBox="1"/>
          <p:nvPr/>
        </p:nvSpPr>
        <p:spPr>
          <a:xfrm>
            <a:off x="826819" y="5791200"/>
            <a:ext cx="7398244" cy="646331"/>
          </a:xfrm>
          <a:prstGeom prst="rect">
            <a:avLst/>
          </a:prstGeom>
          <a:noFill/>
          <a:ln w="19050">
            <a:solidFill>
              <a:schemeClr val="tx1"/>
            </a:solidFill>
          </a:ln>
        </p:spPr>
        <p:txBody>
          <a:bodyPr wrap="none" rtlCol="0">
            <a:spAutoFit/>
          </a:bodyPr>
          <a:lstStyle/>
          <a:p>
            <a:pPr algn="ctr"/>
            <a:r>
              <a:rPr lang="en-US" b="1" i="1" u="sng" dirty="0" smtClean="0"/>
              <a:t>Takeaway:</a:t>
            </a:r>
            <a:r>
              <a:rPr lang="en-US" b="1" dirty="0" smtClean="0"/>
              <a:t>  993 jobs;  $1.83 million in weekly business sales; and </a:t>
            </a:r>
          </a:p>
          <a:p>
            <a:pPr algn="ctr"/>
            <a:r>
              <a:rPr lang="en-US" b="1" dirty="0" smtClean="0"/>
              <a:t>$84,000 in daily wages.  </a:t>
            </a:r>
            <a:r>
              <a:rPr lang="en-US" b="1" i="1" u="sng" dirty="0" smtClean="0"/>
              <a:t>Now</a:t>
            </a:r>
            <a:r>
              <a:rPr lang="en-US" b="1" dirty="0" smtClean="0"/>
              <a:t>.  This doesn’t pass </a:t>
            </a:r>
            <a:r>
              <a:rPr lang="en-US" b="1" i="1" u="sng" dirty="0" smtClean="0"/>
              <a:t>any</a:t>
            </a:r>
            <a:r>
              <a:rPr lang="en-US" b="1" dirty="0" smtClean="0"/>
              <a:t> test of reasonableness</a:t>
            </a:r>
            <a:r>
              <a:rPr lang="en-US" dirty="0" smtClean="0"/>
              <a:t>.</a:t>
            </a:r>
            <a:endParaRPr lang="en-US" dirty="0"/>
          </a:p>
        </p:txBody>
      </p:sp>
      <p:sp>
        <p:nvSpPr>
          <p:cNvPr id="6" name="Date Placeholder 5"/>
          <p:cNvSpPr>
            <a:spLocks noGrp="1"/>
          </p:cNvSpPr>
          <p:nvPr>
            <p:ph type="dt" sz="half" idx="10"/>
          </p:nvPr>
        </p:nvSpPr>
        <p:spPr>
          <a:xfrm>
            <a:off x="457200" y="6492875"/>
            <a:ext cx="2133600" cy="365125"/>
          </a:xfrm>
        </p:spPr>
        <p:txBody>
          <a:bodyPr/>
          <a:lstStyle/>
          <a:p>
            <a:r>
              <a:rPr lang="en-US" dirty="0" smtClean="0"/>
              <a:t>PRAC/pcs; 13 October 15</a:t>
            </a:r>
            <a:endParaRPr lang="en-US" dirty="0"/>
          </a:p>
        </p:txBody>
      </p:sp>
      <p:sp>
        <p:nvSpPr>
          <p:cNvPr id="9" name="Slide Number Placeholder 8"/>
          <p:cNvSpPr>
            <a:spLocks noGrp="1"/>
          </p:cNvSpPr>
          <p:nvPr>
            <p:ph type="sldNum" sz="quarter" idx="12"/>
          </p:nvPr>
        </p:nvSpPr>
        <p:spPr/>
        <p:txBody>
          <a:bodyPr/>
          <a:lstStyle/>
          <a:p>
            <a:fld id="{063EE6F3-9503-459F-992B-540378EFD832}"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u="sng" dirty="0" smtClean="0"/>
              <a:t>EDRG/MDOT</a:t>
            </a:r>
            <a:r>
              <a:rPr lang="en-US" sz="2800" u="sng" baseline="0" dirty="0" smtClean="0"/>
              <a:t> 2005 Projections</a:t>
            </a:r>
            <a:r>
              <a:rPr lang="en-US" sz="2800" u="sng" dirty="0" smtClean="0"/>
              <a:t> for 2015</a:t>
            </a:r>
            <a:r>
              <a:rPr lang="en-US" sz="2800" u="sng" baseline="0" dirty="0" smtClean="0"/>
              <a:t> (cont’d)</a:t>
            </a:r>
            <a:endParaRPr lang="en-US" sz="2800" u="sng" dirty="0"/>
          </a:p>
        </p:txBody>
      </p:sp>
      <p:pic>
        <p:nvPicPr>
          <p:cNvPr id="7" name="Picture 6" descr="EDRG Table 6.5.JPG"/>
          <p:cNvPicPr>
            <a:picLocks noChangeAspect="1"/>
          </p:cNvPicPr>
          <p:nvPr/>
        </p:nvPicPr>
        <p:blipFill>
          <a:blip r:embed="rId2" cstate="print"/>
          <a:stretch>
            <a:fillRect/>
          </a:stretch>
        </p:blipFill>
        <p:spPr>
          <a:xfrm>
            <a:off x="1066800" y="1051638"/>
            <a:ext cx="6591300" cy="5044362"/>
          </a:xfrm>
          <a:prstGeom prst="rect">
            <a:avLst/>
          </a:prstGeom>
        </p:spPr>
      </p:pic>
      <p:sp>
        <p:nvSpPr>
          <p:cNvPr id="8" name="TextBox 7"/>
          <p:cNvSpPr txBox="1"/>
          <p:nvPr/>
        </p:nvSpPr>
        <p:spPr>
          <a:xfrm>
            <a:off x="5814233" y="1752600"/>
            <a:ext cx="1870128" cy="523220"/>
          </a:xfrm>
          <a:prstGeom prst="rect">
            <a:avLst/>
          </a:prstGeom>
          <a:noFill/>
          <a:ln w="9525">
            <a:solidFill>
              <a:schemeClr val="tx1"/>
            </a:solidFill>
          </a:ln>
        </p:spPr>
        <p:txBody>
          <a:bodyPr wrap="none" rtlCol="0">
            <a:spAutoFit/>
          </a:bodyPr>
          <a:lstStyle/>
          <a:p>
            <a:pPr algn="ctr"/>
            <a:r>
              <a:rPr lang="en-US" sz="1400" i="1" u="sng" dirty="0" smtClean="0"/>
              <a:t>40,000 sf  built to date;</a:t>
            </a:r>
          </a:p>
          <a:p>
            <a:pPr algn="ctr"/>
            <a:r>
              <a:rPr lang="en-US" sz="1400" i="1" u="sng" dirty="0" smtClean="0"/>
              <a:t>looks like that’s it.</a:t>
            </a:r>
            <a:endParaRPr lang="en-US" sz="1400" i="1" u="sng" dirty="0"/>
          </a:p>
        </p:txBody>
      </p:sp>
      <p:sp>
        <p:nvSpPr>
          <p:cNvPr id="6" name="TextBox 5"/>
          <p:cNvSpPr txBox="1"/>
          <p:nvPr/>
        </p:nvSpPr>
        <p:spPr>
          <a:xfrm>
            <a:off x="2590800" y="6019800"/>
            <a:ext cx="5105400" cy="646331"/>
          </a:xfrm>
          <a:prstGeom prst="rect">
            <a:avLst/>
          </a:prstGeom>
          <a:noFill/>
          <a:ln w="19050">
            <a:solidFill>
              <a:schemeClr val="tx1"/>
            </a:solidFill>
          </a:ln>
        </p:spPr>
        <p:txBody>
          <a:bodyPr wrap="square" rtlCol="0">
            <a:spAutoFit/>
          </a:bodyPr>
          <a:lstStyle/>
          <a:p>
            <a:pPr algn="ctr"/>
            <a:r>
              <a:rPr lang="en-US" b="1" i="1" u="sng" dirty="0" smtClean="0"/>
              <a:t>Takeaway:</a:t>
            </a:r>
            <a:r>
              <a:rPr lang="en-US" b="1" dirty="0" smtClean="0"/>
              <a:t>   984 jobs by 2015?  Not sure you could find 10 solely </a:t>
            </a:r>
            <a:r>
              <a:rPr lang="en-US" b="1" i="1" u="sng" dirty="0" smtClean="0"/>
              <a:t>attributable</a:t>
            </a:r>
            <a:r>
              <a:rPr lang="en-US" b="1" dirty="0" smtClean="0"/>
              <a:t> to Downeaster. </a:t>
            </a:r>
            <a:endParaRPr lang="en-US" b="1" dirty="0"/>
          </a:p>
        </p:txBody>
      </p:sp>
      <p:sp>
        <p:nvSpPr>
          <p:cNvPr id="9" name="Date Placeholder 8"/>
          <p:cNvSpPr>
            <a:spLocks noGrp="1"/>
          </p:cNvSpPr>
          <p:nvPr>
            <p:ph type="dt" sz="half" idx="10"/>
          </p:nvPr>
        </p:nvSpPr>
        <p:spPr/>
        <p:txBody>
          <a:bodyPr/>
          <a:lstStyle/>
          <a:p>
            <a:r>
              <a:rPr lang="en-US" dirty="0" smtClean="0"/>
              <a:t>PRAC/pcs; 13 October 15</a:t>
            </a:r>
            <a:endParaRPr lang="en-US" dirty="0"/>
          </a:p>
        </p:txBody>
      </p:sp>
      <p:sp>
        <p:nvSpPr>
          <p:cNvPr id="10" name="Slide Number Placeholder 9"/>
          <p:cNvSpPr>
            <a:spLocks noGrp="1"/>
          </p:cNvSpPr>
          <p:nvPr>
            <p:ph type="sldNum" sz="quarter" idx="12"/>
          </p:nvPr>
        </p:nvSpPr>
        <p:spPr/>
        <p:txBody>
          <a:bodyPr/>
          <a:lstStyle/>
          <a:p>
            <a:fld id="{063EE6F3-9503-459F-992B-540378EFD832}"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2800" u="sng" dirty="0" smtClean="0"/>
              <a:t>CNT/NNEPRA 2008 Study</a:t>
            </a:r>
            <a:br>
              <a:rPr lang="en-US" sz="2800" u="sng" dirty="0" smtClean="0"/>
            </a:br>
            <a:r>
              <a:rPr lang="en-US" sz="1400" u="sng" dirty="0" smtClean="0">
                <a:hlinkClick r:id="rId2"/>
              </a:rPr>
              <a:t>http://www.nnepra.com/sites/default/files/AmtrakDowneasterOverviewofProjectedEconomicImpacts2.pdf</a:t>
            </a:r>
            <a:endParaRPr lang="en-US" sz="1400" u="sng" dirty="0"/>
          </a:p>
        </p:txBody>
      </p:sp>
      <p:pic>
        <p:nvPicPr>
          <p:cNvPr id="7" name="Picture 6" descr="CNT 2008 study cover.JPG"/>
          <p:cNvPicPr>
            <a:picLocks noChangeAspect="1"/>
          </p:cNvPicPr>
          <p:nvPr/>
        </p:nvPicPr>
        <p:blipFill>
          <a:blip r:embed="rId3" cstate="print"/>
          <a:stretch>
            <a:fillRect/>
          </a:stretch>
        </p:blipFill>
        <p:spPr>
          <a:xfrm>
            <a:off x="533400" y="1371600"/>
            <a:ext cx="5410201" cy="3074967"/>
          </a:xfrm>
          <a:prstGeom prst="rect">
            <a:avLst/>
          </a:prstGeom>
        </p:spPr>
      </p:pic>
      <p:pic>
        <p:nvPicPr>
          <p:cNvPr id="8" name="Picture 7" descr="CNT study summary.JPG"/>
          <p:cNvPicPr>
            <a:picLocks noChangeAspect="1"/>
          </p:cNvPicPr>
          <p:nvPr/>
        </p:nvPicPr>
        <p:blipFill>
          <a:blip r:embed="rId4" cstate="print"/>
          <a:stretch>
            <a:fillRect/>
          </a:stretch>
        </p:blipFill>
        <p:spPr>
          <a:xfrm>
            <a:off x="4419600" y="2667000"/>
            <a:ext cx="4219575" cy="3743325"/>
          </a:xfrm>
          <a:prstGeom prst="rect">
            <a:avLst/>
          </a:prstGeom>
        </p:spPr>
      </p:pic>
      <p:sp>
        <p:nvSpPr>
          <p:cNvPr id="9" name="TextBox 8"/>
          <p:cNvSpPr txBox="1"/>
          <p:nvPr/>
        </p:nvSpPr>
        <p:spPr>
          <a:xfrm>
            <a:off x="370921" y="4572000"/>
            <a:ext cx="3877728" cy="1815882"/>
          </a:xfrm>
          <a:prstGeom prst="rect">
            <a:avLst/>
          </a:prstGeom>
          <a:noFill/>
          <a:ln w="19050">
            <a:solidFill>
              <a:schemeClr val="tx1"/>
            </a:solidFill>
          </a:ln>
        </p:spPr>
        <p:txBody>
          <a:bodyPr wrap="none" rtlCol="0">
            <a:spAutoFit/>
          </a:bodyPr>
          <a:lstStyle/>
          <a:p>
            <a:pPr algn="ctr"/>
            <a:r>
              <a:rPr lang="en-US" sz="1600" b="1" i="1" u="sng" dirty="0" smtClean="0"/>
              <a:t>Takeaway:</a:t>
            </a:r>
            <a:r>
              <a:rPr lang="en-US" sz="1600" b="1" dirty="0" smtClean="0"/>
              <a:t>  CNT, a Chicago consultancy,</a:t>
            </a:r>
          </a:p>
          <a:p>
            <a:pPr algn="ctr"/>
            <a:r>
              <a:rPr lang="en-US" sz="1600" b="1" dirty="0" smtClean="0"/>
              <a:t>confident of its influence on TOD driven</a:t>
            </a:r>
          </a:p>
          <a:p>
            <a:pPr algn="ctr"/>
            <a:r>
              <a:rPr lang="en-US" sz="1600" b="1" dirty="0" smtClean="0"/>
              <a:t>Government funding.  Details of contract </a:t>
            </a:r>
          </a:p>
          <a:p>
            <a:pPr algn="ctr"/>
            <a:r>
              <a:rPr lang="en-US" sz="1600" b="1" dirty="0" smtClean="0"/>
              <a:t>process unavailable due to 7 year record </a:t>
            </a:r>
          </a:p>
          <a:p>
            <a:pPr algn="ctr"/>
            <a:r>
              <a:rPr lang="en-US" sz="1600" b="1" dirty="0" smtClean="0"/>
              <a:t>retention policy.  CNT submitted follow up </a:t>
            </a:r>
          </a:p>
          <a:p>
            <a:pPr algn="ctr"/>
            <a:r>
              <a:rPr lang="en-US" sz="1600" b="1" dirty="0" smtClean="0"/>
              <a:t>proposal to NNEPRA in 2013; specifics</a:t>
            </a:r>
          </a:p>
          <a:p>
            <a:pPr algn="ctr"/>
            <a:r>
              <a:rPr lang="en-US" sz="1600" b="1" dirty="0" smtClean="0"/>
              <a:t>being pursued, but not yet received.</a:t>
            </a:r>
            <a:endParaRPr lang="en-US" sz="1600" b="1" dirty="0"/>
          </a:p>
        </p:txBody>
      </p:sp>
      <p:sp>
        <p:nvSpPr>
          <p:cNvPr id="6" name="Date Placeholder 5"/>
          <p:cNvSpPr>
            <a:spLocks noGrp="1"/>
          </p:cNvSpPr>
          <p:nvPr>
            <p:ph type="dt" sz="half" idx="10"/>
          </p:nvPr>
        </p:nvSpPr>
        <p:spPr>
          <a:xfrm>
            <a:off x="457200" y="6492875"/>
            <a:ext cx="2133600" cy="365125"/>
          </a:xfrm>
        </p:spPr>
        <p:txBody>
          <a:bodyPr/>
          <a:lstStyle/>
          <a:p>
            <a:r>
              <a:rPr lang="en-US" dirty="0" smtClean="0"/>
              <a:t>PRAC/pcs; 13 October 15</a:t>
            </a:r>
            <a:endParaRPr lang="en-US" dirty="0"/>
          </a:p>
        </p:txBody>
      </p:sp>
      <p:sp>
        <p:nvSpPr>
          <p:cNvPr id="10" name="Slide Number Placeholder 9"/>
          <p:cNvSpPr>
            <a:spLocks noGrp="1"/>
          </p:cNvSpPr>
          <p:nvPr>
            <p:ph type="sldNum" sz="quarter" idx="12"/>
          </p:nvPr>
        </p:nvSpPr>
        <p:spPr/>
        <p:txBody>
          <a:bodyPr/>
          <a:lstStyle/>
          <a:p>
            <a:fld id="{063EE6F3-9503-459F-992B-540378EFD832}" type="slidenum">
              <a:rPr lang="en-US" smtClean="0"/>
              <a:pPr/>
              <a:t>9</a:t>
            </a:fld>
            <a:endParaRPr lang="en-US" dirty="0"/>
          </a:p>
        </p:txBody>
      </p:sp>
      <p:sp>
        <p:nvSpPr>
          <p:cNvPr id="12" name="Rounded Rectangular Callout 11"/>
          <p:cNvSpPr/>
          <p:nvPr/>
        </p:nvSpPr>
        <p:spPr>
          <a:xfrm>
            <a:off x="6400800" y="3048000"/>
            <a:ext cx="2514600" cy="609600"/>
          </a:xfrm>
          <a:prstGeom prst="wedgeRoundRectCallout">
            <a:avLst>
              <a:gd name="adj1" fmla="val -41072"/>
              <a:gd name="adj2" fmla="val 164000"/>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dirty="0" smtClean="0"/>
              <a:t>Huh?  Maine Legislature is </a:t>
            </a:r>
          </a:p>
          <a:p>
            <a:pPr algn="ctr"/>
            <a:r>
              <a:rPr lang="en-US" sz="1300" dirty="0" smtClean="0"/>
              <a:t>providing $10 million annually?</a:t>
            </a:r>
            <a:endParaRPr lang="en-US" sz="13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12348</TotalTime>
  <Words>3891</Words>
  <Application>Microsoft Office PowerPoint</Application>
  <PresentationFormat>On-screen Show (4:3)</PresentationFormat>
  <Paragraphs>501</Paragraphs>
  <Slides>54</Slides>
  <Notes>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Ferreting Out Economic Benefits of  Downeaster Passenger Rail Service  An Unfunded Study of the Brunswick Experiment</vt:lpstr>
      <vt:lpstr>Why I’m Here &amp; Who I Am</vt:lpstr>
      <vt:lpstr>Outline</vt:lpstr>
      <vt:lpstr>Honoring Agenda Constraints</vt:lpstr>
      <vt:lpstr>Relevant Downeaster Background</vt:lpstr>
      <vt:lpstr>Promoting &amp; Projecting Benefits to Brunswick</vt:lpstr>
      <vt:lpstr>EDRG/MDOT 2005 Study 2015 Projections http://www.edrgroup.com/pdf/report-downeaster-final.pdf</vt:lpstr>
      <vt:lpstr>EDRG/MDOT 2005 Projections for 2015 (cont’d)</vt:lpstr>
      <vt:lpstr>CNT/NNEPRA 2008 Study http://www.nnepra.com/sites/default/files/AmtrakDowneasterOverviewofProjectedEconomicImpacts2.pdf</vt:lpstr>
      <vt:lpstr>CNT Projection Chart 2A: Population Growth</vt:lpstr>
      <vt:lpstr>CNT Projection Chart 2B: Property &amp; Job Development</vt:lpstr>
      <vt:lpstr>CNT Projection Table 2C: Visitor Spending and Tax Revenue </vt:lpstr>
      <vt:lpstr>CNT Projections Table 3: Key TOD ‘Impacts’</vt:lpstr>
      <vt:lpstr>MDOT 2009 Rail Plan Excerpt</vt:lpstr>
      <vt:lpstr>Selected LD 323 Testimony; March 2015 http://www.mainelegislature.org/legis/bills/display_ps.asp?LD=323&amp;snum=127#</vt:lpstr>
      <vt:lpstr>Parsons Brinkerhoff Benefit Cost Analysis</vt:lpstr>
      <vt:lpstr>PB BCA Excerpts</vt:lpstr>
      <vt:lpstr>TOD Study Methodologies</vt:lpstr>
      <vt:lpstr>“Suction?” A Full Page MST Ad, 11 Oct 15</vt:lpstr>
      <vt:lpstr>Time for Coffee and a Donut?</vt:lpstr>
      <vt:lpstr>JHR Brunswick Station Plan</vt:lpstr>
      <vt:lpstr>JHR Brunswick Station (2)</vt:lpstr>
      <vt:lpstr>JHR Brunswick Station (3)  </vt:lpstr>
      <vt:lpstr>JHR Brunswick Station (4)</vt:lpstr>
      <vt:lpstr>JHR Brunswick Station (5)</vt:lpstr>
      <vt:lpstr>JHR Finds Greener Grass Elsewhere </vt:lpstr>
      <vt:lpstr>Brunswick Station: A Gamble Based On Consultant Projections, Hopes, and OPM</vt:lpstr>
      <vt:lpstr>The Magic of Numbers</vt:lpstr>
      <vt:lpstr>Brunswick Ridership Figures</vt:lpstr>
      <vt:lpstr>Attempt to Seek Facts of  Economic Benefit in Brunswick is Rebuffed</vt:lpstr>
      <vt:lpstr>The Socio-political Climate</vt:lpstr>
      <vt:lpstr>Actual &amp; Anecdotal Data Points</vt:lpstr>
      <vt:lpstr>A Look at Brunswick Reality</vt:lpstr>
      <vt:lpstr>Brunswick Economic Vitality Scenes</vt:lpstr>
      <vt:lpstr>Brunswick Economic Vitality Scenes (2)</vt:lpstr>
      <vt:lpstr>Brunswick Economic Vitality Scenes (3)</vt:lpstr>
      <vt:lpstr>Brunswick Economic Vitality Scenes (4)</vt:lpstr>
      <vt:lpstr>Brunswick Economic Vitality Scenes (5)</vt:lpstr>
      <vt:lpstr>Topsham: Walking Distance from Brunswick Station</vt:lpstr>
      <vt:lpstr>Topsham: Red Mill &amp; Adjacent Area</vt:lpstr>
      <vt:lpstr>So What?</vt:lpstr>
      <vt:lpstr>Now, The Editorializing…</vt:lpstr>
      <vt:lpstr>Conclusion</vt:lpstr>
      <vt:lpstr>As the old saying goes, “music hath charms….”</vt:lpstr>
      <vt:lpstr>One more time, Maestro!</vt:lpstr>
      <vt:lpstr>Appendix:  Maine Passenger Rail History (MCR)</vt:lpstr>
      <vt:lpstr>MCR Passenger Rail History (2)</vt:lpstr>
      <vt:lpstr>More  Scenes of Brunswick Economic ‘Vitality’</vt:lpstr>
      <vt:lpstr>Appendices/References</vt:lpstr>
      <vt:lpstr>CNT 2008 Study Text Clip (Executive Summary/Pages 2&amp;3)</vt:lpstr>
      <vt:lpstr>US DOT Bureau of Transportation Stats</vt:lpstr>
      <vt:lpstr>http://americandreamcoalition.org/?page_id=4172 &amp; http://americandreamcoalition.org/?page_id=4182</vt:lpstr>
      <vt:lpstr>http://www.concordmonitor.com/readerservices/businessxml/16770030-95/bartlett-center-nh-commuter-rail-service-alone-does-not-create-jobs</vt:lpstr>
      <vt:lpstr>Slide 54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Benefits of Downeaster Service – The Brunswick Experience</dc:title>
  <dc:creator>Pem</dc:creator>
  <cp:lastModifiedBy>Pem</cp:lastModifiedBy>
  <cp:revision>186</cp:revision>
  <dcterms:created xsi:type="dcterms:W3CDTF">2015-09-29T13:57:17Z</dcterms:created>
  <dcterms:modified xsi:type="dcterms:W3CDTF">2015-10-13T08:45:33Z</dcterms:modified>
</cp:coreProperties>
</file>