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3"/>
  </p:notesMasterIdLst>
  <p:sldIdLst>
    <p:sldId id="256" r:id="rId2"/>
    <p:sldId id="294" r:id="rId3"/>
    <p:sldId id="311" r:id="rId4"/>
    <p:sldId id="296" r:id="rId5"/>
    <p:sldId id="302" r:id="rId6"/>
    <p:sldId id="297" r:id="rId7"/>
    <p:sldId id="298" r:id="rId8"/>
    <p:sldId id="295" r:id="rId9"/>
    <p:sldId id="299" r:id="rId10"/>
    <p:sldId id="300" r:id="rId11"/>
    <p:sldId id="301" r:id="rId12"/>
    <p:sldId id="303" r:id="rId13"/>
    <p:sldId id="304" r:id="rId14"/>
    <p:sldId id="305" r:id="rId15"/>
    <p:sldId id="306" r:id="rId16"/>
    <p:sldId id="307" r:id="rId17"/>
    <p:sldId id="312" r:id="rId18"/>
    <p:sldId id="313" r:id="rId19"/>
    <p:sldId id="310" r:id="rId20"/>
    <p:sldId id="314" r:id="rId21"/>
    <p:sldId id="315" r:id="rId22"/>
  </p:sldIdLst>
  <p:sldSz cx="12192000" cy="6858000"/>
  <p:notesSz cx="6858000" cy="93138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0" autoAdjust="0"/>
    <p:restoredTop sz="86372" autoAdjust="0"/>
  </p:normalViewPr>
  <p:slideViewPr>
    <p:cSldViewPr snapToGrid="0">
      <p:cViewPr varScale="1">
        <p:scale>
          <a:sx n="71" d="100"/>
          <a:sy n="71" d="100"/>
        </p:scale>
        <p:origin x="126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4ACBE-4248-4441-9788-60B3D53598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C89AB-C0BA-4ED6-A4C7-523BAF68B3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26725D-8AE0-4930-97D0-C3AF02D54D46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811BBF5-76AA-4821-A423-96EF6773B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A55721-E724-48E5-83C3-2F8F2555F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54703-70DF-4931-A5CB-365BB0C9D6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8CE91-222D-4B0D-B5DB-DBBDF6F9C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6F89BD-0808-4517-9847-A1C9B73B2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4E196D91-3460-4860-87AC-6DEBA55A7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E8B683F-99BB-4010-98BE-07E077D46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9A1FC-F973-4634-92C2-60F265C96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94D15-E7E2-4F21-8F35-01F2F3D4F3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Hummus snack packs,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Squeezable fruit packets</a:t>
            </a:r>
          </a:p>
          <a:p>
            <a:r>
              <a:rPr lang="en-US" dirty="0"/>
              <a:t>Squeezable yogurt packets (make sure its low sugar)</a:t>
            </a:r>
          </a:p>
          <a:p>
            <a:r>
              <a:rPr lang="en-US" dirty="0"/>
              <a:t>String Cheese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3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talk about sugar- 5g or less is ideal (Some KIND bars fit this criteria, others do not, read the label)</a:t>
            </a:r>
          </a:p>
          <a:p>
            <a:r>
              <a:rPr lang="en-US" dirty="0"/>
              <a:t>Janice has a list of bars/snacks that I asked her to send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3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3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5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F89BD-0808-4517-9847-A1C9B73B23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9901BE80-AE99-4635-BFC0-084BC79B19D8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F4C5267-2906-4B55-B9D2-132CD5305A7C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97400A2-297A-462B-9D51-9FBA9778AC28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70284712-8F43-4F0E-BAB6-8CA29FB04103}"/>
                </a:ext>
              </a:extLst>
            </p:cNvPr>
            <p:cNvSpPr/>
            <p:nvPr/>
          </p:nvSpPr>
          <p:spPr>
            <a:xfrm>
              <a:off x="9850438" y="-8467"/>
              <a:ext cx="2338387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7722CE4E-5262-4AEC-95E1-1F403EEF9E2D}"/>
                </a:ext>
              </a:extLst>
            </p:cNvPr>
            <p:cNvSpPr/>
            <p:nvPr/>
          </p:nvSpPr>
          <p:spPr>
            <a:xfrm>
              <a:off x="9850438" y="-8467"/>
              <a:ext cx="234156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B6F9E73-A9D8-487A-A1FF-769B7C1A29D9}"/>
                </a:ext>
              </a:extLst>
            </p:cNvPr>
            <p:cNvSpPr/>
            <p:nvPr/>
          </p:nvSpPr>
          <p:spPr>
            <a:xfrm>
              <a:off x="9602788" y="3047706"/>
              <a:ext cx="2589212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C6365BEC-4508-4319-BE17-55F26AB3C8F7}"/>
                </a:ext>
              </a:extLst>
            </p:cNvPr>
            <p:cNvSpPr/>
            <p:nvPr/>
          </p:nvSpPr>
          <p:spPr>
            <a:xfrm>
              <a:off x="9937750" y="-8467"/>
              <a:ext cx="225107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AF02DFF2-FEEE-4A05-A1C1-31C1B5F0F2D2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6D56C255-6D0D-485D-BBBB-545CBC2AB6C4}"/>
                </a:ext>
              </a:extLst>
            </p:cNvPr>
            <p:cNvSpPr/>
            <p:nvPr/>
          </p:nvSpPr>
          <p:spPr>
            <a:xfrm>
              <a:off x="11358563" y="-8467"/>
              <a:ext cx="8302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10F48DA-65E4-416F-8060-0870E45FA93B}"/>
                </a:ext>
              </a:extLst>
            </p:cNvPr>
            <p:cNvSpPr/>
            <p:nvPr/>
          </p:nvSpPr>
          <p:spPr>
            <a:xfrm>
              <a:off x="10821988" y="3589086"/>
              <a:ext cx="136683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BF8D277-61D1-4C69-9F90-440C3212D064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39">
            <a:extLst>
              <a:ext uri="{FF2B5EF4-FFF2-40B4-BE49-F238E27FC236}">
                <a16:creationId xmlns:a16="http://schemas.microsoft.com/office/drawing/2014/main" id="{6DDAA252-DFAA-4C1F-B684-C3CA05F616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28588"/>
            <a:ext cx="29845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:\Users\Rhonda.Fletcher\Desktop\challengeme1.png">
            <a:extLst>
              <a:ext uri="{FF2B5EF4-FFF2-40B4-BE49-F238E27FC236}">
                <a16:creationId xmlns:a16="http://schemas.microsoft.com/office/drawing/2014/main" id="{4F8138AE-84F4-4B72-BB00-BE8E8DB9B6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5668963"/>
            <a:ext cx="12509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1468B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E6B966-EC1E-4ED6-9DD2-87E102C74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F8F0-3A41-46B7-B9EC-CB8AD91A7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6679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2A73-A717-4AD3-8EC6-E270B55E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2235-667F-4BBF-B4A8-A2C1F67F2DB7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CEE4C-EDF4-496C-BD85-BA015572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73EA8-5EA8-4C17-B088-356BD15E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0A88-C75A-40B5-AF87-AB50177DD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748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F03295-2D03-4785-96A5-D0779FCE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B3D88D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E87BC-0422-429E-B2BF-BAE776E8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B3D88D"/>
                </a:solidFill>
                <a:latin typeface="Arial" panose="020B0604020202020204" pitchFamily="34" charset="0"/>
              </a:rPr>
              <a:t>”</a:t>
            </a:r>
            <a:endParaRPr lang="en-US" altLang="en-US">
              <a:solidFill>
                <a:srgbClr val="B3D88D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4C9FA7-9DA6-447F-8755-55248D77BA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9FC1-2E19-4F51-8227-CA804FBAEF5B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DA6279-7155-4940-879D-25C741CB12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4DEE7F-0D8B-465E-9F3B-2CBEDC505F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D722-1CE0-4AE2-8968-F2712131A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136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D927C-6AB9-4155-B7E5-950B00C3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01F3-F24D-4D0F-B3ED-41905C55B8E8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3EC1-920B-4C81-9F81-C009BF18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3514-62EF-4229-81CB-16A4B502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16D4-2A2C-4091-B9FA-865F3727E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525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AA197D-E4FE-440F-8203-4A4DC98CA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B3D88D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78F0D-9BC2-4661-9EEA-207F008C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B3D88D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B86D24-66D4-471E-BF2B-FAE66EB861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9C2E-D7DB-4A32-845C-5D5442197E10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595A95-6AC6-4E3B-8699-CC48A03918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2E33F6-7A34-4A3D-B470-789FBCD233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42DB-C2B7-4543-ADD6-32AD9230C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529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9B567-5A4F-4C21-B0AF-D24518D407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A4E8-3BB1-48F7-8273-067F001C1070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55A174-EC89-4A7F-98B7-CEDDD299F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7C5AFA-E85B-4865-8676-D66ADFA3A3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CC9A-BD88-40CE-BDD9-23344927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59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48489-FB87-463D-AF51-841E5454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87E5-3CCD-4A56-9CFC-E5ADAF74C935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12BF6-AB1A-4A31-B959-F0342059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FF565-BEA9-49DD-AEA9-FB3FB0E4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F05C-BF91-4AF2-923B-474ACD765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671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137EE-3373-426E-A6CB-EF6A8681C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6AE7-25F9-4176-BB83-A9B06D4E32C8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A6B4-9564-4EF6-9BFA-D5354EA9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1CEC-2E25-4B61-9675-5F34808B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9D5B-A41E-457F-A14A-74EA411C1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4309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honda.Fletcher\Desktop\challengeme1.png">
            <a:extLst>
              <a:ext uri="{FF2B5EF4-FFF2-40B4-BE49-F238E27FC236}">
                <a16:creationId xmlns:a16="http://schemas.microsoft.com/office/drawing/2014/main" id="{25BF744E-DF2C-4C91-91E2-2916E1A9E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5668963"/>
            <a:ext cx="12509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2FB593-BFF3-48B9-A037-E4210A22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D2C1-4E42-4A97-8BBB-C3B29D60BA7D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390FE8-D41F-409B-BDBE-C1B65B1F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FB12D8-B552-4A12-A0F0-0678E374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73E0-11E5-4F9A-AE6A-FC72FDFA2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884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honda.Fletcher\Desktop\challengeme1.png">
            <a:extLst>
              <a:ext uri="{FF2B5EF4-FFF2-40B4-BE49-F238E27FC236}">
                <a16:creationId xmlns:a16="http://schemas.microsoft.com/office/drawing/2014/main" id="{E69CB7E1-C3ED-41A7-B9C2-0A24F255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5668963"/>
            <a:ext cx="12509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B612F8-E964-4258-A8F4-6F259185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1059-93CF-4165-87CE-BE5126BB8976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C6CC71-FF93-4E7A-9CDD-BA91CC54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731EE-141A-4912-A370-B5AFA658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2B49F-8EF3-4A14-BD09-1F3876771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36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7E9C5-516A-43A7-8CED-0AFE8152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9E77-3A2B-4CE2-9CF3-B8FC78ECE020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71E05-8A8C-41EC-9B60-51AFFC76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CD176-68BC-4747-8662-5247162D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F5BA-4D48-4B0D-95EE-0382E8494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1084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6F9CA-3FF0-4540-987D-EAC11266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0C500-FD48-4909-88A3-AD4E86493F41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0DDC9-4795-4D34-938E-1C56E55F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07717-23FD-454C-B8D0-298BA691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0F6A-1C11-4788-800D-D88F472C9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65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305C3-8963-4714-ADD8-EC6FB9DF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16D4-8CD9-417C-9AB2-124C7CBC8632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CF741-62A9-4CBA-914B-2D583AB1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BFCF2-4FEF-493D-A859-DA1A1E1F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D47A-BBE1-42F0-B60F-BFDA89FA9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83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Rhonda.Fletcher\Desktop\challengeme1.png">
            <a:extLst>
              <a:ext uri="{FF2B5EF4-FFF2-40B4-BE49-F238E27FC236}">
                <a16:creationId xmlns:a16="http://schemas.microsoft.com/office/drawing/2014/main" id="{95E4305A-C6A5-47AA-994A-F8362ED72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5668963"/>
            <a:ext cx="12509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5495CE7-7F2C-4905-B79C-9CA1DB29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254C-DE5F-4FD9-A14D-D64172CFF3CF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DFDB774-7940-4808-8A8B-1ECEFBF8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F5006F-176B-48F6-A149-C5A47E7D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040B-E091-4D7A-8494-F90A903E2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9538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A4AA5-B4D5-44FC-AE5B-8BE608D3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650B-668A-43BD-B4AC-9E6007726A28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60E43-E212-4B55-A036-E58E2ACA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D4632-1F5F-4B72-9247-80C5D9DA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3020-9865-45A4-8D07-C6001EE0D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524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DAD1F-0E4C-4CD5-9F1B-EE118D84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ACA9-9F63-4193-91DF-D44A09473D41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9F08F-9012-451F-8476-F8A2F523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C88AD-3714-47FA-8D6B-69197BF9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8A62-10F2-48BE-A31A-768B923A4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1249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7317CDB9-0093-4B20-BD20-F93886299892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6336576-9B2D-4AAC-9BEC-E40482C4B415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32880A0-3114-4954-8E71-5A3DDC3949EF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A14653C2-A5BA-45FC-B11A-FBB12BE1E553}"/>
                </a:ext>
              </a:extLst>
            </p:cNvPr>
            <p:cNvSpPr/>
            <p:nvPr/>
          </p:nvSpPr>
          <p:spPr>
            <a:xfrm>
              <a:off x="9712325" y="-8467"/>
              <a:ext cx="247650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AAA23905-F374-4790-89B3-C9B8CCFB65E4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D4E4C5E-89F2-482F-94B2-6E10C83BF933}"/>
                </a:ext>
              </a:extLst>
            </p:cNvPr>
            <p:cNvSpPr/>
            <p:nvPr/>
          </p:nvSpPr>
          <p:spPr>
            <a:xfrm>
              <a:off x="9712325" y="3047706"/>
              <a:ext cx="2479675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08F52909-D8E0-476F-8538-D3DB557496B4}"/>
                </a:ext>
              </a:extLst>
            </p:cNvPr>
            <p:cNvSpPr/>
            <p:nvPr/>
          </p:nvSpPr>
          <p:spPr>
            <a:xfrm>
              <a:off x="9747250" y="-8467"/>
              <a:ext cx="244157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ADCF5729-FF69-42CC-8E11-49308A313D86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5AF66B06-A859-49A0-AC29-40D642958803}"/>
                </a:ext>
              </a:extLst>
            </p:cNvPr>
            <p:cNvSpPr/>
            <p:nvPr/>
          </p:nvSpPr>
          <p:spPr>
            <a:xfrm>
              <a:off x="11220450" y="-8467"/>
              <a:ext cx="96837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29DD16E-C12B-40CD-8FEA-5BECD91926FA}"/>
                </a:ext>
              </a:extLst>
            </p:cNvPr>
            <p:cNvSpPr/>
            <p:nvPr/>
          </p:nvSpPr>
          <p:spPr>
            <a:xfrm>
              <a:off x="10780713" y="3589086"/>
              <a:ext cx="1408112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9BD4CF1-A884-40E6-B32A-ADA42DAF647F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331F66F-A0E8-4B7D-93EA-6C86B8EDB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C97BE87-36F1-4E09-A8D6-BF9865945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F7221-D339-4786-BE94-8474061C1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6313" y="6407150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B2716A-E225-4F4D-9B09-AABBA0563EDF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56CEF-374A-4332-8FF0-AD1673F90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4713" y="6407150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www.omcwellness.com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F9F5D-2FE4-41C4-92F6-92FEAF2FA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9838" y="6405563"/>
            <a:ext cx="682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1468B0"/>
                </a:solidFill>
                <a:latin typeface="+mn-lt"/>
              </a:defRPr>
            </a:lvl1pPr>
          </a:lstStyle>
          <a:p>
            <a:pPr>
              <a:defRPr/>
            </a:pPr>
            <a:fld id="{B8C86C88-2D35-443B-B326-095815CFD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7">
            <a:extLst>
              <a:ext uri="{FF2B5EF4-FFF2-40B4-BE49-F238E27FC236}">
                <a16:creationId xmlns:a16="http://schemas.microsoft.com/office/drawing/2014/main" id="{C58E90A7-7B84-42A7-ABC5-6D5779ED1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062663"/>
            <a:ext cx="18002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  <p:sldLayoutId id="2147484588" r:id="rId16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468B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468B0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468B0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468B0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468B0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1468B0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1468B0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468B0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468B0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1468B0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4B9853D-42AC-47AE-8435-2F021BD36F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06538" y="2908300"/>
            <a:ext cx="7767637" cy="1646238"/>
          </a:xfrm>
        </p:spPr>
        <p:txBody>
          <a:bodyPr/>
          <a:lstStyle/>
          <a:p>
            <a:pPr eaLnBrk="1" hangingPunct="1"/>
            <a:br>
              <a:rPr lang="en-US" altLang="en-US" sz="6000" dirty="0"/>
            </a:br>
            <a:endParaRPr lang="en-US" altLang="en-US" sz="6000" dirty="0"/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F3E76B86-CFF7-4370-B99E-258B17BE7F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4891088"/>
            <a:ext cx="7766050" cy="10969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404040"/>
                </a:solidFill>
              </a:rPr>
              <a:t>Jazzing Up Your Lunchbox</a:t>
            </a:r>
          </a:p>
        </p:txBody>
      </p:sp>
      <p:pic>
        <p:nvPicPr>
          <p:cNvPr id="19461" name="Picture 4" descr="C:\Users\Rhonda.Fletcher\Desktop\challengeme1.png">
            <a:extLst>
              <a:ext uri="{FF2B5EF4-FFF2-40B4-BE49-F238E27FC236}">
                <a16:creationId xmlns:a16="http://schemas.microsoft.com/office/drawing/2014/main" id="{58021087-4486-4FDB-BB61-66FD9E2A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88" y="5668963"/>
            <a:ext cx="12509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58895-D7FA-4512-AF86-28C04B1BD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88" y="1037114"/>
            <a:ext cx="3821272" cy="3821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385CE-0193-4ED9-A645-72B53068E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137001"/>
            <a:ext cx="1685925" cy="1800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48C5E-B637-4F01-B766-51396AED1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35" y="1826419"/>
            <a:ext cx="146685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E3B9A-B964-4D4D-81E3-D581B0712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4630">
            <a:off x="3468873" y="118238"/>
            <a:ext cx="1269307" cy="13273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EFC4B76-2E3E-4492-9E61-C6D68F6EB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7030A0"/>
                </a:solidFill>
              </a:rPr>
              <a:t>Protein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0FC66-3A2B-4B01-B265-0CCD8991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Lunch ideas: Deli meats, chicken, tuna, hard-boiled egg, peanut butter, hummus, sunflower seeds</a:t>
            </a:r>
          </a:p>
          <a:p>
            <a:r>
              <a:rPr lang="en-US" dirty="0"/>
              <a:t>Sources of protein, niacin, thiamin, riboflavin, B6, vitamin E, iron, zinc, and magnesium</a:t>
            </a:r>
          </a:p>
          <a:p>
            <a:r>
              <a:rPr lang="en-US" dirty="0">
                <a:solidFill>
                  <a:srgbClr val="7030A0"/>
                </a:solidFill>
              </a:rPr>
              <a:t>Choose a variety of lean protein sources</a:t>
            </a:r>
          </a:p>
        </p:txBody>
      </p:sp>
      <p:pic>
        <p:nvPicPr>
          <p:cNvPr id="7170" name="Picture 2" descr=" Frito Lay Original Flavor Sunflower Seeds-1.8 Oz.">
            <a:extLst>
              <a:ext uri="{FF2B5EF4-FFF2-40B4-BE49-F238E27FC236}">
                <a16:creationId xmlns:a16="http://schemas.microsoft.com/office/drawing/2014/main" id="{801E505B-2D58-4E33-8883-AE63F8C4D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04" y="3429000"/>
            <a:ext cx="3070947" cy="30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479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CAC7-3F46-4C1C-8AF5-1649EC89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E1C6-4C94-4F2C-98B2-8724FF6C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Lunch ideas: Milk, cheese, soymilk, yogurt</a:t>
            </a:r>
          </a:p>
          <a:p>
            <a:r>
              <a:rPr lang="en-US" dirty="0"/>
              <a:t>Sources of calcium, potassium, vitamin D, and riboflavin</a:t>
            </a:r>
          </a:p>
          <a:p>
            <a:r>
              <a:rPr lang="en-US" dirty="0">
                <a:solidFill>
                  <a:schemeClr val="accent2"/>
                </a:solidFill>
              </a:rPr>
              <a:t>Switch to fat-free or low-fat 1% milk</a:t>
            </a:r>
          </a:p>
        </p:txBody>
      </p:sp>
      <p:pic>
        <p:nvPicPr>
          <p:cNvPr id="6146" name="Picture 2" descr="Shelf Safe Milk: An Easy and Nutritious Drink for Kids ~www.thebettermom.com (NOT a bad link) #milkunleashed">
            <a:extLst>
              <a:ext uri="{FF2B5EF4-FFF2-40B4-BE49-F238E27FC236}">
                <a16:creationId xmlns:a16="http://schemas.microsoft.com/office/drawing/2014/main" id="{AB5F0B50-7A13-4573-8068-3DE0A344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49" y="422997"/>
            <a:ext cx="27717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elf Safe Milk for an Easy and Nutritious Snack for Kids ~www.thebettermom.com (NOT a bad link)">
            <a:extLst>
              <a:ext uri="{FF2B5EF4-FFF2-40B4-BE49-F238E27FC236}">
                <a16:creationId xmlns:a16="http://schemas.microsoft.com/office/drawing/2014/main" id="{0826EA70-1CC7-489B-9852-1680B886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50" y="4638675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6012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799C-56B5-42D5-AF54-0F4E3B21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236DA-E016-4E08-A1D7-BBA437AB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Turkey Sandwich on Multigrain Brain with 3oz turkey breast, sliced cucumbers, leaf or lettuce, 2 slices tomato, 1 TBS honey mustard</a:t>
            </a:r>
          </a:p>
          <a:p>
            <a:r>
              <a:rPr lang="en-US" dirty="0"/>
              <a:t>1 Medium Apple</a:t>
            </a:r>
          </a:p>
          <a:p>
            <a:r>
              <a:rPr lang="en-US" dirty="0"/>
              <a:t>8 oz Fat &amp; Sugar Free Yogurt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D9681-C60E-4590-B3A6-9AD6F385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" y="3734443"/>
            <a:ext cx="3508058" cy="2307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F9A71-5923-4D54-BEF6-8C48E7AB7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06" y="3734443"/>
            <a:ext cx="1952625" cy="1924050"/>
          </a:xfrm>
          <a:prstGeom prst="rect">
            <a:avLst/>
          </a:prstGeom>
        </p:spPr>
      </p:pic>
      <p:pic>
        <p:nvPicPr>
          <p:cNvPr id="4098" name="Picture 2" descr="Image result for sugar free yogurt">
            <a:extLst>
              <a:ext uri="{FF2B5EF4-FFF2-40B4-BE49-F238E27FC236}">
                <a16:creationId xmlns:a16="http://schemas.microsoft.com/office/drawing/2014/main" id="{D769774A-1076-4499-90C5-680E515F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14" y="4251325"/>
            <a:ext cx="18669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6913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79ED-1C6F-468D-9ACF-6209D24A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F947-A032-4200-A2E9-40F6A98A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Small Whole Wheat Tortilla with ½ cup black bean spread, 1 cup total: shredded lettuce, carrots, cucumbers, diced tomato, 1 TBS shredded Colby cheese</a:t>
            </a:r>
          </a:p>
          <a:p>
            <a:r>
              <a:rPr lang="en-US" dirty="0"/>
              <a:t>1 Medium Orange</a:t>
            </a:r>
          </a:p>
          <a:p>
            <a:r>
              <a:rPr lang="en-US" dirty="0"/>
              <a:t>8 oz Fat &amp; Sugar Free Yogurt with ¼ cup Grape Nuts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93101-69F5-4E13-96BB-CBA4A8DD1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97" y="4101306"/>
            <a:ext cx="1675765" cy="2227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5A7E0-2B87-4DEF-A4FB-29201018F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96" y="3853180"/>
            <a:ext cx="1838325" cy="1838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E8D3D-A4A5-4642-9959-89C6BA68F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18" y="4361180"/>
            <a:ext cx="2806156" cy="1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963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DD86-69BE-47CC-99CC-7B164520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677A-6810-4208-93BD-6625E0EAE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Pasta Salad made with ½ cup whole wheat pasta, ½ cup chick peas, 1 cup total: diced tomato, cucumbers, peppers, 1 TBS Feta cheese, 5 green olives, 2 TBS fat-free balsamic vinaigrette</a:t>
            </a:r>
          </a:p>
          <a:p>
            <a:r>
              <a:rPr lang="en-US" dirty="0"/>
              <a:t>1 Medium Banana</a:t>
            </a:r>
          </a:p>
          <a:p>
            <a:r>
              <a:rPr lang="en-US" dirty="0"/>
              <a:t>8 oz Skim Milk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A0D58-BD8E-4DBD-A4C4-EBE0467FC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5" y="3931920"/>
            <a:ext cx="2407920" cy="2340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A8FED-844D-4E8A-8994-55A581E26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45" y="3429000"/>
            <a:ext cx="2590800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2CEDF0-FE1B-4E9F-9331-E252985FE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65" y="4101306"/>
            <a:ext cx="24193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1687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9C4E-C6D2-474A-A53C-E4309267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93A77-74F9-424F-90C5-8B3E7BF3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r>
              <a:rPr lang="en-US" dirty="0"/>
              <a:t>Chicken Caesar Salad with 3oz grilled chicken breast, I cup leafy green, 2 TBS fat-free Caesar dressing</a:t>
            </a:r>
          </a:p>
          <a:p>
            <a:r>
              <a:rPr lang="en-US" dirty="0"/>
              <a:t>1 cup Low Sodium Minestrone Soup</a:t>
            </a:r>
          </a:p>
          <a:p>
            <a:r>
              <a:rPr lang="en-US" dirty="0"/>
              <a:t>6 Low Sodium </a:t>
            </a:r>
            <a:r>
              <a:rPr lang="en-US" dirty="0" err="1"/>
              <a:t>Triscuits</a:t>
            </a:r>
            <a:endParaRPr lang="en-US" dirty="0"/>
          </a:p>
          <a:p>
            <a:r>
              <a:rPr lang="en-US" dirty="0"/>
              <a:t>½ cup grapes</a:t>
            </a:r>
          </a:p>
          <a:p>
            <a:r>
              <a:rPr lang="en-US" dirty="0"/>
              <a:t>8 oz Skim Milk</a:t>
            </a:r>
          </a:p>
        </p:txBody>
      </p:sp>
      <p:pic>
        <p:nvPicPr>
          <p:cNvPr id="5122" name="Picture 2" descr="Image result for grilled chicken ceasar sald">
            <a:extLst>
              <a:ext uri="{FF2B5EF4-FFF2-40B4-BE49-F238E27FC236}">
                <a16:creationId xmlns:a16="http://schemas.microsoft.com/office/drawing/2014/main" id="{79204437-5B19-4487-BF91-0FB611EDC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" y="4426268"/>
            <a:ext cx="2819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27F15-1BE7-4C07-8561-91333CB65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257709"/>
            <a:ext cx="1485900" cy="1943100"/>
          </a:xfrm>
          <a:prstGeom prst="rect">
            <a:avLst/>
          </a:prstGeom>
        </p:spPr>
      </p:pic>
      <p:pic>
        <p:nvPicPr>
          <p:cNvPr id="5124" name="Picture 4" descr="Image result for triscuits">
            <a:extLst>
              <a:ext uri="{FF2B5EF4-FFF2-40B4-BE49-F238E27FC236}">
                <a16:creationId xmlns:a16="http://schemas.microsoft.com/office/drawing/2014/main" id="{A18E0B08-21E4-4891-A2FB-560BABD5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70" y="5364480"/>
            <a:ext cx="2857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grapes">
            <a:extLst>
              <a:ext uri="{FF2B5EF4-FFF2-40B4-BE49-F238E27FC236}">
                <a16:creationId xmlns:a16="http://schemas.microsoft.com/office/drawing/2014/main" id="{CDC609FE-E330-4786-8077-4E9B8280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80" y="3191985"/>
            <a:ext cx="205740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C905A1-29BA-4ABC-AFE8-3172982C6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82" y="4123770"/>
            <a:ext cx="24193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8466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E4F2-B806-4F6B-8ECC-1DEE71DB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6B3C-CFB5-49EB-89D3-FCDE4859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Leftovers from dinner: 2 oz left over meat, ½ cup potato, rice, or pasta, 1 cup cooked vegetables</a:t>
            </a:r>
          </a:p>
          <a:p>
            <a:r>
              <a:rPr lang="en-US" dirty="0"/>
              <a:t>1 Medium Fresh Fruit</a:t>
            </a:r>
          </a:p>
          <a:p>
            <a:r>
              <a:rPr lang="en-US" dirty="0"/>
              <a:t>8 oz Skim Milk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967C7-986D-4658-96AB-7643EF5CD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27" y="4101306"/>
            <a:ext cx="2897593" cy="1735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0B4388-4A67-42C9-9602-3B2DD3D9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3429000"/>
            <a:ext cx="1952625" cy="1924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04653-1C2E-4BC7-85B8-E16CDEFCC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4270375"/>
            <a:ext cx="24193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16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C3A4-4611-4582-91CB-6F364369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snacks</a:t>
            </a:r>
          </a:p>
        </p:txBody>
      </p:sp>
      <p:pic>
        <p:nvPicPr>
          <p:cNvPr id="1026" name="Picture 2" descr="Image result for images single serve almonds">
            <a:extLst>
              <a:ext uri="{FF2B5EF4-FFF2-40B4-BE49-F238E27FC236}">
                <a16:creationId xmlns:a16="http://schemas.microsoft.com/office/drawing/2014/main" id="{EA4B3AAD-C997-4D76-96D2-BCF0761C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65" y="1644045"/>
            <a:ext cx="3283556" cy="328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mages hummus snack packs">
            <a:extLst>
              <a:ext uri="{FF2B5EF4-FFF2-40B4-BE49-F238E27FC236}">
                <a16:creationId xmlns:a16="http://schemas.microsoft.com/office/drawing/2014/main" id="{6E18E2D0-E0C7-4A91-9D13-A5C492AD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922270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77CEB-AD56-4427-AB04-123785F39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14" y="1644045"/>
            <a:ext cx="1847850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1994E1-9956-4F7E-96EF-C85559E22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30" y="4093845"/>
            <a:ext cx="1790700" cy="168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E35CCA-377F-4DFB-B9CD-C75BF3E0C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05" y="1754823"/>
            <a:ext cx="2676525" cy="1343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52425-5271-48C9-A251-D3619E999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94" y="3530601"/>
            <a:ext cx="20859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512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3DB7-1B82-4FBB-8797-0289FE86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Snacking and Driving</a:t>
            </a:r>
          </a:p>
        </p:txBody>
      </p:sp>
      <p:pic>
        <p:nvPicPr>
          <p:cNvPr id="2050" name="Picture 2" descr="Image result for individually wrapped string cheese">
            <a:extLst>
              <a:ext uri="{FF2B5EF4-FFF2-40B4-BE49-F238E27FC236}">
                <a16:creationId xmlns:a16="http://schemas.microsoft.com/office/drawing/2014/main" id="{CAE7A94D-2FAB-4239-ABC3-6FEACCE8E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9081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rgento Balanced Breaks Natural White Cheddar Cheese with Almonds and Dried Cranberries">
            <a:extLst>
              <a:ext uri="{FF2B5EF4-FFF2-40B4-BE49-F238E27FC236}">
                <a16:creationId xmlns:a16="http://schemas.microsoft.com/office/drawing/2014/main" id="{6E584DF8-E672-4C9E-979C-FCA89B78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979736"/>
            <a:ext cx="3606338" cy="36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queezable yogurt">
            <a:extLst>
              <a:ext uri="{FF2B5EF4-FFF2-40B4-BE49-F238E27FC236}">
                <a16:creationId xmlns:a16="http://schemas.microsoft.com/office/drawing/2014/main" id="{D49A61B4-E414-4BAE-8754-72060C88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63" y="75057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queezable fruit pouches">
            <a:extLst>
              <a:ext uri="{FF2B5EF4-FFF2-40B4-BE49-F238E27FC236}">
                <a16:creationId xmlns:a16="http://schemas.microsoft.com/office/drawing/2014/main" id="{A1CD6536-8CD4-4903-81B8-E3BFFC30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29" y="2979736"/>
            <a:ext cx="2237746" cy="282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5851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CE46-A81A-4696-B2DF-5F3B4B6D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“Healthy” Bars</a:t>
            </a:r>
          </a:p>
        </p:txBody>
      </p:sp>
      <p:pic>
        <p:nvPicPr>
          <p:cNvPr id="3074" name="Picture 2" descr="KIND Double Dark Chocolate Nut Protein Bar">
            <a:extLst>
              <a:ext uri="{FF2B5EF4-FFF2-40B4-BE49-F238E27FC236}">
                <a16:creationId xmlns:a16="http://schemas.microsoft.com/office/drawing/2014/main" id="{2BC23A45-BA9A-4321-92E7-EBC5A007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5" y="2664402"/>
            <a:ext cx="5721965" cy="41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XBAR Chocolate Sea Salt">
            <a:extLst>
              <a:ext uri="{FF2B5EF4-FFF2-40B4-BE49-F238E27FC236}">
                <a16:creationId xmlns:a16="http://schemas.microsoft.com/office/drawing/2014/main" id="{6E73B7B7-5F93-41F8-A5CA-67033680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22" y="211499"/>
            <a:ext cx="2193153" cy="36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D350E-D240-4428-834C-128536464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198" y="4161719"/>
            <a:ext cx="2590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303BC-6747-46B3-B30F-877D52ACF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6" y="1409338"/>
            <a:ext cx="3321844" cy="23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900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EFC4B76-2E3E-4492-9E61-C6D68F6EB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I want to eat?</a:t>
            </a:r>
          </a:p>
        </p:txBody>
      </p:sp>
      <p:pic>
        <p:nvPicPr>
          <p:cNvPr id="1026" name="Picture 2" descr="Image result for Pan Balance Scale">
            <a:extLst>
              <a:ext uri="{FF2B5EF4-FFF2-40B4-BE49-F238E27FC236}">
                <a16:creationId xmlns:a16="http://schemas.microsoft.com/office/drawing/2014/main" id="{34457C9A-D18E-4D21-BCD8-A6828D6AB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112519"/>
            <a:ext cx="6827520" cy="51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724C65-F724-4F8B-B381-1CBC7BDDA3A1}"/>
              </a:ext>
            </a:extLst>
          </p:cNvPr>
          <p:cNvSpPr txBox="1"/>
          <p:nvPr/>
        </p:nvSpPr>
        <p:spPr>
          <a:xfrm>
            <a:off x="2465864" y="2844225"/>
            <a:ext cx="203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HEALTHY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6725E-8E74-44B9-AC50-8C27BA320C0D}"/>
              </a:ext>
            </a:extLst>
          </p:cNvPr>
          <p:cNvSpPr txBox="1"/>
          <p:nvPr/>
        </p:nvSpPr>
        <p:spPr>
          <a:xfrm>
            <a:off x="5956545" y="2844225"/>
            <a:ext cx="2600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FLAVOR/FUN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CFAC-87BD-4679-83E7-4E6F0E0C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Label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3457-04FB-40D2-9EF3-FB7BF164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9"/>
            <a:ext cx="8596312" cy="2274252"/>
          </a:xfrm>
        </p:spPr>
        <p:txBody>
          <a:bodyPr/>
          <a:lstStyle/>
          <a:p>
            <a:r>
              <a:rPr lang="en-US" sz="2800" dirty="0"/>
              <a:t>Granola bar quick guidelines</a:t>
            </a:r>
          </a:p>
          <a:p>
            <a:pPr lvl="1"/>
            <a:r>
              <a:rPr lang="en-US" sz="2800" dirty="0"/>
              <a:t>3 grams of fiber</a:t>
            </a:r>
          </a:p>
          <a:p>
            <a:pPr lvl="1"/>
            <a:r>
              <a:rPr lang="en-US" sz="2800" dirty="0"/>
              <a:t>5 grams of protein</a:t>
            </a:r>
          </a:p>
          <a:p>
            <a:pPr lvl="1"/>
            <a:r>
              <a:rPr lang="en-US" sz="2800" dirty="0"/>
              <a:t>Watch out for sugar! = around 5 grams of sugar</a:t>
            </a:r>
          </a:p>
        </p:txBody>
      </p:sp>
    </p:spTree>
    <p:extLst>
      <p:ext uri="{BB962C8B-B14F-4D97-AF65-F5344CB8AC3E}">
        <p14:creationId xmlns:p14="http://schemas.microsoft.com/office/powerpoint/2010/main" val="176211199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1B68-FBD7-46B7-B85E-4EE1E08F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E6CD2A-90A1-43B2-97C6-31CC276EBEB8}"/>
              </a:ext>
            </a:extLst>
          </p:cNvPr>
          <p:cNvSpPr txBox="1">
            <a:spLocks/>
          </p:cNvSpPr>
          <p:nvPr/>
        </p:nvSpPr>
        <p:spPr bwMode="auto">
          <a:xfrm>
            <a:off x="677863" y="21082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468B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68B0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68B0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68B0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468B0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solidFill>
                  <a:schemeClr val="accent4">
                    <a:lumMod val="75000"/>
                  </a:schemeClr>
                </a:solidFill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7DE2B-364A-4610-87EA-4293307EE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3224657"/>
            <a:ext cx="3632041" cy="2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9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817C-6E9E-4EB4-AA16-D487ADFA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both?!</a:t>
            </a:r>
          </a:p>
        </p:txBody>
      </p:sp>
      <p:pic>
        <p:nvPicPr>
          <p:cNvPr id="2050" name="Picture 2" descr="Image result for fun healthy lunch ideas">
            <a:extLst>
              <a:ext uri="{FF2B5EF4-FFF2-40B4-BE49-F238E27FC236}">
                <a16:creationId xmlns:a16="http://schemas.microsoft.com/office/drawing/2014/main" id="{9808BD96-7617-4C43-886F-07C0888AB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9809" y="776313"/>
            <a:ext cx="4478862" cy="71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27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EFC4B76-2E3E-4492-9E61-C6D68F6EB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healthy lunch?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0FC66-3A2B-4B01-B265-0CCD8991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healthy lunch doesn’t mean eating a salad everyday</a:t>
            </a:r>
          </a:p>
          <a:p>
            <a:r>
              <a:rPr lang="en-US" dirty="0"/>
              <a:t>A healthy lunch just means finding balance!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93F62-2E56-470A-A90E-FAAD05488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3083169"/>
            <a:ext cx="5536883" cy="35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7442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F56B-5B95-4921-B7F7-2BBC3711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Lunchbox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9A3A3-6E71-4306-A544-82817551E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healthy lunch contains 5 parts</a:t>
            </a:r>
          </a:p>
          <a:p>
            <a:pPr lvl="1"/>
            <a:r>
              <a:rPr lang="en-US" dirty="0"/>
              <a:t>Fruit</a:t>
            </a:r>
          </a:p>
          <a:p>
            <a:pPr lvl="1"/>
            <a:r>
              <a:rPr lang="en-US" dirty="0"/>
              <a:t>Vegetable</a:t>
            </a:r>
          </a:p>
          <a:p>
            <a:pPr lvl="1"/>
            <a:r>
              <a:rPr lang="en-US" dirty="0"/>
              <a:t>Grain</a:t>
            </a:r>
          </a:p>
          <a:p>
            <a:pPr lvl="1"/>
            <a:r>
              <a:rPr lang="en-US" dirty="0"/>
              <a:t>Protein</a:t>
            </a:r>
          </a:p>
          <a:p>
            <a:pPr lvl="1"/>
            <a:r>
              <a:rPr lang="en-US" dirty="0"/>
              <a:t>Dairy</a:t>
            </a:r>
          </a:p>
          <a:p>
            <a:r>
              <a:rPr lang="en-US" dirty="0"/>
              <a:t>Avoid excess sugar and fat by limiting desserts and fatty condiments</a:t>
            </a:r>
          </a:p>
          <a:p>
            <a:r>
              <a:rPr lang="en-US" dirty="0"/>
              <a:t>Lunch can be low-cost, tasty, and easy to eat!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5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EFC4B76-2E3E-4492-9E61-C6D68F6EB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MyPlate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72F72E0-6CD5-483B-803B-88A3BD25D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1229123"/>
            <a:ext cx="5943600" cy="5450583"/>
          </a:xfrm>
        </p:spPr>
      </p:pic>
    </p:spTree>
    <p:extLst>
      <p:ext uri="{BB962C8B-B14F-4D97-AF65-F5344CB8AC3E}">
        <p14:creationId xmlns:p14="http://schemas.microsoft.com/office/powerpoint/2010/main" val="1766452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EFC4B76-2E3E-4492-9E61-C6D68F6EB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Fruits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AE0CE-93EA-4238-808E-E0030BB10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39" y="2851636"/>
            <a:ext cx="3595545" cy="40063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0FC66-3A2B-4B01-B265-0CCD8991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r>
              <a:rPr lang="en-US" dirty="0"/>
              <a:t>Lunch ideas: Sliced apples, banana, orange, applesauce, kiwi, grapes, berries, melons, mixed fruits</a:t>
            </a:r>
          </a:p>
          <a:p>
            <a:r>
              <a:rPr lang="en-US" dirty="0"/>
              <a:t>Sources of potassium dietary fiber, vitamin C, and folate</a:t>
            </a:r>
          </a:p>
          <a:p>
            <a:r>
              <a:rPr lang="en-US" dirty="0">
                <a:solidFill>
                  <a:srgbClr val="FF0000"/>
                </a:solidFill>
              </a:rPr>
              <a:t>Focus on whole fruits</a:t>
            </a:r>
          </a:p>
        </p:txBody>
      </p:sp>
    </p:spTree>
    <p:extLst>
      <p:ext uri="{BB962C8B-B14F-4D97-AF65-F5344CB8AC3E}">
        <p14:creationId xmlns:p14="http://schemas.microsoft.com/office/powerpoint/2010/main" val="180736708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EFC4B76-2E3E-4492-9E61-C6D68F6EB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Vegetables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0FC66-3A2B-4B01-B265-0CCD8991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Lunch ideas: lettuce, spinach, tomatoes, onion, peppers, carrots, cucumber, celery, beans</a:t>
            </a:r>
          </a:p>
          <a:p>
            <a:r>
              <a:rPr lang="en-US" dirty="0"/>
              <a:t>Sources of potassium, dietary fiber, folate, and vitamins A and C</a:t>
            </a:r>
          </a:p>
          <a:p>
            <a:r>
              <a:rPr lang="en-US" dirty="0">
                <a:solidFill>
                  <a:schemeClr val="accent1"/>
                </a:solidFill>
              </a:rPr>
              <a:t>Vary your veggies</a:t>
            </a:r>
          </a:p>
        </p:txBody>
      </p:sp>
      <p:pic>
        <p:nvPicPr>
          <p:cNvPr id="3074" name="Picture 2" descr="Image result for vegetables">
            <a:extLst>
              <a:ext uri="{FF2B5EF4-FFF2-40B4-BE49-F238E27FC236}">
                <a16:creationId xmlns:a16="http://schemas.microsoft.com/office/drawing/2014/main" id="{B24CD251-A944-4946-8035-5FFA6113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271533"/>
            <a:ext cx="4774882" cy="35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561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EFC4B76-2E3E-4492-9E61-C6D68F6EB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Grains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0FC66-3A2B-4B01-B265-0CCD8991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Breakfast ideas: Oatmeal cups</a:t>
            </a:r>
          </a:p>
          <a:p>
            <a:r>
              <a:rPr lang="en-US" dirty="0"/>
              <a:t>Lunch ideas: whole wheat bread or tortillas, brown rice, quinoa, whole wheat pasta, popcorn</a:t>
            </a:r>
          </a:p>
          <a:p>
            <a:r>
              <a:rPr lang="en-US" dirty="0"/>
              <a:t>Sources of fiber, thiamin, riboflavin, niacin, folate, iron, magnesium, and selenium</a:t>
            </a:r>
          </a:p>
          <a:p>
            <a:r>
              <a:rPr lang="en-US" dirty="0">
                <a:solidFill>
                  <a:srgbClr val="FFC000"/>
                </a:solidFill>
              </a:rPr>
              <a:t>Make half your grains whole grains</a:t>
            </a:r>
          </a:p>
        </p:txBody>
      </p:sp>
      <p:pic>
        <p:nvPicPr>
          <p:cNvPr id="4100" name="Picture 4" descr="Quaker Overnight Oats, Blueberry Banana &amp; Vanilla Bliss">
            <a:extLst>
              <a:ext uri="{FF2B5EF4-FFF2-40B4-BE49-F238E27FC236}">
                <a16:creationId xmlns:a16="http://schemas.microsoft.com/office/drawing/2014/main" id="{B354705F-4AD8-406C-8525-2D5391A7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9765"/>
            <a:ext cx="4572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5.walmartimages.com/asr/cc70794a-ad5a-4433-af8b-dffa24f96909_1.3edb68f1d64b07decca35208ec17a487.jpeg?odnHeight=450&amp;odnWidth=450&amp;odnBg=FFFFFF">
            <a:extLst>
              <a:ext uri="{FF2B5EF4-FFF2-40B4-BE49-F238E27FC236}">
                <a16:creationId xmlns:a16="http://schemas.microsoft.com/office/drawing/2014/main" id="{31095377-3302-4DE6-AC1C-84783390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34" y="4239490"/>
            <a:ext cx="2174731" cy="21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8955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acet">
  <a:themeElements>
    <a:clrScheme name="Custom 18">
      <a:dk1>
        <a:sysClr val="windowText" lastClr="000000"/>
      </a:dk1>
      <a:lt1>
        <a:sysClr val="window" lastClr="FFFFFF"/>
      </a:lt1>
      <a:dk2>
        <a:srgbClr val="1468B0"/>
      </a:dk2>
      <a:lt2>
        <a:srgbClr val="E3DED1"/>
      </a:lt2>
      <a:accent1>
        <a:srgbClr val="81BD41"/>
      </a:accent1>
      <a:accent2>
        <a:srgbClr val="1468B0"/>
      </a:accent2>
      <a:accent3>
        <a:srgbClr val="0087CB"/>
      </a:accent3>
      <a:accent4>
        <a:srgbClr val="F1AE3B"/>
      </a:accent4>
      <a:accent5>
        <a:srgbClr val="CB880F"/>
      </a:accent5>
      <a:accent6>
        <a:srgbClr val="81BD41"/>
      </a:accent6>
      <a:hlink>
        <a:srgbClr val="1468B0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C PPT Template 2018.potx" id="{EC32EBD1-6F9C-437F-904D-B79007FB4681}" vid="{E9907DD9-BC87-4615-BD3B-7A25CA230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612</Words>
  <Application>Microsoft Office PowerPoint</Application>
  <PresentationFormat>Widescreen</PresentationFormat>
  <Paragraphs>92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 </vt:lpstr>
      <vt:lpstr>What do I want to eat?</vt:lpstr>
      <vt:lpstr>Why not both?!</vt:lpstr>
      <vt:lpstr>What is a healthy lunch?</vt:lpstr>
      <vt:lpstr>Lunchbox Basics</vt:lpstr>
      <vt:lpstr>MyPlate</vt:lpstr>
      <vt:lpstr>Fruits</vt:lpstr>
      <vt:lpstr>Vegetables</vt:lpstr>
      <vt:lpstr>Grains</vt:lpstr>
      <vt:lpstr>Protein</vt:lpstr>
      <vt:lpstr>Dairy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What about snacks</vt:lpstr>
      <vt:lpstr>Snacking and Driving</vt:lpstr>
      <vt:lpstr>“Healthy” Bars</vt:lpstr>
      <vt:lpstr>Check the Label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Coaching at</dc:title>
  <dc:creator>Hester Kohl</dc:creator>
  <cp:lastModifiedBy>Hester Kohl</cp:lastModifiedBy>
  <cp:revision>157</cp:revision>
  <cp:lastPrinted>2018-08-30T15:13:02Z</cp:lastPrinted>
  <dcterms:modified xsi:type="dcterms:W3CDTF">2018-11-26T13:30:01Z</dcterms:modified>
</cp:coreProperties>
</file>