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4"/>
  </p:notesMasterIdLst>
  <p:handoutMasterIdLst>
    <p:handoutMasterId r:id="rId45"/>
  </p:handoutMasterIdLst>
  <p:sldIdLst>
    <p:sldId id="25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32" r:id="rId16"/>
    <p:sldId id="321" r:id="rId17"/>
    <p:sldId id="322" r:id="rId18"/>
    <p:sldId id="323" r:id="rId19"/>
    <p:sldId id="324" r:id="rId20"/>
    <p:sldId id="325" r:id="rId21"/>
    <p:sldId id="326" r:id="rId22"/>
    <p:sldId id="327" r:id="rId23"/>
    <p:sldId id="328" r:id="rId24"/>
    <p:sldId id="329" r:id="rId25"/>
    <p:sldId id="330" r:id="rId26"/>
    <p:sldId id="331" r:id="rId27"/>
    <p:sldId id="333" r:id="rId28"/>
    <p:sldId id="334" r:id="rId29"/>
    <p:sldId id="335" r:id="rId30"/>
    <p:sldId id="336" r:id="rId31"/>
    <p:sldId id="342" r:id="rId32"/>
    <p:sldId id="337" r:id="rId33"/>
    <p:sldId id="338" r:id="rId34"/>
    <p:sldId id="340" r:id="rId35"/>
    <p:sldId id="341" r:id="rId36"/>
    <p:sldId id="343" r:id="rId37"/>
    <p:sldId id="344" r:id="rId38"/>
    <p:sldId id="345" r:id="rId39"/>
    <p:sldId id="346" r:id="rId40"/>
    <p:sldId id="347" r:id="rId41"/>
    <p:sldId id="348" r:id="rId42"/>
    <p:sldId id="26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3" autoAdjust="0"/>
    <p:restoredTop sz="77963" autoAdjust="0"/>
  </p:normalViewPr>
  <p:slideViewPr>
    <p:cSldViewPr>
      <p:cViewPr varScale="1">
        <p:scale>
          <a:sx n="70" d="100"/>
          <a:sy n="70"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805292687038E-2"/>
          <c:y val="4.3681640204810461E-2"/>
          <c:w val="0.917796720364083"/>
          <c:h val="0.84729744847467836"/>
        </c:manualLayout>
      </c:layout>
      <c:lineChart>
        <c:grouping val="standard"/>
        <c:varyColors val="0"/>
        <c:ser>
          <c:idx val="0"/>
          <c:order val="0"/>
          <c:tx>
            <c:strRef>
              <c:f>Sheet1!$B$1</c:f>
              <c:strCache>
                <c:ptCount val="1"/>
                <c:pt idx="0">
                  <c:v>Total</c:v>
                </c:pt>
              </c:strCache>
            </c:strRef>
          </c:tx>
          <c:spPr>
            <a:ln w="44450"/>
          </c:spPr>
          <c:marker>
            <c:symbol val="square"/>
            <c:size val="7"/>
          </c:marker>
          <c:dLbls>
            <c:dLbl>
              <c:idx val="0"/>
              <c:layout>
                <c:manualLayout>
                  <c:x val="-8.6324867976094011E-2"/>
                  <c:y val="-5.46448087431693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B-4453-97D3-7DAB0EADEA45}"/>
                </c:ext>
              </c:extLst>
            </c:dLbl>
            <c:dLbl>
              <c:idx val="1"/>
              <c:delete val="1"/>
              <c:extLst>
                <c:ext xmlns:c15="http://schemas.microsoft.com/office/drawing/2012/chart" uri="{CE6537A1-D6FC-4f65-9D91-7224C49458BB}"/>
                <c:ext xmlns:c16="http://schemas.microsoft.com/office/drawing/2014/chart" uri="{C3380CC4-5D6E-409C-BE32-E72D297353CC}">
                  <c16:uniqueId val="{00000001-564B-4453-97D3-7DAB0EADEA45}"/>
                </c:ext>
              </c:extLst>
            </c:dLbl>
            <c:dLbl>
              <c:idx val="2"/>
              <c:delete val="1"/>
              <c:extLst>
                <c:ext xmlns:c15="http://schemas.microsoft.com/office/drawing/2012/chart" uri="{CE6537A1-D6FC-4f65-9D91-7224C49458BB}"/>
                <c:ext xmlns:c16="http://schemas.microsoft.com/office/drawing/2014/chart" uri="{C3380CC4-5D6E-409C-BE32-E72D297353CC}">
                  <c16:uniqueId val="{00000002-564B-4453-97D3-7DAB0EADEA45}"/>
                </c:ext>
              </c:extLst>
            </c:dLbl>
            <c:dLbl>
              <c:idx val="3"/>
              <c:delete val="1"/>
              <c:extLst>
                <c:ext xmlns:c15="http://schemas.microsoft.com/office/drawing/2012/chart" uri="{CE6537A1-D6FC-4f65-9D91-7224C49458BB}"/>
                <c:ext xmlns:c16="http://schemas.microsoft.com/office/drawing/2014/chart" uri="{C3380CC4-5D6E-409C-BE32-E72D297353CC}">
                  <c16:uniqueId val="{00000003-564B-4453-97D3-7DAB0EADEA45}"/>
                </c:ext>
              </c:extLst>
            </c:dLbl>
            <c:dLbl>
              <c:idx val="4"/>
              <c:delete val="1"/>
              <c:extLst>
                <c:ext xmlns:c15="http://schemas.microsoft.com/office/drawing/2012/chart" uri="{CE6537A1-D6FC-4f65-9D91-7224C49458BB}"/>
                <c:ext xmlns:c16="http://schemas.microsoft.com/office/drawing/2014/chart" uri="{C3380CC4-5D6E-409C-BE32-E72D297353CC}">
                  <c16:uniqueId val="{00000004-564B-4453-97D3-7DAB0EADEA45}"/>
                </c:ext>
              </c:extLst>
            </c:dLbl>
            <c:spPr>
              <a:noFill/>
              <a:ln>
                <a:noFill/>
              </a:ln>
              <a:effectLst/>
            </c:spPr>
            <c:txPr>
              <a:bodyPr/>
              <a:lstStyle/>
              <a:p>
                <a:pPr>
                  <a:defRPr>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0.0</c:formatCode>
                <c:ptCount val="6"/>
                <c:pt idx="0">
                  <c:v>22.8</c:v>
                </c:pt>
                <c:pt idx="1">
                  <c:v>20.3</c:v>
                </c:pt>
                <c:pt idx="2">
                  <c:v>20.2148</c:v>
                </c:pt>
                <c:pt idx="3">
                  <c:v>19.3</c:v>
                </c:pt>
                <c:pt idx="4">
                  <c:v>19.465800000000002</c:v>
                </c:pt>
                <c:pt idx="5">
                  <c:v>19.8</c:v>
                </c:pt>
              </c:numCache>
            </c:numRef>
          </c:val>
          <c:smooth val="0"/>
          <c:extLst>
            <c:ext xmlns:c16="http://schemas.microsoft.com/office/drawing/2014/chart" uri="{C3380CC4-5D6E-409C-BE32-E72D297353CC}">
              <c16:uniqueId val="{00000005-564B-4453-97D3-7DAB0EADEA45}"/>
            </c:ext>
          </c:extLst>
        </c:ser>
        <c:ser>
          <c:idx val="1"/>
          <c:order val="1"/>
          <c:tx>
            <c:strRef>
              <c:f>Sheet1!$C$1</c:f>
              <c:strCache>
                <c:ptCount val="1"/>
                <c:pt idx="0">
                  <c:v>Male</c:v>
                </c:pt>
              </c:strCache>
            </c:strRef>
          </c:tx>
          <c:spPr>
            <a:ln w="44450"/>
          </c:spPr>
          <c:marker>
            <c:symbol val="circle"/>
            <c:size val="8"/>
          </c:marker>
          <c:dLbls>
            <c:dLbl>
              <c:idx val="0"/>
              <c:layout>
                <c:manualLayout>
                  <c:x val="-5.1794920785656402E-2"/>
                  <c:y val="-6.1403508771929821E-2"/>
                </c:manualLayout>
              </c:layout>
              <c:spPr/>
              <c:txPr>
                <a:bodyPr/>
                <a:lstStyle/>
                <a:p>
                  <a:pPr>
                    <a:defRPr>
                      <a:solidFill>
                        <a:schemeClr val="accent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4B-4453-97D3-7DAB0EADEA45}"/>
                </c:ext>
              </c:extLst>
            </c:dLbl>
            <c:dLbl>
              <c:idx val="5"/>
              <c:layout>
                <c:manualLayout>
                  <c:x val="-3.4529947190437719E-2"/>
                  <c:y val="-5.5555555555555552E-2"/>
                </c:manualLayout>
              </c:layout>
              <c:spPr/>
              <c:txPr>
                <a:bodyPr/>
                <a:lstStyle/>
                <a:p>
                  <a:pPr>
                    <a:defRPr>
                      <a:solidFill>
                        <a:schemeClr val="accent2">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4B-4453-97D3-7DAB0EADEA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0.0</c:formatCode>
                <c:ptCount val="6"/>
                <c:pt idx="0">
                  <c:v>25.066600000000001</c:v>
                </c:pt>
                <c:pt idx="1">
                  <c:v>23.0185</c:v>
                </c:pt>
                <c:pt idx="2">
                  <c:v>22.356000000000002</c:v>
                </c:pt>
                <c:pt idx="3">
                  <c:v>20.952000000000002</c:v>
                </c:pt>
                <c:pt idx="4">
                  <c:v>20.962499999999999</c:v>
                </c:pt>
                <c:pt idx="5">
                  <c:v>21.6</c:v>
                </c:pt>
              </c:numCache>
            </c:numRef>
          </c:val>
          <c:smooth val="0"/>
          <c:extLst>
            <c:ext xmlns:c16="http://schemas.microsoft.com/office/drawing/2014/chart" uri="{C3380CC4-5D6E-409C-BE32-E72D297353CC}">
              <c16:uniqueId val="{00000008-564B-4453-97D3-7DAB0EADEA45}"/>
            </c:ext>
          </c:extLst>
        </c:ser>
        <c:ser>
          <c:idx val="2"/>
          <c:order val="2"/>
          <c:tx>
            <c:strRef>
              <c:f>Sheet1!$D$1</c:f>
              <c:strCache>
                <c:ptCount val="1"/>
                <c:pt idx="0">
                  <c:v>Female</c:v>
                </c:pt>
              </c:strCache>
            </c:strRef>
          </c:tx>
          <c:spPr>
            <a:ln w="44450"/>
          </c:spPr>
          <c:marker>
            <c:symbol val="triangle"/>
            <c:size val="8"/>
          </c:marker>
          <c:dLbls>
            <c:dLbl>
              <c:idx val="0"/>
              <c:layout>
                <c:manualLayout>
                  <c:x val="-5.1794920785656402E-2"/>
                  <c:y val="5.5555555555555552E-2"/>
                </c:manualLayout>
              </c:layout>
              <c:spPr/>
              <c:txPr>
                <a:bodyPr/>
                <a:lstStyle/>
                <a:p>
                  <a:pPr>
                    <a:defRPr>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4B-4453-97D3-7DAB0EADEA45}"/>
                </c:ext>
              </c:extLst>
            </c:dLbl>
            <c:dLbl>
              <c:idx val="5"/>
              <c:layout>
                <c:manualLayout>
                  <c:x val="-1.5695430541108116E-2"/>
                  <c:y val="5.2631578947368314E-2"/>
                </c:manualLayout>
              </c:layout>
              <c:spPr/>
              <c:txPr>
                <a:bodyPr/>
                <a:lstStyle/>
                <a:p>
                  <a:pPr>
                    <a:defRPr>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4B-4453-97D3-7DAB0EADEA4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Sheet1!$D$2:$D$7</c:f>
              <c:numCache>
                <c:formatCode>0.0</c:formatCode>
                <c:ptCount val="6"/>
                <c:pt idx="0">
                  <c:v>20.642199999999999</c:v>
                </c:pt>
                <c:pt idx="1">
                  <c:v>17.754000000000001</c:v>
                </c:pt>
                <c:pt idx="2">
                  <c:v>18.2254</c:v>
                </c:pt>
                <c:pt idx="3">
                  <c:v>17.783300000000001</c:v>
                </c:pt>
                <c:pt idx="4">
                  <c:v>18.061699999999998</c:v>
                </c:pt>
                <c:pt idx="5">
                  <c:v>18.100000000000001</c:v>
                </c:pt>
              </c:numCache>
            </c:numRef>
          </c:val>
          <c:smooth val="0"/>
          <c:extLst>
            <c:ext xmlns:c16="http://schemas.microsoft.com/office/drawing/2014/chart" uri="{C3380CC4-5D6E-409C-BE32-E72D297353CC}">
              <c16:uniqueId val="{0000000B-564B-4453-97D3-7DAB0EADEA45}"/>
            </c:ext>
          </c:extLst>
        </c:ser>
        <c:dLbls>
          <c:showLegendKey val="0"/>
          <c:showVal val="0"/>
          <c:showCatName val="0"/>
          <c:showSerName val="0"/>
          <c:showPercent val="0"/>
          <c:showBubbleSize val="0"/>
        </c:dLbls>
        <c:marker val="1"/>
        <c:smooth val="0"/>
        <c:axId val="95053696"/>
        <c:axId val="95055232"/>
      </c:lineChart>
      <c:catAx>
        <c:axId val="95053696"/>
        <c:scaling>
          <c:orientation val="minMax"/>
        </c:scaling>
        <c:delete val="0"/>
        <c:axPos val="b"/>
        <c:numFmt formatCode="General" sourceLinked="1"/>
        <c:majorTickMark val="out"/>
        <c:minorTickMark val="none"/>
        <c:tickLblPos val="nextTo"/>
        <c:crossAx val="95055232"/>
        <c:crosses val="autoZero"/>
        <c:auto val="1"/>
        <c:lblAlgn val="ctr"/>
        <c:lblOffset val="100"/>
        <c:noMultiLvlLbl val="0"/>
      </c:catAx>
      <c:valAx>
        <c:axId val="95055232"/>
        <c:scaling>
          <c:orientation val="minMax"/>
          <c:max val="50"/>
          <c:min val="0"/>
        </c:scaling>
        <c:delete val="0"/>
        <c:axPos val="l"/>
        <c:numFmt formatCode="0" sourceLinked="0"/>
        <c:majorTickMark val="out"/>
        <c:minorTickMark val="none"/>
        <c:tickLblPos val="nextTo"/>
        <c:crossAx val="95053696"/>
        <c:crosses val="autoZero"/>
        <c:crossBetween val="between"/>
        <c:majorUnit val="10"/>
      </c:valAx>
    </c:plotArea>
    <c:legend>
      <c:legendPos val="r"/>
      <c:layout>
        <c:manualLayout>
          <c:xMode val="edge"/>
          <c:yMode val="edge"/>
          <c:x val="0.16996989566987789"/>
          <c:y val="1.0031840282259414E-3"/>
          <c:w val="0.71076411164419273"/>
          <c:h val="0.22750161352781723"/>
        </c:manualLayout>
      </c:layout>
      <c:overlay val="0"/>
    </c:legend>
    <c:plotVisOnly val="1"/>
    <c:dispBlanksAs val="gap"/>
    <c:showDLblsOverMax val="0"/>
  </c:chart>
  <c:txPr>
    <a:bodyPr/>
    <a:lstStyle/>
    <a:p>
      <a:pPr>
        <a:defRPr sz="1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Maine Total</c:v>
                </c:pt>
                <c:pt idx="2">
                  <c:v>Female</c:v>
                </c:pt>
                <c:pt idx="3">
                  <c:v>Male</c:v>
                </c:pt>
              </c:strCache>
            </c:strRef>
          </c:cat>
          <c:val>
            <c:numRef>
              <c:f>Sheet1!$B$2:$B$5</c:f>
              <c:numCache>
                <c:formatCode>General</c:formatCode>
                <c:ptCount val="4"/>
                <c:pt idx="0" formatCode="0.0">
                  <c:v>19.8</c:v>
                </c:pt>
                <c:pt idx="2" formatCode="0.0">
                  <c:v>18.061699999999998</c:v>
                </c:pt>
                <c:pt idx="3" formatCode="0.0">
                  <c:v>21.6</c:v>
                </c:pt>
              </c:numCache>
            </c:numRef>
          </c:val>
          <c:extLst>
            <c:ext xmlns:c16="http://schemas.microsoft.com/office/drawing/2014/chart" uri="{C3380CC4-5D6E-409C-BE32-E72D297353CC}">
              <c16:uniqueId val="{00000000-7E7A-443E-BE16-FBC91694CF83}"/>
            </c:ext>
          </c:extLst>
        </c:ser>
        <c:dLbls>
          <c:showLegendKey val="0"/>
          <c:showVal val="0"/>
          <c:showCatName val="0"/>
          <c:showSerName val="0"/>
          <c:showPercent val="0"/>
          <c:showBubbleSize val="0"/>
        </c:dLbls>
        <c:gapWidth val="150"/>
        <c:axId val="110307968"/>
        <c:axId val="110309760"/>
      </c:barChart>
      <c:catAx>
        <c:axId val="110307968"/>
        <c:scaling>
          <c:orientation val="minMax"/>
        </c:scaling>
        <c:delete val="0"/>
        <c:axPos val="b"/>
        <c:numFmt formatCode="General" sourceLinked="0"/>
        <c:majorTickMark val="none"/>
        <c:minorTickMark val="none"/>
        <c:tickLblPos val="nextTo"/>
        <c:crossAx val="110309760"/>
        <c:crosses val="autoZero"/>
        <c:auto val="1"/>
        <c:lblAlgn val="ctr"/>
        <c:lblOffset val="100"/>
        <c:noMultiLvlLbl val="0"/>
      </c:catAx>
      <c:valAx>
        <c:axId val="110309760"/>
        <c:scaling>
          <c:orientation val="minMax"/>
          <c:max val="100"/>
          <c:min val="0"/>
        </c:scaling>
        <c:delete val="0"/>
        <c:axPos val="l"/>
        <c:numFmt formatCode="0" sourceLinked="0"/>
        <c:majorTickMark val="out"/>
        <c:minorTickMark val="none"/>
        <c:tickLblPos val="nextTo"/>
        <c:crossAx val="110307968"/>
        <c:crosses val="autoZero"/>
        <c:crossBetween val="between"/>
        <c:majorUnit val="20"/>
      </c:valAx>
    </c:plotArea>
    <c:plotVisOnly val="1"/>
    <c:dispBlanksAs val="gap"/>
    <c:showDLblsOverMax val="0"/>
  </c:chart>
  <c:txPr>
    <a:bodyPr/>
    <a:lstStyle/>
    <a:p>
      <a:pPr>
        <a:defRPr sz="18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56317225052753E-2"/>
          <c:y val="3.3445885443537146E-2"/>
          <c:w val="0.92490839380371581"/>
          <c:h val="0.89108703515919185"/>
        </c:manualLayout>
      </c:layout>
      <c:lineChart>
        <c:grouping val="standard"/>
        <c:varyColors val="0"/>
        <c:ser>
          <c:idx val="0"/>
          <c:order val="0"/>
          <c:tx>
            <c:strRef>
              <c:f>'[Chart in Microsoft PowerPoint]Sheet1'!$A$2</c:f>
              <c:strCache>
                <c:ptCount val="1"/>
                <c:pt idx="0">
                  <c:v>Private</c:v>
                </c:pt>
              </c:strCache>
            </c:strRef>
          </c:tx>
          <c:spPr>
            <a:ln w="38100">
              <a:solidFill>
                <a:srgbClr val="0070C0"/>
              </a:solidFill>
            </a:ln>
          </c:spPr>
          <c:marker>
            <c:spPr>
              <a:solidFill>
                <a:srgbClr val="0070C0"/>
              </a:solidFill>
            </c:spPr>
          </c:marker>
          <c:cat>
            <c:strRef>
              <c:f>'[Chart in Microsoft PowerPoint]Sheet1'!$B$1:$F$1</c:f>
              <c:strCache>
                <c:ptCount val="5"/>
                <c:pt idx="0">
                  <c:v>2011</c:v>
                </c:pt>
                <c:pt idx="1">
                  <c:v>2012</c:v>
                </c:pt>
                <c:pt idx="2">
                  <c:v>2013</c:v>
                </c:pt>
                <c:pt idx="3">
                  <c:v>2014</c:v>
                </c:pt>
                <c:pt idx="4">
                  <c:v>2015</c:v>
                </c:pt>
              </c:strCache>
            </c:strRef>
          </c:cat>
          <c:val>
            <c:numRef>
              <c:f>'[Chart in Microsoft PowerPoint]Sheet1'!$B$2:$F$2</c:f>
              <c:numCache>
                <c:formatCode>0.0</c:formatCode>
                <c:ptCount val="5"/>
                <c:pt idx="0">
                  <c:v>14.5</c:v>
                </c:pt>
                <c:pt idx="1">
                  <c:v>13.5</c:v>
                </c:pt>
                <c:pt idx="2">
                  <c:v>13.880800000000001</c:v>
                </c:pt>
                <c:pt idx="3">
                  <c:v>13.5</c:v>
                </c:pt>
                <c:pt idx="4">
                  <c:v>13.9274</c:v>
                </c:pt>
              </c:numCache>
            </c:numRef>
          </c:val>
          <c:smooth val="0"/>
          <c:extLst>
            <c:ext xmlns:c16="http://schemas.microsoft.com/office/drawing/2014/chart" uri="{C3380CC4-5D6E-409C-BE32-E72D297353CC}">
              <c16:uniqueId val="{00000000-CCD3-48F3-A5E1-6344FBF3F3ED}"/>
            </c:ext>
          </c:extLst>
        </c:ser>
        <c:ser>
          <c:idx val="1"/>
          <c:order val="1"/>
          <c:tx>
            <c:strRef>
              <c:f>'[Chart in Microsoft PowerPoint]Sheet1'!$A$3</c:f>
              <c:strCache>
                <c:ptCount val="1"/>
                <c:pt idx="0">
                  <c:v>MaineCare</c:v>
                </c:pt>
              </c:strCache>
            </c:strRef>
          </c:tx>
          <c:spPr>
            <a:ln w="38100">
              <a:solidFill>
                <a:schemeClr val="accent2">
                  <a:lumMod val="75000"/>
                </a:schemeClr>
              </a:solidFill>
            </a:ln>
          </c:spPr>
          <c:marker>
            <c:symbol val="square"/>
            <c:size val="8"/>
            <c:spPr>
              <a:solidFill>
                <a:schemeClr val="accent2">
                  <a:lumMod val="75000"/>
                </a:schemeClr>
              </a:solidFill>
            </c:spPr>
          </c:marker>
          <c:dLbls>
            <c:dLbl>
              <c:idx val="0"/>
              <c:layout>
                <c:manualLayout>
                  <c:x val="-7.2902214445320468E-2"/>
                  <c:y val="-4.8199344137861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D3-48F3-A5E1-6344FBF3F3ED}"/>
                </c:ext>
              </c:extLst>
            </c:dLbl>
            <c:dLbl>
              <c:idx val="1"/>
              <c:delete val="1"/>
              <c:extLst>
                <c:ext xmlns:c15="http://schemas.microsoft.com/office/drawing/2012/chart" uri="{CE6537A1-D6FC-4f65-9D91-7224C49458BB}"/>
                <c:ext xmlns:c16="http://schemas.microsoft.com/office/drawing/2014/chart" uri="{C3380CC4-5D6E-409C-BE32-E72D297353CC}">
                  <c16:uniqueId val="{00000002-CCD3-48F3-A5E1-6344FBF3F3ED}"/>
                </c:ext>
              </c:extLst>
            </c:dLbl>
            <c:dLbl>
              <c:idx val="2"/>
              <c:delete val="1"/>
              <c:extLst>
                <c:ext xmlns:c15="http://schemas.microsoft.com/office/drawing/2012/chart" uri="{CE6537A1-D6FC-4f65-9D91-7224C49458BB}"/>
                <c:ext xmlns:c16="http://schemas.microsoft.com/office/drawing/2014/chart" uri="{C3380CC4-5D6E-409C-BE32-E72D297353CC}">
                  <c16:uniqueId val="{00000003-CCD3-48F3-A5E1-6344FBF3F3ED}"/>
                </c:ext>
              </c:extLst>
            </c:dLbl>
            <c:dLbl>
              <c:idx val="3"/>
              <c:delete val="1"/>
              <c:extLst>
                <c:ext xmlns:c15="http://schemas.microsoft.com/office/drawing/2012/chart" uri="{CE6537A1-D6FC-4f65-9D91-7224C49458BB}"/>
                <c:ext xmlns:c16="http://schemas.microsoft.com/office/drawing/2014/chart" uri="{C3380CC4-5D6E-409C-BE32-E72D297353CC}">
                  <c16:uniqueId val="{00000004-CCD3-48F3-A5E1-6344FBF3F3ED}"/>
                </c:ext>
              </c:extLst>
            </c:dLbl>
            <c:spPr>
              <a:noFill/>
              <a:ln>
                <a:noFill/>
              </a:ln>
              <a:effectLst/>
            </c:spPr>
            <c:txPr>
              <a:bodyPr/>
              <a:lstStyle/>
              <a:p>
                <a:pPr>
                  <a:defRPr>
                    <a:solidFill>
                      <a:schemeClr val="accent2">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PowerPoint]Sheet1'!$B$1:$F$1</c:f>
              <c:strCache>
                <c:ptCount val="5"/>
                <c:pt idx="0">
                  <c:v>2011</c:v>
                </c:pt>
                <c:pt idx="1">
                  <c:v>2012</c:v>
                </c:pt>
                <c:pt idx="2">
                  <c:v>2013</c:v>
                </c:pt>
                <c:pt idx="3">
                  <c:v>2014</c:v>
                </c:pt>
                <c:pt idx="4">
                  <c:v>2015</c:v>
                </c:pt>
              </c:strCache>
            </c:strRef>
          </c:cat>
          <c:val>
            <c:numRef>
              <c:f>'[Chart in Microsoft PowerPoint]Sheet1'!$B$3:$F$3</c:f>
              <c:numCache>
                <c:formatCode>General</c:formatCode>
                <c:ptCount val="5"/>
                <c:pt idx="0" formatCode="0.0">
                  <c:v>45.2</c:v>
                </c:pt>
                <c:pt idx="1">
                  <c:v>42.6</c:v>
                </c:pt>
                <c:pt idx="2" formatCode="0.0">
                  <c:v>44.807899999999997</c:v>
                </c:pt>
                <c:pt idx="3" formatCode="0.0">
                  <c:v>48.5</c:v>
                </c:pt>
                <c:pt idx="4" formatCode="0.0">
                  <c:v>37.165900000000001</c:v>
                </c:pt>
              </c:numCache>
            </c:numRef>
          </c:val>
          <c:smooth val="0"/>
          <c:extLst>
            <c:ext xmlns:c16="http://schemas.microsoft.com/office/drawing/2014/chart" uri="{C3380CC4-5D6E-409C-BE32-E72D297353CC}">
              <c16:uniqueId val="{00000005-CCD3-48F3-A5E1-6344FBF3F3ED}"/>
            </c:ext>
          </c:extLst>
        </c:ser>
        <c:ser>
          <c:idx val="2"/>
          <c:order val="2"/>
          <c:tx>
            <c:strRef>
              <c:f>'[Chart in Microsoft PowerPoint]Sheet1'!$A$4</c:f>
              <c:strCache>
                <c:ptCount val="1"/>
                <c:pt idx="0">
                  <c:v>Medicare</c:v>
                </c:pt>
              </c:strCache>
            </c:strRef>
          </c:tx>
          <c:spPr>
            <a:ln w="38100"/>
          </c:spPr>
          <c:marker>
            <c:symbol val="star"/>
            <c:size val="11"/>
          </c:marker>
          <c:cat>
            <c:strRef>
              <c:f>'[Chart in Microsoft PowerPoint]Sheet1'!$B$1:$F$1</c:f>
              <c:strCache>
                <c:ptCount val="5"/>
                <c:pt idx="0">
                  <c:v>2011</c:v>
                </c:pt>
                <c:pt idx="1">
                  <c:v>2012</c:v>
                </c:pt>
                <c:pt idx="2">
                  <c:v>2013</c:v>
                </c:pt>
                <c:pt idx="3">
                  <c:v>2014</c:v>
                </c:pt>
                <c:pt idx="4">
                  <c:v>2015</c:v>
                </c:pt>
              </c:strCache>
            </c:strRef>
          </c:cat>
          <c:val>
            <c:numRef>
              <c:f>'[Chart in Microsoft PowerPoint]Sheet1'!$B$4:$F$4</c:f>
              <c:numCache>
                <c:formatCode>0.0</c:formatCode>
                <c:ptCount val="5"/>
                <c:pt idx="0">
                  <c:v>14.9</c:v>
                </c:pt>
                <c:pt idx="1">
                  <c:v>12.8</c:v>
                </c:pt>
                <c:pt idx="2">
                  <c:v>12.3337</c:v>
                </c:pt>
                <c:pt idx="3">
                  <c:v>14.7</c:v>
                </c:pt>
                <c:pt idx="4">
                  <c:v>14.210599999999999</c:v>
                </c:pt>
              </c:numCache>
            </c:numRef>
          </c:val>
          <c:smooth val="0"/>
          <c:extLst>
            <c:ext xmlns:c16="http://schemas.microsoft.com/office/drawing/2014/chart" uri="{C3380CC4-5D6E-409C-BE32-E72D297353CC}">
              <c16:uniqueId val="{00000006-CCD3-48F3-A5E1-6344FBF3F3ED}"/>
            </c:ext>
          </c:extLst>
        </c:ser>
        <c:ser>
          <c:idx val="3"/>
          <c:order val="3"/>
          <c:tx>
            <c:strRef>
              <c:f>'[Chart in Microsoft PowerPoint]Sheet1'!$A$5</c:f>
              <c:strCache>
                <c:ptCount val="1"/>
                <c:pt idx="0">
                  <c:v>Other*</c:v>
                </c:pt>
              </c:strCache>
            </c:strRef>
          </c:tx>
          <c:spPr>
            <a:ln w="38100">
              <a:solidFill>
                <a:srgbClr val="002060"/>
              </a:solidFill>
            </a:ln>
          </c:spPr>
          <c:marker>
            <c:symbol val="triangle"/>
            <c:size val="9"/>
            <c:spPr>
              <a:solidFill>
                <a:srgbClr val="002060"/>
              </a:solidFill>
              <a:ln>
                <a:solidFill>
                  <a:srgbClr val="002060"/>
                </a:solidFill>
              </a:ln>
            </c:spPr>
          </c:marker>
          <c:cat>
            <c:strRef>
              <c:f>'[Chart in Microsoft PowerPoint]Sheet1'!$B$1:$F$1</c:f>
              <c:strCache>
                <c:ptCount val="5"/>
                <c:pt idx="0">
                  <c:v>2011</c:v>
                </c:pt>
                <c:pt idx="1">
                  <c:v>2012</c:v>
                </c:pt>
                <c:pt idx="2">
                  <c:v>2013</c:v>
                </c:pt>
                <c:pt idx="3">
                  <c:v>2014</c:v>
                </c:pt>
                <c:pt idx="4">
                  <c:v>2015</c:v>
                </c:pt>
              </c:strCache>
            </c:strRef>
          </c:cat>
          <c:val>
            <c:numRef>
              <c:f>'[Chart in Microsoft PowerPoint]Sheet1'!$B$5:$F$5</c:f>
              <c:numCache>
                <c:formatCode>0.0</c:formatCode>
                <c:ptCount val="5"/>
                <c:pt idx="0">
                  <c:v>14.6</c:v>
                </c:pt>
                <c:pt idx="1">
                  <c:v>23.2</c:v>
                </c:pt>
                <c:pt idx="2">
                  <c:v>21.7136</c:v>
                </c:pt>
                <c:pt idx="3">
                  <c:v>19.2</c:v>
                </c:pt>
                <c:pt idx="4">
                  <c:v>20.728000000000002</c:v>
                </c:pt>
              </c:numCache>
            </c:numRef>
          </c:val>
          <c:smooth val="0"/>
          <c:extLst>
            <c:ext xmlns:c16="http://schemas.microsoft.com/office/drawing/2014/chart" uri="{C3380CC4-5D6E-409C-BE32-E72D297353CC}">
              <c16:uniqueId val="{00000007-CCD3-48F3-A5E1-6344FBF3F3ED}"/>
            </c:ext>
          </c:extLst>
        </c:ser>
        <c:ser>
          <c:idx val="4"/>
          <c:order val="4"/>
          <c:tx>
            <c:strRef>
              <c:f>'[Chart in Microsoft PowerPoint]Sheet1'!$A$6</c:f>
              <c:strCache>
                <c:ptCount val="1"/>
                <c:pt idx="0">
                  <c:v>None</c:v>
                </c:pt>
              </c:strCache>
            </c:strRef>
          </c:tx>
          <c:spPr>
            <a:ln w="38100">
              <a:solidFill>
                <a:schemeClr val="accent6">
                  <a:lumMod val="75000"/>
                </a:schemeClr>
              </a:solidFill>
            </a:ln>
          </c:spPr>
          <c:marker>
            <c:symbol val="circle"/>
            <c:size val="9"/>
            <c:spPr>
              <a:solidFill>
                <a:schemeClr val="accent6">
                  <a:lumMod val="75000"/>
                </a:schemeClr>
              </a:solidFill>
              <a:ln>
                <a:solidFill>
                  <a:schemeClr val="accent6">
                    <a:lumMod val="75000"/>
                  </a:schemeClr>
                </a:solidFill>
              </a:ln>
            </c:spPr>
          </c:marker>
          <c:dLbls>
            <c:dLbl>
              <c:idx val="0"/>
              <c:layout>
                <c:manualLayout>
                  <c:x val="-8.3996029686999665E-2"/>
                  <c:y val="1.8074754051698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D3-48F3-A5E1-6344FBF3F3ED}"/>
                </c:ext>
              </c:extLst>
            </c:dLbl>
            <c:dLbl>
              <c:idx val="1"/>
              <c:delete val="1"/>
              <c:extLst>
                <c:ext xmlns:c15="http://schemas.microsoft.com/office/drawing/2012/chart" uri="{CE6537A1-D6FC-4f65-9D91-7224C49458BB}"/>
                <c:ext xmlns:c16="http://schemas.microsoft.com/office/drawing/2014/chart" uri="{C3380CC4-5D6E-409C-BE32-E72D297353CC}">
                  <c16:uniqueId val="{00000009-CCD3-48F3-A5E1-6344FBF3F3ED}"/>
                </c:ext>
              </c:extLst>
            </c:dLbl>
            <c:dLbl>
              <c:idx val="2"/>
              <c:delete val="1"/>
              <c:extLst>
                <c:ext xmlns:c15="http://schemas.microsoft.com/office/drawing/2012/chart" uri="{CE6537A1-D6FC-4f65-9D91-7224C49458BB}"/>
                <c:ext xmlns:c16="http://schemas.microsoft.com/office/drawing/2014/chart" uri="{C3380CC4-5D6E-409C-BE32-E72D297353CC}">
                  <c16:uniqueId val="{0000000A-CCD3-48F3-A5E1-6344FBF3F3ED}"/>
                </c:ext>
              </c:extLst>
            </c:dLbl>
            <c:dLbl>
              <c:idx val="3"/>
              <c:delete val="1"/>
              <c:extLst>
                <c:ext xmlns:c15="http://schemas.microsoft.com/office/drawing/2012/chart" uri="{CE6537A1-D6FC-4f65-9D91-7224C49458BB}"/>
                <c:ext xmlns:c16="http://schemas.microsoft.com/office/drawing/2014/chart" uri="{C3380CC4-5D6E-409C-BE32-E72D297353CC}">
                  <c16:uniqueId val="{0000000B-CCD3-48F3-A5E1-6344FBF3F3ED}"/>
                </c:ext>
              </c:extLst>
            </c:dLbl>
            <c:dLbl>
              <c:idx val="4"/>
              <c:layout>
                <c:manualLayout>
                  <c:x val="1.5847059589886897E-3"/>
                  <c:y val="-1.8074754051698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D3-48F3-A5E1-6344FBF3F3ED}"/>
                </c:ext>
              </c:extLst>
            </c:dLbl>
            <c:spPr>
              <a:noFill/>
              <a:ln>
                <a:noFill/>
              </a:ln>
              <a:effectLst/>
            </c:spPr>
            <c:txPr>
              <a:bodyPr/>
              <a:lstStyle/>
              <a:p>
                <a:pPr>
                  <a:defRPr>
                    <a:solidFill>
                      <a:schemeClr val="accent6">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PowerPoint]Sheet1'!$B$1:$F$1</c:f>
              <c:strCache>
                <c:ptCount val="5"/>
                <c:pt idx="0">
                  <c:v>2011</c:v>
                </c:pt>
                <c:pt idx="1">
                  <c:v>2012</c:v>
                </c:pt>
                <c:pt idx="2">
                  <c:v>2013</c:v>
                </c:pt>
                <c:pt idx="3">
                  <c:v>2014</c:v>
                </c:pt>
                <c:pt idx="4">
                  <c:v>2015</c:v>
                </c:pt>
              </c:strCache>
            </c:strRef>
          </c:cat>
          <c:val>
            <c:numRef>
              <c:f>'[Chart in Microsoft PowerPoint]Sheet1'!$B$6:$F$6</c:f>
              <c:numCache>
                <c:formatCode>0.0</c:formatCode>
                <c:ptCount val="5"/>
                <c:pt idx="0">
                  <c:v>41.2</c:v>
                </c:pt>
                <c:pt idx="1">
                  <c:v>36.200000000000003</c:v>
                </c:pt>
                <c:pt idx="2">
                  <c:v>36.951599999999999</c:v>
                </c:pt>
                <c:pt idx="3">
                  <c:v>40</c:v>
                </c:pt>
                <c:pt idx="4">
                  <c:v>44.6556</c:v>
                </c:pt>
              </c:numCache>
            </c:numRef>
          </c:val>
          <c:smooth val="0"/>
          <c:extLst>
            <c:ext xmlns:c16="http://schemas.microsoft.com/office/drawing/2014/chart" uri="{C3380CC4-5D6E-409C-BE32-E72D297353CC}">
              <c16:uniqueId val="{0000000D-CCD3-48F3-A5E1-6344FBF3F3ED}"/>
            </c:ext>
          </c:extLst>
        </c:ser>
        <c:dLbls>
          <c:showLegendKey val="0"/>
          <c:showVal val="0"/>
          <c:showCatName val="0"/>
          <c:showSerName val="0"/>
          <c:showPercent val="0"/>
          <c:showBubbleSize val="0"/>
        </c:dLbls>
        <c:marker val="1"/>
        <c:smooth val="0"/>
        <c:axId val="50889088"/>
        <c:axId val="50890624"/>
      </c:lineChart>
      <c:catAx>
        <c:axId val="50889088"/>
        <c:scaling>
          <c:orientation val="minMax"/>
        </c:scaling>
        <c:delete val="0"/>
        <c:axPos val="b"/>
        <c:numFmt formatCode="General" sourceLinked="0"/>
        <c:majorTickMark val="out"/>
        <c:minorTickMark val="none"/>
        <c:tickLblPos val="nextTo"/>
        <c:crossAx val="50890624"/>
        <c:crosses val="autoZero"/>
        <c:auto val="1"/>
        <c:lblAlgn val="ctr"/>
        <c:lblOffset val="100"/>
        <c:noMultiLvlLbl val="0"/>
      </c:catAx>
      <c:valAx>
        <c:axId val="50890624"/>
        <c:scaling>
          <c:orientation val="minMax"/>
          <c:max val="75"/>
        </c:scaling>
        <c:delete val="0"/>
        <c:axPos val="l"/>
        <c:numFmt formatCode="0" sourceLinked="0"/>
        <c:majorTickMark val="out"/>
        <c:minorTickMark val="none"/>
        <c:tickLblPos val="nextTo"/>
        <c:crossAx val="50889088"/>
        <c:crosses val="autoZero"/>
        <c:crossBetween val="between"/>
        <c:majorUnit val="15"/>
      </c:valAx>
    </c:plotArea>
    <c:legend>
      <c:legendPos val="r"/>
      <c:layout>
        <c:manualLayout>
          <c:xMode val="edge"/>
          <c:yMode val="edge"/>
          <c:x val="8.750784828367042E-2"/>
          <c:y val="2.0394584689829413E-2"/>
          <c:w val="0.89125032165097007"/>
          <c:h val="0.2723701766558147"/>
        </c:manualLayout>
      </c:layout>
      <c:overlay val="0"/>
    </c:legend>
    <c:plotVisOnly val="1"/>
    <c:dispBlanksAs val="gap"/>
    <c:showDLblsOverMax val="0"/>
  </c:chart>
  <c:txPr>
    <a:bodyPr/>
    <a:lstStyle/>
    <a:p>
      <a:pPr>
        <a:defRPr sz="18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9/26/2018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9/26/2018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obacco21.org/"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tobacco21.org/state-by-state/" TargetMode="External"/><Relationship Id="rId4" Type="http://schemas.openxmlformats.org/officeDocument/2006/relationships/hyperlink" Target="http://legislature.maine.gov/LawMakerWeb/summary.asp?ID=28006429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foundation.org/businesspulse/tobacco-us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niosh/docs/2015-113/pdfs/cib-67_2015-113.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obacco/data_statistics/sgr/50th-anniversary/pdfs/fs_smoking_cancer_50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Image</a:t>
            </a:r>
          </a:p>
          <a:p>
            <a:r>
              <a:rPr lang="en-US" dirty="0"/>
              <a:t>Transition slide.</a:t>
            </a:r>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161699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Juul</a:t>
            </a:r>
            <a:r>
              <a:rPr lang="en-US" dirty="0"/>
              <a:t> is a type of electronic delivery system that also doubles as a USB drive. Some of you may be aware of the increasing popularity among youth of JUUL devices, an e-cigarette that can be concealed easily because it looks like a USB flash drive and has cartridges that are available in many kid-friendly flavors.  JUUL now has the highest market share (in tracked channels), surpassing Reynolds’ </a:t>
            </a:r>
            <a:r>
              <a:rPr lang="en-US" dirty="0" err="1"/>
              <a:t>Vuse</a:t>
            </a:r>
            <a:r>
              <a:rPr lang="en-US" dirty="0"/>
              <a:t> as the most popular e-cigarette product. They are discrete and becoming increasing popular with youth. Each </a:t>
            </a:r>
            <a:r>
              <a:rPr lang="en-US" dirty="0" err="1"/>
              <a:t>JUULpod</a:t>
            </a:r>
            <a:r>
              <a:rPr lang="en-US" dirty="0"/>
              <a:t> contains 0.7mL with 5% nicotine by weight, approximately equivalent to 1 pack of cigarettes or 200 puffs. </a:t>
            </a:r>
          </a:p>
          <a:p>
            <a:r>
              <a:rPr lang="en-US" dirty="0"/>
              <a:t>***Research from Truth Initiative shows that 25 percent of 15-24-year-old JUUL users do not identify their behavior as vaping, instead referring to it as “</a:t>
            </a:r>
            <a:r>
              <a:rPr lang="en-US" dirty="0" err="1"/>
              <a:t>JUULing</a:t>
            </a:r>
            <a:r>
              <a:rPr lang="en-US" dirty="0"/>
              <a:t>.” Furthermore, our research shows that 37 percent of teen and young adult JUUL users are uncertain whether the product contains nicotine when, in fact, all marketed versions of JUUL do contain nicotine.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384995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74920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u="sng" dirty="0">
                <a:hlinkClick r:id="rId3"/>
              </a:rPr>
              <a:t>http://tobacco21.org/</a:t>
            </a:r>
            <a:endParaRPr lang="en-US" u="sng" dirty="0"/>
          </a:p>
          <a:p>
            <a:pPr lvl="0"/>
            <a:r>
              <a:rPr lang="en-US" u="sng" dirty="0">
                <a:hlinkClick r:id="rId4"/>
              </a:rPr>
              <a:t>The law is titled: LD 1170</a:t>
            </a:r>
            <a:r>
              <a:rPr lang="en-US" dirty="0"/>
              <a:t> and more information can be found: http://www.mainelegislature.org/legis/bills/getPDF.asp?paper=SP0391&amp;item=1&amp;snum=128</a:t>
            </a:r>
          </a:p>
          <a:p>
            <a:pPr lvl="0"/>
            <a:r>
              <a:rPr lang="en-US" dirty="0"/>
              <a:t>Within this law, it includes a </a:t>
            </a:r>
            <a:r>
              <a:rPr lang="en-US" b="1" dirty="0"/>
              <a:t>removal of all Minor In Possession or Possession Use and Purchase (MIP/PUP) language in state code. Eliminating MIP/PUP language concentrates enforcement and compliance activities on the source of tobacco rather than the youth purchasing. </a:t>
            </a:r>
            <a:r>
              <a:rPr lang="en-US" dirty="0"/>
              <a:t>This is an enforcement method that has seen success with the implementation of Tobacco Retail Licensing (TRL) and consistent compliance checks. </a:t>
            </a:r>
            <a:r>
              <a:rPr lang="en-US" u="sng" dirty="0">
                <a:hlinkClick r:id="rId5"/>
              </a:rPr>
              <a:t>http://tobacco21.org/state-by-state/</a:t>
            </a:r>
            <a:endParaRPr lang="en-US" u="sng" dirty="0"/>
          </a:p>
          <a:p>
            <a:pPr lvl="0"/>
            <a:r>
              <a:rPr lang="en-US" dirty="0"/>
              <a:t>(So, the intention is so youth will not be “punished” for possession, the focus is at the retailer no making the sale to the under-aged individual.)</a:t>
            </a:r>
          </a:p>
          <a:p>
            <a:pPr lvl="0"/>
            <a:r>
              <a:rPr lang="en-US" b="1" dirty="0"/>
              <a:t>11/1/17 – </a:t>
            </a:r>
            <a:r>
              <a:rPr lang="en-US" dirty="0"/>
              <a:t>Rules go into effect that remove penalties for underage possession of tobacco products, changes the list of products that are considered tobacco and changes (reflected in slide 1) the fee structure for fines for tobacco retailers for selling to minors. </a:t>
            </a:r>
          </a:p>
          <a:p>
            <a:pPr lvl="0"/>
            <a:r>
              <a:rPr lang="en-US" b="1" dirty="0"/>
              <a:t>6/20/2016</a:t>
            </a:r>
            <a:r>
              <a:rPr lang="en-US" dirty="0"/>
              <a:t> – Portland becomes first city in Maine to adopt Tobacco 21. </a:t>
            </a:r>
          </a:p>
          <a:p>
            <a:r>
              <a:rPr lang="en-US" dirty="0"/>
              <a:t>(</a:t>
            </a:r>
            <a:r>
              <a:rPr lang="en-US" i="1" dirty="0"/>
              <a:t>The</a:t>
            </a:r>
            <a:r>
              <a:rPr lang="en-US" dirty="0"/>
              <a:t> </a:t>
            </a:r>
            <a:r>
              <a:rPr lang="en-US" i="1" dirty="0"/>
              <a:t>grandfathering clause </a:t>
            </a:r>
            <a:r>
              <a:rPr lang="en-US" dirty="0"/>
              <a:t>will not be recognized in the City of Portland. They remain, T21 exclusively.)</a:t>
            </a:r>
          </a:p>
          <a:p>
            <a:pPr lvl="0"/>
            <a:r>
              <a:rPr lang="en-US" dirty="0"/>
              <a:t>Reminder: Remember the definition of Tobacco Products on slide 2. This will raise the legal age to 21 to purchase any of those items, including Electronic Nicotine Delivery Systems.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281267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http://www.mainelegislature.org/legis/statutes/22/title22sec1580-A.html</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21</a:t>
            </a:fld>
            <a:endParaRPr lang="en-US" dirty="0"/>
          </a:p>
        </p:txBody>
      </p:sp>
    </p:spTree>
    <p:extLst>
      <p:ext uri="{BB962C8B-B14F-4D97-AF65-F5344CB8AC3E}">
        <p14:creationId xmlns:p14="http://schemas.microsoft.com/office/powerpoint/2010/main" val="13496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http://www.mainelegislature.org/legis/statutes/22/title22sec1580-A.html</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22</a:t>
            </a:fld>
            <a:endParaRPr lang="en-US" dirty="0"/>
          </a:p>
        </p:txBody>
      </p:sp>
    </p:spTree>
    <p:extLst>
      <p:ext uri="{BB962C8B-B14F-4D97-AF65-F5344CB8AC3E}">
        <p14:creationId xmlns:p14="http://schemas.microsoft.com/office/powerpoint/2010/main" val="259956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http://www.mainelegislature.org/legis/statutes/22/title22sec1580-A.html</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23</a:t>
            </a:fld>
            <a:endParaRPr lang="en-US" dirty="0"/>
          </a:p>
        </p:txBody>
      </p:sp>
    </p:spTree>
    <p:extLst>
      <p:ext uri="{BB962C8B-B14F-4D97-AF65-F5344CB8AC3E}">
        <p14:creationId xmlns:p14="http://schemas.microsoft.com/office/powerpoint/2010/main" val="45316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Laws: </a:t>
            </a:r>
          </a:p>
          <a:p>
            <a:pPr marL="0" indent="0">
              <a:buFont typeface="Arial" panose="020B0604020202020204" pitchFamily="34" charset="0"/>
              <a:buNone/>
            </a:pPr>
            <a:r>
              <a:rPr lang="en-US" b="0" i="0" baseline="0" dirty="0"/>
              <a:t>Title 22</a:t>
            </a:r>
          </a:p>
          <a:p>
            <a:pPr marL="171450" indent="-171450">
              <a:buFont typeface="Arial" panose="020B0604020202020204" pitchFamily="34" charset="0"/>
              <a:buChar char="•"/>
            </a:pPr>
            <a:r>
              <a:rPr lang="en-US" b="0" i="0" baseline="0" dirty="0"/>
              <a:t>Chapter 263 §1580-A. Smoking in places of employment </a:t>
            </a:r>
          </a:p>
          <a:p>
            <a:pPr marL="171450" indent="-171450">
              <a:buFont typeface="Arial" panose="020B0604020202020204" pitchFamily="34" charset="0"/>
              <a:buChar char="•"/>
            </a:pPr>
            <a:r>
              <a:rPr lang="en-US" b="0" i="0" baseline="0" dirty="0"/>
              <a:t>Chapter 262 §1543. Posting signs </a:t>
            </a:r>
          </a:p>
          <a:p>
            <a:endParaRPr lang="en-US" b="0" i="0" baseline="0" dirty="0"/>
          </a:p>
          <a:p>
            <a:r>
              <a:rPr lang="en-US" b="0" i="0" baseline="0" dirty="0"/>
              <a:t>Rules: </a:t>
            </a:r>
          </a:p>
          <a:p>
            <a:pPr marL="171450" indent="-171450">
              <a:buFont typeface="Arial" panose="020B0604020202020204" pitchFamily="34" charset="0"/>
              <a:buChar char="•"/>
            </a:pPr>
            <a:r>
              <a:rPr lang="en-US" b="0" i="0" baseline="0" dirty="0"/>
              <a:t>Chapter 250: Rules Relating to Smoking in the Workplace</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25</a:t>
            </a:fld>
            <a:endParaRPr lang="en-US" dirty="0"/>
          </a:p>
        </p:txBody>
      </p:sp>
    </p:spTree>
    <p:extLst>
      <p:ext uri="{BB962C8B-B14F-4D97-AF65-F5344CB8AC3E}">
        <p14:creationId xmlns:p14="http://schemas.microsoft.com/office/powerpoint/2010/main" val="38251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10"/>
          </p:nvPr>
        </p:nvSpPr>
        <p:spPr/>
        <p:txBody>
          <a:bodyPr/>
          <a:lstStyle/>
          <a:p>
            <a:fld id="{9910F91F-2413-4B17-A2A4-E081FA6F39B7}" type="slidenum">
              <a:rPr lang="en-US" smtClean="0"/>
              <a:t>27</a:t>
            </a:fld>
            <a:endParaRPr lang="en-US" dirty="0"/>
          </a:p>
        </p:txBody>
      </p:sp>
    </p:spTree>
    <p:extLst>
      <p:ext uri="{BB962C8B-B14F-4D97-AF65-F5344CB8AC3E}">
        <p14:creationId xmlns:p14="http://schemas.microsoft.com/office/powerpoint/2010/main" val="423460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Maine adults (aged ≥18 years) who have smoked at least 100 cigarettes and currently smoke every day or some days.</a:t>
            </a:r>
          </a:p>
          <a:p>
            <a:r>
              <a:rPr lang="en-US" dirty="0"/>
              <a:t>Due to changes in survey methodology, BRFSS data collected in 2011 and in subsequent years cannot be compared with data prior to 2011.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28</a:t>
            </a:fld>
            <a:endParaRPr lang="en-US" dirty="0"/>
          </a:p>
        </p:txBody>
      </p:sp>
    </p:spTree>
    <p:extLst>
      <p:ext uri="{BB962C8B-B14F-4D97-AF65-F5344CB8AC3E}">
        <p14:creationId xmlns:p14="http://schemas.microsoft.com/office/powerpoint/2010/main" val="146337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Maine adults (aged ≥18 years) who have smoked at least 100 cigarettes and currently smoke every day or some days.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29</a:t>
            </a:fld>
            <a:endParaRPr lang="en-US" dirty="0"/>
          </a:p>
        </p:txBody>
      </p:sp>
    </p:spTree>
    <p:extLst>
      <p:ext uri="{BB962C8B-B14F-4D97-AF65-F5344CB8AC3E}">
        <p14:creationId xmlns:p14="http://schemas.microsoft.com/office/powerpoint/2010/main" val="12293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for more than 480,000 premature deaths annually. </a:t>
            </a:r>
          </a:p>
          <a:p>
            <a:r>
              <a:rPr lang="en-US" dirty="0"/>
              <a:t>16 million are living with a disease caused by smoking. </a:t>
            </a:r>
          </a:p>
          <a:p>
            <a:r>
              <a:rPr lang="en-US" dirty="0"/>
              <a:t>1/5 Adult Mainers smoke. 1/7 U.S. Adults smoke cigarettes. BRFSS.</a:t>
            </a:r>
          </a:p>
          <a:p>
            <a:r>
              <a:rPr lang="en-US" dirty="0"/>
              <a:t>The risk of most adverse health outcomes caused by smoking is related to the duration and intensity of tobacco smoking, but no level of tobacco smoking is risk free.</a:t>
            </a:r>
          </a:p>
          <a:p>
            <a:r>
              <a:rPr lang="en-US" dirty="0"/>
              <a:t>SHS exposure causes more than 41,000 deaths each year among U.S. nonsmokers [DHHS 2014].</a:t>
            </a:r>
          </a:p>
          <a:p>
            <a:r>
              <a:rPr lang="en-US" dirty="0"/>
              <a:t>(CDC, 2014) https://www.cdc.gov/niosh/docs/2015-113/pdfs/cib-67_2015-113.pdf</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416559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Maine adult (aged ≥18 years) respondents who indicated that someone (including themselves) had smoked cigarettes, cigars or pipes anywhere inside their home in the past 30 days.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30</a:t>
            </a:fld>
            <a:endParaRPr lang="en-US" dirty="0"/>
          </a:p>
        </p:txBody>
      </p:sp>
    </p:spTree>
    <p:extLst>
      <p:ext uri="{BB962C8B-B14F-4D97-AF65-F5344CB8AC3E}">
        <p14:creationId xmlns:p14="http://schemas.microsoft.com/office/powerpoint/2010/main" val="254027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Definition: Maine adults (aged ≥18 years) who have smoked at least 100 cigarettes and currently smoke every day or some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Measure 2.19</a:t>
            </a:r>
          </a:p>
          <a:p>
            <a:endParaRPr lang="en-US" dirty="0"/>
          </a:p>
        </p:txBody>
      </p:sp>
      <p:sp>
        <p:nvSpPr>
          <p:cNvPr id="4" name="Slide Number Placeholder 3"/>
          <p:cNvSpPr>
            <a:spLocks noGrp="1"/>
          </p:cNvSpPr>
          <p:nvPr>
            <p:ph type="sldNum" sz="quarter" idx="10"/>
          </p:nvPr>
        </p:nvSpPr>
        <p:spPr/>
        <p:txBody>
          <a:bodyPr/>
          <a:lstStyle/>
          <a:p>
            <a:fld id="{C2C008B6-7DB3-40B6-9275-54802C5887D1}" type="slidenum">
              <a:rPr lang="en-US" smtClean="0"/>
              <a:t>31</a:t>
            </a:fld>
            <a:endParaRPr lang="en-US"/>
          </a:p>
        </p:txBody>
      </p:sp>
    </p:spTree>
    <p:extLst>
      <p:ext uri="{BB962C8B-B14F-4D97-AF65-F5344CB8AC3E}">
        <p14:creationId xmlns:p14="http://schemas.microsoft.com/office/powerpoint/2010/main" val="150974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10"/>
          </p:nvPr>
        </p:nvSpPr>
        <p:spPr/>
        <p:txBody>
          <a:bodyPr/>
          <a:lstStyle/>
          <a:p>
            <a:fld id="{9910F91F-2413-4B17-A2A4-E081FA6F39B7}" type="slidenum">
              <a:rPr lang="en-US" smtClean="0"/>
              <a:t>32</a:t>
            </a:fld>
            <a:endParaRPr lang="en-US" dirty="0"/>
          </a:p>
        </p:txBody>
      </p:sp>
    </p:spTree>
    <p:extLst>
      <p:ext uri="{BB962C8B-B14F-4D97-AF65-F5344CB8AC3E}">
        <p14:creationId xmlns:p14="http://schemas.microsoft.com/office/powerpoint/2010/main" val="42110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Diagnostic and Statistical Manual of Mental Disorders, Fifth Edition (DSM-5), no longer uses the terms substance abuse and substance dependence, rather it refers to substance use disorders, which are defined as mild, moderate, or severe to indicate the level of severity, which is determined by the number of diagnostic criteria met by an individual. Substance use disorders occur when the recurrent use of alcohol and/or drugs causes clinically and functionally significant impairment, such as health problems, disability, and failure to meet major responsibilities at work, school, or home. According to the DSM-5, a diagnosis of substance use disorder is based on evidence of impaired control, social impairment, risky use, and pharmacological criteria.</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33</a:t>
            </a:fld>
            <a:endParaRPr lang="en-US" dirty="0"/>
          </a:p>
        </p:txBody>
      </p:sp>
    </p:spTree>
    <p:extLst>
      <p:ext uri="{BB962C8B-B14F-4D97-AF65-F5344CB8AC3E}">
        <p14:creationId xmlns:p14="http://schemas.microsoft.com/office/powerpoint/2010/main" val="2575181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https://www.cdc.gov/tobacco/data_statistics/fact_sheets/economics/econ_facts/index.htm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https://www.cdcfoundation.org/businesspulse/tobacco-use</a:t>
            </a:r>
            <a:endParaRPr lang="en-US" dirty="0"/>
          </a:p>
          <a:p>
            <a:r>
              <a:rPr lang="en-US" dirty="0"/>
              <a:t>https://www.cdcfoundation.org/businesspulse/tobacco-use-resources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anose="02020603050405020304" pitchFamily="18" charset="0"/>
                <a:cs typeface="Times New Roman" panose="02020603050405020304" pitchFamily="18" charset="0"/>
              </a:rPr>
              <a:t>“</a:t>
            </a:r>
            <a:r>
              <a:rPr lang="en-US" sz="1200" dirty="0"/>
              <a:t>Tobacco use is associated with increased risk of injury and property loss due to fire, explosion, and vehicular collisions.</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anose="02020603050405020304" pitchFamily="18" charset="0"/>
                <a:cs typeface="Times New Roman" panose="02020603050405020304" pitchFamily="18" charset="0"/>
              </a:rPr>
              <a:t>Tobacco use by workers (most commonly smoking) can increase—sometimes profoundly—the likelihood and/or the severity of occupational disease and injury caused by other hazards present.”</a:t>
            </a:r>
            <a:r>
              <a:rPr lang="en-US" sz="1000" i="1" dirty="0">
                <a:latin typeface="Times New Roman" panose="02020603050405020304" pitchFamily="18" charset="0"/>
                <a:cs typeface="Times New Roman" panose="02020603050405020304" pitchFamily="18" charset="0"/>
              </a:rPr>
              <a:t> (</a:t>
            </a:r>
            <a:r>
              <a:rPr lang="en-US" sz="1000" i="1" dirty="0">
                <a:latin typeface="Times New Roman" panose="02020603050405020304" pitchFamily="18" charset="0"/>
                <a:cs typeface="Times New Roman" panose="02020603050405020304" pitchFamily="18" charset="0"/>
                <a:hlinkClick r:id="rId4"/>
              </a:rPr>
              <a:t>https://www.cdc.gov/niosh/docs/2015-113/pdfs/cib-67_2015-113.pdf</a:t>
            </a:r>
            <a:endParaRPr lang="en-US" sz="1000"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34</a:t>
            </a:fld>
            <a:endParaRPr lang="en-US" dirty="0"/>
          </a:p>
        </p:txBody>
      </p:sp>
    </p:spTree>
    <p:extLst>
      <p:ext uri="{BB962C8B-B14F-4D97-AF65-F5344CB8AC3E}">
        <p14:creationId xmlns:p14="http://schemas.microsoft.com/office/powerpoint/2010/main" val="4896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35</a:t>
            </a:fld>
            <a:endParaRPr lang="en-US" dirty="0"/>
          </a:p>
        </p:txBody>
      </p:sp>
    </p:spTree>
    <p:extLst>
      <p:ext uri="{BB962C8B-B14F-4D97-AF65-F5344CB8AC3E}">
        <p14:creationId xmlns:p14="http://schemas.microsoft.com/office/powerpoint/2010/main" val="102403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MaineHealth</a:t>
            </a:r>
            <a:r>
              <a:rPr lang="en-US" dirty="0"/>
              <a:t> focuses on the tobacco work and can assist local settings with policy adoption.</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36</a:t>
            </a:fld>
            <a:endParaRPr lang="en-US" dirty="0"/>
          </a:p>
        </p:txBody>
      </p:sp>
    </p:spTree>
    <p:extLst>
      <p:ext uri="{BB962C8B-B14F-4D97-AF65-F5344CB8AC3E}">
        <p14:creationId xmlns:p14="http://schemas.microsoft.com/office/powerpoint/2010/main" val="1553859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a:t>
            </a:r>
            <a:r>
              <a:rPr lang="en-US" baseline="0" dirty="0"/>
              <a:t> funds this effort.</a:t>
            </a:r>
          </a:p>
          <a:p>
            <a:r>
              <a:rPr lang="en-US" dirty="0"/>
              <a:t>Maine</a:t>
            </a:r>
            <a:r>
              <a:rPr lang="en-US" baseline="0" dirty="0"/>
              <a:t> Tobacco HelpLine Voucher Program:</a:t>
            </a:r>
          </a:p>
          <a:p>
            <a:r>
              <a:rPr lang="en-US" baseline="0" dirty="0"/>
              <a:t>Eligibility: No insurance coverage for NRT, Nicotine Patch, Gum or Lozenge for up to 8 weeks, Participant picks up the NRT at their pharmacy of choice, Eligible again after 6 months. </a:t>
            </a:r>
            <a:endParaRPr lang="en-US" dirty="0"/>
          </a:p>
          <a:p>
            <a:r>
              <a:rPr lang="en-US" dirty="0"/>
              <a:t>A contract deliverable of the </a:t>
            </a:r>
            <a:r>
              <a:rPr lang="en-US" dirty="0" err="1"/>
              <a:t>Quitline</a:t>
            </a:r>
            <a:r>
              <a:rPr lang="en-US" baseline="0" dirty="0"/>
              <a:t> Capacity Contract is to promote the adoption of the Maine Tobacco HelpLine Fax Referral into the Electronic Medical Record (EMR) of health care system providers in Maine.</a:t>
            </a:r>
          </a:p>
          <a:p>
            <a:r>
              <a:rPr lang="en-US" baseline="0" dirty="0"/>
              <a:t>FY2012 to FY2014 there were 4 health systems participating, and 2,354 referrals received from the EMRs.</a:t>
            </a:r>
          </a:p>
          <a:p>
            <a:r>
              <a:rPr lang="en-US" baseline="0" dirty="0"/>
              <a:t>FY2015-FY2017 there were 16 health systems participating, and 8,343 referrals received from the EMRs. </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37</a:t>
            </a:fld>
            <a:endParaRPr lang="en-US" dirty="0"/>
          </a:p>
        </p:txBody>
      </p:sp>
    </p:spTree>
    <p:extLst>
      <p:ext uri="{BB962C8B-B14F-4D97-AF65-F5344CB8AC3E}">
        <p14:creationId xmlns:p14="http://schemas.microsoft.com/office/powerpoint/2010/main" val="488432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identification and treatment of tobacco use by clinicians and health care systems increases quit rates.</a:t>
            </a:r>
          </a:p>
          <a:p>
            <a:r>
              <a:rPr lang="en-US" dirty="0"/>
              <a:t>Tobacco dependence is a chronic disease, with most smokers making multiple quit attempts before succeeding, and many of these smokers requiring repeated intervention. </a:t>
            </a:r>
          </a:p>
          <a:p>
            <a:r>
              <a:rPr lang="en-US" dirty="0"/>
              <a:t>https://www.cdc.gov/tobacco/quit_smoking/cessation/pdfs/coverage.pdf</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38</a:t>
            </a:fld>
            <a:endParaRPr lang="en-US" dirty="0"/>
          </a:p>
        </p:txBody>
      </p:sp>
    </p:spTree>
    <p:extLst>
      <p:ext uri="{BB962C8B-B14F-4D97-AF65-F5344CB8AC3E}">
        <p14:creationId xmlns:p14="http://schemas.microsoft.com/office/powerpoint/2010/main" val="45891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How do you refer a patient to the helpline?</a:t>
            </a:r>
          </a:p>
          <a:p>
            <a:pPr eaLnBrk="1" hangingPunct="1"/>
            <a:endParaRPr lang="en-US" dirty="0"/>
          </a:p>
          <a:p>
            <a:pPr eaLnBrk="1" hangingPunct="1"/>
            <a:r>
              <a:rPr lang="en-US" dirty="0"/>
              <a:t>There are two ways to refer a patient  to the HelpLine. One</a:t>
            </a:r>
            <a:r>
              <a:rPr lang="en-US" baseline="0" dirty="0"/>
              <a:t> way is to </a:t>
            </a:r>
            <a:r>
              <a:rPr lang="en-US" dirty="0"/>
              <a:t> offer advice to call the HelpLine, coupled with handing the individual a brochure, card or sticky note with the HelpLine number.</a:t>
            </a:r>
          </a:p>
          <a:p>
            <a:pPr eaLnBrk="1" hangingPunct="1"/>
            <a:endParaRPr lang="en-US" dirty="0"/>
          </a:p>
          <a:p>
            <a:pPr eaLnBrk="1" hangingPunct="1"/>
            <a:r>
              <a:rPr lang="en-US" dirty="0"/>
              <a:t>A</a:t>
            </a:r>
            <a:r>
              <a:rPr lang="en-US" baseline="0" dirty="0"/>
              <a:t> better way</a:t>
            </a:r>
            <a:r>
              <a:rPr lang="en-US" dirty="0"/>
              <a:t> is to use the Electronic Referral Form which, with the patient’s approval,  a clinician fills out and faxes</a:t>
            </a:r>
            <a:r>
              <a:rPr lang="en-US" baseline="0" dirty="0"/>
              <a:t> </a:t>
            </a:r>
            <a:r>
              <a:rPr lang="en-US" dirty="0"/>
              <a:t>or e-mails directly to the HelpLine.  </a:t>
            </a:r>
          </a:p>
          <a:p>
            <a:pPr eaLnBrk="1" hangingPunct="1"/>
            <a:endParaRPr lang="en-US" dirty="0"/>
          </a:p>
          <a:p>
            <a:pPr eaLnBrk="1" hangingPunct="1"/>
            <a:r>
              <a:rPr lang="en-US" dirty="0"/>
              <a:t>A Specialist from the Maine Tobacco HelpLine then proactively calls the patient.</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39</a:t>
            </a:fld>
            <a:endParaRPr lang="en-US" dirty="0"/>
          </a:p>
        </p:txBody>
      </p:sp>
    </p:spTree>
    <p:extLst>
      <p:ext uri="{BB962C8B-B14F-4D97-AF65-F5344CB8AC3E}">
        <p14:creationId xmlns:p14="http://schemas.microsoft.com/office/powerpoint/2010/main" val="139092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 2016 Surgeon General Report (ENDS)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752476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can register for helpline services directly through the </a:t>
            </a:r>
            <a:r>
              <a:rPr lang="en-US" dirty="0" err="1"/>
              <a:t>quitlink</a:t>
            </a:r>
            <a:r>
              <a:rPr lang="en-US" dirty="0"/>
              <a:t> (as well as continuing to also have the 1-800-207-1230 number to register.) </a:t>
            </a:r>
          </a:p>
        </p:txBody>
      </p:sp>
      <p:sp>
        <p:nvSpPr>
          <p:cNvPr id="4" name="Slide Number Placeholder 3"/>
          <p:cNvSpPr>
            <a:spLocks noGrp="1"/>
          </p:cNvSpPr>
          <p:nvPr>
            <p:ph type="sldNum" sz="quarter" idx="10"/>
          </p:nvPr>
        </p:nvSpPr>
        <p:spPr/>
        <p:txBody>
          <a:bodyPr/>
          <a:lstStyle/>
          <a:p>
            <a:fld id="{9910F91F-2413-4B17-A2A4-E081FA6F39B7}" type="slidenum">
              <a:rPr lang="en-US" smtClean="0"/>
              <a:t>40</a:t>
            </a:fld>
            <a:endParaRPr lang="en-US" dirty="0"/>
          </a:p>
        </p:txBody>
      </p:sp>
    </p:spTree>
    <p:extLst>
      <p:ext uri="{BB962C8B-B14F-4D97-AF65-F5344CB8AC3E}">
        <p14:creationId xmlns:p14="http://schemas.microsoft.com/office/powerpoint/2010/main" val="2108294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someone take the pledge?</a:t>
            </a:r>
          </a:p>
          <a:p>
            <a:r>
              <a:rPr lang="en-US" dirty="0"/>
              <a:t>BEC tracks the ZIP code and other information asked about the type of housing, smoking status, and whether there are</a:t>
            </a:r>
          </a:p>
          <a:p>
            <a:r>
              <a:rPr lang="en-US" dirty="0"/>
              <a:t>children in the home for every pledge taken.</a:t>
            </a:r>
          </a:p>
          <a:p>
            <a:r>
              <a:rPr lang="en-US" dirty="0"/>
              <a:t>Individuals who take the pledge and request a smoke-free kit will receive the kit in the mail. The kit contains materials</a:t>
            </a:r>
          </a:p>
          <a:p>
            <a:r>
              <a:rPr lang="en-US" dirty="0"/>
              <a:t>to help them keep their home smoke-free, including information about secondhand smoke, quitting smoking, stickers, a</a:t>
            </a:r>
          </a:p>
          <a:p>
            <a:r>
              <a:rPr lang="en-US" dirty="0"/>
              <a:t>door decal, and coloring cards for kids. Names and addresses are only used for the purposes of mailing out pledge kits</a:t>
            </a:r>
          </a:p>
          <a:p>
            <a:r>
              <a:rPr lang="en-US" dirty="0"/>
              <a:t>to those who request them. </a:t>
            </a:r>
          </a:p>
          <a:p>
            <a:r>
              <a:rPr lang="en-US" dirty="0"/>
              <a:t>http://breatheeasymaine.org/wp-content/uploads/sites/2/2016/12/Smoke-Free-Home-Pledge-Info.pdf</a:t>
            </a:r>
          </a:p>
          <a:p>
            <a:r>
              <a:rPr lang="en-US" dirty="0"/>
              <a:t>http://breatheeasymaine.org/pledge-resources/</a:t>
            </a:r>
          </a:p>
          <a:p>
            <a:r>
              <a:rPr lang="en-US" sz="1200" dirty="0">
                <a:latin typeface="Times New Roman" panose="02020603050405020304" pitchFamily="18" charset="0"/>
                <a:cs typeface="Times New Roman" panose="02020603050405020304" pitchFamily="18" charset="0"/>
              </a:rPr>
              <a:t>The Smoke-Free Home Pledge is a pledge all Maine residents can take to commit to setting their own rules against smoking in their home.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By taking the pledge, individuals are committing to protect their home and family from the harmful effects of second and thirdhand smoke. </a:t>
            </a:r>
          </a:p>
          <a:p>
            <a:r>
              <a:rPr lang="en-US" sz="1200" dirty="0">
                <a:latin typeface="Times New Roman" panose="02020603050405020304" pitchFamily="18" charset="0"/>
                <a:cs typeface="Times New Roman" panose="02020603050405020304" pitchFamily="18" charset="0"/>
              </a:rPr>
              <a:t>Individuals or families can take the pledge online at </a:t>
            </a:r>
            <a:r>
              <a:rPr lang="en-US" sz="1200" u="sng" dirty="0">
                <a:solidFill>
                  <a:srgbClr val="0070C0"/>
                </a:solidFill>
                <a:latin typeface="Times New Roman" panose="02020603050405020304" pitchFamily="18" charset="0"/>
                <a:cs typeface="Times New Roman" panose="02020603050405020304" pitchFamily="18" charset="0"/>
              </a:rPr>
              <a:t>BreatheEasyMaine.org/pledge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41</a:t>
            </a:fld>
            <a:endParaRPr lang="en-US" dirty="0"/>
          </a:p>
        </p:txBody>
      </p:sp>
    </p:spTree>
    <p:extLst>
      <p:ext uri="{BB962C8B-B14F-4D97-AF65-F5344CB8AC3E}">
        <p14:creationId xmlns:p14="http://schemas.microsoft.com/office/powerpoint/2010/main" val="742199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42</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Many of the chemicals damage DNA</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Which controls how cells </a:t>
            </a:r>
            <a:r>
              <a:rPr lang="en-US" sz="2800" dirty="0" err="1">
                <a:latin typeface="Times New Roman" panose="02020603050405020304" pitchFamily="18" charset="0"/>
                <a:cs typeface="Times New Roman" panose="02020603050405020304" pitchFamily="18" charset="0"/>
              </a:rPr>
              <a:t>reporducs</a:t>
            </a:r>
            <a:endParaRPr lang="en-US" sz="28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DNA damage can cause cells to mutate and grow uncontrollably</a:t>
            </a:r>
          </a:p>
          <a:p>
            <a:pPr algn="ctr"/>
            <a:r>
              <a:rPr lang="en-US" sz="1400" dirty="0">
                <a:hlinkClick r:id="rId3"/>
              </a:rPr>
              <a:t>https://www.cdc.gov/tobacco/data_statistics/sgr/50th-anniversary/pdfs/fs_smoking_cancer_508.pdf</a:t>
            </a:r>
            <a:endParaRPr lang="en-US" sz="14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36858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this is occurring in the home, lets protect Mainers while they are at work.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426565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401453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audience understands ENDS will be used interchangeably with Vaping.</a:t>
            </a:r>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116450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shapes, sizes and styles of e-cigarettes.</a:t>
            </a:r>
            <a:r>
              <a:rPr lang="en-US" baseline="0" dirty="0"/>
              <a:t>  While there might be some variation – this provides an overview of how they work generally.</a:t>
            </a:r>
          </a:p>
          <a:p>
            <a:r>
              <a:rPr lang="en-US" dirty="0"/>
              <a:t>E-cigarettes create an aerosol by using a battery to heat up liquid that usually contains nicotine, flavorings, and other additives. Users inhale this aerosol into their lungs. E-cigarettes can also be used to deliver cannabinoids such as marijuana, and other drugs.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109075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Vape Devices</a:t>
            </a:r>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154237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9/26/2018</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9/26/2018</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9/26/2018</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9/26/2018</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9/26/2018</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9/26/2018</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9/26/2018</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9/26/2018</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9/26/2018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tobacco/data_statistics/sgr/50th-anniversary/pdfs/fs_smoking_cancer_508.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legislature.org/legis/statutes/22/title22sec1580-A.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mainepreventionstore.com/"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Emily.Moores@Maine.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Impacts of Tobacco</a:t>
            </a:r>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 y="2667000"/>
            <a:ext cx="9143999" cy="2748455"/>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Presenter: Emily Moores</a:t>
            </a:r>
          </a:p>
          <a:p>
            <a:r>
              <a:rPr lang="en-US" sz="2800" dirty="0">
                <a:solidFill>
                  <a:schemeClr val="tx1"/>
                </a:solidFill>
                <a:latin typeface="Times New Roman" panose="02020603050405020304" pitchFamily="18" charset="0"/>
                <a:cs typeface="Times New Roman" panose="02020603050405020304" pitchFamily="18" charset="0"/>
              </a:rPr>
              <a:t>Tobacco Prevention and Control Team Manager</a:t>
            </a:r>
          </a:p>
          <a:p>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Maine CDC</a:t>
            </a:r>
          </a:p>
          <a:p>
            <a:r>
              <a:rPr lang="en-US" sz="2800" dirty="0">
                <a:solidFill>
                  <a:schemeClr val="tx1"/>
                </a:solidFill>
                <a:latin typeface="Times New Roman" panose="02020603050405020304" pitchFamily="18" charset="0"/>
                <a:cs typeface="Times New Roman" panose="02020603050405020304" pitchFamily="18" charset="0"/>
              </a:rPr>
              <a:t>Tobacco and Substance use Prevention and Control Program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228" y="51816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43523"/>
            <a:ext cx="9153378" cy="147732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Tobacco:</a:t>
            </a:r>
          </a:p>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The leading cause of preventable death</a:t>
            </a:r>
          </a:p>
          <a:p>
            <a:pPr algn="ctr" eaLnBrk="1" hangingPunct="1"/>
            <a:endParaRPr lang="en-US"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6" name="Rectangle 5">
            <a:extLst>
              <a:ext uri="{FF2B5EF4-FFF2-40B4-BE49-F238E27FC236}">
                <a16:creationId xmlns:a16="http://schemas.microsoft.com/office/drawing/2014/main" id="{C779DF8B-E677-4408-B60D-F38B88E4F2EF}"/>
              </a:ext>
            </a:extLst>
          </p:cNvPr>
          <p:cNvSpPr/>
          <p:nvPr/>
        </p:nvSpPr>
        <p:spPr>
          <a:xfrm>
            <a:off x="5045015" y="3280454"/>
            <a:ext cx="3621657" cy="2308324"/>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kidney and ureter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pancreas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uterine cervix</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colon and rectum</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liver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Acute myeloid leukemia</a:t>
            </a:r>
          </a:p>
        </p:txBody>
      </p:sp>
      <p:sp>
        <p:nvSpPr>
          <p:cNvPr id="7" name="Rectangle 6">
            <a:extLst>
              <a:ext uri="{FF2B5EF4-FFF2-40B4-BE49-F238E27FC236}">
                <a16:creationId xmlns:a16="http://schemas.microsoft.com/office/drawing/2014/main" id="{B7239CAA-48D0-49B1-8A40-0E23D5BCD8A6}"/>
              </a:ext>
            </a:extLst>
          </p:cNvPr>
          <p:cNvSpPr/>
          <p:nvPr/>
        </p:nvSpPr>
        <p:spPr>
          <a:xfrm>
            <a:off x="381000" y="1670070"/>
            <a:ext cx="8285672"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The Surgeon General’s Reports from 1964 to 2014 have identified the following cancers caused by smoking:</a:t>
            </a:r>
          </a:p>
        </p:txBody>
      </p:sp>
      <p:sp>
        <p:nvSpPr>
          <p:cNvPr id="8" name="Rectangle 7">
            <a:extLst>
              <a:ext uri="{FF2B5EF4-FFF2-40B4-BE49-F238E27FC236}">
                <a16:creationId xmlns:a16="http://schemas.microsoft.com/office/drawing/2014/main" id="{1E2486C9-5B38-4DAA-B7B7-CF9652D799A3}"/>
              </a:ext>
            </a:extLst>
          </p:cNvPr>
          <p:cNvSpPr/>
          <p:nvPr/>
        </p:nvSpPr>
        <p:spPr>
          <a:xfrm>
            <a:off x="762000" y="3242745"/>
            <a:ext cx="3352800" cy="2677656"/>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lungs, trachea, and bronchitis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oropharynx</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esophagus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larynx</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stomach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bladder</a:t>
            </a:r>
          </a:p>
        </p:txBody>
      </p:sp>
      <p:sp>
        <p:nvSpPr>
          <p:cNvPr id="9" name="Rectangle 8">
            <a:extLst>
              <a:ext uri="{FF2B5EF4-FFF2-40B4-BE49-F238E27FC236}">
                <a16:creationId xmlns:a16="http://schemas.microsoft.com/office/drawing/2014/main" id="{742C564C-19F5-4A55-8F05-D9D0FBECCBED}"/>
              </a:ext>
            </a:extLst>
          </p:cNvPr>
          <p:cNvSpPr/>
          <p:nvPr/>
        </p:nvSpPr>
        <p:spPr>
          <a:xfrm>
            <a:off x="0" y="6042577"/>
            <a:ext cx="9296400" cy="261610"/>
          </a:xfrm>
          <a:prstGeom prst="rect">
            <a:avLst/>
          </a:prstGeom>
        </p:spPr>
        <p:txBody>
          <a:bodyPr wrap="square">
            <a:spAutoFit/>
          </a:bodyPr>
          <a:lstStyle/>
          <a:p>
            <a:pPr algn="ctr"/>
            <a:r>
              <a:rPr lang="en-US" sz="1100" dirty="0">
                <a:hlinkClick r:id="rId2"/>
              </a:rPr>
              <a:t>https://www.cdc.gov/tobacco/data_statistics/sgr/50th-anniversary/pdfs/fs_smoking_cancer_508.pdf</a:t>
            </a:r>
            <a:endParaRPr lang="en-US" sz="1100" dirty="0"/>
          </a:p>
        </p:txBody>
      </p:sp>
    </p:spTree>
    <p:extLst>
      <p:ext uri="{BB962C8B-B14F-4D97-AF65-F5344CB8AC3E}">
        <p14:creationId xmlns:p14="http://schemas.microsoft.com/office/powerpoint/2010/main" val="220294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 y="1066800"/>
            <a:ext cx="8839200" cy="6248400"/>
          </a:xfrm>
        </p:spPr>
        <p:txBody>
          <a:bodyPr>
            <a:noAutofit/>
          </a:bodyPr>
          <a:lstStyle/>
          <a:p>
            <a:pPr marL="0" indent="0" algn="ctr">
              <a:buNone/>
              <a:defRPr/>
            </a:pPr>
            <a:endParaRPr lang="en-US" altLang="en-US" sz="2400" dirty="0">
              <a:latin typeface="Times New Roman" pitchFamily="18" charset="0"/>
            </a:endParaRPr>
          </a:p>
          <a:p>
            <a:pPr marL="457200" lvl="1" indent="0">
              <a:buNone/>
            </a:pPr>
            <a:r>
              <a:rPr lang="en-US" sz="2400" b="1" dirty="0">
                <a:latin typeface="Times New Roman" panose="02020603050405020304" pitchFamily="18" charset="0"/>
                <a:cs typeface="Times New Roman" panose="02020603050405020304" pitchFamily="18" charset="0"/>
              </a:rPr>
              <a:t>What is SHS?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Smoke from burning tobacco products, such as cigarettes, cigars, or pipes.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Smoke that has been exhaled, or breathed out, by the person smoking.</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457200" lvl="1" indent="0">
              <a:buNone/>
            </a:pPr>
            <a:r>
              <a:rPr lang="en-US" sz="2400" b="1" dirty="0">
                <a:latin typeface="Times New Roman" panose="02020603050405020304" pitchFamily="18" charset="0"/>
                <a:cs typeface="Times New Roman" panose="02020603050405020304" pitchFamily="18" charset="0"/>
              </a:rPr>
              <a:t>Maine Exposure Rates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Middle School Youth Exposure: 34.4%</a:t>
            </a:r>
          </a:p>
          <a:p>
            <a:pPr marL="1257300" lvl="2" indent="-342900"/>
            <a:r>
              <a:rPr lang="en-US" sz="1400" dirty="0">
                <a:latin typeface="Times New Roman" panose="02020603050405020304" pitchFamily="18" charset="0"/>
                <a:cs typeface="Times New Roman" panose="02020603050405020304" pitchFamily="18" charset="0"/>
              </a:rPr>
              <a:t>During the past 7 days on how many days were you in the same room with someone who was smoking cigarettes? MIYHS 2017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School Youth Exposure: 31.1%</a:t>
            </a:r>
          </a:p>
          <a:p>
            <a:pPr marL="1257300" lvl="2" indent="-342900"/>
            <a:r>
              <a:rPr lang="en-US" sz="1400" dirty="0">
                <a:latin typeface="Times New Roman" panose="02020603050405020304" pitchFamily="18" charset="0"/>
                <a:cs typeface="Times New Roman" panose="02020603050405020304" pitchFamily="18" charset="0"/>
              </a:rPr>
              <a:t>During the past 7 days on how many days were you in the same room with someone who was smoking cigarettes? MIYHS 2017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Adult Exposure: 10.9%</a:t>
            </a:r>
          </a:p>
          <a:p>
            <a:pPr marL="1257300" lvl="2" indent="-342900"/>
            <a:r>
              <a:rPr lang="en-US" sz="1400" dirty="0">
                <a:latin typeface="Times New Roman" panose="02020603050405020304" pitchFamily="18" charset="0"/>
                <a:cs typeface="Times New Roman" panose="02020603050405020304" pitchFamily="18" charset="0"/>
              </a:rPr>
              <a:t>During the past 30 days did someone smoke a cigarette, cigar, or pipe anywhere inside your home? BRFSS 2015</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5751" y="0"/>
            <a:ext cx="9153378" cy="107721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Secondhand Smoke</a:t>
            </a:r>
          </a:p>
          <a:p>
            <a:pPr algn="ctr" eaLnBrk="1" hangingPunct="1"/>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49813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11" y="1149440"/>
            <a:ext cx="8839200" cy="5257800"/>
          </a:xfrm>
        </p:spPr>
        <p:txBody>
          <a:bodyPr>
            <a:noAutofit/>
          </a:bodyPr>
          <a:lstStyle/>
          <a:p>
            <a:pPr marL="0" indent="0" algn="ctr">
              <a:buNone/>
              <a:defRPr/>
            </a:pPr>
            <a:endParaRPr lang="en-US" altLang="en-US" sz="2400" dirty="0">
              <a:latin typeface="Times New Roman"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residual nicotine and other chemicals left on indoor surfaces by tobacco smoke.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Exposure by touching contaminated surfaces or breathing in the off-gassing from these surfaces.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Clings to clothes, furniture, drapes, walls, bedding, carpets, dust, vehicles and other surfaces long after smoking ended.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Children and nonsmoking adults might be at risk of tobacco-related health problems when they inhale, swallow or touch substances containing thirdhand smoke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CAN’T be eliminated by airing out rooms, opening windows, using fans or air conditioners, or confining smoking to only certain areas of a home</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10064"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Thirdhand Smoke</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339559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Electronic Nicotine Delivery System</a:t>
            </a:r>
          </a:p>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(Vaping)</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5" descr="Image result for hookah pen">
            <a:extLst>
              <a:ext uri="{FF2B5EF4-FFF2-40B4-BE49-F238E27FC236}">
                <a16:creationId xmlns:a16="http://schemas.microsoft.com/office/drawing/2014/main" id="{0FD981E9-DA2F-421A-A3BA-0B149BA03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117" y="1683297"/>
            <a:ext cx="32766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BB1F8339-535F-4D64-9A6D-43D3B6D74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670918"/>
            <a:ext cx="3070985" cy="225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5E1C0608-6813-4889-A4F0-9382950AD3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39201"/>
            <a:ext cx="3147185" cy="223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24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05352"/>
            <a:ext cx="8839200" cy="3917950"/>
          </a:xfrm>
        </p:spPr>
        <p:txBody>
          <a:bodyPr>
            <a:noAutofit/>
          </a:bodyPr>
          <a:lstStyle/>
          <a:p>
            <a:pPr marL="457200"/>
            <a:r>
              <a:rPr lang="en-US" sz="2400" dirty="0">
                <a:latin typeface="Times New Roman" panose="02020603050405020304" pitchFamily="18" charset="0"/>
                <a:cs typeface="Times New Roman" panose="02020603050405020304" pitchFamily="18" charset="0"/>
              </a:rPr>
              <a:t>A device that heats a liquid into an aerosol </a:t>
            </a:r>
          </a:p>
          <a:p>
            <a:pPr marL="457200"/>
            <a:r>
              <a:rPr lang="en-US" sz="2400" dirty="0">
                <a:latin typeface="Times New Roman" panose="02020603050405020304" pitchFamily="18" charset="0"/>
                <a:cs typeface="Times New Roman" panose="02020603050405020304" pitchFamily="18" charset="0"/>
              </a:rPr>
              <a:t>User inhales the aerosol</a:t>
            </a:r>
            <a:endParaRPr lang="en-US" sz="1800" dirty="0">
              <a:latin typeface="Times New Roman" panose="02020603050405020304" pitchFamily="18" charset="0"/>
              <a:cs typeface="Times New Roman" panose="02020603050405020304" pitchFamily="18" charset="0"/>
            </a:endParaRPr>
          </a:p>
          <a:p>
            <a:pPr marL="457200"/>
            <a:r>
              <a:rPr lang="en-US" sz="2400" dirty="0">
                <a:latin typeface="Times New Roman" panose="02020603050405020304" pitchFamily="18" charset="0"/>
                <a:cs typeface="Times New Roman" panose="02020603050405020304" pitchFamily="18" charset="0"/>
              </a:rPr>
              <a:t>E-cigarettes are a tobacco product </a:t>
            </a:r>
          </a:p>
          <a:p>
            <a:pPr marL="457200"/>
            <a:r>
              <a:rPr lang="en-US" sz="2400" dirty="0">
                <a:latin typeface="Times New Roman" panose="02020603050405020304" pitchFamily="18" charset="0"/>
                <a:cs typeface="Times New Roman" panose="02020603050405020304" pitchFamily="18" charset="0"/>
              </a:rPr>
              <a:t>E-cigarettes can contain harmful and potentially harmful ingredients, including:</a:t>
            </a:r>
          </a:p>
          <a:p>
            <a:pPr marL="857250" lvl="1"/>
            <a:r>
              <a:rPr lang="en-US" sz="2200" dirty="0">
                <a:latin typeface="Times New Roman" panose="02020603050405020304" pitchFamily="18" charset="0"/>
                <a:cs typeface="Times New Roman" panose="02020603050405020304" pitchFamily="18" charset="0"/>
              </a:rPr>
              <a:t>nicotine</a:t>
            </a:r>
          </a:p>
          <a:p>
            <a:pPr marL="857250" lvl="1"/>
            <a:r>
              <a:rPr lang="en-US" sz="2200" dirty="0">
                <a:latin typeface="Times New Roman" panose="02020603050405020304" pitchFamily="18" charset="0"/>
                <a:cs typeface="Times New Roman" panose="02020603050405020304" pitchFamily="18" charset="0"/>
              </a:rPr>
              <a:t>ultrafine particles that can be inhaled deep into the lungs</a:t>
            </a:r>
          </a:p>
          <a:p>
            <a:pPr marL="857250" lvl="1"/>
            <a:r>
              <a:rPr lang="en-US" sz="2200" dirty="0">
                <a:latin typeface="Times New Roman" panose="02020603050405020304" pitchFamily="18" charset="0"/>
                <a:cs typeface="Times New Roman" panose="02020603050405020304" pitchFamily="18" charset="0"/>
              </a:rPr>
              <a:t>flavorings such as diacetyl, a chemical linked to lung disease</a:t>
            </a:r>
          </a:p>
          <a:p>
            <a:pPr marL="857250" lvl="1"/>
            <a:r>
              <a:rPr lang="en-US" sz="2200" dirty="0">
                <a:latin typeface="Times New Roman" panose="02020603050405020304" pitchFamily="18" charset="0"/>
                <a:cs typeface="Times New Roman" panose="02020603050405020304" pitchFamily="18" charset="0"/>
              </a:rPr>
              <a:t>heavy metals, such as nickel, tin, and lead</a:t>
            </a:r>
          </a:p>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182022"/>
            <a:ext cx="9153378" cy="1754326"/>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What are </a:t>
            </a:r>
          </a:p>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Electronic Nicotine Delivery Systems?</a:t>
            </a:r>
          </a:p>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(ENDS)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125578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18691" y="-25563"/>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How do they work?</a:t>
            </a:r>
          </a:p>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Anatomy of device</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Content Placeholder 3">
            <a:extLst>
              <a:ext uri="{FF2B5EF4-FFF2-40B4-BE49-F238E27FC236}">
                <a16:creationId xmlns:a16="http://schemas.microsoft.com/office/drawing/2014/main" id="{CA8F3EE4-8536-45C8-BB2D-82348CA0463A}"/>
              </a:ext>
            </a:extLst>
          </p:cNvPr>
          <p:cNvPicPr>
            <a:picLocks noChangeAspect="1"/>
          </p:cNvPicPr>
          <p:nvPr/>
        </p:nvPicPr>
        <p:blipFill rotWithShape="1">
          <a:blip r:embed="rId3"/>
          <a:srcRect l="12455" t="27806" r="9141"/>
          <a:stretch/>
        </p:blipFill>
        <p:spPr>
          <a:xfrm>
            <a:off x="214405" y="1990760"/>
            <a:ext cx="8715189" cy="3510375"/>
          </a:xfrm>
          <a:prstGeom prst="rect">
            <a:avLst/>
          </a:prstGeom>
        </p:spPr>
      </p:pic>
      <p:sp>
        <p:nvSpPr>
          <p:cNvPr id="8" name="Rectangle 7">
            <a:extLst>
              <a:ext uri="{FF2B5EF4-FFF2-40B4-BE49-F238E27FC236}">
                <a16:creationId xmlns:a16="http://schemas.microsoft.com/office/drawing/2014/main" id="{5F637A99-00DD-4AD4-8E16-3E7EA927E075}"/>
              </a:ext>
            </a:extLst>
          </p:cNvPr>
          <p:cNvSpPr/>
          <p:nvPr/>
        </p:nvSpPr>
        <p:spPr>
          <a:xfrm>
            <a:off x="6579079" y="5663096"/>
            <a:ext cx="1508426" cy="369332"/>
          </a:xfrm>
          <a:prstGeom prst="rect">
            <a:avLst/>
          </a:prstGeom>
        </p:spPr>
        <p:txBody>
          <a:bodyPr wrap="none">
            <a:spAutoFit/>
          </a:bodyPr>
          <a:lstStyle/>
          <a:p>
            <a:r>
              <a:rPr lang="en-US" dirty="0"/>
              <a:t>US CDC Image</a:t>
            </a:r>
          </a:p>
        </p:txBody>
      </p:sp>
    </p:spTree>
    <p:extLst>
      <p:ext uri="{BB962C8B-B14F-4D97-AF65-F5344CB8AC3E}">
        <p14:creationId xmlns:p14="http://schemas.microsoft.com/office/powerpoint/2010/main" val="314370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Types of ENDS devices</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5">
            <a:extLst>
              <a:ext uri="{FF2B5EF4-FFF2-40B4-BE49-F238E27FC236}">
                <a16:creationId xmlns:a16="http://schemas.microsoft.com/office/drawing/2014/main" id="{D5AC4C5B-F71D-41FA-AB7B-83F9BA3AEC2A}"/>
              </a:ext>
            </a:extLst>
          </p:cNvPr>
          <p:cNvPicPr>
            <a:picLocks noChangeAspect="1"/>
          </p:cNvPicPr>
          <p:nvPr/>
        </p:nvPicPr>
        <p:blipFill rotWithShape="1">
          <a:blip r:embed="rId3"/>
          <a:srcRect l="7214" t="41154" r="9213" b="16866"/>
          <a:stretch/>
        </p:blipFill>
        <p:spPr>
          <a:xfrm>
            <a:off x="-15064" y="1752600"/>
            <a:ext cx="9144000" cy="3276601"/>
          </a:xfrm>
          <a:prstGeom prst="rect">
            <a:avLst/>
          </a:prstGeom>
        </p:spPr>
      </p:pic>
      <p:sp>
        <p:nvSpPr>
          <p:cNvPr id="7" name="Rectangle 6">
            <a:extLst>
              <a:ext uri="{FF2B5EF4-FFF2-40B4-BE49-F238E27FC236}">
                <a16:creationId xmlns:a16="http://schemas.microsoft.com/office/drawing/2014/main" id="{CD2674B2-D726-4EA7-8529-A37580EDA134}"/>
              </a:ext>
            </a:extLst>
          </p:cNvPr>
          <p:cNvSpPr/>
          <p:nvPr/>
        </p:nvSpPr>
        <p:spPr>
          <a:xfrm>
            <a:off x="7178374" y="5045016"/>
            <a:ext cx="1508426" cy="369332"/>
          </a:xfrm>
          <a:prstGeom prst="rect">
            <a:avLst/>
          </a:prstGeom>
        </p:spPr>
        <p:txBody>
          <a:bodyPr wrap="none">
            <a:spAutoFit/>
          </a:bodyPr>
          <a:lstStyle/>
          <a:p>
            <a:r>
              <a:rPr lang="en-US" dirty="0"/>
              <a:t>US CDC Image</a:t>
            </a:r>
          </a:p>
        </p:txBody>
      </p:sp>
    </p:spTree>
    <p:extLst>
      <p:ext uri="{BB962C8B-B14F-4D97-AF65-F5344CB8AC3E}">
        <p14:creationId xmlns:p14="http://schemas.microsoft.com/office/powerpoint/2010/main" val="14375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089" y="2020843"/>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What is a JUUL</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6" name="Rectangle 5">
            <a:extLst>
              <a:ext uri="{FF2B5EF4-FFF2-40B4-BE49-F238E27FC236}">
                <a16:creationId xmlns:a16="http://schemas.microsoft.com/office/drawing/2014/main" id="{1FF71EC3-6179-4A59-A6C0-2BEF12EB472C}"/>
              </a:ext>
            </a:extLst>
          </p:cNvPr>
          <p:cNvSpPr/>
          <p:nvPr/>
        </p:nvSpPr>
        <p:spPr>
          <a:xfrm>
            <a:off x="381000" y="1707900"/>
            <a:ext cx="8382000" cy="3046988"/>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Times New Roman" pitchFamily="18" charset="0"/>
              </a:rPr>
              <a:t>Attractive to youth where it looks like a USB drive</a:t>
            </a:r>
          </a:p>
          <a:p>
            <a:pPr marL="800100" lvl="1" indent="-342900">
              <a:buFont typeface="Arial" panose="020B0604020202020204" pitchFamily="34" charset="0"/>
              <a:buChar char="•"/>
              <a:defRPr/>
            </a:pPr>
            <a:r>
              <a:rPr lang="en-US" altLang="en-US" sz="2400" dirty="0">
                <a:latin typeface="Times New Roman" pitchFamily="18" charset="0"/>
              </a:rPr>
              <a:t>They use a USB port to charge</a:t>
            </a:r>
          </a:p>
          <a:p>
            <a:pPr marL="342900" indent="-342900">
              <a:buFont typeface="Arial" panose="020B0604020202020204" pitchFamily="34" charset="0"/>
              <a:buChar char="•"/>
              <a:defRPr/>
            </a:pPr>
            <a:r>
              <a:rPr lang="en-US" altLang="en-US" sz="2400" dirty="0">
                <a:latin typeface="Times New Roman" pitchFamily="18" charset="0"/>
              </a:rPr>
              <a:t>Compact/discrete</a:t>
            </a:r>
          </a:p>
          <a:p>
            <a:pPr marL="342900" indent="-342900">
              <a:buFont typeface="Arial" panose="020B0604020202020204" pitchFamily="34" charset="0"/>
              <a:buChar char="•"/>
              <a:defRPr/>
            </a:pPr>
            <a:r>
              <a:rPr lang="en-US" altLang="en-US" sz="2400" dirty="0" err="1">
                <a:latin typeface="Times New Roman" pitchFamily="18" charset="0"/>
              </a:rPr>
              <a:t>Juul</a:t>
            </a:r>
            <a:r>
              <a:rPr lang="en-US" altLang="en-US" sz="2400" dirty="0">
                <a:latin typeface="Times New Roman" pitchFamily="18" charset="0"/>
              </a:rPr>
              <a:t> Pods have cartridges that are flavored</a:t>
            </a:r>
          </a:p>
          <a:p>
            <a:pPr marL="342900" indent="-342900">
              <a:buFont typeface="Arial" panose="020B0604020202020204" pitchFamily="34" charset="0"/>
              <a:buChar char="•"/>
              <a:defRPr/>
            </a:pPr>
            <a:r>
              <a:rPr lang="en-US" altLang="en-US" sz="2400" dirty="0">
                <a:latin typeface="Times New Roman" pitchFamily="18" charset="0"/>
              </a:rPr>
              <a:t>1 </a:t>
            </a:r>
            <a:r>
              <a:rPr lang="en-US" altLang="en-US" sz="2400" dirty="0" err="1">
                <a:latin typeface="Times New Roman" pitchFamily="18" charset="0"/>
              </a:rPr>
              <a:t>Juul</a:t>
            </a:r>
            <a:r>
              <a:rPr lang="en-US" altLang="en-US" sz="2400" dirty="0">
                <a:latin typeface="Times New Roman" pitchFamily="18" charset="0"/>
              </a:rPr>
              <a:t> Pod is equivalent to 1 pack of cigarettes (~200 puffs)</a:t>
            </a:r>
          </a:p>
          <a:p>
            <a:pPr marL="342900" indent="-342900">
              <a:buFont typeface="Arial" panose="020B0604020202020204" pitchFamily="34" charset="0"/>
              <a:buChar char="•"/>
              <a:defRPr/>
            </a:pPr>
            <a:r>
              <a:rPr lang="en-US" altLang="en-US" sz="2400" dirty="0">
                <a:latin typeface="Times New Roman" pitchFamily="18" charset="0"/>
              </a:rPr>
              <a:t>Highest market share for an e-cigarette product</a:t>
            </a:r>
          </a:p>
          <a:p>
            <a:pPr>
              <a:defRPr/>
            </a:pPr>
            <a:endParaRPr lang="en-US" altLang="en-US" sz="2400" dirty="0">
              <a:latin typeface="Times New Roman" pitchFamily="18" charset="0"/>
            </a:endParaRPr>
          </a:p>
          <a:p>
            <a:pPr algn="ctr">
              <a:defRPr/>
            </a:pPr>
            <a:r>
              <a:rPr lang="en-US" altLang="en-US" sz="2400" i="1" dirty="0">
                <a:latin typeface="Times New Roman" pitchFamily="18" charset="0"/>
              </a:rPr>
              <a:t>JUUL users consider use as </a:t>
            </a:r>
            <a:r>
              <a:rPr lang="en-US" altLang="en-US" sz="2400" i="1" dirty="0" err="1">
                <a:latin typeface="Times New Roman" pitchFamily="18" charset="0"/>
              </a:rPr>
              <a:t>JUULing</a:t>
            </a:r>
            <a:r>
              <a:rPr lang="en-US" altLang="en-US" sz="2400" i="1" dirty="0">
                <a:latin typeface="Times New Roman" pitchFamily="18" charset="0"/>
              </a:rPr>
              <a:t> not vaping</a:t>
            </a:r>
          </a:p>
        </p:txBody>
      </p:sp>
      <p:pic>
        <p:nvPicPr>
          <p:cNvPr id="7" name="Picture 2">
            <a:extLst>
              <a:ext uri="{FF2B5EF4-FFF2-40B4-BE49-F238E27FC236}">
                <a16:creationId xmlns:a16="http://schemas.microsoft.com/office/drawing/2014/main" id="{D05E7A68-3480-4BFC-9BEE-5BECB5579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39652"/>
            <a:ext cx="3810000" cy="198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04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Not a Harmless Water Vapor</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2">
            <a:extLst>
              <a:ext uri="{FF2B5EF4-FFF2-40B4-BE49-F238E27FC236}">
                <a16:creationId xmlns:a16="http://schemas.microsoft.com/office/drawing/2014/main" id="{EB02E14D-DE15-4698-80E3-38208AF94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71" y="1479704"/>
            <a:ext cx="8474458" cy="412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89994ED6-83C7-4AF4-BDCB-DABF50B768FE}"/>
              </a:ext>
            </a:extLst>
          </p:cNvPr>
          <p:cNvSpPr/>
          <p:nvPr/>
        </p:nvSpPr>
        <p:spPr>
          <a:xfrm>
            <a:off x="7158246" y="5364968"/>
            <a:ext cx="1508426" cy="369332"/>
          </a:xfrm>
          <a:prstGeom prst="rect">
            <a:avLst/>
          </a:prstGeom>
        </p:spPr>
        <p:txBody>
          <a:bodyPr wrap="none">
            <a:spAutoFit/>
          </a:bodyPr>
          <a:lstStyle/>
          <a:p>
            <a:r>
              <a:rPr lang="en-US" dirty="0"/>
              <a:t>US CDC Image</a:t>
            </a:r>
          </a:p>
        </p:txBody>
      </p:sp>
    </p:spTree>
    <p:extLst>
      <p:ext uri="{BB962C8B-B14F-4D97-AF65-F5344CB8AC3E}">
        <p14:creationId xmlns:p14="http://schemas.microsoft.com/office/powerpoint/2010/main" val="387585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752600"/>
            <a:ext cx="5105400" cy="2209800"/>
          </a:xfrm>
        </p:spPr>
        <p:txBody>
          <a:bodyPr>
            <a:noAutofit/>
          </a:bodyPr>
          <a:lstStyle/>
          <a:p>
            <a:pPr marL="0" indent="0" algn="ctr">
              <a:buNone/>
              <a:defRPr/>
            </a:pPr>
            <a:endParaRPr lang="en-US" altLang="en-US" sz="2400" dirty="0">
              <a:latin typeface="Times New Roman" pitchFamily="18" charset="0"/>
            </a:endParaRPr>
          </a:p>
          <a:p>
            <a:pPr marL="285750" indent="-285750"/>
            <a:r>
              <a:rPr lang="en-US" sz="2800" dirty="0">
                <a:latin typeface="Times New Roman" panose="02020603050405020304" pitchFamily="18" charset="0"/>
                <a:cs typeface="Times New Roman" panose="02020603050405020304" pitchFamily="18" charset="0"/>
              </a:rPr>
              <a:t>T21</a:t>
            </a:r>
          </a:p>
          <a:p>
            <a:pPr marL="285750" indent="-285750"/>
            <a:r>
              <a:rPr lang="en-US" sz="2800" dirty="0">
                <a:latin typeface="Times New Roman" panose="02020603050405020304" pitchFamily="18" charset="0"/>
                <a:cs typeface="Times New Roman" panose="02020603050405020304" pitchFamily="18" charset="0"/>
              </a:rPr>
              <a:t>Smoking in Public Places</a:t>
            </a:r>
          </a:p>
          <a:p>
            <a:pPr marL="285750" indent="-285750"/>
            <a:r>
              <a:rPr lang="en-US" sz="2800" dirty="0">
                <a:latin typeface="Times New Roman" panose="02020603050405020304" pitchFamily="18" charset="0"/>
                <a:cs typeface="Times New Roman" panose="02020603050405020304" pitchFamily="18" charset="0"/>
              </a:rPr>
              <a:t>Workplace</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378"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Laws</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133446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089" y="1418414"/>
            <a:ext cx="8839200" cy="4677585"/>
          </a:xfrm>
        </p:spPr>
        <p:txBody>
          <a:bodyPr>
            <a:noAutofit/>
          </a:bodyPr>
          <a:lstStyle/>
          <a:p>
            <a:pPr marL="0" indent="0" algn="ctr">
              <a:buNone/>
              <a:defRPr/>
            </a:pPr>
            <a:endParaRPr lang="en-US" altLang="en-US" sz="2400" dirty="0">
              <a:latin typeface="Times New Roman" pitchFamily="18" charset="0"/>
            </a:endParaRPr>
          </a:p>
          <a:p>
            <a:pPr marL="571500" indent="-571500"/>
            <a:r>
              <a:rPr lang="en-US" sz="2800" dirty="0">
                <a:latin typeface="Times New Roman" panose="02020603050405020304" pitchFamily="18" charset="0"/>
                <a:cs typeface="Times New Roman" panose="02020603050405020304" pitchFamily="18" charset="0"/>
              </a:rPr>
              <a:t>Definition of Tobacco Products</a:t>
            </a:r>
          </a:p>
          <a:p>
            <a:pPr marL="571500" indent="-571500"/>
            <a:r>
              <a:rPr lang="en-US" sz="2800" dirty="0">
                <a:latin typeface="Times New Roman" panose="02020603050405020304" pitchFamily="18" charset="0"/>
                <a:cs typeface="Times New Roman" panose="02020603050405020304" pitchFamily="18" charset="0"/>
              </a:rPr>
              <a:t>Health effects of nicotine </a:t>
            </a:r>
          </a:p>
          <a:p>
            <a:pPr marL="571500" indent="-571500"/>
            <a:r>
              <a:rPr lang="en-US" sz="2800" dirty="0">
                <a:latin typeface="Times New Roman" panose="02020603050405020304" pitchFamily="18" charset="0"/>
                <a:cs typeface="Times New Roman" panose="02020603050405020304" pitchFamily="18" charset="0"/>
              </a:rPr>
              <a:t>Second and thirdhand smoke</a:t>
            </a:r>
          </a:p>
          <a:p>
            <a:pPr marL="571500" indent="-571500"/>
            <a:r>
              <a:rPr lang="en-US" sz="2800" dirty="0">
                <a:latin typeface="Times New Roman" panose="02020603050405020304" pitchFamily="18" charset="0"/>
                <a:cs typeface="Times New Roman" panose="02020603050405020304" pitchFamily="18" charset="0"/>
              </a:rPr>
              <a:t>ENDS - Vaping</a:t>
            </a:r>
          </a:p>
          <a:p>
            <a:pPr marL="571500" indent="-571500"/>
            <a:r>
              <a:rPr lang="en-US" sz="2800" dirty="0">
                <a:latin typeface="Times New Roman" panose="02020603050405020304" pitchFamily="18" charset="0"/>
                <a:cs typeface="Times New Roman" panose="02020603050405020304" pitchFamily="18" charset="0"/>
              </a:rPr>
              <a:t>Maine workplace/public place smoking laws</a:t>
            </a:r>
          </a:p>
          <a:p>
            <a:pPr marL="571500" indent="-571500"/>
            <a:r>
              <a:rPr lang="en-US" sz="2800" dirty="0">
                <a:latin typeface="Times New Roman" panose="02020603050405020304" pitchFamily="18" charset="0"/>
                <a:cs typeface="Times New Roman" panose="02020603050405020304" pitchFamily="18" charset="0"/>
              </a:rPr>
              <a:t>Data</a:t>
            </a:r>
          </a:p>
          <a:p>
            <a:pPr marL="571500" indent="-571500"/>
            <a:r>
              <a:rPr lang="en-US" sz="2800" dirty="0">
                <a:latin typeface="Times New Roman" panose="02020603050405020304" pitchFamily="18" charset="0"/>
                <a:cs typeface="Times New Roman" panose="02020603050405020304" pitchFamily="18" charset="0"/>
              </a:rPr>
              <a:t>What you can do</a:t>
            </a:r>
          </a:p>
          <a:p>
            <a:pPr marL="571500" indent="-571500"/>
            <a:r>
              <a:rPr lang="en-US" sz="2800" dirty="0">
                <a:latin typeface="Times New Roman" panose="02020603050405020304" pitchFamily="18" charset="0"/>
                <a:cs typeface="Times New Roman" panose="02020603050405020304" pitchFamily="18" charset="0"/>
              </a:rPr>
              <a:t>Resources</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Agenda</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3">
            <a:extLst>
              <a:ext uri="{FF2B5EF4-FFF2-40B4-BE49-F238E27FC236}">
                <a16:creationId xmlns:a16="http://schemas.microsoft.com/office/drawing/2014/main" id="{6EAF37E4-A7FA-4045-9978-7F37860D8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285" y="4885515"/>
            <a:ext cx="237106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82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03479"/>
            <a:ext cx="8839200" cy="5352871"/>
          </a:xfrm>
        </p:spPr>
        <p:txBody>
          <a:bodyPr>
            <a:noAutofit/>
          </a:bodyPr>
          <a:lstStyle/>
          <a:p>
            <a:pPr marL="0" indent="0" algn="ctr">
              <a:buNone/>
              <a:defRPr/>
            </a:pPr>
            <a:endParaRPr lang="en-US" altLang="en-US" sz="2400" dirty="0">
              <a:latin typeface="Times New Roman" pitchFamily="18" charset="0"/>
            </a:endParaRPr>
          </a:p>
          <a:p>
            <a:pPr lvl="0"/>
            <a:r>
              <a:rPr lang="en-US" sz="2000" dirty="0">
                <a:latin typeface="Times New Roman" panose="02020603050405020304" pitchFamily="18" charset="0"/>
                <a:cs typeface="Times New Roman" panose="02020603050405020304" pitchFamily="18" charset="0"/>
              </a:rPr>
              <a:t>Raises tobacco sales age from 18 to 21. (This includes all tobacco products.) </a:t>
            </a:r>
          </a:p>
          <a:p>
            <a:pPr lvl="1"/>
            <a:r>
              <a:rPr lang="en-US" sz="2000" dirty="0">
                <a:latin typeface="Times New Roman" panose="02020603050405020304" pitchFamily="18" charset="0"/>
                <a:cs typeface="Times New Roman" panose="02020603050405020304" pitchFamily="18" charset="0"/>
              </a:rPr>
              <a:t>8/2/2017 – Maine became the 4th State to raise the sales age to 21.</a:t>
            </a:r>
          </a:p>
          <a:p>
            <a:pPr lvl="1"/>
            <a:r>
              <a:rPr lang="en-US" sz="2000" dirty="0">
                <a:latin typeface="Times New Roman" panose="02020603050405020304" pitchFamily="18" charset="0"/>
                <a:cs typeface="Times New Roman" panose="02020603050405020304" pitchFamily="18" charset="0"/>
              </a:rPr>
              <a:t>The provision of the law went into effect on </a:t>
            </a:r>
            <a:r>
              <a:rPr lang="en-US" sz="2000" b="1" dirty="0">
                <a:latin typeface="Times New Roman" panose="02020603050405020304" pitchFamily="18" charset="0"/>
                <a:cs typeface="Times New Roman" panose="02020603050405020304" pitchFamily="18" charset="0"/>
              </a:rPr>
              <a:t>July 1, 2018.</a:t>
            </a:r>
            <a:r>
              <a:rPr lang="en-US" sz="2000" dirty="0">
                <a:latin typeface="Times New Roman" panose="02020603050405020304" pitchFamily="18" charset="0"/>
                <a:cs typeface="Times New Roman" panose="02020603050405020304" pitchFamily="18" charset="0"/>
              </a:rPr>
              <a:t> </a:t>
            </a:r>
          </a:p>
          <a:p>
            <a:pPr marL="0" lvl="0" indent="0">
              <a:buNone/>
            </a:pPr>
            <a:endParaRPr lang="en-US" sz="2000" b="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Grandfathering Clause (3 years): Current 18 year old’s will retain the ability to have cigarettes sold to them if born on or before July 1, 2000. </a:t>
            </a:r>
          </a:p>
          <a:p>
            <a:pPr lvl="1"/>
            <a:r>
              <a:rPr lang="en-US" sz="2000" b="1" dirty="0">
                <a:latin typeface="Times New Roman" panose="02020603050405020304" pitchFamily="18" charset="0"/>
                <a:cs typeface="Times New Roman" panose="02020603050405020304" pitchFamily="18" charset="0"/>
              </a:rPr>
              <a:t>A customer must have obtained 18 years of age as of, July 1, 2018 to be sold tobacco products.</a:t>
            </a:r>
          </a:p>
          <a:p>
            <a:pPr lvl="0"/>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law includes:  </a:t>
            </a:r>
            <a:r>
              <a:rPr lang="en-US" sz="2000" b="1" dirty="0">
                <a:latin typeface="Times New Roman" panose="02020603050405020304" pitchFamily="18" charset="0"/>
                <a:cs typeface="Times New Roman" panose="02020603050405020304" pitchFamily="18" charset="0"/>
              </a:rPr>
              <a:t>removal of all Minor In Possession or Possession Use and Purchase (MIP/PUP) language in state code. </a:t>
            </a:r>
          </a:p>
          <a:p>
            <a:pPr marL="457200" lvl="1" indent="0">
              <a:buNone/>
            </a:pPr>
            <a:r>
              <a:rPr lang="en-US" sz="2000" dirty="0">
                <a:latin typeface="Times New Roman" panose="02020603050405020304" pitchFamily="18" charset="0"/>
                <a:cs typeface="Times New Roman" panose="02020603050405020304" pitchFamily="18" charset="0"/>
              </a:rPr>
              <a:t>-- Eliminating MIP/PUP language concentrates enforcement and compliance  activities on the source of tobacco rather than the youth purchasing. </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384995"/>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prstClr val="white"/>
                </a:solidFill>
                <a:latin typeface="Times New Roman" panose="02020603050405020304" pitchFamily="18" charset="0"/>
                <a:cs typeface="Times New Roman" panose="02020603050405020304" pitchFamily="18" charset="0"/>
              </a:rPr>
              <a:t>Tobacco 21 (T21)</a:t>
            </a:r>
          </a:p>
          <a:p>
            <a:pPr algn="ctr" eaLnBrk="1" hangingPunct="1"/>
            <a:r>
              <a:rPr lang="en-US" sz="2400" b="1" dirty="0">
                <a:solidFill>
                  <a:prstClr val="white"/>
                </a:solidFill>
                <a:latin typeface="Times New Roman" panose="02020603050405020304" pitchFamily="18" charset="0"/>
                <a:cs typeface="Times New Roman" panose="02020603050405020304" pitchFamily="18" charset="0"/>
              </a:rPr>
              <a:t>LD 1170</a:t>
            </a:r>
          </a:p>
          <a:p>
            <a:pPr algn="ctr" eaLnBrk="1" hangingPunct="1"/>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10748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Workplace Smoking Act of 1985</a:t>
            </a:r>
          </a:p>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§1580-A. Smoking in places of employment </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6" name="Rectangle 5">
            <a:extLst>
              <a:ext uri="{FF2B5EF4-FFF2-40B4-BE49-F238E27FC236}">
                <a16:creationId xmlns:a16="http://schemas.microsoft.com/office/drawing/2014/main" id="{DD3CBB6B-F927-4C66-A3DB-352D7D119810}"/>
              </a:ext>
            </a:extLst>
          </p:cNvPr>
          <p:cNvSpPr/>
          <p:nvPr/>
        </p:nvSpPr>
        <p:spPr>
          <a:xfrm>
            <a:off x="483927" y="1366631"/>
            <a:ext cx="8001000" cy="4924425"/>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Ensure smoking is prohibited in all enclosed areas of public places, outdoor dining areas where food or drink is permitted for consumption, vehicles used in the course of work and outdoor areas where employees perform a services for their employer.</a:t>
            </a:r>
            <a:br>
              <a:rPr lang="en-US" sz="2000" b="1" dirty="0">
                <a:latin typeface="Times New Roman" panose="02020603050405020304" pitchFamily="18" charset="0"/>
                <a:cs typeface="Times New Roman" panose="02020603050405020304" pitchFamily="18" charset="0"/>
              </a:rPr>
            </a:br>
            <a:r>
              <a:rPr lang="en-US" sz="8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Business Facility: </a:t>
            </a:r>
            <a:r>
              <a:rPr lang="en-US" sz="2000" dirty="0">
                <a:latin typeface="Times New Roman" panose="02020603050405020304" pitchFamily="18" charset="0"/>
                <a:cs typeface="Times New Roman" panose="02020603050405020304" pitchFamily="18" charset="0"/>
              </a:rPr>
              <a:t>a structurally enclosed location or portion thereof, including vehicles used in the course of work and outdoor areas under the control of an employer at which employees perform services for their employer.</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Employee: </a:t>
            </a:r>
            <a:r>
              <a:rPr lang="en-US" sz="2000" dirty="0">
                <a:latin typeface="Times New Roman" panose="02020603050405020304" pitchFamily="18" charset="0"/>
                <a:cs typeface="Times New Roman" panose="02020603050405020304" pitchFamily="18" charset="0"/>
              </a:rPr>
              <a:t>a person who performs a service for wages or other remuneration under a contract of hire, written or oral, expressed or implied. Employee includes a person employed by the State or a political subdivision of the State.</a:t>
            </a:r>
          </a:p>
          <a:p>
            <a:r>
              <a:rPr lang="en-US" sz="8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Employer: </a:t>
            </a:r>
            <a:r>
              <a:rPr lang="en-US" sz="2000" dirty="0">
                <a:latin typeface="Times New Roman" panose="02020603050405020304" pitchFamily="18" charset="0"/>
                <a:cs typeface="Times New Roman" panose="02020603050405020304" pitchFamily="18" charset="0"/>
              </a:rPr>
              <a:t>a person who has one or more employees. Employer includes an agent of an employer and the State or a political subdivision of the State.</a:t>
            </a:r>
          </a:p>
          <a:p>
            <a:pPr marL="342900" indent="-34290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AAD8F50C-03F0-4AED-B1A2-B114845319DC}"/>
              </a:ext>
            </a:extLst>
          </p:cNvPr>
          <p:cNvSpPr/>
          <p:nvPr/>
        </p:nvSpPr>
        <p:spPr>
          <a:xfrm>
            <a:off x="1295400" y="6132825"/>
            <a:ext cx="8191500" cy="369332"/>
          </a:xfrm>
          <a:prstGeom prst="rect">
            <a:avLst/>
          </a:prstGeom>
        </p:spPr>
        <p:txBody>
          <a:bodyPr wrap="square">
            <a:spAutoFit/>
          </a:bodyPr>
          <a:lstStyle/>
          <a:p>
            <a:r>
              <a:rPr lang="en-US" dirty="0">
                <a:hlinkClick r:id="rId3"/>
              </a:rPr>
              <a:t>http://www.mainelegislature.org/legis/statutes/22/title22sec1580-A.html</a:t>
            </a:r>
            <a:endParaRPr lang="en-US" dirty="0"/>
          </a:p>
        </p:txBody>
      </p:sp>
      <p:sp>
        <p:nvSpPr>
          <p:cNvPr id="8" name="Rectangle 7">
            <a:extLst>
              <a:ext uri="{FF2B5EF4-FFF2-40B4-BE49-F238E27FC236}">
                <a16:creationId xmlns:a16="http://schemas.microsoft.com/office/drawing/2014/main" id="{6024AA1B-6943-473E-8CDD-DB3FE2D8AB79}"/>
              </a:ext>
            </a:extLst>
          </p:cNvPr>
          <p:cNvSpPr/>
          <p:nvPr/>
        </p:nvSpPr>
        <p:spPr>
          <a:xfrm>
            <a:off x="483927" y="5184454"/>
            <a:ext cx="8001000"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43420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69" y="724679"/>
            <a:ext cx="8839200" cy="6019800"/>
          </a:xfrm>
        </p:spPr>
        <p:txBody>
          <a:bodyPr>
            <a:noAutofit/>
          </a:bodyPr>
          <a:lstStyle/>
          <a:p>
            <a:pPr marL="0" indent="0" algn="ctr">
              <a:buNone/>
              <a:defRPr/>
            </a:pPr>
            <a:endParaRPr lang="en-US" altLang="en-US" sz="2400" dirty="0">
              <a:latin typeface="Times New Roman" pitchFamily="18" charset="0"/>
            </a:endParaRPr>
          </a:p>
          <a:p>
            <a:pPr marL="114300" indent="0">
              <a:buNone/>
            </a:pPr>
            <a:r>
              <a:rPr lang="en-US" sz="2400" dirty="0">
                <a:latin typeface="Times New Roman" panose="02020603050405020304" pitchFamily="18" charset="0"/>
                <a:cs typeface="Times New Roman" panose="02020603050405020304" pitchFamily="18" charset="0"/>
              </a:rPr>
              <a:t>Purpose: To protect the employer and employees from the detrimental effects of environmental tobacco smoke. </a:t>
            </a:r>
          </a:p>
          <a:p>
            <a:pPr marL="571500" indent="-457200">
              <a:buFont typeface="+mj-lt"/>
              <a:buAutoNum type="arabicPeriod"/>
            </a:pPr>
            <a:r>
              <a:rPr lang="en-US" sz="2400" dirty="0">
                <a:latin typeface="Times New Roman" panose="02020603050405020304" pitchFamily="18" charset="0"/>
                <a:cs typeface="Times New Roman" panose="02020603050405020304" pitchFamily="18" charset="0"/>
              </a:rPr>
              <a:t>Each employer shall establish a written policy that prohibits smoking in all structurally enclosed location or portion thereof, </a:t>
            </a:r>
            <a:r>
              <a:rPr lang="en-US" sz="2400" b="1" dirty="0">
                <a:latin typeface="Times New Roman" panose="02020603050405020304" pitchFamily="18" charset="0"/>
                <a:cs typeface="Times New Roman" panose="02020603050405020304" pitchFamily="18" charset="0"/>
              </a:rPr>
              <a:t>including vehicles used in the course of work and outdoor areas under the control of an employer </a:t>
            </a:r>
            <a:r>
              <a:rPr lang="en-US" sz="2400" dirty="0">
                <a:latin typeface="Times New Roman" panose="02020603050405020304" pitchFamily="18" charset="0"/>
                <a:cs typeface="Times New Roman" panose="02020603050405020304" pitchFamily="18" charset="0"/>
              </a:rPr>
              <a:t>at which employees perform services for their employer.</a:t>
            </a:r>
          </a:p>
          <a:p>
            <a:pPr marL="571500" indent="-457200">
              <a:buFont typeface="+mj-lt"/>
              <a:buAutoNum type="arabicPeriod"/>
            </a:pPr>
            <a:r>
              <a:rPr lang="en-US" sz="2400" dirty="0">
                <a:latin typeface="Times New Roman" panose="02020603050405020304" pitchFamily="18" charset="0"/>
                <a:cs typeface="Times New Roman" panose="02020603050405020304" pitchFamily="18" charset="0"/>
              </a:rPr>
              <a:t>Smoking shall only be permitted outside in a </a:t>
            </a:r>
            <a:r>
              <a:rPr lang="en-US" sz="2400" b="1" dirty="0">
                <a:latin typeface="Times New Roman" panose="02020603050405020304" pitchFamily="18" charset="0"/>
                <a:cs typeface="Times New Roman" panose="02020603050405020304" pitchFamily="18" charset="0"/>
              </a:rPr>
              <a:t>Designated Smoking Area</a:t>
            </a:r>
            <a:r>
              <a:rPr lang="en-US" sz="2400" dirty="0">
                <a:latin typeface="Times New Roman" panose="02020603050405020304" pitchFamily="18" charset="0"/>
                <a:cs typeface="Times New Roman" panose="02020603050405020304" pitchFamily="18" charset="0"/>
              </a:rPr>
              <a:t>. </a:t>
            </a:r>
          </a:p>
          <a:p>
            <a:pPr marL="571500" indent="-457200">
              <a:buFont typeface="+mj-lt"/>
              <a:buAutoNum type="arabicPeriod"/>
            </a:pPr>
            <a:r>
              <a:rPr lang="en-US" sz="2400" dirty="0">
                <a:latin typeface="Times New Roman" panose="02020603050405020304" pitchFamily="18" charset="0"/>
                <a:cs typeface="Times New Roman" panose="02020603050405020304" pitchFamily="18" charset="0"/>
              </a:rPr>
              <a:t>The employer shall post and supervise the implementation of the written policy. </a:t>
            </a:r>
          </a:p>
          <a:p>
            <a:pPr marL="571500" indent="-457200">
              <a:buFont typeface="+mj-lt"/>
              <a:buAutoNum type="arabicPeriod"/>
            </a:pPr>
            <a:r>
              <a:rPr lang="en-US" sz="2400" dirty="0">
                <a:latin typeface="Times New Roman" panose="02020603050405020304" pitchFamily="18" charset="0"/>
                <a:cs typeface="Times New Roman" panose="02020603050405020304" pitchFamily="18" charset="0"/>
              </a:rPr>
              <a:t>The employer shall provide a copy of this policy to any employee upon request. </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378" y="0"/>
            <a:ext cx="9153378" cy="92333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Workplace Smoking Policy</a:t>
            </a:r>
          </a:p>
          <a:p>
            <a:pPr algn="ctr" eaLnBrk="1" hangingPunct="1"/>
            <a:endParaRPr lang="en-US"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316158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176668"/>
            <a:ext cx="9153378" cy="1261884"/>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Designated Smoking Area</a:t>
            </a:r>
          </a:p>
          <a:p>
            <a:pPr algn="ctr" eaLnBrk="1" hangingPunct="1"/>
            <a:r>
              <a:rPr lang="en-US" sz="2000" b="1" dirty="0">
                <a:solidFill>
                  <a:schemeClr val="bg1"/>
                </a:solidFill>
                <a:latin typeface="Times New Roman" panose="02020603050405020304" pitchFamily="18" charset="0"/>
                <a:cs typeface="Times New Roman" panose="02020603050405020304" pitchFamily="18" charset="0"/>
              </a:rPr>
              <a:t>(DSA)</a:t>
            </a:r>
            <a:br>
              <a:rPr lang="en-US" sz="2000" b="1" dirty="0">
                <a:solidFill>
                  <a:schemeClr val="bg1"/>
                </a:solidFill>
                <a:latin typeface="Times New Roman" panose="02020603050405020304" pitchFamily="18" charset="0"/>
                <a:cs typeface="Times New Roman" panose="02020603050405020304" pitchFamily="18" charset="0"/>
              </a:rPr>
            </a:b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6" name="Rectangle 5">
            <a:extLst>
              <a:ext uri="{FF2B5EF4-FFF2-40B4-BE49-F238E27FC236}">
                <a16:creationId xmlns:a16="http://schemas.microsoft.com/office/drawing/2014/main" id="{1DB3156B-A105-4106-B5D2-8F5D7098A642}"/>
              </a:ext>
            </a:extLst>
          </p:cNvPr>
          <p:cNvSpPr/>
          <p:nvPr/>
        </p:nvSpPr>
        <p:spPr>
          <a:xfrm>
            <a:off x="304800" y="1225689"/>
            <a:ext cx="8229600" cy="520142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employer </a:t>
            </a:r>
            <a:r>
              <a:rPr lang="en-US" sz="2400" u="sng" dirty="0">
                <a:latin typeface="Times New Roman" panose="02020603050405020304" pitchFamily="18" charset="0"/>
                <a:cs typeface="Times New Roman" panose="02020603050405020304" pitchFamily="18" charset="0"/>
              </a:rPr>
              <a:t>may</a:t>
            </a:r>
            <a:r>
              <a:rPr lang="en-US" sz="2400" dirty="0">
                <a:latin typeface="Times New Roman" panose="02020603050405020304" pitchFamily="18" charset="0"/>
                <a:cs typeface="Times New Roman" panose="02020603050405020304" pitchFamily="18" charset="0"/>
              </a:rPr>
              <a:t> designate an area outdoors for smoking provided that is a </a:t>
            </a:r>
            <a:r>
              <a:rPr lang="en-US" sz="2400" u="sng" dirty="0">
                <a:latin typeface="Times New Roman" panose="02020603050405020304" pitchFamily="18" charset="0"/>
                <a:cs typeface="Times New Roman" panose="02020603050405020304" pitchFamily="18" charset="0"/>
              </a:rPr>
              <a:t>minimum 20 feet</a:t>
            </a:r>
            <a:r>
              <a:rPr lang="en-US" sz="2400" dirty="0">
                <a:latin typeface="Times New Roman" panose="02020603050405020304" pitchFamily="18" charset="0"/>
                <a:cs typeface="Times New Roman" panose="02020603050405020304" pitchFamily="18" charset="0"/>
              </a:rPr>
              <a:t> from windows, entryways, vents, doorways or other openings and it is not in a location that will allow circulation of environmental tobacco smoke into the enclosed areas of the business facility, or a public place, in any way, e.g., through the ventilation system, open windows, and open doors, or any outdoor area where smoking is prohibited by law. </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DSA is not required. An employer may adopt a 100% smoke-free to 100% tobacco-free policy</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area for smoking outdoors may be constructed to protect employees from the weather as long as it is not an “enclosed area.” </a:t>
            </a:r>
          </a:p>
        </p:txBody>
      </p:sp>
    </p:spTree>
    <p:extLst>
      <p:ext uri="{BB962C8B-B14F-4D97-AF65-F5344CB8AC3E}">
        <p14:creationId xmlns:p14="http://schemas.microsoft.com/office/powerpoint/2010/main" val="353313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Vehicles used in the course of work</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2">
            <a:extLst>
              <a:ext uri="{FF2B5EF4-FFF2-40B4-BE49-F238E27FC236}">
                <a16:creationId xmlns:a16="http://schemas.microsoft.com/office/drawing/2014/main" id="{881D44F9-24FA-404F-A288-589A799E9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8445"/>
            <a:ext cx="4678087" cy="231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4E0BA726-5725-4003-811A-0B73604CD36D}"/>
              </a:ext>
            </a:extLst>
          </p:cNvPr>
          <p:cNvSpPr/>
          <p:nvPr/>
        </p:nvSpPr>
        <p:spPr>
          <a:xfrm>
            <a:off x="0" y="1230743"/>
            <a:ext cx="1896673" cy="261610"/>
          </a:xfrm>
          <a:prstGeom prst="rect">
            <a:avLst/>
          </a:prstGeom>
        </p:spPr>
        <p:txBody>
          <a:bodyPr wrap="none">
            <a:spAutoFit/>
          </a:bodyPr>
          <a:lstStyle/>
          <a:p>
            <a:r>
              <a:rPr lang="en-US" sz="1100" dirty="0"/>
              <a:t>http://www.hartt-trans.com/ </a:t>
            </a:r>
          </a:p>
        </p:txBody>
      </p:sp>
      <p:pic>
        <p:nvPicPr>
          <p:cNvPr id="8" name="Picture 5">
            <a:extLst>
              <a:ext uri="{FF2B5EF4-FFF2-40B4-BE49-F238E27FC236}">
                <a16:creationId xmlns:a16="http://schemas.microsoft.com/office/drawing/2014/main" id="{715F39F7-BE2B-4570-AFD5-58BF6B611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298" y="2038654"/>
            <a:ext cx="2801755" cy="209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58725E96-999B-49AE-BFB8-D1066A95C0D0}"/>
              </a:ext>
            </a:extLst>
          </p:cNvPr>
          <p:cNvSpPr/>
          <p:nvPr/>
        </p:nvSpPr>
        <p:spPr>
          <a:xfrm>
            <a:off x="5638799" y="1521225"/>
            <a:ext cx="3328751" cy="430887"/>
          </a:xfrm>
          <a:prstGeom prst="rect">
            <a:avLst/>
          </a:prstGeom>
        </p:spPr>
        <p:txBody>
          <a:bodyPr wrap="square">
            <a:spAutoFit/>
          </a:bodyPr>
          <a:lstStyle/>
          <a:p>
            <a:pPr algn="ctr"/>
            <a:r>
              <a:rPr lang="en-US" sz="1100" dirty="0"/>
              <a:t>http://www.pressherald.com/2014/02/06/road-clearing_budgets_nearly_plowed_under_in_maine_/</a:t>
            </a:r>
          </a:p>
        </p:txBody>
      </p:sp>
      <p:pic>
        <p:nvPicPr>
          <p:cNvPr id="10" name="Picture 3">
            <a:extLst>
              <a:ext uri="{FF2B5EF4-FFF2-40B4-BE49-F238E27FC236}">
                <a16:creationId xmlns:a16="http://schemas.microsoft.com/office/drawing/2014/main" id="{C14B5CCC-311F-4DDE-ADA6-E181E2726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056" y="4243508"/>
            <a:ext cx="5748494" cy="201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77C50CA1-DECA-4DD8-8167-56051D288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060897"/>
            <a:ext cx="1983588" cy="200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5EFCA358-7F47-44A1-A205-C6863D8BC67C}"/>
              </a:ext>
            </a:extLst>
          </p:cNvPr>
          <p:cNvSpPr/>
          <p:nvPr/>
        </p:nvSpPr>
        <p:spPr>
          <a:xfrm>
            <a:off x="165339" y="6237864"/>
            <a:ext cx="6418053" cy="430887"/>
          </a:xfrm>
          <a:prstGeom prst="rect">
            <a:avLst/>
          </a:prstGeom>
        </p:spPr>
        <p:txBody>
          <a:bodyPr wrap="square">
            <a:spAutoFit/>
          </a:bodyPr>
          <a:lstStyle/>
          <a:p>
            <a:r>
              <a:rPr lang="en-US" sz="1100" dirty="0"/>
              <a:t>http://bangordailynews.com/2013/09/07/news/nation/postal-service-to-offer-thousands-of-early-retirements</a:t>
            </a:r>
          </a:p>
        </p:txBody>
      </p:sp>
    </p:spTree>
    <p:extLst>
      <p:ext uri="{BB962C8B-B14F-4D97-AF65-F5344CB8AC3E}">
        <p14:creationId xmlns:p14="http://schemas.microsoft.com/office/powerpoint/2010/main" val="245466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Outdoor Business</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3">
            <a:extLst>
              <a:ext uri="{FF2B5EF4-FFF2-40B4-BE49-F238E27FC236}">
                <a16:creationId xmlns:a16="http://schemas.microsoft.com/office/drawing/2014/main" id="{7394E014-5FD8-4199-88BE-E4C7F0B28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45402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1BC005D4-2002-4FB9-9EA3-DC738BB55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20" y="3924024"/>
            <a:ext cx="4395787" cy="2417837"/>
          </a:xfrm>
          <a:prstGeom prst="rect">
            <a:avLst/>
          </a:prstGeom>
        </p:spPr>
      </p:pic>
      <p:pic>
        <p:nvPicPr>
          <p:cNvPr id="8" name="Picture 2">
            <a:extLst>
              <a:ext uri="{FF2B5EF4-FFF2-40B4-BE49-F238E27FC236}">
                <a16:creationId xmlns:a16="http://schemas.microsoft.com/office/drawing/2014/main" id="{FC6B573A-5F3A-4E3F-A757-B54562BBB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399" y="1932543"/>
            <a:ext cx="372320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80546697-7E06-403C-97EC-7731B1BB4EA1}"/>
              </a:ext>
            </a:extLst>
          </p:cNvPr>
          <p:cNvSpPr/>
          <p:nvPr/>
        </p:nvSpPr>
        <p:spPr>
          <a:xfrm>
            <a:off x="4900613" y="5132943"/>
            <a:ext cx="3628814" cy="369332"/>
          </a:xfrm>
          <a:prstGeom prst="rect">
            <a:avLst/>
          </a:prstGeom>
        </p:spPr>
        <p:txBody>
          <a:bodyPr wrap="none">
            <a:spAutoFit/>
          </a:bodyPr>
          <a:lstStyle/>
          <a:p>
            <a:r>
              <a:rPr lang="en-US" dirty="0"/>
              <a:t>http://www.mainetv.net/flagger.htm</a:t>
            </a:r>
          </a:p>
        </p:txBody>
      </p:sp>
    </p:spTree>
    <p:extLst>
      <p:ext uri="{BB962C8B-B14F-4D97-AF65-F5344CB8AC3E}">
        <p14:creationId xmlns:p14="http://schemas.microsoft.com/office/powerpoint/2010/main" val="2071700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Smoking in Public Places Law</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7" name="Content Placeholder 6">
            <a:extLst>
              <a:ext uri="{FF2B5EF4-FFF2-40B4-BE49-F238E27FC236}">
                <a16:creationId xmlns:a16="http://schemas.microsoft.com/office/drawing/2014/main" id="{DE909244-A170-4FB9-865D-862EF5BAED66}"/>
              </a:ext>
            </a:extLst>
          </p:cNvPr>
          <p:cNvSpPr>
            <a:spLocks noGrp="1"/>
          </p:cNvSpPr>
          <p:nvPr>
            <p:ph idx="1"/>
          </p:nvPr>
        </p:nvSpPr>
        <p:spPr/>
        <p:txBody>
          <a:bodyPr>
            <a:noAutofit/>
          </a:bodyPr>
          <a:lstStyle/>
          <a:p>
            <a:r>
              <a:rPr lang="en-US" sz="2400" b="1" dirty="0">
                <a:latin typeface="Times New Roman" panose="02020603050405020304" pitchFamily="18" charset="0"/>
                <a:cs typeface="Times New Roman" panose="02020603050405020304" pitchFamily="18" charset="0"/>
              </a:rPr>
              <a:t>Public Place: </a:t>
            </a:r>
            <a:r>
              <a:rPr lang="en-US" sz="2400" dirty="0">
                <a:latin typeface="Times New Roman" panose="02020603050405020304" pitchFamily="18" charset="0"/>
                <a:cs typeface="Times New Roman" panose="02020603050405020304" pitchFamily="18" charset="0"/>
              </a:rPr>
              <a:t>Any place not open to the sky into which the public is invited or allowed.</a:t>
            </a:r>
          </a:p>
          <a:p>
            <a:r>
              <a:rPr lang="en-US" sz="2400" b="1" dirty="0">
                <a:latin typeface="Times New Roman" panose="02020603050405020304" pitchFamily="18" charset="0"/>
                <a:cs typeface="Times New Roman" panose="02020603050405020304" pitchFamily="18" charset="0"/>
              </a:rPr>
              <a:t>How smoking is defined if the business is a public place</a:t>
            </a:r>
            <a:r>
              <a:rPr lang="en-US" sz="2400" dirty="0">
                <a:latin typeface="Times New Roman" panose="02020603050405020304" pitchFamily="18" charset="0"/>
                <a:cs typeface="Times New Roman" panose="02020603050405020304" pitchFamily="18" charset="0"/>
              </a:rPr>
              <a:t>: Smoking includes carrying or having in one’s possession a lighted or heated cigarette, cigar or pipe or a lighted or heated tobacco product intended for human consumption through inhalation whether natural or synthetic in any manner or in any form. Smoking includes the use of ENDS.</a:t>
            </a:r>
          </a:p>
          <a:p>
            <a:r>
              <a:rPr lang="en-US" sz="2400" b="1" dirty="0">
                <a:latin typeface="Times New Roman" panose="02020603050405020304" pitchFamily="18" charset="0"/>
                <a:cs typeface="Times New Roman" panose="02020603050405020304" pitchFamily="18" charset="0"/>
              </a:rPr>
              <a:t>If business is not a public place: </a:t>
            </a:r>
            <a:r>
              <a:rPr lang="en-US" sz="2400" dirty="0">
                <a:latin typeface="Times New Roman" panose="02020603050405020304" pitchFamily="18" charset="0"/>
                <a:cs typeface="Times New Roman" panose="02020603050405020304" pitchFamily="18" charset="0"/>
              </a:rPr>
              <a:t>Smoking means carrying or having in one’s possession a lighted cigarette, cigar, pipe or other object giving off or containing any substance giving off tobacco smoke. </a:t>
            </a:r>
          </a:p>
        </p:txBody>
      </p:sp>
    </p:spTree>
    <p:extLst>
      <p:ext uri="{BB962C8B-B14F-4D97-AF65-F5344CB8AC3E}">
        <p14:creationId xmlns:p14="http://schemas.microsoft.com/office/powerpoint/2010/main" val="27287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Data</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1026" name="Picture 2" descr="Image result for data">
            <a:extLst>
              <a:ext uri="{FF2B5EF4-FFF2-40B4-BE49-F238E27FC236}">
                <a16:creationId xmlns:a16="http://schemas.microsoft.com/office/drawing/2014/main" id="{F740CA8F-4A2D-4C8D-8391-37B96E42C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55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378" y="-12399"/>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Cigarette Smoking, by Year, Maine Adults</a:t>
            </a:r>
          </a:p>
          <a:p>
            <a:pPr algn="ctr" eaLnBrk="1" hangingPunct="1"/>
            <a:endParaRPr lang="en-US" sz="2000" b="1"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r>
              <a:rPr lang="en-US" b="1"/>
              <a:t>Measure 2.19 - Trend</a:t>
            </a:r>
            <a:endParaRPr lang="en-US" b="1" dirty="0"/>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graphicFrame>
        <p:nvGraphicFramePr>
          <p:cNvPr id="6" name="Chart 5">
            <a:extLst>
              <a:ext uri="{FF2B5EF4-FFF2-40B4-BE49-F238E27FC236}">
                <a16:creationId xmlns:a16="http://schemas.microsoft.com/office/drawing/2014/main" id="{EA8F8A80-B4E0-4A7F-B7F4-38E2154FCB20}"/>
              </a:ext>
            </a:extLst>
          </p:cNvPr>
          <p:cNvGraphicFramePr/>
          <p:nvPr>
            <p:extLst>
              <p:ext uri="{D42A27DB-BD31-4B8C-83A1-F6EECF244321}">
                <p14:modId xmlns:p14="http://schemas.microsoft.com/office/powerpoint/2010/main" val="2151836974"/>
              </p:ext>
            </p:extLst>
          </p:nvPr>
        </p:nvGraphicFramePr>
        <p:xfrm>
          <a:off x="450036" y="1435048"/>
          <a:ext cx="8091527"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B3E32EB-723E-4632-8940-3B71F7DF3B81}"/>
              </a:ext>
            </a:extLst>
          </p:cNvPr>
          <p:cNvSpPr/>
          <p:nvPr/>
        </p:nvSpPr>
        <p:spPr>
          <a:xfrm>
            <a:off x="21190" y="5948812"/>
            <a:ext cx="4572000" cy="600164"/>
          </a:xfrm>
          <a:prstGeom prst="rect">
            <a:avLst/>
          </a:prstGeom>
        </p:spPr>
        <p:txBody>
          <a:bodyPr>
            <a:spAutoFit/>
          </a:bodyPr>
          <a:lstStyle/>
          <a:p>
            <a:r>
              <a:rPr lang="en-US" sz="1100" dirty="0"/>
              <a:t>Data Source: Maine Behavioral Risk Factor Surveillance System.</a:t>
            </a:r>
          </a:p>
          <a:p>
            <a:r>
              <a:rPr lang="en-US" sz="1100" dirty="0"/>
              <a:t>Due to changes in survey methodology, BRFSS data collected in 2011 and in subsequent years cannot be compared with data prior to 2011. </a:t>
            </a:r>
          </a:p>
        </p:txBody>
      </p:sp>
    </p:spTree>
    <p:extLst>
      <p:ext uri="{BB962C8B-B14F-4D97-AF65-F5344CB8AC3E}">
        <p14:creationId xmlns:p14="http://schemas.microsoft.com/office/powerpoint/2010/main" val="2369143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2875" y="-25794"/>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Cigarette Smoking, Total and by Sex,</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Maine Adults, 2016</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r>
              <a:rPr lang="en-US" b="1"/>
              <a:t>Measure 2.19</a:t>
            </a:r>
            <a:endParaRPr lang="en-US" b="1" dirty="0"/>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graphicFrame>
        <p:nvGraphicFramePr>
          <p:cNvPr id="6" name="Chart 5">
            <a:extLst>
              <a:ext uri="{FF2B5EF4-FFF2-40B4-BE49-F238E27FC236}">
                <a16:creationId xmlns:a16="http://schemas.microsoft.com/office/drawing/2014/main" id="{729C563A-8631-4440-9121-86C7478B9380}"/>
              </a:ext>
            </a:extLst>
          </p:cNvPr>
          <p:cNvGraphicFramePr/>
          <p:nvPr>
            <p:extLst>
              <p:ext uri="{D42A27DB-BD31-4B8C-83A1-F6EECF244321}">
                <p14:modId xmlns:p14="http://schemas.microsoft.com/office/powerpoint/2010/main" val="4269245147"/>
              </p:ext>
            </p:extLst>
          </p:nvPr>
        </p:nvGraphicFramePr>
        <p:xfrm>
          <a:off x="519468" y="1377120"/>
          <a:ext cx="7952664"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B25EB7BC-D222-4EF9-B420-8C3443111348}"/>
              </a:ext>
            </a:extLst>
          </p:cNvPr>
          <p:cNvSpPr/>
          <p:nvPr/>
        </p:nvSpPr>
        <p:spPr>
          <a:xfrm>
            <a:off x="519468" y="6075641"/>
            <a:ext cx="6400800" cy="369332"/>
          </a:xfrm>
          <a:prstGeom prst="rect">
            <a:avLst/>
          </a:prstGeom>
        </p:spPr>
        <p:txBody>
          <a:bodyPr wrap="square">
            <a:spAutoFit/>
          </a:bodyPr>
          <a:lstStyle/>
          <a:p>
            <a:r>
              <a:rPr lang="en-US" dirty="0"/>
              <a:t>Data Source: Maine Behavioral Risk Factor Surveillance System</a:t>
            </a:r>
          </a:p>
        </p:txBody>
      </p:sp>
    </p:spTree>
    <p:extLst>
      <p:ext uri="{BB962C8B-B14F-4D97-AF65-F5344CB8AC3E}">
        <p14:creationId xmlns:p14="http://schemas.microsoft.com/office/powerpoint/2010/main" val="137665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What is a Tobacco Product?</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2" descr="Image result for electronic cigarettes">
            <a:extLst>
              <a:ext uri="{FF2B5EF4-FFF2-40B4-BE49-F238E27FC236}">
                <a16:creationId xmlns:a16="http://schemas.microsoft.com/office/drawing/2014/main" id="{F06A9AAA-997C-4B8D-B0DE-76A207EE1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387050"/>
            <a:ext cx="6477000" cy="2971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9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21566" y="-41297"/>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Cigarette Smoking by Health Insurance Type, by Year, Maine Adults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graphicFrame>
        <p:nvGraphicFramePr>
          <p:cNvPr id="6" name="Chart 5">
            <a:extLst>
              <a:ext uri="{FF2B5EF4-FFF2-40B4-BE49-F238E27FC236}">
                <a16:creationId xmlns:a16="http://schemas.microsoft.com/office/drawing/2014/main" id="{8D47A68F-1E41-44F5-86C4-518F81FABCC2}"/>
              </a:ext>
            </a:extLst>
          </p:cNvPr>
          <p:cNvGraphicFramePr>
            <a:graphicFrameLocks/>
          </p:cNvGraphicFramePr>
          <p:nvPr>
            <p:extLst>
              <p:ext uri="{D42A27DB-BD31-4B8C-83A1-F6EECF244321}">
                <p14:modId xmlns:p14="http://schemas.microsoft.com/office/powerpoint/2010/main" val="1318639936"/>
              </p:ext>
            </p:extLst>
          </p:nvPr>
        </p:nvGraphicFramePr>
        <p:xfrm>
          <a:off x="704109" y="1396375"/>
          <a:ext cx="8013474" cy="4215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6F8CB6E-7200-4BCC-AF66-7D1FD6CA87BC}"/>
              </a:ext>
            </a:extLst>
          </p:cNvPr>
          <p:cNvSpPr/>
          <p:nvPr/>
        </p:nvSpPr>
        <p:spPr>
          <a:xfrm>
            <a:off x="4154008" y="5783386"/>
            <a:ext cx="683584" cy="369332"/>
          </a:xfrm>
          <a:prstGeom prst="rect">
            <a:avLst/>
          </a:prstGeom>
        </p:spPr>
        <p:txBody>
          <a:bodyPr wrap="none">
            <a:spAutoFit/>
          </a:bodyPr>
          <a:lstStyle/>
          <a:p>
            <a:pPr algn="ctr"/>
            <a:r>
              <a:rPr lang="en-US" b="1" dirty="0"/>
              <a:t>YEAR</a:t>
            </a:r>
          </a:p>
        </p:txBody>
      </p:sp>
      <p:pic>
        <p:nvPicPr>
          <p:cNvPr id="8" name="Picture 7">
            <a:extLst>
              <a:ext uri="{FF2B5EF4-FFF2-40B4-BE49-F238E27FC236}">
                <a16:creationId xmlns:a16="http://schemas.microsoft.com/office/drawing/2014/main" id="{001D5D00-645F-46D7-8FD9-585B238BB8F3}"/>
              </a:ext>
            </a:extLst>
          </p:cNvPr>
          <p:cNvPicPr>
            <a:picLocks noChangeAspect="1"/>
          </p:cNvPicPr>
          <p:nvPr/>
        </p:nvPicPr>
        <p:blipFill>
          <a:blip r:embed="rId4"/>
          <a:stretch>
            <a:fillRect/>
          </a:stretch>
        </p:blipFill>
        <p:spPr>
          <a:xfrm rot="16200000">
            <a:off x="-583765" y="3172921"/>
            <a:ext cx="1700931" cy="551709"/>
          </a:xfrm>
          <a:prstGeom prst="rect">
            <a:avLst/>
          </a:prstGeom>
        </p:spPr>
      </p:pic>
      <p:sp>
        <p:nvSpPr>
          <p:cNvPr id="9" name="Rectangle 8">
            <a:extLst>
              <a:ext uri="{FF2B5EF4-FFF2-40B4-BE49-F238E27FC236}">
                <a16:creationId xmlns:a16="http://schemas.microsoft.com/office/drawing/2014/main" id="{017306B8-B3F5-4096-93F9-683D9DDF7E3A}"/>
              </a:ext>
            </a:extLst>
          </p:cNvPr>
          <p:cNvSpPr/>
          <p:nvPr/>
        </p:nvSpPr>
        <p:spPr>
          <a:xfrm>
            <a:off x="121617" y="6069868"/>
            <a:ext cx="6431583" cy="369332"/>
          </a:xfrm>
          <a:prstGeom prst="rect">
            <a:avLst/>
          </a:prstGeom>
        </p:spPr>
        <p:txBody>
          <a:bodyPr wrap="square">
            <a:spAutoFit/>
          </a:bodyPr>
          <a:lstStyle/>
          <a:p>
            <a:r>
              <a:rPr lang="en-US" dirty="0"/>
              <a:t>Data Source: Maine Behavioral Risk Factor Surveillance System.</a:t>
            </a:r>
          </a:p>
        </p:txBody>
      </p:sp>
      <p:sp>
        <p:nvSpPr>
          <p:cNvPr id="10" name="Rectangle 9">
            <a:extLst>
              <a:ext uri="{FF2B5EF4-FFF2-40B4-BE49-F238E27FC236}">
                <a16:creationId xmlns:a16="http://schemas.microsoft.com/office/drawing/2014/main" id="{E8170E02-44CF-482E-9C3C-A077C7394984}"/>
              </a:ext>
            </a:extLst>
          </p:cNvPr>
          <p:cNvSpPr/>
          <p:nvPr/>
        </p:nvSpPr>
        <p:spPr>
          <a:xfrm>
            <a:off x="6685962" y="5968052"/>
            <a:ext cx="2209900" cy="369332"/>
          </a:xfrm>
          <a:prstGeom prst="rect">
            <a:avLst/>
          </a:prstGeom>
        </p:spPr>
        <p:txBody>
          <a:bodyPr wrap="none">
            <a:spAutoFit/>
          </a:bodyPr>
          <a:lstStyle/>
          <a:p>
            <a:r>
              <a:rPr lang="en-US" b="1" dirty="0"/>
              <a:t>Measure 3.13 - Trend</a:t>
            </a:r>
          </a:p>
        </p:txBody>
      </p:sp>
    </p:spTree>
    <p:extLst>
      <p:ext uri="{BB962C8B-B14F-4D97-AF65-F5344CB8AC3E}">
        <p14:creationId xmlns:p14="http://schemas.microsoft.com/office/powerpoint/2010/main" val="4191292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28600"/>
            <a:ext cx="3505200" cy="3265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Times New Roman" panose="02020603050405020304" pitchFamily="18" charset="0"/>
                <a:cs typeface="Times New Roman" panose="02020603050405020304" pitchFamily="18" charset="0"/>
              </a:rPr>
              <a:t>Cigarette smoking, by Public Health District, Maine Adults,</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2014-2015</a:t>
            </a:r>
            <a:endParaRPr lang="en-US" sz="3200" dirty="0">
              <a:latin typeface="Times New Roman" panose="02020603050405020304" pitchFamily="18" charset="0"/>
              <a:cs typeface="Times New Roman" panose="02020603050405020304" pitchFamily="18" charset="0"/>
            </a:endParaRPr>
          </a:p>
        </p:txBody>
      </p:sp>
      <p:pic>
        <p:nvPicPr>
          <p:cNvPr id="6146" name="Picture 2" descr="S:\Staff Folders\Finn\2017-2018\Chronic Disease General\Tobacco map images\CurrentSmokers- Adults by Distri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319" y="76202"/>
            <a:ext cx="5240481" cy="678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2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378" y="1210272"/>
            <a:ext cx="9153378" cy="304698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4000" b="1"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4000" b="1" dirty="0">
                <a:solidFill>
                  <a:schemeClr val="bg1"/>
                </a:solidFill>
                <a:latin typeface="Times New Roman" panose="02020603050405020304" pitchFamily="18" charset="0"/>
                <a:cs typeface="Times New Roman" panose="02020603050405020304" pitchFamily="18" charset="0"/>
              </a:rPr>
              <a:t>The impact on an employer and</a:t>
            </a:r>
          </a:p>
          <a:p>
            <a:pPr algn="ctr" eaLnBrk="1" hangingPunct="1"/>
            <a:r>
              <a:rPr lang="en-US" sz="4000" b="1" dirty="0">
                <a:solidFill>
                  <a:schemeClr val="bg1"/>
                </a:solidFill>
                <a:latin typeface="Times New Roman" panose="02020603050405020304" pitchFamily="18" charset="0"/>
                <a:cs typeface="Times New Roman" panose="02020603050405020304" pitchFamily="18" charset="0"/>
              </a:rPr>
              <a:t>what you can do</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94240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089" y="1110955"/>
            <a:ext cx="8839200" cy="2209800"/>
          </a:xfrm>
        </p:spPr>
        <p:txBody>
          <a:bodyPr>
            <a:noAutofit/>
          </a:bodyPr>
          <a:lstStyle/>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Lost productivity</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 Absenteeism</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Injuries</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Fatalities</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Theft</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Low employee morale</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 Increased in health care costs</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Legal liability costs</a:t>
            </a:r>
          </a:p>
          <a:p>
            <a:pPr>
              <a:lnSpc>
                <a:spcPct val="150000"/>
              </a:lnSpc>
              <a:buFont typeface="Wingdings" panose="05000000000000000000" pitchFamily="2" charset="2"/>
              <a:buChar char="Ø"/>
              <a:defRPr/>
            </a:pPr>
            <a:r>
              <a:rPr lang="en-US" sz="2400" dirty="0">
                <a:latin typeface="Times New Roman" panose="02020603050405020304" pitchFamily="18" charset="0"/>
                <a:cs typeface="Times New Roman" panose="02020603050405020304" pitchFamily="18" charset="0"/>
              </a:rPr>
              <a:t>Workers' compensation costs</a:t>
            </a:r>
          </a:p>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Possible Impact of Tobacco Use Disorders</a:t>
            </a:r>
          </a:p>
          <a:p>
            <a:pPr algn="ct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33</a:t>
            </a:fld>
            <a:endParaRPr lang="en-US" dirty="0">
              <a:solidFill>
                <a:prstClr val="black">
                  <a:tint val="75000"/>
                </a:prstClr>
              </a:solidFill>
            </a:endParaRPr>
          </a:p>
        </p:txBody>
      </p:sp>
      <p:sp>
        <p:nvSpPr>
          <p:cNvPr id="5" name="Footer Placeholder 4"/>
          <p:cNvSpPr>
            <a:spLocks noGrp="1"/>
          </p:cNvSpPr>
          <p:nvPr>
            <p:ph type="ftr" sz="quarter" idx="11"/>
          </p:nvPr>
        </p:nvSpPr>
        <p:spPr>
          <a:xfrm>
            <a:off x="2747889" y="6492875"/>
            <a:ext cx="3657600" cy="365125"/>
          </a:xfrm>
        </p:spPr>
        <p:txBody>
          <a:bodyPr/>
          <a:lstStyle/>
          <a:p>
            <a:r>
              <a:rPr lang="en-US" dirty="0">
                <a:solidFill>
                  <a:prstClr val="black">
                    <a:tint val="75000"/>
                  </a:prstClr>
                </a:solidFill>
              </a:rPr>
              <a:t>Maine Department of Health and Human Services</a:t>
            </a:r>
          </a:p>
        </p:txBody>
      </p:sp>
      <p:pic>
        <p:nvPicPr>
          <p:cNvPr id="6" name="Picture 2">
            <a:extLst>
              <a:ext uri="{FF2B5EF4-FFF2-40B4-BE49-F238E27FC236}">
                <a16:creationId xmlns:a16="http://schemas.microsoft.com/office/drawing/2014/main" id="{C77D935F-810B-47BC-AFE5-CFDD5B50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821" y="1892774"/>
            <a:ext cx="32543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552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04" y="1286863"/>
            <a:ext cx="8839200" cy="5257800"/>
          </a:xfrm>
        </p:spPr>
        <p:txBody>
          <a:bodyPr>
            <a:noAutofit/>
          </a:bodyPr>
          <a:lstStyle/>
          <a:p>
            <a:r>
              <a:rPr lang="en-US" sz="2000" dirty="0">
                <a:latin typeface="Times New Roman" panose="02020603050405020304" pitchFamily="18" charset="0"/>
                <a:cs typeface="Times New Roman" panose="02020603050405020304" pitchFamily="18" charset="0"/>
              </a:rPr>
              <a:t>$300 Billion annually in medical care and lost productivity.</a:t>
            </a:r>
          </a:p>
          <a:p>
            <a:pPr lvl="1"/>
            <a:r>
              <a:rPr lang="en-US" sz="2000" dirty="0">
                <a:latin typeface="Times New Roman" panose="02020603050405020304" pitchFamily="18" charset="0"/>
                <a:cs typeface="Times New Roman" panose="02020603050405020304" pitchFamily="18" charset="0"/>
              </a:rPr>
              <a:t>$170 billion for direct medical costs for adults</a:t>
            </a:r>
          </a:p>
          <a:p>
            <a:pPr lvl="1"/>
            <a:r>
              <a:rPr lang="en-US" sz="2000" dirty="0">
                <a:latin typeface="Times New Roman" panose="02020603050405020304" pitchFamily="18" charset="0"/>
                <a:cs typeface="Times New Roman" panose="02020603050405020304" pitchFamily="18" charset="0"/>
              </a:rPr>
              <a:t>$156 billion in lost productivity</a:t>
            </a:r>
          </a:p>
          <a:p>
            <a:pPr lvl="1"/>
            <a:r>
              <a:rPr lang="en-US" sz="2000" dirty="0">
                <a:latin typeface="Times New Roman" panose="02020603050405020304" pitchFamily="18" charset="0"/>
                <a:cs typeface="Times New Roman" panose="02020603050405020304" pitchFamily="18" charset="0"/>
              </a:rPr>
              <a:t>$5.6 billion in lost productivity to SHS exposure</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Costs an employer $6,000 more than a nonsmoker annually</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Worksites that allow smoking spend about $728 more per 1,000 square feet annually in maintenance costs for office space than smoke-free worksites. </a:t>
            </a:r>
          </a:p>
          <a:p>
            <a:pPr lvl="1"/>
            <a:r>
              <a:rPr lang="en-US" sz="1600" dirty="0">
                <a:latin typeface="Times New Roman" panose="02020603050405020304" pitchFamily="18" charset="0"/>
                <a:cs typeface="Times New Roman" panose="02020603050405020304" pitchFamily="18" charset="0"/>
              </a:rPr>
              <a:t>With U.S. commercial buildings averaging between 12,000 to 19,000 square feet, there is an estimated extra cost of about $9,000 to $14,000 annually</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Smoking increases the risk of fires and injuries, which can increase health and building insurance costs by up to 30 percent</a:t>
            </a:r>
          </a:p>
        </p:txBody>
      </p:sp>
      <p:sp>
        <p:nvSpPr>
          <p:cNvPr id="4" name="Text Box 5"/>
          <p:cNvSpPr txBox="1">
            <a:spLocks noChangeArrowheads="1"/>
          </p:cNvSpPr>
          <p:nvPr/>
        </p:nvSpPr>
        <p:spPr bwMode="auto">
          <a:xfrm>
            <a:off x="0" y="-1294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Smoking-U.S. Economy</a:t>
            </a:r>
          </a:p>
          <a:p>
            <a:pPr algn="ct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066484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94" y="685800"/>
            <a:ext cx="8839200" cy="5342597"/>
          </a:xfrm>
        </p:spPr>
        <p:txBody>
          <a:bodyPr>
            <a:noAutofit/>
          </a:bodyPr>
          <a:lstStyle/>
          <a:p>
            <a:pPr marL="0" indent="0" algn="ctr">
              <a:buNone/>
              <a:defRPr/>
            </a:pPr>
            <a:endParaRPr lang="en-US" altLang="en-US" sz="2400" dirty="0">
              <a:latin typeface="Times New Roman" pitchFamily="18" charset="0"/>
            </a:endParaRPr>
          </a:p>
          <a:p>
            <a:r>
              <a:rPr lang="en-US" sz="2000" dirty="0">
                <a:latin typeface="Times New Roman" panose="02020603050405020304" pitchFamily="18" charset="0"/>
                <a:cs typeface="Times New Roman" panose="02020603050405020304" pitchFamily="18" charset="0"/>
              </a:rPr>
              <a:t>Improve tobacco policy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Include other tobacco products such as ENDS</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Build in support for tobacco users who may want to quit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Cessation groups or provide information for help to quit (i.e. MTHL)</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Provide education opportunities for employees 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Risks, quit opportunities, quit resources</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Provide information on tobacco-related health risks and benefits of quitting to employees and other workers at the worksite (e.g., contractors and volunteers) </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Train workers who are exposed or potentially exposed to occupational hazards at work about increased health and/or injury risks of combining tobacco use with exposure to workplace hazards,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about what the employer is doing to limit the risks, and</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about what the worker can do to limit his/her risks.</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378" y="-16733"/>
            <a:ext cx="9153378" cy="954107"/>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600" b="1" dirty="0">
                <a:solidFill>
                  <a:schemeClr val="bg1"/>
                </a:solidFill>
                <a:latin typeface="Times New Roman" panose="02020603050405020304" pitchFamily="18" charset="0"/>
                <a:cs typeface="Times New Roman" panose="02020603050405020304" pitchFamily="18" charset="0"/>
              </a:rPr>
              <a:t>How to reduce tobacco use in the workplace?</a:t>
            </a:r>
          </a:p>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69211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91703"/>
            <a:ext cx="8839200" cy="2895600"/>
          </a:xfrm>
        </p:spPr>
        <p:txBody>
          <a:bodyPr>
            <a:noAutofit/>
          </a:bodyPr>
          <a:lstStyle/>
          <a:p>
            <a:pPr marL="0" indent="0" algn="ctr">
              <a:buNone/>
              <a:defRPr/>
            </a:pPr>
            <a:endParaRPr lang="en-US" altLang="en-US" sz="2400" dirty="0">
              <a:latin typeface="Times New Roman" pitchFamily="18" charset="0"/>
            </a:endParaRPr>
          </a:p>
          <a:p>
            <a:pPr>
              <a:defRPr/>
            </a:pPr>
            <a:r>
              <a:rPr lang="en-US" sz="2400" dirty="0">
                <a:latin typeface="Times New Roman" panose="02020603050405020304" pitchFamily="18" charset="0"/>
                <a:cs typeface="Times New Roman" panose="02020603050405020304" pitchFamily="18" charset="0"/>
              </a:rPr>
              <a:t>MPS works to prevent health risks associated with: obesity, tobacco, and other substance use across the state.</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The collaborative effort of the Maine CDC and community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partners maximizes the health, safety and productivity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those who live, work, and play in Maine. </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solidFill>
                  <a:schemeClr val="bg1"/>
                </a:solidFill>
                <a:latin typeface="Times New Roman" panose="02020603050405020304" pitchFamily="18" charset="0"/>
                <a:cs typeface="Times New Roman" panose="02020603050405020304" pitchFamily="18" charset="0"/>
              </a:rPr>
              <a:t>What is Maine Prevention Services?</a:t>
            </a:r>
          </a:p>
          <a:p>
            <a:pPr algn="ctr" eaLnBrk="1" hangingPunct="1"/>
            <a:r>
              <a:rPr lang="en-US" sz="3600" b="1">
                <a:solidFill>
                  <a:schemeClr val="bg1"/>
                </a:solidFill>
                <a:latin typeface="Times New Roman" panose="02020603050405020304" pitchFamily="18" charset="0"/>
                <a:cs typeface="Times New Roman" panose="02020603050405020304" pitchFamily="18" charset="0"/>
              </a:rPr>
              <a:t>(MPS)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5">
            <a:extLst>
              <a:ext uri="{FF2B5EF4-FFF2-40B4-BE49-F238E27FC236}">
                <a16:creationId xmlns:a16="http://schemas.microsoft.com/office/drawing/2014/main" id="{6D5F5B2E-0674-475A-B354-4941DC0885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609830"/>
            <a:ext cx="2133600" cy="1066799"/>
          </a:xfrm>
          <a:prstGeom prst="rect">
            <a:avLst/>
          </a:prstGeom>
          <a:noFill/>
        </p:spPr>
      </p:pic>
      <p:pic>
        <p:nvPicPr>
          <p:cNvPr id="7" name="Picture 2" descr="\\ZEUS\Vol2\Depts\CTI\shared\Communications\Branding\Logos\MH_CTI_rgb.jpg">
            <a:extLst>
              <a:ext uri="{FF2B5EF4-FFF2-40B4-BE49-F238E27FC236}">
                <a16:creationId xmlns:a16="http://schemas.microsoft.com/office/drawing/2014/main" id="{02AC2E88-0285-4BD7-9EBE-2609BE1CF9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1224" y="4609830"/>
            <a:ext cx="2511552" cy="96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19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solidFill>
                  <a:prstClr val="white"/>
                </a:solidFill>
                <a:latin typeface="Times New Roman" panose="02020603050405020304" pitchFamily="18" charset="0"/>
                <a:cs typeface="Times New Roman" panose="02020603050405020304" pitchFamily="18" charset="0"/>
              </a:rPr>
              <a:t>When you are ready to quit, call</a:t>
            </a:r>
          </a:p>
          <a:p>
            <a:pPr algn="ctr" eaLnBrk="1" hangingPunct="1"/>
            <a:r>
              <a:rPr lang="en-US" sz="3600" b="1">
                <a:solidFill>
                  <a:prstClr val="white"/>
                </a:solidFill>
                <a:latin typeface="Times New Roman" panose="02020603050405020304" pitchFamily="18" charset="0"/>
                <a:cs typeface="Times New Roman" panose="02020603050405020304" pitchFamily="18" charset="0"/>
              </a:rPr>
              <a:t>the Maine Tobacco HelpLine</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6" name="Rectangle 5">
            <a:extLst>
              <a:ext uri="{FF2B5EF4-FFF2-40B4-BE49-F238E27FC236}">
                <a16:creationId xmlns:a16="http://schemas.microsoft.com/office/drawing/2014/main" id="{8DAC8804-86AC-4E8E-8D75-C8A8ADF1AD9F}"/>
              </a:ext>
            </a:extLst>
          </p:cNvPr>
          <p:cNvSpPr/>
          <p:nvPr/>
        </p:nvSpPr>
        <p:spPr>
          <a:xfrm>
            <a:off x="625415" y="2900049"/>
            <a:ext cx="7315200" cy="2708434"/>
          </a:xfrm>
          <a:prstGeom prst="rect">
            <a:avLst/>
          </a:prstGeom>
        </p:spPr>
        <p:txBody>
          <a:bodyPr wrap="square">
            <a:spAutoFit/>
          </a:bodyPr>
          <a:lstStyle/>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Free and Confidential</a:t>
            </a: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Hours: 8:00 AM - 12:00 AM Daily</a:t>
            </a: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Eligibility to receive counseling: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All Maine residents are eligible for one call.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May receive multiple calls if ready to quit within 30 days.</a:t>
            </a:r>
          </a:p>
          <a:p>
            <a:pPr fontAlgn="base"/>
            <a:endParaRPr lang="en-US" sz="1000"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Medications provided:</a:t>
            </a:r>
          </a:p>
          <a:p>
            <a:pPr lvl="1"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Nicotine Gum, Nicotine Patch, Nicotine Lozenge </a:t>
            </a:r>
          </a:p>
          <a:p>
            <a:pPr lvl="1"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Up to eight weeks of free, generic, OTC NRT</a:t>
            </a:r>
          </a:p>
        </p:txBody>
      </p:sp>
      <p:pic>
        <p:nvPicPr>
          <p:cNvPr id="7" name="Picture 2">
            <a:extLst>
              <a:ext uri="{FF2B5EF4-FFF2-40B4-BE49-F238E27FC236}">
                <a16:creationId xmlns:a16="http://schemas.microsoft.com/office/drawing/2014/main" id="{3DAAB682-6E39-4647-987F-6894B7402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41270"/>
            <a:ext cx="3657600" cy="15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6C0F85E-BE8B-487B-897C-0A6002C3B855}"/>
              </a:ext>
            </a:extLst>
          </p:cNvPr>
          <p:cNvSpPr/>
          <p:nvPr/>
        </p:nvSpPr>
        <p:spPr>
          <a:xfrm>
            <a:off x="381000" y="5886271"/>
            <a:ext cx="7010400"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Evidence Base Resource: Treating Tobacco Use and Dependence Clinical Practice Guideline (U.S. Public Health Service, 2008).</a:t>
            </a:r>
          </a:p>
        </p:txBody>
      </p:sp>
    </p:spTree>
    <p:extLst>
      <p:ext uri="{BB962C8B-B14F-4D97-AF65-F5344CB8AC3E}">
        <p14:creationId xmlns:p14="http://schemas.microsoft.com/office/powerpoint/2010/main" val="2587589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089" y="1524000"/>
            <a:ext cx="8839200" cy="3917950"/>
          </a:xfrm>
        </p:spPr>
        <p:txBody>
          <a:bodyPr>
            <a:noAutofit/>
          </a:bodyPr>
          <a:lstStyle/>
          <a:p>
            <a:pPr>
              <a:defRPr/>
            </a:pPr>
            <a:r>
              <a:rPr lang="en-US" sz="2000" b="1" dirty="0">
                <a:latin typeface="Times New Roman" panose="02020603050405020304" pitchFamily="18" charset="0"/>
                <a:cs typeface="Times New Roman" panose="02020603050405020304" pitchFamily="18" charset="0"/>
              </a:rPr>
              <a:t>7 FDA-approved medications:</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patch, (OTC)</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gum,  (OTC)</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inhaler, (Rx)</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nasal spray, (Rx)</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lozenge, (OTC)</a:t>
            </a:r>
          </a:p>
          <a:p>
            <a:pPr marL="457200" lvl="1" indent="0">
              <a:buNone/>
              <a:defRPr/>
            </a:pPr>
            <a:endParaRPr lang="en-US" sz="2000" dirty="0">
              <a:latin typeface="Times New Roman" panose="02020603050405020304" pitchFamily="18" charset="0"/>
              <a:cs typeface="Times New Roman" panose="02020603050405020304" pitchFamily="18" charset="0"/>
            </a:endParaRPr>
          </a:p>
          <a:p>
            <a:pPr marL="457200" lvl="1" indent="0">
              <a:buNone/>
              <a:defRPr/>
            </a:pPr>
            <a:r>
              <a:rPr lang="en-US" sz="2000" b="1" dirty="0">
                <a:latin typeface="Times New Roman" panose="02020603050405020304" pitchFamily="18" charset="0"/>
                <a:cs typeface="Times New Roman" panose="02020603050405020304" pitchFamily="18" charset="0"/>
              </a:rPr>
              <a:t>Two non-NRT medications that require Rx: </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bupropion SR (brand name </a:t>
            </a:r>
            <a:r>
              <a:rPr lang="en-US" sz="2000" dirty="0" err="1">
                <a:latin typeface="Times New Roman" panose="02020603050405020304" pitchFamily="18" charset="0"/>
                <a:cs typeface="Times New Roman" panose="02020603050405020304" pitchFamily="18" charset="0"/>
              </a:rPr>
              <a:t>Zyban</a:t>
            </a:r>
            <a:r>
              <a:rPr lang="en-US" sz="2000" dirty="0">
                <a:latin typeface="Times New Roman" panose="02020603050405020304" pitchFamily="18" charset="0"/>
                <a:cs typeface="Times New Roman" panose="02020603050405020304" pitchFamily="18" charset="0"/>
              </a:rPr>
              <a:t> if used for tobacco cessation and Wellbutrin if used as an antidepressant), and </a:t>
            </a:r>
          </a:p>
          <a:p>
            <a:pPr marL="800100" lvl="1" indent="-342900">
              <a:buFont typeface="+mj-lt"/>
              <a:buAutoNum type="arabicPeriod"/>
              <a:defRPr/>
            </a:pPr>
            <a:r>
              <a:rPr lang="en-US" sz="2000" dirty="0">
                <a:latin typeface="Times New Roman" panose="02020603050405020304" pitchFamily="18" charset="0"/>
                <a:cs typeface="Times New Roman" panose="02020603050405020304" pitchFamily="18" charset="0"/>
              </a:rPr>
              <a:t>varenicline (brand name Chantix)</a:t>
            </a:r>
            <a:endParaRPr lang="en-US" sz="1600" dirty="0">
              <a:latin typeface="Times New Roman" panose="02020603050405020304" pitchFamily="18" charset="0"/>
              <a:cs typeface="Times New Roman" panose="02020603050405020304" pitchFamily="18" charset="0"/>
            </a:endParaRPr>
          </a:p>
          <a:p>
            <a:pPr marL="457200" lvl="1" indent="0" algn="r">
              <a:buNone/>
              <a:defRPr/>
            </a:pPr>
            <a:r>
              <a:rPr lang="en-US" sz="1600" dirty="0">
                <a:latin typeface="Times New Roman" panose="02020603050405020304" pitchFamily="18" charset="0"/>
                <a:cs typeface="Times New Roman" panose="02020603050405020304" pitchFamily="18" charset="0"/>
              </a:rPr>
              <a:t>OTC-Over-the-Counter</a:t>
            </a:r>
          </a:p>
          <a:p>
            <a:pPr marL="457200" lvl="1" indent="0" algn="r">
              <a:buNone/>
              <a:defRPr/>
            </a:pPr>
            <a:r>
              <a:rPr lang="en-US" sz="1600" dirty="0">
                <a:latin typeface="Times New Roman" panose="02020603050405020304" pitchFamily="18" charset="0"/>
                <a:cs typeface="Times New Roman" panose="02020603050405020304" pitchFamily="18" charset="0"/>
              </a:rPr>
              <a:t>Rx-Prescription</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15815" y="0"/>
            <a:ext cx="9153378" cy="1508105"/>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prstClr val="white"/>
                </a:solidFill>
                <a:latin typeface="Times New Roman" panose="02020603050405020304" pitchFamily="18" charset="0"/>
                <a:cs typeface="Times New Roman" panose="02020603050405020304" pitchFamily="18" charset="0"/>
              </a:rPr>
              <a:t>Nicotine Replacement Therapy</a:t>
            </a:r>
          </a:p>
          <a:p>
            <a:pPr algn="ctr" eaLnBrk="1" hangingPunct="1"/>
            <a:r>
              <a:rPr lang="en-US" sz="2000" b="1" dirty="0">
                <a:solidFill>
                  <a:prstClr val="white"/>
                </a:solidFill>
                <a:latin typeface="Times New Roman" panose="02020603050405020304" pitchFamily="18" charset="0"/>
                <a:cs typeface="Times New Roman" panose="02020603050405020304" pitchFamily="18" charset="0"/>
              </a:rPr>
              <a:t>(NRT)</a:t>
            </a:r>
          </a:p>
          <a:p>
            <a:pPr algn="ctr" eaLnBrk="1" hangingPunct="1"/>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Content Placeholder 9">
            <a:extLst>
              <a:ext uri="{FF2B5EF4-FFF2-40B4-BE49-F238E27FC236}">
                <a16:creationId xmlns:a16="http://schemas.microsoft.com/office/drawing/2014/main" id="{AFF03F3D-9537-43FC-A1B4-9BD8A64D9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556409"/>
            <a:ext cx="2742857" cy="2742857"/>
          </a:xfrm>
          <a:prstGeom prst="rect">
            <a:avLst/>
          </a:prstGeom>
        </p:spPr>
      </p:pic>
    </p:spTree>
    <p:extLst>
      <p:ext uri="{BB962C8B-B14F-4D97-AF65-F5344CB8AC3E}">
        <p14:creationId xmlns:p14="http://schemas.microsoft.com/office/powerpoint/2010/main" val="126573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12940"/>
            <a:ext cx="9153378" cy="646331"/>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prstClr val="white"/>
                </a:solidFill>
                <a:latin typeface="Times New Roman" panose="02020603050405020304" pitchFamily="18" charset="0"/>
                <a:cs typeface="Times New Roman" panose="02020603050405020304" pitchFamily="18" charset="0"/>
              </a:rPr>
              <a:t>Maine Tobacco </a:t>
            </a:r>
            <a:r>
              <a:rPr lang="en-US" sz="3600" b="1" dirty="0" err="1">
                <a:solidFill>
                  <a:prstClr val="white"/>
                </a:solidFill>
                <a:latin typeface="Times New Roman" panose="02020603050405020304" pitchFamily="18" charset="0"/>
                <a:cs typeface="Times New Roman" panose="02020603050405020304" pitchFamily="18" charset="0"/>
              </a:rPr>
              <a:t>HelpLine</a:t>
            </a:r>
            <a:r>
              <a:rPr lang="en-US" sz="3600" b="1" dirty="0">
                <a:solidFill>
                  <a:prstClr val="white"/>
                </a:solidFill>
                <a:latin typeface="Times New Roman" panose="02020603050405020304" pitchFamily="18" charset="0"/>
                <a:cs typeface="Times New Roman" panose="02020603050405020304" pitchFamily="18" charset="0"/>
              </a:rPr>
              <a:t> Resources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Content Placeholder 11">
            <a:extLst>
              <a:ext uri="{FF2B5EF4-FFF2-40B4-BE49-F238E27FC236}">
                <a16:creationId xmlns:a16="http://schemas.microsoft.com/office/drawing/2014/main" id="{70ACF168-CA39-49BA-9AE6-F07E4C1295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388"/>
          <a:stretch/>
        </p:blipFill>
        <p:spPr>
          <a:xfrm>
            <a:off x="914400" y="2133600"/>
            <a:ext cx="2925857" cy="3874760"/>
          </a:xfrm>
          <a:prstGeom prst="rect">
            <a:avLst/>
          </a:prstGeom>
        </p:spPr>
      </p:pic>
      <p:pic>
        <p:nvPicPr>
          <p:cNvPr id="7" name="Picture 6">
            <a:extLst>
              <a:ext uri="{FF2B5EF4-FFF2-40B4-BE49-F238E27FC236}">
                <a16:creationId xmlns:a16="http://schemas.microsoft.com/office/drawing/2014/main" id="{5D9E2684-CAD6-4A3E-9215-14F98643D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606389"/>
            <a:ext cx="2103120" cy="4732020"/>
          </a:xfrm>
          <a:prstGeom prst="rect">
            <a:avLst/>
          </a:prstGeom>
        </p:spPr>
      </p:pic>
      <p:sp>
        <p:nvSpPr>
          <p:cNvPr id="8" name="TextBox 7">
            <a:extLst>
              <a:ext uri="{FF2B5EF4-FFF2-40B4-BE49-F238E27FC236}">
                <a16:creationId xmlns:a16="http://schemas.microsoft.com/office/drawing/2014/main" id="{1F5C437D-F476-4770-B8A7-0ACD3EA35952}"/>
              </a:ext>
            </a:extLst>
          </p:cNvPr>
          <p:cNvSpPr txBox="1"/>
          <p:nvPr/>
        </p:nvSpPr>
        <p:spPr>
          <a:xfrm>
            <a:off x="255401" y="1041146"/>
            <a:ext cx="863319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Order resources for Free </a:t>
            </a:r>
            <a:r>
              <a:rPr lang="en-US" sz="2800" dirty="0">
                <a:latin typeface="Times New Roman" panose="02020603050405020304" pitchFamily="18" charset="0"/>
                <a:cs typeface="Times New Roman" panose="02020603050405020304" pitchFamily="18" charset="0"/>
                <a:hlinkClick r:id="rId5"/>
              </a:rPr>
              <a:t>www.mainepreventionstore.com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841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089" y="1600200"/>
            <a:ext cx="8839200" cy="2209800"/>
          </a:xfrm>
        </p:spPr>
        <p:txBody>
          <a:bodyPr>
            <a:noAutofit/>
          </a:bodyPr>
          <a:lstStyle/>
          <a:p>
            <a:r>
              <a:rPr lang="en-US" sz="2000" dirty="0">
                <a:latin typeface="Times New Roman" panose="02020603050405020304" pitchFamily="18" charset="0"/>
                <a:cs typeface="Times New Roman" panose="02020603050405020304" pitchFamily="18" charset="0"/>
              </a:rPr>
              <a:t>"Tobacco product" means any product that is </a:t>
            </a:r>
            <a:r>
              <a:rPr lang="en-US" sz="2000" b="1" dirty="0">
                <a:latin typeface="Times New Roman" panose="02020603050405020304" pitchFamily="18" charset="0"/>
                <a:cs typeface="Times New Roman" panose="02020603050405020304" pitchFamily="18" charset="0"/>
              </a:rPr>
              <a:t>made from or derived from tobacco, or that contains nicotine</a:t>
            </a:r>
            <a:r>
              <a:rPr lang="en-US" sz="2000" dirty="0">
                <a:latin typeface="Times New Roman" panose="02020603050405020304" pitchFamily="18" charset="0"/>
                <a:cs typeface="Times New Roman" panose="02020603050405020304" pitchFamily="18" charset="0"/>
              </a:rPr>
              <a:t>, that is intended for human consumption or is likely to be consumed, whether smoked, heated, chewed, absorbed, dissolved, inhaled or ingested by any other means, including, but not limited to, a cigarette, a cigar, a hookah, pipe tobacco, chewing tobacco, snuff or snus.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"Tobacco product" also means an </a:t>
            </a:r>
            <a:r>
              <a:rPr lang="en-US" sz="2000" b="1" u="sng" dirty="0">
                <a:latin typeface="Times New Roman" panose="02020603050405020304" pitchFamily="18" charset="0"/>
                <a:cs typeface="Times New Roman" panose="02020603050405020304" pitchFamily="18" charset="0"/>
              </a:rPr>
              <a:t>electronic smoking device</a:t>
            </a:r>
            <a:r>
              <a:rPr lang="en-US" sz="2000"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any component or accessory used in the consumption of a tobacco product, such as </a:t>
            </a:r>
            <a:r>
              <a:rPr lang="en-US" sz="2000" b="1" dirty="0">
                <a:latin typeface="Times New Roman" panose="02020603050405020304" pitchFamily="18" charset="0"/>
                <a:cs typeface="Times New Roman" panose="02020603050405020304" pitchFamily="18" charset="0"/>
              </a:rPr>
              <a:t>filters, rolling papers, pipes and liquids</a:t>
            </a:r>
            <a:r>
              <a:rPr lang="en-US" sz="2000" dirty="0">
                <a:latin typeface="Times New Roman" panose="02020603050405020304" pitchFamily="18" charset="0"/>
                <a:cs typeface="Times New Roman" panose="02020603050405020304" pitchFamily="18" charset="0"/>
              </a:rPr>
              <a:t> used in electronic smoking devices, </a:t>
            </a:r>
            <a:r>
              <a:rPr lang="en-US" sz="2000" i="1" dirty="0">
                <a:latin typeface="Times New Roman" panose="02020603050405020304" pitchFamily="18" charset="0"/>
                <a:cs typeface="Times New Roman" panose="02020603050405020304" pitchFamily="18" charset="0"/>
              </a:rPr>
              <a:t>whether or not they contain nicotine. </a:t>
            </a:r>
            <a:br>
              <a:rPr lang="en-US" sz="2000" i="1" dirty="0">
                <a:latin typeface="Times New Roman" panose="02020603050405020304" pitchFamily="18" charset="0"/>
                <a:cs typeface="Times New Roman" panose="02020603050405020304" pitchFamily="18" charset="0"/>
              </a:rPr>
            </a:br>
            <a:endParaRPr lang="en-US" sz="2000" i="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"Tobacco product" does not include drugs, devices or combination products authorized for sale by the United States Food and Drug Administration, as those terms are defined in the Federal Food, Drug, and Cosmetic Act. </a:t>
            </a:r>
          </a:p>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State of Maine</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Tobacco Product Definition</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577068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The </a:t>
            </a:r>
            <a:r>
              <a:rPr lang="en-US" sz="3600" b="1" dirty="0" err="1">
                <a:solidFill>
                  <a:schemeClr val="bg1"/>
                </a:solidFill>
                <a:latin typeface="Times New Roman" panose="02020603050405020304" pitchFamily="18" charset="0"/>
                <a:cs typeface="Times New Roman" panose="02020603050405020304" pitchFamily="18" charset="0"/>
              </a:rPr>
              <a:t>QuitLink</a:t>
            </a:r>
            <a:endParaRPr 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Content Placeholder 4">
            <a:extLst>
              <a:ext uri="{FF2B5EF4-FFF2-40B4-BE49-F238E27FC236}">
                <a16:creationId xmlns:a16="http://schemas.microsoft.com/office/drawing/2014/main" id="{29BACFBB-3787-4809-8B4D-0600DC8D8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18" y="2362200"/>
            <a:ext cx="4152900" cy="1524000"/>
          </a:xfrm>
          <a:prstGeom prst="rect">
            <a:avLst/>
          </a:prstGeom>
        </p:spPr>
      </p:pic>
      <p:pic>
        <p:nvPicPr>
          <p:cNvPr id="7" name="Picture 2">
            <a:extLst>
              <a:ext uri="{FF2B5EF4-FFF2-40B4-BE49-F238E27FC236}">
                <a16:creationId xmlns:a16="http://schemas.microsoft.com/office/drawing/2014/main" id="{EB93EB82-638E-4128-8F05-ABCE249C8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217" y="1267425"/>
            <a:ext cx="3935383" cy="52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AF6A801E-719E-491E-ACAE-9BFA29F0D3CA}"/>
              </a:ext>
            </a:extLst>
          </p:cNvPr>
          <p:cNvSpPr/>
          <p:nvPr/>
        </p:nvSpPr>
        <p:spPr>
          <a:xfrm>
            <a:off x="844382" y="1548914"/>
            <a:ext cx="3630635"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Thinking about quitting…</a:t>
            </a:r>
          </a:p>
        </p:txBody>
      </p:sp>
    </p:spTree>
    <p:extLst>
      <p:ext uri="{BB962C8B-B14F-4D97-AF65-F5344CB8AC3E}">
        <p14:creationId xmlns:p14="http://schemas.microsoft.com/office/powerpoint/2010/main" val="1211721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solidFill>
                  <a:schemeClr val="bg1"/>
                </a:solidFill>
                <a:latin typeface="Times New Roman" panose="02020603050405020304" pitchFamily="18" charset="0"/>
                <a:cs typeface="Times New Roman" panose="02020603050405020304" pitchFamily="18" charset="0"/>
              </a:rPr>
              <a:t>Smoke Free Home Pledge</a:t>
            </a:r>
          </a:p>
          <a:p>
            <a:pPr algn="ctr" eaLnBrk="1" hangingPunct="1"/>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Content Placeholder 4">
            <a:extLst>
              <a:ext uri="{FF2B5EF4-FFF2-40B4-BE49-F238E27FC236}">
                <a16:creationId xmlns:a16="http://schemas.microsoft.com/office/drawing/2014/main" id="{FD7A06C9-2C35-4B5D-8C68-77C039E9D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1885727"/>
            <a:ext cx="7848600" cy="4955020"/>
          </a:xfrm>
          <a:prstGeom prst="rect">
            <a:avLst/>
          </a:prstGeom>
        </p:spPr>
      </p:pic>
      <p:sp>
        <p:nvSpPr>
          <p:cNvPr id="7" name="Rectangle 6">
            <a:extLst>
              <a:ext uri="{FF2B5EF4-FFF2-40B4-BE49-F238E27FC236}">
                <a16:creationId xmlns:a16="http://schemas.microsoft.com/office/drawing/2014/main" id="{9B407F36-6866-4211-9005-B6D996DF488B}"/>
              </a:ext>
            </a:extLst>
          </p:cNvPr>
          <p:cNvSpPr/>
          <p:nvPr/>
        </p:nvSpPr>
        <p:spPr>
          <a:xfrm>
            <a:off x="152400" y="1034533"/>
            <a:ext cx="8839200" cy="830997"/>
          </a:xfrm>
          <a:prstGeom prst="rect">
            <a:avLst/>
          </a:prstGeom>
        </p:spPr>
        <p:txBody>
          <a:bodyPr wrap="square">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Not ready to quit but willing to decrease exposure in your home...</a:t>
            </a:r>
          </a:p>
        </p:txBody>
      </p:sp>
    </p:spTree>
    <p:extLst>
      <p:ext uri="{BB962C8B-B14F-4D97-AF65-F5344CB8AC3E}">
        <p14:creationId xmlns:p14="http://schemas.microsoft.com/office/powerpoint/2010/main" val="1221854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609117"/>
          </a:xfrm>
        </p:spPr>
        <p:txBody>
          <a:bodyPr>
            <a:normAutofit fontScale="70000" lnSpcReduction="20000"/>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defTabSz="685800">
              <a:buNone/>
            </a:pPr>
            <a:r>
              <a:rPr lang="en-US" sz="4000" b="1" dirty="0">
                <a:solidFill>
                  <a:prstClr val="black"/>
                </a:solidFill>
                <a:latin typeface="Times New Roman" panose="02020603050405020304" pitchFamily="18" charset="0"/>
                <a:cs typeface="Times New Roman" panose="02020603050405020304" pitchFamily="18" charset="0"/>
              </a:rPr>
              <a:t>Emily Moores</a:t>
            </a:r>
          </a:p>
          <a:p>
            <a:pPr marL="0" indent="0" algn="ctr" defTabSz="685800">
              <a:buNone/>
            </a:pPr>
            <a:r>
              <a:rPr lang="en-US" sz="4000" dirty="0">
                <a:solidFill>
                  <a:prstClr val="black"/>
                </a:solidFill>
                <a:latin typeface="Times New Roman" panose="02020603050405020304" pitchFamily="18" charset="0"/>
                <a:cs typeface="Times New Roman" panose="02020603050405020304" pitchFamily="18" charset="0"/>
                <a:hlinkClick r:id="rId3"/>
              </a:rPr>
              <a:t>Emily.Moores@Maine.gov</a:t>
            </a:r>
            <a:endParaRPr lang="en-US" sz="4000" dirty="0">
              <a:solidFill>
                <a:prstClr val="black"/>
              </a:solidFill>
              <a:latin typeface="Times New Roman" panose="02020603050405020304" pitchFamily="18" charset="0"/>
              <a:cs typeface="Times New Roman" panose="02020603050405020304" pitchFamily="18" charset="0"/>
            </a:endParaRPr>
          </a:p>
          <a:p>
            <a:pPr marL="0" indent="0" algn="ctr" defTabSz="685800">
              <a:buNone/>
            </a:pPr>
            <a:r>
              <a:rPr lang="en-US" sz="4000" dirty="0">
                <a:solidFill>
                  <a:prstClr val="black"/>
                </a:solidFill>
                <a:latin typeface="Times New Roman" panose="02020603050405020304" pitchFamily="18" charset="0"/>
                <a:cs typeface="Times New Roman" panose="02020603050405020304" pitchFamily="18" charset="0"/>
              </a:rPr>
              <a:t>207-287-3268</a:t>
            </a:r>
            <a:br>
              <a:rPr lang="en-US" dirty="0">
                <a:solidFill>
                  <a:prstClr val="black"/>
                </a:solidFill>
                <a:latin typeface="Times New Roman" panose="02020603050405020304" pitchFamily="18" charset="0"/>
                <a:cs typeface="Times New Roman" panose="02020603050405020304" pitchFamily="18" charset="0"/>
              </a:rPr>
            </a:br>
            <a:r>
              <a:rPr lang="en-US" sz="1100" dirty="0">
                <a:solidFill>
                  <a:prstClr val="black"/>
                </a:solidFill>
                <a:latin typeface="Times New Roman" panose="02020603050405020304" pitchFamily="18" charset="0"/>
                <a:cs typeface="Times New Roman" panose="02020603050405020304" pitchFamily="18" charset="0"/>
              </a:rPr>
              <a:t> </a:t>
            </a:r>
            <a:endParaRPr lang="en-US" dirty="0">
              <a:solidFill>
                <a:prstClr val="black"/>
              </a:solidFill>
              <a:latin typeface="Times New Roman" panose="02020603050405020304" pitchFamily="18" charset="0"/>
              <a:cs typeface="Times New Roman" panose="02020603050405020304" pitchFamily="18" charset="0"/>
            </a:endParaRPr>
          </a:p>
          <a:p>
            <a:pPr marL="0" indent="0" algn="ctr" defTabSz="685800">
              <a:buNone/>
            </a:pPr>
            <a:r>
              <a:rPr lang="en-US" dirty="0">
                <a:solidFill>
                  <a:prstClr val="black"/>
                </a:solidFill>
                <a:latin typeface="Times New Roman" panose="02020603050405020304" pitchFamily="18" charset="0"/>
                <a:cs typeface="Times New Roman" panose="02020603050405020304" pitchFamily="18" charset="0"/>
              </a:rPr>
              <a:t>Tobacco Prevention &amp; Control Manager</a:t>
            </a:r>
          </a:p>
          <a:p>
            <a:pPr marL="0" indent="0" algn="ctr" defTabSz="685800">
              <a:buNone/>
            </a:pPr>
            <a:r>
              <a:rPr lang="en-US" dirty="0">
                <a:solidFill>
                  <a:prstClr val="black"/>
                </a:solidFill>
                <a:latin typeface="Times New Roman" panose="02020603050405020304" pitchFamily="18" charset="0"/>
                <a:cs typeface="Times New Roman" panose="02020603050405020304" pitchFamily="18" charset="0"/>
              </a:rPr>
              <a:t>of the </a:t>
            </a:r>
          </a:p>
          <a:p>
            <a:pPr marL="0" indent="0" algn="ctr" defTabSz="685800">
              <a:buNone/>
            </a:pPr>
            <a:r>
              <a:rPr lang="en-US" dirty="0">
                <a:solidFill>
                  <a:prstClr val="black"/>
                </a:solidFill>
                <a:latin typeface="Times New Roman" panose="02020603050405020304" pitchFamily="18" charset="0"/>
                <a:cs typeface="Times New Roman" panose="02020603050405020304" pitchFamily="18" charset="0"/>
              </a:rPr>
              <a:t>Tobacco and Substance Use Prevention and Control Program</a:t>
            </a:r>
          </a:p>
          <a:p>
            <a:pPr marL="0" indent="0" algn="ctr" defTabSz="685800">
              <a:buNone/>
            </a:pPr>
            <a:r>
              <a:rPr lang="en-US" dirty="0">
                <a:solidFill>
                  <a:prstClr val="black"/>
                </a:solidFill>
                <a:latin typeface="Times New Roman" panose="02020603050405020304" pitchFamily="18" charset="0"/>
                <a:cs typeface="Times New Roman" panose="02020603050405020304" pitchFamily="18" charset="0"/>
              </a:rPr>
              <a:t>At the</a:t>
            </a:r>
          </a:p>
          <a:p>
            <a:pPr marL="0" indent="0" algn="ctr" defTabSz="685800">
              <a:buNone/>
            </a:pPr>
            <a:r>
              <a:rPr lang="en-US" dirty="0">
                <a:solidFill>
                  <a:prstClr val="black"/>
                </a:solidFill>
                <a:latin typeface="Times New Roman" panose="02020603050405020304" pitchFamily="18" charset="0"/>
                <a:cs typeface="Times New Roman" panose="02020603050405020304" pitchFamily="18" charset="0"/>
              </a:rPr>
              <a:t>Maine CDC</a:t>
            </a:r>
          </a:p>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2DDE72C6-7067-432E-A04B-6684B33D0546}" type="slidenum">
              <a:rPr lang="en-US" smtClean="0"/>
              <a:t>42</a:t>
            </a:fld>
            <a:endParaRPr lang="en-US" dirty="0"/>
          </a:p>
        </p:txBody>
      </p:sp>
      <p:sp>
        <p:nvSpPr>
          <p:cNvPr id="2" name="Footer Placeholder 1"/>
          <p:cNvSpPr>
            <a:spLocks noGrp="1"/>
          </p:cNvSpPr>
          <p:nvPr>
            <p:ph type="ftr" sz="quarter" idx="11"/>
          </p:nvPr>
        </p:nvSpPr>
        <p:spPr>
          <a:xfrm>
            <a:off x="2895600" y="6356350"/>
            <a:ext cx="3352800" cy="365125"/>
          </a:xfrm>
        </p:spPr>
        <p:txBody>
          <a:bodyPr/>
          <a:lstStyle/>
          <a:p>
            <a:r>
              <a:rPr lang="en-US"/>
              <a:t>Maine Department of Health and Human Services</a:t>
            </a:r>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Tree>
    <p:extLst>
      <p:ext uri="{BB962C8B-B14F-4D97-AF65-F5344CB8AC3E}">
        <p14:creationId xmlns:p14="http://schemas.microsoft.com/office/powerpoint/2010/main" val="265645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18415"/>
            <a:ext cx="4495800" cy="4937935"/>
          </a:xfrm>
        </p:spPr>
        <p:txBody>
          <a:bodyPr>
            <a:noAutofit/>
          </a:bodyPr>
          <a:lstStyle/>
          <a:p>
            <a:pPr marL="0" indent="0">
              <a:buNone/>
            </a:pPr>
            <a:endParaRPr lang="en-US" sz="24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Combustible Tobacco Products</a:t>
            </a:r>
            <a:r>
              <a:rPr lang="en-US" sz="2000" dirty="0">
                <a:latin typeface="Times New Roman" panose="02020603050405020304" pitchFamily="18" charset="0"/>
                <a:cs typeface="Times New Roman" panose="02020603050405020304" pitchFamily="18" charset="0"/>
              </a:rPr>
              <a:t>, include cigarettes, cigars, and cigarillos (little cigars).</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Smokeless Tobacco Products</a:t>
            </a:r>
            <a:r>
              <a:rPr lang="en-US" sz="2000" dirty="0">
                <a:latin typeface="Times New Roman" panose="02020603050405020304" pitchFamily="18" charset="0"/>
                <a:cs typeface="Times New Roman" panose="02020603050405020304" pitchFamily="18" charset="0"/>
              </a:rPr>
              <a:t>, include chewing tobacco, snuff and snus.</a:t>
            </a:r>
            <a:br>
              <a:rPr lang="en-US" sz="2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Electronic Products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include e-cigarettes, vaporizers and vape products.</a:t>
            </a:r>
          </a:p>
          <a:p>
            <a:pPr marL="0" indent="0" algn="ctr">
              <a:buNone/>
            </a:pP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Nicotine is addictive in </a:t>
            </a:r>
            <a:r>
              <a:rPr lang="en-US" sz="2000" b="1" i="1" u="sng" dirty="0">
                <a:latin typeface="Times New Roman" panose="02020603050405020304" pitchFamily="18" charset="0"/>
                <a:cs typeface="Times New Roman" panose="02020603050405020304" pitchFamily="18" charset="0"/>
              </a:rPr>
              <a:t>any</a:t>
            </a:r>
            <a:r>
              <a:rPr lang="en-US" sz="2000" dirty="0">
                <a:latin typeface="Times New Roman" panose="02020603050405020304" pitchFamily="18" charset="0"/>
                <a:cs typeface="Times New Roman" panose="02020603050405020304" pitchFamily="18" charset="0"/>
              </a:rPr>
              <a:t> form </a:t>
            </a:r>
            <a:r>
              <a:rPr lang="en-US" sz="2000" b="1" dirty="0">
                <a:latin typeface="Times New Roman" panose="02020603050405020304" pitchFamily="18" charset="0"/>
                <a:cs typeface="Times New Roman" panose="02020603050405020304" pitchFamily="18" charset="0"/>
              </a:rPr>
              <a:t>there are no harmless tobacco products.</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Tobacco Products come in many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shapes, sizes and types…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5" descr="http://www.tobwis.org/_Media/Assets/1315844207OTP-products.JPG">
            <a:extLst>
              <a:ext uri="{FF2B5EF4-FFF2-40B4-BE49-F238E27FC236}">
                <a16:creationId xmlns:a16="http://schemas.microsoft.com/office/drawing/2014/main" id="{EF81A0DB-D220-4B16-9CE4-0D49D35E6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92079"/>
            <a:ext cx="3886200" cy="2116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a:extLst>
              <a:ext uri="{FF2B5EF4-FFF2-40B4-BE49-F238E27FC236}">
                <a16:creationId xmlns:a16="http://schemas.microsoft.com/office/drawing/2014/main" id="{1E8A2D3E-1176-455D-A36D-3FDCB18F1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4495800"/>
            <a:ext cx="3886199" cy="1631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340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209800"/>
          </a:xfrm>
        </p:spPr>
        <p:txBody>
          <a:bodyPr>
            <a:noAutofit/>
          </a:bodyPr>
          <a:lstStyle/>
          <a:p>
            <a:pPr marL="0" indent="0" algn="ctr">
              <a:buNone/>
              <a:defRPr/>
            </a:pPr>
            <a:endParaRPr lang="en-US" altLang="en-US" sz="2400" dirty="0">
              <a:latin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Health Effects of Tobacco Use and Exposure</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pic>
        <p:nvPicPr>
          <p:cNvPr id="6" name="Picture 2">
            <a:extLst>
              <a:ext uri="{FF2B5EF4-FFF2-40B4-BE49-F238E27FC236}">
                <a16:creationId xmlns:a16="http://schemas.microsoft.com/office/drawing/2014/main" id="{5FB2A9A1-F659-472C-9861-B51FA92FB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00225"/>
            <a:ext cx="6248400" cy="455612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67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3555558-ED95-4F14-B506-C1EF9B805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6" y="3224427"/>
            <a:ext cx="2453346" cy="363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1404038"/>
            <a:ext cx="8839200" cy="3352800"/>
          </a:xfrm>
        </p:spPr>
        <p:txBody>
          <a:bodyPr>
            <a:noAutofit/>
          </a:bodyPr>
          <a:lstStyle/>
          <a:p>
            <a:pPr marL="0" indent="0" algn="ctr">
              <a:buNone/>
              <a:defRPr/>
            </a:pPr>
            <a:endParaRPr lang="en-US" altLang="en-US" sz="2400" dirty="0">
              <a:latin typeface="Times New Roman" pitchFamily="18" charset="0"/>
            </a:endParaRPr>
          </a:p>
          <a:p>
            <a:pPr>
              <a:lnSpc>
                <a:spcPct val="120000"/>
              </a:lnSpc>
              <a:spcAft>
                <a:spcPts val="900"/>
              </a:spcAft>
              <a:buClr>
                <a:srgbClr val="5592BA"/>
              </a:buClr>
              <a:buSzPct val="90000"/>
            </a:pPr>
            <a:r>
              <a:rPr lang="en-US" sz="2400" dirty="0">
                <a:latin typeface="Times New Roman" panose="02020603050405020304" pitchFamily="18" charset="0"/>
                <a:cs typeface="Times New Roman" panose="02020603050405020304" pitchFamily="18" charset="0"/>
              </a:rPr>
              <a:t>Tobacco use is the single </a:t>
            </a:r>
            <a:r>
              <a:rPr lang="en-US" sz="2400" b="1" dirty="0">
                <a:latin typeface="Times New Roman" panose="02020603050405020304" pitchFamily="18" charset="0"/>
                <a:cs typeface="Times New Roman" panose="02020603050405020304" pitchFamily="18" charset="0"/>
              </a:rPr>
              <a:t>leading cause of preventable death and disease </a:t>
            </a:r>
            <a:r>
              <a:rPr lang="en-US" sz="2400" dirty="0">
                <a:latin typeface="Times New Roman" panose="02020603050405020304" pitchFamily="18" charset="0"/>
                <a:cs typeface="Times New Roman" panose="02020603050405020304" pitchFamily="18" charset="0"/>
              </a:rPr>
              <a:t>in Maine and the U.S.</a:t>
            </a:r>
          </a:p>
          <a:p>
            <a:pPr>
              <a:lnSpc>
                <a:spcPct val="120000"/>
              </a:lnSpc>
              <a:spcAft>
                <a:spcPts val="900"/>
              </a:spcAft>
              <a:buClr>
                <a:srgbClr val="5592BA"/>
              </a:buClr>
              <a:buSzPct val="90000"/>
            </a:pPr>
            <a:r>
              <a:rPr lang="en-US" sz="2400" dirty="0">
                <a:latin typeface="Times New Roman" panose="02020603050405020304" pitchFamily="18" charset="0"/>
                <a:cs typeface="Times New Roman" panose="02020603050405020304" pitchFamily="18" charset="0"/>
              </a:rPr>
              <a:t>No risk-free level of exposure to secondhand smoke.</a:t>
            </a:r>
          </a:p>
          <a:p>
            <a:pPr>
              <a:lnSpc>
                <a:spcPct val="120000"/>
              </a:lnSpc>
              <a:spcAft>
                <a:spcPts val="900"/>
              </a:spcAft>
              <a:buClr>
                <a:srgbClr val="5592BA"/>
              </a:buClr>
              <a:buSzPct val="90000"/>
            </a:pPr>
            <a:r>
              <a:rPr lang="en-US" sz="2400" dirty="0">
                <a:latin typeface="Times New Roman" panose="02020603050405020304" pitchFamily="18" charset="0"/>
                <a:cs typeface="Times New Roman" panose="02020603050405020304" pitchFamily="18" charset="0"/>
              </a:rPr>
              <a:t>Tobacco-free environments change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social norm around tobacco use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promote tobacco-free lifestyles.</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Understanding the Dangers of Tobacco</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46390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04116"/>
            <a:ext cx="8839200" cy="5257800"/>
          </a:xfrm>
        </p:spPr>
        <p:txBody>
          <a:bodyPr>
            <a:noAutofit/>
          </a:bodyPr>
          <a:lstStyle/>
          <a:p>
            <a:pPr marL="0" indent="0" algn="ctr">
              <a:buNone/>
              <a:defRPr/>
            </a:pPr>
            <a:endParaRPr lang="en-US" altLang="en-US" sz="2400" dirty="0">
              <a:latin typeface="Times New Roman" pitchFamily="18" charset="0"/>
            </a:endParaRPr>
          </a:p>
          <a:p>
            <a:pPr marL="285750" indent="-285750"/>
            <a:r>
              <a:rPr lang="en-US" sz="2400" dirty="0">
                <a:latin typeface="Times New Roman" panose="02020603050405020304" pitchFamily="18" charset="0"/>
                <a:cs typeface="Times New Roman" panose="02020603050405020304" pitchFamily="18" charset="0"/>
              </a:rPr>
              <a:t>The prefrontal cortex, which controls planning, impulse control, and working memory, continues to develop until about </a:t>
            </a:r>
            <a:r>
              <a:rPr lang="en-US" sz="2400" b="1" dirty="0">
                <a:latin typeface="Times New Roman" panose="02020603050405020304" pitchFamily="18" charset="0"/>
                <a:cs typeface="Times New Roman" panose="02020603050405020304" pitchFamily="18" charset="0"/>
              </a:rPr>
              <a:t>25 years of age. </a:t>
            </a:r>
          </a:p>
          <a:p>
            <a:pPr algn="ct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Nicotine and substance use exposure during periods of brain development can </a:t>
            </a:r>
            <a:r>
              <a:rPr lang="en-US" sz="2400" b="1" i="1" dirty="0">
                <a:latin typeface="Times New Roman" panose="02020603050405020304" pitchFamily="18" charset="0"/>
                <a:cs typeface="Times New Roman" panose="02020603050405020304" pitchFamily="18" charset="0"/>
              </a:rPr>
              <a:t>disrupt the growth </a:t>
            </a:r>
            <a:r>
              <a:rPr lang="en-US" sz="2400" dirty="0">
                <a:latin typeface="Times New Roman" panose="02020603050405020304" pitchFamily="18" charset="0"/>
                <a:cs typeface="Times New Roman" panose="02020603050405020304" pitchFamily="18" charset="0"/>
              </a:rPr>
              <a:t>of brain circuits that control </a:t>
            </a:r>
            <a:r>
              <a:rPr lang="en-US" sz="2400" b="1" dirty="0">
                <a:latin typeface="Times New Roman" panose="02020603050405020304" pitchFamily="18" charset="0"/>
                <a:cs typeface="Times New Roman" panose="02020603050405020304" pitchFamily="18" charset="0"/>
              </a:rPr>
              <a:t>attention, learning and susceptibility to addiction.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effects of nicotine and substance use </a:t>
            </a:r>
            <a:r>
              <a:rPr lang="en-US" sz="2400" dirty="0">
                <a:latin typeface="Times New Roman" panose="02020603050405020304" pitchFamily="18" charset="0"/>
                <a:cs typeface="Times New Roman" panose="02020603050405020304" pitchFamily="18" charset="0"/>
              </a:rPr>
              <a:t>exposure during youth and young adulthood can be long-lasting and include </a:t>
            </a:r>
            <a:r>
              <a:rPr lang="en-US" sz="2400" b="1" dirty="0">
                <a:latin typeface="Times New Roman" panose="02020603050405020304" pitchFamily="18" charset="0"/>
                <a:cs typeface="Times New Roman" panose="02020603050405020304" pitchFamily="18" charset="0"/>
              </a:rPr>
              <a:t>lower impulse control and mood disorders</a:t>
            </a:r>
            <a:r>
              <a:rPr lang="en-US" sz="2400" dirty="0">
                <a:latin typeface="Times New Roman" panose="02020603050405020304" pitchFamily="18" charset="0"/>
                <a:cs typeface="Times New Roman" panose="02020603050405020304" pitchFamily="18" charset="0"/>
              </a:rPr>
              <a:t>, and prime young brains for addiction.</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0" y="-28135"/>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Nicotine Use Under Age 25</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58594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8" y="1206080"/>
            <a:ext cx="8839200" cy="5486400"/>
          </a:xfrm>
        </p:spPr>
        <p:txBody>
          <a:bodyPr>
            <a:noAutofit/>
          </a:bodyPr>
          <a:lstStyle/>
          <a:p>
            <a:pPr marL="0" indent="0" algn="ctr">
              <a:buNone/>
              <a:defRPr/>
            </a:pPr>
            <a:endParaRPr lang="en-US" altLang="en-US" sz="2400" dirty="0">
              <a:latin typeface="Times New Roman" pitchFamily="18" charset="0"/>
            </a:endParaRPr>
          </a:p>
          <a:p>
            <a:r>
              <a:rPr lang="en-US" sz="2400" dirty="0">
                <a:latin typeface="Times New Roman" panose="02020603050405020304" pitchFamily="18" charset="0"/>
                <a:cs typeface="Times New Roman" panose="02020603050405020304" pitchFamily="18" charset="0"/>
              </a:rPr>
              <a:t>Smoking causes: cancer, heart disease, stroke, lung diseases, diabetes, chronic obstructive pulmonary disease (COPD), including emphysema, chronic bronchitis, &amp; certain cancers.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Smoking increases the risk for tuberculosis, certain eye diseases, and problems of the immune system, including rheumatoid arthritis.</a:t>
            </a:r>
          </a:p>
          <a:p>
            <a:endParaRPr lang="en-US" sz="2400" dirty="0">
              <a:latin typeface="Times New Roman" panose="02020603050405020304" pitchFamily="18" charset="0"/>
              <a:cs typeface="Times New Roman" panose="02020603050405020304" pitchFamily="18" charset="0"/>
            </a:endParaRPr>
          </a:p>
          <a:p>
            <a:pPr marL="285750" indent="-285750"/>
            <a:r>
              <a:rPr lang="en-US" sz="2400" dirty="0">
                <a:latin typeface="Times New Roman" panose="02020603050405020304" pitchFamily="18" charset="0"/>
                <a:cs typeface="Times New Roman" panose="02020603050405020304" pitchFamily="18" charset="0"/>
              </a:rPr>
              <a:t>Tobacco smoke contains more than 7,000 chemicals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70 are known to cause cancer</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puff delivers a mix of chemicals to lungs where they are absorbed into the bloodstream and carried to every organ in the body</a:t>
            </a:r>
          </a:p>
          <a:p>
            <a:endParaRPr lang="en-US" sz="2400" dirty="0">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9378" y="0"/>
            <a:ext cx="9153378" cy="1200329"/>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Smoking Tobacco Causes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Tree>
    <p:extLst>
      <p:ext uri="{BB962C8B-B14F-4D97-AF65-F5344CB8AC3E}">
        <p14:creationId xmlns:p14="http://schemas.microsoft.com/office/powerpoint/2010/main" val="278202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6037</TotalTime>
  <Words>3752</Words>
  <Application>Microsoft Office PowerPoint</Application>
  <PresentationFormat>On-screen Show (4:3)</PresentationFormat>
  <Paragraphs>463</Paragraphs>
  <Slides>42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Office Theme</vt:lpstr>
      <vt:lpstr>Impacts of Tobacco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Moores, Emily</cp:lastModifiedBy>
  <cp:revision>140</cp:revision>
  <cp:lastPrinted>2018-09-25T13:08:30Z</cp:lastPrinted>
  <dcterms:created xsi:type="dcterms:W3CDTF">2015-04-10T16:13:17Z</dcterms:created>
  <dcterms:modified xsi:type="dcterms:W3CDTF">2018-09-26T13:05:45Z</dcterms:modified>
</cp:coreProperties>
</file>