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1129" r:id="rId2"/>
    <p:sldId id="1160" r:id="rId3"/>
    <p:sldId id="1166" r:id="rId4"/>
    <p:sldId id="1172" r:id="rId5"/>
    <p:sldId id="1177" r:id="rId6"/>
    <p:sldId id="1162" r:id="rId7"/>
    <p:sldId id="1176" r:id="rId8"/>
    <p:sldId id="1175" r:id="rId9"/>
    <p:sldId id="1174" r:id="rId10"/>
    <p:sldId id="1184" r:id="rId11"/>
    <p:sldId id="1185" r:id="rId12"/>
    <p:sldId id="1186" r:id="rId13"/>
    <p:sldId id="1187" r:id="rId14"/>
    <p:sldId id="1179" r:id="rId15"/>
  </p:sldIdLst>
  <p:sldSz cx="12192000" cy="6858000"/>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45"/>
    <p:restoredTop sz="94694"/>
  </p:normalViewPr>
  <p:slideViewPr>
    <p:cSldViewPr snapToGrid="0">
      <p:cViewPr varScale="1">
        <p:scale>
          <a:sx n="117" d="100"/>
          <a:sy n="117" d="100"/>
        </p:scale>
        <p:origin x="232" y="16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8/5/24</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8/5/24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10</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8/5/24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8/5/24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8/5/24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0"/>
            <a:r>
              <a:rPr lang="es" sz="3200" b="1" i="0" u="none" strike="noStrike">
                <a:latin typeface="Gill Sans MT"/>
                <a:cs typeface="Times New Roman"/>
              </a:rPr>
              <a:t>Ley de Licencia Médica y Familiar Remunerada de Maine</a:t>
            </a:r>
            <a:endParaRPr lang="en-US">
              <a:cs typeface="Times New Roman"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rtl="0"/>
            <a:r>
              <a:rPr lang="es" sz="2000" b="1" i="0" u="none" strike="noStrike">
                <a:solidFill>
                  <a:srgbClr val="FFFFFF"/>
                </a:solidFill>
                <a:latin typeface="Times New Roman"/>
                <a:cs typeface="Times New Roman"/>
              </a:rPr>
              <a:t>Agenda:</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Descripción general</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Fechas clave</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Elaboración de normas y recopilación de comentarios</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Contribuciones al Fondo de la PFML</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Motivos de la licencia</a:t>
            </a: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itchFamily="18" charset="0"/>
            </a:endParaRPr>
          </a:p>
          <a:p>
            <a:pPr marL="342900" indent="-342900">
              <a:buFont typeface="Wingdings" panose="05000000000000000000" pitchFamily="2" charset="2"/>
              <a:buChar char="§"/>
            </a:pPr>
            <a:endParaRPr lang="en-US" sz="2000">
              <a:solidFill>
                <a:schemeClr val="bg1"/>
              </a:solidFill>
              <a:latin typeface="Times New Roman" panose="02020603050405020304" pitchFamily="18" charset="0"/>
              <a:cs typeface="Times New Roman" pitchFamily="18" charset="0"/>
            </a:endParaRP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Tipos de licencia</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Requisitos y elegibilidad</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Información para empleadores</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Cálculos de beneficios: los niveles</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Ejemplos</a:t>
            </a:r>
          </a:p>
          <a:p>
            <a:pPr marL="342900" indent="-342900" rtl="0">
              <a:buFont typeface="Wingdings" panose="05000000000000000000" pitchFamily="2" charset="2"/>
              <a:buChar char="§"/>
            </a:pPr>
            <a:r>
              <a:rPr lang="es" sz="2000" b="0" i="0" u="none" strike="noStrike">
                <a:solidFill>
                  <a:srgbClr val="FFFFFF"/>
                </a:solidFill>
                <a:latin typeface="Times New Roman"/>
                <a:cs typeface="Times New Roman"/>
              </a:rPr>
              <a:t>Preguntas</a:t>
            </a:r>
            <a:endParaRPr lang="en-US">
              <a:solidFill>
                <a:schemeClr val="bg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Headings)"/>
                <a:cs typeface="Times New Roman"/>
              </a:rPr>
              <a:t>Cálculos de beneficios: los niveles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rtl="0"/>
            <a:r>
              <a:rPr lang="es" sz="1800" b="0" i="0" u="none" strike="noStrike">
                <a:solidFill>
                  <a:srgbClr val="000000"/>
                </a:solidFill>
                <a:latin typeface="Times New Roman"/>
                <a:cs typeface="Times New Roman"/>
              </a:rPr>
              <a:t>Los beneficios se determinan mediante un sistema escalonado basado en el salario semanal promedio estatal (SAWW):</a:t>
            </a:r>
          </a:p>
          <a:p>
            <a:pPr lvl="1" rtl="0"/>
            <a:r>
              <a:rPr lang="es" sz="1800" b="0" i="0" u="none" strike="noStrike">
                <a:solidFill>
                  <a:srgbClr val="000000"/>
                </a:solidFill>
                <a:latin typeface="Times New Roman"/>
                <a:cs typeface="Times New Roman"/>
              </a:rPr>
              <a:t>La parte del salario semanal promedio cubierto de la persona que es igual o inferior al 50% del SAWW se sustituye al 90%</a:t>
            </a:r>
          </a:p>
          <a:p>
            <a:pPr lvl="1" rtl="0"/>
            <a:r>
              <a:rPr lang="es" sz="1800" b="0" i="0" u="none" strike="noStrike">
                <a:solidFill>
                  <a:srgbClr val="000000"/>
                </a:solidFill>
                <a:latin typeface="Times New Roman"/>
                <a:cs typeface="Times New Roman"/>
              </a:rPr>
              <a:t>La parte del salario semanal promedio cubierto de la persona que es más del 50% del SAWW se sustituye al 66%</a:t>
            </a:r>
          </a:p>
          <a:p>
            <a:pPr lvl="1" rtl="0"/>
            <a:r>
              <a:rPr lang="es" sz="1800" b="0" i="0" u="none" strike="noStrike">
                <a:solidFill>
                  <a:srgbClr val="000000"/>
                </a:solidFill>
                <a:latin typeface="Times New Roman"/>
                <a:cs typeface="Times New Roman"/>
              </a:rPr>
              <a:t>Los beneficios tienen un límite en el SAWW ($1,144 en 2024) </a:t>
            </a:r>
          </a:p>
        </p:txBody>
      </p:sp>
    </p:spTree>
    <p:extLst>
      <p:ext uri="{BB962C8B-B14F-4D97-AF65-F5344CB8AC3E}">
        <p14:creationId xmlns:p14="http://schemas.microsoft.com/office/powerpoint/2010/main" val="37946069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br>
              <a:rPr lang="es" sz="2400" b="0" i="0" u="none" strike="noStrike" dirty="0">
                <a:latin typeface="Gill Sans MT"/>
              </a:rPr>
            </a:br>
            <a:r>
              <a:rPr lang="es" sz="2400" b="0" i="0" u="none" strike="noStrike" dirty="0">
                <a:latin typeface="Gill Sans MT"/>
              </a:rPr>
              <a:t>Ejemplo 1: MORGAN (estimación)</a:t>
            </a:r>
            <a:endParaRPr lang="en-US" sz="2400"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Autofit/>
          </a:bodyPr>
          <a:lstStyle/>
          <a:p>
            <a:pPr rtl="0">
              <a:lnSpc>
                <a:spcPct val="90000"/>
              </a:lnSpc>
            </a:pPr>
            <a:r>
              <a:rPr lang="es" sz="1200" b="0" i="0" u="none" strike="noStrike" dirty="0">
                <a:latin typeface="Times New Roman"/>
                <a:cs typeface="Times New Roman"/>
              </a:rPr>
              <a:t>Morgan trabaja como contadora a tiempo completo y gana $57,000 al año. </a:t>
            </a:r>
          </a:p>
          <a:p>
            <a:pPr rtl="0">
              <a:lnSpc>
                <a:spcPct val="90000"/>
              </a:lnSpc>
            </a:pPr>
            <a:r>
              <a:rPr lang="es" sz="1200" b="0" i="0" u="none" strike="noStrike" dirty="0">
                <a:latin typeface="Times New Roman"/>
                <a:cs typeface="Times New Roman"/>
              </a:rPr>
              <a:t>Morgan necesita tomarse 8 semanas de licencia para cuidar a su madre, que tiene una afección médica grave. </a:t>
            </a:r>
          </a:p>
          <a:p>
            <a:pPr marL="0" indent="0">
              <a:lnSpc>
                <a:spcPct val="90000"/>
              </a:lnSpc>
              <a:buNone/>
            </a:pPr>
            <a:endParaRPr lang="en-US" sz="1200" dirty="0">
              <a:latin typeface="Times New Roman" panose="02020603050405020304" pitchFamily="18" charset="0"/>
              <a:cs typeface="Times New Roman" pitchFamily="18" charset="0"/>
            </a:endParaRPr>
          </a:p>
          <a:p>
            <a:pPr marL="0" indent="0" rtl="0">
              <a:lnSpc>
                <a:spcPct val="90000"/>
              </a:lnSpc>
              <a:buNone/>
            </a:pPr>
            <a:r>
              <a:rPr lang="es" sz="1200" b="1" i="0" u="sng" strike="noStrike" dirty="0">
                <a:latin typeface="Times New Roman"/>
                <a:cs typeface="Times New Roman"/>
              </a:rPr>
              <a:t>Cálculo del beneficio semanal de Morgan (estimación): </a:t>
            </a:r>
          </a:p>
          <a:p>
            <a:pPr rtl="0">
              <a:lnSpc>
                <a:spcPct val="90000"/>
              </a:lnSpc>
            </a:pPr>
            <a:r>
              <a:rPr lang="es" sz="1200" b="0" i="0" u="none" strike="noStrike" dirty="0">
                <a:latin typeface="Times New Roman"/>
                <a:cs typeface="Times New Roman"/>
              </a:rPr>
              <a:t>El salario semanal promedio de Morgan es $1,096 ($57,000 dividido por 52 semanas). </a:t>
            </a:r>
          </a:p>
          <a:p>
            <a:pPr rtl="0">
              <a:lnSpc>
                <a:spcPct val="90000"/>
              </a:lnSpc>
            </a:pPr>
            <a:r>
              <a:rPr lang="es" sz="1200" b="0" i="0" u="none" strike="noStrike" dirty="0">
                <a:latin typeface="Times New Roman"/>
                <a:cs typeface="Times New Roman"/>
              </a:rPr>
              <a:t>La deducción semanal del cheque de pago de Morgan para pagar al Fondo de la PFML es de $5.48 por semana ($285 al año en contribuciones dividido por 52 semanas). </a:t>
            </a:r>
          </a:p>
          <a:p>
            <a:pPr rtl="0">
              <a:lnSpc>
                <a:spcPct val="90000"/>
              </a:lnSpc>
            </a:pPr>
            <a:r>
              <a:rPr lang="es" sz="1200" b="0" i="0" u="none" strike="noStrike" dirty="0">
                <a:latin typeface="Times New Roman"/>
                <a:cs typeface="Times New Roman"/>
              </a:rPr>
              <a:t>Suponiendo que el empleador de Morgan tenga menos de 15 empleados, el empleador está exento de pagar una contribución del empleador, pero debe presentar las deducciones de Morgan al Fondo de la PFML. </a:t>
            </a:r>
          </a:p>
          <a:p>
            <a:pPr rtl="0">
              <a:lnSpc>
                <a:spcPct val="90000"/>
              </a:lnSpc>
            </a:pPr>
            <a:r>
              <a:rPr lang="es" sz="1200" b="0" i="0" u="none" strike="noStrike" dirty="0">
                <a:latin typeface="Times New Roman"/>
                <a:cs typeface="Times New Roman"/>
              </a:rPr>
              <a:t>Nivel 1: 90% de reemplazo salarial en ganancias de hasta el 50% de SAWW: $1,144 x 50% = $572 </a:t>
            </a:r>
          </a:p>
          <a:p>
            <a:pPr rtl="0">
              <a:lnSpc>
                <a:spcPct val="90000"/>
              </a:lnSpc>
            </a:pPr>
            <a:r>
              <a:rPr lang="es" sz="1200" b="0" i="0" u="none" strike="noStrike" dirty="0">
                <a:latin typeface="Times New Roman"/>
                <a:cs typeface="Times New Roman"/>
              </a:rPr>
              <a:t>90% de $572 = $514</a:t>
            </a:r>
          </a:p>
          <a:p>
            <a:pPr rtl="0">
              <a:lnSpc>
                <a:spcPct val="90000"/>
              </a:lnSpc>
            </a:pPr>
            <a:r>
              <a:rPr lang="es" sz="1200" b="0" i="0" u="none" strike="noStrike" dirty="0">
                <a:latin typeface="Times New Roman"/>
                <a:cs typeface="Times New Roman"/>
              </a:rPr>
              <a:t>Nivel 2: 66% de reemplazo salarial en ganancias que excedan el 50% del SAWW</a:t>
            </a:r>
          </a:p>
          <a:p>
            <a:pPr lvl="1" rtl="0">
              <a:lnSpc>
                <a:spcPct val="90000"/>
              </a:lnSpc>
            </a:pPr>
            <a:r>
              <a:rPr lang="es" sz="1200" b="0" i="0" u="none" strike="noStrike" dirty="0">
                <a:latin typeface="Times New Roman"/>
                <a:cs typeface="Times New Roman"/>
              </a:rPr>
              <a:t>Las ganancias restantes de Morgan son de $524 ($1,096 - $572). </a:t>
            </a:r>
          </a:p>
          <a:p>
            <a:pPr lvl="1" rtl="0">
              <a:lnSpc>
                <a:spcPct val="90000"/>
              </a:lnSpc>
            </a:pPr>
            <a:r>
              <a:rPr lang="es" sz="1200" b="0" i="0" u="none" strike="noStrike" dirty="0">
                <a:latin typeface="Times New Roman"/>
                <a:cs typeface="Times New Roman"/>
              </a:rPr>
              <a:t>66% de $524 = $345</a:t>
            </a:r>
          </a:p>
          <a:p>
            <a:pPr rtl="0">
              <a:lnSpc>
                <a:spcPct val="90000"/>
              </a:lnSpc>
            </a:pPr>
            <a:r>
              <a:rPr lang="es" sz="1200" b="0" i="0" u="none" strike="noStrike" dirty="0">
                <a:latin typeface="Times New Roman"/>
                <a:cs typeface="Times New Roman"/>
              </a:rPr>
              <a:t>El beneficio semanal de Morgan durante las próximas 8 semanas es $859 ($514 + $345). Esto es menos que el SAWW, por lo que no hay reducción.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Autofit/>
          </a:bodyPr>
          <a:lstStyle/>
          <a:p>
            <a:pPr rtl="0"/>
            <a:br>
              <a:rPr lang="es" sz="2400" b="0" i="0" u="none" strike="noStrike" dirty="0">
                <a:solidFill>
                  <a:srgbClr val="1A3260"/>
                </a:solidFill>
                <a:latin typeface="Gill Sans MT"/>
              </a:rPr>
            </a:br>
            <a:br>
              <a:rPr lang="es" sz="2400" b="0" i="0" u="none" strike="noStrike" dirty="0">
                <a:latin typeface="Gill Sans MT"/>
              </a:rPr>
            </a:br>
            <a:r>
              <a:rPr lang="es" sz="2400" b="0" i="0" u="none" strike="noStrike" dirty="0">
                <a:latin typeface="Gill Sans MT"/>
              </a:rPr>
              <a:t>Ejemplo 2: Michael (estimación)</a:t>
            </a:r>
            <a:endParaRPr lang="en-US" sz="2400"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2174199"/>
            <a:ext cx="7225074" cy="4399164"/>
          </a:xfrm>
        </p:spPr>
        <p:txBody>
          <a:bodyPr vert="horz" lIns="91440" tIns="45720" rIns="91440" bIns="45720" rtlCol="0" anchor="ctr">
            <a:noAutofit/>
          </a:bodyPr>
          <a:lstStyle/>
          <a:p>
            <a:pPr rtl="0">
              <a:lnSpc>
                <a:spcPct val="90000"/>
              </a:lnSpc>
            </a:pPr>
            <a:r>
              <a:rPr lang="es" sz="1200" b="0" i="0" u="none" strike="noStrike">
                <a:latin typeface="Times New Roman"/>
                <a:cs typeface="Times New Roman"/>
              </a:rPr>
              <a:t>Michael trabaja a tiempo completo como custodio y gana $35,000 al año. </a:t>
            </a:r>
          </a:p>
          <a:p>
            <a:pPr rtl="0">
              <a:lnSpc>
                <a:spcPct val="90000"/>
              </a:lnSpc>
            </a:pPr>
            <a:r>
              <a:rPr lang="es" sz="1200" b="0" i="0" u="none" strike="noStrike">
                <a:latin typeface="Times New Roman"/>
                <a:cs typeface="Times New Roman"/>
              </a:rPr>
              <a:t>Michael necesita tomarse 6 semanas de licencia para vincularse con su hija recién nacida. </a:t>
            </a:r>
          </a:p>
          <a:p>
            <a:pPr>
              <a:lnSpc>
                <a:spcPct val="90000"/>
              </a:lnSpc>
            </a:pPr>
            <a:endParaRPr lang="en-US" sz="1200">
              <a:latin typeface="Times New Roman" panose="02020603050405020304" pitchFamily="18" charset="0"/>
              <a:cs typeface="Times New Roman" pitchFamily="18" charset="0"/>
            </a:endParaRPr>
          </a:p>
          <a:p>
            <a:pPr marL="0" indent="0" rtl="0">
              <a:lnSpc>
                <a:spcPct val="90000"/>
              </a:lnSpc>
              <a:buNone/>
            </a:pPr>
            <a:r>
              <a:rPr lang="es" sz="1100" b="1" i="0" u="sng" strike="noStrike">
                <a:latin typeface="Times New Roman"/>
                <a:cs typeface="Times New Roman"/>
              </a:rPr>
              <a:t>Cálculo del beneficio semanal de Michael (estimación): </a:t>
            </a:r>
          </a:p>
          <a:p>
            <a:pPr rtl="0">
              <a:lnSpc>
                <a:spcPct val="90000"/>
              </a:lnSpc>
            </a:pPr>
            <a:r>
              <a:rPr lang="es" sz="1200" b="0" i="0" u="none" strike="noStrike">
                <a:latin typeface="Times New Roman"/>
                <a:cs typeface="Times New Roman"/>
              </a:rPr>
              <a:t>El salario semanal promedio de Michael es $673 ($35,000 dividido por 52 semanas). </a:t>
            </a:r>
          </a:p>
          <a:p>
            <a:pPr rtl="0">
              <a:lnSpc>
                <a:spcPct val="90000"/>
              </a:lnSpc>
            </a:pPr>
            <a:r>
              <a:rPr lang="es" sz="1200" b="0" i="0" u="none" strike="noStrike">
                <a:latin typeface="Times New Roman"/>
                <a:cs typeface="Times New Roman"/>
              </a:rPr>
              <a:t>La deducción semanal del cheque de pago de Michael para pagar al Fondo de la PFML es de $3.36 por semana ($175 al año en contribuciones dividido por 52 semanas). </a:t>
            </a:r>
          </a:p>
          <a:p>
            <a:pPr rtl="0">
              <a:lnSpc>
                <a:spcPct val="90000"/>
              </a:lnSpc>
            </a:pPr>
            <a:r>
              <a:rPr lang="es" sz="1200" b="0" i="0" u="none" strike="noStrike">
                <a:latin typeface="Times New Roman"/>
                <a:cs typeface="Times New Roman"/>
              </a:rPr>
              <a:t>Suponiendo que el empleador de Michael tiene 15 empleados o más, la contribución del empleador también es de $3.36 a la semana ($175 al año en contribuciones dividido por 52 semanas). </a:t>
            </a:r>
          </a:p>
          <a:p>
            <a:pPr rtl="0">
              <a:lnSpc>
                <a:spcPct val="90000"/>
              </a:lnSpc>
            </a:pPr>
            <a:r>
              <a:rPr lang="es" sz="1200" b="0" i="0" u="none" strike="noStrike">
                <a:latin typeface="Times New Roman"/>
                <a:cs typeface="Times New Roman"/>
              </a:rPr>
              <a:t>Nivel 1: 90% de reemplazo salarial en ganancias de hasta el 50% de SAWW: $1,144 x 50% = $572. </a:t>
            </a:r>
          </a:p>
          <a:p>
            <a:pPr rtl="0">
              <a:lnSpc>
                <a:spcPct val="90000"/>
              </a:lnSpc>
            </a:pPr>
            <a:r>
              <a:rPr lang="es" sz="1200" b="0" i="0" u="none" strike="noStrike">
                <a:latin typeface="Times New Roman"/>
                <a:cs typeface="Times New Roman"/>
              </a:rPr>
              <a:t>90% de $572 = $514</a:t>
            </a:r>
          </a:p>
          <a:p>
            <a:pPr rtl="0">
              <a:lnSpc>
                <a:spcPct val="90000"/>
              </a:lnSpc>
            </a:pPr>
            <a:r>
              <a:rPr lang="es" sz="1200" b="0" i="0" u="none" strike="noStrike">
                <a:latin typeface="Times New Roman"/>
                <a:cs typeface="Times New Roman"/>
              </a:rPr>
              <a:t>Nivel 2: 66% de reemplazo salarial en ganancias que excedan el 50% del SAWW</a:t>
            </a:r>
          </a:p>
          <a:p>
            <a:pPr lvl="1" rtl="0">
              <a:lnSpc>
                <a:spcPct val="90000"/>
              </a:lnSpc>
            </a:pPr>
            <a:r>
              <a:rPr lang="es" sz="1200" b="0" i="0" u="none" strike="noStrike">
                <a:latin typeface="Times New Roman"/>
                <a:cs typeface="Times New Roman"/>
              </a:rPr>
              <a:t>Las ganancias restantes de Michael son de $101 ($673 - $572). </a:t>
            </a:r>
          </a:p>
          <a:p>
            <a:pPr lvl="1" rtl="0">
              <a:lnSpc>
                <a:spcPct val="90000"/>
              </a:lnSpc>
            </a:pPr>
            <a:r>
              <a:rPr lang="es" sz="1200" b="0" i="0" u="none" strike="noStrike">
                <a:latin typeface="Times New Roman"/>
                <a:cs typeface="Times New Roman"/>
              </a:rPr>
              <a:t>66% de $101 = $66</a:t>
            </a:r>
          </a:p>
          <a:p>
            <a:pPr rtl="0">
              <a:lnSpc>
                <a:spcPct val="90000"/>
              </a:lnSpc>
            </a:pPr>
            <a:r>
              <a:rPr lang="es" sz="1200" b="0" i="0" u="none" strike="noStrike">
                <a:latin typeface="Times New Roman"/>
                <a:cs typeface="Times New Roman"/>
              </a:rPr>
              <a:t>El beneficio semanal total de Michael para las próximas 6 semanas es $580 ($514 + $66). Esto es menos que el SAWW, por lo que no hay reducción. </a:t>
            </a:r>
          </a:p>
        </p:txBody>
      </p:sp>
    </p:spTree>
    <p:extLst>
      <p:ext uri="{BB962C8B-B14F-4D97-AF65-F5344CB8AC3E}">
        <p14:creationId xmlns:p14="http://schemas.microsoft.com/office/powerpoint/2010/main" val="6287818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Autofit/>
          </a:bodyPr>
          <a:lstStyle/>
          <a:p>
            <a:pPr rtl="0"/>
            <a:br>
              <a:rPr lang="es" sz="2400" b="0" i="0" u="none" strike="noStrike" dirty="0">
                <a:latin typeface="Gill Sans MT"/>
              </a:rPr>
            </a:br>
            <a:r>
              <a:rPr lang="es" sz="2400" b="0" i="0" u="none" strike="noStrike" dirty="0">
                <a:latin typeface="Gill Sans MT"/>
              </a:rPr>
              <a:t>Ejemplo 3: Jo (estimación) </a:t>
            </a:r>
            <a:endParaRPr lang="es" sz="2400" b="0" i="0" u="none" strike="noStrike" dirty="0">
              <a:solidFill>
                <a:srgbClr val="1A3260"/>
              </a:solidFill>
              <a:latin typeface="Gill Sans MT"/>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Autofit/>
          </a:bodyPr>
          <a:lstStyle/>
          <a:p>
            <a:pPr rtl="0">
              <a:lnSpc>
                <a:spcPct val="90000"/>
              </a:lnSpc>
            </a:pPr>
            <a:r>
              <a:rPr lang="es" sz="1200" b="0" i="0" u="none" strike="noStrike">
                <a:latin typeface="Times New Roman"/>
                <a:cs typeface="Times New Roman"/>
              </a:rPr>
              <a:t>Jo trabaja a tiempo completo como profesional de Tecnología de la Información y gana $90,000 al año. </a:t>
            </a:r>
          </a:p>
          <a:p>
            <a:pPr rtl="0">
              <a:lnSpc>
                <a:spcPct val="90000"/>
              </a:lnSpc>
            </a:pPr>
            <a:r>
              <a:rPr lang="es" sz="1200" b="0" i="0" u="none" strike="noStrike">
                <a:latin typeface="Times New Roman"/>
                <a:cs typeface="Times New Roman"/>
              </a:rPr>
              <a:t>Jo necesita tomarse 4 semanas de licencia para recuperarse de la cirugía. </a:t>
            </a:r>
          </a:p>
          <a:p>
            <a:pPr>
              <a:lnSpc>
                <a:spcPct val="90000"/>
              </a:lnSpc>
            </a:pPr>
            <a:endParaRPr lang="en-US" sz="1200">
              <a:latin typeface="Times New Roman" panose="02020603050405020304" pitchFamily="18" charset="0"/>
              <a:cs typeface="Times New Roman" panose="02020603050405020304" pitchFamily="18" charset="0"/>
            </a:endParaRPr>
          </a:p>
          <a:p>
            <a:pPr marL="0" indent="0" rtl="0">
              <a:lnSpc>
                <a:spcPct val="90000"/>
              </a:lnSpc>
              <a:buNone/>
            </a:pPr>
            <a:r>
              <a:rPr lang="es" sz="1200" b="1" i="0" u="sng" strike="noStrike">
                <a:latin typeface="Times New Roman"/>
                <a:cs typeface="Times New Roman"/>
              </a:rPr>
              <a:t>Cálculo del beneficio semanal de Jo (estimación): </a:t>
            </a:r>
          </a:p>
          <a:p>
            <a:pPr rtl="0">
              <a:lnSpc>
                <a:spcPct val="90000"/>
              </a:lnSpc>
            </a:pPr>
            <a:r>
              <a:rPr lang="es" sz="1200" b="0" i="0" u="none" strike="noStrike">
                <a:latin typeface="Times New Roman"/>
                <a:cs typeface="Times New Roman"/>
              </a:rPr>
              <a:t>El salario semanal promedio de Jo es $1,730 ($90,000 dividido por 52 semanas). </a:t>
            </a:r>
          </a:p>
          <a:p>
            <a:pPr rtl="0">
              <a:lnSpc>
                <a:spcPct val="90000"/>
              </a:lnSpc>
            </a:pPr>
            <a:r>
              <a:rPr lang="es" sz="1200" b="0" i="0" u="none" strike="noStrike">
                <a:latin typeface="Times New Roman"/>
                <a:cs typeface="Times New Roman"/>
              </a:rPr>
              <a:t>La deducción semanal del cheque de pago de Jo para pagar al Fondo de la PFML es de $8.65 por semana ($450 al año en contribuciones dividido por 52 semanas)</a:t>
            </a:r>
          </a:p>
          <a:p>
            <a:pPr rtl="0">
              <a:lnSpc>
                <a:spcPct val="90000"/>
              </a:lnSpc>
            </a:pPr>
            <a:r>
              <a:rPr lang="es" sz="1200" b="0" i="0" u="none" strike="noStrike">
                <a:latin typeface="Times New Roman"/>
                <a:cs typeface="Times New Roman"/>
              </a:rPr>
              <a:t>Suponiendo que el empleador de Jo tiene 15 empleados o más, la contribución del empleador también es de $8.65 a la semana. </a:t>
            </a:r>
          </a:p>
          <a:p>
            <a:pPr rtl="0">
              <a:lnSpc>
                <a:spcPct val="90000"/>
              </a:lnSpc>
            </a:pPr>
            <a:r>
              <a:rPr lang="es" sz="1200" b="0" i="0" u="none" strike="noStrike">
                <a:latin typeface="Times New Roman"/>
                <a:cs typeface="Times New Roman"/>
              </a:rPr>
              <a:t>Nivel 1: 90% de reemplazo salarial en ganancias de hasta el 50% de SAWW: $1,144 x 50% = $572 (redondeado). 90% de $572 = $514</a:t>
            </a:r>
          </a:p>
          <a:p>
            <a:pPr rtl="0">
              <a:lnSpc>
                <a:spcPct val="90000"/>
              </a:lnSpc>
            </a:pPr>
            <a:r>
              <a:rPr lang="es" sz="1200" b="0" i="0" u="none" strike="noStrike">
                <a:latin typeface="Times New Roman"/>
                <a:cs typeface="Times New Roman"/>
              </a:rPr>
              <a:t>Nivel 2: 66% de reemplazo salarial en ganancias que excedan el 50% del SAWW</a:t>
            </a:r>
          </a:p>
          <a:p>
            <a:pPr lvl="1" rtl="0">
              <a:lnSpc>
                <a:spcPct val="90000"/>
              </a:lnSpc>
            </a:pPr>
            <a:r>
              <a:rPr lang="es" sz="1200" b="0" i="0" u="none" strike="noStrike">
                <a:latin typeface="Times New Roman"/>
                <a:cs typeface="Times New Roman"/>
              </a:rPr>
              <a:t>Las ganancias restantes de Jo son de $1,158 ($1,730 - $572). </a:t>
            </a:r>
          </a:p>
          <a:p>
            <a:pPr lvl="1" rtl="0">
              <a:lnSpc>
                <a:spcPct val="90000"/>
              </a:lnSpc>
            </a:pPr>
            <a:r>
              <a:rPr lang="es" sz="1200" b="0" i="0" u="none" strike="noStrike">
                <a:latin typeface="Times New Roman"/>
                <a:cs typeface="Times New Roman"/>
              </a:rPr>
              <a:t>66% de $1,158 = $764</a:t>
            </a:r>
          </a:p>
          <a:p>
            <a:pPr rtl="0">
              <a:lnSpc>
                <a:spcPct val="90000"/>
              </a:lnSpc>
            </a:pPr>
            <a:r>
              <a:rPr lang="es" sz="1200" b="0" i="0" u="none" strike="noStrike">
                <a:latin typeface="Times New Roman"/>
                <a:cs typeface="Times New Roman"/>
              </a:rPr>
              <a:t>El beneficio semanal total de Jo para las próximas 6 semanas es $1,278 ($514 + $764). Esto excede el SAWW, por lo que el beneficio de Jo tiene un límite de $1,144.</a:t>
            </a:r>
          </a:p>
          <a:p>
            <a:pPr>
              <a:lnSpc>
                <a:spcPct val="90000"/>
              </a:lnSpc>
            </a:pPr>
            <a:endParaRPr lang="en-US" sz="120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0">
              <a:buNone/>
            </a:pPr>
            <a:r>
              <a:rPr lang="es" sz="4800" b="0" i="0" u="none" strike="noStrike">
                <a:solidFill>
                  <a:srgbClr val="000000"/>
                </a:solidFill>
                <a:latin typeface="Times New Roman"/>
                <a:cs typeface="Times New Roman"/>
              </a:rPr>
              <a:t>¿Tiene preguntas?</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rtl="0"/>
            <a:r>
              <a:rPr lang="es" sz="2400" b="0" i="0" u="none" strike="noStrike">
                <a:latin typeface="Gill Sans MT"/>
                <a:cs typeface="Arial"/>
              </a:rPr>
              <a:t>Descripción general</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2" y="2508265"/>
            <a:ext cx="3474340" cy="3917732"/>
          </a:xfrm>
        </p:spPr>
        <p:txBody>
          <a:bodyPr>
            <a:noAutofit/>
          </a:bodyPr>
          <a:lstStyle/>
          <a:p>
            <a:pPr marL="285750" indent="-285750" rtl="0">
              <a:buFont typeface="Wingdings" panose="05000000000000000000" pitchFamily="2" charset="2"/>
              <a:buChar char="§"/>
            </a:pPr>
            <a:r>
              <a:rPr lang="es" sz="1600" b="0" i="0" u="none" strike="noStrike">
                <a:solidFill>
                  <a:srgbClr val="000000"/>
                </a:solidFill>
                <a:latin typeface="Times New Roman"/>
                <a:cs typeface="Times New Roman"/>
              </a:rPr>
              <a:t>Julio de 2023: La gobernadora Janet Mills promulga el presupuesto estatal que incluyó la creación de la ley de la Licencia Médica y Familiar Remunerada (PFML). </a:t>
            </a:r>
          </a:p>
          <a:p>
            <a:pPr marL="285750" indent="-285750" rtl="0">
              <a:buFont typeface="Wingdings" panose="05000000000000000000" pitchFamily="2" charset="2"/>
              <a:buChar char="§"/>
            </a:pPr>
            <a:r>
              <a:rPr lang="es" sz="1600" b="0" i="0" u="none" strike="noStrike">
                <a:solidFill>
                  <a:srgbClr val="000000"/>
                </a:solidFill>
                <a:latin typeface="Times New Roman"/>
                <a:cs typeface="Times New Roman"/>
              </a:rPr>
              <a:t>La ley de la PFML de Maine proporcionará hasta 12 semanas de licencia remunerada por licencia familiar, militar, médica o de seguridad.</a:t>
            </a:r>
          </a:p>
          <a:p>
            <a:pPr marL="285750" indent="-285750" rtl="0">
              <a:buFont typeface="Wingdings" panose="05000000000000000000" pitchFamily="2" charset="2"/>
              <a:buChar char="§"/>
            </a:pPr>
            <a:r>
              <a:rPr lang="es" sz="1600" b="0" i="0" u="none" strike="noStrike">
                <a:solidFill>
                  <a:srgbClr val="000000"/>
                </a:solidFill>
                <a:latin typeface="Times New Roman"/>
                <a:cs typeface="Times New Roman"/>
              </a:rPr>
              <a:t>La ley de la PFML se aplicará a todos los empleados y empleadores en el estado de Maine. El gobierno federal y sus empleados están exentos de la ley.</a:t>
            </a:r>
          </a:p>
          <a:p>
            <a:pPr marL="285750" indent="-285750">
              <a:buFont typeface="Wingdings" panose="05000000000000000000" pitchFamily="2" charset="2"/>
              <a:buChar char="§"/>
            </a:pPr>
            <a:endParaRPr lang="en-US" sz="1600">
              <a:latin typeface="Times New Roman" panose="02020603050405020304" pitchFamily="18" charset="0"/>
              <a:cs typeface="Times New Roman" pitchFamily="18" charset="0"/>
            </a:endParaRPr>
          </a:p>
          <a:p>
            <a:pPr marL="285750" indent="-285750">
              <a:buFont typeface="Wingdings" panose="05000000000000000000" pitchFamily="2" charset="2"/>
              <a:buChar char="§"/>
            </a:pPr>
            <a:endParaRPr lang="en-US" sz="160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400" b="0" i="0" u="none" strike="noStrike">
                <a:latin typeface="Gill Sans MT"/>
              </a:rPr>
              <a:t>Fechas clave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Autofit/>
          </a:bodyPr>
          <a:lstStyle/>
          <a:p>
            <a:pPr rtl="0"/>
            <a:r>
              <a:rPr lang="es" sz="1600" b="0" i="0" u="none" strike="noStrike" dirty="0">
                <a:solidFill>
                  <a:srgbClr val="000000"/>
                </a:solidFill>
                <a:latin typeface="Times New Roman"/>
                <a:cs typeface="Times New Roman"/>
              </a:rPr>
              <a:t>25 de octubre de 2023: Entra en vigencia la ley de la PFML.</a:t>
            </a:r>
          </a:p>
          <a:p>
            <a:pPr rtl="0"/>
            <a:r>
              <a:rPr lang="es" sz="1600" b="0" i="0" u="none" strike="noStrike" dirty="0">
                <a:solidFill>
                  <a:srgbClr val="000000"/>
                </a:solidFill>
                <a:latin typeface="Times New Roman"/>
                <a:cs typeface="Times New Roman"/>
              </a:rPr>
              <a:t>1 de enero de 2024: Se nombra a la autoridad de la PFML. </a:t>
            </a:r>
          </a:p>
          <a:p>
            <a:pPr rtl="0"/>
            <a:r>
              <a:rPr lang="es" sz="1600" b="0" i="0" u="none" strike="noStrike" dirty="0">
                <a:solidFill>
                  <a:srgbClr val="000000"/>
                </a:solidFill>
                <a:latin typeface="Times New Roman"/>
                <a:cs typeface="Times New Roman"/>
              </a:rPr>
              <a:t>1 de enero de 2025: El Departamento de Trabajo de Maine debe adoptar las normas para implementar el programa de la PFML. </a:t>
            </a:r>
          </a:p>
          <a:p>
            <a:pPr rtl="0"/>
            <a:r>
              <a:rPr lang="es" sz="1600" b="0" i="0" u="none" strike="noStrike" dirty="0">
                <a:solidFill>
                  <a:srgbClr val="000000"/>
                </a:solidFill>
                <a:latin typeface="Times New Roman"/>
                <a:cs typeface="Times New Roman"/>
              </a:rPr>
              <a:t>1 de enero de 2025: Comenzarán las retenciones de nómina para el programa de Licencia Médica y Familiar Remunerada. </a:t>
            </a:r>
          </a:p>
          <a:p>
            <a:pPr rtl="0"/>
            <a:r>
              <a:rPr lang="es" sz="1600" b="0" i="0" u="none" strike="noStrike" dirty="0">
                <a:solidFill>
                  <a:srgbClr val="000000"/>
                </a:solidFill>
                <a:latin typeface="Times New Roman"/>
                <a:cs typeface="Times New Roman"/>
              </a:rPr>
              <a:t>1 de mayo de 2026: Los beneficios estarán disponibles. </a:t>
            </a:r>
          </a:p>
          <a:p>
            <a:endParaRPr lang="en-US" sz="1600" dirty="0"/>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p:txBody>
          <a:bodyPr>
            <a:noAutofit/>
          </a:bodyPr>
          <a:lstStyle/>
          <a:p>
            <a:endParaRPr lang="en-US" sz="1600"/>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973496" y="2179092"/>
            <a:ext cx="6211330" cy="276999"/>
          </a:xfrm>
          <a:prstGeom prst="rect">
            <a:avLst/>
          </a:prstGeom>
          <a:noFill/>
        </p:spPr>
        <p:txBody>
          <a:bodyPr wrap="square" rtlCol="0">
            <a:noAutofit/>
          </a:bodyPr>
          <a:lstStyle/>
          <a:p>
            <a:pPr rtl="0">
              <a:tabLst>
                <a:tab pos="4851400" algn="l"/>
              </a:tabLst>
            </a:pPr>
            <a:r>
              <a:rPr lang="es" sz="1100" b="1" i="0" u="none" strike="noStrike" dirty="0">
                <a:latin typeface="Gill Sans MT"/>
              </a:rPr>
              <a:t>Cronograma de Licencia Médica y Familiar Remunerada de Maine	</a:t>
            </a:r>
            <a:r>
              <a:rPr lang="es" sz="1100" b="0" i="0" u="none" strike="noStrike" dirty="0">
                <a:latin typeface="Gill Sans MT"/>
              </a:rPr>
              <a:t>Octubre de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973496" y="2497978"/>
            <a:ext cx="1375188" cy="276999"/>
          </a:xfrm>
          <a:prstGeom prst="rect">
            <a:avLst/>
          </a:prstGeom>
          <a:noFill/>
        </p:spPr>
        <p:txBody>
          <a:bodyPr wrap="square" rtlCol="0">
            <a:noAutofit/>
          </a:bodyPr>
          <a:lstStyle/>
          <a:p>
            <a:pPr algn="ctr" rtl="0"/>
            <a:r>
              <a:rPr lang="es" sz="600" b="1" i="0" u="none" strike="noStrike" dirty="0">
                <a:latin typeface="Gill Sans MT"/>
              </a:rPr>
              <a:t>Se establece el programa de la PFML</a:t>
            </a:r>
          </a:p>
        </p:txBody>
      </p:sp>
      <p:sp>
        <p:nvSpPr>
          <p:cNvPr id="9" name="TextBox 8">
            <a:extLst>
              <a:ext uri="{FF2B5EF4-FFF2-40B4-BE49-F238E27FC236}">
                <a16:creationId xmlns:a16="http://schemas.microsoft.com/office/drawing/2014/main" id="{6BEDD9CF-B408-AF0B-B1D4-D40E68721AD2}"/>
              </a:ext>
            </a:extLst>
          </p:cNvPr>
          <p:cNvSpPr txBox="1"/>
          <p:nvPr/>
        </p:nvSpPr>
        <p:spPr>
          <a:xfrm>
            <a:off x="4952871" y="2962569"/>
            <a:ext cx="1375188" cy="369332"/>
          </a:xfrm>
          <a:prstGeom prst="rect">
            <a:avLst/>
          </a:prstGeom>
          <a:noFill/>
        </p:spPr>
        <p:txBody>
          <a:bodyPr wrap="square" rtlCol="0">
            <a:noAutofit/>
          </a:bodyPr>
          <a:lstStyle/>
          <a:p>
            <a:pPr algn="ctr" rtl="0"/>
            <a:r>
              <a:rPr lang="es" sz="800" b="1" i="0" u="none" strike="noStrike">
                <a:latin typeface="Gill Sans MT"/>
              </a:rPr>
              <a:t>25</a:t>
            </a:r>
          </a:p>
          <a:p>
            <a:pPr algn="ctr" rtl="0"/>
            <a:r>
              <a:rPr lang="es" sz="800" b="1" i="0" u="none" strike="noStrike">
                <a:latin typeface="Gill Sans MT"/>
              </a:rPr>
              <a:t>de octubre</a:t>
            </a:r>
          </a:p>
        </p:txBody>
      </p:sp>
      <p:sp>
        <p:nvSpPr>
          <p:cNvPr id="11" name="TextBox 10">
            <a:extLst>
              <a:ext uri="{FF2B5EF4-FFF2-40B4-BE49-F238E27FC236}">
                <a16:creationId xmlns:a16="http://schemas.microsoft.com/office/drawing/2014/main" id="{1BF82AF7-2D10-DA4E-F66A-F055E4D4846E}"/>
              </a:ext>
            </a:extLst>
          </p:cNvPr>
          <p:cNvSpPr txBox="1"/>
          <p:nvPr/>
        </p:nvSpPr>
        <p:spPr>
          <a:xfrm>
            <a:off x="7111044" y="2393337"/>
            <a:ext cx="1375188" cy="200055"/>
          </a:xfrm>
          <a:prstGeom prst="rect">
            <a:avLst/>
          </a:prstGeom>
          <a:noFill/>
        </p:spPr>
        <p:txBody>
          <a:bodyPr wrap="square" rtlCol="0">
            <a:noAutofit/>
          </a:bodyPr>
          <a:lstStyle/>
          <a:p>
            <a:pPr algn="ctr" rtl="0"/>
            <a:r>
              <a:rPr lang="es" sz="600" b="1" i="0" u="none" strike="noStrike">
                <a:latin typeface="Gill Sans MT"/>
              </a:rPr>
              <a:t>Se designa la autoridad</a:t>
            </a:r>
          </a:p>
        </p:txBody>
      </p:sp>
      <p:sp>
        <p:nvSpPr>
          <p:cNvPr id="12" name="TextBox 11">
            <a:extLst>
              <a:ext uri="{FF2B5EF4-FFF2-40B4-BE49-F238E27FC236}">
                <a16:creationId xmlns:a16="http://schemas.microsoft.com/office/drawing/2014/main" id="{97505019-FC96-B22C-8033-7E0F56B05438}"/>
              </a:ext>
            </a:extLst>
          </p:cNvPr>
          <p:cNvSpPr txBox="1"/>
          <p:nvPr/>
        </p:nvSpPr>
        <p:spPr>
          <a:xfrm>
            <a:off x="7111044" y="2913542"/>
            <a:ext cx="1375188" cy="369332"/>
          </a:xfrm>
          <a:prstGeom prst="rect">
            <a:avLst/>
          </a:prstGeom>
          <a:noFill/>
        </p:spPr>
        <p:txBody>
          <a:bodyPr wrap="square" rtlCol="0">
            <a:noAutofit/>
          </a:bodyPr>
          <a:lstStyle/>
          <a:p>
            <a:pPr algn="ctr" rtl="0"/>
            <a:r>
              <a:rPr lang="es" sz="800" b="1" i="0" u="none" strike="noStrike">
                <a:latin typeface="Gill Sans MT"/>
              </a:rPr>
              <a:t>1 de enero </a:t>
            </a:r>
          </a:p>
          <a:p>
            <a:pPr algn="ctr" rtl="0"/>
            <a:r>
              <a:rPr lang="es" sz="800" b="1" i="0" u="none" strike="noStrike">
                <a:latin typeface="Gill Sans MT"/>
              </a:rPr>
              <a:t>de 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9521411" y="2592354"/>
            <a:ext cx="1375188" cy="276999"/>
          </a:xfrm>
          <a:prstGeom prst="rect">
            <a:avLst/>
          </a:prstGeom>
          <a:noFill/>
        </p:spPr>
        <p:txBody>
          <a:bodyPr wrap="square" rtlCol="0">
            <a:noAutofit/>
          </a:bodyPr>
          <a:lstStyle/>
          <a:p>
            <a:pPr algn="ctr" rtl="0"/>
            <a:r>
              <a:rPr lang="es" sz="600" b="1" i="0" u="none" strike="noStrike" dirty="0">
                <a:latin typeface="Gill Sans MT"/>
              </a:rPr>
              <a:t>Comienza la elaboración de normas</a:t>
            </a:r>
          </a:p>
        </p:txBody>
      </p:sp>
      <p:sp>
        <p:nvSpPr>
          <p:cNvPr id="14" name="TextBox 13">
            <a:extLst>
              <a:ext uri="{FF2B5EF4-FFF2-40B4-BE49-F238E27FC236}">
                <a16:creationId xmlns:a16="http://schemas.microsoft.com/office/drawing/2014/main" id="{3F3424F0-C2BA-8A3F-019A-30C2292E9A2D}"/>
              </a:ext>
            </a:extLst>
          </p:cNvPr>
          <p:cNvSpPr txBox="1"/>
          <p:nvPr/>
        </p:nvSpPr>
        <p:spPr>
          <a:xfrm>
            <a:off x="9476007" y="3232362"/>
            <a:ext cx="1453250" cy="369332"/>
          </a:xfrm>
          <a:prstGeom prst="rect">
            <a:avLst/>
          </a:prstGeom>
          <a:noFill/>
        </p:spPr>
        <p:txBody>
          <a:bodyPr wrap="square" rtlCol="0">
            <a:noAutofit/>
          </a:bodyPr>
          <a:lstStyle/>
          <a:p>
            <a:pPr algn="ctr" rtl="0"/>
            <a:r>
              <a:rPr lang="es" sz="800" b="1" i="0" u="none" strike="noStrike">
                <a:latin typeface="Gill Sans MT"/>
              </a:rPr>
              <a:t>Primavera</a:t>
            </a:r>
          </a:p>
          <a:p>
            <a:pPr algn="ctr" rtl="0"/>
            <a:r>
              <a:rPr lang="es" sz="800" b="1" i="0" u="none" strike="noStrike">
                <a:latin typeface="Gill Sans MT"/>
              </a:rPr>
              <a:t>de 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9012830" y="4179326"/>
            <a:ext cx="1375188" cy="200055"/>
          </a:xfrm>
          <a:prstGeom prst="rect">
            <a:avLst/>
          </a:prstGeom>
          <a:noFill/>
        </p:spPr>
        <p:txBody>
          <a:bodyPr wrap="square" rtlCol="0">
            <a:noAutofit/>
          </a:bodyPr>
          <a:lstStyle/>
          <a:p>
            <a:pPr algn="ctr" rtl="0"/>
            <a:r>
              <a:rPr lang="es" sz="600" b="1" i="0" u="none" strike="noStrike" dirty="0">
                <a:latin typeface="Gill Sans MT"/>
              </a:rPr>
              <a:t>Comienzan los beneficios</a:t>
            </a:r>
          </a:p>
        </p:txBody>
      </p:sp>
      <p:sp>
        <p:nvSpPr>
          <p:cNvPr id="16" name="TextBox 15">
            <a:extLst>
              <a:ext uri="{FF2B5EF4-FFF2-40B4-BE49-F238E27FC236}">
                <a16:creationId xmlns:a16="http://schemas.microsoft.com/office/drawing/2014/main" id="{960A3DF1-E94F-3CD5-B77A-18AF518394C4}"/>
              </a:ext>
            </a:extLst>
          </p:cNvPr>
          <p:cNvSpPr txBox="1"/>
          <p:nvPr/>
        </p:nvSpPr>
        <p:spPr>
          <a:xfrm>
            <a:off x="8912996" y="4808867"/>
            <a:ext cx="1453250" cy="369332"/>
          </a:xfrm>
          <a:prstGeom prst="rect">
            <a:avLst/>
          </a:prstGeom>
          <a:noFill/>
        </p:spPr>
        <p:txBody>
          <a:bodyPr wrap="square" rtlCol="0">
            <a:noAutofit/>
          </a:bodyPr>
          <a:lstStyle/>
          <a:p>
            <a:pPr algn="ctr" rtl="0"/>
            <a:r>
              <a:rPr lang="es" sz="800" b="1" i="0" u="none" strike="noStrike">
                <a:latin typeface="Gill Sans MT"/>
              </a:rPr>
              <a:t>1 de mayo </a:t>
            </a:r>
          </a:p>
          <a:p>
            <a:pPr algn="ctr" rtl="0"/>
            <a:r>
              <a:rPr lang="es" sz="800" b="1" i="0" u="none" strike="noStrike">
                <a:latin typeface="Gill Sans MT"/>
              </a:rPr>
              <a:t>de 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5661090" y="4319052"/>
            <a:ext cx="1375188" cy="200055"/>
          </a:xfrm>
          <a:prstGeom prst="rect">
            <a:avLst/>
          </a:prstGeom>
          <a:noFill/>
        </p:spPr>
        <p:txBody>
          <a:bodyPr wrap="square" rtlCol="0">
            <a:noAutofit/>
          </a:bodyPr>
          <a:lstStyle/>
          <a:p>
            <a:pPr algn="ctr" rtl="0"/>
            <a:r>
              <a:rPr lang="es" sz="600" b="1" i="0" u="none" strike="noStrike">
                <a:latin typeface="Gill Sans MT"/>
              </a:rPr>
              <a:t>Comienzan las contribuciones de nómina</a:t>
            </a:r>
          </a:p>
        </p:txBody>
      </p:sp>
      <p:sp>
        <p:nvSpPr>
          <p:cNvPr id="18" name="TextBox 17">
            <a:extLst>
              <a:ext uri="{FF2B5EF4-FFF2-40B4-BE49-F238E27FC236}">
                <a16:creationId xmlns:a16="http://schemas.microsoft.com/office/drawing/2014/main" id="{55FE9DB9-AB71-8BA8-0933-05A65F2BC37B}"/>
              </a:ext>
            </a:extLst>
          </p:cNvPr>
          <p:cNvSpPr txBox="1"/>
          <p:nvPr/>
        </p:nvSpPr>
        <p:spPr>
          <a:xfrm>
            <a:off x="5717945" y="4995295"/>
            <a:ext cx="1375188" cy="369332"/>
          </a:xfrm>
          <a:prstGeom prst="rect">
            <a:avLst/>
          </a:prstGeom>
          <a:noFill/>
        </p:spPr>
        <p:txBody>
          <a:bodyPr wrap="square" rtlCol="0">
            <a:noAutofit/>
          </a:bodyPr>
          <a:lstStyle/>
          <a:p>
            <a:pPr algn="ctr" rtl="0"/>
            <a:r>
              <a:rPr lang="es" sz="800" b="1" i="0" u="none" strike="noStrike">
                <a:latin typeface="Gill Sans MT"/>
              </a:rPr>
              <a:t>1 de enero </a:t>
            </a:r>
          </a:p>
          <a:p>
            <a:pPr algn="ctr" rtl="0"/>
            <a:r>
              <a:rPr lang="es" sz="800" b="1" i="0" u="none" strike="noStrike">
                <a:latin typeface="Gill Sans MT"/>
              </a:rPr>
              <a:t>de 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5717945" y="5934646"/>
            <a:ext cx="1375188" cy="307777"/>
          </a:xfrm>
          <a:prstGeom prst="rect">
            <a:avLst/>
          </a:prstGeom>
          <a:noFill/>
        </p:spPr>
        <p:txBody>
          <a:bodyPr wrap="square" rtlCol="0">
            <a:noAutofit/>
          </a:bodyPr>
          <a:lstStyle/>
          <a:p>
            <a:pPr algn="ctr" rtl="0"/>
            <a:r>
              <a:rPr lang="es" sz="600" b="0" i="0" u="none" strike="noStrike">
                <a:latin typeface="Gill Sans MT"/>
              </a:rPr>
              <a:t>Primeros informes y pagos trimestrales con vencimiento el 30 de abril</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PROCESO DE ELABORACIÓN DE NORMAS Y RECOPILACIÓN DE COMENTARIOS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rtl="0">
              <a:buNone/>
            </a:pPr>
            <a:r>
              <a:rPr lang="es" sz="1800" b="0" i="0" u="none" strike="noStrike">
                <a:solidFill>
                  <a:srgbClr val="000000"/>
                </a:solidFill>
                <a:latin typeface="Times New Roman"/>
                <a:cs typeface="Times New Roman"/>
              </a:rPr>
              <a:t>El proceso de elaboración de normas para la PFML se realizará de acuerdo con la Ley de Procedimientos Administrativos de Maine (MAPA): </a:t>
            </a:r>
          </a:p>
          <a:p>
            <a:pPr marL="0" indent="0" algn="ctr" rtl="0">
              <a:buNone/>
            </a:pPr>
            <a:r>
              <a:rPr lang="es" sz="1800" b="0" i="0" u="none" strike="noStrike">
                <a:solidFill>
                  <a:srgbClr val="000000"/>
                </a:solidFill>
                <a:latin typeface="Times New Roman"/>
                <a:cs typeface="Times New Roman"/>
              </a:rPr>
              <a:t>Fecha en que comenzó el proceso de elaboración de normas: </a:t>
            </a:r>
            <a:r>
              <a:rPr lang="es" sz="1800" b="1" i="0" u="none" strike="noStrike">
                <a:solidFill>
                  <a:srgbClr val="000000"/>
                </a:solidFill>
                <a:latin typeface="Times New Roman"/>
                <a:cs typeface="Times New Roman"/>
              </a:rPr>
              <a:t>primavera 2024</a:t>
            </a:r>
          </a:p>
          <a:p>
            <a:pPr marL="0" indent="0" algn="ctr">
              <a:buNone/>
            </a:pPr>
            <a:endParaRPr lang="en-US" b="1">
              <a:solidFill>
                <a:schemeClr val="tx1"/>
              </a:solidFill>
              <a:latin typeface="Times New Roman" panose="02020603050405020304" pitchFamily="18" charset="0"/>
              <a:cs typeface="Times New Roman" pitchFamily="18" charset="0"/>
            </a:endParaRPr>
          </a:p>
          <a:p>
            <a:pPr rtl="0"/>
            <a:r>
              <a:rPr lang="es" sz="1800" b="0" i="0" u="none" strike="noStrike">
                <a:solidFill>
                  <a:srgbClr val="000000"/>
                </a:solidFill>
                <a:latin typeface="Times New Roman"/>
                <a:cs typeface="Times New Roman"/>
              </a:rPr>
              <a:t>Se realizaron sesiones informales de escucha pública en todo el estado para solicitar comentarios generales y realizar preguntas de las partes interesadas. </a:t>
            </a:r>
            <a:endParaRPr lang="en-US" b="1">
              <a:solidFill>
                <a:schemeClr val="tx1"/>
              </a:solidFill>
              <a:latin typeface="Times New Roman" panose="02020603050405020304" pitchFamily="18" charset="0"/>
              <a:cs typeface="Times New Roman" panose="02020603050405020304" pitchFamily="18" charset="0"/>
            </a:endParaRPr>
          </a:p>
          <a:p>
            <a:pPr rtl="0"/>
            <a:r>
              <a:rPr lang="es" sz="1800" b="0" i="0" u="none" strike="noStrike">
                <a:solidFill>
                  <a:srgbClr val="000000"/>
                </a:solidFill>
                <a:latin typeface="Times New Roman"/>
                <a:cs typeface="Times New Roman"/>
              </a:rPr>
              <a:t>Se redactarán y publicarán las normas iniciales para solicitar comentarios públicos. Se realizó una audiencia pública sobre las normas iniciales. </a:t>
            </a:r>
          </a:p>
          <a:p>
            <a:pPr rtl="0"/>
            <a:r>
              <a:rPr lang="es" sz="1800" b="0" i="0" u="none" strike="noStrike">
                <a:solidFill>
                  <a:srgbClr val="000000"/>
                </a:solidFill>
                <a:latin typeface="Times New Roman"/>
                <a:cs typeface="Times New Roman"/>
              </a:rPr>
              <a:t>El Departamento considerará y responderá a los comentarios públicos.</a:t>
            </a:r>
          </a:p>
          <a:p>
            <a:pPr rtl="0"/>
            <a:r>
              <a:rPr lang="es" sz="1800" b="0" i="0" u="none" strike="noStrike">
                <a:solidFill>
                  <a:srgbClr val="000000"/>
                </a:solidFill>
                <a:latin typeface="Times New Roman"/>
                <a:cs typeface="Times New Roman"/>
              </a:rPr>
              <a:t>El Departamento publicará las normas para implementar el programa antes de enero de 2025.</a:t>
            </a:r>
            <a:endParaRPr lang="en-US"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Contribuciones al Fondo de la PFML</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rtl="0"/>
            <a:r>
              <a:rPr lang="es" sz="1800" b="0" i="0" u="none" strike="noStrike">
                <a:solidFill>
                  <a:srgbClr val="000000"/>
                </a:solidFill>
                <a:latin typeface="Times New Roman"/>
                <a:cs typeface="Times New Roman"/>
              </a:rPr>
              <a:t>La contribución por empleado es del 1% de una tasa salarial individual, dividida entre el empleado y el empleador. </a:t>
            </a:r>
          </a:p>
          <a:p>
            <a:pPr rtl="0"/>
            <a:r>
              <a:rPr lang="es" sz="1800" b="0" i="0" u="none" strike="noStrike">
                <a:solidFill>
                  <a:srgbClr val="000000"/>
                </a:solidFill>
                <a:latin typeface="Times New Roman"/>
                <a:cs typeface="Times New Roman"/>
              </a:rPr>
              <a:t>Los empleadores con menos de 15 empleados están exentos de la participación del empleador en las contribuciones, pero aún deben retener el 50% de la prima de los salarios de sus empleados. Las personas que trabajan por cuenta propia que eligen participar solo son responsables de la tasa de prima del 50%. </a:t>
            </a:r>
            <a:br>
              <a:rPr lang="es" sz="1800" b="0" i="0" u="none" strike="noStrike">
                <a:solidFill>
                  <a:srgbClr val="000000"/>
                </a:solidFill>
                <a:latin typeface="Times New Roman"/>
                <a:cs typeface="Times New Roman"/>
              </a:rPr>
            </a:br>
            <a:br>
              <a:rPr lang="es" sz="1800" b="0" i="0" u="none" strike="noStrike">
                <a:solidFill>
                  <a:srgbClr val="000000"/>
                </a:solidFill>
                <a:latin typeface="Times New Roman"/>
                <a:cs typeface="Times New Roman"/>
              </a:rPr>
            </a:br>
            <a:r>
              <a:rPr lang="es" sz="1800" b="1" i="0" u="sng" strike="noStrike">
                <a:solidFill>
                  <a:srgbClr val="000000"/>
                </a:solidFill>
                <a:latin typeface="Times New Roman"/>
                <a:cs typeface="Times New Roman"/>
              </a:rPr>
              <a:t>Ejemplo de desglose de contribuciones para empleadores y empleados:</a:t>
            </a:r>
          </a:p>
          <a:p>
            <a:pPr rtl="0"/>
            <a:r>
              <a:rPr lang="es" sz="1800" b="1" i="0" u="none" strike="noStrike">
                <a:solidFill>
                  <a:srgbClr val="000000"/>
                </a:solidFill>
                <a:latin typeface="Times New Roman"/>
                <a:cs typeface="Times New Roman"/>
              </a:rPr>
              <a:t>Para empleadores con 15 empleados o más</a:t>
            </a:r>
            <a:br>
              <a:rPr lang="es" sz="1800" b="0" i="0" u="none" strike="noStrike">
                <a:solidFill>
                  <a:srgbClr val="000000"/>
                </a:solidFill>
                <a:latin typeface="Times New Roman"/>
                <a:cs typeface="Times New Roman"/>
              </a:rPr>
            </a:br>
            <a:r>
              <a:rPr lang="es" sz="1800" b="0" i="0" u="none" strike="noStrike">
                <a:solidFill>
                  <a:srgbClr val="000000"/>
                </a:solidFill>
                <a:latin typeface="Times New Roman"/>
                <a:cs typeface="Times New Roman"/>
              </a:rPr>
              <a:t>Para un empleador con una nómina anual de $1 millón al año, la prima anual sería de $10,000 ($1 millón x 1%). El empleador aportaría $5,000 por año (0.5%) y los empleados, combinados, aportarían $5,000 por año (0.5%). </a:t>
            </a:r>
          </a:p>
          <a:p>
            <a:pPr rtl="0"/>
            <a:r>
              <a:rPr lang="es" sz="1800" b="1" i="0" u="none" strike="noStrike">
                <a:solidFill>
                  <a:srgbClr val="000000"/>
                </a:solidFill>
                <a:latin typeface="Times New Roman"/>
                <a:cs typeface="Times New Roman"/>
              </a:rPr>
              <a:t>Para empleadores con menos de 15 empleados</a:t>
            </a:r>
            <a:br>
              <a:rPr lang="es" sz="1800" b="0" i="0" u="none" strike="noStrike">
                <a:solidFill>
                  <a:srgbClr val="000000"/>
                </a:solidFill>
                <a:latin typeface="Times New Roman"/>
                <a:cs typeface="Times New Roman"/>
              </a:rPr>
            </a:br>
            <a:r>
              <a:rPr lang="es" sz="1800" b="0" i="0" u="none" strike="noStrike">
                <a:solidFill>
                  <a:srgbClr val="000000"/>
                </a:solidFill>
                <a:latin typeface="Times New Roman"/>
                <a:cs typeface="Times New Roman"/>
              </a:rPr>
              <a:t>Para un empleador con una nómina anual de $250,000, la prima anual sería de $1,250 ($250,000 x 0.5%). El empleador puede deducir la cantidad total de los salarios de los empleados y sería responsable de remitir la prima.</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Motivos de la licencia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defRPr/>
            </a:pPr>
            <a:r>
              <a:rPr lang="es" sz="1800" b="0" i="0" u="none" strike="noStrike">
                <a:solidFill>
                  <a:srgbClr val="000000"/>
                </a:solidFill>
                <a:latin typeface="Times New Roman"/>
                <a:cs typeface="Times New Roman"/>
              </a:rPr>
              <a:t>Los motivos de la PFML para solicitar una licencia reflejan la ley estatal y federal actual. Los motivos de la licencia incluyen los siguientes:</a:t>
            </a:r>
          </a:p>
          <a:p>
            <a:pPr rtl="0"/>
            <a:r>
              <a:rPr lang="es" sz="1800" b="1" i="0" u="none" strike="noStrike">
                <a:solidFill>
                  <a:srgbClr val="000000"/>
                </a:solidFill>
                <a:latin typeface="Times New Roman"/>
                <a:cs typeface="Times New Roman"/>
              </a:rPr>
              <a:t>Licencia familiar: </a:t>
            </a:r>
            <a:r>
              <a:rPr lang="es" sz="1800" b="0" i="0" u="none" strike="noStrike">
                <a:solidFill>
                  <a:srgbClr val="000000"/>
                </a:solidFill>
                <a:latin typeface="Times New Roman"/>
                <a:cs typeface="Times New Roman"/>
              </a:rPr>
              <a:t>Para cuidar a un nuevo niño (nacimiento, adopción, acogida), para cuidar de familiares con condición de salud grave. </a:t>
            </a:r>
          </a:p>
          <a:p>
            <a:pPr rtl="0"/>
            <a:r>
              <a:rPr lang="es" sz="1800" b="1" i="0" u="none" strike="noStrike">
                <a:solidFill>
                  <a:srgbClr val="000000"/>
                </a:solidFill>
                <a:latin typeface="Times New Roman"/>
                <a:cs typeface="Times New Roman"/>
              </a:rPr>
              <a:t>Licencia médica: </a:t>
            </a:r>
            <a:r>
              <a:rPr lang="es" sz="1800" b="0" i="0" u="none" strike="noStrike">
                <a:solidFill>
                  <a:srgbClr val="000000"/>
                </a:solidFill>
                <a:latin typeface="Times New Roman"/>
                <a:cs typeface="Times New Roman"/>
              </a:rPr>
              <a:t>Para cuidar de las propias necesidades médicas. </a:t>
            </a:r>
          </a:p>
          <a:p>
            <a:pPr rtl="0"/>
            <a:r>
              <a:rPr lang="es" sz="1800" b="1" i="0" u="none" strike="noStrike">
                <a:solidFill>
                  <a:srgbClr val="000000"/>
                </a:solidFill>
                <a:latin typeface="Times New Roman"/>
                <a:cs typeface="Times New Roman"/>
              </a:rPr>
              <a:t>Licencia por seguridad: </a:t>
            </a:r>
            <a:r>
              <a:rPr lang="es" sz="1800" b="0" i="0" u="none" strike="noStrike">
                <a:solidFill>
                  <a:srgbClr val="000000"/>
                </a:solidFill>
                <a:latin typeface="Times New Roman"/>
                <a:cs typeface="Times New Roman"/>
              </a:rPr>
              <a:t>Para las víctimas de abuso doméstico.</a:t>
            </a:r>
          </a:p>
          <a:p>
            <a:pPr rtl="0"/>
            <a:r>
              <a:rPr lang="es" sz="1800" b="1" i="0" u="none" strike="noStrike">
                <a:solidFill>
                  <a:srgbClr val="000000"/>
                </a:solidFill>
                <a:latin typeface="Times New Roman"/>
                <a:cs typeface="Times New Roman"/>
              </a:rPr>
              <a:t>Despliegue militar: </a:t>
            </a:r>
            <a:r>
              <a:rPr lang="es" sz="1800" b="0" i="0" u="none" strike="noStrike">
                <a:solidFill>
                  <a:srgbClr val="000000"/>
                </a:solidFill>
                <a:latin typeface="Times New Roman"/>
                <a:cs typeface="Times New Roman"/>
              </a:rPr>
              <a:t>Para emergencias relacionadas con el despliegue militar (exigencia elegible).</a:t>
            </a:r>
            <a:endParaRPr lang="en-US">
              <a:solidFill>
                <a:schemeClr val="tx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Tipos de licencia</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rtl="0"/>
            <a:r>
              <a:rPr lang="es" sz="1800" b="1" i="0" u="none" strike="noStrike">
                <a:solidFill>
                  <a:srgbClr val="000000"/>
                </a:solidFill>
                <a:latin typeface="Times New Roman"/>
                <a:cs typeface="Times New Roman"/>
              </a:rPr>
              <a:t>Licencia continua: </a:t>
            </a:r>
            <a:r>
              <a:rPr lang="es" sz="1800" b="0" i="0" u="none" strike="noStrike">
                <a:solidFill>
                  <a:srgbClr val="000000"/>
                </a:solidFill>
                <a:latin typeface="Times New Roman"/>
                <a:cs typeface="Times New Roman"/>
              </a:rPr>
              <a:t>Un empleado está tomando una licencia que está en curso durante días o semanas a la vez (por ejemplo, el empleado se está tomando 6 semanas de licencia para vincularse con el recién nacido).</a:t>
            </a:r>
          </a:p>
          <a:p>
            <a:pPr rtl="0"/>
            <a:r>
              <a:rPr lang="es" sz="1800" b="1" i="0" u="none" strike="noStrike">
                <a:solidFill>
                  <a:srgbClr val="000000"/>
                </a:solidFill>
                <a:latin typeface="Times New Roman"/>
                <a:cs typeface="Times New Roman"/>
              </a:rPr>
              <a:t>Licencia intermitente: </a:t>
            </a:r>
            <a:r>
              <a:rPr lang="es" sz="1800" b="0" i="0" u="none" strike="noStrike">
                <a:solidFill>
                  <a:srgbClr val="000000"/>
                </a:solidFill>
                <a:latin typeface="Times New Roman"/>
                <a:cs typeface="Times New Roman"/>
              </a:rPr>
              <a:t>Un empleado todavía está trabajando, pero tendrá que tomarse un tiempo libre en incrementos (por ejemplo, un empleado que está realizando un tratamiento de quimioterapia trabaja por la mañana, recibe tratamiento de quimioterapia por la tarde y necesitará un día para recuperarse). </a:t>
            </a:r>
          </a:p>
          <a:p>
            <a:pPr rtl="0"/>
            <a:r>
              <a:rPr lang="es" sz="1800" b="1" i="0" u="none" strike="noStrike">
                <a:solidFill>
                  <a:srgbClr val="000000"/>
                </a:solidFill>
                <a:latin typeface="Times New Roman"/>
                <a:cs typeface="Times New Roman"/>
              </a:rPr>
              <a:t>Licencia reducida: </a:t>
            </a:r>
            <a:r>
              <a:rPr lang="es" sz="1800" b="0" i="0" u="none" strike="noStrike">
                <a:solidFill>
                  <a:srgbClr val="000000"/>
                </a:solidFill>
                <a:latin typeface="Times New Roman"/>
                <a:cs typeface="Times New Roman"/>
              </a:rPr>
              <a:t>Un empleado todavía está trabajando, pero está en un cronograma reducido trabajando ciertos días de la semana mientras está de licencia por el resto (por ejemplo, el empleado normalmente trabaja de lunes a viernes, pero ahora solo trabaja los lunes, miércoles y jueves durante las próximas 8 semanas para cuidar a un miembro de la familia con una afección médica grave).</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Requisitos y elegibilidad</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pPr rtl="0"/>
            <a:r>
              <a:rPr lang="es" sz="1800" b="0" i="0" u="none" strike="noStrike">
                <a:solidFill>
                  <a:srgbClr val="000000"/>
                </a:solidFill>
                <a:latin typeface="Times New Roman"/>
                <a:cs typeface="Times New Roman"/>
              </a:rPr>
              <a:t>En ausencia de una emergencia, enfermedad o necesidad de tomar una licencia, un empleado debe proporcionar un “aviso razonable” al empleador de su intención de tomar una licencia.   </a:t>
            </a:r>
          </a:p>
          <a:p>
            <a:pPr rtl="0"/>
            <a:r>
              <a:rPr lang="es" sz="1800" b="0" i="0" u="none" strike="noStrike">
                <a:solidFill>
                  <a:srgbClr val="000000"/>
                </a:solidFill>
                <a:latin typeface="Times New Roman"/>
                <a:cs typeface="Times New Roman"/>
              </a:rPr>
              <a:t>Se debe proporcionar una prueba de que la persona es elegible bajo una de las razones aprobadas para la licencia.</a:t>
            </a:r>
          </a:p>
          <a:p>
            <a:pPr rtl="0"/>
            <a:r>
              <a:rPr lang="es" sz="1800" b="0" i="0" u="none" strike="noStrike">
                <a:solidFill>
                  <a:srgbClr val="000000"/>
                </a:solidFill>
                <a:latin typeface="Times New Roman"/>
                <a:cs typeface="Times New Roman"/>
              </a:rPr>
              <a:t>La persona debe haber ganado al menos seis veces el salario semanal promedio estatal (SAWW) en cuatro de los últimos cinco trimestres completados antes de acceder al beneficio.</a:t>
            </a:r>
          </a:p>
          <a:p>
            <a:pPr rtl="0"/>
            <a:r>
              <a:rPr lang="es" sz="1800" b="0" i="0" u="none" strike="noStrike">
                <a:solidFill>
                  <a:srgbClr val="000000"/>
                </a:solidFill>
                <a:latin typeface="Times New Roman"/>
                <a:cs typeface="Times New Roman"/>
              </a:rPr>
              <a:t>La programación de una licencia de un empleado no debe causar “dificultades excesivas” al empleador.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8356717" y="3011862"/>
            <a:ext cx="1595086" cy="338554"/>
          </a:xfrm>
          <a:prstGeom prst="rect">
            <a:avLst/>
          </a:prstGeom>
          <a:solidFill>
            <a:srgbClr val="29A1F3"/>
          </a:solidFill>
        </p:spPr>
        <p:txBody>
          <a:bodyPr wrap="square" rtlCol="0">
            <a:noAutofit/>
          </a:bodyPr>
          <a:lstStyle/>
          <a:p>
            <a:pPr algn="ctr" rtl="0"/>
            <a:r>
              <a:rPr lang="es" sz="1600" b="1" i="0" u="none" strike="noStrike" dirty="0">
                <a:solidFill>
                  <a:srgbClr val="FFFFFF"/>
                </a:solidFill>
                <a:latin typeface="Gill Sans MT"/>
              </a:rPr>
              <a:t>SOLICITAR AHORA</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rtl="0"/>
            <a:r>
              <a:rPr lang="es" sz="2800" b="0" i="0" u="none" strike="noStrike">
                <a:latin typeface="Gill Sans MT"/>
              </a:rPr>
              <a:t>Información importante para empleadores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Autofit/>
          </a:bodyPr>
          <a:lstStyle/>
          <a:p>
            <a:pPr rtl="0"/>
            <a:r>
              <a:rPr lang="es" sz="1800" b="0" i="0" u="none" strike="noStrike">
                <a:solidFill>
                  <a:srgbClr val="000000"/>
                </a:solidFill>
                <a:latin typeface="Times New Roman"/>
                <a:cs typeface="Times New Roman"/>
              </a:rPr>
              <a:t>Las personas que no han trabajado para un empleador durante al menos 120 días no tienen garantizada la protección laboral al tomar una licencia.</a:t>
            </a:r>
          </a:p>
          <a:p>
            <a:pPr rtl="0"/>
            <a:r>
              <a:rPr lang="es" sz="1800" b="0" i="0" u="none" strike="noStrike">
                <a:solidFill>
                  <a:srgbClr val="000000"/>
                </a:solidFill>
                <a:latin typeface="Times New Roman"/>
                <a:cs typeface="Times New Roman"/>
              </a:rPr>
              <a:t>Un empleador puede solicitar una sustitución de plan privado que demuestre que lo que ofrece es “sustancialmente equivalente” al plan estatal. Pueden elegir no participar y administrar su propio plan siempre que su plan cumpla con las obligaciones requeridas por la ley de la PFML (derechos, protecciones y beneficios).</a:t>
            </a:r>
          </a:p>
          <a:p>
            <a:pPr rtl="0"/>
            <a:r>
              <a:rPr lang="es" sz="1800" b="0" i="0" u="none" strike="noStrike">
                <a:solidFill>
                  <a:srgbClr val="000000"/>
                </a:solidFill>
                <a:latin typeface="Times New Roman"/>
                <a:cs typeface="Times New Roman"/>
              </a:rPr>
              <a:t>El Departamento se reserva el derecho de retirar la aprobación de un plan privado si se infringe cualquiera de los términos y condiciones.</a:t>
            </a:r>
          </a:p>
          <a:p>
            <a:pPr rtl="0"/>
            <a:r>
              <a:rPr lang="es" sz="1800" b="0" i="0" u="none" strike="noStrike">
                <a:solidFill>
                  <a:srgbClr val="000000"/>
                </a:solidFill>
                <a:latin typeface="Times New Roman"/>
                <a:cs typeface="Times New Roman"/>
              </a:rPr>
              <a:t>Si un empleador no avisa sobre el programa de la PFML de Maine y sobre el derecho del empleado a solicitar una licencia si es necesario, se exime la obligación del empleado de informar al empleador que va a tomar una licencia.</a:t>
            </a:r>
          </a:p>
          <a:p>
            <a:endParaRPr lang="en-US" sz="2000"/>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9647</TotalTime>
  <Words>1945</Words>
  <Application>Microsoft Macintosh PowerPoint</Application>
  <PresentationFormat>Widescreen</PresentationFormat>
  <Paragraphs>126</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Gill Sans MT (Headings)</vt:lpstr>
      <vt:lpstr>Times New Roman</vt:lpstr>
      <vt:lpstr>Wingdings</vt:lpstr>
      <vt:lpstr>Wingdings 2</vt:lpstr>
      <vt:lpstr>Dividend</vt:lpstr>
      <vt:lpstr>Ley de Licencia Médica y Familiar Remunerada de Maine</vt:lpstr>
      <vt:lpstr>Descripción general</vt:lpstr>
      <vt:lpstr>Fechas clave</vt:lpstr>
      <vt:lpstr>PROCESO DE ELABORACIÓN DE NORMAS Y RECOPILACIÓN DE COMENTARIOS</vt:lpstr>
      <vt:lpstr>Contribuciones al Fondo de la PFML</vt:lpstr>
      <vt:lpstr>Motivos de la licencia</vt:lpstr>
      <vt:lpstr>Tipos de licencia</vt:lpstr>
      <vt:lpstr>Requisitos y elegibilidad</vt:lpstr>
      <vt:lpstr>Información importante para empleadores</vt:lpstr>
      <vt:lpstr>Cálculos de beneficios: los niveles</vt:lpstr>
      <vt:lpstr> Ejemplo 1: MORGAN (estimación)</vt:lpstr>
      <vt:lpstr>  Ejemplo 2: Michael (estimación)</vt:lpstr>
      <vt:lpstr> Ejemplo 3: Jo (estimación)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User</cp:lastModifiedBy>
  <cp:revision>57</cp:revision>
  <cp:lastPrinted>2023-09-26T17:45:09Z</cp:lastPrinted>
  <dcterms:created xsi:type="dcterms:W3CDTF">2023-04-05T13:39:04Z</dcterms:created>
  <dcterms:modified xsi:type="dcterms:W3CDTF">2024-08-05T23:28:45Z</dcterms:modified>
</cp:coreProperties>
</file>