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0"/>
    <p:restoredTop sz="94697"/>
  </p:normalViewPr>
  <p:slideViewPr>
    <p:cSldViewPr snapToGrid="0">
      <p:cViewPr varScale="1">
        <p:scale>
          <a:sx n="108" d="100"/>
          <a:sy n="108" d="100"/>
        </p:scale>
        <p:origin x="342" y="11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5/14/2024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14/5/2024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5/14/2024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5/14/2024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5/14/2024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5/14/2024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5/14/2024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lang="so" sz="3200" b="1" i="0" u="none" strike="noStrike">
                <a:latin typeface="Gill Sans MT"/>
                <a:cs typeface="Times New Roman"/>
              </a:rPr>
              <a:t>Sharciga Fasaxa Qoyska iyo Caafimaadka ee Mushaharka Leh</a:t>
            </a:r>
            <a:endParaRPr lang="en-US">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lang="so" sz="2000" b="1" i="0" u="none" strike="noStrike">
                <a:solidFill>
                  <a:srgbClr val="FFFFFF"/>
                </a:solidFill>
                <a:latin typeface="Times New Roman"/>
                <a:cs typeface="Times New Roman"/>
              </a:rPr>
              <a:t>Ajandaha: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Guudmar Guud</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Taariikhaha Muhiimka ah</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Sharci-samaynta iyo UrurintaJawaabcelinta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Tabarucaadka lagu bixiyo Sanduuqa PFML</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Sababaha Fasaxa</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Noocyada Fasaxa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Shuruudaha iyo Mutaysiga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Macluumaadka loogu talogalay Loo-shaqeeyayaasha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Xisaabinta Faa'idada: Heerarka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Tusaalayaasha</a:t>
            </a:r>
          </a:p>
          <a:p>
            <a:pPr marL="342900" indent="-342900" rtl="0">
              <a:buFont typeface="Wingdings" panose="05000000000000000000" pitchFamily="2" charset="2"/>
              <a:buChar char="§"/>
            </a:pPr>
            <a:r>
              <a:rPr lang="so" sz="2000" b="0" i="0" u="none" strike="noStrike">
                <a:solidFill>
                  <a:srgbClr val="FFFFFF"/>
                </a:solidFill>
                <a:latin typeface="Times New Roman"/>
                <a:cs typeface="Times New Roman"/>
              </a:rPr>
              <a:t>Su'aalaha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Headings)"/>
                <a:cs typeface="Times New Roman"/>
              </a:rPr>
              <a:t>Xisaabinta Faa'idada: Heerarka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lang="so" sz="1600" b="0" i="0" u="none" strike="noStrike">
                <a:solidFill>
                  <a:srgbClr val="000000"/>
                </a:solidFill>
                <a:latin typeface="Times New Roman"/>
                <a:cs typeface="Times New Roman"/>
              </a:rPr>
              <a:t>Faa'idooyinka waxa go'aamiya nidaam heerar ah oo ku salaysan celceliska mushaharka toddobaadlaha ee gobolka (SAWW):</a:t>
            </a:r>
          </a:p>
          <a:p>
            <a:pPr lvl="1" rtl="0"/>
            <a:r>
              <a:rPr lang="so" b="0" i="0" u="none" strike="noStrike">
                <a:solidFill>
                  <a:srgbClr val="000000"/>
                </a:solidFill>
                <a:latin typeface="Times New Roman"/>
                <a:cs typeface="Times New Roman"/>
              </a:rPr>
              <a:t>Qaybta celceliska mushaharka toddobaadlaha ee qofka caynsan taasi oo la mid ah ama ka yar 50% ee SAWW waxa lagu baddalaa 90%</a:t>
            </a:r>
          </a:p>
          <a:p>
            <a:pPr lvl="1" rtl="0"/>
            <a:r>
              <a:rPr lang="so" b="0" i="0" u="none" strike="noStrike">
                <a:solidFill>
                  <a:srgbClr val="000000"/>
                </a:solidFill>
                <a:latin typeface="Times New Roman"/>
                <a:cs typeface="Times New Roman"/>
              </a:rPr>
              <a:t>Qaybta celceliska mushaharka toddobaadlaha ee qofka caynsan taasi oo ka badan 50% ee SAWW waxa lagu baddalaa 66%</a:t>
            </a:r>
          </a:p>
          <a:p>
            <a:pPr lvl="1" rtl="0"/>
            <a:r>
              <a:rPr lang="so" b="0" i="0" u="none" strike="noStrike">
                <a:solidFill>
                  <a:srgbClr val="000000"/>
                </a:solidFill>
                <a:latin typeface="Times New Roman"/>
                <a:cs typeface="Times New Roman"/>
              </a:rPr>
              <a:t>Faa'idooyinka waa la xaddidaa SAWW ($1,103 2022) </a:t>
            </a:r>
          </a:p>
        </p:txBody>
      </p:sp>
    </p:spTree>
    <p:extLst>
      <p:ext uri="{BB962C8B-B14F-4D97-AF65-F5344CB8AC3E}">
        <p14:creationId xmlns:p14="http://schemas.microsoft.com/office/powerpoint/2010/main" val="37946069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lang="so" sz="2400" b="0" i="0" u="none" strike="noStrike" dirty="0">
                <a:latin typeface="Gill Sans MT"/>
              </a:rPr>
              <a:t>Sida Faa'idooyinka loo xisaabin doono </a:t>
            </a:r>
            <a:br>
              <a:rPr lang="so" sz="2400" b="0" i="0" u="none" strike="noStrike" dirty="0">
                <a:latin typeface="Gill Sans MT"/>
              </a:rPr>
            </a:br>
            <a:r>
              <a:rPr lang="so" sz="2400" b="0" i="0" u="none" strike="noStrike" dirty="0">
                <a:latin typeface="Gill Sans MT"/>
              </a:rPr>
              <a:t>Tusaale 1: MORGAN (Qiyaas)</a:t>
            </a:r>
            <a:endParaRPr lang="en-US" sz="2400"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lang="so" sz="1200" b="0" i="0" u="none" strike="noStrike" dirty="0">
                <a:latin typeface="Times New Roman"/>
                <a:cs typeface="Times New Roman"/>
              </a:rPr>
              <a:t>Morgan waa xisaabiye si buuxda u shaqaysa waxayna qaadataa $57,000 sanadkii. </a:t>
            </a:r>
          </a:p>
          <a:p>
            <a:pPr rtl="0">
              <a:lnSpc>
                <a:spcPct val="90000"/>
              </a:lnSpc>
            </a:pPr>
            <a:r>
              <a:rPr lang="so" sz="1200" b="0" i="0" u="none" strike="noStrike" dirty="0">
                <a:latin typeface="Times New Roman"/>
                <a:cs typeface="Times New Roman"/>
              </a:rPr>
              <a:t>Morgan waxay u baahan tahay inay qaadato 8 toddobaad oo fasax ah si ay u daryeesho hooyadeed oo xaalad caafimaad oo halis ah ku jirta. </a:t>
            </a:r>
          </a:p>
          <a:p>
            <a:pPr marL="0" indent="0" rtl="0">
              <a:lnSpc>
                <a:spcPct val="90000"/>
              </a:lnSpc>
              <a:buNone/>
            </a:pPr>
            <a:r>
              <a:rPr lang="so" sz="1200" b="1" i="0" u="sng" strike="noStrike" dirty="0">
                <a:latin typeface="Times New Roman"/>
                <a:cs typeface="Times New Roman"/>
              </a:rPr>
              <a:t>Xisaabinta Faa'idada Toddobaadlaha ah ee Morgan (Qiyaas): </a:t>
            </a:r>
          </a:p>
          <a:p>
            <a:pPr rtl="0">
              <a:lnSpc>
                <a:spcPct val="90000"/>
              </a:lnSpc>
            </a:pPr>
            <a:r>
              <a:rPr lang="so" sz="1200" b="0" i="0" u="none" strike="noStrike" dirty="0">
                <a:latin typeface="Times New Roman"/>
                <a:cs typeface="Times New Roman"/>
              </a:rPr>
              <a:t>Celceliska mushaharka toddobaadlaha ah ee Morgan waa $1,096 ($57,000 loo qaybiyey 52 toddobaad). </a:t>
            </a:r>
          </a:p>
          <a:p>
            <a:pPr rtl="0">
              <a:lnSpc>
                <a:spcPct val="90000"/>
              </a:lnSpc>
            </a:pPr>
            <a:r>
              <a:rPr lang="so" sz="1200" b="0" i="0" u="none" strike="noStrike" dirty="0">
                <a:latin typeface="Times New Roman"/>
                <a:cs typeface="Times New Roman"/>
              </a:rPr>
              <a:t>Lacagta toddobaadkii mushaharka Morgan loo jarayo in lagu bixiyo sanduuqa PFML waa $5.48 toddobaadkii. ($285 sanadkii oo loo qaybiyey 52 toddobaad). </a:t>
            </a:r>
          </a:p>
          <a:p>
            <a:pPr rtl="0">
              <a:lnSpc>
                <a:spcPct val="90000"/>
              </a:lnSpc>
            </a:pPr>
            <a:r>
              <a:rPr lang="so" sz="1200" b="0" i="0" u="none" strike="noStrike" dirty="0">
                <a:latin typeface="Times New Roman"/>
                <a:cs typeface="Times New Roman"/>
              </a:rPr>
              <a:t>Adigoo ka soo qaadaya in loo-shaqeeyaha Morgan uu haysto wax ka yar 15 shaqaale, loo-shaqeeyaha waxa laga dhaafay inuu bixiyo qaybta in loo-shaqeeyuhu uu bixiyo laga rabo laakiin waxa waajib ah inuu lacagta Morgan laga jaro u gudbiyo Sanduuqa PFML. </a:t>
            </a:r>
          </a:p>
          <a:p>
            <a:pPr rtl="0">
              <a:lnSpc>
                <a:spcPct val="90000"/>
              </a:lnSpc>
            </a:pPr>
            <a:r>
              <a:rPr lang="so" sz="1200" b="0" i="0" u="none" strike="noStrike" dirty="0">
                <a:latin typeface="Times New Roman"/>
                <a:cs typeface="Times New Roman"/>
              </a:rPr>
              <a:t>Heerka 1: 90% mushaharka waa la baddali kasbashada gaaraya ilaa 50% SAWW: $1,103 x 50% = $552 (la duubay). 90% x $552 = $496</a:t>
            </a:r>
          </a:p>
          <a:p>
            <a:pPr rtl="0">
              <a:lnSpc>
                <a:spcPct val="90000"/>
              </a:lnSpc>
            </a:pPr>
            <a:r>
              <a:rPr lang="so" sz="1200" b="0" i="0" u="none" strike="noStrike" dirty="0">
                <a:latin typeface="Times New Roman"/>
                <a:cs typeface="Times New Roman"/>
              </a:rPr>
              <a:t>Heerka 2: 66% mushaharka waa la baddali kasbashada ka badan 50% SAWW</a:t>
            </a:r>
          </a:p>
          <a:p>
            <a:pPr lvl="1" rtl="0">
              <a:lnSpc>
                <a:spcPct val="90000"/>
              </a:lnSpc>
            </a:pPr>
            <a:r>
              <a:rPr lang="so" sz="1200" b="0" i="0" u="none" strike="noStrike" dirty="0">
                <a:latin typeface="Times New Roman"/>
                <a:cs typeface="Times New Roman"/>
              </a:rPr>
              <a:t>Kasbashada soo hartay ee Morgan waa $544 ($1,096 - $552). </a:t>
            </a:r>
          </a:p>
          <a:p>
            <a:pPr lvl="1" rtl="0">
              <a:lnSpc>
                <a:spcPct val="90000"/>
              </a:lnSpc>
            </a:pPr>
            <a:r>
              <a:rPr lang="so" sz="1200" b="0" i="0" u="none" strike="noStrike" dirty="0">
                <a:latin typeface="Times New Roman"/>
                <a:cs typeface="Times New Roman"/>
              </a:rPr>
              <a:t>66% ee $544 = $359</a:t>
            </a:r>
          </a:p>
          <a:p>
            <a:pPr rtl="0">
              <a:lnSpc>
                <a:spcPct val="90000"/>
              </a:lnSpc>
            </a:pPr>
            <a:r>
              <a:rPr lang="so" sz="1200" b="0" i="0" u="none" strike="noStrike" dirty="0">
                <a:latin typeface="Times New Roman"/>
                <a:cs typeface="Times New Roman"/>
              </a:rPr>
              <a:t>Faa'idada toddobaadkii ee Morgan ee 8 toddobaad ee soo socda = $855 ($496 loo geeyey $359). Tani waa ka yar tahay SAWW, markaa waxba laga jari maayo.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r>
              <a:rPr lang="so" sz="2400" b="0" i="0" u="none" strike="noStrike" dirty="0">
                <a:latin typeface="Gill Sans MT"/>
              </a:rPr>
              <a:t>Sida Faa'idooyinka loo xisaabin doono </a:t>
            </a:r>
            <a:br>
              <a:rPr lang="so" sz="2400" b="0" i="0" u="none" strike="noStrike" dirty="0">
                <a:latin typeface="Gill Sans MT"/>
              </a:rPr>
            </a:br>
            <a:r>
              <a:rPr lang="so" sz="2400" b="0" i="0" u="none" strike="noStrike" dirty="0">
                <a:latin typeface="Gill Sans MT"/>
              </a:rPr>
              <a:t>Tusaale 2: Michael (Qiyaas)</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Autofit/>
          </a:bodyPr>
          <a:lstStyle/>
          <a:p>
            <a:pPr rtl="0">
              <a:lnSpc>
                <a:spcPct val="90000"/>
              </a:lnSpc>
            </a:pPr>
            <a:r>
              <a:rPr lang="so" sz="1200" b="0" i="0" u="none" strike="noStrike" dirty="0">
                <a:latin typeface="Times New Roman"/>
                <a:cs typeface="Times New Roman"/>
              </a:rPr>
              <a:t>Michael waa shaqaale si buuxda u shaqeeya waana ilaaliye waxaana soo gala $29,432 sanadkii. (Mushaharka ugu yar ee gobolka ee 2024 ee $14.15 saacaddii)</a:t>
            </a:r>
          </a:p>
          <a:p>
            <a:pPr rtl="0">
              <a:lnSpc>
                <a:spcPct val="90000"/>
              </a:lnSpc>
            </a:pPr>
            <a:r>
              <a:rPr lang="so" sz="1200" b="0" i="0" u="none" strike="noStrike" dirty="0">
                <a:latin typeface="Times New Roman"/>
                <a:cs typeface="Times New Roman"/>
              </a:rPr>
              <a:t>Michael waxa uu u baahan yahay inuu fasax 6 toddobaad ah qaato si uu ula joogo gabadhiisa yar ee hadda dhalatay. </a:t>
            </a:r>
          </a:p>
          <a:p>
            <a:pPr marL="0" indent="0" rtl="0">
              <a:lnSpc>
                <a:spcPct val="90000"/>
              </a:lnSpc>
              <a:buNone/>
            </a:pPr>
            <a:r>
              <a:rPr lang="so" sz="1100" b="1" i="0" u="sng" strike="noStrike" dirty="0">
                <a:latin typeface="Times New Roman"/>
                <a:cs typeface="Times New Roman"/>
              </a:rPr>
              <a:t>Xisaabinta Faa'idada Toddobaadlaha ah ee Michael (Qiyaas): </a:t>
            </a:r>
          </a:p>
          <a:p>
            <a:pPr rtl="0">
              <a:lnSpc>
                <a:spcPct val="90000"/>
              </a:lnSpc>
            </a:pPr>
            <a:r>
              <a:rPr lang="so" sz="1200" b="0" i="0" u="none" strike="noStrike" dirty="0">
                <a:latin typeface="Times New Roman"/>
                <a:cs typeface="Times New Roman"/>
              </a:rPr>
              <a:t>Celceliska mushaharka toddobaadlaha ah ee Michael waa $566 ($29,432 loo qaybiyey 52 toddobaad). </a:t>
            </a:r>
          </a:p>
          <a:p>
            <a:pPr rtl="0">
              <a:lnSpc>
                <a:spcPct val="90000"/>
              </a:lnSpc>
            </a:pPr>
            <a:r>
              <a:rPr lang="so" sz="1200" b="0" i="0" u="none" strike="noStrike" dirty="0">
                <a:latin typeface="Times New Roman"/>
                <a:cs typeface="Times New Roman"/>
              </a:rPr>
              <a:t>Lacagta toddobaadkii mushaharka Michael loo jarayo in lagu bixiyo sanduuqa PFML waa $2.83 toddobaadkii. ($147 sanadkii oo loo qaybiyey 52 toddobaad). </a:t>
            </a:r>
          </a:p>
          <a:p>
            <a:pPr rtl="0">
              <a:lnSpc>
                <a:spcPct val="90000"/>
              </a:lnSpc>
            </a:pPr>
            <a:r>
              <a:rPr lang="so" sz="1200" b="0" i="0" u="none" strike="noStrike" dirty="0">
                <a:latin typeface="Times New Roman"/>
                <a:cs typeface="Times New Roman"/>
              </a:rPr>
              <a:t>Adigoo ka soo qaadaya in loo-shaqeeyaha Michael uu haysto wax ka badan 15 shaqaale, loo-shaqeeyaha wuxuu isna bixinayaa $2.83 toddobaadkii. ($147 sanadkii oo loo qaybiyey 52 toddobaad). </a:t>
            </a:r>
          </a:p>
          <a:p>
            <a:pPr rtl="0">
              <a:lnSpc>
                <a:spcPct val="90000"/>
              </a:lnSpc>
            </a:pPr>
            <a:r>
              <a:rPr lang="so" sz="1200" b="0" i="0" u="none" strike="noStrike" dirty="0">
                <a:latin typeface="Times New Roman"/>
                <a:cs typeface="Times New Roman"/>
              </a:rPr>
              <a:t>Heerka 1: 90% mushaharka waa la baddali kasbashada gaaraya ilaa 50% SAWW: $1,103 x 50% = $552 (la duubay). 90% x $552 = $496 </a:t>
            </a:r>
          </a:p>
          <a:p>
            <a:pPr rtl="0">
              <a:lnSpc>
                <a:spcPct val="90000"/>
              </a:lnSpc>
            </a:pPr>
            <a:r>
              <a:rPr lang="so" sz="1200" b="0" i="0" u="none" strike="noStrike" dirty="0">
                <a:latin typeface="Times New Roman"/>
                <a:cs typeface="Times New Roman"/>
              </a:rPr>
              <a:t>Heerka 2: 66% mushaharka waa la baddali kasbashada ka badan 50% SAWW</a:t>
            </a:r>
          </a:p>
          <a:p>
            <a:pPr lvl="1" rtl="0">
              <a:lnSpc>
                <a:spcPct val="90000"/>
              </a:lnSpc>
            </a:pPr>
            <a:r>
              <a:rPr lang="so" sz="1200" b="0" i="0" u="none" strike="noStrike" dirty="0">
                <a:latin typeface="Times New Roman"/>
                <a:cs typeface="Times New Roman"/>
              </a:rPr>
              <a:t>Kasbashada soo hartay ee Michael waa $14 ($566 - $552). </a:t>
            </a:r>
          </a:p>
          <a:p>
            <a:pPr lvl="1" rtl="0">
              <a:lnSpc>
                <a:spcPct val="90000"/>
              </a:lnSpc>
            </a:pPr>
            <a:r>
              <a:rPr lang="so" sz="1200" b="0" i="0" u="none" strike="noStrike" dirty="0">
                <a:latin typeface="Times New Roman"/>
                <a:cs typeface="Times New Roman"/>
              </a:rPr>
              <a:t>66% ee $14 = $9</a:t>
            </a:r>
          </a:p>
          <a:p>
            <a:pPr rtl="0">
              <a:lnSpc>
                <a:spcPct val="90000"/>
              </a:lnSpc>
            </a:pPr>
            <a:r>
              <a:rPr lang="so" sz="1200" b="0" i="0" u="none" strike="noStrike" dirty="0">
                <a:latin typeface="Times New Roman"/>
                <a:cs typeface="Times New Roman"/>
              </a:rPr>
              <a:t>Wadarta faa'idada toddobaadkii ee Michael ee 6 toddobaad ee soo socda = $505 ($496 loo geeyey $9). Tani waa ka yar tahay SAWW, markaa waxba laga jari maayo. </a:t>
            </a:r>
          </a:p>
        </p:txBody>
      </p:sp>
    </p:spTree>
    <p:extLst>
      <p:ext uri="{BB962C8B-B14F-4D97-AF65-F5344CB8AC3E}">
        <p14:creationId xmlns:p14="http://schemas.microsoft.com/office/powerpoint/2010/main" val="628781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lang="so" sz="2400" b="0" i="0" u="none" strike="noStrike" dirty="0">
                <a:latin typeface="Gill Sans MT"/>
              </a:rPr>
              <a:t>Sida Faa'idooyinka loo xisaabin doono </a:t>
            </a:r>
            <a:br>
              <a:rPr lang="so" sz="2400" b="0" i="0" u="none" strike="noStrike" dirty="0">
                <a:latin typeface="Gill Sans MT"/>
              </a:rPr>
            </a:br>
            <a:r>
              <a:rPr lang="so" sz="2400" b="0" i="0" u="none" strike="noStrike" dirty="0">
                <a:latin typeface="Gill Sans MT"/>
              </a:rPr>
              <a:t>Tusaale 3: Jo (Qiyaas) </a:t>
            </a:r>
            <a:r>
              <a:rPr lang="so" sz="2400" b="0" i="0" u="none" strike="noStrike" dirty="0">
                <a:solidFill>
                  <a:srgbClr val="1A3260"/>
                </a:solidFill>
                <a:latin typeface="Gill Sans MT"/>
              </a:rPr>
              <a:t>Tusaale 3 (Qiyaas)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259723"/>
            <a:ext cx="7225074" cy="4133140"/>
          </a:xfrm>
        </p:spPr>
        <p:txBody>
          <a:bodyPr vert="horz" lIns="91440" tIns="45720" rIns="91440" bIns="45720" rtlCol="0" anchor="ctr">
            <a:noAutofit/>
          </a:bodyPr>
          <a:lstStyle/>
          <a:p>
            <a:pPr rtl="0">
              <a:lnSpc>
                <a:spcPct val="90000"/>
              </a:lnSpc>
            </a:pPr>
            <a:r>
              <a:rPr lang="so" sz="1400" b="0" i="0" u="none" strike="noStrike" dirty="0">
                <a:latin typeface="Times New Roman"/>
                <a:cs typeface="Times New Roman"/>
              </a:rPr>
              <a:t>Jo waa shaqaale si buuxda u shaqeeya waana makaanik waxaana soo gala $78,000 sanadkii. </a:t>
            </a:r>
          </a:p>
          <a:p>
            <a:pPr rtl="0">
              <a:lnSpc>
                <a:spcPct val="90000"/>
              </a:lnSpc>
            </a:pPr>
            <a:r>
              <a:rPr lang="so" sz="1400" b="0" i="0" u="none" strike="noStrike" dirty="0">
                <a:latin typeface="Times New Roman"/>
                <a:cs typeface="Times New Roman"/>
              </a:rPr>
              <a:t>Jo wuxuu u baahan yahay 4 toddobaad oo fasax ah si uu qalliin uga soo kabto. </a:t>
            </a:r>
          </a:p>
          <a:p>
            <a:pPr>
              <a:lnSpc>
                <a:spcPct val="90000"/>
              </a:lnSpc>
            </a:pPr>
            <a:endParaRPr lang="en-US" sz="1400" dirty="0">
              <a:latin typeface="Times New Roman" panose="02020603050405020304" pitchFamily="18" charset="0"/>
              <a:cs typeface="Times New Roman" panose="02020603050405020304" pitchFamily="18" charset="0"/>
            </a:endParaRPr>
          </a:p>
          <a:p>
            <a:pPr marL="0" indent="0" rtl="0">
              <a:lnSpc>
                <a:spcPct val="90000"/>
              </a:lnSpc>
              <a:buNone/>
            </a:pPr>
            <a:r>
              <a:rPr lang="so" sz="1400" b="1" i="0" u="sng" strike="noStrike" dirty="0">
                <a:latin typeface="Times New Roman"/>
                <a:cs typeface="Times New Roman"/>
              </a:rPr>
              <a:t>Xisaabinta Faa'idada Toddobaadlaha ah ee Jo (Qiyaas): </a:t>
            </a:r>
          </a:p>
          <a:p>
            <a:pPr rtl="0">
              <a:lnSpc>
                <a:spcPct val="90000"/>
              </a:lnSpc>
            </a:pPr>
            <a:r>
              <a:rPr lang="so" sz="1400" b="0" i="0" u="none" strike="noStrike" dirty="0">
                <a:latin typeface="Times New Roman"/>
                <a:cs typeface="Times New Roman"/>
              </a:rPr>
              <a:t>Celceliska mushaharka toddobaadlaha ah ee Jo waa $1,500 ($78,000 loo qaybiyey 52 toddobaad). </a:t>
            </a:r>
          </a:p>
          <a:p>
            <a:pPr rtl="0">
              <a:lnSpc>
                <a:spcPct val="90000"/>
              </a:lnSpc>
            </a:pPr>
            <a:r>
              <a:rPr lang="so" sz="1400" b="0" i="0" u="none" strike="noStrike" dirty="0">
                <a:latin typeface="Times New Roman"/>
                <a:cs typeface="Times New Roman"/>
              </a:rPr>
              <a:t>Lacagta mushaharka Jo toddobaadkii laga jaray ee lagu bixinayo sanduuqa PFML waa $7.5 toddobaadkii. </a:t>
            </a:r>
          </a:p>
          <a:p>
            <a:pPr rtl="0">
              <a:lnSpc>
                <a:spcPct val="90000"/>
              </a:lnSpc>
            </a:pPr>
            <a:r>
              <a:rPr lang="so" sz="1400" b="0" i="0" u="none" strike="noStrike" dirty="0">
                <a:latin typeface="Times New Roman"/>
                <a:cs typeface="Times New Roman"/>
              </a:rPr>
              <a:t>Adigoo ka soo qaadaya loo-shaqeeyaha Jo inuu haysto 15 ama ka badan oo shaqaale, qaybta loo-shaqeeyuhu bixinayo sidoo kale waa $7.5 toddobaadkii. </a:t>
            </a:r>
          </a:p>
          <a:p>
            <a:pPr rtl="0">
              <a:lnSpc>
                <a:spcPct val="90000"/>
              </a:lnSpc>
            </a:pPr>
            <a:r>
              <a:rPr lang="so" sz="1400" b="0" i="0" u="none" strike="noStrike" dirty="0">
                <a:latin typeface="Times New Roman"/>
                <a:cs typeface="Times New Roman"/>
              </a:rPr>
              <a:t>Heerka 1: 90% mushaharka waa la baddali kasbashada gaaraya ilaa 50% SAWW: $1,103 x 50% = $552 (la duubay). 90% x $552 = $496</a:t>
            </a:r>
          </a:p>
          <a:p>
            <a:pPr rtl="0">
              <a:lnSpc>
                <a:spcPct val="90000"/>
              </a:lnSpc>
            </a:pPr>
            <a:r>
              <a:rPr lang="so" sz="1400" b="0" i="0" u="none" strike="noStrike" dirty="0">
                <a:latin typeface="Times New Roman"/>
                <a:cs typeface="Times New Roman"/>
              </a:rPr>
              <a:t>Heerka 2: 66% mushaharka waa la baddali kasbashada ka badan 50% SAWW</a:t>
            </a:r>
          </a:p>
          <a:p>
            <a:pPr lvl="1" rtl="0">
              <a:lnSpc>
                <a:spcPct val="90000"/>
              </a:lnSpc>
            </a:pPr>
            <a:r>
              <a:rPr lang="so" sz="1400" b="0" i="0" u="none" strike="noStrike" dirty="0">
                <a:latin typeface="Times New Roman"/>
                <a:cs typeface="Times New Roman"/>
              </a:rPr>
              <a:t>Kasbashada soo hartay ee Jo waa $948 ($1,500 - $552). </a:t>
            </a:r>
          </a:p>
          <a:p>
            <a:pPr lvl="1" rtl="0">
              <a:lnSpc>
                <a:spcPct val="90000"/>
              </a:lnSpc>
            </a:pPr>
            <a:r>
              <a:rPr lang="so" sz="1400" b="0" i="0" u="none" strike="noStrike" dirty="0">
                <a:latin typeface="Times New Roman"/>
                <a:cs typeface="Times New Roman"/>
              </a:rPr>
              <a:t>66% ee $948 = $626</a:t>
            </a:r>
          </a:p>
          <a:p>
            <a:pPr rtl="0">
              <a:lnSpc>
                <a:spcPct val="90000"/>
              </a:lnSpc>
            </a:pPr>
            <a:r>
              <a:rPr lang="so" sz="1400" b="0" i="0" u="none" strike="noStrike" dirty="0">
                <a:latin typeface="Times New Roman"/>
                <a:cs typeface="Times New Roman"/>
              </a:rPr>
              <a:t>Wadarta faa'idada toddobaadkii ee Jo ee 6 toddobaad ee soo socda waa = $1,122 ($496 + $626). Tani waxay ka badan tahay SAWW, markaa faa'idada Jo waxa lagu xaddidayaa $1,103.</a:t>
            </a:r>
          </a:p>
          <a:p>
            <a:pPr>
              <a:lnSpc>
                <a:spcPct val="90000"/>
              </a:lnSpc>
            </a:pPr>
            <a:endParaRPr lang="en-US" sz="1400" dirty="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lang="so" sz="4800" b="0" i="0" u="none" strike="noStrike">
                <a:solidFill>
                  <a:srgbClr val="000000"/>
                </a:solidFill>
                <a:latin typeface="Times New Roman"/>
                <a:cs typeface="Times New Roman"/>
              </a:rPr>
              <a:t>Su'aalo ma qabtaa?</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lang="so" sz="2400" b="0" i="0" u="none" strike="noStrike">
                <a:latin typeface="Gill Sans MT"/>
                <a:cs typeface="Arial"/>
              </a:rPr>
              <a:t>Guudmar Guud</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1" y="2508265"/>
            <a:ext cx="3814345" cy="3917732"/>
          </a:xfrm>
        </p:spPr>
        <p:txBody>
          <a:bodyPr>
            <a:noAutofit/>
          </a:bodyPr>
          <a:lstStyle/>
          <a:p>
            <a:pPr marL="285750" indent="-285750" rtl="0">
              <a:buFont typeface="Wingdings" panose="05000000000000000000" pitchFamily="2" charset="2"/>
              <a:buChar char="§"/>
            </a:pPr>
            <a:r>
              <a:rPr lang="so" sz="1600" b="0" i="0" u="none" strike="noStrike" dirty="0">
                <a:solidFill>
                  <a:srgbClr val="000000"/>
                </a:solidFill>
                <a:latin typeface="Times New Roman"/>
                <a:cs typeface="Times New Roman"/>
              </a:rPr>
              <a:t>Luulyo 2023 - Badhasaab Janet Mills waxay saxeexday miisaaniyadda gobolka oo sidaas ku sharciyawday taasi oo uu ku jiray samaynta sharciga Fasaxa Qoyska iyo Caafimaadka ee Mushaharka Leh (PFML). </a:t>
            </a:r>
          </a:p>
          <a:p>
            <a:pPr marL="285750" indent="-285750" rtl="0">
              <a:buFont typeface="Wingdings" panose="05000000000000000000" pitchFamily="2" charset="2"/>
              <a:buChar char="§"/>
            </a:pPr>
            <a:r>
              <a:rPr lang="so" sz="1600" b="0" i="0" u="none" strike="noStrike" dirty="0">
                <a:solidFill>
                  <a:srgbClr val="000000"/>
                </a:solidFill>
                <a:latin typeface="Times New Roman"/>
                <a:cs typeface="Times New Roman"/>
              </a:rPr>
              <a:t>Sharciga PFML ee Maine waxa uu bixin doonaa fasax mushahar la qaato oo illaa 12 toddobaad ah sanad faa'ideedkiiba oo ah fasax qoys, milatari, caafimaad ama ammaan.</a:t>
            </a:r>
          </a:p>
          <a:p>
            <a:pPr marL="285750" indent="-285750" rtl="0">
              <a:buFont typeface="Wingdings" panose="05000000000000000000" pitchFamily="2" charset="2"/>
              <a:buChar char="§"/>
            </a:pPr>
            <a:r>
              <a:rPr lang="so" sz="1600" b="0" i="0" u="none" strike="noStrike" dirty="0">
                <a:solidFill>
                  <a:srgbClr val="000000"/>
                </a:solidFill>
                <a:latin typeface="Times New Roman"/>
                <a:cs typeface="Times New Roman"/>
              </a:rPr>
              <a:t>Sharciga PFML wuxuu khusayn doonaa dhammaan shaqaalaha iyo loo-shaqeeyayaasha Gobolka Maine. Dawladda fadaraalka iyo shaqaalaheega sharcigan waa laga dhaafay.</a:t>
            </a:r>
          </a:p>
          <a:p>
            <a:pPr marL="285750" indent="-28575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6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Taariikhaha muhiimka ah</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lang="so" sz="1600" b="0" i="0" u="none" strike="noStrike">
                <a:solidFill>
                  <a:srgbClr val="000000"/>
                </a:solidFill>
                <a:latin typeface="Times New Roman"/>
                <a:cs typeface="Times New Roman"/>
              </a:rPr>
              <a:t>Oktoobar 25, 2023: Sharciga PFML wuxuu dhaqangalayaa.</a:t>
            </a:r>
          </a:p>
          <a:p>
            <a:pPr rtl="0"/>
            <a:r>
              <a:rPr lang="so" sz="1600" b="0" i="0" u="none" strike="noStrike">
                <a:solidFill>
                  <a:srgbClr val="000000"/>
                </a:solidFill>
                <a:latin typeface="Times New Roman"/>
                <a:cs typeface="Times New Roman"/>
              </a:rPr>
              <a:t>Janaayo 1, 2024: Maamulka PFML ayaa la magacaabay. </a:t>
            </a:r>
          </a:p>
          <a:p>
            <a:pPr rtl="0"/>
            <a:r>
              <a:rPr lang="so" sz="1600" b="0" i="0" u="none" strike="noStrike">
                <a:solidFill>
                  <a:srgbClr val="000000"/>
                </a:solidFill>
                <a:latin typeface="Times New Roman"/>
                <a:cs typeface="Times New Roman"/>
              </a:rPr>
              <a:t>Janaayo 1, 2025: Xeerarka hirgalinta barnaamijka PFML waxa waajib ah inay ku dhaqanto Waaxda Maine ee Shaqaaluhu. </a:t>
            </a:r>
          </a:p>
          <a:p>
            <a:pPr rtl="0"/>
            <a:r>
              <a:rPr lang="so" sz="1600" b="0" i="0" u="none" strike="noStrike">
                <a:solidFill>
                  <a:srgbClr val="000000"/>
                </a:solidFill>
                <a:latin typeface="Times New Roman"/>
                <a:cs typeface="Times New Roman"/>
              </a:rPr>
              <a:t>Janaayo 1, 2025: Ka jaridda mushaharka ee barnaamijka Fasaxa Qoyska iyo Caafimaadka ee Mushaharka leh ayaa bilaabmi doona. </a:t>
            </a:r>
          </a:p>
          <a:p>
            <a:pPr rtl="0"/>
            <a:r>
              <a:rPr lang="so" sz="1600" b="0" i="0" u="none" strike="noStrike">
                <a:solidFill>
                  <a:srgbClr val="000000"/>
                </a:solidFill>
                <a:latin typeface="Times New Roman"/>
                <a:cs typeface="Times New Roman"/>
              </a:rPr>
              <a:t>Maajo 1, 2026: Faa'idooyinka ayaa diyaar noqon doona. </a:t>
            </a:r>
          </a:p>
          <a:p>
            <a:endParaRPr lang="en-US" sz="1600"/>
          </a:p>
        </p:txBody>
      </p:sp>
      <p:pic>
        <p:nvPicPr>
          <p:cNvPr id="40" name="Content Placeholder 39">
            <a:extLst>
              <a:ext uri="{FF2B5EF4-FFF2-40B4-BE49-F238E27FC236}">
                <a16:creationId xmlns:a16="http://schemas.microsoft.com/office/drawing/2014/main" id="{ADDE8E46-B83A-E116-36D3-6F2FE66A6B4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p:spPr>
      </p:pic>
      <p:sp>
        <p:nvSpPr>
          <p:cNvPr id="42" name="TextBox 41">
            <a:extLst>
              <a:ext uri="{FF2B5EF4-FFF2-40B4-BE49-F238E27FC236}">
                <a16:creationId xmlns:a16="http://schemas.microsoft.com/office/drawing/2014/main" id="{855D312C-C7B6-A3BD-2FCF-5D4D442E2618}"/>
              </a:ext>
            </a:extLst>
          </p:cNvPr>
          <p:cNvSpPr txBox="1"/>
          <p:nvPr/>
        </p:nvSpPr>
        <p:spPr>
          <a:xfrm>
            <a:off x="4973496" y="2179092"/>
            <a:ext cx="6211330" cy="276999"/>
          </a:xfrm>
          <a:prstGeom prst="rect">
            <a:avLst/>
          </a:prstGeom>
          <a:noFill/>
        </p:spPr>
        <p:txBody>
          <a:bodyPr wrap="square" rtlCol="0">
            <a:noAutofit/>
          </a:bodyPr>
          <a:lstStyle/>
          <a:p>
            <a:pPr rtl="0">
              <a:tabLst>
                <a:tab pos="5084763" algn="l"/>
              </a:tabLst>
            </a:pPr>
            <a:r>
              <a:rPr lang="so" sz="1100" b="1" i="0" u="none" strike="noStrike">
                <a:latin typeface="Gill Sans MT"/>
              </a:rPr>
              <a:t>Jadwalka Fasaxa Qoyska &amp; Caafimaadka ee Mushaharka Leh ee Maine	</a:t>
            </a:r>
            <a:r>
              <a:rPr lang="so" sz="1100" b="0" i="0" u="none" strike="noStrike">
                <a:latin typeface="Gill Sans MT"/>
              </a:rPr>
              <a:t>Oktoobar 2023</a:t>
            </a:r>
          </a:p>
        </p:txBody>
      </p:sp>
      <p:sp>
        <p:nvSpPr>
          <p:cNvPr id="43" name="TextBox 42">
            <a:extLst>
              <a:ext uri="{FF2B5EF4-FFF2-40B4-BE49-F238E27FC236}">
                <a16:creationId xmlns:a16="http://schemas.microsoft.com/office/drawing/2014/main" id="{14E2F45C-4AB9-3A84-317D-77A75E7E1BDF}"/>
              </a:ext>
            </a:extLst>
          </p:cNvPr>
          <p:cNvSpPr txBox="1"/>
          <p:nvPr/>
        </p:nvSpPr>
        <p:spPr>
          <a:xfrm>
            <a:off x="4961139" y="2463709"/>
            <a:ext cx="1375188" cy="200055"/>
          </a:xfrm>
          <a:prstGeom prst="rect">
            <a:avLst/>
          </a:prstGeom>
          <a:noFill/>
        </p:spPr>
        <p:txBody>
          <a:bodyPr wrap="square" rtlCol="0">
            <a:noAutofit/>
          </a:bodyPr>
          <a:lstStyle/>
          <a:p>
            <a:pPr algn="ctr" rtl="0"/>
            <a:r>
              <a:rPr lang="so" sz="600" b="1" i="0" u="none" strike="noStrike" dirty="0">
                <a:latin typeface="Gill Sans MT"/>
              </a:rPr>
              <a:t>Barnaamijka PFMK ayaa la Bilaabay</a:t>
            </a:r>
          </a:p>
        </p:txBody>
      </p:sp>
      <p:sp>
        <p:nvSpPr>
          <p:cNvPr id="44" name="TextBox 43">
            <a:extLst>
              <a:ext uri="{FF2B5EF4-FFF2-40B4-BE49-F238E27FC236}">
                <a16:creationId xmlns:a16="http://schemas.microsoft.com/office/drawing/2014/main" id="{C68015FD-4002-972C-D1E3-BC9C3262A950}"/>
              </a:ext>
            </a:extLst>
          </p:cNvPr>
          <p:cNvSpPr txBox="1"/>
          <p:nvPr/>
        </p:nvSpPr>
        <p:spPr>
          <a:xfrm>
            <a:off x="4973496" y="3032307"/>
            <a:ext cx="1375188" cy="200055"/>
          </a:xfrm>
          <a:prstGeom prst="rect">
            <a:avLst/>
          </a:prstGeom>
          <a:noFill/>
        </p:spPr>
        <p:txBody>
          <a:bodyPr wrap="square" rtlCol="0">
            <a:noAutofit/>
          </a:bodyPr>
          <a:lstStyle/>
          <a:p>
            <a:pPr algn="ctr" rtl="0"/>
            <a:r>
              <a:rPr lang="so" sz="600" b="1" i="0" u="none" strike="noStrike">
                <a:latin typeface="Gill Sans MT"/>
              </a:rPr>
              <a:t>25 Okto</a:t>
            </a:r>
          </a:p>
        </p:txBody>
      </p:sp>
      <p:sp>
        <p:nvSpPr>
          <p:cNvPr id="45" name="TextBox 44">
            <a:extLst>
              <a:ext uri="{FF2B5EF4-FFF2-40B4-BE49-F238E27FC236}">
                <a16:creationId xmlns:a16="http://schemas.microsoft.com/office/drawing/2014/main" id="{971F1294-083D-B31C-DDA1-A28BE33E80F7}"/>
              </a:ext>
            </a:extLst>
          </p:cNvPr>
          <p:cNvSpPr txBox="1"/>
          <p:nvPr/>
        </p:nvSpPr>
        <p:spPr>
          <a:xfrm>
            <a:off x="7111044" y="2393337"/>
            <a:ext cx="1375188" cy="200055"/>
          </a:xfrm>
          <a:prstGeom prst="rect">
            <a:avLst/>
          </a:prstGeom>
          <a:noFill/>
        </p:spPr>
        <p:txBody>
          <a:bodyPr wrap="square" rtlCol="0">
            <a:noAutofit/>
          </a:bodyPr>
          <a:lstStyle/>
          <a:p>
            <a:pPr algn="ctr" rtl="0"/>
            <a:r>
              <a:rPr lang="so" sz="600" b="1" i="0" u="none" strike="noStrike">
                <a:latin typeface="Gill Sans MT"/>
              </a:rPr>
              <a:t>Maamulka ayaa la Magacaabay</a:t>
            </a:r>
          </a:p>
        </p:txBody>
      </p:sp>
      <p:sp>
        <p:nvSpPr>
          <p:cNvPr id="46" name="TextBox 45">
            <a:extLst>
              <a:ext uri="{FF2B5EF4-FFF2-40B4-BE49-F238E27FC236}">
                <a16:creationId xmlns:a16="http://schemas.microsoft.com/office/drawing/2014/main" id="{FD0022CA-1906-FD3E-6828-789582341178}"/>
              </a:ext>
            </a:extLst>
          </p:cNvPr>
          <p:cNvSpPr txBox="1"/>
          <p:nvPr/>
        </p:nvSpPr>
        <p:spPr>
          <a:xfrm>
            <a:off x="7111044" y="2913542"/>
            <a:ext cx="1375188" cy="200055"/>
          </a:xfrm>
          <a:prstGeom prst="rect">
            <a:avLst/>
          </a:prstGeom>
          <a:noFill/>
        </p:spPr>
        <p:txBody>
          <a:bodyPr wrap="square" rtlCol="0">
            <a:noAutofit/>
          </a:bodyPr>
          <a:lstStyle/>
          <a:p>
            <a:pPr algn="ctr" rtl="0"/>
            <a:r>
              <a:rPr lang="so" sz="600" b="1" i="0" u="none" strike="noStrike">
                <a:latin typeface="Gill Sans MT"/>
              </a:rPr>
              <a:t>1 Janaayo 2024</a:t>
            </a:r>
          </a:p>
        </p:txBody>
      </p:sp>
      <p:sp>
        <p:nvSpPr>
          <p:cNvPr id="47" name="TextBox 46">
            <a:extLst>
              <a:ext uri="{FF2B5EF4-FFF2-40B4-BE49-F238E27FC236}">
                <a16:creationId xmlns:a16="http://schemas.microsoft.com/office/drawing/2014/main" id="{57A4311F-1FAE-A509-ADA6-E5927BA85033}"/>
              </a:ext>
            </a:extLst>
          </p:cNvPr>
          <p:cNvSpPr txBox="1"/>
          <p:nvPr/>
        </p:nvSpPr>
        <p:spPr>
          <a:xfrm>
            <a:off x="9476007" y="2595156"/>
            <a:ext cx="1375188" cy="200055"/>
          </a:xfrm>
          <a:prstGeom prst="rect">
            <a:avLst/>
          </a:prstGeom>
          <a:noFill/>
        </p:spPr>
        <p:txBody>
          <a:bodyPr wrap="square" rtlCol="0">
            <a:noAutofit/>
          </a:bodyPr>
          <a:lstStyle/>
          <a:p>
            <a:pPr algn="ctr" rtl="0"/>
            <a:r>
              <a:rPr lang="so" sz="600" b="1" i="0" u="none" strike="noStrike">
                <a:latin typeface="Gill Sans MT"/>
              </a:rPr>
              <a:t>Sharci-samaynta ayaa Bilaabantay</a:t>
            </a:r>
          </a:p>
        </p:txBody>
      </p:sp>
      <p:sp>
        <p:nvSpPr>
          <p:cNvPr id="48" name="TextBox 47">
            <a:extLst>
              <a:ext uri="{FF2B5EF4-FFF2-40B4-BE49-F238E27FC236}">
                <a16:creationId xmlns:a16="http://schemas.microsoft.com/office/drawing/2014/main" id="{09DDC37F-8D0A-31F0-1DB3-B8BBA9540FFC}"/>
              </a:ext>
            </a:extLst>
          </p:cNvPr>
          <p:cNvSpPr txBox="1"/>
          <p:nvPr/>
        </p:nvSpPr>
        <p:spPr>
          <a:xfrm>
            <a:off x="9476007" y="3232362"/>
            <a:ext cx="1375188" cy="200055"/>
          </a:xfrm>
          <a:prstGeom prst="rect">
            <a:avLst/>
          </a:prstGeom>
          <a:noFill/>
        </p:spPr>
        <p:txBody>
          <a:bodyPr wrap="square" rtlCol="0">
            <a:noAutofit/>
          </a:bodyPr>
          <a:lstStyle/>
          <a:p>
            <a:pPr algn="ctr" rtl="0"/>
            <a:r>
              <a:rPr lang="so" sz="600" b="1" i="0" u="none" strike="noStrike">
                <a:latin typeface="Gill Sans MT"/>
              </a:rPr>
              <a:t>Gu'ga 2024</a:t>
            </a:r>
          </a:p>
        </p:txBody>
      </p:sp>
      <p:sp>
        <p:nvSpPr>
          <p:cNvPr id="49" name="TextBox 48">
            <a:extLst>
              <a:ext uri="{FF2B5EF4-FFF2-40B4-BE49-F238E27FC236}">
                <a16:creationId xmlns:a16="http://schemas.microsoft.com/office/drawing/2014/main" id="{5FE4D67C-9CE6-152E-54FB-5C26CAFC9BE6}"/>
              </a:ext>
            </a:extLst>
          </p:cNvPr>
          <p:cNvSpPr txBox="1"/>
          <p:nvPr/>
        </p:nvSpPr>
        <p:spPr>
          <a:xfrm>
            <a:off x="8912996" y="4146700"/>
            <a:ext cx="1375188" cy="200055"/>
          </a:xfrm>
          <a:prstGeom prst="rect">
            <a:avLst/>
          </a:prstGeom>
          <a:noFill/>
        </p:spPr>
        <p:txBody>
          <a:bodyPr wrap="square" rtlCol="0">
            <a:noAutofit/>
          </a:bodyPr>
          <a:lstStyle/>
          <a:p>
            <a:pPr algn="ctr" rtl="0"/>
            <a:r>
              <a:rPr lang="so" sz="600" b="1" i="0" u="none" strike="noStrike">
                <a:latin typeface="Gill Sans MT"/>
              </a:rPr>
              <a:t>Faa'idooyinka waxay Bilaabmi</a:t>
            </a:r>
          </a:p>
        </p:txBody>
      </p:sp>
      <p:sp>
        <p:nvSpPr>
          <p:cNvPr id="50" name="TextBox 49">
            <a:extLst>
              <a:ext uri="{FF2B5EF4-FFF2-40B4-BE49-F238E27FC236}">
                <a16:creationId xmlns:a16="http://schemas.microsoft.com/office/drawing/2014/main" id="{184892C4-77FD-618E-AB46-C90936D28B87}"/>
              </a:ext>
            </a:extLst>
          </p:cNvPr>
          <p:cNvSpPr txBox="1"/>
          <p:nvPr/>
        </p:nvSpPr>
        <p:spPr>
          <a:xfrm>
            <a:off x="8912996" y="4808867"/>
            <a:ext cx="1375188" cy="200055"/>
          </a:xfrm>
          <a:prstGeom prst="rect">
            <a:avLst/>
          </a:prstGeom>
          <a:noFill/>
        </p:spPr>
        <p:txBody>
          <a:bodyPr wrap="square" rtlCol="0">
            <a:noAutofit/>
          </a:bodyPr>
          <a:lstStyle/>
          <a:p>
            <a:pPr algn="ctr" rtl="0"/>
            <a:r>
              <a:rPr lang="so" sz="600" b="1" i="0" u="none" strike="noStrike">
                <a:latin typeface="Gill Sans MT"/>
              </a:rPr>
              <a:t>1 Maajo 2026</a:t>
            </a:r>
          </a:p>
        </p:txBody>
      </p:sp>
      <p:sp>
        <p:nvSpPr>
          <p:cNvPr id="51" name="TextBox 50">
            <a:extLst>
              <a:ext uri="{FF2B5EF4-FFF2-40B4-BE49-F238E27FC236}">
                <a16:creationId xmlns:a16="http://schemas.microsoft.com/office/drawing/2014/main" id="{698A6D88-E549-2397-81A4-DFADF637D426}"/>
              </a:ext>
            </a:extLst>
          </p:cNvPr>
          <p:cNvSpPr txBox="1"/>
          <p:nvPr/>
        </p:nvSpPr>
        <p:spPr>
          <a:xfrm>
            <a:off x="5661090" y="4319052"/>
            <a:ext cx="1375188" cy="200055"/>
          </a:xfrm>
          <a:prstGeom prst="rect">
            <a:avLst/>
          </a:prstGeom>
          <a:noFill/>
        </p:spPr>
        <p:txBody>
          <a:bodyPr wrap="square" rtlCol="0">
            <a:noAutofit/>
          </a:bodyPr>
          <a:lstStyle/>
          <a:p>
            <a:pPr algn="ctr" rtl="0"/>
            <a:r>
              <a:rPr lang="so" sz="600" b="1" i="0" u="none" strike="noStrike">
                <a:latin typeface="Gill Sans MT"/>
              </a:rPr>
              <a:t>Tabarucaadka Mushaharka ayaa Bilaabmi</a:t>
            </a:r>
          </a:p>
        </p:txBody>
      </p:sp>
      <p:sp>
        <p:nvSpPr>
          <p:cNvPr id="52" name="TextBox 51">
            <a:extLst>
              <a:ext uri="{FF2B5EF4-FFF2-40B4-BE49-F238E27FC236}">
                <a16:creationId xmlns:a16="http://schemas.microsoft.com/office/drawing/2014/main" id="{A26B6F7C-1427-26CE-68E6-177F60C9F90E}"/>
              </a:ext>
            </a:extLst>
          </p:cNvPr>
          <p:cNvSpPr txBox="1"/>
          <p:nvPr/>
        </p:nvSpPr>
        <p:spPr>
          <a:xfrm>
            <a:off x="5717945" y="4995295"/>
            <a:ext cx="1375188" cy="200055"/>
          </a:xfrm>
          <a:prstGeom prst="rect">
            <a:avLst/>
          </a:prstGeom>
          <a:noFill/>
        </p:spPr>
        <p:txBody>
          <a:bodyPr wrap="square" rtlCol="0">
            <a:noAutofit/>
          </a:bodyPr>
          <a:lstStyle/>
          <a:p>
            <a:pPr algn="ctr" rtl="0"/>
            <a:r>
              <a:rPr lang="so" sz="600" b="1" i="0" u="none" strike="noStrike">
                <a:latin typeface="Gill Sans MT"/>
              </a:rPr>
              <a:t>1 Janaayo 2025</a:t>
            </a:r>
          </a:p>
        </p:txBody>
      </p:sp>
      <p:sp>
        <p:nvSpPr>
          <p:cNvPr id="53" name="TextBox 52">
            <a:extLst>
              <a:ext uri="{FF2B5EF4-FFF2-40B4-BE49-F238E27FC236}">
                <a16:creationId xmlns:a16="http://schemas.microsoft.com/office/drawing/2014/main" id="{03B8D1D5-DF50-C1D5-89F6-6676160737BA}"/>
              </a:ext>
            </a:extLst>
          </p:cNvPr>
          <p:cNvSpPr txBox="1"/>
          <p:nvPr/>
        </p:nvSpPr>
        <p:spPr>
          <a:xfrm>
            <a:off x="5717945" y="5934646"/>
            <a:ext cx="1375188" cy="307777"/>
          </a:xfrm>
          <a:prstGeom prst="rect">
            <a:avLst/>
          </a:prstGeom>
          <a:noFill/>
        </p:spPr>
        <p:txBody>
          <a:bodyPr wrap="square" rtlCol="0">
            <a:noAutofit/>
          </a:bodyPr>
          <a:lstStyle/>
          <a:p>
            <a:pPr algn="ctr" rtl="0"/>
            <a:r>
              <a:rPr lang="so" sz="600" b="0" i="0" u="none" strike="noStrike">
                <a:latin typeface="Gill Sans MT"/>
              </a:rPr>
              <a:t>Warbixinaha ugu horreeya iyo lacag-bixinaha saddex-biloodlaha ah waxay ku ekaan Abriil 30.</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HANNAANKA SHARCI-SAMAYNTA IYO URURINTA JAWAABCELINTA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lang="so" sz="1600" b="0" i="0" u="none" strike="noStrike">
                <a:solidFill>
                  <a:srgbClr val="000000"/>
                </a:solidFill>
                <a:latin typeface="Times New Roman"/>
                <a:cs typeface="Times New Roman"/>
              </a:rPr>
              <a:t>Hannaanka sharci-samaynta ee PFML waxa loo mari doonaa Xeerka Habraacyada Maamuleed ee Maine (MAPA): </a:t>
            </a:r>
          </a:p>
          <a:p>
            <a:pPr marL="0" indent="0" algn="ctr" rtl="0">
              <a:buNone/>
            </a:pPr>
            <a:r>
              <a:rPr lang="so" sz="1600" b="0" i="0" u="none" strike="noStrike">
                <a:solidFill>
                  <a:srgbClr val="000000"/>
                </a:solidFill>
                <a:latin typeface="Times New Roman"/>
                <a:cs typeface="Times New Roman"/>
              </a:rPr>
              <a:t>Taariikhda bartilmaameedka ee uu bilaabmayo hannaanka sharci-samayntu: </a:t>
            </a:r>
            <a:r>
              <a:rPr lang="so" sz="1600" b="1" i="0" u="none" strike="noStrike">
                <a:solidFill>
                  <a:srgbClr val="000000"/>
                </a:solidFill>
                <a:latin typeface="Times New Roman"/>
                <a:cs typeface="Times New Roman"/>
              </a:rPr>
              <a:t>Gu'ga 2024</a:t>
            </a:r>
          </a:p>
          <a:p>
            <a:pPr marL="0" indent="0" algn="ctr">
              <a:buNone/>
            </a:pPr>
            <a:endParaRPr lang="en-US" sz="1600" b="1">
              <a:solidFill>
                <a:schemeClr val="tx1"/>
              </a:solidFill>
              <a:latin typeface="Times New Roman" panose="02020603050405020304" pitchFamily="18" charset="0"/>
              <a:cs typeface="Times New Roman" panose="02020603050405020304" pitchFamily="18" charset="0"/>
            </a:endParaRPr>
          </a:p>
          <a:p>
            <a:pPr rtl="0"/>
            <a:r>
              <a:rPr lang="so" sz="1600" b="0" i="0" u="none" strike="noStrike">
                <a:solidFill>
                  <a:srgbClr val="000000"/>
                </a:solidFill>
                <a:latin typeface="Times New Roman"/>
                <a:cs typeface="Times New Roman"/>
              </a:rPr>
              <a:t>Kulamada dhagaysiga dadwaynaha ee aan caadiga ahayn waxa lagu qaban doonaa gobolka oo dhan si loo helo jawaabcelinta iyo su'aalaha guud ee ka imanaya cidda danaynaysa. </a:t>
            </a:r>
            <a:endParaRPr lang="en-US" sz="1600" b="1">
              <a:solidFill>
                <a:schemeClr val="tx1"/>
              </a:solidFill>
              <a:latin typeface="Times New Roman" panose="02020603050405020304" pitchFamily="18" charset="0"/>
              <a:cs typeface="Times New Roman" panose="02020603050405020304" pitchFamily="18" charset="0"/>
            </a:endParaRPr>
          </a:p>
          <a:p>
            <a:pPr rtl="0"/>
            <a:r>
              <a:rPr lang="so" sz="1600" b="0" i="0" u="none" strike="noStrike">
                <a:solidFill>
                  <a:srgbClr val="000000"/>
                </a:solidFill>
                <a:latin typeface="Times New Roman"/>
                <a:cs typeface="Times New Roman"/>
              </a:rPr>
              <a:t>Xeerarka bilawga ayaa iyagoo qabyo ah la soosaari loona fasixi in dadwaynuhu faallo ka dhiibtaan. Fursadda in dadwaynuhu faallo ka dhiibtaan waxay garab socon doontaa dhagaysiga dadwayne. </a:t>
            </a:r>
          </a:p>
          <a:p>
            <a:pPr rtl="0"/>
            <a:r>
              <a:rPr lang="so" sz="1600" b="0" i="0" u="none" strike="noStrike">
                <a:solidFill>
                  <a:srgbClr val="000000"/>
                </a:solidFill>
                <a:latin typeface="Times New Roman"/>
                <a:cs typeface="Times New Roman"/>
              </a:rPr>
              <a:t>Waaxda ayaa tixgalin oo ka jawaabi faallooyinka dadwaynaha.</a:t>
            </a:r>
          </a:p>
          <a:p>
            <a:pPr rtl="0"/>
            <a:r>
              <a:rPr lang="so" sz="1600" b="0" i="0" u="none" strike="noStrike">
                <a:solidFill>
                  <a:srgbClr val="000000"/>
                </a:solidFill>
                <a:latin typeface="Times New Roman"/>
                <a:cs typeface="Times New Roman"/>
              </a:rPr>
              <a:t>Waaxdu waxay baahin xeerarka si ay u hirgaliso barnaamijka ugu dambayn Janaayo 2025.</a:t>
            </a:r>
            <a:endParaRPr lang="en-US" sz="16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Tabarucaadka lagu bixiyo Sanduuqa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lang="so" sz="1600" b="0" i="0" u="none" strike="noStrike">
                <a:solidFill>
                  <a:srgbClr val="000000"/>
                </a:solidFill>
                <a:latin typeface="Times New Roman"/>
                <a:cs typeface="Times New Roman"/>
              </a:rPr>
              <a:t>Tabarucaadka halkii shaqaale waa 1% mushaharka qofka, oo ay kala qaybsadeen shaqaalaha iyo loo-shaqeeyuhu. </a:t>
            </a:r>
          </a:p>
          <a:p>
            <a:pPr rtl="0"/>
            <a:r>
              <a:rPr lang="so" sz="1600" b="0" i="0" u="none" strike="noStrike">
                <a:solidFill>
                  <a:srgbClr val="000000"/>
                </a:solidFill>
                <a:latin typeface="Times New Roman"/>
                <a:cs typeface="Times New Roman"/>
              </a:rPr>
              <a:t>Loo-shaqeeyayaasha haysta wax ka yar 15 shaqaale waa laga dhaafay saamiga tabarucaadka loo-shaqeeyaha laakiin waxa wali waajib ah in laga hayo 50% qiimaha caadiga ah ee ka imanaya mushaharka shaqaalihiisa. Dadka gaarkooda u shaqaysta ee aqbalsan waxay kaliya ka masuul yihiin qiimaha caadiga ah 50%. </a:t>
            </a:r>
            <a:br>
              <a:rPr lang="so" sz="1600" b="0" i="0" u="none" strike="noStrike">
                <a:solidFill>
                  <a:srgbClr val="000000"/>
                </a:solidFill>
                <a:latin typeface="Times New Roman"/>
                <a:cs typeface="Times New Roman"/>
              </a:rPr>
            </a:br>
            <a:br>
              <a:rPr lang="so" sz="1600" b="0" i="0" u="none" strike="noStrike">
                <a:solidFill>
                  <a:srgbClr val="000000"/>
                </a:solidFill>
                <a:latin typeface="Times New Roman"/>
                <a:cs typeface="Times New Roman"/>
              </a:rPr>
            </a:br>
            <a:r>
              <a:rPr lang="so" sz="1600" b="1" i="0" u="sng" strike="noStrike">
                <a:solidFill>
                  <a:srgbClr val="000000"/>
                </a:solidFill>
                <a:latin typeface="Times New Roman"/>
                <a:cs typeface="Times New Roman"/>
              </a:rPr>
              <a:t>Tusaalaha jajabinta tabarucaadka ee loo-shaqeeyayaasha/shaqaalaha:</a:t>
            </a:r>
          </a:p>
          <a:p>
            <a:pPr rtl="0"/>
            <a:r>
              <a:rPr lang="so" sz="1600" b="1" i="0" u="none" strike="noStrike">
                <a:solidFill>
                  <a:srgbClr val="000000"/>
                </a:solidFill>
                <a:latin typeface="Times New Roman"/>
                <a:cs typeface="Times New Roman"/>
              </a:rPr>
              <a:t>Loo-shaqeeyayaasha haysta 15 ama ka badan oo shaqaale</a:t>
            </a:r>
            <a:br>
              <a:rPr lang="so" sz="1600" b="0" i="0" u="none" strike="noStrike">
                <a:solidFill>
                  <a:srgbClr val="000000"/>
                </a:solidFill>
                <a:latin typeface="Times New Roman"/>
                <a:cs typeface="Times New Roman"/>
              </a:rPr>
            </a:br>
            <a:r>
              <a:rPr lang="so" sz="1600" b="0" i="0" u="none" strike="noStrike">
                <a:solidFill>
                  <a:srgbClr val="000000"/>
                </a:solidFill>
                <a:latin typeface="Times New Roman"/>
                <a:cs typeface="Times New Roman"/>
              </a:rPr>
              <a:t>Loo-shaqeeyaha leh mushaharka sanadkii oo dhan $1 milyan sanadkii, qiimaha caadiga ah ee sanadkii wuxuu noqon doonaa $10,000 ($1M x 1%). Loo-shaqeeyuhu wuxuu bixin doonaa $5,000 sanadkii (0.5%) shaqaalaha oo la isku darayna waxay bixin $5,000 sanadkii (0.5%). </a:t>
            </a:r>
          </a:p>
          <a:p>
            <a:pPr rtl="0"/>
            <a:r>
              <a:rPr lang="so" sz="1600" b="1" i="0" u="none" strike="noStrike">
                <a:solidFill>
                  <a:srgbClr val="000000"/>
                </a:solidFill>
                <a:latin typeface="Times New Roman"/>
                <a:cs typeface="Times New Roman"/>
              </a:rPr>
              <a:t>Loo-shaqeeyaha haysta in ka yar 15 shaqaale</a:t>
            </a:r>
            <a:br>
              <a:rPr lang="so" sz="1600" b="1" i="0" u="none" strike="noStrike">
                <a:solidFill>
                  <a:srgbClr val="000000"/>
                </a:solidFill>
                <a:latin typeface="Times New Roman"/>
                <a:cs typeface="Times New Roman"/>
              </a:rPr>
            </a:br>
            <a:r>
              <a:rPr lang="so" sz="1600" b="0" i="0" u="none" strike="noStrike">
                <a:solidFill>
                  <a:srgbClr val="000000"/>
                </a:solidFill>
                <a:latin typeface="Times New Roman"/>
                <a:cs typeface="Times New Roman"/>
              </a:rPr>
              <a:t>Loo-shaqeeye mushaharka uu sanadkii bixiyo yahay $250,000, lacagta uu bixinayo sanadkii waxay noqon $1,250 ($250K x 0.5%). Loo-shaqeeyuhu waxa dhici karta inuu lacagta oo dhan ka jaro mushaharka shaqaalaha kana masuul noqdo inuu lacagtaas la jaray xawilo.</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Sababaha fasaxa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lang="so" sz="1600" b="0" i="0" u="none" strike="noStrike">
                <a:solidFill>
                  <a:srgbClr val="000000"/>
                </a:solidFill>
                <a:latin typeface="Times New Roman"/>
                <a:cs typeface="Times New Roman"/>
              </a:rPr>
              <a:t>Sababaha PFML ee fasaxu waxay waafaqsan tahay sharciga gobolka iyo fadaraalka ee wakhtigan. Sababaha fasaxa waxa ka mid ah:</a:t>
            </a:r>
          </a:p>
          <a:p>
            <a:pPr rtl="0"/>
            <a:r>
              <a:rPr lang="so" sz="1600" b="1" i="0" u="none" strike="noStrike">
                <a:solidFill>
                  <a:srgbClr val="000000"/>
                </a:solidFill>
                <a:latin typeface="Times New Roman"/>
                <a:cs typeface="Times New Roman"/>
              </a:rPr>
              <a:t>Fasaxa qoyska: </a:t>
            </a:r>
            <a:r>
              <a:rPr lang="so" sz="1600" b="0" i="0" u="none" strike="noStrike">
                <a:solidFill>
                  <a:srgbClr val="000000"/>
                </a:solidFill>
                <a:latin typeface="Times New Roman"/>
                <a:cs typeface="Times New Roman"/>
              </a:rPr>
              <a:t>Inaad daryeesho ilme hadda dhashay (mid aad dhashay, mid aad korinayso, mid aad xannaanayso)</a:t>
            </a:r>
          </a:p>
          <a:p>
            <a:pPr rtl="0"/>
            <a:r>
              <a:rPr lang="so" sz="1600" b="1" i="0" u="none" strike="noStrike">
                <a:solidFill>
                  <a:srgbClr val="000000"/>
                </a:solidFill>
                <a:latin typeface="Times New Roman"/>
                <a:cs typeface="Times New Roman"/>
              </a:rPr>
              <a:t>Fasaxa caafimaadka: </a:t>
            </a:r>
            <a:r>
              <a:rPr lang="so" sz="1600" b="0" i="0" u="none" strike="noStrike">
                <a:solidFill>
                  <a:srgbClr val="000000"/>
                </a:solidFill>
                <a:latin typeface="Times New Roman"/>
                <a:cs typeface="Times New Roman"/>
              </a:rPr>
              <a:t>Inaad daryeesho baahiyahaaga caafimaadka, inaad daryeesho qof qoyska ah oo ku jira xaalad caafimaad oo halis ah</a:t>
            </a:r>
          </a:p>
          <a:p>
            <a:pPr rtl="0"/>
            <a:r>
              <a:rPr lang="so" sz="1600" b="1" i="0" u="none" strike="noStrike">
                <a:solidFill>
                  <a:srgbClr val="000000"/>
                </a:solidFill>
                <a:latin typeface="Times New Roman"/>
                <a:cs typeface="Times New Roman"/>
              </a:rPr>
              <a:t>Fasaxa ammaanka: </a:t>
            </a:r>
            <a:r>
              <a:rPr lang="so" sz="1600" b="0" i="0" u="none" strike="noStrike">
                <a:solidFill>
                  <a:srgbClr val="000000"/>
                </a:solidFill>
                <a:latin typeface="Times New Roman"/>
                <a:cs typeface="Times New Roman"/>
              </a:rPr>
              <a:t>Loogu talogalay dhibbanayaasha gaboodfalka guriga</a:t>
            </a:r>
          </a:p>
          <a:p>
            <a:pPr rtl="0"/>
            <a:r>
              <a:rPr lang="so" sz="1600" b="1" i="0" u="none" strike="noStrike">
                <a:solidFill>
                  <a:srgbClr val="000000"/>
                </a:solidFill>
                <a:latin typeface="Times New Roman"/>
                <a:cs typeface="Times New Roman"/>
              </a:rPr>
              <a:t>Yeermo shaqada milatariga: </a:t>
            </a:r>
            <a:r>
              <a:rPr lang="so" sz="1600" b="0" i="0" u="none" strike="noStrike">
                <a:solidFill>
                  <a:srgbClr val="000000"/>
                </a:solidFill>
                <a:latin typeface="Times New Roman"/>
                <a:cs typeface="Times New Roman"/>
              </a:rPr>
              <a:t>Ee xaaladaha gurmadka ee la xiriira yeermada milatariga (xaalad degdeg ah oo la aqbali karo)</a:t>
            </a:r>
            <a:endParaRPr lang="en-US" sz="1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Noocyada fasaxa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lang="so" sz="1600" b="1" i="0" u="none" strike="noStrike">
                <a:solidFill>
                  <a:srgbClr val="000000"/>
                </a:solidFill>
                <a:latin typeface="Times New Roman"/>
                <a:cs typeface="Times New Roman"/>
              </a:rPr>
              <a:t>Fasax joogto ah: </a:t>
            </a:r>
            <a:r>
              <a:rPr lang="so" sz="1600" b="0" i="0" u="none" strike="noStrike">
                <a:solidFill>
                  <a:srgbClr val="000000"/>
                </a:solidFill>
                <a:latin typeface="Times New Roman"/>
                <a:cs typeface="Times New Roman"/>
              </a:rPr>
              <a:t>Shaqaaluhu wuxuu qaadanayaa fasaxa soconaya maalmo ama toddobaadyo markiiba. (Tusaale, qofka shaqaalaha ah wuxuu qaadanayaa 6 toddobaad si uu ula joogo ilmaha dhawaanta u dhashay).</a:t>
            </a:r>
          </a:p>
          <a:p>
            <a:pPr rtl="0"/>
            <a:r>
              <a:rPr lang="so" sz="1600" b="1" i="0" u="none" strike="noStrike">
                <a:solidFill>
                  <a:srgbClr val="000000"/>
                </a:solidFill>
                <a:latin typeface="Times New Roman"/>
                <a:cs typeface="Times New Roman"/>
              </a:rPr>
              <a:t>Fasaxa googooska ah: </a:t>
            </a:r>
            <a:r>
              <a:rPr lang="so" sz="1600" b="0" i="0" u="none" strike="noStrike">
                <a:solidFill>
                  <a:srgbClr val="000000"/>
                </a:solidFill>
                <a:latin typeface="Times New Roman"/>
                <a:cs typeface="Times New Roman"/>
              </a:rPr>
              <a:t>Qofka shaqaalaha ah wali waa shaqeeyaa laakiin wuxuu u baahan doonaa inuu fasax qaato si kala googo'an (Tusaale qofka shaqaalaha ah ee maraya kimiterabi wuxuu shaqeeyaa subaxdii, wuxuu maraa daawaynta kimoterabi gallinka dambe, wuxuuna u baahan maalin uu ku soo kabto). </a:t>
            </a:r>
          </a:p>
          <a:p>
            <a:pPr rtl="0"/>
            <a:r>
              <a:rPr lang="so" sz="1600" b="1" i="0" u="none" strike="noStrike">
                <a:solidFill>
                  <a:srgbClr val="000000"/>
                </a:solidFill>
                <a:latin typeface="Times New Roman"/>
                <a:cs typeface="Times New Roman"/>
              </a:rPr>
              <a:t>Fasaxa la soo koobay: </a:t>
            </a:r>
            <a:r>
              <a:rPr lang="so" sz="1600" b="0" i="0" u="none" strike="noStrike">
                <a:solidFill>
                  <a:srgbClr val="000000"/>
                </a:solidFill>
                <a:latin typeface="Times New Roman"/>
                <a:cs typeface="Times New Roman"/>
              </a:rPr>
              <a:t>Qofka shaqaalaha ah wali waa shaqeeyaa laakiin wuxuu ku shaqeeyaa jadwal la dhimay isagoo shaqeeya maalmaha qaar toddobaadkii oo inta kalena fasax nasasho ku jira. (Tusaale qofka shaqaalaha ah sida caadiga ah wuxuu shaqeeyaa Isniin-Jimce laakiin wuxuu hadda shaqaynayaa Isniin, Arbaca iyo Khamiis 8 toddobaad ee soo socda si uu u daryeelo xubin qoyska ah oo qabta xaalad caafimaad oo halis ah).</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Shuruudaha iyo Mutaysiga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lang="so" sz="1600" b="0" i="0" u="none" strike="noStrike">
                <a:solidFill>
                  <a:srgbClr val="000000"/>
                </a:solidFill>
                <a:latin typeface="Times New Roman"/>
                <a:cs typeface="Times New Roman"/>
              </a:rPr>
              <a:t>Hadduu ku maqnaanayo xaalad gurmad ah, jirro ama waxyaalo kale oo kallifaya inuu fasax qaato, qofka shaqaalaha ah waxa waajib ah inuu siiyo "ogaysiis macquul ah" loo-shaqeeyaha damaciisa ah inuu fasax qaato.   </a:t>
            </a:r>
          </a:p>
          <a:p>
            <a:pPr rtl="0"/>
            <a:r>
              <a:rPr lang="so" sz="1600" b="0" i="0" u="none" strike="noStrike">
                <a:solidFill>
                  <a:srgbClr val="000000"/>
                </a:solidFill>
                <a:latin typeface="Times New Roman"/>
                <a:cs typeface="Times New Roman"/>
              </a:rPr>
              <a:t>Waxa waajib ah in caddayn la keeno taasi oo sheegaysa in qofku ugu qalmo mid ka mid ah sababaha fasax qaadashada ee la ansixiyey.</a:t>
            </a:r>
          </a:p>
          <a:p>
            <a:pPr rtl="0"/>
            <a:r>
              <a:rPr lang="so" sz="1600" b="0" i="0" u="none" strike="noStrike">
                <a:solidFill>
                  <a:srgbClr val="000000"/>
                </a:solidFill>
                <a:latin typeface="Times New Roman"/>
                <a:cs typeface="Times New Roman"/>
              </a:rPr>
              <a:t>Qofku waxa waajib ah inuu kasbaday ugu yaraan wax u dhigma lix jeer celceliska mushaharka toddobaadkii ee gobolka (SAWW) afartii saddex-bilood ee tagay kahor inta uusan helin faa'idada.</a:t>
            </a:r>
          </a:p>
          <a:p>
            <a:pPr rtl="0"/>
            <a:r>
              <a:rPr lang="so" sz="1600" b="0" i="0" u="none" strike="noStrike">
                <a:solidFill>
                  <a:srgbClr val="000000"/>
                </a:solidFill>
                <a:latin typeface="Times New Roman"/>
                <a:cs typeface="Times New Roman"/>
              </a:rPr>
              <a:t>Jadwalka qof shaqaale ah oo qaadanaya fasax waxa waajib ah inuusan ku sababin "dhibaato wayn" loo-shaqeeyaha.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4B26530B-1959-B471-1918-E34B753B6D75}"/>
              </a:ext>
            </a:extLst>
          </p:cNvPr>
          <p:cNvSpPr txBox="1"/>
          <p:nvPr/>
        </p:nvSpPr>
        <p:spPr>
          <a:xfrm rot="19977472">
            <a:off x="8443804" y="3088064"/>
            <a:ext cx="1595086" cy="338554"/>
          </a:xfrm>
          <a:prstGeom prst="rect">
            <a:avLst/>
          </a:prstGeom>
          <a:solidFill>
            <a:srgbClr val="29A1F3"/>
          </a:solidFill>
        </p:spPr>
        <p:txBody>
          <a:bodyPr wrap="square" rtlCol="0">
            <a:noAutofit/>
          </a:bodyPr>
          <a:lstStyle/>
          <a:p>
            <a:pPr algn="ctr" rtl="0"/>
            <a:r>
              <a:rPr lang="so" sz="1400" b="1" i="0" u="none" strike="noStrike">
                <a:solidFill>
                  <a:srgbClr val="FFFFFF"/>
                </a:solidFill>
                <a:latin typeface="Gill Sans MT"/>
              </a:rPr>
              <a:t>HADDA DALBO</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so" sz="2400" b="0" i="0" u="none" strike="noStrike">
                <a:latin typeface="Gill Sans MT"/>
              </a:rPr>
              <a:t>Macluumaad muhiim ah oo loo-shaqeeyayaasha loogu talogalay</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rtl="0"/>
            <a:r>
              <a:rPr lang="so" sz="1600" b="0" i="0" u="none" strike="noStrike">
                <a:solidFill>
                  <a:srgbClr val="000000"/>
                </a:solidFill>
                <a:latin typeface="Times New Roman"/>
                <a:cs typeface="Times New Roman"/>
              </a:rPr>
              <a:t>Dadka aan u shaqaynin loo-shaqeeye ugu yaraan 120 maalmood looma dammaanad qaadi karo sugnaansho shaqo markay fasaxa qaadanayaan.</a:t>
            </a:r>
          </a:p>
          <a:p>
            <a:pPr rtl="0"/>
            <a:r>
              <a:rPr lang="so" sz="1600" b="0" i="0" u="none" strike="noStrike">
                <a:solidFill>
                  <a:srgbClr val="000000"/>
                </a:solidFill>
                <a:latin typeface="Times New Roman"/>
                <a:cs typeface="Times New Roman"/>
              </a:rPr>
              <a:t>Loo-shaqeeye waxa dhici karta inuu dalbado ka dhaafidda qorshaha gaarka ah oo muujinaya in waxa uu bixiyaa "aad ula mid yahay" qorshaha gobolka. Waxa dhici karta inuu joojiyo ku dhaqankiisa oo uu adeegsado qorshihiisa gaarka ah ilaa iyo inta qorshihiisu uu buuxiyo waajibaadka uu farayo sharciga PFML (xuquuqda, ilaalinta iyo faa'idooyinka).</a:t>
            </a:r>
          </a:p>
          <a:p>
            <a:pPr rtl="0"/>
            <a:r>
              <a:rPr lang="so" sz="1600" b="0" i="0" u="none" strike="noStrike">
                <a:solidFill>
                  <a:srgbClr val="000000"/>
                </a:solidFill>
                <a:latin typeface="Times New Roman"/>
                <a:cs typeface="Times New Roman"/>
              </a:rPr>
              <a:t>Waaxdu waxay xaq u leedahay inay la laabato ansixinta qorshe gaar ah haddii wax ka mid ah shuruudaha iyo xaaladaha lagu xadgudbo.</a:t>
            </a:r>
          </a:p>
          <a:p>
            <a:pPr rtl="0"/>
            <a:r>
              <a:rPr lang="so" sz="1600" b="0" i="0" u="none" strike="noStrike">
                <a:solidFill>
                  <a:srgbClr val="000000"/>
                </a:solidFill>
                <a:latin typeface="Times New Roman"/>
                <a:cs typeface="Times New Roman"/>
              </a:rPr>
              <a:t>Haddii loo-shaqeeye ku fashilmo inuu bixiyo ogaysiis ku saabsan barnaamijka Maine PFML iyo xuquuqda shaqaalaha ee ah inuu qaato haddii laga maarmi waayo, waajibaadka shaqaalaha ka saaran inuu ku wargeliyo loo-shaqeeyaha uu fasaxa ka qaadanayo waa laga dhaafaa.</a:t>
            </a:r>
          </a:p>
          <a:p>
            <a:endParaRPr lang="en-US"/>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9438</TotalTime>
  <Words>1880</Words>
  <Application>Microsoft Office PowerPoint</Application>
  <PresentationFormat>Widescreen</PresentationFormat>
  <Paragraphs>117</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Sharciga Fasaxa Qoyska iyo Caafimaadka ee Mushaharka Leh</vt:lpstr>
      <vt:lpstr>Guudmar Guud</vt:lpstr>
      <vt:lpstr>Taariikhaha muhiimka ah</vt:lpstr>
      <vt:lpstr>HANNAANKA SHARCI-SAMAYNTA IYO URURINTA JAWAABCELINTA</vt:lpstr>
      <vt:lpstr>Tabarucaadka lagu bixiyo Sanduuqa PFML</vt:lpstr>
      <vt:lpstr>Sababaha fasaxa</vt:lpstr>
      <vt:lpstr>Noocyada fasaxa</vt:lpstr>
      <vt:lpstr>Shuruudaha iyo Mutaysiga</vt:lpstr>
      <vt:lpstr>Macluumaad muhiim ah oo loo-shaqeeyayaasha loogu talogalay</vt:lpstr>
      <vt:lpstr>Xisaabinta Faa'idada: Heerarka</vt:lpstr>
      <vt:lpstr>Sida Faa'idooyinka loo xisaabin doono  Tusaale 1: MORGAN (Qiyaas)</vt:lpstr>
      <vt:lpstr>Sida Faa'idooyinka loo xisaabin doono  Tusaale 2: Michael (Qiyaas)</vt:lpstr>
      <vt:lpstr>Sida Faa'idooyinka loo xisaabin doono  Tusaale 3: Jo (Qiyaas) Tusaale 3 (Qiyaas)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Usuario</cp:lastModifiedBy>
  <cp:revision>58</cp:revision>
  <cp:lastPrinted>2023-09-26T17:45:09Z</cp:lastPrinted>
  <dcterms:created xsi:type="dcterms:W3CDTF">2023-04-05T13:39:04Z</dcterms:created>
  <dcterms:modified xsi:type="dcterms:W3CDTF">2024-05-14T18:21:19Z</dcterms:modified>
</cp:coreProperties>
</file>