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129" r:id="rId2"/>
    <p:sldId id="1160" r:id="rId3"/>
    <p:sldId id="1166" r:id="rId4"/>
    <p:sldId id="1172" r:id="rId5"/>
    <p:sldId id="1177" r:id="rId6"/>
    <p:sldId id="1162" r:id="rId7"/>
    <p:sldId id="1176" r:id="rId8"/>
    <p:sldId id="1175" r:id="rId9"/>
    <p:sldId id="1174" r:id="rId10"/>
    <p:sldId id="1184" r:id="rId11"/>
    <p:sldId id="1185" r:id="rId12"/>
    <p:sldId id="1186" r:id="rId13"/>
    <p:sldId id="1187" r:id="rId14"/>
    <p:sldId id="1179" r:id="rId15"/>
  </p:sldIdLst>
  <p:sldSz cx="12192000" cy="6858000"/>
  <p:notesSz cx="6950075" cy="92360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12548-24F0-4097-4E45-DB8FBA5CF903}" name="Trujillo Luengo, Julia" initials="TLJ" userId="S::Julia.Trujillo.Luengo@maine.gov::4c6de540-422d-41c9-9d74-04a2300877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Katie" initials="WK" lastIdx="0" clrIdx="0">
    <p:extLst>
      <p:ext uri="{19B8F6BF-5375-455C-9EA6-DF929625EA0E}">
        <p15:presenceInfo xmlns:p15="http://schemas.microsoft.com/office/powerpoint/2012/main" userId="Walsh, Kat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4"/>
    <p:restoredTop sz="94710"/>
  </p:normalViewPr>
  <p:slideViewPr>
    <p:cSldViewPr snapToGrid="0">
      <p:cViewPr varScale="1">
        <p:scale>
          <a:sx n="157" d="100"/>
          <a:sy n="157" d="100"/>
        </p:scale>
        <p:origin x="12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90E7CE-5B79-4F64-AC4A-7E82721B7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9ACBD-38D1-4CA1-9855-0C2F63157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3FEAE6A-C44D-40ED-8CF5-F845B360AB80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609F-7E86-48F5-9989-3C53F97AC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A8E6D-DFE5-4AEB-A7AE-AD095980C4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15B579-9663-4032-AD98-F0C5A197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6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7F1682-779C-4FE0-B615-10CB19B22EBE}" type="datetimeFigureOut"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DF2215-8D1B-4779-BE99-CF7C8D7647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E5771B2A-04DA-4171-9B2D-4D835561E8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919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02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18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9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2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0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1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111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962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5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1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8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4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CC0-7064-442B-AA6E-19415E029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13" y="1001578"/>
            <a:ext cx="10993549" cy="1475013"/>
          </a:xfrm>
        </p:spPr>
        <p:txBody>
          <a:bodyPr>
            <a:noAutofit/>
          </a:bodyPr>
          <a:lstStyle/>
          <a:p>
            <a:pPr algn="ctr" rtl="0"/>
            <a:r>
              <a:rPr lang="pt" sz="3200" b="1" i="0" u="none" strike="noStrike">
                <a:latin typeface="Gill Sans MT"/>
                <a:cs typeface="Times New Roman"/>
              </a:rPr>
              <a:t>Lei de licenças familiares e médicas remuneradas do Maine</a:t>
            </a:r>
            <a:endParaRPr lang="en-US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D5B21-B330-43F1-BCD2-7C6EAFC90AD8}"/>
              </a:ext>
            </a:extLst>
          </p:cNvPr>
          <p:cNvSpPr txBox="1"/>
          <p:nvPr/>
        </p:nvSpPr>
        <p:spPr>
          <a:xfrm>
            <a:off x="1014268" y="3429000"/>
            <a:ext cx="10493369" cy="224676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rtl="0"/>
            <a:r>
              <a:rPr lang="pt" sz="2000" b="1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Pauta: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Visão geral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Datas principais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Formulação de regras e coleta de feedback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Contribuições para o fundo de licenças familiares e médicas remuneradas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Motivos para pedir licença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Tipos de licença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Requisitos e elegibilidade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Informações para empregadores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Cálculo de benefícios: camadas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Exemplos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Dúvidas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639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 (Headings)"/>
                <a:cs typeface="Times New Roman"/>
              </a:rPr>
              <a:t>Cálculo de benefícios: camadas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096" y="2261807"/>
            <a:ext cx="11709647" cy="3252873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Os benefícios são determinados de acordo com um sistema de camadas baseado no salário semanal médio do estado (SAWW):</a:t>
            </a:r>
          </a:p>
          <a:p>
            <a:pPr lvl="1"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 parcela do salário semanal médio coberto do indivíduo que é igual ou inferior a 50% do SAWW é restituída em 90%</a:t>
            </a:r>
          </a:p>
          <a:p>
            <a:pPr lvl="1"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 parcela do salário semanal médio coberto do indivíduo que é superior a 50% do SAWW é restituída em 66%</a:t>
            </a:r>
          </a:p>
          <a:p>
            <a:pPr lvl="1"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teto dos benefícios é o SAWW ($1,144 em 2024) </a:t>
            </a:r>
          </a:p>
        </p:txBody>
      </p:sp>
    </p:spTree>
    <p:extLst>
      <p:ext uri="{BB962C8B-B14F-4D97-AF65-F5344CB8AC3E}">
        <p14:creationId xmlns:p14="http://schemas.microsoft.com/office/powerpoint/2010/main" val="37946069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" sz="2400" b="0" i="0" u="none" strike="noStrike" dirty="0">
                <a:latin typeface="Gill Sans MT"/>
              </a:rPr>
              <a:t>Como os benefícios serão calculados </a:t>
            </a:r>
            <a:br>
              <a:rPr lang="pt" sz="2400" b="0" i="0" u="none" strike="noStrike" dirty="0"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Exemplo 1: Morgan (estimativa)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508530"/>
            <a:ext cx="7349003" cy="35010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Morgan trabalha como contadora em período integral e ganha $57,000 por ano.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Morgan precisa tirar uma licença de oito semanas para cuidar da mãe, que sofre de um problema de saúde grave.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t" sz="1200" b="1" i="0" u="sng" strike="noStrike" dirty="0">
                <a:latin typeface="Times New Roman"/>
                <a:cs typeface="Times New Roman"/>
              </a:rPr>
              <a:t>Cálculo do benefício semanal de Morgan (estimativa):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 salário semanal médio de Morgan é de $1,096 ($57,000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A dedução semanal do contracheque de Morgan para contribuir para o fundo de licenças familiares e médicas remuneradas é de $5.48 por semana ($285 por ano em contribuições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Supondo-se que o empregador de Morgan tenha menos de 15 funcionários, ele estará isento de pagar a contribuição do funcionário, mas precisará transferir as deduções de Morgan para o fundo de licenças familiares e médicas remuneradas.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1: restituição de 90% do salário para montantes de até 50% do SAWW: $1,144 </a:t>
            </a:r>
            <a:r>
              <a:rPr lang="pt" sz="1200" b="0" i="0" u="none" strike="noStrike" dirty="0" err="1">
                <a:latin typeface="Times New Roman"/>
                <a:cs typeface="Times New Roman"/>
              </a:rPr>
              <a:t>x</a:t>
            </a:r>
            <a:r>
              <a:rPr lang="pt" sz="1200" b="0" i="0" u="none" strike="noStrike" dirty="0">
                <a:latin typeface="Times New Roman"/>
                <a:cs typeface="Times New Roman"/>
              </a:rPr>
              <a:t> 50% = $572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90% de $572 = $514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2: restituição de 66% do salário para montantes acima de 50% do SAWW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Os ganhos restantes de Morgan serão de $524 ($1,096 - $572). 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66% de $524 = $345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Benefício semanal de Morgan pelas próximas oito semanas = $859 ($514 mais $345). Como esse valor está abaixo do SAWW, não haverá nenhuma redução. </a:t>
            </a:r>
          </a:p>
        </p:txBody>
      </p:sp>
      <p:pic>
        <p:nvPicPr>
          <p:cNvPr id="3" name="Picture 2" descr="Women hugging">
            <a:extLst>
              <a:ext uri="{FF2B5EF4-FFF2-40B4-BE49-F238E27FC236}">
                <a16:creationId xmlns:a16="http://schemas.microsoft.com/office/drawing/2014/main" id="{EB743B97-0F48-B25F-8723-87969C05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2795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95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" sz="2400" b="0" i="0" u="none" strike="noStrike" dirty="0">
                <a:latin typeface="Gill Sans MT"/>
              </a:rPr>
              <a:t>Como os benefícios serão calculados </a:t>
            </a:r>
            <a:br>
              <a:rPr lang="pt" sz="2400" b="0" i="0" u="none" strike="noStrike" dirty="0"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Exemplo 2: Michael (estimativa)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Person holding newborn on chest">
            <a:extLst>
              <a:ext uri="{FF2B5EF4-FFF2-40B4-BE49-F238E27FC236}">
                <a16:creationId xmlns:a16="http://schemas.microsoft.com/office/drawing/2014/main" id="{145C691F-227D-9814-7DED-BED0601A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35746" b="1"/>
          <a:stretch>
            <a:fillRect/>
          </a:stretch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5" y="2174199"/>
            <a:ext cx="7225074" cy="43991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Michael trabalha em período integral como depositário e ganha $35,000 por ano.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Michael precisa tirar uma licença de seis semanas para criar laços afetivos com sua filha recém-nascida. 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t" sz="1100" b="1" i="0" u="sng" strike="noStrike" dirty="0">
                <a:latin typeface="Times New Roman"/>
                <a:cs typeface="Times New Roman"/>
              </a:rPr>
              <a:t>Cálculo do benefício semanal de Michael (estimativa):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 salário semanal médio de Michael é de $673 ($35,000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A dedução semanal do contracheque de Michael para contribuir para o fundo de licenças familiares e médicas remuneradas é de $3.36 por semana ($175 por ano em contribuições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Supondo-se que o empregador de Michael tenha 15 ou mais funcionários, a contribuição do empregador também é de $3.36 por semana ($175 por ano em contribuições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1: restituição de 90% do salário para montantes de até 50% do SAWW: $1,144 </a:t>
            </a:r>
            <a:r>
              <a:rPr lang="pt" sz="1200" b="0" i="0" u="none" strike="noStrike" dirty="0" err="1">
                <a:latin typeface="Times New Roman"/>
                <a:cs typeface="Times New Roman"/>
              </a:rPr>
              <a:t>x</a:t>
            </a:r>
            <a:r>
              <a:rPr lang="pt" sz="1200" b="0" i="0" u="none" strike="noStrike" dirty="0">
                <a:latin typeface="Times New Roman"/>
                <a:cs typeface="Times New Roman"/>
              </a:rPr>
              <a:t> 50% = $572.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90% de $572 = $514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2: restituição de 66% do salário para montantes acima de 50% do SAWW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Os ganhos restantes de Michael serão de $101 ($673 - $572). 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66% de $101 = $66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Benefício semanal total de Michael pelas próximas seis semanas = $580 ($514 mais $66). Como esse valor está abaixo do SAWW, não haverá nenhuma redução. </a:t>
            </a:r>
          </a:p>
        </p:txBody>
      </p:sp>
    </p:spTree>
    <p:extLst>
      <p:ext uri="{BB962C8B-B14F-4D97-AF65-F5344CB8AC3E}">
        <p14:creationId xmlns:p14="http://schemas.microsoft.com/office/powerpoint/2010/main" val="6287818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06308"/>
            <a:ext cx="7225075" cy="809648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br>
              <a:rPr lang="pt" sz="2400" b="0" i="0" u="none" strike="noStrike" dirty="0">
                <a:solidFill>
                  <a:srgbClr val="1A3260"/>
                </a:solidFill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Como os benefícios serão calculados </a:t>
            </a:r>
            <a:br>
              <a:rPr lang="pt" sz="2400" b="0" i="0" u="none" strike="noStrike" dirty="0"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Exemplo 3: </a:t>
            </a:r>
            <a:r>
              <a:rPr lang="pt" sz="2400" b="0" i="0" u="none" strike="noStrike" dirty="0" err="1">
                <a:latin typeface="Gill Sans MT"/>
              </a:rPr>
              <a:t>Jo</a:t>
            </a:r>
            <a:r>
              <a:rPr lang="pt" sz="2400" b="0" i="0" u="none" strike="noStrike" dirty="0">
                <a:latin typeface="Gill Sans MT"/>
              </a:rPr>
              <a:t> (estimativa)</a:t>
            </a:r>
            <a:endParaRPr lang="pt" sz="2400" b="0" i="0" u="none" strike="noStrike" dirty="0">
              <a:solidFill>
                <a:srgbClr val="1A3260"/>
              </a:solidFill>
              <a:latin typeface="Gill Sans M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169268"/>
            <a:ext cx="7225074" cy="42235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Jo trabalha em período integral como profissional de TI e ganha $90,000 por ano.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Jo precisa tirar uma licença de quatro semanas para recuperar-se de uma cirurgia. </a:t>
            </a:r>
          </a:p>
          <a:p>
            <a:pPr>
              <a:lnSpc>
                <a:spcPct val="90000"/>
              </a:lnSpc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t" sz="1200" b="1" i="0" u="sng" strike="noStrike">
                <a:latin typeface="Times New Roman"/>
                <a:cs typeface="Times New Roman"/>
              </a:rPr>
              <a:t>Cálculo do benefício semanal de Jo (estimativa):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O salário semanal médio de Jo é de $1,730 ($90,000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A dedução semanal do contracheque de Jo para contribuir para o fundo de licenças familiares e médicas remuneradas é de $8.65 por semana ($450 por ano em contribuições divididos por 52 semanas).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Supondo-se que o empregador de Jo tenha 15 ou mais funcionários, a contribuição do empregador também é de $8.65 por semana.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Camada 1: restituição de 90% do salário para montantes equivalentes a até 50% do SAWW: $1,144 x 50% = $572 (arredondado). 90% of $572 = $514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Camada 2: restituição de 66% do salário para montantes acima de 50% do SAWW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Os ganhos restantes de Jo serão de $1,158 ($1,730 - $572). 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66% de $1,158 = $764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Benefício semanal total de Jo pelas próximas seis semanas = $1,278 ($514 + $764). Esse valor excede o SAWW; portanto, o benefício de Jo está limitado a $1,144.</a:t>
            </a:r>
          </a:p>
          <a:p>
            <a:pPr>
              <a:lnSpc>
                <a:spcPct val="90000"/>
              </a:lnSpc>
            </a:pPr>
            <a:endParaRPr lang="en-US" sz="1200"/>
          </a:p>
        </p:txBody>
      </p:sp>
      <p:pic>
        <p:nvPicPr>
          <p:cNvPr id="3" name="Picture 2" descr="Doctor holding patients hand">
            <a:extLst>
              <a:ext uri="{FF2B5EF4-FFF2-40B4-BE49-F238E27FC236}">
                <a16:creationId xmlns:a16="http://schemas.microsoft.com/office/drawing/2014/main" id="{01CBC26F-EA0B-B912-EEA7-0BC0E8A0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4719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78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C541C-6B43-895D-17AB-1920F968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pt" sz="4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Dúvidas?</a:t>
            </a:r>
          </a:p>
        </p:txBody>
      </p:sp>
    </p:spTree>
    <p:extLst>
      <p:ext uri="{BB962C8B-B14F-4D97-AF65-F5344CB8AC3E}">
        <p14:creationId xmlns:p14="http://schemas.microsoft.com/office/powerpoint/2010/main" val="23702326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1CE6-BD3B-45FE-B40A-0E68141F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400" b="0" i="0" u="none" strike="noStrike">
                <a:latin typeface="Gill Sans MT"/>
                <a:cs typeface="Arial"/>
              </a:rPr>
              <a:t>Visão geral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42F4F-9C8D-4AA8-83DF-4544AF40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670106"/>
            <a:ext cx="3869427" cy="3917732"/>
          </a:xfrm>
        </p:spPr>
        <p:txBody>
          <a:bodyPr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pt"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Julho de 2023: a governadora Janet Mills aprova a lei do orçamento estadual, que inclui a criação da lei de licenças familiares e médicas remuneradas (PFML, na sigla em inglês). 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pt"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A lei de licenças familiares e médicas remuneradas do Maine garante até 12 semanas de licença remunerada por ano de benefícios nos casos de licença familiar, militar, médica ou de segurança.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pt"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A lei de licenças familiares e médicas remuneradas aplicar-se-á a todos os funcionários e empregadores no estado do Maine. O governo federal e seus funcionários estão isentos da lei.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0438-246F-4B20-937F-ECDE851B78B7}"/>
              </a:ext>
            </a:extLst>
          </p:cNvPr>
          <p:cNvSpPr txBox="1"/>
          <p:nvPr/>
        </p:nvSpPr>
        <p:spPr>
          <a:xfrm>
            <a:off x="11224529" y="6330994"/>
            <a:ext cx="560165" cy="32606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1AE5F23-E6EF-9697-D9D8-B43557A6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25" y="2273822"/>
            <a:ext cx="5906846" cy="36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75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400" b="0" i="0" u="none" strike="noStrike">
                <a:latin typeface="Gill Sans MT"/>
              </a:rPr>
              <a:t>Datas principais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68628"/>
            <a:ext cx="3593242" cy="4232432"/>
          </a:xfrm>
        </p:spPr>
        <p:txBody>
          <a:bodyPr anchor="t">
            <a:noAutofit/>
          </a:bodyPr>
          <a:lstStyle/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25 de outubro de 2023: a lei de licenças familiares e médicas remuneradas entra em vigor.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janeiro de 2024: autoridade de licenças familiares e médicas remuneradas nomeada. 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janeiro de 2025: as regras de implementação do programa de licenças familiares e médicas remuneradas devem ser adotadas pelo Departamento de Trabalho do Maine. 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janeiro de 2025: as retenções na folha de pagamento referentes ao programa de licenças familiares e médicas remuneradas começarão. 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maio de 2026: os benefícios serão disponibilizados. </a:t>
            </a:r>
          </a:p>
          <a:p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580-B794-D4F8-C045-4926659C7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1600"/>
          </a:p>
        </p:txBody>
      </p:sp>
      <p:pic>
        <p:nvPicPr>
          <p:cNvPr id="6" name="Content Placeholder 39">
            <a:extLst>
              <a:ext uri="{FF2B5EF4-FFF2-40B4-BE49-F238E27FC236}">
                <a16:creationId xmlns:a16="http://schemas.microsoft.com/office/drawing/2014/main" id="{50216533-B446-A434-E5D9-D53425BA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8" y="1905582"/>
            <a:ext cx="6741543" cy="4854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5CF51-7386-3EF2-78D2-938E45A73189}"/>
              </a:ext>
            </a:extLst>
          </p:cNvPr>
          <p:cNvSpPr txBox="1"/>
          <p:nvPr/>
        </p:nvSpPr>
        <p:spPr>
          <a:xfrm>
            <a:off x="4973496" y="2179092"/>
            <a:ext cx="621133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tabLst>
                <a:tab pos="4852988" algn="l"/>
              </a:tabLst>
            </a:pPr>
            <a:r>
              <a:rPr lang="pt" sz="1100" b="1" i="0" u="none" strike="noStrike" dirty="0">
                <a:latin typeface="Gill Sans MT"/>
              </a:rPr>
              <a:t>Cronograma das licenças familiares e médicas remuneradas do Maine	</a:t>
            </a:r>
            <a:r>
              <a:rPr lang="pt" sz="1100" b="0" i="0" u="none" strike="noStrike" dirty="0">
                <a:latin typeface="Gill Sans MT"/>
              </a:rPr>
              <a:t>Outubro de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FDC6B-5B1A-B0DE-A9B6-BF530334D497}"/>
              </a:ext>
            </a:extLst>
          </p:cNvPr>
          <p:cNvSpPr txBox="1"/>
          <p:nvPr/>
        </p:nvSpPr>
        <p:spPr>
          <a:xfrm>
            <a:off x="4733786" y="2486381"/>
            <a:ext cx="1694341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 dirty="0">
                <a:latin typeface="Gill Sans MT"/>
              </a:rPr>
              <a:t>Estabelecimento do programa de licenças familiares e médicas remuneradas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DD9CF-B408-AF0B-B1D4-D40E68721AD2}"/>
              </a:ext>
            </a:extLst>
          </p:cNvPr>
          <p:cNvSpPr txBox="1"/>
          <p:nvPr/>
        </p:nvSpPr>
        <p:spPr>
          <a:xfrm>
            <a:off x="4952871" y="2962569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25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de outubro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82AF7-2D10-DA4E-F66A-F055E4D4846E}"/>
              </a:ext>
            </a:extLst>
          </p:cNvPr>
          <p:cNvSpPr txBox="1"/>
          <p:nvPr/>
        </p:nvSpPr>
        <p:spPr>
          <a:xfrm>
            <a:off x="7111044" y="2393337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>
                <a:latin typeface="Gill Sans MT"/>
              </a:rPr>
              <a:t>Autoridade nomeada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05019-FC96-B22C-8033-7E0F56B05438}"/>
              </a:ext>
            </a:extLst>
          </p:cNvPr>
          <p:cNvSpPr txBox="1"/>
          <p:nvPr/>
        </p:nvSpPr>
        <p:spPr>
          <a:xfrm>
            <a:off x="7111044" y="2913542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1.° de janeiro 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6EB88-3B0C-A7D9-AEFB-3C9767D59975}"/>
              </a:ext>
            </a:extLst>
          </p:cNvPr>
          <p:cNvSpPr txBox="1"/>
          <p:nvPr/>
        </p:nvSpPr>
        <p:spPr>
          <a:xfrm>
            <a:off x="9521411" y="2669298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>
                <a:latin typeface="Gill Sans MT"/>
              </a:rPr>
              <a:t>Início da formulação de regras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424F0-C2BA-8A3F-019A-30C2292E9A2D}"/>
              </a:ext>
            </a:extLst>
          </p:cNvPr>
          <p:cNvSpPr txBox="1"/>
          <p:nvPr/>
        </p:nvSpPr>
        <p:spPr>
          <a:xfrm>
            <a:off x="9476007" y="3232362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Primavera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F818-D3B9-3C60-04C5-ECE93D49253A}"/>
              </a:ext>
            </a:extLst>
          </p:cNvPr>
          <p:cNvSpPr txBox="1"/>
          <p:nvPr/>
        </p:nvSpPr>
        <p:spPr>
          <a:xfrm>
            <a:off x="8952027" y="4160804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 dirty="0">
                <a:latin typeface="Gill Sans MT"/>
              </a:rPr>
              <a:t>Início dos benefícios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A3DF1-E94F-3CD5-B77A-18AF518394C4}"/>
              </a:ext>
            </a:extLst>
          </p:cNvPr>
          <p:cNvSpPr txBox="1"/>
          <p:nvPr/>
        </p:nvSpPr>
        <p:spPr>
          <a:xfrm>
            <a:off x="8912996" y="4808867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1.° de maio 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D7B5C-82F3-30CF-735E-7C1A0E7F5979}"/>
              </a:ext>
            </a:extLst>
          </p:cNvPr>
          <p:cNvSpPr txBox="1"/>
          <p:nvPr/>
        </p:nvSpPr>
        <p:spPr>
          <a:xfrm>
            <a:off x="5661090" y="4319052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>
                <a:latin typeface="Gill Sans MT"/>
              </a:rPr>
              <a:t>Início das contribuições na folha de pagamento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DB9-AB71-8BA8-0933-05A65F2BC37B}"/>
              </a:ext>
            </a:extLst>
          </p:cNvPr>
          <p:cNvSpPr txBox="1"/>
          <p:nvPr/>
        </p:nvSpPr>
        <p:spPr>
          <a:xfrm>
            <a:off x="5717945" y="4995295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1.° de janeiro 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8156E-6D62-F3E2-3F69-7032BA0D10C3}"/>
              </a:ext>
            </a:extLst>
          </p:cNvPr>
          <p:cNvSpPr txBox="1"/>
          <p:nvPr/>
        </p:nvSpPr>
        <p:spPr>
          <a:xfrm>
            <a:off x="5717945" y="5934646"/>
            <a:ext cx="137518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0" i="0" u="none" strike="noStrike">
                <a:latin typeface="Gill Sans MT"/>
              </a:rPr>
              <a:t>Primeiros relatórios e pagamentos trimestrais com vencimento em 30 de abril.</a:t>
            </a:r>
          </a:p>
        </p:txBody>
      </p:sp>
    </p:spTree>
    <p:extLst>
      <p:ext uri="{BB962C8B-B14F-4D97-AF65-F5344CB8AC3E}">
        <p14:creationId xmlns:p14="http://schemas.microsoft.com/office/powerpoint/2010/main" val="4284812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PROCESSO DE FORMULAÇÃO DE REGRAS E COLETA DE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2251929"/>
            <a:ext cx="11128457" cy="3913487"/>
          </a:xfrm>
        </p:spPr>
        <p:txBody>
          <a:bodyPr anchor="t">
            <a:noAutofit/>
          </a:bodyPr>
          <a:lstStyle/>
          <a:p>
            <a:pPr marL="0" indent="0" algn="ctr" rtl="0">
              <a:buNone/>
            </a:pP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processo de formulação de regras para as licenças familiares e médicas remuneradas será realizado de acordo com a lei de procedimentos administrativos do Maine (MAPA, na sigla em inglês): </a:t>
            </a:r>
          </a:p>
          <a:p>
            <a:pPr marL="0" indent="0" algn="ctr" rtl="0">
              <a:buNone/>
            </a:pP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Data de início do processo formal de formulação de regras: </a:t>
            </a:r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primavera de 2024</a:t>
            </a:r>
          </a:p>
          <a:p>
            <a:pPr marL="0" indent="0" algn="ctr">
              <a:buNone/>
            </a:pP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Sessões de audiência pública informais foram realizadas em todo o estado para solicitar feedback geral e sanar as dúvidas das partes interessadas.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Regras iniciais formuladas e emitidas para receber comentários do público. Realizou-se uma audiência pública sobre as regras iniciais. 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Departamento considera e responde aos comentários do público.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Departamento publicará as regras de implementação do programa até janeiro de 2025.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0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Contribuições para o fundo de licenças familiares e médicas remuneradas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1970845"/>
            <a:ext cx="11269381" cy="4609063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 contribuição por funcionário equivale a 1% da base salarial de cada indivíduo, a ser dividida entre o funcionário e o empregador. 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Empregadores com menos de 15 funcionários estão isentos da parcela da contribuição que cabe ao empregador, mas ainda assim precisarão reter 50% do prêmio dos salários de seus funcionários. Profissionais autônomos que se inscreverem no programa serão responsáveis somente por 50% do prêmio. </a:t>
            </a:r>
            <a:b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b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pt" sz="1800" b="1" i="0" u="sng" strike="noStrike">
                <a:solidFill>
                  <a:srgbClr val="000000"/>
                </a:solidFill>
                <a:latin typeface="Times New Roman"/>
                <a:cs typeface="Times New Roman"/>
              </a:rPr>
              <a:t>Exemplo de detalhamento das contribuições para empregadores/funcionários: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15 ou mais funcionários</a:t>
            </a:r>
            <a:b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uma folha de pagamento anual de $1 milhão por ano, o prêmio anual seria de $10,000 ($1 milhão x 1%). O empregador contribuiria com $5,000 por ano (0.5%), e os funcionários, coletivamente, contribuiriam com $5,000 por ano (0.5%). 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menos de 15 funcionários</a:t>
            </a:r>
            <a:b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uma folha de pagamento anual de $250,000, o prêmio anual seria de $1,250 ($250 mil x 0.5%). O empregador pode deduzir o valor total dos salários dos funcionários e seria responsável por arcar com o prêmio.</a:t>
            </a:r>
          </a:p>
        </p:txBody>
      </p:sp>
    </p:spTree>
    <p:extLst>
      <p:ext uri="{BB962C8B-B14F-4D97-AF65-F5344CB8AC3E}">
        <p14:creationId xmlns:p14="http://schemas.microsoft.com/office/powerpoint/2010/main" val="10631506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Motivos para pedir licença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776" y="2059729"/>
            <a:ext cx="11252448" cy="2663100"/>
          </a:xfrm>
        </p:spPr>
        <p:txBody>
          <a:bodyPr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None/>
              <a:defRPr/>
            </a:pP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Os motivos para pedir licenças familiares e médicas remuneradas refletem as leis estaduais e federais. Os motivos para pedir licença incluem: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familiar: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cuidar de uma nova criança (parto, adoção, acolhimento) ou para cuidar de um parente com um problema de saúde grave. 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médica: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cuidar das próprias necessidades médicas. 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de segurança: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vítimas de abuso doméstico.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Mobilização militar: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emergências relacionadas a uma mobilização militar (exigência de qualificação).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1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Tipos de licença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50" y="2150031"/>
            <a:ext cx="11709647" cy="3100699"/>
          </a:xfrm>
        </p:spPr>
        <p:txBody>
          <a:bodyPr anchor="t">
            <a:noAutofit/>
          </a:bodyPr>
          <a:lstStyle/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contínua: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quando um funcionário pede licença por vários dias ou semanas de uma vez (por exemplo: um funcionário tira licença por seis semanas para desenvolver laços afetivos com um recém-nascido).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intermitente: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quando um funcionário continua trabalhando, mas precisa de folgas incrementais (por exemplo: um funcionário que está fazendo quimioterapia trabalha de manhã, faz a quimioterapia à tarde e precisa de um dia para recuperar-se). 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reduzida: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quando um funcionário continua trabalhando, mas em um horário reduzido, trabalhando em alguns dias da semana e tirando licença nos outros (por exemplo: um funcionário geralmente trabalha de segunda a sexta, mas agora só trabalhará na segunda, quarta e quinta por oito semanas para cuidar de um parente com um problema de saúde grave).</a:t>
            </a:r>
          </a:p>
        </p:txBody>
      </p:sp>
    </p:spTree>
    <p:extLst>
      <p:ext uri="{BB962C8B-B14F-4D97-AF65-F5344CB8AC3E}">
        <p14:creationId xmlns:p14="http://schemas.microsoft.com/office/powerpoint/2010/main" val="3692462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Requisitos e elegibilidade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11282"/>
            <a:ext cx="5422390" cy="3610822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Na ausência de uma emergência, doença ou necessidade de tirar licença, o funcionário deverá apresentar um “aviso razoável” ao empregador sobre sua intenção de tirar licença.   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É necessário apresentar provas de que o indivíduo se qualifica de acordo com um dos motivos aprovados para pedir licença.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indivíduo deve ter recebido pelo menos seis vezes o salário semanal médio do estado (SAWW, na sigla em inglês) em quatro dos últimos cinco trimestres concluídos antes de ter acesso ao benefício.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período de licença solicitado pelo funcionário não deve causar nenhuma “dificuldade indevida” ao empregador.  </a:t>
            </a:r>
          </a:p>
        </p:txBody>
      </p:sp>
      <p:pic>
        <p:nvPicPr>
          <p:cNvPr id="6" name="Content Placeholder 5" descr="A close up of a keyboard&#10;&#10;Description automatically generated">
            <a:extLst>
              <a:ext uri="{FF2B5EF4-FFF2-40B4-BE49-F238E27FC236}">
                <a16:creationId xmlns:a16="http://schemas.microsoft.com/office/drawing/2014/main" id="{470E615C-5C5E-D4B4-6D96-F0BF5134F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83" y="2100931"/>
            <a:ext cx="5319413" cy="31899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CD5D9-B98B-ED6D-7C13-5D6180CC2867}"/>
              </a:ext>
            </a:extLst>
          </p:cNvPr>
          <p:cNvSpPr txBox="1"/>
          <p:nvPr/>
        </p:nvSpPr>
        <p:spPr>
          <a:xfrm rot="19977472">
            <a:off x="8370976" y="3023328"/>
            <a:ext cx="1595086" cy="338554"/>
          </a:xfrm>
          <a:prstGeom prst="rect">
            <a:avLst/>
          </a:prstGeom>
          <a:solidFill>
            <a:srgbClr val="29A1F3"/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pt" sz="1600" b="1" i="0" u="none" strike="noStrike" dirty="0">
                <a:solidFill>
                  <a:srgbClr val="FFFFFF"/>
                </a:solidFill>
                <a:latin typeface="Gill Sans MT"/>
              </a:rPr>
              <a:t>INSCREVA-SE AGORA</a:t>
            </a:r>
          </a:p>
        </p:txBody>
      </p:sp>
    </p:spTree>
    <p:extLst>
      <p:ext uri="{BB962C8B-B14F-4D97-AF65-F5344CB8AC3E}">
        <p14:creationId xmlns:p14="http://schemas.microsoft.com/office/powerpoint/2010/main" val="38924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Informações importantes para empregadores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35" y="2174925"/>
            <a:ext cx="11301330" cy="2802428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Indivíduos que não trabalharam para um empregador por pelo menos 120 dias não contam com nenhuma proteção garantida do emprego ao tirar licença.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empregador pode solicitar uma substituição por plano privado, mostrando que sua oferta é “substancialmente equivalente” ao plano estadual. Ele pode optar por não participar do programa e administrar seu próprio plano, desde que esse plano cumpra as obrigações exigidas pela lei de licenças familiares e médicas remuneradas (direitos, proteções e benefícios).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Departamento reserva-se o direito de cancelar a aprovação de um plano privado em caso de violação de qualquer um dos termos e condições.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Se um empregador não apresentar um aviso sobre o programa de licenças familiares e médicas remuneradas do Maine e o direito do funcionário de pedir licença, se necessário, o funcionário será isentado da obrigação de informar ao empregador que está tirando uma licença.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773336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9648</TotalTime>
  <Words>1994</Words>
  <Application>Microsoft Macintosh PowerPoint</Application>
  <PresentationFormat>Widescreen</PresentationFormat>
  <Paragraphs>126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Gill Sans MT (Headings)</vt:lpstr>
      <vt:lpstr>Times New Roman</vt:lpstr>
      <vt:lpstr>Wingdings</vt:lpstr>
      <vt:lpstr>Wingdings 2</vt:lpstr>
      <vt:lpstr>Dividend</vt:lpstr>
      <vt:lpstr>Lei de licenças familiares e médicas remuneradas do Maine</vt:lpstr>
      <vt:lpstr>Visão geral</vt:lpstr>
      <vt:lpstr>Datas principais</vt:lpstr>
      <vt:lpstr>PROCESSO DE FORMULAÇÃO DE REGRAS E COLETA DE FEEDBACK</vt:lpstr>
      <vt:lpstr>Contribuições para o fundo de licenças familiares e médicas remuneradas</vt:lpstr>
      <vt:lpstr>Motivos para pedir licença</vt:lpstr>
      <vt:lpstr>Tipos de licença</vt:lpstr>
      <vt:lpstr>Requisitos e elegibilidade</vt:lpstr>
      <vt:lpstr>Informações importantes para empregadores</vt:lpstr>
      <vt:lpstr>Cálculo de benefícios: camadas</vt:lpstr>
      <vt:lpstr>Como os benefícios serão calculados  Exemplo 1: Morgan (estimativa)</vt:lpstr>
      <vt:lpstr>Como os benefícios serão calculados  Exemplo 2: Michael (estimativa)</vt:lpstr>
      <vt:lpstr> Como os benefícios serão calculados  Exemplo 3: Jo (estimativa)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Mdol workforce system roles</dc:title>
  <dc:creator>Dina, Samantha</dc:creator>
  <cp:lastModifiedBy>User</cp:lastModifiedBy>
  <cp:revision>59</cp:revision>
  <cp:lastPrinted>2023-09-26T17:45:09Z</cp:lastPrinted>
  <dcterms:created xsi:type="dcterms:W3CDTF">2023-04-05T13:39:04Z</dcterms:created>
  <dcterms:modified xsi:type="dcterms:W3CDTF">2024-08-05T23:24:51Z</dcterms:modified>
</cp:coreProperties>
</file>