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1129" r:id="rId2"/>
    <p:sldId id="1160" r:id="rId3"/>
    <p:sldId id="1166" r:id="rId4"/>
    <p:sldId id="1172" r:id="rId5"/>
    <p:sldId id="1177" r:id="rId6"/>
    <p:sldId id="1162" r:id="rId7"/>
    <p:sldId id="1176" r:id="rId8"/>
    <p:sldId id="1175" r:id="rId9"/>
    <p:sldId id="1174" r:id="rId10"/>
    <p:sldId id="1184" r:id="rId11"/>
    <p:sldId id="1185" r:id="rId12"/>
    <p:sldId id="1186" r:id="rId13"/>
    <p:sldId id="1187" r:id="rId14"/>
    <p:sldId id="1179" r:id="rId15"/>
  </p:sldIdLst>
  <p:sldSz cx="12192000" cy="6858000"/>
  <p:notesSz cx="6950075" cy="9236075"/>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12548-24F0-4097-4E45-DB8FBA5CF903}" name="Trujillo Luengo, Julia" initials="TLJ" userId="S::Julia.Trujillo.Luengo@maine.gov::4c6de540-422d-41c9-9d74-04a2300877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lsh, Katie" initials="WK" lastIdx="0" clrIdx="0">
    <p:extLst>
      <p:ext uri="{19B8F6BF-5375-455C-9EA6-DF929625EA0E}">
        <p15:presenceInfo xmlns:p15="http://schemas.microsoft.com/office/powerpoint/2012/main" userId="Walsh, Ka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43"/>
    <p:restoredTop sz="94684"/>
  </p:normalViewPr>
  <p:slideViewPr>
    <p:cSldViewPr snapToGrid="0">
      <p:cViewPr>
        <p:scale>
          <a:sx n="135" d="100"/>
          <a:sy n="135" d="100"/>
        </p:scale>
        <p:origin x="912" y="5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90E7CE-5B79-4F64-AC4A-7E82721B79C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8149ACBD-38D1-4CA1-9855-0C2F6315752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3FEAE6A-C44D-40ED-8CF5-F845B360AB80}" type="datetimeFigureOut">
              <a:rPr lang="en-US" smtClean="0"/>
              <a:t>8/5/24</a:t>
            </a:fld>
            <a:endParaRPr lang="en-US"/>
          </a:p>
        </p:txBody>
      </p:sp>
      <p:sp>
        <p:nvSpPr>
          <p:cNvPr id="4" name="Footer Placeholder 3">
            <a:extLst>
              <a:ext uri="{FF2B5EF4-FFF2-40B4-BE49-F238E27FC236}">
                <a16:creationId xmlns:a16="http://schemas.microsoft.com/office/drawing/2014/main" id="{17F1609F-7E86-48F5-9989-3C53F97AC5D1}"/>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A8E6D-DFE5-4AEB-A7AE-AD095980C45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315B579-9663-4032-AD98-F0C5A1977EB3}" type="slidenum">
              <a:rPr lang="en-US" smtClean="0"/>
              <a:t>‹#›</a:t>
            </a:fld>
            <a:endParaRPr lang="en-US"/>
          </a:p>
        </p:txBody>
      </p:sp>
    </p:spTree>
    <p:extLst>
      <p:ext uri="{BB962C8B-B14F-4D97-AF65-F5344CB8AC3E}">
        <p14:creationId xmlns:p14="http://schemas.microsoft.com/office/powerpoint/2010/main" val="1536096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A7F1682-779C-4FE0-B615-10CB19B22EBE}" type="datetimeFigureOut">
              <a:t>8/5/24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DDF2215-8D1B-4779-BE99-CF7C8D7647BD}" type="slidenum">
              <a:t>‹#›</a:t>
            </a:fld>
            <a:endParaRPr lang="en-US"/>
          </a:p>
        </p:txBody>
      </p:sp>
    </p:spTree>
    <p:extLst>
      <p:ext uri="{BB962C8B-B14F-4D97-AF65-F5344CB8AC3E}">
        <p14:creationId xmlns:p14="http://schemas.microsoft.com/office/powerpoint/2010/main" val="3407148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58">
              <a:defRPr/>
            </a:pPr>
            <a:fld id="{E5771B2A-04DA-4171-9B2D-4D835561E86D}" type="slidenum">
              <a:rPr lang="en-US">
                <a:solidFill>
                  <a:prstClr val="black"/>
                </a:solidFill>
                <a:latin typeface="Calibri" panose="020F0502020204030204"/>
              </a:rPr>
              <a:pPr defTabSz="46245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6919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4</a:t>
            </a:fld>
            <a:endParaRPr lang="en-US"/>
          </a:p>
        </p:txBody>
      </p:sp>
    </p:spTree>
    <p:extLst>
      <p:ext uri="{BB962C8B-B14F-4D97-AF65-F5344CB8AC3E}">
        <p14:creationId xmlns:p14="http://schemas.microsoft.com/office/powerpoint/2010/main" val="380783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10</a:t>
            </a:fld>
            <a:endParaRPr lang="en-US"/>
          </a:p>
        </p:txBody>
      </p:sp>
    </p:spTree>
    <p:extLst>
      <p:ext uri="{BB962C8B-B14F-4D97-AF65-F5344CB8AC3E}">
        <p14:creationId xmlns:p14="http://schemas.microsoft.com/office/powerpoint/2010/main" val="127447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23695026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5717718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9251191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764827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0664205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84882-55B8-44DA-9728-F6EE9F064C7D}" type="datetimeFigureOut">
              <a:rPr lang="en-US" smtClean="0"/>
              <a:t>8/5/24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90831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484882-55B8-44DA-9728-F6EE9F064C7D}" type="datetimeFigureOut">
              <a:rPr lang="en-US" smtClean="0"/>
              <a:t>8/5/24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07311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484882-55B8-44DA-9728-F6EE9F064C7D}" type="datetimeFigureOut">
              <a:rPr lang="en-US" smtClean="0"/>
              <a:t>8/5/24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7A358-DDE4-4252-9CBD-68B4856A86CF}"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5159623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84882-55B8-44DA-9728-F6EE9F064C7D}" type="datetimeFigureOut">
              <a:rPr lang="en-US" smtClean="0"/>
              <a:t>8/5/24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763650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8/5/24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1556814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84882-55B8-44DA-9728-F6EE9F064C7D}" type="datetimeFigureOut">
              <a:rPr lang="en-US" smtClean="0"/>
              <a:t>8/5/24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36933086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7484882-55B8-44DA-9728-F6EE9F064C7D}" type="datetimeFigureOut">
              <a:rPr lang="en-US" smtClean="0"/>
              <a:t>8/5/24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DC7A358-DDE4-4252-9CBD-68B4856A86C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Tree>
    <p:extLst>
      <p:ext uri="{BB962C8B-B14F-4D97-AF65-F5344CB8AC3E}">
        <p14:creationId xmlns:p14="http://schemas.microsoft.com/office/powerpoint/2010/main" val="1845243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FCC0-7064-442B-AA6E-19415E029C86}"/>
              </a:ext>
            </a:extLst>
          </p:cNvPr>
          <p:cNvSpPr>
            <a:spLocks noGrp="1"/>
          </p:cNvSpPr>
          <p:nvPr>
            <p:ph type="ctrTitle"/>
          </p:nvPr>
        </p:nvSpPr>
        <p:spPr>
          <a:xfrm>
            <a:off x="694313" y="1001578"/>
            <a:ext cx="10993549" cy="1475013"/>
          </a:xfrm>
        </p:spPr>
        <p:txBody>
          <a:bodyPr>
            <a:noAutofit/>
          </a:bodyPr>
          <a:lstStyle/>
          <a:p>
            <a:pPr algn="ctr" rtl="0"/>
            <a:r>
              <a:rPr sz="3200" b="1" i="0" u="none" strike="noStrike">
                <a:latin typeface="Gill Sans MT"/>
                <a:cs typeface="Times New Roman"/>
              </a:rPr>
              <a:t>Mobeko Etali ba Congé ya Libota mpe ya Kolongono ya Nzoto ya Maine</a:t>
            </a:r>
            <a:endParaRPr lang="en-US">
              <a:cs typeface="Times New Roman" panose="02020603050405020304" pitchFamily="18" charset="0"/>
            </a:endParaRPr>
          </a:p>
        </p:txBody>
      </p:sp>
      <p:sp>
        <p:nvSpPr>
          <p:cNvPr id="3" name="TextBox 2">
            <a:extLst>
              <a:ext uri="{FF2B5EF4-FFF2-40B4-BE49-F238E27FC236}">
                <a16:creationId xmlns:a16="http://schemas.microsoft.com/office/drawing/2014/main" id="{B18D5B21-B330-43F1-BCD2-7C6EAFC90AD8}"/>
              </a:ext>
            </a:extLst>
          </p:cNvPr>
          <p:cNvSpPr txBox="1"/>
          <p:nvPr/>
        </p:nvSpPr>
        <p:spPr>
          <a:xfrm>
            <a:off x="1014268" y="3429000"/>
            <a:ext cx="10493369" cy="2246769"/>
          </a:xfrm>
          <a:prstGeom prst="rect">
            <a:avLst/>
          </a:prstGeom>
          <a:noFill/>
        </p:spPr>
        <p:txBody>
          <a:bodyPr wrap="square" numCol="2" rtlCol="0">
            <a:noAutofit/>
          </a:bodyPr>
          <a:lstStyle/>
          <a:p>
            <a:pPr rtl="0"/>
            <a:r>
              <a:rPr sz="2000" b="1" i="0" u="none" strike="noStrike">
                <a:solidFill>
                  <a:srgbClr val="FFFFFF"/>
                </a:solidFill>
                <a:latin typeface="Times New Roman"/>
                <a:cs typeface="Times New Roman"/>
              </a:rPr>
              <a:t>Makambo Bakolobela:</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Makambo na Mokuse</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Badati ya ntina</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Kosala Mibeko mpe Kozwa Makanisi</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Makabo na Fonds ya PFML</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Bantina ya Konje</a:t>
            </a:r>
          </a:p>
          <a:p>
            <a:pPr marL="342900" indent="-342900">
              <a:buFont typeface="Wingdings" panose="05000000000000000000" pitchFamily="2" charset="2"/>
              <a:buChar char="§"/>
            </a:pPr>
            <a:endParaRPr lang="en-US" sz="200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US" sz="2000">
              <a:solidFill>
                <a:schemeClr val="bg1"/>
              </a:solidFill>
              <a:latin typeface="Times New Roman" panose="02020603050405020304" pitchFamily="18" charset="0"/>
              <a:cs typeface="Times New Roman" panose="02020603050405020304" pitchFamily="18" charset="0"/>
            </a:endParaRP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Balolenge ya Konje</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Masengami mpe Kokokisa Masengami</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Bansango mpo na Bapatro</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Ba calculs ya Matomba: Banivo</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Bandakisa</a:t>
            </a:r>
          </a:p>
          <a:p>
            <a:pPr marL="342900" indent="-342900" rtl="0">
              <a:buFont typeface="Wingdings" panose="05000000000000000000" pitchFamily="2" charset="2"/>
              <a:buChar char="§"/>
            </a:pPr>
            <a:r>
              <a:rPr sz="2000" b="0" i="0" u="none" strike="noStrike">
                <a:solidFill>
                  <a:srgbClr val="FFFFFF"/>
                </a:solidFill>
                <a:latin typeface="Times New Roman"/>
                <a:cs typeface="Times New Roman"/>
              </a:rPr>
              <a:t>Mituna</a:t>
            </a: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5639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sz="2800" b="0" i="0" u="none" strike="noStrike">
                <a:latin typeface="Gill Sans MT (Headings)"/>
                <a:cs typeface="Times New Roman"/>
              </a:rPr>
              <a:t>Ba calculs ya Matomba: Banivo</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22096" y="2261807"/>
            <a:ext cx="11709647" cy="3252873"/>
          </a:xfrm>
        </p:spPr>
        <p:txBody>
          <a:bodyPr anchor="t">
            <a:noAutofit/>
          </a:bodyPr>
          <a:lstStyle/>
          <a:p>
            <a:pPr rtl="0"/>
            <a:r>
              <a:rPr sz="1800" b="0" i="0" u="none" strike="noStrike">
                <a:solidFill>
                  <a:srgbClr val="000000"/>
                </a:solidFill>
                <a:latin typeface="Times New Roman"/>
                <a:cs typeface="Times New Roman"/>
              </a:rPr>
              <a:t>Basalaka calcul ya matomba na kolanda ebongiseli esimbami na salere ya mwayene ya mposo na mposo ya leta (SAWW):</a:t>
            </a:r>
          </a:p>
          <a:p>
            <a:pPr lvl="1" rtl="0"/>
            <a:r>
              <a:rPr sz="1800" b="0" i="0" u="none" strike="noStrike">
                <a:solidFill>
                  <a:srgbClr val="000000"/>
                </a:solidFill>
                <a:latin typeface="Times New Roman"/>
                <a:cs typeface="Times New Roman"/>
              </a:rPr>
              <a:t>Eteni ya salere ya mwayene ya mposo na mposo ya moto azali na assurance mpe oyo ekokani to ezali na nse ya 50 % ya SAWW ezali remplacé na 90 %</a:t>
            </a:r>
          </a:p>
          <a:p>
            <a:pPr lvl="1" rtl="0"/>
            <a:r>
              <a:rPr sz="1800" b="0" i="0" u="none" strike="noStrike">
                <a:solidFill>
                  <a:srgbClr val="000000"/>
                </a:solidFill>
                <a:latin typeface="Times New Roman"/>
                <a:cs typeface="Times New Roman"/>
              </a:rPr>
              <a:t>Eteni ya salere ya mwayene ya mposo na mposo ya moto azali na assurance mpe oyo eleki ya 50 % ya SAWW ezali remplacé na 66 %</a:t>
            </a:r>
          </a:p>
          <a:p>
            <a:pPr lvl="1" rtl="0"/>
            <a:r>
              <a:rPr sz="1800" b="0" i="0" u="none" strike="noStrike">
                <a:solidFill>
                  <a:srgbClr val="000000"/>
                </a:solidFill>
                <a:latin typeface="Times New Roman"/>
                <a:cs typeface="Times New Roman"/>
              </a:rPr>
              <a:t>Matomba ezali na ndelo na SAWW (1 144$ na 2024) </a:t>
            </a:r>
          </a:p>
        </p:txBody>
      </p:sp>
    </p:spTree>
    <p:extLst>
      <p:ext uri="{BB962C8B-B14F-4D97-AF65-F5344CB8AC3E}">
        <p14:creationId xmlns:p14="http://schemas.microsoft.com/office/powerpoint/2010/main" val="37946069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Autofit/>
          </a:bodyPr>
          <a:lstStyle/>
          <a:p>
            <a:pPr rtl="0"/>
            <a:r>
              <a:rPr sz="2800" b="0" i="0" u="none" strike="noStrike" dirty="0" err="1">
                <a:latin typeface="Gill Sans MT"/>
              </a:rPr>
              <a:t>Ndenge</a:t>
            </a:r>
            <a:r>
              <a:rPr sz="2800" b="0" i="0" u="none" strike="noStrike" dirty="0">
                <a:latin typeface="Gill Sans MT"/>
              </a:rPr>
              <a:t> </a:t>
            </a:r>
            <a:r>
              <a:rPr sz="2800" b="0" i="0" u="none" strike="noStrike" dirty="0" err="1">
                <a:latin typeface="Gill Sans MT"/>
              </a:rPr>
              <a:t>bakosala</a:t>
            </a:r>
            <a:r>
              <a:rPr sz="2800" b="0" i="0" u="none" strike="noStrike" dirty="0">
                <a:latin typeface="Gill Sans MT"/>
              </a:rPr>
              <a:t> </a:t>
            </a:r>
            <a:r>
              <a:rPr sz="2800" b="0" i="0" u="none" strike="noStrike" dirty="0" err="1">
                <a:latin typeface="Gill Sans MT"/>
              </a:rPr>
              <a:t>calcul</a:t>
            </a:r>
            <a:r>
              <a:rPr sz="2800" b="0" i="0" u="none" strike="noStrike" dirty="0">
                <a:latin typeface="Gill Sans MT"/>
              </a:rPr>
              <a:t> </a:t>
            </a:r>
            <a:r>
              <a:rPr sz="2800" b="0" i="0" u="none" strike="noStrike" dirty="0" err="1">
                <a:latin typeface="Gill Sans MT"/>
              </a:rPr>
              <a:t>ya</a:t>
            </a:r>
            <a:r>
              <a:rPr sz="2800" b="0" i="0" u="none" strike="noStrike" dirty="0">
                <a:latin typeface="Gill Sans MT"/>
              </a:rPr>
              <a:t> </a:t>
            </a:r>
            <a:r>
              <a:rPr sz="2800" b="0" i="0" u="none" strike="noStrike" dirty="0" err="1">
                <a:latin typeface="Gill Sans MT"/>
              </a:rPr>
              <a:t>Matomba</a:t>
            </a:r>
            <a:r>
              <a:rPr sz="2800" b="0" i="0" u="none" strike="noStrike" dirty="0">
                <a:latin typeface="Gill Sans MT"/>
              </a:rPr>
              <a:t> </a:t>
            </a:r>
            <a:br>
              <a:rPr sz="2800" b="0" i="0" u="none" strike="noStrike" dirty="0">
                <a:latin typeface="Gill Sans MT"/>
              </a:rPr>
            </a:br>
            <a:r>
              <a:rPr sz="2800" b="0" i="0" u="none" strike="noStrike" dirty="0" err="1">
                <a:latin typeface="Gill Sans MT"/>
              </a:rPr>
              <a:t>Ndakisa</a:t>
            </a:r>
            <a:r>
              <a:rPr sz="2800" b="0" i="0" u="none" strike="noStrike" dirty="0">
                <a:latin typeface="Gill Sans MT"/>
              </a:rPr>
              <a:t> 1: </a:t>
            </a:r>
            <a:r>
              <a:rPr sz="2800" b="0" i="0" u="none" strike="noStrike" dirty="0" err="1">
                <a:latin typeface="Gill Sans MT"/>
              </a:rPr>
              <a:t>MoRGAN</a:t>
            </a:r>
            <a:r>
              <a:rPr sz="2800" b="0" i="0" u="none" strike="noStrike" dirty="0">
                <a:latin typeface="Gill Sans MT"/>
              </a:rPr>
              <a:t> (</a:t>
            </a:r>
            <a:r>
              <a:rPr sz="2800" b="0" i="0" u="none" strike="noStrike" dirty="0" err="1">
                <a:latin typeface="Gill Sans MT"/>
              </a:rPr>
              <a:t>Komeka</a:t>
            </a:r>
            <a:r>
              <a:rPr sz="2800" b="0" i="0" u="none" strike="noStrike" dirty="0">
                <a:latin typeface="Gill Sans MT"/>
              </a:rPr>
              <a:t>)</a:t>
            </a:r>
            <a:endParaRPr lang="en-US" dirty="0">
              <a:solidFill>
                <a:schemeClr val="accent1"/>
              </a:solidFill>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2" y="2047362"/>
            <a:ext cx="7225074" cy="3962266"/>
          </a:xfrm>
        </p:spPr>
        <p:txBody>
          <a:bodyPr vert="horz" lIns="91440" tIns="45720" rIns="91440" bIns="45720" rtlCol="0" anchor="ctr">
            <a:noAutofit/>
          </a:bodyPr>
          <a:lstStyle/>
          <a:p>
            <a:pPr rtl="0">
              <a:lnSpc>
                <a:spcPct val="90000"/>
              </a:lnSpc>
            </a:pPr>
            <a:r>
              <a:rPr sz="1200" b="0" i="0" u="none" strike="noStrike" dirty="0">
                <a:latin typeface="Times New Roman"/>
                <a:cs typeface="Times New Roman"/>
              </a:rPr>
              <a:t>Morgan </a:t>
            </a:r>
            <a:r>
              <a:rPr sz="1200" b="0" i="0" u="none" strike="noStrike" dirty="0" err="1">
                <a:latin typeface="Times New Roman"/>
                <a:cs typeface="Times New Roman"/>
              </a:rPr>
              <a:t>azali</a:t>
            </a:r>
            <a:r>
              <a:rPr sz="1200" b="0" i="0" u="none" strike="noStrike" dirty="0">
                <a:latin typeface="Times New Roman"/>
                <a:cs typeface="Times New Roman"/>
              </a:rPr>
              <a:t> </a:t>
            </a:r>
            <a:r>
              <a:rPr sz="1200" b="0" i="0" u="none" strike="noStrike" dirty="0" err="1">
                <a:latin typeface="Times New Roman"/>
                <a:cs typeface="Times New Roman"/>
              </a:rPr>
              <a:t>kosala</a:t>
            </a:r>
            <a:r>
              <a:rPr sz="1200" b="0" i="0" u="none" strike="noStrike" dirty="0">
                <a:latin typeface="Times New Roman"/>
                <a:cs typeface="Times New Roman"/>
              </a:rPr>
              <a:t> </a:t>
            </a:r>
            <a:r>
              <a:rPr sz="1200" b="0" i="0" u="none" strike="noStrike" dirty="0" err="1">
                <a:latin typeface="Times New Roman"/>
                <a:cs typeface="Times New Roman"/>
              </a:rPr>
              <a:t>lokola</a:t>
            </a:r>
            <a:r>
              <a:rPr sz="1200" b="0" i="0" u="none" strike="noStrike" dirty="0">
                <a:latin typeface="Times New Roman"/>
                <a:cs typeface="Times New Roman"/>
              </a:rPr>
              <a:t> </a:t>
            </a:r>
            <a:r>
              <a:rPr sz="1200" b="0" i="0" u="none" strike="noStrike" dirty="0" err="1">
                <a:latin typeface="Times New Roman"/>
                <a:cs typeface="Times New Roman"/>
              </a:rPr>
              <a:t>comptable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ntango</a:t>
            </a:r>
            <a:r>
              <a:rPr sz="1200" b="0" i="0" u="none" strike="noStrike" dirty="0">
                <a:latin typeface="Times New Roman"/>
                <a:cs typeface="Times New Roman"/>
              </a:rPr>
              <a:t> </a:t>
            </a:r>
            <a:r>
              <a:rPr sz="1200" b="0" i="0" u="none" strike="noStrike" dirty="0" err="1">
                <a:latin typeface="Times New Roman"/>
                <a:cs typeface="Times New Roman"/>
              </a:rPr>
              <a:t>nyonso</a:t>
            </a:r>
            <a:r>
              <a:rPr sz="1200" b="0" i="0" u="none" strike="noStrike" dirty="0">
                <a:latin typeface="Times New Roman"/>
                <a:cs typeface="Times New Roman"/>
              </a:rPr>
              <a:t> </a:t>
            </a:r>
            <a:r>
              <a:rPr sz="1200" b="0" i="0" u="none" strike="noStrike" dirty="0" err="1">
                <a:latin typeface="Times New Roman"/>
                <a:cs typeface="Times New Roman"/>
              </a:rPr>
              <a:t>mpe</a:t>
            </a:r>
            <a:r>
              <a:rPr sz="1200" b="0" i="0" u="none" strike="noStrike" dirty="0">
                <a:latin typeface="Times New Roman"/>
                <a:cs typeface="Times New Roman"/>
              </a:rPr>
              <a:t> </a:t>
            </a:r>
            <a:r>
              <a:rPr sz="1200" b="0" i="0" u="none" strike="noStrike" dirty="0" err="1">
                <a:latin typeface="Times New Roman"/>
                <a:cs typeface="Times New Roman"/>
              </a:rPr>
              <a:t>azali</a:t>
            </a:r>
            <a:r>
              <a:rPr sz="1200" b="0" i="0" u="none" strike="noStrike" dirty="0">
                <a:latin typeface="Times New Roman"/>
                <a:cs typeface="Times New Roman"/>
              </a:rPr>
              <a:t> </a:t>
            </a:r>
            <a:r>
              <a:rPr sz="1200" b="0" i="0" u="none" strike="noStrike" dirty="0" err="1">
                <a:latin typeface="Times New Roman"/>
                <a:cs typeface="Times New Roman"/>
              </a:rPr>
              <a:t>kozwa</a:t>
            </a:r>
            <a:r>
              <a:rPr sz="1200" b="0" i="0" u="none" strike="noStrike" dirty="0">
                <a:latin typeface="Times New Roman"/>
                <a:cs typeface="Times New Roman"/>
              </a:rPr>
              <a:t> 57 000$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mbula</a:t>
            </a:r>
            <a:r>
              <a:rPr sz="1200" b="0" i="0" u="none" strike="noStrike" dirty="0">
                <a:latin typeface="Times New Roman"/>
                <a:cs typeface="Times New Roman"/>
              </a:rPr>
              <a:t>. </a:t>
            </a:r>
          </a:p>
          <a:p>
            <a:pPr rtl="0">
              <a:lnSpc>
                <a:spcPct val="90000"/>
              </a:lnSpc>
            </a:pPr>
            <a:r>
              <a:rPr sz="1200" b="0" i="0" u="none" strike="noStrike" dirty="0">
                <a:latin typeface="Times New Roman"/>
                <a:cs typeface="Times New Roman"/>
              </a:rPr>
              <a:t>Morgan </a:t>
            </a:r>
            <a:r>
              <a:rPr sz="1200" b="0" i="0" u="none" strike="noStrike" dirty="0" err="1">
                <a:latin typeface="Times New Roman"/>
                <a:cs typeface="Times New Roman"/>
              </a:rPr>
              <a:t>azali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mposa</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kozwa</a:t>
            </a:r>
            <a:r>
              <a:rPr sz="1200" b="0" i="0" u="none" strike="noStrike" dirty="0">
                <a:latin typeface="Times New Roman"/>
                <a:cs typeface="Times New Roman"/>
              </a:rPr>
              <a:t> </a:t>
            </a:r>
            <a:r>
              <a:rPr sz="1200" b="0" i="0" u="none" strike="noStrike" dirty="0" err="1">
                <a:latin typeface="Times New Roman"/>
                <a:cs typeface="Times New Roman"/>
              </a:rPr>
              <a:t>konje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8 </a:t>
            </a:r>
            <a:r>
              <a:rPr sz="1200" b="0" i="0" u="none" strike="noStrike" dirty="0" err="1">
                <a:latin typeface="Times New Roman"/>
                <a:cs typeface="Times New Roman"/>
              </a:rPr>
              <a:t>mpo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kobatela</a:t>
            </a:r>
            <a:r>
              <a:rPr sz="1200" b="0" i="0" u="none" strike="noStrike" dirty="0">
                <a:latin typeface="Times New Roman"/>
                <a:cs typeface="Times New Roman"/>
              </a:rPr>
              <a:t> mama </a:t>
            </a:r>
            <a:r>
              <a:rPr sz="1200" b="0" i="0" u="none" strike="noStrike" dirty="0" err="1">
                <a:latin typeface="Times New Roman"/>
                <a:cs typeface="Times New Roman"/>
              </a:rPr>
              <a:t>na</a:t>
            </a:r>
            <a:r>
              <a:rPr sz="1200" b="0" i="0" u="none" strike="noStrike" dirty="0">
                <a:latin typeface="Times New Roman"/>
                <a:cs typeface="Times New Roman"/>
              </a:rPr>
              <a:t> ye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azali</a:t>
            </a:r>
            <a:r>
              <a:rPr sz="1200" b="0" i="0" u="none" strike="noStrike" dirty="0">
                <a:latin typeface="Times New Roman"/>
                <a:cs typeface="Times New Roman"/>
              </a:rPr>
              <a:t> </a:t>
            </a:r>
            <a:r>
              <a:rPr sz="1200" b="0" i="0" u="none" strike="noStrike" dirty="0" err="1">
                <a:latin typeface="Times New Roman"/>
                <a:cs typeface="Times New Roman"/>
              </a:rPr>
              <a:t>kobela</a:t>
            </a:r>
            <a:r>
              <a:rPr sz="1200" b="0" i="0" u="none" strike="noStrike" dirty="0">
                <a:latin typeface="Times New Roman"/>
                <a:cs typeface="Times New Roman"/>
              </a:rPr>
              <a:t> </a:t>
            </a:r>
            <a:r>
              <a:rPr sz="1200" b="0" i="0" u="none" strike="noStrike" dirty="0" err="1">
                <a:latin typeface="Times New Roman"/>
                <a:cs typeface="Times New Roman"/>
              </a:rPr>
              <a:t>makasi</a:t>
            </a:r>
            <a:r>
              <a:rPr sz="1200" b="0" i="0" u="none" strike="noStrike" dirty="0">
                <a:latin typeface="Times New Roman"/>
                <a:cs typeface="Times New Roman"/>
              </a:rPr>
              <a:t>. </a:t>
            </a:r>
          </a:p>
          <a:p>
            <a:pPr marL="0" indent="0">
              <a:lnSpc>
                <a:spcPct val="90000"/>
              </a:lnSpc>
              <a:buNone/>
            </a:pPr>
            <a:endParaRPr lang="en-US" sz="1200" dirty="0">
              <a:latin typeface="Times New Roman" panose="02020603050405020304" pitchFamily="18" charset="0"/>
              <a:cs typeface="Times New Roman" panose="02020603050405020304" pitchFamily="18" charset="0"/>
            </a:endParaRPr>
          </a:p>
          <a:p>
            <a:pPr marL="0" indent="0" rtl="0">
              <a:lnSpc>
                <a:spcPct val="90000"/>
              </a:lnSpc>
              <a:buNone/>
            </a:pPr>
            <a:r>
              <a:rPr sz="1200" b="1" i="0" u="sng" strike="noStrike" dirty="0">
                <a:latin typeface="Times New Roman"/>
                <a:cs typeface="Times New Roman"/>
              </a:rPr>
              <a:t>Kosala </a:t>
            </a:r>
            <a:r>
              <a:rPr sz="1200" b="1" i="0" u="sng" strike="noStrike" dirty="0" err="1">
                <a:latin typeface="Times New Roman"/>
                <a:cs typeface="Times New Roman"/>
              </a:rPr>
              <a:t>calcul</a:t>
            </a:r>
            <a:r>
              <a:rPr sz="1200" b="1" i="0" u="sng" strike="noStrike" dirty="0">
                <a:latin typeface="Times New Roman"/>
                <a:cs typeface="Times New Roman"/>
              </a:rPr>
              <a:t> </a:t>
            </a:r>
            <a:r>
              <a:rPr sz="1200" b="1" i="0" u="sng" strike="noStrike" dirty="0" err="1">
                <a:latin typeface="Times New Roman"/>
                <a:cs typeface="Times New Roman"/>
              </a:rPr>
              <a:t>ya</a:t>
            </a:r>
            <a:r>
              <a:rPr sz="1200" b="1" i="0" u="sng" strike="noStrike" dirty="0">
                <a:latin typeface="Times New Roman"/>
                <a:cs typeface="Times New Roman"/>
              </a:rPr>
              <a:t> </a:t>
            </a:r>
            <a:r>
              <a:rPr sz="1200" b="1" i="0" u="sng" strike="noStrike" dirty="0" err="1">
                <a:latin typeface="Times New Roman"/>
                <a:cs typeface="Times New Roman"/>
              </a:rPr>
              <a:t>Matomba</a:t>
            </a:r>
            <a:r>
              <a:rPr sz="1200" b="1" i="0" u="sng" strike="noStrike" dirty="0">
                <a:latin typeface="Times New Roman"/>
                <a:cs typeface="Times New Roman"/>
              </a:rPr>
              <a:t> </a:t>
            </a:r>
            <a:r>
              <a:rPr sz="1200" b="1" i="0" u="sng" strike="noStrike" dirty="0" err="1">
                <a:latin typeface="Times New Roman"/>
                <a:cs typeface="Times New Roman"/>
              </a:rPr>
              <a:t>ya</a:t>
            </a:r>
            <a:r>
              <a:rPr sz="1200" b="1" i="0" u="sng" strike="noStrike" dirty="0">
                <a:latin typeface="Times New Roman"/>
                <a:cs typeface="Times New Roman"/>
              </a:rPr>
              <a:t> </a:t>
            </a:r>
            <a:r>
              <a:rPr sz="1200" b="1" i="0" u="sng" strike="noStrike" dirty="0" err="1">
                <a:latin typeface="Times New Roman"/>
                <a:cs typeface="Times New Roman"/>
              </a:rPr>
              <a:t>Mposo</a:t>
            </a:r>
            <a:r>
              <a:rPr sz="1200" b="1" i="0" u="sng" strike="noStrike" dirty="0">
                <a:latin typeface="Times New Roman"/>
                <a:cs typeface="Times New Roman"/>
              </a:rPr>
              <a:t> </a:t>
            </a:r>
            <a:r>
              <a:rPr sz="1200" b="1" i="0" u="sng" strike="noStrike" dirty="0" err="1">
                <a:latin typeface="Times New Roman"/>
                <a:cs typeface="Times New Roman"/>
              </a:rPr>
              <a:t>na</a:t>
            </a:r>
            <a:r>
              <a:rPr sz="1200" b="1" i="0" u="sng" strike="noStrike" dirty="0">
                <a:latin typeface="Times New Roman"/>
                <a:cs typeface="Times New Roman"/>
              </a:rPr>
              <a:t> </a:t>
            </a:r>
            <a:r>
              <a:rPr sz="1200" b="1" i="0" u="sng" strike="noStrike" dirty="0" err="1">
                <a:latin typeface="Times New Roman"/>
                <a:cs typeface="Times New Roman"/>
              </a:rPr>
              <a:t>Mposo</a:t>
            </a:r>
            <a:r>
              <a:rPr sz="1200" b="1" i="0" u="sng" strike="noStrike" dirty="0">
                <a:latin typeface="Times New Roman"/>
                <a:cs typeface="Times New Roman"/>
              </a:rPr>
              <a:t> </a:t>
            </a:r>
            <a:r>
              <a:rPr sz="1200" b="1" i="0" u="sng" strike="noStrike" dirty="0" err="1">
                <a:latin typeface="Times New Roman"/>
                <a:cs typeface="Times New Roman"/>
              </a:rPr>
              <a:t>ya</a:t>
            </a:r>
            <a:r>
              <a:rPr sz="1200" b="1" i="0" u="sng" strike="noStrike" dirty="0">
                <a:latin typeface="Times New Roman"/>
                <a:cs typeface="Times New Roman"/>
              </a:rPr>
              <a:t> Morgan (estimation kaka): </a:t>
            </a:r>
          </a:p>
          <a:p>
            <a:pPr rtl="0">
              <a:lnSpc>
                <a:spcPct val="90000"/>
              </a:lnSpc>
            </a:pPr>
            <a:r>
              <a:rPr sz="1200" b="0" i="0" u="none" strike="noStrike" dirty="0">
                <a:latin typeface="Times New Roman"/>
                <a:cs typeface="Times New Roman"/>
              </a:rPr>
              <a:t>Moyenne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salere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Morgan </a:t>
            </a:r>
            <a:r>
              <a:rPr sz="1200" b="0" i="0" u="none" strike="noStrike" dirty="0" err="1">
                <a:latin typeface="Times New Roman"/>
                <a:cs typeface="Times New Roman"/>
              </a:rPr>
              <a:t>ezali</a:t>
            </a:r>
            <a:r>
              <a:rPr sz="1200" b="0" i="0" u="none" strike="noStrike" dirty="0">
                <a:latin typeface="Times New Roman"/>
                <a:cs typeface="Times New Roman"/>
              </a:rPr>
              <a:t> 1,096$ (57,000$ </a:t>
            </a:r>
            <a:r>
              <a:rPr sz="1200" b="0" i="0" u="none" strike="noStrike" dirty="0" err="1">
                <a:latin typeface="Times New Roman"/>
                <a:cs typeface="Times New Roman"/>
              </a:rPr>
              <a:t>okaboli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52). </a:t>
            </a:r>
          </a:p>
          <a:p>
            <a:pPr rtl="0">
              <a:lnSpc>
                <a:spcPct val="90000"/>
              </a:lnSpc>
            </a:pPr>
            <a:r>
              <a:rPr sz="1200" b="0" i="0" u="none" strike="noStrike" dirty="0" err="1">
                <a:latin typeface="Times New Roman"/>
                <a:cs typeface="Times New Roman"/>
              </a:rPr>
              <a:t>Mbongo</a:t>
            </a:r>
            <a:r>
              <a:rPr sz="1200" b="0" i="0" u="none" strike="noStrike" dirty="0">
                <a:latin typeface="Times New Roman"/>
                <a:cs typeface="Times New Roman"/>
              </a:rPr>
              <a:t> </a:t>
            </a:r>
            <a:r>
              <a:rPr sz="1200" b="0" i="0" u="none" strike="noStrike" dirty="0" err="1">
                <a:latin typeface="Times New Roman"/>
                <a:cs typeface="Times New Roman"/>
              </a:rPr>
              <a:t>balongolaka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mpso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salere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Morgan </a:t>
            </a:r>
            <a:r>
              <a:rPr sz="1200" b="0" i="0" u="none" strike="noStrike" dirty="0" err="1">
                <a:latin typeface="Times New Roman"/>
                <a:cs typeface="Times New Roman"/>
              </a:rPr>
              <a:t>mpo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kotya</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Fond </a:t>
            </a:r>
            <a:r>
              <a:rPr sz="1200" b="0" i="0" u="none" strike="noStrike" dirty="0" err="1">
                <a:latin typeface="Times New Roman"/>
                <a:cs typeface="Times New Roman"/>
              </a:rPr>
              <a:t>ya</a:t>
            </a:r>
            <a:r>
              <a:rPr sz="1200" b="0" i="0" u="none" strike="noStrike" dirty="0">
                <a:latin typeface="Times New Roman"/>
                <a:cs typeface="Times New Roman"/>
              </a:rPr>
              <a:t> PFML </a:t>
            </a:r>
            <a:r>
              <a:rPr sz="1200" b="0" i="0" u="none" strike="noStrike" dirty="0" err="1">
                <a:latin typeface="Times New Roman"/>
                <a:cs typeface="Times New Roman"/>
              </a:rPr>
              <a:t>ezali</a:t>
            </a:r>
            <a:r>
              <a:rPr sz="1200" b="0" i="0" u="none" strike="noStrike" dirty="0">
                <a:latin typeface="Times New Roman"/>
                <a:cs typeface="Times New Roman"/>
              </a:rPr>
              <a:t> 5,48 $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moko</a:t>
            </a:r>
            <a:r>
              <a:rPr sz="1200" b="0" i="0" u="none" strike="noStrike" dirty="0">
                <a:latin typeface="Times New Roman"/>
                <a:cs typeface="Times New Roman"/>
              </a:rPr>
              <a:t>. (285 $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mbula</a:t>
            </a:r>
            <a:r>
              <a:rPr sz="1200" b="0" i="0" u="none" strike="noStrike" dirty="0">
                <a:latin typeface="Times New Roman"/>
                <a:cs typeface="Times New Roman"/>
              </a:rPr>
              <a:t> </a:t>
            </a:r>
            <a:r>
              <a:rPr sz="1200" b="0" i="0" u="none" strike="noStrike" dirty="0" err="1">
                <a:latin typeface="Times New Roman"/>
                <a:cs typeface="Times New Roman"/>
              </a:rPr>
              <a:t>soki</a:t>
            </a:r>
            <a:r>
              <a:rPr sz="1200" b="0" i="0" u="none" strike="noStrike" dirty="0">
                <a:latin typeface="Times New Roman"/>
                <a:cs typeface="Times New Roman"/>
              </a:rPr>
              <a:t> </a:t>
            </a:r>
            <a:r>
              <a:rPr sz="1200" b="0" i="0" u="none" strike="noStrike" dirty="0" err="1">
                <a:latin typeface="Times New Roman"/>
                <a:cs typeface="Times New Roman"/>
              </a:rPr>
              <a:t>ekabwami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52). </a:t>
            </a:r>
          </a:p>
          <a:p>
            <a:pPr rtl="0">
              <a:lnSpc>
                <a:spcPct val="90000"/>
              </a:lnSpc>
            </a:pPr>
            <a:r>
              <a:rPr sz="1200" b="0" i="0" u="none" strike="noStrike" dirty="0" err="1">
                <a:latin typeface="Times New Roman"/>
                <a:cs typeface="Times New Roman"/>
              </a:rPr>
              <a:t>Toloba</a:t>
            </a:r>
            <a:r>
              <a:rPr sz="1200" b="0" i="0" u="none" strike="noStrike" dirty="0">
                <a:latin typeface="Times New Roman"/>
                <a:cs typeface="Times New Roman"/>
              </a:rPr>
              <a:t> </a:t>
            </a:r>
            <a:r>
              <a:rPr sz="1200" b="0" i="0" u="none" strike="noStrike" dirty="0" err="1">
                <a:latin typeface="Times New Roman"/>
                <a:cs typeface="Times New Roman"/>
              </a:rPr>
              <a:t>ete</a:t>
            </a:r>
            <a:r>
              <a:rPr sz="1200" b="0" i="0" u="none" strike="noStrike" dirty="0">
                <a:latin typeface="Times New Roman"/>
                <a:cs typeface="Times New Roman"/>
              </a:rPr>
              <a:t> </a:t>
            </a:r>
            <a:r>
              <a:rPr sz="1200" b="0" i="0" u="none" strike="noStrike" dirty="0" err="1">
                <a:latin typeface="Times New Roman"/>
                <a:cs typeface="Times New Roman"/>
              </a:rPr>
              <a:t>patro</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Morgan </a:t>
            </a:r>
            <a:r>
              <a:rPr sz="1200" b="0" i="0" u="none" strike="noStrike" dirty="0" err="1">
                <a:latin typeface="Times New Roman"/>
                <a:cs typeface="Times New Roman"/>
              </a:rPr>
              <a:t>azali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bato</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mosala</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nse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15, </a:t>
            </a:r>
            <a:r>
              <a:rPr sz="1200" b="0" i="0" u="none" strike="noStrike" dirty="0" err="1">
                <a:latin typeface="Times New Roman"/>
                <a:cs typeface="Times New Roman"/>
              </a:rPr>
              <a:t>patro</a:t>
            </a:r>
            <a:r>
              <a:rPr sz="1200" b="0" i="0" u="none" strike="noStrike" dirty="0">
                <a:latin typeface="Times New Roman"/>
                <a:cs typeface="Times New Roman"/>
              </a:rPr>
              <a:t> </a:t>
            </a:r>
            <a:r>
              <a:rPr sz="1200" b="0" i="0" u="none" strike="noStrike" dirty="0" err="1">
                <a:latin typeface="Times New Roman"/>
                <a:cs typeface="Times New Roman"/>
              </a:rPr>
              <a:t>asengeli</a:t>
            </a:r>
            <a:r>
              <a:rPr sz="1200" b="0" i="0" u="none" strike="noStrike" dirty="0">
                <a:latin typeface="Times New Roman"/>
                <a:cs typeface="Times New Roman"/>
              </a:rPr>
              <a:t> </a:t>
            </a:r>
            <a:r>
              <a:rPr sz="1200" b="0" i="0" u="none" strike="noStrike" dirty="0" err="1">
                <a:latin typeface="Times New Roman"/>
                <a:cs typeface="Times New Roman"/>
              </a:rPr>
              <a:t>kofuta</a:t>
            </a:r>
            <a:r>
              <a:rPr sz="1200" b="0" i="0" u="none" strike="noStrike" dirty="0">
                <a:latin typeface="Times New Roman"/>
                <a:cs typeface="Times New Roman"/>
              </a:rPr>
              <a:t> </a:t>
            </a:r>
            <a:r>
              <a:rPr sz="1200" b="0" i="0" u="none" strike="noStrike" dirty="0" err="1">
                <a:latin typeface="Times New Roman"/>
                <a:cs typeface="Times New Roman"/>
              </a:rPr>
              <a:t>te</a:t>
            </a:r>
            <a:r>
              <a:rPr sz="1200" b="0" i="0" u="none" strike="noStrike" dirty="0">
                <a:latin typeface="Times New Roman"/>
                <a:cs typeface="Times New Roman"/>
              </a:rPr>
              <a:t> </a:t>
            </a:r>
            <a:r>
              <a:rPr sz="1200" b="0" i="0" u="none" strike="noStrike" dirty="0" err="1">
                <a:latin typeface="Times New Roman"/>
                <a:cs typeface="Times New Roman"/>
              </a:rPr>
              <a:t>libonza</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patro</a:t>
            </a:r>
            <a:r>
              <a:rPr sz="1200" b="0" i="0" u="none" strike="noStrike" dirty="0">
                <a:latin typeface="Times New Roman"/>
                <a:cs typeface="Times New Roman"/>
              </a:rPr>
              <a:t> kasi </a:t>
            </a:r>
            <a:r>
              <a:rPr sz="1200" b="0" i="0" u="none" strike="noStrike" dirty="0" err="1">
                <a:latin typeface="Times New Roman"/>
                <a:cs typeface="Times New Roman"/>
              </a:rPr>
              <a:t>asengeli</a:t>
            </a:r>
            <a:r>
              <a:rPr sz="1200" b="0" i="0" u="none" strike="noStrike" dirty="0">
                <a:latin typeface="Times New Roman"/>
                <a:cs typeface="Times New Roman"/>
              </a:rPr>
              <a:t> </a:t>
            </a:r>
            <a:r>
              <a:rPr sz="1200" b="0" i="0" u="none" strike="noStrike" dirty="0" err="1">
                <a:latin typeface="Times New Roman"/>
                <a:cs typeface="Times New Roman"/>
              </a:rPr>
              <a:t>kotinda</a:t>
            </a:r>
            <a:r>
              <a:rPr sz="1200" b="0" i="0" u="none" strike="noStrike" dirty="0">
                <a:latin typeface="Times New Roman"/>
                <a:cs typeface="Times New Roman"/>
              </a:rPr>
              <a:t> </a:t>
            </a:r>
            <a:r>
              <a:rPr sz="1200" b="0" i="0" u="none" strike="noStrike" dirty="0" err="1">
                <a:latin typeface="Times New Roman"/>
                <a:cs typeface="Times New Roman"/>
              </a:rPr>
              <a:t>mbongo</a:t>
            </a:r>
            <a:r>
              <a:rPr sz="1200" b="0" i="0" u="none" strike="noStrike" dirty="0">
                <a:latin typeface="Times New Roman"/>
                <a:cs typeface="Times New Roman"/>
              </a:rPr>
              <a:t> </a:t>
            </a:r>
            <a:r>
              <a:rPr sz="1200" b="0" i="0" u="none" strike="noStrike" dirty="0" err="1">
                <a:latin typeface="Times New Roman"/>
                <a:cs typeface="Times New Roman"/>
              </a:rPr>
              <a:t>balongolaka</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konte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Morgan </a:t>
            </a:r>
            <a:r>
              <a:rPr sz="1200" b="0" i="0" u="none" strike="noStrike" dirty="0" err="1">
                <a:latin typeface="Times New Roman"/>
                <a:cs typeface="Times New Roman"/>
              </a:rPr>
              <a:t>na</a:t>
            </a:r>
            <a:r>
              <a:rPr sz="1200" b="0" i="0" u="none" strike="noStrike" dirty="0">
                <a:latin typeface="Times New Roman"/>
                <a:cs typeface="Times New Roman"/>
              </a:rPr>
              <a:t> Fond </a:t>
            </a:r>
            <a:r>
              <a:rPr sz="1200" b="0" i="0" u="none" strike="noStrike" dirty="0" err="1">
                <a:latin typeface="Times New Roman"/>
                <a:cs typeface="Times New Roman"/>
              </a:rPr>
              <a:t>ya</a:t>
            </a:r>
            <a:r>
              <a:rPr sz="1200" b="0" i="0" u="none" strike="noStrike" dirty="0">
                <a:latin typeface="Times New Roman"/>
                <a:cs typeface="Times New Roman"/>
              </a:rPr>
              <a:t> PFML. </a:t>
            </a:r>
          </a:p>
          <a:p>
            <a:pPr rtl="0">
              <a:lnSpc>
                <a:spcPct val="90000"/>
              </a:lnSpc>
            </a:pPr>
            <a:r>
              <a:rPr sz="1200" b="0" i="0" u="none" strike="noStrike" dirty="0" err="1">
                <a:latin typeface="Times New Roman"/>
                <a:cs typeface="Times New Roman"/>
              </a:rPr>
              <a:t>Nivo</a:t>
            </a:r>
            <a:r>
              <a:rPr sz="1200" b="0" i="0" u="none" strike="noStrike" dirty="0">
                <a:latin typeface="Times New Roman"/>
                <a:cs typeface="Times New Roman"/>
              </a:rPr>
              <a:t> 1: 90%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remplacement</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lifuti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a:t>
            </a:r>
            <a:r>
              <a:rPr sz="1200" b="0" i="0" u="none" strike="noStrike" dirty="0">
                <a:latin typeface="Times New Roman"/>
                <a:cs typeface="Times New Roman"/>
              </a:rPr>
              <a:t> </a:t>
            </a:r>
            <a:r>
              <a:rPr sz="1200" b="0" i="0" u="none" strike="noStrike" dirty="0" err="1">
                <a:latin typeface="Times New Roman"/>
                <a:cs typeface="Times New Roman"/>
              </a:rPr>
              <a:t>revenus</a:t>
            </a:r>
            <a:r>
              <a:rPr sz="1200" b="0" i="0" u="none" strike="noStrike" dirty="0">
                <a:latin typeface="Times New Roman"/>
                <a:cs typeface="Times New Roman"/>
              </a:rPr>
              <a:t>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eleki</a:t>
            </a:r>
            <a:r>
              <a:rPr sz="1200" b="0" i="0" u="none" strike="noStrike" dirty="0">
                <a:latin typeface="Times New Roman"/>
                <a:cs typeface="Times New Roman"/>
              </a:rPr>
              <a:t> 50% </a:t>
            </a:r>
            <a:r>
              <a:rPr sz="1200" b="0" i="0" u="none" strike="noStrike" dirty="0" err="1">
                <a:latin typeface="Times New Roman"/>
                <a:cs typeface="Times New Roman"/>
              </a:rPr>
              <a:t>ya</a:t>
            </a:r>
            <a:r>
              <a:rPr sz="1200" b="0" i="0" u="none" strike="noStrike" dirty="0">
                <a:latin typeface="Times New Roman"/>
                <a:cs typeface="Times New Roman"/>
              </a:rPr>
              <a:t> SAWW: 1,144$ x 50% = 572$ </a:t>
            </a:r>
          </a:p>
          <a:p>
            <a:pPr rtl="0">
              <a:lnSpc>
                <a:spcPct val="90000"/>
              </a:lnSpc>
            </a:pPr>
            <a:r>
              <a:rPr sz="1200" b="0" i="0" u="none" strike="noStrike" dirty="0">
                <a:latin typeface="Times New Roman"/>
                <a:cs typeface="Times New Roman"/>
              </a:rPr>
              <a:t>90% </a:t>
            </a:r>
            <a:r>
              <a:rPr sz="1200" b="0" i="0" u="none" strike="noStrike" dirty="0" err="1">
                <a:latin typeface="Times New Roman"/>
                <a:cs typeface="Times New Roman"/>
              </a:rPr>
              <a:t>ya</a:t>
            </a:r>
            <a:r>
              <a:rPr sz="1200" b="0" i="0" u="none" strike="noStrike" dirty="0">
                <a:latin typeface="Times New Roman"/>
                <a:cs typeface="Times New Roman"/>
              </a:rPr>
              <a:t> 572$ = 514$</a:t>
            </a:r>
          </a:p>
          <a:p>
            <a:pPr rtl="0">
              <a:lnSpc>
                <a:spcPct val="90000"/>
              </a:lnSpc>
            </a:pPr>
            <a:r>
              <a:rPr sz="1200" b="0" i="0" u="none" strike="noStrike" dirty="0" err="1">
                <a:latin typeface="Times New Roman"/>
                <a:cs typeface="Times New Roman"/>
              </a:rPr>
              <a:t>Nivo</a:t>
            </a:r>
            <a:r>
              <a:rPr sz="1200" b="0" i="0" u="none" strike="noStrike" dirty="0">
                <a:latin typeface="Times New Roman"/>
                <a:cs typeface="Times New Roman"/>
              </a:rPr>
              <a:t> 2: 66%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remplacement</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lifuti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a:t>
            </a:r>
            <a:r>
              <a:rPr sz="1200" b="0" i="0" u="none" strike="noStrike" dirty="0">
                <a:latin typeface="Times New Roman"/>
                <a:cs typeface="Times New Roman"/>
              </a:rPr>
              <a:t> </a:t>
            </a:r>
            <a:r>
              <a:rPr sz="1200" b="0" i="0" u="none" strike="noStrike" dirty="0" err="1">
                <a:latin typeface="Times New Roman"/>
                <a:cs typeface="Times New Roman"/>
              </a:rPr>
              <a:t>revenus</a:t>
            </a:r>
            <a:r>
              <a:rPr sz="1200" b="0" i="0" u="none" strike="noStrike" dirty="0">
                <a:latin typeface="Times New Roman"/>
                <a:cs typeface="Times New Roman"/>
              </a:rPr>
              <a:t>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eleki</a:t>
            </a:r>
            <a:r>
              <a:rPr sz="1200" b="0" i="0" u="none" strike="noStrike" dirty="0">
                <a:latin typeface="Times New Roman"/>
                <a:cs typeface="Times New Roman"/>
              </a:rPr>
              <a:t> 50% </a:t>
            </a:r>
            <a:r>
              <a:rPr sz="1200" b="0" i="0" u="none" strike="noStrike" dirty="0" err="1">
                <a:latin typeface="Times New Roman"/>
                <a:cs typeface="Times New Roman"/>
              </a:rPr>
              <a:t>ya</a:t>
            </a:r>
            <a:r>
              <a:rPr sz="1200" b="0" i="0" u="none" strike="noStrike" dirty="0">
                <a:latin typeface="Times New Roman"/>
                <a:cs typeface="Times New Roman"/>
              </a:rPr>
              <a:t> SAWW</a:t>
            </a:r>
          </a:p>
          <a:p>
            <a:pPr lvl="1" rtl="0">
              <a:lnSpc>
                <a:spcPct val="90000"/>
              </a:lnSpc>
            </a:pPr>
            <a:r>
              <a:rPr sz="1200" b="0" i="0" u="none" strike="noStrike" dirty="0">
                <a:latin typeface="Times New Roman"/>
                <a:cs typeface="Times New Roman"/>
              </a:rPr>
              <a:t>Ba </a:t>
            </a:r>
            <a:r>
              <a:rPr sz="1200" b="0" i="0" u="none" strike="noStrike" dirty="0" err="1">
                <a:latin typeface="Times New Roman"/>
                <a:cs typeface="Times New Roman"/>
              </a:rPr>
              <a:t>revenus</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Morgan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etikali</a:t>
            </a:r>
            <a:r>
              <a:rPr sz="1200" b="0" i="0" u="none" strike="noStrike" dirty="0">
                <a:latin typeface="Times New Roman"/>
                <a:cs typeface="Times New Roman"/>
              </a:rPr>
              <a:t> </a:t>
            </a:r>
            <a:r>
              <a:rPr sz="1200" b="0" i="0" u="none" strike="noStrike" dirty="0" err="1">
                <a:latin typeface="Times New Roman"/>
                <a:cs typeface="Times New Roman"/>
              </a:rPr>
              <a:t>ezali</a:t>
            </a:r>
            <a:r>
              <a:rPr sz="1200" b="0" i="0" u="none" strike="noStrike" dirty="0">
                <a:latin typeface="Times New Roman"/>
                <a:cs typeface="Times New Roman"/>
              </a:rPr>
              <a:t> 524$ (1 096$ - 572$). </a:t>
            </a:r>
          </a:p>
          <a:p>
            <a:pPr lvl="1" rtl="0">
              <a:lnSpc>
                <a:spcPct val="90000"/>
              </a:lnSpc>
            </a:pPr>
            <a:r>
              <a:rPr sz="1200" b="0" i="0" u="none" strike="noStrike" dirty="0">
                <a:latin typeface="Times New Roman"/>
                <a:cs typeface="Times New Roman"/>
              </a:rPr>
              <a:t>66% </a:t>
            </a:r>
            <a:r>
              <a:rPr sz="1200" b="0" i="0" u="none" strike="noStrike" dirty="0" err="1">
                <a:latin typeface="Times New Roman"/>
                <a:cs typeface="Times New Roman"/>
              </a:rPr>
              <a:t>ya</a:t>
            </a:r>
            <a:r>
              <a:rPr sz="1200" b="0" i="0" u="none" strike="noStrike" dirty="0">
                <a:latin typeface="Times New Roman"/>
                <a:cs typeface="Times New Roman"/>
              </a:rPr>
              <a:t> 524$ = 345$</a:t>
            </a:r>
          </a:p>
          <a:p>
            <a:pPr rtl="0">
              <a:lnSpc>
                <a:spcPct val="90000"/>
              </a:lnSpc>
            </a:pPr>
            <a:r>
              <a:rPr sz="1200" b="0" i="0" u="none" strike="noStrike" dirty="0" err="1">
                <a:latin typeface="Times New Roman"/>
                <a:cs typeface="Times New Roman"/>
              </a:rPr>
              <a:t>Matomba</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Morgan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mpo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8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ekolanda</a:t>
            </a:r>
            <a:r>
              <a:rPr sz="1200" b="0" i="0" u="none" strike="noStrike" dirty="0">
                <a:latin typeface="Times New Roman"/>
                <a:cs typeface="Times New Roman"/>
              </a:rPr>
              <a:t>= 859$ (514$ </a:t>
            </a:r>
            <a:r>
              <a:rPr sz="1200" b="0" i="0" u="none" strike="noStrike" dirty="0" err="1">
                <a:latin typeface="Times New Roman"/>
                <a:cs typeface="Times New Roman"/>
              </a:rPr>
              <a:t>bakisa</a:t>
            </a:r>
            <a:r>
              <a:rPr sz="1200" b="0" i="0" u="none" strike="noStrike" dirty="0">
                <a:latin typeface="Times New Roman"/>
                <a:cs typeface="Times New Roman"/>
              </a:rPr>
              <a:t> 345$). </a:t>
            </a:r>
            <a:r>
              <a:rPr sz="1200" b="0" i="0" u="none" strike="noStrike" dirty="0" err="1">
                <a:latin typeface="Times New Roman"/>
                <a:cs typeface="Times New Roman"/>
              </a:rPr>
              <a:t>Ezali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nse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SAWW, </a:t>
            </a:r>
            <a:r>
              <a:rPr sz="1200" b="0" i="0" u="none" strike="noStrike" dirty="0" err="1">
                <a:latin typeface="Times New Roman"/>
                <a:cs typeface="Times New Roman"/>
              </a:rPr>
              <a:t>yango</a:t>
            </a:r>
            <a:r>
              <a:rPr sz="1200" b="0" i="0" u="none" strike="noStrike" dirty="0">
                <a:latin typeface="Times New Roman"/>
                <a:cs typeface="Times New Roman"/>
              </a:rPr>
              <a:t> </a:t>
            </a:r>
            <a:r>
              <a:rPr sz="1200" b="0" i="0" u="none" strike="noStrike" dirty="0" err="1">
                <a:latin typeface="Times New Roman"/>
                <a:cs typeface="Times New Roman"/>
              </a:rPr>
              <a:t>bakolongola</a:t>
            </a:r>
            <a:r>
              <a:rPr sz="1200" b="0" i="0" u="none" strike="noStrike" dirty="0">
                <a:latin typeface="Times New Roman"/>
                <a:cs typeface="Times New Roman"/>
              </a:rPr>
              <a:t> </a:t>
            </a:r>
            <a:r>
              <a:rPr sz="1200" b="0" i="0" u="none" strike="noStrike" dirty="0" err="1">
                <a:latin typeface="Times New Roman"/>
                <a:cs typeface="Times New Roman"/>
              </a:rPr>
              <a:t>eloko</a:t>
            </a:r>
            <a:r>
              <a:rPr sz="1200" b="0" i="0" u="none" strike="noStrike" dirty="0">
                <a:latin typeface="Times New Roman"/>
                <a:cs typeface="Times New Roman"/>
              </a:rPr>
              <a:t> </a:t>
            </a:r>
            <a:r>
              <a:rPr sz="1200" b="0" i="0" u="none" strike="noStrike" dirty="0" err="1">
                <a:latin typeface="Times New Roman"/>
                <a:cs typeface="Times New Roman"/>
              </a:rPr>
              <a:t>te</a:t>
            </a:r>
            <a:r>
              <a:rPr sz="1200" b="0" i="0" u="none" strike="noStrike" dirty="0">
                <a:latin typeface="Times New Roman"/>
                <a:cs typeface="Times New Roman"/>
              </a:rPr>
              <a:t>. </a:t>
            </a:r>
          </a:p>
        </p:txBody>
      </p:sp>
      <p:pic>
        <p:nvPicPr>
          <p:cNvPr id="3" name="Picture 2" descr="Women hugging">
            <a:extLst>
              <a:ext uri="{FF2B5EF4-FFF2-40B4-BE49-F238E27FC236}">
                <a16:creationId xmlns:a16="http://schemas.microsoft.com/office/drawing/2014/main" id="{EB743B97-0F48-B25F-8723-87969C058C95}"/>
              </a:ext>
            </a:extLst>
          </p:cNvPr>
          <p:cNvPicPr>
            <a:picLocks noChangeAspect="1"/>
          </p:cNvPicPr>
          <p:nvPr/>
        </p:nvPicPr>
        <p:blipFill>
          <a:blip r:embed="rId2">
            <a:extLst>
              <a:ext uri="{28A0092B-C50C-407E-A947-70E740481C1C}">
                <a14:useLocalDpi xmlns:a14="http://schemas.microsoft.com/office/drawing/2010/main" val="0"/>
              </a:ext>
            </a:extLst>
          </a:blip>
          <a:srcRect l="29456" r="27957" b="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33548895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382724" y="702156"/>
            <a:ext cx="7225075" cy="1013800"/>
          </a:xfrm>
        </p:spPr>
        <p:txBody>
          <a:bodyPr vert="horz" lIns="91440" tIns="45720" rIns="91440" bIns="45720" rtlCol="0" anchor="b">
            <a:noAutofit/>
          </a:bodyPr>
          <a:lstStyle/>
          <a:p>
            <a:pPr rtl="0"/>
            <a:br>
              <a:rPr sz="2400" b="0" i="0" u="none" strike="noStrike" dirty="0">
                <a:latin typeface="Gill Sans MT"/>
              </a:rPr>
            </a:br>
            <a:r>
              <a:rPr sz="2400" b="0" i="0" u="none" strike="noStrike" dirty="0">
                <a:latin typeface="Gill Sans MT"/>
              </a:rPr>
              <a:t> </a:t>
            </a:r>
            <a:r>
              <a:rPr sz="2400" b="0" i="0" u="none" strike="noStrike" dirty="0" err="1">
                <a:latin typeface="Gill Sans MT"/>
              </a:rPr>
              <a:t>Ndenge</a:t>
            </a:r>
            <a:r>
              <a:rPr sz="2400" b="0" i="0" u="none" strike="noStrike" dirty="0">
                <a:latin typeface="Gill Sans MT"/>
              </a:rPr>
              <a:t> </a:t>
            </a:r>
            <a:r>
              <a:rPr sz="2400" b="0" i="0" u="none" strike="noStrike" dirty="0" err="1">
                <a:latin typeface="Gill Sans MT"/>
              </a:rPr>
              <a:t>bakosala</a:t>
            </a:r>
            <a:r>
              <a:rPr sz="2400" b="0" i="0" u="none" strike="noStrike" dirty="0">
                <a:latin typeface="Gill Sans MT"/>
              </a:rPr>
              <a:t> </a:t>
            </a:r>
            <a:r>
              <a:rPr sz="2400" b="0" i="0" u="none" strike="noStrike" dirty="0" err="1">
                <a:latin typeface="Gill Sans MT"/>
              </a:rPr>
              <a:t>calcul</a:t>
            </a:r>
            <a:r>
              <a:rPr sz="2400" b="0" i="0" u="none" strike="noStrike" dirty="0">
                <a:latin typeface="Gill Sans MT"/>
              </a:rPr>
              <a:t> </a:t>
            </a:r>
            <a:r>
              <a:rPr sz="2400" b="0" i="0" u="none" strike="noStrike" dirty="0" err="1">
                <a:latin typeface="Gill Sans MT"/>
              </a:rPr>
              <a:t>ya</a:t>
            </a:r>
            <a:r>
              <a:rPr sz="2400" b="0" i="0" u="none" strike="noStrike" dirty="0">
                <a:latin typeface="Gill Sans MT"/>
              </a:rPr>
              <a:t> </a:t>
            </a:r>
            <a:r>
              <a:rPr sz="2400" b="0" i="0" u="none" strike="noStrike" dirty="0" err="1">
                <a:latin typeface="Gill Sans MT"/>
              </a:rPr>
              <a:t>Matomba</a:t>
            </a:r>
            <a:br>
              <a:rPr sz="2400" b="0" i="0" u="none" strike="noStrike" dirty="0">
                <a:latin typeface="Gill Sans MT"/>
              </a:rPr>
            </a:br>
            <a:r>
              <a:rPr sz="2400" b="0" i="0" u="none" strike="noStrike" dirty="0">
                <a:latin typeface="Gill Sans MT"/>
              </a:rPr>
              <a:t> </a:t>
            </a:r>
            <a:r>
              <a:rPr sz="2400" b="0" i="0" u="none" strike="noStrike" dirty="0" err="1">
                <a:latin typeface="Gill Sans MT"/>
              </a:rPr>
              <a:t>Ndakisa</a:t>
            </a:r>
            <a:r>
              <a:rPr sz="2400" b="0" i="0" u="none" strike="noStrike" dirty="0">
                <a:latin typeface="Gill Sans MT"/>
              </a:rPr>
              <a:t> 2: Michael (</a:t>
            </a:r>
            <a:r>
              <a:rPr sz="2400" b="0" i="0" u="none" strike="noStrike" dirty="0" err="1">
                <a:latin typeface="Gill Sans MT"/>
              </a:rPr>
              <a:t>Komeka</a:t>
            </a:r>
            <a:r>
              <a:rPr sz="2400" b="0" i="0" u="none" strike="noStrike" dirty="0">
                <a:latin typeface="Gill Sans MT"/>
              </a:rPr>
              <a:t>)</a:t>
            </a:r>
            <a:endParaRPr lang="en-US" sz="2400" dirty="0">
              <a:solidFill>
                <a:schemeClr val="accent1"/>
              </a:solidFill>
            </a:endParaRPr>
          </a:p>
        </p:txBody>
      </p:sp>
      <p:pic>
        <p:nvPicPr>
          <p:cNvPr id="3" name="Picture 2" descr="Person holding newborn on chest">
            <a:extLst>
              <a:ext uri="{FF2B5EF4-FFF2-40B4-BE49-F238E27FC236}">
                <a16:creationId xmlns:a16="http://schemas.microsoft.com/office/drawing/2014/main" id="{145C691F-227D-9814-7DED-BED0601A6AFA}"/>
              </a:ext>
            </a:extLst>
          </p:cNvPr>
          <p:cNvPicPr>
            <a:picLocks noChangeAspect="1"/>
          </p:cNvPicPr>
          <p:nvPr/>
        </p:nvPicPr>
        <p:blipFill>
          <a:blip r:embed="rId2">
            <a:extLst>
              <a:ext uri="{28A0092B-C50C-407E-A947-70E740481C1C}">
                <a14:useLocalDpi xmlns:a14="http://schemas.microsoft.com/office/drawing/2010/main" val="0"/>
              </a:ext>
            </a:extLst>
          </a:blip>
          <a:srcRect l="21847" r="35746" b="1"/>
          <a:stretch>
            <a:fillRect/>
          </a:stretch>
        </p:blipFill>
        <p:spPr>
          <a:xfrm>
            <a:off x="448732" y="600075"/>
            <a:ext cx="3683001" cy="5775325"/>
          </a:xfrm>
          <a:prstGeom prst="rect">
            <a:avLst/>
          </a:prstGeom>
        </p:spPr>
      </p:pic>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382725" y="1976236"/>
            <a:ext cx="7225074" cy="4399164"/>
          </a:xfrm>
        </p:spPr>
        <p:txBody>
          <a:bodyPr vert="horz" lIns="91440" tIns="45720" rIns="91440" bIns="45720" rtlCol="0" anchor="ctr">
            <a:noAutofit/>
          </a:bodyPr>
          <a:lstStyle/>
          <a:p>
            <a:pPr rtl="0">
              <a:lnSpc>
                <a:spcPct val="90000"/>
              </a:lnSpc>
            </a:pPr>
            <a:r>
              <a:rPr sz="1200" b="0" i="0" u="none" strike="noStrike" dirty="0">
                <a:latin typeface="Times New Roman"/>
                <a:cs typeface="Times New Roman"/>
              </a:rPr>
              <a:t>Jo </a:t>
            </a:r>
            <a:r>
              <a:rPr sz="1200" b="0" i="0" u="none" strike="noStrike" dirty="0" err="1">
                <a:latin typeface="Times New Roman"/>
                <a:cs typeface="Times New Roman"/>
              </a:rPr>
              <a:t>asalaka</a:t>
            </a:r>
            <a:r>
              <a:rPr sz="1200" b="0" i="0" u="none" strike="noStrike" dirty="0">
                <a:latin typeface="Times New Roman"/>
                <a:cs typeface="Times New Roman"/>
              </a:rPr>
              <a:t> </a:t>
            </a:r>
            <a:r>
              <a:rPr sz="1200" b="0" i="0" u="none" strike="noStrike" dirty="0" err="1">
                <a:latin typeface="Times New Roman"/>
                <a:cs typeface="Times New Roman"/>
              </a:rPr>
              <a:t>mosala</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ntango</a:t>
            </a:r>
            <a:r>
              <a:rPr sz="1200" b="0" i="0" u="none" strike="noStrike" dirty="0">
                <a:latin typeface="Times New Roman"/>
                <a:cs typeface="Times New Roman"/>
              </a:rPr>
              <a:t> </a:t>
            </a:r>
            <a:r>
              <a:rPr sz="1200" b="0" i="0" u="none" strike="noStrike" dirty="0" err="1">
                <a:latin typeface="Times New Roman"/>
                <a:cs typeface="Times New Roman"/>
              </a:rPr>
              <a:t>nyonso</a:t>
            </a:r>
            <a:r>
              <a:rPr sz="1200" b="0" i="0" u="none" strike="noStrike" dirty="0">
                <a:latin typeface="Times New Roman"/>
                <a:cs typeface="Times New Roman"/>
              </a:rPr>
              <a:t> </a:t>
            </a:r>
            <a:r>
              <a:rPr sz="1200" b="0" i="0" u="none" strike="noStrike" dirty="0" err="1">
                <a:latin typeface="Times New Roman"/>
                <a:cs typeface="Times New Roman"/>
              </a:rPr>
              <a:t>lokola</a:t>
            </a:r>
            <a:r>
              <a:rPr sz="1200" b="0" i="0" u="none" strike="noStrike" dirty="0">
                <a:latin typeface="Times New Roman"/>
                <a:cs typeface="Times New Roman"/>
              </a:rPr>
              <a:t> </a:t>
            </a:r>
            <a:r>
              <a:rPr sz="1200" b="0" i="0" u="none" strike="noStrike" dirty="0" err="1">
                <a:latin typeface="Times New Roman"/>
                <a:cs typeface="Times New Roman"/>
              </a:rPr>
              <a:t>mecanicien</a:t>
            </a:r>
            <a:r>
              <a:rPr sz="1200" b="0" i="0" u="none" strike="noStrike" dirty="0">
                <a:latin typeface="Times New Roman"/>
                <a:cs typeface="Times New Roman"/>
              </a:rPr>
              <a:t> </a:t>
            </a:r>
            <a:r>
              <a:rPr sz="1200" b="0" i="0" u="none" strike="noStrike" dirty="0" err="1">
                <a:latin typeface="Times New Roman"/>
                <a:cs typeface="Times New Roman"/>
              </a:rPr>
              <a:t>mpe</a:t>
            </a:r>
            <a:r>
              <a:rPr sz="1200" b="0" i="0" u="none" strike="noStrike" dirty="0">
                <a:latin typeface="Times New Roman"/>
                <a:cs typeface="Times New Roman"/>
              </a:rPr>
              <a:t> </a:t>
            </a:r>
            <a:r>
              <a:rPr sz="1200" b="0" i="0" u="none" strike="noStrike" dirty="0" err="1">
                <a:latin typeface="Times New Roman"/>
                <a:cs typeface="Times New Roman"/>
              </a:rPr>
              <a:t>azwaka</a:t>
            </a:r>
            <a:r>
              <a:rPr sz="1200" b="0" i="0" u="none" strike="noStrike" dirty="0">
                <a:latin typeface="Times New Roman"/>
                <a:cs typeface="Times New Roman"/>
              </a:rPr>
              <a:t> 35 000$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mbula</a:t>
            </a:r>
            <a:r>
              <a:rPr sz="1200" b="0" i="0" u="none" strike="noStrike" dirty="0">
                <a:latin typeface="Times New Roman"/>
                <a:cs typeface="Times New Roman"/>
              </a:rPr>
              <a:t>. </a:t>
            </a:r>
          </a:p>
          <a:p>
            <a:pPr rtl="0">
              <a:lnSpc>
                <a:spcPct val="90000"/>
              </a:lnSpc>
            </a:pPr>
            <a:r>
              <a:rPr sz="1200" b="0" i="0" u="none" strike="noStrike" dirty="0">
                <a:latin typeface="Times New Roman"/>
                <a:cs typeface="Times New Roman"/>
              </a:rPr>
              <a:t>Michael </a:t>
            </a:r>
            <a:r>
              <a:rPr sz="1200" b="0" i="0" u="none" strike="noStrike" dirty="0" err="1">
                <a:latin typeface="Times New Roman"/>
                <a:cs typeface="Times New Roman"/>
              </a:rPr>
              <a:t>asengeki</a:t>
            </a:r>
            <a:r>
              <a:rPr sz="1200" b="0" i="0" u="none" strike="noStrike" dirty="0">
                <a:latin typeface="Times New Roman"/>
                <a:cs typeface="Times New Roman"/>
              </a:rPr>
              <a:t> </a:t>
            </a:r>
            <a:r>
              <a:rPr sz="1200" b="0" i="0" u="none" strike="noStrike" dirty="0" err="1">
                <a:latin typeface="Times New Roman"/>
                <a:cs typeface="Times New Roman"/>
              </a:rPr>
              <a:t>kozwa</a:t>
            </a:r>
            <a:r>
              <a:rPr sz="1200" b="0" i="0" u="none" strike="noStrike" dirty="0">
                <a:latin typeface="Times New Roman"/>
                <a:cs typeface="Times New Roman"/>
              </a:rPr>
              <a:t> </a:t>
            </a:r>
            <a:r>
              <a:rPr sz="1200" b="0" i="0" u="none" strike="noStrike" dirty="0" err="1">
                <a:latin typeface="Times New Roman"/>
                <a:cs typeface="Times New Roman"/>
              </a:rPr>
              <a:t>konje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6 </a:t>
            </a:r>
            <a:r>
              <a:rPr sz="1200" b="0" i="0" u="none" strike="noStrike" dirty="0" err="1">
                <a:latin typeface="Times New Roman"/>
                <a:cs typeface="Times New Roman"/>
              </a:rPr>
              <a:t>mpo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kosala</a:t>
            </a:r>
            <a:r>
              <a:rPr sz="1200" b="0" i="0" u="none" strike="noStrike" dirty="0">
                <a:latin typeface="Times New Roman"/>
                <a:cs typeface="Times New Roman"/>
              </a:rPr>
              <a:t> </a:t>
            </a:r>
            <a:r>
              <a:rPr sz="1200" b="0" i="0" u="none" strike="noStrike" dirty="0" err="1">
                <a:latin typeface="Times New Roman"/>
                <a:cs typeface="Times New Roman"/>
              </a:rPr>
              <a:t>boyokani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mwana</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ye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mwasi</a:t>
            </a:r>
            <a:r>
              <a:rPr sz="1200" b="0" i="0" u="none" strike="noStrike" dirty="0">
                <a:latin typeface="Times New Roman"/>
                <a:cs typeface="Times New Roman"/>
              </a:rPr>
              <a:t>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auti</a:t>
            </a:r>
            <a:r>
              <a:rPr sz="1200" b="0" i="0" u="none" strike="noStrike" dirty="0">
                <a:latin typeface="Times New Roman"/>
                <a:cs typeface="Times New Roman"/>
              </a:rPr>
              <a:t> </a:t>
            </a:r>
            <a:r>
              <a:rPr sz="1200" b="0" i="0" u="none" strike="noStrike" dirty="0" err="1">
                <a:latin typeface="Times New Roman"/>
                <a:cs typeface="Times New Roman"/>
              </a:rPr>
              <a:t>kobotama</a:t>
            </a:r>
            <a:r>
              <a:rPr sz="1200" b="0" i="0" u="none" strike="noStrike" dirty="0">
                <a:latin typeface="Times New Roman"/>
                <a:cs typeface="Times New Roman"/>
              </a:rPr>
              <a:t>. </a:t>
            </a:r>
          </a:p>
          <a:p>
            <a:pPr>
              <a:lnSpc>
                <a:spcPct val="90000"/>
              </a:lnSpc>
            </a:pPr>
            <a:endParaRPr lang="en-US" sz="1200" dirty="0">
              <a:latin typeface="Times New Roman" panose="02020603050405020304" pitchFamily="18" charset="0"/>
              <a:cs typeface="Times New Roman" panose="02020603050405020304" pitchFamily="18" charset="0"/>
            </a:endParaRPr>
          </a:p>
          <a:p>
            <a:pPr marL="0" indent="0" rtl="0">
              <a:lnSpc>
                <a:spcPct val="90000"/>
              </a:lnSpc>
              <a:buNone/>
            </a:pPr>
            <a:r>
              <a:rPr sz="1100" b="1" i="0" u="sng" strike="noStrike" dirty="0">
                <a:latin typeface="Times New Roman"/>
                <a:cs typeface="Times New Roman"/>
              </a:rPr>
              <a:t>Kosala </a:t>
            </a:r>
            <a:r>
              <a:rPr sz="1100" b="1" i="0" u="sng" strike="noStrike" dirty="0" err="1">
                <a:latin typeface="Times New Roman"/>
                <a:cs typeface="Times New Roman"/>
              </a:rPr>
              <a:t>calcul</a:t>
            </a:r>
            <a:r>
              <a:rPr sz="1100" b="1" i="0" u="sng" strike="noStrike" dirty="0">
                <a:latin typeface="Times New Roman"/>
                <a:cs typeface="Times New Roman"/>
              </a:rPr>
              <a:t> </a:t>
            </a:r>
            <a:r>
              <a:rPr sz="1100" b="1" i="0" u="sng" strike="noStrike" dirty="0" err="1">
                <a:latin typeface="Times New Roman"/>
                <a:cs typeface="Times New Roman"/>
              </a:rPr>
              <a:t>ya</a:t>
            </a:r>
            <a:r>
              <a:rPr sz="1100" b="1" i="0" u="sng" strike="noStrike" dirty="0">
                <a:latin typeface="Times New Roman"/>
                <a:cs typeface="Times New Roman"/>
              </a:rPr>
              <a:t> </a:t>
            </a:r>
            <a:r>
              <a:rPr sz="1100" b="1" i="0" u="sng" strike="noStrike" dirty="0" err="1">
                <a:latin typeface="Times New Roman"/>
                <a:cs typeface="Times New Roman"/>
              </a:rPr>
              <a:t>Matomba</a:t>
            </a:r>
            <a:r>
              <a:rPr sz="1100" b="1" i="0" u="sng" strike="noStrike" dirty="0">
                <a:latin typeface="Times New Roman"/>
                <a:cs typeface="Times New Roman"/>
              </a:rPr>
              <a:t> </a:t>
            </a:r>
            <a:r>
              <a:rPr sz="1100" b="1" i="0" u="sng" strike="noStrike" dirty="0" err="1">
                <a:latin typeface="Times New Roman"/>
                <a:cs typeface="Times New Roman"/>
              </a:rPr>
              <a:t>ya</a:t>
            </a:r>
            <a:r>
              <a:rPr sz="1100" b="1" i="0" u="sng" strike="noStrike" dirty="0">
                <a:latin typeface="Times New Roman"/>
                <a:cs typeface="Times New Roman"/>
              </a:rPr>
              <a:t> </a:t>
            </a:r>
            <a:r>
              <a:rPr sz="1100" b="1" i="0" u="sng" strike="noStrike" dirty="0" err="1">
                <a:latin typeface="Times New Roman"/>
                <a:cs typeface="Times New Roman"/>
              </a:rPr>
              <a:t>Mposo</a:t>
            </a:r>
            <a:r>
              <a:rPr sz="1100" b="1" i="0" u="sng" strike="noStrike" dirty="0">
                <a:latin typeface="Times New Roman"/>
                <a:cs typeface="Times New Roman"/>
              </a:rPr>
              <a:t> </a:t>
            </a:r>
            <a:r>
              <a:rPr sz="1100" b="1" i="0" u="sng" strike="noStrike" dirty="0" err="1">
                <a:latin typeface="Times New Roman"/>
                <a:cs typeface="Times New Roman"/>
              </a:rPr>
              <a:t>na</a:t>
            </a:r>
            <a:r>
              <a:rPr sz="1100" b="1" i="0" u="sng" strike="noStrike" dirty="0">
                <a:latin typeface="Times New Roman"/>
                <a:cs typeface="Times New Roman"/>
              </a:rPr>
              <a:t> </a:t>
            </a:r>
            <a:r>
              <a:rPr sz="1100" b="1" i="0" u="sng" strike="noStrike" dirty="0" err="1">
                <a:latin typeface="Times New Roman"/>
                <a:cs typeface="Times New Roman"/>
              </a:rPr>
              <a:t>Mposo</a:t>
            </a:r>
            <a:r>
              <a:rPr sz="1100" b="1" i="0" u="sng" strike="noStrike" dirty="0">
                <a:latin typeface="Times New Roman"/>
                <a:cs typeface="Times New Roman"/>
              </a:rPr>
              <a:t> </a:t>
            </a:r>
            <a:r>
              <a:rPr sz="1100" b="1" i="0" u="sng" strike="noStrike" dirty="0" err="1">
                <a:latin typeface="Times New Roman"/>
                <a:cs typeface="Times New Roman"/>
              </a:rPr>
              <a:t>ya</a:t>
            </a:r>
            <a:r>
              <a:rPr sz="1100" b="1" i="0" u="sng" strike="noStrike" dirty="0">
                <a:latin typeface="Times New Roman"/>
                <a:cs typeface="Times New Roman"/>
              </a:rPr>
              <a:t> Michael (estimation kaka): </a:t>
            </a:r>
          </a:p>
          <a:p>
            <a:pPr rtl="0">
              <a:lnSpc>
                <a:spcPct val="90000"/>
              </a:lnSpc>
            </a:pPr>
            <a:r>
              <a:rPr sz="1200" b="0" i="0" u="none" strike="noStrike" dirty="0">
                <a:latin typeface="Times New Roman"/>
                <a:cs typeface="Times New Roman"/>
              </a:rPr>
              <a:t>Moyenne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salere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Michael </a:t>
            </a:r>
            <a:r>
              <a:rPr sz="1200" b="0" i="0" u="none" strike="noStrike" dirty="0" err="1">
                <a:latin typeface="Times New Roman"/>
                <a:cs typeface="Times New Roman"/>
              </a:rPr>
              <a:t>ezali</a:t>
            </a:r>
            <a:r>
              <a:rPr sz="1200" b="0" i="0" u="none" strike="noStrike" dirty="0">
                <a:latin typeface="Times New Roman"/>
                <a:cs typeface="Times New Roman"/>
              </a:rPr>
              <a:t> 673$ (35,000$ </a:t>
            </a:r>
            <a:r>
              <a:rPr sz="1200" b="0" i="0" u="none" strike="noStrike" dirty="0" err="1">
                <a:latin typeface="Times New Roman"/>
                <a:cs typeface="Times New Roman"/>
              </a:rPr>
              <a:t>okaboli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52). </a:t>
            </a:r>
          </a:p>
          <a:p>
            <a:pPr rtl="0">
              <a:lnSpc>
                <a:spcPct val="90000"/>
              </a:lnSpc>
            </a:pPr>
            <a:r>
              <a:rPr sz="1200" b="0" i="0" u="none" strike="noStrike" dirty="0" err="1">
                <a:latin typeface="Times New Roman"/>
                <a:cs typeface="Times New Roman"/>
              </a:rPr>
              <a:t>Mbongo</a:t>
            </a:r>
            <a:r>
              <a:rPr sz="1200" b="0" i="0" u="none" strike="noStrike" dirty="0">
                <a:latin typeface="Times New Roman"/>
                <a:cs typeface="Times New Roman"/>
              </a:rPr>
              <a:t> </a:t>
            </a:r>
            <a:r>
              <a:rPr sz="1200" b="0" i="0" u="none" strike="noStrike" dirty="0" err="1">
                <a:latin typeface="Times New Roman"/>
                <a:cs typeface="Times New Roman"/>
              </a:rPr>
              <a:t>balongolaka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mpso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salere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Michael </a:t>
            </a:r>
            <a:r>
              <a:rPr sz="1200" b="0" i="0" u="none" strike="noStrike" dirty="0" err="1">
                <a:latin typeface="Times New Roman"/>
                <a:cs typeface="Times New Roman"/>
              </a:rPr>
              <a:t>mpo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kotya</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Fond </a:t>
            </a:r>
            <a:r>
              <a:rPr sz="1200" b="0" i="0" u="none" strike="noStrike" dirty="0" err="1">
                <a:latin typeface="Times New Roman"/>
                <a:cs typeface="Times New Roman"/>
              </a:rPr>
              <a:t>ya</a:t>
            </a:r>
            <a:r>
              <a:rPr sz="1200" b="0" i="0" u="none" strike="noStrike" dirty="0">
                <a:latin typeface="Times New Roman"/>
                <a:cs typeface="Times New Roman"/>
              </a:rPr>
              <a:t> PFML </a:t>
            </a:r>
            <a:r>
              <a:rPr sz="1200" b="0" i="0" u="none" strike="noStrike" dirty="0" err="1">
                <a:latin typeface="Times New Roman"/>
                <a:cs typeface="Times New Roman"/>
              </a:rPr>
              <a:t>ezali</a:t>
            </a:r>
            <a:r>
              <a:rPr sz="1200" b="0" i="0" u="none" strike="noStrike" dirty="0">
                <a:latin typeface="Times New Roman"/>
                <a:cs typeface="Times New Roman"/>
              </a:rPr>
              <a:t> 3,36$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moko</a:t>
            </a:r>
            <a:r>
              <a:rPr sz="1200" b="0" i="0" u="none" strike="noStrike" dirty="0">
                <a:latin typeface="Times New Roman"/>
                <a:cs typeface="Times New Roman"/>
              </a:rPr>
              <a:t>. (Contribution </a:t>
            </a:r>
            <a:r>
              <a:rPr sz="1200" b="0" i="0" u="none" strike="noStrike" dirty="0" err="1">
                <a:latin typeface="Times New Roman"/>
                <a:cs typeface="Times New Roman"/>
              </a:rPr>
              <a:t>ya</a:t>
            </a:r>
            <a:r>
              <a:rPr sz="1200" b="0" i="0" u="none" strike="noStrike" dirty="0">
                <a:latin typeface="Times New Roman"/>
                <a:cs typeface="Times New Roman"/>
              </a:rPr>
              <a:t> 175$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mbula</a:t>
            </a:r>
            <a:r>
              <a:rPr sz="1200" b="0" i="0" u="none" strike="noStrike" dirty="0">
                <a:latin typeface="Times New Roman"/>
                <a:cs typeface="Times New Roman"/>
              </a:rPr>
              <a:t> </a:t>
            </a:r>
            <a:r>
              <a:rPr sz="1200" b="0" i="0" u="none" strike="noStrike" dirty="0" err="1">
                <a:latin typeface="Times New Roman"/>
                <a:cs typeface="Times New Roman"/>
              </a:rPr>
              <a:t>ekabwami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52). </a:t>
            </a:r>
          </a:p>
          <a:p>
            <a:pPr rtl="0">
              <a:lnSpc>
                <a:spcPct val="90000"/>
              </a:lnSpc>
            </a:pPr>
            <a:r>
              <a:rPr sz="1200" b="0" i="0" u="none" strike="noStrike" dirty="0" err="1">
                <a:latin typeface="Times New Roman"/>
                <a:cs typeface="Times New Roman"/>
              </a:rPr>
              <a:t>Tokanisa</a:t>
            </a:r>
            <a:r>
              <a:rPr sz="1200" b="0" i="0" u="none" strike="noStrike" dirty="0">
                <a:latin typeface="Times New Roman"/>
                <a:cs typeface="Times New Roman"/>
              </a:rPr>
              <a:t> </a:t>
            </a:r>
            <a:r>
              <a:rPr sz="1200" b="0" i="0" u="none" strike="noStrike" dirty="0" err="1">
                <a:latin typeface="Times New Roman"/>
                <a:cs typeface="Times New Roman"/>
              </a:rPr>
              <a:t>ete</a:t>
            </a:r>
            <a:r>
              <a:rPr sz="1200" b="0" i="0" u="none" strike="noStrike" dirty="0">
                <a:latin typeface="Times New Roman"/>
                <a:cs typeface="Times New Roman"/>
              </a:rPr>
              <a:t> </a:t>
            </a:r>
            <a:r>
              <a:rPr sz="1200" b="0" i="0" u="none" strike="noStrike" dirty="0" err="1">
                <a:latin typeface="Times New Roman"/>
                <a:cs typeface="Times New Roman"/>
              </a:rPr>
              <a:t>patro</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Michael </a:t>
            </a:r>
            <a:r>
              <a:rPr sz="1200" b="0" i="0" u="none" strike="noStrike" dirty="0" err="1">
                <a:latin typeface="Times New Roman"/>
                <a:cs typeface="Times New Roman"/>
              </a:rPr>
              <a:t>aza</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bato</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mosala</a:t>
            </a:r>
            <a:r>
              <a:rPr sz="1200" b="0" i="0" u="none" strike="noStrike" dirty="0">
                <a:latin typeface="Times New Roman"/>
                <a:cs typeface="Times New Roman"/>
              </a:rPr>
              <a:t> 15 to </a:t>
            </a:r>
            <a:r>
              <a:rPr sz="1200" b="0" i="0" u="none" strike="noStrike" dirty="0" err="1">
                <a:latin typeface="Times New Roman"/>
                <a:cs typeface="Times New Roman"/>
              </a:rPr>
              <a:t>koleka</a:t>
            </a:r>
            <a:r>
              <a:rPr sz="1200" b="0" i="0" u="none" strike="noStrike" dirty="0">
                <a:latin typeface="Times New Roman"/>
                <a:cs typeface="Times New Roman"/>
              </a:rPr>
              <a:t>, contribution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patro</a:t>
            </a:r>
            <a:r>
              <a:rPr sz="1200" b="0" i="0" u="none" strike="noStrike" dirty="0">
                <a:latin typeface="Times New Roman"/>
                <a:cs typeface="Times New Roman"/>
              </a:rPr>
              <a:t> </a:t>
            </a:r>
            <a:r>
              <a:rPr sz="1200" b="0" i="0" u="none" strike="noStrike" dirty="0" err="1">
                <a:latin typeface="Times New Roman"/>
                <a:cs typeface="Times New Roman"/>
              </a:rPr>
              <a:t>ezali</a:t>
            </a:r>
            <a:r>
              <a:rPr sz="1200" b="0" i="0" u="none" strike="noStrike" dirty="0">
                <a:latin typeface="Times New Roman"/>
                <a:cs typeface="Times New Roman"/>
              </a:rPr>
              <a:t> </a:t>
            </a:r>
            <a:r>
              <a:rPr sz="1200" b="0" i="0" u="none" strike="noStrike" dirty="0" err="1">
                <a:latin typeface="Times New Roman"/>
                <a:cs typeface="Times New Roman"/>
              </a:rPr>
              <a:t>mpe</a:t>
            </a:r>
            <a:r>
              <a:rPr sz="1200" b="0" i="0" u="none" strike="noStrike" dirty="0">
                <a:latin typeface="Times New Roman"/>
                <a:cs typeface="Times New Roman"/>
              </a:rPr>
              <a:t> 3,36$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moko</a:t>
            </a:r>
            <a:r>
              <a:rPr sz="1200" b="0" i="0" u="none" strike="noStrike" dirty="0">
                <a:latin typeface="Times New Roman"/>
                <a:cs typeface="Times New Roman"/>
              </a:rPr>
              <a:t>. (Contribution </a:t>
            </a:r>
            <a:r>
              <a:rPr sz="1200" b="0" i="0" u="none" strike="noStrike" dirty="0" err="1">
                <a:latin typeface="Times New Roman"/>
                <a:cs typeface="Times New Roman"/>
              </a:rPr>
              <a:t>ya</a:t>
            </a:r>
            <a:r>
              <a:rPr sz="1200" b="0" i="0" u="none" strike="noStrike" dirty="0">
                <a:latin typeface="Times New Roman"/>
                <a:cs typeface="Times New Roman"/>
              </a:rPr>
              <a:t> 175$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mbula</a:t>
            </a:r>
            <a:r>
              <a:rPr sz="1200" b="0" i="0" u="none" strike="noStrike" dirty="0">
                <a:latin typeface="Times New Roman"/>
                <a:cs typeface="Times New Roman"/>
              </a:rPr>
              <a:t> </a:t>
            </a:r>
            <a:r>
              <a:rPr sz="1200" b="0" i="0" u="none" strike="noStrike" dirty="0" err="1">
                <a:latin typeface="Times New Roman"/>
                <a:cs typeface="Times New Roman"/>
              </a:rPr>
              <a:t>ekabwami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52). </a:t>
            </a:r>
          </a:p>
          <a:p>
            <a:pPr rtl="0">
              <a:lnSpc>
                <a:spcPct val="90000"/>
              </a:lnSpc>
            </a:pPr>
            <a:r>
              <a:rPr sz="1200" b="0" i="0" u="none" strike="noStrike" dirty="0" err="1">
                <a:latin typeface="Times New Roman"/>
                <a:cs typeface="Times New Roman"/>
              </a:rPr>
              <a:t>Nivo</a:t>
            </a:r>
            <a:r>
              <a:rPr sz="1200" b="0" i="0" u="none" strike="noStrike" dirty="0">
                <a:latin typeface="Times New Roman"/>
                <a:cs typeface="Times New Roman"/>
              </a:rPr>
              <a:t> 1: 90%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remplacement</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lifuti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a:t>
            </a:r>
            <a:r>
              <a:rPr sz="1200" b="0" i="0" u="none" strike="noStrike" dirty="0">
                <a:latin typeface="Times New Roman"/>
                <a:cs typeface="Times New Roman"/>
              </a:rPr>
              <a:t> </a:t>
            </a:r>
            <a:r>
              <a:rPr sz="1200" b="0" i="0" u="none" strike="noStrike" dirty="0" err="1">
                <a:latin typeface="Times New Roman"/>
                <a:cs typeface="Times New Roman"/>
              </a:rPr>
              <a:t>revenus</a:t>
            </a:r>
            <a:r>
              <a:rPr sz="1200" b="0" i="0" u="none" strike="noStrike" dirty="0">
                <a:latin typeface="Times New Roman"/>
                <a:cs typeface="Times New Roman"/>
              </a:rPr>
              <a:t>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eleki</a:t>
            </a:r>
            <a:r>
              <a:rPr sz="1200" b="0" i="0" u="none" strike="noStrike" dirty="0">
                <a:latin typeface="Times New Roman"/>
                <a:cs typeface="Times New Roman"/>
              </a:rPr>
              <a:t> 50% </a:t>
            </a:r>
            <a:r>
              <a:rPr sz="1200" b="0" i="0" u="none" strike="noStrike" dirty="0" err="1">
                <a:latin typeface="Times New Roman"/>
                <a:cs typeface="Times New Roman"/>
              </a:rPr>
              <a:t>ya</a:t>
            </a:r>
            <a:r>
              <a:rPr sz="1200" b="0" i="0" u="none" strike="noStrike" dirty="0">
                <a:latin typeface="Times New Roman"/>
                <a:cs typeface="Times New Roman"/>
              </a:rPr>
              <a:t> SAWW: 1,144$ x 50% = 572$ </a:t>
            </a:r>
          </a:p>
          <a:p>
            <a:pPr rtl="0">
              <a:lnSpc>
                <a:spcPct val="90000"/>
              </a:lnSpc>
            </a:pPr>
            <a:r>
              <a:rPr sz="1200" b="0" i="0" u="none" strike="noStrike" dirty="0">
                <a:latin typeface="Times New Roman"/>
                <a:cs typeface="Times New Roman"/>
              </a:rPr>
              <a:t>90% </a:t>
            </a:r>
            <a:r>
              <a:rPr sz="1200" b="0" i="0" u="none" strike="noStrike" dirty="0" err="1">
                <a:latin typeface="Times New Roman"/>
                <a:cs typeface="Times New Roman"/>
              </a:rPr>
              <a:t>ya</a:t>
            </a:r>
            <a:r>
              <a:rPr sz="1200" b="0" i="0" u="none" strike="noStrike" dirty="0">
                <a:latin typeface="Times New Roman"/>
                <a:cs typeface="Times New Roman"/>
              </a:rPr>
              <a:t> 572$ = 514$</a:t>
            </a:r>
          </a:p>
          <a:p>
            <a:pPr rtl="0">
              <a:lnSpc>
                <a:spcPct val="90000"/>
              </a:lnSpc>
            </a:pPr>
            <a:r>
              <a:rPr sz="1200" b="0" i="0" u="none" strike="noStrike" dirty="0" err="1">
                <a:latin typeface="Times New Roman"/>
                <a:cs typeface="Times New Roman"/>
              </a:rPr>
              <a:t>Nivo</a:t>
            </a:r>
            <a:r>
              <a:rPr sz="1200" b="0" i="0" u="none" strike="noStrike" dirty="0">
                <a:latin typeface="Times New Roman"/>
                <a:cs typeface="Times New Roman"/>
              </a:rPr>
              <a:t> 2: 66%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remplacement</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lifuti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a:t>
            </a:r>
            <a:r>
              <a:rPr sz="1200" b="0" i="0" u="none" strike="noStrike" dirty="0">
                <a:latin typeface="Times New Roman"/>
                <a:cs typeface="Times New Roman"/>
              </a:rPr>
              <a:t> </a:t>
            </a:r>
            <a:r>
              <a:rPr sz="1200" b="0" i="0" u="none" strike="noStrike" dirty="0" err="1">
                <a:latin typeface="Times New Roman"/>
                <a:cs typeface="Times New Roman"/>
              </a:rPr>
              <a:t>revenus</a:t>
            </a:r>
            <a:r>
              <a:rPr sz="1200" b="0" i="0" u="none" strike="noStrike" dirty="0">
                <a:latin typeface="Times New Roman"/>
                <a:cs typeface="Times New Roman"/>
              </a:rPr>
              <a:t>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eleki</a:t>
            </a:r>
            <a:r>
              <a:rPr sz="1200" b="0" i="0" u="none" strike="noStrike" dirty="0">
                <a:latin typeface="Times New Roman"/>
                <a:cs typeface="Times New Roman"/>
              </a:rPr>
              <a:t> 50% </a:t>
            </a:r>
            <a:r>
              <a:rPr sz="1200" b="0" i="0" u="none" strike="noStrike" dirty="0" err="1">
                <a:latin typeface="Times New Roman"/>
                <a:cs typeface="Times New Roman"/>
              </a:rPr>
              <a:t>ya</a:t>
            </a:r>
            <a:r>
              <a:rPr sz="1200" b="0" i="0" u="none" strike="noStrike" dirty="0">
                <a:latin typeface="Times New Roman"/>
                <a:cs typeface="Times New Roman"/>
              </a:rPr>
              <a:t> SAWW</a:t>
            </a:r>
          </a:p>
          <a:p>
            <a:pPr lvl="1" rtl="0">
              <a:lnSpc>
                <a:spcPct val="90000"/>
              </a:lnSpc>
            </a:pPr>
            <a:r>
              <a:rPr sz="1200" b="0" i="0" u="none" strike="noStrike" dirty="0">
                <a:latin typeface="Times New Roman"/>
                <a:cs typeface="Times New Roman"/>
              </a:rPr>
              <a:t>Ba </a:t>
            </a:r>
            <a:r>
              <a:rPr sz="1200" b="0" i="0" u="none" strike="noStrike" dirty="0" err="1">
                <a:latin typeface="Times New Roman"/>
                <a:cs typeface="Times New Roman"/>
              </a:rPr>
              <a:t>lifuti</a:t>
            </a:r>
            <a:r>
              <a:rPr sz="1200" b="0" i="0" u="none" strike="noStrike" dirty="0">
                <a:latin typeface="Times New Roman"/>
                <a:cs typeface="Times New Roman"/>
              </a:rPr>
              <a:t>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etikali</a:t>
            </a:r>
            <a:r>
              <a:rPr sz="1200" b="0" i="0" u="none" strike="noStrike" dirty="0">
                <a:latin typeface="Times New Roman"/>
                <a:cs typeface="Times New Roman"/>
              </a:rPr>
              <a:t> </a:t>
            </a:r>
            <a:r>
              <a:rPr sz="1200" b="0" i="0" u="none" strike="noStrike" dirty="0" err="1">
                <a:latin typeface="Times New Roman"/>
                <a:cs typeface="Times New Roman"/>
              </a:rPr>
              <a:t>bafuta</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Michael </a:t>
            </a:r>
            <a:r>
              <a:rPr sz="1200" b="0" i="0" u="none" strike="noStrike" dirty="0" err="1">
                <a:latin typeface="Times New Roman"/>
                <a:cs typeface="Times New Roman"/>
              </a:rPr>
              <a:t>eza</a:t>
            </a:r>
            <a:r>
              <a:rPr sz="1200" b="0" i="0" u="none" strike="noStrike" dirty="0">
                <a:latin typeface="Times New Roman"/>
                <a:cs typeface="Times New Roman"/>
              </a:rPr>
              <a:t> 101$ (673$ - 572$). </a:t>
            </a:r>
          </a:p>
          <a:p>
            <a:pPr lvl="1" rtl="0">
              <a:lnSpc>
                <a:spcPct val="90000"/>
              </a:lnSpc>
            </a:pPr>
            <a:r>
              <a:rPr sz="1200" b="0" i="0" u="none" strike="noStrike" dirty="0">
                <a:latin typeface="Times New Roman"/>
                <a:cs typeface="Times New Roman"/>
              </a:rPr>
              <a:t>66% </a:t>
            </a:r>
            <a:r>
              <a:rPr sz="1200" b="0" i="0" u="none" strike="noStrike" dirty="0" err="1">
                <a:latin typeface="Times New Roman"/>
                <a:cs typeface="Times New Roman"/>
              </a:rPr>
              <a:t>ya</a:t>
            </a:r>
            <a:r>
              <a:rPr sz="1200" b="0" i="0" u="none" strike="noStrike" dirty="0">
                <a:latin typeface="Times New Roman"/>
                <a:cs typeface="Times New Roman"/>
              </a:rPr>
              <a:t> 101$ = 66$</a:t>
            </a:r>
          </a:p>
          <a:p>
            <a:pPr rtl="0">
              <a:lnSpc>
                <a:spcPct val="90000"/>
              </a:lnSpc>
            </a:pPr>
            <a:r>
              <a:rPr sz="1200" b="0" i="0" u="none" strike="noStrike" dirty="0" err="1">
                <a:latin typeface="Times New Roman"/>
                <a:cs typeface="Times New Roman"/>
              </a:rPr>
              <a:t>Matomba</a:t>
            </a:r>
            <a:r>
              <a:rPr sz="1200" b="0" i="0" u="none" strike="noStrike" dirty="0">
                <a:latin typeface="Times New Roman"/>
                <a:cs typeface="Times New Roman"/>
              </a:rPr>
              <a:t> </a:t>
            </a:r>
            <a:r>
              <a:rPr sz="1200" b="0" i="0" u="none" strike="noStrike" dirty="0" err="1">
                <a:latin typeface="Times New Roman"/>
                <a:cs typeface="Times New Roman"/>
              </a:rPr>
              <a:t>nyonso</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Michael </a:t>
            </a:r>
            <a:r>
              <a:rPr sz="1200" b="0" i="0" u="none" strike="noStrike" dirty="0" err="1">
                <a:latin typeface="Times New Roman"/>
                <a:cs typeface="Times New Roman"/>
              </a:rPr>
              <a:t>ya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mposo</a:t>
            </a:r>
            <a:r>
              <a:rPr sz="1200" b="0" i="0" u="none" strike="noStrike" dirty="0">
                <a:latin typeface="Times New Roman"/>
                <a:cs typeface="Times New Roman"/>
              </a:rPr>
              <a:t> </a:t>
            </a:r>
            <a:r>
              <a:rPr sz="1200" b="0" i="0" u="none" strike="noStrike" dirty="0" err="1">
                <a:latin typeface="Times New Roman"/>
                <a:cs typeface="Times New Roman"/>
              </a:rPr>
              <a:t>mpo</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bamposo</a:t>
            </a:r>
            <a:r>
              <a:rPr sz="1200" b="0" i="0" u="none" strike="noStrike" dirty="0">
                <a:latin typeface="Times New Roman"/>
                <a:cs typeface="Times New Roman"/>
              </a:rPr>
              <a:t> 6 </a:t>
            </a:r>
            <a:r>
              <a:rPr sz="1200" b="0" i="0" u="none" strike="noStrike" dirty="0" err="1">
                <a:latin typeface="Times New Roman"/>
                <a:cs typeface="Times New Roman"/>
              </a:rPr>
              <a:t>oyo</a:t>
            </a:r>
            <a:r>
              <a:rPr sz="1200" b="0" i="0" u="none" strike="noStrike" dirty="0">
                <a:latin typeface="Times New Roman"/>
                <a:cs typeface="Times New Roman"/>
              </a:rPr>
              <a:t> </a:t>
            </a:r>
            <a:r>
              <a:rPr sz="1200" b="0" i="0" u="none" strike="noStrike" dirty="0" err="1">
                <a:latin typeface="Times New Roman"/>
                <a:cs typeface="Times New Roman"/>
              </a:rPr>
              <a:t>ekolanda</a:t>
            </a:r>
            <a:r>
              <a:rPr sz="1200" b="0" i="0" u="none" strike="noStrike" dirty="0">
                <a:latin typeface="Times New Roman"/>
                <a:cs typeface="Times New Roman"/>
              </a:rPr>
              <a:t> = 580$ (514$ </a:t>
            </a:r>
            <a:r>
              <a:rPr sz="1200" b="0" i="0" u="none" strike="noStrike" dirty="0" err="1">
                <a:latin typeface="Times New Roman"/>
                <a:cs typeface="Times New Roman"/>
              </a:rPr>
              <a:t>bakisa</a:t>
            </a:r>
            <a:r>
              <a:rPr sz="1200" b="0" i="0" u="none" strike="noStrike" dirty="0">
                <a:latin typeface="Times New Roman"/>
                <a:cs typeface="Times New Roman"/>
              </a:rPr>
              <a:t> 66$). </a:t>
            </a:r>
            <a:r>
              <a:rPr sz="1200" b="0" i="0" u="none" strike="noStrike" dirty="0" err="1">
                <a:latin typeface="Times New Roman"/>
                <a:cs typeface="Times New Roman"/>
              </a:rPr>
              <a:t>Ezali</a:t>
            </a:r>
            <a:r>
              <a:rPr sz="1200" b="0" i="0" u="none" strike="noStrike" dirty="0">
                <a:latin typeface="Times New Roman"/>
                <a:cs typeface="Times New Roman"/>
              </a:rPr>
              <a:t> </a:t>
            </a:r>
            <a:r>
              <a:rPr sz="1200" b="0" i="0" u="none" strike="noStrike" dirty="0" err="1">
                <a:latin typeface="Times New Roman"/>
                <a:cs typeface="Times New Roman"/>
              </a:rPr>
              <a:t>na</a:t>
            </a:r>
            <a:r>
              <a:rPr sz="1200" b="0" i="0" u="none" strike="noStrike" dirty="0">
                <a:latin typeface="Times New Roman"/>
                <a:cs typeface="Times New Roman"/>
              </a:rPr>
              <a:t> </a:t>
            </a:r>
            <a:r>
              <a:rPr sz="1200" b="0" i="0" u="none" strike="noStrike" dirty="0" err="1">
                <a:latin typeface="Times New Roman"/>
                <a:cs typeface="Times New Roman"/>
              </a:rPr>
              <a:t>nse</a:t>
            </a:r>
            <a:r>
              <a:rPr sz="1200" b="0" i="0" u="none" strike="noStrike" dirty="0">
                <a:latin typeface="Times New Roman"/>
                <a:cs typeface="Times New Roman"/>
              </a:rPr>
              <a:t> </a:t>
            </a:r>
            <a:r>
              <a:rPr sz="1200" b="0" i="0" u="none" strike="noStrike" dirty="0" err="1">
                <a:latin typeface="Times New Roman"/>
                <a:cs typeface="Times New Roman"/>
              </a:rPr>
              <a:t>ya</a:t>
            </a:r>
            <a:r>
              <a:rPr sz="1200" b="0" i="0" u="none" strike="noStrike" dirty="0">
                <a:latin typeface="Times New Roman"/>
                <a:cs typeface="Times New Roman"/>
              </a:rPr>
              <a:t> SAWW, </a:t>
            </a:r>
            <a:r>
              <a:rPr sz="1200" b="0" i="0" u="none" strike="noStrike" dirty="0" err="1">
                <a:latin typeface="Times New Roman"/>
                <a:cs typeface="Times New Roman"/>
              </a:rPr>
              <a:t>yango</a:t>
            </a:r>
            <a:r>
              <a:rPr sz="1200" b="0" i="0" u="none" strike="noStrike" dirty="0">
                <a:latin typeface="Times New Roman"/>
                <a:cs typeface="Times New Roman"/>
              </a:rPr>
              <a:t> </a:t>
            </a:r>
            <a:r>
              <a:rPr sz="1200" b="0" i="0" u="none" strike="noStrike" dirty="0" err="1">
                <a:latin typeface="Times New Roman"/>
                <a:cs typeface="Times New Roman"/>
              </a:rPr>
              <a:t>bakolongola</a:t>
            </a:r>
            <a:r>
              <a:rPr sz="1200" b="0" i="0" u="none" strike="noStrike" dirty="0">
                <a:latin typeface="Times New Roman"/>
                <a:cs typeface="Times New Roman"/>
              </a:rPr>
              <a:t> </a:t>
            </a:r>
            <a:r>
              <a:rPr sz="1200" b="0" i="0" u="none" strike="noStrike" dirty="0" err="1">
                <a:latin typeface="Times New Roman"/>
                <a:cs typeface="Times New Roman"/>
              </a:rPr>
              <a:t>eloko</a:t>
            </a:r>
            <a:r>
              <a:rPr sz="1200" b="0" i="0" u="none" strike="noStrike" dirty="0">
                <a:latin typeface="Times New Roman"/>
                <a:cs typeface="Times New Roman"/>
              </a:rPr>
              <a:t> </a:t>
            </a:r>
            <a:r>
              <a:rPr sz="1200" b="0" i="0" u="none" strike="noStrike" dirty="0" err="1">
                <a:latin typeface="Times New Roman"/>
                <a:cs typeface="Times New Roman"/>
              </a:rPr>
              <a:t>te</a:t>
            </a:r>
            <a:r>
              <a:rPr sz="1200" b="0" i="0" u="none" strike="noStrike" dirty="0">
                <a:latin typeface="Times New Roman"/>
                <a:cs typeface="Times New Roman"/>
              </a:rPr>
              <a:t>. </a:t>
            </a:r>
          </a:p>
        </p:txBody>
      </p:sp>
    </p:spTree>
    <p:extLst>
      <p:ext uri="{BB962C8B-B14F-4D97-AF65-F5344CB8AC3E}">
        <p14:creationId xmlns:p14="http://schemas.microsoft.com/office/powerpoint/2010/main" val="6287818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Autofit/>
          </a:bodyPr>
          <a:lstStyle/>
          <a:p>
            <a:pPr rtl="0"/>
            <a:br>
              <a:rPr sz="2400" b="0" i="0" u="none" strike="noStrike" dirty="0">
                <a:solidFill>
                  <a:srgbClr val="1A3260"/>
                </a:solidFill>
                <a:latin typeface="Gill Sans MT"/>
              </a:rPr>
            </a:br>
            <a:r>
              <a:rPr sz="2400" b="0" i="0" u="none" strike="noStrike" dirty="0" err="1">
                <a:latin typeface="Gill Sans MT"/>
              </a:rPr>
              <a:t>Ndenge</a:t>
            </a:r>
            <a:r>
              <a:rPr sz="2400" b="0" i="0" u="none" strike="noStrike" dirty="0">
                <a:latin typeface="Gill Sans MT"/>
              </a:rPr>
              <a:t> </a:t>
            </a:r>
            <a:r>
              <a:rPr sz="2400" b="0" i="0" u="none" strike="noStrike" dirty="0" err="1">
                <a:latin typeface="Gill Sans MT"/>
              </a:rPr>
              <a:t>bakosala</a:t>
            </a:r>
            <a:r>
              <a:rPr sz="2400" b="0" i="0" u="none" strike="noStrike" dirty="0">
                <a:latin typeface="Gill Sans MT"/>
              </a:rPr>
              <a:t> </a:t>
            </a:r>
            <a:r>
              <a:rPr sz="2400" b="0" i="0" u="none" strike="noStrike" dirty="0" err="1">
                <a:latin typeface="Gill Sans MT"/>
              </a:rPr>
              <a:t>calcul</a:t>
            </a:r>
            <a:r>
              <a:rPr sz="2400" b="0" i="0" u="none" strike="noStrike" dirty="0">
                <a:latin typeface="Gill Sans MT"/>
              </a:rPr>
              <a:t> </a:t>
            </a:r>
            <a:r>
              <a:rPr sz="2400" b="0" i="0" u="none" strike="noStrike" dirty="0" err="1">
                <a:latin typeface="Gill Sans MT"/>
              </a:rPr>
              <a:t>ya</a:t>
            </a:r>
            <a:r>
              <a:rPr sz="2400" b="0" i="0" u="none" strike="noStrike" dirty="0">
                <a:latin typeface="Gill Sans MT"/>
              </a:rPr>
              <a:t> </a:t>
            </a:r>
            <a:r>
              <a:rPr sz="2400" b="0" i="0" u="none" strike="noStrike" dirty="0" err="1">
                <a:latin typeface="Gill Sans MT"/>
              </a:rPr>
              <a:t>Matomba</a:t>
            </a:r>
            <a:r>
              <a:rPr sz="2400" b="0" i="0" u="none" strike="noStrike" dirty="0">
                <a:latin typeface="Gill Sans MT"/>
              </a:rPr>
              <a:t> </a:t>
            </a:r>
            <a:br>
              <a:rPr sz="2400" b="0" i="0" u="none" strike="noStrike" dirty="0">
                <a:latin typeface="Gill Sans MT"/>
              </a:rPr>
            </a:br>
            <a:r>
              <a:rPr sz="2400" b="0" i="0" u="none" strike="noStrike" dirty="0" err="1">
                <a:latin typeface="Gill Sans MT"/>
              </a:rPr>
              <a:t>Ndakisa</a:t>
            </a:r>
            <a:r>
              <a:rPr sz="2400" b="0" i="0" u="none" strike="noStrike" dirty="0">
                <a:latin typeface="Gill Sans MT"/>
              </a:rPr>
              <a:t> 3: Jo (</a:t>
            </a:r>
            <a:r>
              <a:rPr sz="2400" b="0" i="0" u="none" strike="noStrike" dirty="0" err="1">
                <a:latin typeface="Gill Sans MT"/>
              </a:rPr>
              <a:t>Komeka</a:t>
            </a:r>
            <a:r>
              <a:rPr sz="2400" b="0" i="0" u="none" strike="noStrike" dirty="0">
                <a:latin typeface="Gill Sans MT"/>
              </a:rPr>
              <a:t>) </a:t>
            </a:r>
            <a:r>
              <a:rPr sz="2400" b="0" i="0" u="none" strike="noStrike" dirty="0" err="1">
                <a:solidFill>
                  <a:srgbClr val="1A3260"/>
                </a:solidFill>
                <a:latin typeface="Gill Sans MT"/>
              </a:rPr>
              <a:t>Ndakisa</a:t>
            </a:r>
            <a:r>
              <a:rPr sz="2400" b="0" i="0" u="none" strike="noStrike" dirty="0">
                <a:solidFill>
                  <a:srgbClr val="1A3260"/>
                </a:solidFill>
                <a:latin typeface="Gill Sans MT"/>
              </a:rPr>
              <a:t> 3 (</a:t>
            </a:r>
            <a:r>
              <a:rPr sz="2400" b="0" i="0" u="none" strike="noStrike" dirty="0" err="1">
                <a:solidFill>
                  <a:srgbClr val="1A3260"/>
                </a:solidFill>
                <a:latin typeface="Gill Sans MT"/>
              </a:rPr>
              <a:t>Komeka</a:t>
            </a:r>
            <a:r>
              <a:rPr sz="2400" b="0" i="0" u="none" strike="noStrike" dirty="0">
                <a:solidFill>
                  <a:srgbClr val="1A3260"/>
                </a:solidFill>
                <a:latin typeface="Gill Sans MT"/>
              </a:rPr>
              <a:t>) </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4" y="2169268"/>
            <a:ext cx="7225074" cy="4223595"/>
          </a:xfrm>
        </p:spPr>
        <p:txBody>
          <a:bodyPr vert="horz" lIns="91440" tIns="45720" rIns="91440" bIns="45720" rtlCol="0" anchor="ctr">
            <a:noAutofit/>
          </a:bodyPr>
          <a:lstStyle/>
          <a:p>
            <a:pPr rtl="0">
              <a:lnSpc>
                <a:spcPct val="90000"/>
              </a:lnSpc>
            </a:pPr>
            <a:r>
              <a:rPr sz="1200" b="0" i="0" u="none" strike="noStrike">
                <a:latin typeface="Times New Roman"/>
                <a:cs typeface="Times New Roman"/>
              </a:rPr>
              <a:t>Jo asalaka mosala ya ntango nyonso lokola mecanicien mpe azwaka 90 000$ na mbula. </a:t>
            </a:r>
          </a:p>
          <a:p>
            <a:pPr rtl="0">
              <a:lnSpc>
                <a:spcPct val="90000"/>
              </a:lnSpc>
            </a:pPr>
            <a:r>
              <a:rPr sz="1200" b="0" i="0" u="none" strike="noStrike">
                <a:latin typeface="Times New Roman"/>
                <a:cs typeface="Times New Roman"/>
              </a:rPr>
              <a:t>Jo azali na mposa ya kozwa konje ya bamposo 4 mpo na kobika nsima ya lipaso. </a:t>
            </a:r>
          </a:p>
          <a:p>
            <a:pPr>
              <a:lnSpc>
                <a:spcPct val="90000"/>
              </a:lnSpc>
            </a:pPr>
            <a:endParaRPr lang="en-US" sz="1200">
              <a:latin typeface="Times New Roman" panose="02020603050405020304" pitchFamily="18" charset="0"/>
              <a:cs typeface="Times New Roman" panose="02020603050405020304" pitchFamily="18" charset="0"/>
            </a:endParaRPr>
          </a:p>
          <a:p>
            <a:pPr marL="0" indent="0" rtl="0">
              <a:lnSpc>
                <a:spcPct val="90000"/>
              </a:lnSpc>
              <a:buNone/>
            </a:pPr>
            <a:r>
              <a:rPr sz="1200" b="1" i="0" u="sng" strike="noStrike">
                <a:latin typeface="Times New Roman"/>
                <a:cs typeface="Times New Roman"/>
              </a:rPr>
              <a:t>Kosala calcul ya Matomba ya Mposo na Mposo ya Jo (estimation kaka): </a:t>
            </a:r>
          </a:p>
          <a:p>
            <a:pPr rtl="0">
              <a:lnSpc>
                <a:spcPct val="90000"/>
              </a:lnSpc>
            </a:pPr>
            <a:r>
              <a:rPr sz="1200" b="0" i="0" u="none" strike="noStrike">
                <a:latin typeface="Times New Roman"/>
                <a:cs typeface="Times New Roman"/>
              </a:rPr>
              <a:t>Moyenne ya salere ya mposo na mposo ya Michael ezali 1 730$ (90 000 $ okaboli na bamposo 52). </a:t>
            </a:r>
          </a:p>
          <a:p>
            <a:pPr rtl="0">
              <a:lnSpc>
                <a:spcPct val="90000"/>
              </a:lnSpc>
            </a:pPr>
            <a:r>
              <a:rPr sz="1200" b="0" i="0" u="none" strike="noStrike">
                <a:latin typeface="Times New Roman"/>
                <a:cs typeface="Times New Roman"/>
              </a:rPr>
              <a:t>Mbongo balongolaka mposo na mpso na salere ya Michael mpo na kotya na Fond ya PFML ezali 8,65$ na mposo moko. (Contribution ya 450$ na mbula ekabwami na bamposo 52).</a:t>
            </a:r>
          </a:p>
          <a:p>
            <a:pPr rtl="0">
              <a:lnSpc>
                <a:spcPct val="90000"/>
              </a:lnSpc>
            </a:pPr>
            <a:r>
              <a:rPr sz="1200" b="0" i="0" u="none" strike="noStrike">
                <a:latin typeface="Times New Roman"/>
                <a:cs typeface="Times New Roman"/>
              </a:rPr>
              <a:t>Tokanisa ete patro ya Jo azali na bato ya mosala 15 to koleka, contribution ya patro ezali mpe 8,65$ na mposo moko. </a:t>
            </a:r>
          </a:p>
          <a:p>
            <a:pPr rtl="0">
              <a:lnSpc>
                <a:spcPct val="90000"/>
              </a:lnSpc>
            </a:pPr>
            <a:r>
              <a:rPr sz="1200" b="0" i="0" u="none" strike="noStrike">
                <a:latin typeface="Times New Roman"/>
                <a:cs typeface="Times New Roman"/>
              </a:rPr>
              <a:t>Nivo 1: 90% ya remplacement ya lifuti na ba revenus kino na 50% ya SAWW: 1 144$ x 50% = 572$ (rond). 90% ya 572$ = 514$</a:t>
            </a:r>
          </a:p>
          <a:p>
            <a:pPr rtl="0">
              <a:lnSpc>
                <a:spcPct val="90000"/>
              </a:lnSpc>
            </a:pPr>
            <a:r>
              <a:rPr sz="1200" b="0" i="0" u="none" strike="noStrike">
                <a:latin typeface="Times New Roman"/>
                <a:cs typeface="Times New Roman"/>
              </a:rPr>
              <a:t>Nivo 2: 66% ya remplacement ya lifuti na ba revenus oyo eleki 50% ya SAWW</a:t>
            </a:r>
          </a:p>
          <a:p>
            <a:pPr lvl="1" rtl="0">
              <a:lnSpc>
                <a:spcPct val="90000"/>
              </a:lnSpc>
            </a:pPr>
            <a:r>
              <a:rPr sz="1200" b="0" i="0" u="none" strike="noStrike">
                <a:latin typeface="Times New Roman"/>
                <a:cs typeface="Times New Roman"/>
              </a:rPr>
              <a:t>Ba lifuti oyo etikali bafuta ya Jo eza 1 158$ (1 730$ - 572$). </a:t>
            </a:r>
          </a:p>
          <a:p>
            <a:pPr lvl="1" rtl="0">
              <a:lnSpc>
                <a:spcPct val="90000"/>
              </a:lnSpc>
            </a:pPr>
            <a:r>
              <a:rPr sz="1200" b="0" i="0" u="none" strike="noStrike">
                <a:latin typeface="Times New Roman"/>
                <a:cs typeface="Times New Roman"/>
              </a:rPr>
              <a:t>66% ya 1,158$ = 764$</a:t>
            </a:r>
          </a:p>
          <a:p>
            <a:pPr rtl="0">
              <a:lnSpc>
                <a:spcPct val="90000"/>
              </a:lnSpc>
            </a:pPr>
            <a:r>
              <a:rPr sz="1200" b="0" i="0" u="none" strike="noStrike">
                <a:latin typeface="Times New Roman"/>
                <a:cs typeface="Times New Roman"/>
              </a:rPr>
              <a:t>Matomba nyonso ya mposo na mposo ya Jo mpo na bamposo 6 oyo etikali = 1 178$ (514$ + 764$). Yango eleki SAWW, yango wana matomba ya Jo esuki na 1 144$.</a:t>
            </a:r>
          </a:p>
          <a:p>
            <a:pPr>
              <a:lnSpc>
                <a:spcPct val="90000"/>
              </a:lnSpc>
            </a:pPr>
            <a:endParaRPr lang="en-US" sz="1200"/>
          </a:p>
        </p:txBody>
      </p:sp>
      <p:pic>
        <p:nvPicPr>
          <p:cNvPr id="3" name="Picture 2" descr="Doctor holding patients hand">
            <a:extLst>
              <a:ext uri="{FF2B5EF4-FFF2-40B4-BE49-F238E27FC236}">
                <a16:creationId xmlns:a16="http://schemas.microsoft.com/office/drawing/2014/main" id="{01CBC26F-EA0B-B912-EEA7-0BC0E8A05A3C}"/>
              </a:ext>
            </a:extLst>
          </p:cNvPr>
          <p:cNvPicPr>
            <a:picLocks noChangeAspect="1"/>
          </p:cNvPicPr>
          <p:nvPr/>
        </p:nvPicPr>
        <p:blipFill>
          <a:blip r:embed="rId2">
            <a:extLst>
              <a:ext uri="{28A0092B-C50C-407E-A947-70E740481C1C}">
                <a14:useLocalDpi xmlns:a14="http://schemas.microsoft.com/office/drawing/2010/main" val="0"/>
              </a:ext>
            </a:extLst>
          </a:blip>
          <a:srcRect l="10216" r="47197" b="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36736178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AC541C-6B43-895D-17AB-1920F968C5A9}"/>
              </a:ext>
            </a:extLst>
          </p:cNvPr>
          <p:cNvSpPr>
            <a:spLocks noGrp="1"/>
          </p:cNvSpPr>
          <p:nvPr>
            <p:ph idx="1"/>
          </p:nvPr>
        </p:nvSpPr>
        <p:spPr/>
        <p:txBody>
          <a:bodyPr>
            <a:noAutofit/>
          </a:bodyPr>
          <a:lstStyle/>
          <a:p>
            <a:pPr marL="0" indent="0" algn="ctr" rtl="0">
              <a:buNone/>
            </a:pPr>
            <a:r>
              <a:rPr sz="4800" b="0" i="0" u="none" strike="noStrike">
                <a:solidFill>
                  <a:srgbClr val="000000"/>
                </a:solidFill>
                <a:latin typeface="Times New Roman"/>
                <a:cs typeface="Times New Roman"/>
              </a:rPr>
              <a:t>Ozali na mituna?</a:t>
            </a:r>
          </a:p>
        </p:txBody>
      </p:sp>
    </p:spTree>
    <p:extLst>
      <p:ext uri="{BB962C8B-B14F-4D97-AF65-F5344CB8AC3E}">
        <p14:creationId xmlns:p14="http://schemas.microsoft.com/office/powerpoint/2010/main" val="23702326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1CE6-BD3B-45FE-B40A-0E68141FD01E}"/>
              </a:ext>
            </a:extLst>
          </p:cNvPr>
          <p:cNvSpPr>
            <a:spLocks noGrp="1"/>
          </p:cNvSpPr>
          <p:nvPr>
            <p:ph type="title"/>
          </p:nvPr>
        </p:nvSpPr>
        <p:spPr/>
        <p:txBody>
          <a:bodyPr>
            <a:noAutofit/>
          </a:bodyPr>
          <a:lstStyle/>
          <a:p>
            <a:pPr rtl="0"/>
            <a:r>
              <a:rPr sz="2400" b="0" i="0" u="none" strike="noStrike">
                <a:latin typeface="Gill Sans MT"/>
                <a:cs typeface="Arial"/>
              </a:rPr>
              <a:t>Makambo na Mokuse</a:t>
            </a:r>
          </a:p>
        </p:txBody>
      </p:sp>
      <p:sp>
        <p:nvSpPr>
          <p:cNvPr id="5" name="Content Placeholder 4">
            <a:extLst>
              <a:ext uri="{FF2B5EF4-FFF2-40B4-BE49-F238E27FC236}">
                <a16:creationId xmlns:a16="http://schemas.microsoft.com/office/drawing/2014/main" id="{EC142F4F-9C8D-4AA8-83DF-4544AF405A47}"/>
              </a:ext>
            </a:extLst>
          </p:cNvPr>
          <p:cNvSpPr>
            <a:spLocks noGrp="1"/>
          </p:cNvSpPr>
          <p:nvPr>
            <p:ph idx="1"/>
          </p:nvPr>
        </p:nvSpPr>
        <p:spPr>
          <a:xfrm>
            <a:off x="581192" y="2508265"/>
            <a:ext cx="3474340" cy="3917732"/>
          </a:xfrm>
        </p:spPr>
        <p:txBody>
          <a:bodyPr>
            <a:noAutofit/>
          </a:bodyPr>
          <a:lstStyle/>
          <a:p>
            <a:pPr marL="285750" indent="-285750" rtl="0">
              <a:buFont typeface="Wingdings" panose="05000000000000000000" pitchFamily="2" charset="2"/>
              <a:buChar char="§"/>
            </a:pPr>
            <a:r>
              <a:rPr sz="1600" b="0" i="0" u="none" strike="noStrike">
                <a:solidFill>
                  <a:srgbClr val="000000"/>
                </a:solidFill>
                <a:latin typeface="Times New Roman"/>
                <a:cs typeface="Times New Roman"/>
              </a:rPr>
              <a:t>Juillet 2023 - Gouverneur Janet Mills atya maboko na budget ya leta oyo esangisi kobimisa mobeko ya Konje ya Libota mpe ya Kolongono ya Nzoto Bafutaka (PFML). </a:t>
            </a:r>
          </a:p>
          <a:p>
            <a:pPr marL="285750" indent="-285750" rtl="0">
              <a:buFont typeface="Wingdings" panose="05000000000000000000" pitchFamily="2" charset="2"/>
              <a:buChar char="§"/>
            </a:pPr>
            <a:r>
              <a:rPr sz="1600" b="0" i="0" u="none" strike="noStrike">
                <a:solidFill>
                  <a:srgbClr val="000000"/>
                </a:solidFill>
                <a:latin typeface="Times New Roman"/>
                <a:cs typeface="Times New Roman"/>
              </a:rPr>
              <a:t>Mobeko ya PFML ya Maine ekopesa matomba kino na bamposo 12 ya konje oyo bafutaka mpo na konje ya libota, ya mosala ya kibasoda, ya kolongono ya nzoto to ya bokengi.</a:t>
            </a:r>
          </a:p>
          <a:p>
            <a:pPr marL="285750" indent="-285750" rtl="0">
              <a:buFont typeface="Wingdings" panose="05000000000000000000" pitchFamily="2" charset="2"/>
              <a:buChar char="§"/>
            </a:pPr>
            <a:r>
              <a:rPr sz="1600" b="0" i="0" u="none" strike="noStrike">
                <a:solidFill>
                  <a:srgbClr val="000000"/>
                </a:solidFill>
                <a:latin typeface="Times New Roman"/>
                <a:cs typeface="Times New Roman"/>
              </a:rPr>
              <a:t>Mobeko ya PFML ezali kotala bato ya mosala mpe bapatro nyonso ya Etuka ya Maine. Boyangeli ya federale mpe basali na yango balongolami na mobeko oyo.</a:t>
            </a:r>
          </a:p>
          <a:p>
            <a:pPr marL="285750" indent="-285750">
              <a:buFont typeface="Wingdings" panose="05000000000000000000" pitchFamily="2" charset="2"/>
              <a:buChar char="§"/>
            </a:pPr>
            <a:endParaRPr lang="en-US" sz="160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en-US" sz="1600">
              <a:latin typeface="+mj-lt"/>
              <a:cs typeface="Arial" pitchFamily="34" charset="0"/>
            </a:endParaRPr>
          </a:p>
        </p:txBody>
      </p:sp>
      <p:sp>
        <p:nvSpPr>
          <p:cNvPr id="4" name="TextBox 3">
            <a:extLst>
              <a:ext uri="{FF2B5EF4-FFF2-40B4-BE49-F238E27FC236}">
                <a16:creationId xmlns:a16="http://schemas.microsoft.com/office/drawing/2014/main" id="{A61C0438-246F-4B20-937F-ECDE851B78B7}"/>
              </a:ext>
            </a:extLst>
          </p:cNvPr>
          <p:cNvSpPr txBox="1"/>
          <p:nvPr/>
        </p:nvSpPr>
        <p:spPr>
          <a:xfrm>
            <a:off x="11224529" y="6330994"/>
            <a:ext cx="560165" cy="326065"/>
          </a:xfrm>
          <a:prstGeom prst="rect">
            <a:avLst/>
          </a:prstGeom>
          <a:ln w="6350">
            <a:noFill/>
            <a:miter lim="800000"/>
          </a:ln>
        </p:spPr>
        <p:txBody>
          <a:bodyPr vert="horz" wrap="square" lIns="0" tIns="0" rIns="0" bIns="0" rtlCol="0">
            <a:noAutofit/>
          </a:bodyPr>
          <a:lstStyle/>
          <a:p>
            <a:pPr marL="0" marR="0" lvl="0" indent="0" algn="ctr" defTabSz="457200" rtl="0" eaLnBrk="1" fontAlgn="auto" latinLnBrk="0" hangingPunct="1">
              <a:lnSpc>
                <a:spcPct val="100000"/>
              </a:lnSpc>
              <a:spcBef>
                <a:spcPts val="300"/>
              </a:spcBef>
              <a:spcAft>
                <a:spcPts val="300"/>
              </a:spcAft>
              <a:buClrTx/>
              <a:buSzTx/>
              <a:buFontTx/>
              <a:buNone/>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descr="A group of people standing around a table&#10;&#10;Description automatically generated with medium confidence">
            <a:extLst>
              <a:ext uri="{FF2B5EF4-FFF2-40B4-BE49-F238E27FC236}">
                <a16:creationId xmlns:a16="http://schemas.microsoft.com/office/drawing/2014/main" id="{41AE5F23-E6EF-9697-D9D8-B43557A6B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025" y="2273822"/>
            <a:ext cx="5906846" cy="3683839"/>
          </a:xfrm>
          <a:prstGeom prst="rect">
            <a:avLst/>
          </a:prstGeom>
        </p:spPr>
      </p:pic>
    </p:spTree>
    <p:extLst>
      <p:ext uri="{BB962C8B-B14F-4D97-AF65-F5344CB8AC3E}">
        <p14:creationId xmlns:p14="http://schemas.microsoft.com/office/powerpoint/2010/main" val="8726975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sz="2400" b="0" i="0" u="none" strike="noStrike">
                <a:latin typeface="Gill Sans MT"/>
              </a:rPr>
              <a:t>Badati ya ntina</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168628"/>
            <a:ext cx="3593242" cy="4232432"/>
          </a:xfrm>
        </p:spPr>
        <p:txBody>
          <a:bodyPr anchor="t">
            <a:noAutofit/>
          </a:bodyPr>
          <a:lstStyle/>
          <a:p>
            <a:pPr rtl="0"/>
            <a:r>
              <a:rPr sz="1600" b="0" i="0" u="none" strike="noStrike">
                <a:solidFill>
                  <a:srgbClr val="000000"/>
                </a:solidFill>
                <a:latin typeface="Times New Roman"/>
                <a:cs typeface="Times New Roman"/>
              </a:rPr>
              <a:t>Mokolo ya 25 octobre, 2023: Mobeko ya PFML ekomaki na ngala.</a:t>
            </a:r>
          </a:p>
          <a:p>
            <a:pPr rtl="0"/>
            <a:r>
              <a:rPr sz="1600" b="0" i="0" u="none" strike="noStrike">
                <a:solidFill>
                  <a:srgbClr val="000000"/>
                </a:solidFill>
                <a:latin typeface="Times New Roman"/>
                <a:cs typeface="Times New Roman"/>
              </a:rPr>
              <a:t>Mokolo ya 1 janvier 2024: Baponaki Mokonzi ya PFML. </a:t>
            </a:r>
          </a:p>
          <a:p>
            <a:pPr rtl="0"/>
            <a:r>
              <a:rPr sz="1600" b="0" i="0" u="none" strike="noStrike">
                <a:solidFill>
                  <a:srgbClr val="000000"/>
                </a:solidFill>
                <a:latin typeface="Times New Roman"/>
                <a:cs typeface="Times New Roman"/>
              </a:rPr>
              <a:t>Mokolo ya 1 janvier 2025: Ministere ya Mosala ya Maine esengeli kobimisa mibeko mpo na kosalela programe ya PFML. </a:t>
            </a:r>
          </a:p>
          <a:p>
            <a:pPr rtl="0"/>
            <a:r>
              <a:rPr sz="1600" b="0" i="0" u="none" strike="noStrike">
                <a:solidFill>
                  <a:srgbClr val="000000"/>
                </a:solidFill>
                <a:latin typeface="Times New Roman"/>
                <a:cs typeface="Times New Roman"/>
              </a:rPr>
              <a:t>Mokolo ya 1 janvier 2025: Ba retenus ya lifuti mpo na programe ya Konje ya Libota mpe ya Kolongono ya Nzoto Bafutaka ekobanda. </a:t>
            </a:r>
          </a:p>
          <a:p>
            <a:pPr rtl="0"/>
            <a:r>
              <a:rPr sz="1600" b="0" i="0" u="none" strike="noStrike">
                <a:solidFill>
                  <a:srgbClr val="000000"/>
                </a:solidFill>
                <a:latin typeface="Times New Roman"/>
                <a:cs typeface="Times New Roman"/>
              </a:rPr>
              <a:t>Mokolo ya 1 mai 2026: Matomba ekomi disponible. </a:t>
            </a:r>
          </a:p>
          <a:p>
            <a:endParaRPr lang="en-US" sz="1600"/>
          </a:p>
        </p:txBody>
      </p:sp>
      <p:sp>
        <p:nvSpPr>
          <p:cNvPr id="3" name="Content Placeholder 2">
            <a:extLst>
              <a:ext uri="{FF2B5EF4-FFF2-40B4-BE49-F238E27FC236}">
                <a16:creationId xmlns:a16="http://schemas.microsoft.com/office/drawing/2014/main" id="{0B015580-B794-D4F8-C045-4926659C725C}"/>
              </a:ext>
            </a:extLst>
          </p:cNvPr>
          <p:cNvSpPr>
            <a:spLocks noGrp="1"/>
          </p:cNvSpPr>
          <p:nvPr>
            <p:ph sz="half" idx="2"/>
          </p:nvPr>
        </p:nvSpPr>
        <p:spPr/>
        <p:txBody>
          <a:bodyPr>
            <a:noAutofit/>
          </a:bodyPr>
          <a:lstStyle/>
          <a:p>
            <a:endParaRPr lang="en-US" sz="1600"/>
          </a:p>
        </p:txBody>
      </p:sp>
      <p:pic>
        <p:nvPicPr>
          <p:cNvPr id="6" name="Content Placeholder 39">
            <a:extLst>
              <a:ext uri="{FF2B5EF4-FFF2-40B4-BE49-F238E27FC236}">
                <a16:creationId xmlns:a16="http://schemas.microsoft.com/office/drawing/2014/main" id="{50216533-B446-A434-E5D9-D53425BAB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328" y="1905582"/>
            <a:ext cx="6741543" cy="4854051"/>
          </a:xfrm>
          <a:prstGeom prst="rect">
            <a:avLst/>
          </a:prstGeom>
        </p:spPr>
      </p:pic>
      <p:sp>
        <p:nvSpPr>
          <p:cNvPr id="7" name="TextBox 6">
            <a:extLst>
              <a:ext uri="{FF2B5EF4-FFF2-40B4-BE49-F238E27FC236}">
                <a16:creationId xmlns:a16="http://schemas.microsoft.com/office/drawing/2014/main" id="{1765CF51-7386-3EF2-78D2-938E45A73189}"/>
              </a:ext>
            </a:extLst>
          </p:cNvPr>
          <p:cNvSpPr txBox="1"/>
          <p:nvPr/>
        </p:nvSpPr>
        <p:spPr>
          <a:xfrm>
            <a:off x="4973496" y="2179092"/>
            <a:ext cx="6211330" cy="276999"/>
          </a:xfrm>
          <a:prstGeom prst="rect">
            <a:avLst/>
          </a:prstGeom>
          <a:noFill/>
        </p:spPr>
        <p:txBody>
          <a:bodyPr wrap="square" rtlCol="0">
            <a:noAutofit/>
          </a:bodyPr>
          <a:lstStyle/>
          <a:p>
            <a:pPr rtl="0">
              <a:tabLst>
                <a:tab pos="5084763" algn="l"/>
              </a:tabLst>
            </a:pPr>
            <a:r>
              <a:rPr sz="1100" b="1" i="0" u="none" strike="noStrike">
                <a:latin typeface="Gill Sans MT"/>
              </a:rPr>
              <a:t>Badati ya Konje ya Libota mpe ya Kolongono ya Nzoto Bafutaka	</a:t>
            </a:r>
            <a:r>
              <a:rPr sz="1100" b="0" i="0" u="none" strike="noStrike">
                <a:latin typeface="Gill Sans MT"/>
              </a:rPr>
              <a:t>Octobre 2023</a:t>
            </a:r>
          </a:p>
        </p:txBody>
      </p:sp>
      <p:sp>
        <p:nvSpPr>
          <p:cNvPr id="8" name="TextBox 7">
            <a:extLst>
              <a:ext uri="{FF2B5EF4-FFF2-40B4-BE49-F238E27FC236}">
                <a16:creationId xmlns:a16="http://schemas.microsoft.com/office/drawing/2014/main" id="{3F2FDC6B-5B1A-B0DE-A9B6-BF530334D497}"/>
              </a:ext>
            </a:extLst>
          </p:cNvPr>
          <p:cNvSpPr txBox="1"/>
          <p:nvPr/>
        </p:nvSpPr>
        <p:spPr>
          <a:xfrm>
            <a:off x="4973496" y="2574922"/>
            <a:ext cx="1375188" cy="200055"/>
          </a:xfrm>
          <a:prstGeom prst="rect">
            <a:avLst/>
          </a:prstGeom>
          <a:noFill/>
        </p:spPr>
        <p:txBody>
          <a:bodyPr wrap="square" rtlCol="0">
            <a:noAutofit/>
          </a:bodyPr>
          <a:lstStyle/>
          <a:p>
            <a:pPr algn="ctr" rtl="0"/>
            <a:r>
              <a:rPr sz="600" b="1" i="0" u="none" strike="noStrike">
                <a:latin typeface="Gill Sans MT"/>
              </a:rPr>
              <a:t>Babandisi Programe PFMK</a:t>
            </a:r>
          </a:p>
        </p:txBody>
      </p:sp>
      <p:sp>
        <p:nvSpPr>
          <p:cNvPr id="9" name="TextBox 8">
            <a:extLst>
              <a:ext uri="{FF2B5EF4-FFF2-40B4-BE49-F238E27FC236}">
                <a16:creationId xmlns:a16="http://schemas.microsoft.com/office/drawing/2014/main" id="{6BEDD9CF-B408-AF0B-B1D4-D40E68721AD2}"/>
              </a:ext>
            </a:extLst>
          </p:cNvPr>
          <p:cNvSpPr txBox="1"/>
          <p:nvPr/>
        </p:nvSpPr>
        <p:spPr>
          <a:xfrm>
            <a:off x="4952871" y="2962569"/>
            <a:ext cx="1375188" cy="369332"/>
          </a:xfrm>
          <a:prstGeom prst="rect">
            <a:avLst/>
          </a:prstGeom>
          <a:noFill/>
        </p:spPr>
        <p:txBody>
          <a:bodyPr wrap="square" rtlCol="0">
            <a:noAutofit/>
          </a:bodyPr>
          <a:lstStyle/>
          <a:p>
            <a:pPr algn="ctr" rtl="0"/>
            <a:r>
              <a:rPr sz="800" b="1" i="0" u="none" strike="noStrike">
                <a:latin typeface="Gill Sans MT"/>
              </a:rPr>
              <a:t>25</a:t>
            </a:r>
          </a:p>
          <a:p>
            <a:pPr algn="ctr" rtl="0"/>
            <a:r>
              <a:rPr sz="800" b="1" i="0" u="none" strike="noStrike">
                <a:latin typeface="Gill Sans MT"/>
              </a:rPr>
              <a:t>Oct</a:t>
            </a:r>
          </a:p>
        </p:txBody>
      </p:sp>
      <p:sp>
        <p:nvSpPr>
          <p:cNvPr id="11" name="TextBox 10">
            <a:extLst>
              <a:ext uri="{FF2B5EF4-FFF2-40B4-BE49-F238E27FC236}">
                <a16:creationId xmlns:a16="http://schemas.microsoft.com/office/drawing/2014/main" id="{1BF82AF7-2D10-DA4E-F66A-F055E4D4846E}"/>
              </a:ext>
            </a:extLst>
          </p:cNvPr>
          <p:cNvSpPr txBox="1"/>
          <p:nvPr/>
        </p:nvSpPr>
        <p:spPr>
          <a:xfrm>
            <a:off x="7111044" y="2393337"/>
            <a:ext cx="1375188" cy="200055"/>
          </a:xfrm>
          <a:prstGeom prst="rect">
            <a:avLst/>
          </a:prstGeom>
          <a:noFill/>
        </p:spPr>
        <p:txBody>
          <a:bodyPr wrap="square" rtlCol="0">
            <a:noAutofit/>
          </a:bodyPr>
          <a:lstStyle/>
          <a:p>
            <a:pPr algn="ctr" rtl="0"/>
            <a:r>
              <a:rPr sz="600" b="1" i="0" u="none" strike="noStrike">
                <a:latin typeface="Gill Sans MT"/>
              </a:rPr>
              <a:t>Baponi Mokonzi</a:t>
            </a:r>
          </a:p>
        </p:txBody>
      </p:sp>
      <p:sp>
        <p:nvSpPr>
          <p:cNvPr id="12" name="TextBox 11">
            <a:extLst>
              <a:ext uri="{FF2B5EF4-FFF2-40B4-BE49-F238E27FC236}">
                <a16:creationId xmlns:a16="http://schemas.microsoft.com/office/drawing/2014/main" id="{97505019-FC96-B22C-8033-7E0F56B05438}"/>
              </a:ext>
            </a:extLst>
          </p:cNvPr>
          <p:cNvSpPr txBox="1"/>
          <p:nvPr/>
        </p:nvSpPr>
        <p:spPr>
          <a:xfrm>
            <a:off x="7111044" y="2913542"/>
            <a:ext cx="1375188" cy="369332"/>
          </a:xfrm>
          <a:prstGeom prst="rect">
            <a:avLst/>
          </a:prstGeom>
          <a:noFill/>
        </p:spPr>
        <p:txBody>
          <a:bodyPr wrap="square" rtlCol="0">
            <a:noAutofit/>
          </a:bodyPr>
          <a:lstStyle/>
          <a:p>
            <a:pPr algn="ctr" rtl="0"/>
            <a:r>
              <a:rPr sz="800" b="1" i="0" u="none" strike="noStrike" dirty="0" err="1">
                <a:latin typeface="Gill Sans MT"/>
              </a:rPr>
              <a:t>Mokolo</a:t>
            </a:r>
            <a:r>
              <a:rPr sz="800" b="1" i="0" u="none" strike="noStrike" dirty="0">
                <a:latin typeface="Gill Sans MT"/>
              </a:rPr>
              <a:t> </a:t>
            </a:r>
            <a:r>
              <a:rPr sz="800" b="1" i="0" u="none" strike="noStrike" dirty="0" err="1">
                <a:latin typeface="Gill Sans MT"/>
              </a:rPr>
              <a:t>ya</a:t>
            </a:r>
            <a:r>
              <a:rPr sz="800" b="1" i="0" u="none" strike="noStrike" dirty="0">
                <a:latin typeface="Gill Sans MT"/>
              </a:rPr>
              <a:t> </a:t>
            </a:r>
            <a:endParaRPr lang="en-US" sz="800" b="1" i="0" u="none" strike="noStrike" dirty="0">
              <a:latin typeface="Gill Sans MT"/>
            </a:endParaRPr>
          </a:p>
          <a:p>
            <a:pPr algn="ctr" rtl="0"/>
            <a:r>
              <a:rPr sz="800" b="1" i="0" u="none" strike="noStrike" dirty="0">
                <a:latin typeface="Gill Sans MT"/>
              </a:rPr>
              <a:t>1 Jan </a:t>
            </a:r>
          </a:p>
          <a:p>
            <a:pPr algn="ctr" rtl="0"/>
            <a:r>
              <a:rPr sz="800" b="1" i="0" u="none" strike="noStrike" dirty="0">
                <a:latin typeface="Gill Sans MT"/>
              </a:rPr>
              <a:t>2024</a:t>
            </a:r>
          </a:p>
        </p:txBody>
      </p:sp>
      <p:sp>
        <p:nvSpPr>
          <p:cNvPr id="13" name="TextBox 12">
            <a:extLst>
              <a:ext uri="{FF2B5EF4-FFF2-40B4-BE49-F238E27FC236}">
                <a16:creationId xmlns:a16="http://schemas.microsoft.com/office/drawing/2014/main" id="{1B36EB88-3B0C-A7D9-AEFB-3C9767D59975}"/>
              </a:ext>
            </a:extLst>
          </p:cNvPr>
          <p:cNvSpPr txBox="1"/>
          <p:nvPr/>
        </p:nvSpPr>
        <p:spPr>
          <a:xfrm>
            <a:off x="9521411" y="2669298"/>
            <a:ext cx="1375188" cy="200055"/>
          </a:xfrm>
          <a:prstGeom prst="rect">
            <a:avLst/>
          </a:prstGeom>
          <a:noFill/>
        </p:spPr>
        <p:txBody>
          <a:bodyPr wrap="square" rtlCol="0">
            <a:noAutofit/>
          </a:bodyPr>
          <a:lstStyle/>
          <a:p>
            <a:pPr algn="ctr" rtl="0"/>
            <a:r>
              <a:rPr sz="600" b="1" i="0" u="none" strike="noStrike">
                <a:latin typeface="Gill Sans MT"/>
              </a:rPr>
              <a:t>Babandi kosala mobeko</a:t>
            </a:r>
          </a:p>
        </p:txBody>
      </p:sp>
      <p:sp>
        <p:nvSpPr>
          <p:cNvPr id="14" name="TextBox 13">
            <a:extLst>
              <a:ext uri="{FF2B5EF4-FFF2-40B4-BE49-F238E27FC236}">
                <a16:creationId xmlns:a16="http://schemas.microsoft.com/office/drawing/2014/main" id="{3F3424F0-C2BA-8A3F-019A-30C2292E9A2D}"/>
              </a:ext>
            </a:extLst>
          </p:cNvPr>
          <p:cNvSpPr txBox="1"/>
          <p:nvPr/>
        </p:nvSpPr>
        <p:spPr>
          <a:xfrm>
            <a:off x="9476007" y="3232362"/>
            <a:ext cx="1453250" cy="369332"/>
          </a:xfrm>
          <a:prstGeom prst="rect">
            <a:avLst/>
          </a:prstGeom>
          <a:noFill/>
        </p:spPr>
        <p:txBody>
          <a:bodyPr wrap="square" rtlCol="0">
            <a:noAutofit/>
          </a:bodyPr>
          <a:lstStyle/>
          <a:p>
            <a:pPr algn="ctr" rtl="0"/>
            <a:r>
              <a:rPr sz="800" b="1" i="0" u="none" strike="noStrike">
                <a:latin typeface="Gill Sans MT"/>
              </a:rPr>
              <a:t>Eleko ya prenta</a:t>
            </a:r>
          </a:p>
          <a:p>
            <a:pPr algn="ctr" rtl="0"/>
            <a:r>
              <a:rPr sz="800" b="1" i="0" u="none" strike="noStrike">
                <a:latin typeface="Gill Sans MT"/>
              </a:rPr>
              <a:t>2024</a:t>
            </a:r>
          </a:p>
        </p:txBody>
      </p:sp>
      <p:sp>
        <p:nvSpPr>
          <p:cNvPr id="15" name="TextBox 14">
            <a:extLst>
              <a:ext uri="{FF2B5EF4-FFF2-40B4-BE49-F238E27FC236}">
                <a16:creationId xmlns:a16="http://schemas.microsoft.com/office/drawing/2014/main" id="{CFFEF818-D3B9-3C60-04C5-ECE93D49253A}"/>
              </a:ext>
            </a:extLst>
          </p:cNvPr>
          <p:cNvSpPr txBox="1"/>
          <p:nvPr/>
        </p:nvSpPr>
        <p:spPr>
          <a:xfrm>
            <a:off x="8912996" y="4146700"/>
            <a:ext cx="1375188" cy="200055"/>
          </a:xfrm>
          <a:prstGeom prst="rect">
            <a:avLst/>
          </a:prstGeom>
          <a:noFill/>
        </p:spPr>
        <p:txBody>
          <a:bodyPr wrap="square" rtlCol="0">
            <a:noAutofit/>
          </a:bodyPr>
          <a:lstStyle/>
          <a:p>
            <a:pPr algn="ctr" rtl="0"/>
            <a:r>
              <a:rPr sz="600" b="1" i="0" u="none" strike="noStrike">
                <a:latin typeface="Gill Sans MT"/>
              </a:rPr>
              <a:t>Matomba Ebandi</a:t>
            </a:r>
          </a:p>
        </p:txBody>
      </p:sp>
      <p:sp>
        <p:nvSpPr>
          <p:cNvPr id="16" name="TextBox 15">
            <a:extLst>
              <a:ext uri="{FF2B5EF4-FFF2-40B4-BE49-F238E27FC236}">
                <a16:creationId xmlns:a16="http://schemas.microsoft.com/office/drawing/2014/main" id="{960A3DF1-E94F-3CD5-B77A-18AF518394C4}"/>
              </a:ext>
            </a:extLst>
          </p:cNvPr>
          <p:cNvSpPr txBox="1"/>
          <p:nvPr/>
        </p:nvSpPr>
        <p:spPr>
          <a:xfrm>
            <a:off x="8912996" y="4808867"/>
            <a:ext cx="1453250" cy="369332"/>
          </a:xfrm>
          <a:prstGeom prst="rect">
            <a:avLst/>
          </a:prstGeom>
          <a:noFill/>
        </p:spPr>
        <p:txBody>
          <a:bodyPr wrap="square" rtlCol="0">
            <a:noAutofit/>
          </a:bodyPr>
          <a:lstStyle/>
          <a:p>
            <a:pPr algn="ctr" rtl="0"/>
            <a:r>
              <a:rPr sz="800" b="1" i="0" u="none" strike="noStrike" dirty="0" err="1">
                <a:latin typeface="Gill Sans MT"/>
              </a:rPr>
              <a:t>Mokolo</a:t>
            </a:r>
            <a:r>
              <a:rPr sz="800" b="1" i="0" u="none" strike="noStrike" dirty="0">
                <a:latin typeface="Gill Sans MT"/>
              </a:rPr>
              <a:t> </a:t>
            </a:r>
            <a:r>
              <a:rPr sz="800" b="1" i="0" u="none" strike="noStrike" dirty="0" err="1">
                <a:latin typeface="Gill Sans MT"/>
              </a:rPr>
              <a:t>ya</a:t>
            </a:r>
            <a:r>
              <a:rPr sz="800" b="1" i="0" u="none" strike="noStrike" dirty="0">
                <a:latin typeface="Gill Sans MT"/>
              </a:rPr>
              <a:t> </a:t>
            </a:r>
            <a:endParaRPr lang="en-US" sz="800" b="1" i="0" u="none" strike="noStrike" dirty="0">
              <a:latin typeface="Gill Sans MT"/>
            </a:endParaRPr>
          </a:p>
          <a:p>
            <a:pPr algn="ctr" rtl="0"/>
            <a:r>
              <a:rPr sz="800" b="1" i="0" u="none" strike="noStrike" dirty="0">
                <a:latin typeface="Gill Sans MT"/>
              </a:rPr>
              <a:t>1 Mai </a:t>
            </a:r>
          </a:p>
          <a:p>
            <a:pPr algn="ctr" rtl="0"/>
            <a:r>
              <a:rPr sz="800" b="1" i="0" u="none" strike="noStrike" dirty="0">
                <a:latin typeface="Gill Sans MT"/>
              </a:rPr>
              <a:t>2026</a:t>
            </a:r>
          </a:p>
        </p:txBody>
      </p:sp>
      <p:sp>
        <p:nvSpPr>
          <p:cNvPr id="17" name="TextBox 16">
            <a:extLst>
              <a:ext uri="{FF2B5EF4-FFF2-40B4-BE49-F238E27FC236}">
                <a16:creationId xmlns:a16="http://schemas.microsoft.com/office/drawing/2014/main" id="{2FED7B5C-82F3-30CF-735E-7C1A0E7F5979}"/>
              </a:ext>
            </a:extLst>
          </p:cNvPr>
          <p:cNvSpPr txBox="1"/>
          <p:nvPr/>
        </p:nvSpPr>
        <p:spPr>
          <a:xfrm>
            <a:off x="5661090" y="4319052"/>
            <a:ext cx="1375188" cy="200055"/>
          </a:xfrm>
          <a:prstGeom prst="rect">
            <a:avLst/>
          </a:prstGeom>
          <a:noFill/>
        </p:spPr>
        <p:txBody>
          <a:bodyPr wrap="square" rtlCol="0">
            <a:noAutofit/>
          </a:bodyPr>
          <a:lstStyle/>
          <a:p>
            <a:pPr algn="ctr" rtl="0"/>
            <a:r>
              <a:rPr sz="600" b="1" i="0" u="none" strike="noStrike">
                <a:latin typeface="Gill Sans MT"/>
              </a:rPr>
              <a:t>Cotisation ya Salere Ebandi</a:t>
            </a:r>
          </a:p>
        </p:txBody>
      </p:sp>
      <p:sp>
        <p:nvSpPr>
          <p:cNvPr id="18" name="TextBox 17">
            <a:extLst>
              <a:ext uri="{FF2B5EF4-FFF2-40B4-BE49-F238E27FC236}">
                <a16:creationId xmlns:a16="http://schemas.microsoft.com/office/drawing/2014/main" id="{55FE9DB9-AB71-8BA8-0933-05A65F2BC37B}"/>
              </a:ext>
            </a:extLst>
          </p:cNvPr>
          <p:cNvSpPr txBox="1"/>
          <p:nvPr/>
        </p:nvSpPr>
        <p:spPr>
          <a:xfrm>
            <a:off x="5717945" y="4995295"/>
            <a:ext cx="1375188" cy="369332"/>
          </a:xfrm>
          <a:prstGeom prst="rect">
            <a:avLst/>
          </a:prstGeom>
          <a:noFill/>
        </p:spPr>
        <p:txBody>
          <a:bodyPr wrap="square" rtlCol="0">
            <a:noAutofit/>
          </a:bodyPr>
          <a:lstStyle/>
          <a:p>
            <a:pPr algn="ctr" rtl="0"/>
            <a:r>
              <a:rPr sz="800" b="1" i="0" u="none" strike="noStrike" dirty="0" err="1">
                <a:latin typeface="Gill Sans MT"/>
              </a:rPr>
              <a:t>Mokolo</a:t>
            </a:r>
            <a:r>
              <a:rPr sz="800" b="1" i="0" u="none" strike="noStrike" dirty="0">
                <a:latin typeface="Gill Sans MT"/>
              </a:rPr>
              <a:t> </a:t>
            </a:r>
            <a:r>
              <a:rPr sz="800" b="1" i="0" u="none" strike="noStrike" dirty="0" err="1">
                <a:latin typeface="Gill Sans MT"/>
              </a:rPr>
              <a:t>ya</a:t>
            </a:r>
            <a:r>
              <a:rPr sz="800" b="1" i="0" u="none" strike="noStrike" dirty="0">
                <a:latin typeface="Gill Sans MT"/>
              </a:rPr>
              <a:t> </a:t>
            </a:r>
            <a:endParaRPr lang="en-US" sz="800" b="1" i="0" u="none" strike="noStrike" dirty="0">
              <a:latin typeface="Gill Sans MT"/>
            </a:endParaRPr>
          </a:p>
          <a:p>
            <a:pPr algn="ctr" rtl="0"/>
            <a:r>
              <a:rPr sz="800" b="1" i="0" u="none" strike="noStrike" dirty="0">
                <a:latin typeface="Gill Sans MT"/>
              </a:rPr>
              <a:t>1 Jan </a:t>
            </a:r>
          </a:p>
          <a:p>
            <a:pPr algn="ctr" rtl="0"/>
            <a:r>
              <a:rPr sz="800" b="1" i="0" u="none" strike="noStrike" dirty="0">
                <a:latin typeface="Gill Sans MT"/>
              </a:rPr>
              <a:t>2025</a:t>
            </a:r>
          </a:p>
        </p:txBody>
      </p:sp>
      <p:sp>
        <p:nvSpPr>
          <p:cNvPr id="19" name="TextBox 18">
            <a:extLst>
              <a:ext uri="{FF2B5EF4-FFF2-40B4-BE49-F238E27FC236}">
                <a16:creationId xmlns:a16="http://schemas.microsoft.com/office/drawing/2014/main" id="{2E08156E-6D62-F3E2-3F69-7032BA0D10C3}"/>
              </a:ext>
            </a:extLst>
          </p:cNvPr>
          <p:cNvSpPr txBox="1"/>
          <p:nvPr/>
        </p:nvSpPr>
        <p:spPr>
          <a:xfrm>
            <a:off x="5717945" y="5934646"/>
            <a:ext cx="1375188" cy="307777"/>
          </a:xfrm>
          <a:prstGeom prst="rect">
            <a:avLst/>
          </a:prstGeom>
          <a:noFill/>
        </p:spPr>
        <p:txBody>
          <a:bodyPr wrap="square" rtlCol="0">
            <a:noAutofit/>
          </a:bodyPr>
          <a:lstStyle/>
          <a:p>
            <a:pPr algn="ctr" rtl="0"/>
            <a:r>
              <a:rPr sz="600" b="0" i="0" u="none" strike="noStrike">
                <a:latin typeface="Gill Sans MT"/>
              </a:rPr>
              <a:t>Barapore ya liboso mpe balifuti ya ba trimestre oyo esengeli kofutama le 30 avril.</a:t>
            </a:r>
          </a:p>
        </p:txBody>
      </p:sp>
    </p:spTree>
    <p:extLst>
      <p:ext uri="{BB962C8B-B14F-4D97-AF65-F5344CB8AC3E}">
        <p14:creationId xmlns:p14="http://schemas.microsoft.com/office/powerpoint/2010/main" val="42848125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sz="2800" b="0" i="0" u="none" strike="noStrike">
                <a:latin typeface="Gill Sans MT"/>
              </a:rPr>
              <a:t>KOSALA MOBEKO MPE KOZWA MAKANISI</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2251929"/>
            <a:ext cx="11128457" cy="3913487"/>
          </a:xfrm>
        </p:spPr>
        <p:txBody>
          <a:bodyPr anchor="t">
            <a:noAutofit/>
          </a:bodyPr>
          <a:lstStyle/>
          <a:p>
            <a:pPr marL="0" indent="0" algn="ctr" rtl="0">
              <a:buNone/>
            </a:pPr>
            <a:r>
              <a:rPr sz="1800" b="0" i="0" u="none" strike="noStrike">
                <a:solidFill>
                  <a:srgbClr val="000000"/>
                </a:solidFill>
                <a:latin typeface="Times New Roman"/>
                <a:cs typeface="Times New Roman"/>
              </a:rPr>
              <a:t>Babandi mosala ya kosala PFML na koyokana na Mobeko ya Ndenge ya Kosala Mosala ya Maine (MAPA): </a:t>
            </a:r>
          </a:p>
          <a:p>
            <a:pPr marL="0" indent="0" algn="ctr" rtl="0">
              <a:buNone/>
            </a:pPr>
            <a:r>
              <a:rPr sz="1800" b="0" i="0" u="none" strike="noStrike">
                <a:solidFill>
                  <a:srgbClr val="000000"/>
                </a:solidFill>
                <a:latin typeface="Times New Roman"/>
                <a:cs typeface="Times New Roman"/>
              </a:rPr>
              <a:t>Dati ya ebandeli ya mosala eyebani etali kosalela mibeko: </a:t>
            </a:r>
            <a:r>
              <a:rPr sz="1800" b="1" i="0" u="none" strike="noStrike">
                <a:solidFill>
                  <a:srgbClr val="000000"/>
                </a:solidFill>
                <a:latin typeface="Times New Roman"/>
                <a:cs typeface="Times New Roman"/>
              </a:rPr>
              <a:t>eleko ya prenta 2024</a:t>
            </a:r>
          </a:p>
          <a:p>
            <a:pPr marL="0" indent="0" algn="ctr">
              <a:buNone/>
            </a:pPr>
            <a:endParaRPr lang="en-US" b="1">
              <a:solidFill>
                <a:schemeClr val="tx1"/>
              </a:solidFill>
              <a:latin typeface="Times New Roman" panose="02020603050405020304" pitchFamily="18" charset="0"/>
              <a:cs typeface="Times New Roman" panose="02020603050405020304" pitchFamily="18" charset="0"/>
            </a:endParaRPr>
          </a:p>
          <a:p>
            <a:pPr rtl="0"/>
            <a:r>
              <a:rPr sz="1800" b="0" i="0" u="none" strike="noStrike">
                <a:solidFill>
                  <a:srgbClr val="000000"/>
                </a:solidFill>
                <a:latin typeface="Times New Roman"/>
                <a:cs typeface="Times New Roman"/>
              </a:rPr>
              <a:t>Makita ya solo ya koyoka makanisi ya bato mpo na kosenga makanisi ya générale mpe kotuna mituna na baye balingi. </a:t>
            </a:r>
            <a:endParaRPr lang="en-US" b="1">
              <a:solidFill>
                <a:schemeClr val="tx1"/>
              </a:solidFill>
              <a:latin typeface="Times New Roman" panose="02020603050405020304" pitchFamily="18" charset="0"/>
              <a:cs typeface="Times New Roman" panose="02020603050405020304" pitchFamily="18" charset="0"/>
            </a:endParaRPr>
          </a:p>
          <a:p>
            <a:pPr rtl="0"/>
            <a:r>
              <a:rPr sz="1800" b="0" i="0" u="none" strike="noStrike">
                <a:solidFill>
                  <a:srgbClr val="000000"/>
                </a:solidFill>
                <a:latin typeface="Times New Roman"/>
                <a:cs typeface="Times New Roman"/>
              </a:rPr>
              <a:t>Babongisi mibeko ya yambo mpe babimisi yango mpo bato bapesa makanisi. Eleko ya mituna lisolo liboso ya bato banso esalemi na kotalelaka mibeko ya yambo. </a:t>
            </a:r>
          </a:p>
          <a:p>
            <a:pPr rtl="0"/>
            <a:r>
              <a:rPr sz="1800" b="0" i="0" u="none" strike="noStrike">
                <a:solidFill>
                  <a:srgbClr val="000000"/>
                </a:solidFill>
                <a:latin typeface="Times New Roman"/>
                <a:cs typeface="Times New Roman"/>
              </a:rPr>
              <a:t>Ministere etalaka mpe eyanolaka na makanisi bato bapesaka.</a:t>
            </a:r>
          </a:p>
          <a:p>
            <a:pPr rtl="0"/>
            <a:r>
              <a:rPr sz="1800" b="0" i="0" u="none" strike="noStrike">
                <a:solidFill>
                  <a:srgbClr val="000000"/>
                </a:solidFill>
                <a:latin typeface="Times New Roman"/>
                <a:cs typeface="Times New Roman"/>
              </a:rPr>
              <a:t>Ministere ebimisi mibeko mpo na kobanda kosalela programe na janvier 2025.</a:t>
            </a:r>
            <a:endParaRPr lang="en-US"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3610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sz="2800" b="0" i="0" u="none" strike="noStrike">
                <a:latin typeface="Gill Sans MT"/>
              </a:rPr>
              <a:t>Makabo na Fond ya PFML</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1970845"/>
            <a:ext cx="11269381" cy="4609063"/>
          </a:xfrm>
        </p:spPr>
        <p:txBody>
          <a:bodyPr anchor="t">
            <a:noAutofit/>
          </a:bodyPr>
          <a:lstStyle/>
          <a:p>
            <a:pPr rtl="0"/>
            <a:r>
              <a:rPr sz="1800" b="0" i="0" u="none" strike="noStrike">
                <a:solidFill>
                  <a:srgbClr val="000000"/>
                </a:solidFill>
                <a:latin typeface="Times New Roman"/>
                <a:cs typeface="Times New Roman"/>
              </a:rPr>
              <a:t>Contribution ya moto ya mosala moko ezali 1% ya taux ya lifuti ya mutu, ekabolami kati ya mosali na patro. </a:t>
            </a:r>
          </a:p>
          <a:p>
            <a:pPr rtl="0"/>
            <a:r>
              <a:rPr sz="1800" b="0" i="0" u="none" strike="noStrike">
                <a:solidFill>
                  <a:srgbClr val="000000"/>
                </a:solidFill>
                <a:latin typeface="Times New Roman"/>
                <a:cs typeface="Times New Roman"/>
              </a:rPr>
              <a:t>Bapatro oyo bazali na bato ya mosala na nse ya 15 bakofuta te contribution ya bapatro kasi basengeli kolongola 50% ya prime na basalere ya bato na bango ya mosala. Bato oyo basalaka mosala na bango moko basengeli kofuta kaka 50% ya motango wana. </a:t>
            </a:r>
            <a:br>
              <a:rPr sz="1800" b="0" i="0" u="none" strike="noStrike">
                <a:solidFill>
                  <a:srgbClr val="000000"/>
                </a:solidFill>
                <a:latin typeface="Times New Roman"/>
                <a:cs typeface="Times New Roman"/>
              </a:rPr>
            </a:br>
            <a:br>
              <a:rPr sz="1800" b="0" i="0" u="none" strike="noStrike">
                <a:solidFill>
                  <a:srgbClr val="000000"/>
                </a:solidFill>
                <a:latin typeface="Times New Roman"/>
                <a:cs typeface="Times New Roman"/>
              </a:rPr>
            </a:br>
            <a:r>
              <a:rPr sz="1800" b="1" i="0" u="sng" strike="noStrike">
                <a:solidFill>
                  <a:srgbClr val="000000"/>
                </a:solidFill>
                <a:latin typeface="Times New Roman"/>
                <a:cs typeface="Times New Roman"/>
              </a:rPr>
              <a:t>Ndakisa ya bopanzani ya contribution ya bapatrɔ/bato ya mosala:</a:t>
            </a:r>
          </a:p>
          <a:p>
            <a:pPr rtl="0"/>
            <a:r>
              <a:rPr sz="1800" b="1" i="0" u="none" strike="noStrike">
                <a:solidFill>
                  <a:srgbClr val="000000"/>
                </a:solidFill>
                <a:latin typeface="Times New Roman"/>
                <a:cs typeface="Times New Roman"/>
              </a:rPr>
              <a:t>Mpo na bapatrɔ oyo bazali na basali 15 to koleka</a:t>
            </a:r>
            <a:br>
              <a:rPr sz="1800" b="0" i="0" u="none" strike="noStrike">
                <a:solidFill>
                  <a:srgbClr val="000000"/>
                </a:solidFill>
                <a:latin typeface="Times New Roman"/>
                <a:cs typeface="Times New Roman"/>
              </a:rPr>
            </a:br>
            <a:r>
              <a:rPr sz="1800" b="0" i="0" u="none" strike="noStrike">
                <a:solidFill>
                  <a:srgbClr val="000000"/>
                </a:solidFill>
                <a:latin typeface="Times New Roman"/>
                <a:cs typeface="Times New Roman"/>
              </a:rPr>
              <a:t>Mpo na patro oyo azali na lifuti ya mbula mobimba ya badolare milio moko 1, prime to mbongo ya liboso ya mbula na mbula ekozala 10 000$ ($1M x 1%). Patro akopesa 5,000$ na mbula (0.5%) mpe bato ya mosala, bango nyonso, bakopesa 5,000$ na mbula (0.5%)  </a:t>
            </a:r>
          </a:p>
          <a:p>
            <a:pPr rtl="0"/>
            <a:r>
              <a:rPr sz="1800" b="1" i="0" u="none" strike="noStrike">
                <a:solidFill>
                  <a:srgbClr val="000000"/>
                </a:solidFill>
                <a:latin typeface="Times New Roman"/>
                <a:cs typeface="Times New Roman"/>
              </a:rPr>
              <a:t>Mpo na bapatrɔ oyo bazali na basali na nse ya 15</a:t>
            </a:r>
            <a:br>
              <a:rPr sz="1800" b="1" i="0" u="none" strike="noStrike">
                <a:solidFill>
                  <a:srgbClr val="000000"/>
                </a:solidFill>
                <a:latin typeface="Times New Roman"/>
                <a:cs typeface="Times New Roman"/>
              </a:rPr>
            </a:br>
            <a:r>
              <a:rPr sz="1800" b="0" i="0" u="none" strike="noStrike">
                <a:solidFill>
                  <a:srgbClr val="000000"/>
                </a:solidFill>
                <a:latin typeface="Times New Roman"/>
                <a:cs typeface="Times New Roman"/>
              </a:rPr>
              <a:t>Mpo na patro oyo azali na lifuti ya mbula mobimba ya 250 000$, prime to mbongo ya liboso ya mbula na mbula ekozala 1 250$ ($250K x 0,5%). Patro akoki kolongola mbongo wana nyonso na basalere ya bato ya mosala mpe ye nde moto akopfuta prime to mbongo ya cotisation.</a:t>
            </a:r>
          </a:p>
        </p:txBody>
      </p:sp>
    </p:spTree>
    <p:extLst>
      <p:ext uri="{BB962C8B-B14F-4D97-AF65-F5344CB8AC3E}">
        <p14:creationId xmlns:p14="http://schemas.microsoft.com/office/powerpoint/2010/main" val="10631506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sz="2800" b="0" i="0" u="none" strike="noStrike">
                <a:latin typeface="Gill Sans MT"/>
              </a:rPr>
              <a:t>Bantina ya Konje</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69776" y="2059729"/>
            <a:ext cx="11252448" cy="2663100"/>
          </a:xfrm>
        </p:spPr>
        <p:txBody>
          <a:bodyPr anchor="t">
            <a:noAutofit/>
          </a:bodyPr>
          <a:lstStyle/>
          <a:p>
            <a:pPr marL="0" marR="0" lvl="0" indent="0" algn="l" defTabSz="457200" rtl="0" eaLnBrk="1" fontAlgn="auto" latinLnBrk="0" hangingPunct="1">
              <a:lnSpc>
                <a:spcPct val="100000"/>
              </a:lnSpc>
              <a:spcBef>
                <a:spcPct val="20000"/>
              </a:spcBef>
              <a:spcAft>
                <a:spcPts val="600"/>
              </a:spcAft>
              <a:buClr>
                <a:srgbClr val="4590B8"/>
              </a:buClr>
              <a:buSzPct val="92000"/>
              <a:buNone/>
              <a:defRPr/>
            </a:pPr>
            <a:r>
              <a:rPr sz="1800" b="0" i="0" u="none" strike="noStrike">
                <a:solidFill>
                  <a:srgbClr val="000000"/>
                </a:solidFill>
                <a:latin typeface="Times New Roman"/>
                <a:cs typeface="Times New Roman"/>
              </a:rPr>
              <a:t>Bantina ya konje ya PFML ezali koyokana na mibeko ya leta mpe ya federale ya sikoyo. Bantina ya kone ezali:</a:t>
            </a:r>
          </a:p>
          <a:p>
            <a:pPr rtl="0"/>
            <a:r>
              <a:rPr sz="1800" b="1" i="0" u="none" strike="noStrike">
                <a:solidFill>
                  <a:srgbClr val="000000"/>
                </a:solidFill>
                <a:latin typeface="Times New Roman"/>
                <a:cs typeface="Times New Roman"/>
              </a:rPr>
              <a:t>Konje ya libota:</a:t>
            </a:r>
            <a:r>
              <a:rPr sz="1800" b="0" i="0" u="none" strike="noStrike">
                <a:solidFill>
                  <a:srgbClr val="000000"/>
                </a:solidFill>
                <a:latin typeface="Times New Roman"/>
                <a:cs typeface="Times New Roman"/>
              </a:rPr>
              <a:t> mpo na kobatela mwana abotami sika (mbotama, bozwi mwana, kotya mwana na aseka mosusu), mpo na kobatela moto moko ya libota oyo azali na kolongono ya nzoto ya mabe mpenza. </a:t>
            </a:r>
          </a:p>
          <a:p>
            <a:pPr rtl="0"/>
            <a:r>
              <a:rPr sz="1800" b="1" i="0" u="none" strike="noStrike">
                <a:solidFill>
                  <a:srgbClr val="000000"/>
                </a:solidFill>
                <a:latin typeface="Times New Roman"/>
                <a:cs typeface="Times New Roman"/>
              </a:rPr>
              <a:t>Konje ya bozwi bankisi: </a:t>
            </a:r>
            <a:r>
              <a:rPr sz="1800" b="0" i="0" u="none" strike="noStrike">
                <a:solidFill>
                  <a:srgbClr val="000000"/>
                </a:solidFill>
                <a:latin typeface="Times New Roman"/>
                <a:cs typeface="Times New Roman"/>
              </a:rPr>
              <a:t>Kobatela bamposa ya bozwi bankisi na yo moko. </a:t>
            </a:r>
          </a:p>
          <a:p>
            <a:pPr rtl="0"/>
            <a:r>
              <a:rPr sz="1800" b="1" i="0" u="none" strike="noStrike">
                <a:solidFill>
                  <a:srgbClr val="000000"/>
                </a:solidFill>
                <a:latin typeface="Times New Roman"/>
                <a:cs typeface="Times New Roman"/>
              </a:rPr>
              <a:t>Konje ya sécurité: </a:t>
            </a:r>
            <a:r>
              <a:rPr sz="1800" b="0" i="0" u="none" strike="noStrike">
                <a:solidFill>
                  <a:srgbClr val="000000"/>
                </a:solidFill>
                <a:latin typeface="Times New Roman"/>
                <a:cs typeface="Times New Roman"/>
              </a:rPr>
              <a:t>Mpo na bavictime ya mobulu na ndako.</a:t>
            </a:r>
          </a:p>
          <a:p>
            <a:pPr rtl="0"/>
            <a:r>
              <a:rPr sz="1800" b="1" i="0" u="none" strike="noStrike">
                <a:solidFill>
                  <a:srgbClr val="000000"/>
                </a:solidFill>
                <a:latin typeface="Times New Roman"/>
                <a:cs typeface="Times New Roman"/>
              </a:rPr>
              <a:t>Mosala ya kisoda: </a:t>
            </a:r>
            <a:r>
              <a:rPr sz="1800" b="0" i="0" u="none" strike="noStrike">
                <a:solidFill>
                  <a:srgbClr val="000000"/>
                </a:solidFill>
                <a:latin typeface="Times New Roman"/>
                <a:cs typeface="Times New Roman"/>
              </a:rPr>
              <a:t>Mpo na ba urgence etali mosali ya kisoda (likambo endimami).</a:t>
            </a: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821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sz="2800" b="0" i="0" u="none" strike="noStrike">
                <a:latin typeface="Gill Sans MT"/>
              </a:rPr>
              <a:t>Balolenge ya Konje</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40950" y="2150031"/>
            <a:ext cx="11709647" cy="3100699"/>
          </a:xfrm>
        </p:spPr>
        <p:txBody>
          <a:bodyPr anchor="t">
            <a:noAutofit/>
          </a:bodyPr>
          <a:lstStyle/>
          <a:p>
            <a:pPr rtl="0"/>
            <a:r>
              <a:rPr sz="1800" b="1" i="0" u="none" strike="noStrike">
                <a:solidFill>
                  <a:srgbClr val="000000"/>
                </a:solidFill>
                <a:latin typeface="Times New Roman"/>
                <a:cs typeface="Times New Roman"/>
              </a:rPr>
              <a:t>Konje ezolandana: </a:t>
            </a:r>
            <a:r>
              <a:rPr sz="1800" b="0" i="0" u="none" strike="noStrike">
                <a:solidFill>
                  <a:srgbClr val="000000"/>
                </a:solidFill>
                <a:latin typeface="Times New Roman"/>
                <a:cs typeface="Times New Roman"/>
              </a:rPr>
              <a:t>Moto ya mosala azwi konje ya mikolo to bamposo ezolandana na mbala moko. (Ndakisa. Moto ya mosala azali kozwa konje ya bamposo 6 mpo na kosala boyokani na bebe).</a:t>
            </a:r>
          </a:p>
          <a:p>
            <a:pPr rtl="0"/>
            <a:r>
              <a:rPr sz="1800" b="1" i="0" u="none" strike="noStrike">
                <a:solidFill>
                  <a:srgbClr val="000000"/>
                </a:solidFill>
                <a:latin typeface="Times New Roman"/>
                <a:cs typeface="Times New Roman"/>
              </a:rPr>
              <a:t>Konje ya mokemoke: </a:t>
            </a:r>
            <a:r>
              <a:rPr sz="1800" b="0" i="0" u="none" strike="noStrike">
                <a:solidFill>
                  <a:srgbClr val="000000"/>
                </a:solidFill>
                <a:latin typeface="Times New Roman"/>
                <a:cs typeface="Times New Roman"/>
              </a:rPr>
              <a:t>Moto ya mosala azali kosala kasi ekosenga azwa konje ya ndambo ndambo (Ndakisa. Moto ya mosala azali kozwa chimiothérapie azali kosala na ntɔngɔ, azali kozwa lisalisi ya chimiothérapie na nsima ya midi, mpe azali na mposa ya mokolo moko mpo abika). </a:t>
            </a:r>
          </a:p>
          <a:p>
            <a:pPr rtl="0"/>
            <a:r>
              <a:rPr sz="1800" b="1" i="0" u="none" strike="noStrike">
                <a:solidFill>
                  <a:srgbClr val="000000"/>
                </a:solidFill>
                <a:latin typeface="Times New Roman"/>
                <a:cs typeface="Times New Roman"/>
              </a:rPr>
              <a:t>Konje ya moke: </a:t>
            </a:r>
            <a:r>
              <a:rPr sz="1800" b="0" i="0" u="none" strike="noStrike">
                <a:solidFill>
                  <a:srgbClr val="000000"/>
                </a:solidFill>
                <a:latin typeface="Times New Roman"/>
                <a:cs typeface="Times New Roman"/>
              </a:rPr>
              <a:t>Moto ya mosala azali kosala kasi azali na manaka ya ntango moke; azali kosala na ndambo ya mikolo ya mposo mpe kopema na mikolo oyo etikali. (Ndakisa. Moto ya mosala asalaka na momeseno Mwa Yambo-Mitano kasi azali kosala sikoyo kaka na Mwa Yambo, Misato mpe Minei na bampso 8 elandi mpo na kobatela moto moko ya libota oyo azobela makasi).</a:t>
            </a:r>
          </a:p>
        </p:txBody>
      </p:sp>
    </p:spTree>
    <p:extLst>
      <p:ext uri="{BB962C8B-B14F-4D97-AF65-F5344CB8AC3E}">
        <p14:creationId xmlns:p14="http://schemas.microsoft.com/office/powerpoint/2010/main" val="36924620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sz="2800" b="0" i="0" u="none" strike="noStrike">
                <a:latin typeface="Gill Sans MT"/>
              </a:rPr>
              <a:t>Masengami mpe Kokokisa Masengami</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011282"/>
            <a:ext cx="5422390" cy="3610822"/>
          </a:xfrm>
        </p:spPr>
        <p:txBody>
          <a:bodyPr anchor="t">
            <a:noAutofit/>
          </a:bodyPr>
          <a:lstStyle/>
          <a:p>
            <a:pPr rtl="0"/>
            <a:r>
              <a:rPr sz="1800" b="0" i="0" u="none" strike="noStrike">
                <a:solidFill>
                  <a:srgbClr val="000000"/>
                </a:solidFill>
                <a:latin typeface="Times New Roman"/>
                <a:cs typeface="Times New Roman"/>
              </a:rPr>
              <a:t>Soki urgence, maladi to likambo ya ntina ya kozwela konje ezali te, moto ya mosala asengeli kopesa "liyebisi ya malamu" na patro na ye mpo na koyebisa ye mokano na ye ya kozwa konje.   </a:t>
            </a:r>
          </a:p>
          <a:p>
            <a:pPr rtl="0"/>
            <a:r>
              <a:rPr sz="1800" b="0" i="0" u="none" strike="noStrike">
                <a:solidFill>
                  <a:srgbClr val="000000"/>
                </a:solidFill>
                <a:latin typeface="Times New Roman"/>
                <a:cs typeface="Times New Roman"/>
              </a:rPr>
              <a:t>Bilembeteli esengeli kopesama mpo na kondimisa ete moto akokisi moko ya bantina endimami ya kozwa konje.</a:t>
            </a:r>
          </a:p>
          <a:p>
            <a:pPr rtl="0"/>
            <a:r>
              <a:rPr sz="1800" b="0" i="0" u="none" strike="noStrike">
                <a:solidFill>
                  <a:srgbClr val="000000"/>
                </a:solidFill>
                <a:latin typeface="Times New Roman"/>
                <a:cs typeface="Times New Roman"/>
              </a:rPr>
              <a:t>Esengeli kozala moto yango azwa soki moke mbala motoba mwayene ya salere ya mposo na mposo ya leta (SAWW) na boumeli ya batrimestre minei oyo eleki liboso ya kozwa litomba.</a:t>
            </a:r>
          </a:p>
          <a:p>
            <a:pPr rtl="0"/>
            <a:r>
              <a:rPr sz="1800" b="0" i="0" u="none" strike="noStrike">
                <a:solidFill>
                  <a:srgbClr val="000000"/>
                </a:solidFill>
                <a:latin typeface="Times New Roman"/>
                <a:cs typeface="Times New Roman"/>
              </a:rPr>
              <a:t>Manaka ya moto ya mosala oyo azali kozwa konje esengeli te kobimisa “mpasi ya makasi” epai ya patrɔ.  </a:t>
            </a:r>
          </a:p>
        </p:txBody>
      </p:sp>
      <p:pic>
        <p:nvPicPr>
          <p:cNvPr id="6" name="Content Placeholder 5" descr="A close up of a keyboard&#10;&#10;Description automatically generated">
            <a:extLst>
              <a:ext uri="{FF2B5EF4-FFF2-40B4-BE49-F238E27FC236}">
                <a16:creationId xmlns:a16="http://schemas.microsoft.com/office/drawing/2014/main" id="{470E615C-5C5E-D4B4-6D96-F0BF5134FD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3583" y="2100931"/>
            <a:ext cx="5319413" cy="3189909"/>
          </a:xfrm>
        </p:spPr>
      </p:pic>
      <p:sp>
        <p:nvSpPr>
          <p:cNvPr id="2" name="TextBox 1">
            <a:extLst>
              <a:ext uri="{FF2B5EF4-FFF2-40B4-BE49-F238E27FC236}">
                <a16:creationId xmlns:a16="http://schemas.microsoft.com/office/drawing/2014/main" id="{30BCD5D9-B98B-ED6D-7C13-5D6180CC2867}"/>
              </a:ext>
            </a:extLst>
          </p:cNvPr>
          <p:cNvSpPr txBox="1"/>
          <p:nvPr/>
        </p:nvSpPr>
        <p:spPr>
          <a:xfrm rot="19977472">
            <a:off x="8406096" y="3050356"/>
            <a:ext cx="1595086" cy="338554"/>
          </a:xfrm>
          <a:prstGeom prst="rect">
            <a:avLst/>
          </a:prstGeom>
          <a:solidFill>
            <a:srgbClr val="29A1F3"/>
          </a:solidFill>
        </p:spPr>
        <p:txBody>
          <a:bodyPr wrap="square" rtlCol="0">
            <a:noAutofit/>
          </a:bodyPr>
          <a:lstStyle/>
          <a:p>
            <a:pPr algn="ctr" rtl="0"/>
            <a:r>
              <a:rPr sz="1400" b="1" i="0" u="none" strike="noStrike" dirty="0">
                <a:solidFill>
                  <a:srgbClr val="FFFFFF"/>
                </a:solidFill>
                <a:latin typeface="Gill Sans MT"/>
              </a:rPr>
              <a:t>SALA BOSENGI SIKOYO</a:t>
            </a:r>
          </a:p>
        </p:txBody>
      </p:sp>
    </p:spTree>
    <p:extLst>
      <p:ext uri="{BB962C8B-B14F-4D97-AF65-F5344CB8AC3E}">
        <p14:creationId xmlns:p14="http://schemas.microsoft.com/office/powerpoint/2010/main" val="38924471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sz="2800" b="0" i="0" u="none" strike="noStrike">
                <a:latin typeface="Gill Sans MT"/>
              </a:rPr>
              <a:t>Bansango ya ntina mpo na bapatro</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45335" y="2174925"/>
            <a:ext cx="11301330" cy="2802428"/>
          </a:xfrm>
        </p:spPr>
        <p:txBody>
          <a:bodyPr anchor="t">
            <a:noAutofit/>
          </a:bodyPr>
          <a:lstStyle/>
          <a:p>
            <a:pPr rtl="0"/>
            <a:r>
              <a:rPr sz="1800" b="0" i="0" u="none" strike="noStrike">
                <a:solidFill>
                  <a:srgbClr val="000000"/>
                </a:solidFill>
                <a:latin typeface="Times New Roman"/>
                <a:cs typeface="Times New Roman"/>
              </a:rPr>
              <a:t>Bato oyo basala te mpo na patro moko soki moke mikolo 120 bazali te na guarantie ya kobatela mosala ntango bazwi konje.</a:t>
            </a:r>
          </a:p>
          <a:p>
            <a:pPr rtl="0"/>
            <a:r>
              <a:rPr sz="1800" b="0" i="0" u="none" strike="noStrike">
                <a:solidFill>
                  <a:srgbClr val="000000"/>
                </a:solidFill>
                <a:latin typeface="Times New Roman"/>
                <a:cs typeface="Times New Roman"/>
              </a:rPr>
              <a:t>Patro moko akoki kosenga azala te na plan ya privé na kolakisaka ete azali na ebongiseli oyo "ekokani mpenza" na plan ya leta. Bakoki kolongwa mpe kosalela plan na bango moko kaka soki plan wana ezali kokokisa makambo basengi na mobeko ya PFML (balotomo, libateli, mpe matomba).</a:t>
            </a:r>
          </a:p>
          <a:p>
            <a:pPr rtl="0"/>
            <a:r>
              <a:rPr sz="1800" b="0" i="0" u="none" strike="noStrike">
                <a:solidFill>
                  <a:srgbClr val="000000"/>
                </a:solidFill>
                <a:latin typeface="Times New Roman"/>
                <a:cs typeface="Times New Roman"/>
              </a:rPr>
              <a:t>Ministere ezali na lotomo ya kolongola ndingisa ya plan ya privé soki botosi te moko ya masengi mpe ba conditions.</a:t>
            </a:r>
          </a:p>
          <a:p>
            <a:pPr rtl="0"/>
            <a:r>
              <a:rPr sz="1800" b="0" i="0" u="none" strike="noStrike">
                <a:solidFill>
                  <a:srgbClr val="000000"/>
                </a:solidFill>
                <a:latin typeface="Times New Roman"/>
                <a:cs typeface="Times New Roman"/>
              </a:rPr>
              <a:t>Soki patro moko apesi te liyebis etali programe PFML ya Maine mpe lotomo ya moto ya mosala ya kozwa yango soki ezali ntina, moto ya mosala azali te na obligation ya koyebisa patro ete azali kozwa konje.</a:t>
            </a:r>
          </a:p>
          <a:p>
            <a:endParaRPr lang="en-US" sz="2000"/>
          </a:p>
        </p:txBody>
      </p:sp>
    </p:spTree>
    <p:extLst>
      <p:ext uri="{BB962C8B-B14F-4D97-AF65-F5344CB8AC3E}">
        <p14:creationId xmlns:p14="http://schemas.microsoft.com/office/powerpoint/2010/main" val="12773336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10.215.203"/>
  <p:tag name="AS_RELEASE_DATE" val="2020.03.14"/>
  <p:tag name="AS_TITLE" val="Aspose.Slides for .NET Standard 2.0"/>
  <p:tag name="AS_VERSION" val="20.3"/>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9647</TotalTime>
  <Words>2064</Words>
  <Application>Microsoft Macintosh PowerPoint</Application>
  <PresentationFormat>Widescreen</PresentationFormat>
  <Paragraphs>129</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Gill Sans MT</vt:lpstr>
      <vt:lpstr>Gill Sans MT (Headings)</vt:lpstr>
      <vt:lpstr>Times New Roman</vt:lpstr>
      <vt:lpstr>Wingdings</vt:lpstr>
      <vt:lpstr>Wingdings 2</vt:lpstr>
      <vt:lpstr>Dividend</vt:lpstr>
      <vt:lpstr>Mobeko Etali ba Congé ya Libota mpe ya Kolongono ya Nzoto ya Maine</vt:lpstr>
      <vt:lpstr>Makambo na Mokuse</vt:lpstr>
      <vt:lpstr>Badati ya ntina</vt:lpstr>
      <vt:lpstr>KOSALA MOBEKO MPE KOZWA MAKANISI</vt:lpstr>
      <vt:lpstr>Makabo na Fond ya PFML</vt:lpstr>
      <vt:lpstr>Bantina ya Konje</vt:lpstr>
      <vt:lpstr>Balolenge ya Konje</vt:lpstr>
      <vt:lpstr>Masengami mpe Kokokisa Masengami</vt:lpstr>
      <vt:lpstr>Bansango ya ntina mpo na bapatro</vt:lpstr>
      <vt:lpstr>Ba calculs ya Matomba: Banivo</vt:lpstr>
      <vt:lpstr>Ndenge bakosala calcul ya Matomba  Ndakisa 1: MoRGAN (Komeka)</vt:lpstr>
      <vt:lpstr>  Ndenge bakosala calcul ya Matomba  Ndakisa 2: Michael (Komeka)</vt:lpstr>
      <vt:lpstr> Ndenge bakosala calcul ya Matomba  Ndakisa 3: Jo (Komeka) Ndakisa 3 (Komeka)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Mdol workforce system roles</dc:title>
  <dc:creator>Dina, Samantha</dc:creator>
  <cp:lastModifiedBy>User</cp:lastModifiedBy>
  <cp:revision>55</cp:revision>
  <cp:lastPrinted>2023-09-26T17:45:09Z</cp:lastPrinted>
  <dcterms:created xsi:type="dcterms:W3CDTF">2023-04-05T13:39:04Z</dcterms:created>
  <dcterms:modified xsi:type="dcterms:W3CDTF">2024-08-05T23:22:39Z</dcterms:modified>
</cp:coreProperties>
</file>