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1129" r:id="rId2"/>
    <p:sldId id="1160" r:id="rId3"/>
    <p:sldId id="1166" r:id="rId4"/>
    <p:sldId id="1172" r:id="rId5"/>
    <p:sldId id="1177" r:id="rId6"/>
    <p:sldId id="1162" r:id="rId7"/>
    <p:sldId id="1176" r:id="rId8"/>
    <p:sldId id="1175" r:id="rId9"/>
    <p:sldId id="1174" r:id="rId10"/>
    <p:sldId id="1184" r:id="rId11"/>
    <p:sldId id="1185" r:id="rId12"/>
    <p:sldId id="1186" r:id="rId13"/>
    <p:sldId id="1187" r:id="rId14"/>
    <p:sldId id="1179" r:id="rId15"/>
  </p:sldIdLst>
  <p:sldSz cx="12192000" cy="6858000"/>
  <p:notesSz cx="6950075" cy="923607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912548-24F0-4097-4E45-DB8FBA5CF903}" name="Trujillo Luengo, Julia" initials="TLJ" userId="S::Julia.Trujillo.Luengo@maine.gov::4c6de540-422d-41c9-9d74-04a2300877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sh, Katie" initials="WK" lastIdx="0" clrIdx="0">
    <p:extLst>
      <p:ext uri="{19B8F6BF-5375-455C-9EA6-DF929625EA0E}">
        <p15:presenceInfo xmlns:p15="http://schemas.microsoft.com/office/powerpoint/2012/main" userId="Walsh, Kat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9"/>
    <p:restoredTop sz="94710"/>
  </p:normalViewPr>
  <p:slideViewPr>
    <p:cSldViewPr snapToGrid="0">
      <p:cViewPr varScale="1">
        <p:scale>
          <a:sx n="157" d="100"/>
          <a:sy n="157" d="100"/>
        </p:scale>
        <p:origin x="11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90E7CE-5B79-4F64-AC4A-7E82721B79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9ACBD-38D1-4CA1-9855-0C2F631575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3FEAE6A-C44D-40ED-8CF5-F845B360AB80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1609F-7E86-48F5-9989-3C53F97AC5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A8E6D-DFE5-4AEB-A7AE-AD095980C4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315B579-9663-4032-AD98-F0C5A197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96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A7F1682-779C-4FE0-B615-10CB19B22EBE}" type="datetimeFigureOut">
              <a:t>8/5/24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DF2215-8D1B-4779-BE99-CF7C8D7647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8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E5771B2A-04DA-4171-9B2D-4D835561E8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919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F2215-8D1B-4779-BE99-CF7C8D7647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3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F2215-8D1B-4779-BE99-CF7C8D7647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502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18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191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827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05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310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111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59623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50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81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86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24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FCC0-7064-442B-AA6E-19415E029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313" y="1001578"/>
            <a:ext cx="10993549" cy="1475013"/>
          </a:xfrm>
        </p:spPr>
        <p:txBody>
          <a:bodyPr>
            <a:noAutofit/>
          </a:bodyPr>
          <a:lstStyle/>
          <a:p>
            <a:pPr algn="ctr" rtl="0"/>
            <a:r>
              <a:rPr sz="2800" b="1" i="0" u="none" strike="noStrike">
                <a:latin typeface="Gill Sans MT"/>
                <a:cs typeface="Times New Roman"/>
              </a:rPr>
              <a:t>Lalwa Maine sou Konje Familyal ak Maladi Peye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D5B21-B330-43F1-BCD2-7C6EAFC90AD8}"/>
              </a:ext>
            </a:extLst>
          </p:cNvPr>
          <p:cNvSpPr txBox="1"/>
          <p:nvPr/>
        </p:nvSpPr>
        <p:spPr>
          <a:xfrm>
            <a:off x="1014268" y="3429000"/>
            <a:ext cx="10493369" cy="2246769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rtl="0"/>
            <a:r>
              <a:rPr b="1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Ajanda</a:t>
            </a:r>
            <a:r>
              <a:rPr b="1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Prezantasyon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Jeneral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Dat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enpòtan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Règlemantasyon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epi Note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Reyaksyon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yo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Kontribisyon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nan Fon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Konje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Familyal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ak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Maladi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Peye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(Paid Family and Medical Leave, PFML)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Motif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konje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Tip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konje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Kondisyon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Ak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Kalifikasyon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Enfòmasyon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Patwon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yo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Kalkil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Enterè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Kategori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yo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Egzanp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Kesyon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639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2800" b="0" i="0" u="none" strike="noStrike">
                <a:latin typeface="Gill Sans MT (Headings)"/>
                <a:cs typeface="Times New Roman"/>
              </a:rPr>
              <a:t>Kalkil Enterè yo: Kategori yo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096" y="2261807"/>
            <a:ext cx="11709647" cy="3252873"/>
          </a:xfrm>
        </p:spPr>
        <p:txBody>
          <a:bodyPr anchor="t">
            <a:noAutofit/>
          </a:bodyPr>
          <a:lstStyle/>
          <a:p>
            <a:pPr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Yo kalkile enterè yo pa mwayen yon kategori ki baze sou salè minimòm chak semèn eta a (SAWW):</a:t>
            </a:r>
          </a:p>
          <a:p>
            <a:pPr lvl="1"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Pati nan salè minimòm chak semèn eta a yo kouvri pou moun nan ki egal oswa pi piti pase 50% nan salè minimòm pa semèn eta a (State Average Weekly Wage, SAWW), y ap ranplase l pa 90%</a:t>
            </a:r>
          </a:p>
          <a:p>
            <a:pPr lvl="1"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Pati nan salè minimòm chak semèn eta a yo kouvri pou moun nan ki egal oswa pi plis pase 50% nan salè minimòm eta a pa semèn  (State Average Weekly Wage, SAWW), y ap ranplase l pa 66%</a:t>
            </a:r>
          </a:p>
          <a:p>
            <a:pPr lvl="1"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Enterè yo limite nan SAWW ($1,144 an 2024) </a:t>
            </a:r>
          </a:p>
        </p:txBody>
      </p:sp>
    </p:spTree>
    <p:extLst>
      <p:ext uri="{BB962C8B-B14F-4D97-AF65-F5344CB8AC3E}">
        <p14:creationId xmlns:p14="http://schemas.microsoft.com/office/powerpoint/2010/main" val="37946069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sz="2800" b="0" i="0" u="none" strike="noStrike" dirty="0" err="1">
                <a:latin typeface="Gill Sans MT"/>
              </a:rPr>
              <a:t>Fason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yo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kalkile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Enterè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yo</a:t>
            </a:r>
            <a:r>
              <a:rPr sz="2800" b="0" i="0" u="none" strike="noStrike" dirty="0">
                <a:latin typeface="Gill Sans MT"/>
              </a:rPr>
              <a:t> </a:t>
            </a:r>
            <a:br>
              <a:rPr sz="2800" b="0" i="0" u="none" strike="noStrike" dirty="0">
                <a:latin typeface="Gill Sans MT"/>
              </a:rPr>
            </a:br>
            <a:r>
              <a:rPr sz="2800" b="0" i="0" u="none" strike="noStrike" dirty="0" err="1">
                <a:latin typeface="Gill Sans MT"/>
              </a:rPr>
              <a:t>Egzanp</a:t>
            </a:r>
            <a:r>
              <a:rPr sz="2800" b="0" i="0" u="none" strike="noStrike" dirty="0">
                <a:latin typeface="Gill Sans MT"/>
              </a:rPr>
              <a:t> 1: </a:t>
            </a:r>
            <a:r>
              <a:rPr sz="2800" b="0" i="0" u="none" strike="noStrike" dirty="0" err="1">
                <a:latin typeface="Gill Sans MT"/>
              </a:rPr>
              <a:t>MoRGAN</a:t>
            </a:r>
            <a:r>
              <a:rPr sz="2800" b="0" i="0" u="none" strike="noStrike" dirty="0">
                <a:latin typeface="Gill Sans MT"/>
              </a:rPr>
              <a:t> (</a:t>
            </a:r>
            <a:r>
              <a:rPr sz="2800" b="0" i="0" u="none" strike="noStrike" dirty="0" err="1">
                <a:latin typeface="Gill Sans MT"/>
              </a:rPr>
              <a:t>Estimasyon</a:t>
            </a:r>
            <a:r>
              <a:rPr sz="2800" b="0" i="0" u="none" strike="noStrike" dirty="0">
                <a:latin typeface="Gill Sans MT"/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047362"/>
            <a:ext cx="7225074" cy="39622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lnSpc>
                <a:spcPct val="90000"/>
              </a:lnSpc>
            </a:pPr>
            <a:r>
              <a:rPr sz="1200" b="0" i="0" u="none" strike="noStrike" dirty="0">
                <a:latin typeface="Times New Roman"/>
                <a:cs typeface="Times New Roman"/>
              </a:rPr>
              <a:t>Morgan se yon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kontab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aplentan</a:t>
            </a:r>
            <a:r>
              <a:rPr sz="1200" b="0" i="0" u="none" strike="noStrike" dirty="0">
                <a:latin typeface="Times New Roman"/>
                <a:cs typeface="Times New Roman"/>
              </a:rPr>
              <a:t> ki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fè</a:t>
            </a:r>
            <a:r>
              <a:rPr sz="1200" b="0" i="0" u="none" strike="noStrike" dirty="0">
                <a:latin typeface="Times New Roman"/>
                <a:cs typeface="Times New Roman"/>
              </a:rPr>
              <a:t> 57000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dola</a:t>
            </a:r>
            <a:r>
              <a:rPr sz="1200" b="0" i="0" u="none" strike="noStrike" dirty="0">
                <a:latin typeface="Times New Roman"/>
                <a:cs typeface="Times New Roman"/>
              </a:rPr>
              <a:t> pa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ane</a:t>
            </a:r>
            <a:r>
              <a:rPr sz="1200" b="0" i="0" u="none" strike="noStrike" dirty="0">
                <a:latin typeface="Times New Roman"/>
                <a:cs typeface="Times New Roman"/>
              </a:rPr>
              <a:t>. 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>
                <a:latin typeface="Times New Roman"/>
                <a:cs typeface="Times New Roman"/>
              </a:rPr>
              <a:t>Morgan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bezwen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pran</a:t>
            </a:r>
            <a:r>
              <a:rPr sz="1200" b="0" i="0" u="none" strike="noStrike" dirty="0">
                <a:latin typeface="Times New Roman"/>
                <a:cs typeface="Times New Roman"/>
              </a:rPr>
              <a:t> 8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konje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200" b="0" i="0" u="none" strike="noStrike" dirty="0">
                <a:latin typeface="Times New Roman"/>
                <a:cs typeface="Times New Roman"/>
              </a:rPr>
              <a:t> l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pran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swen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manman</a:t>
            </a:r>
            <a:r>
              <a:rPr sz="1200" b="0" i="0" u="none" strike="noStrike" dirty="0">
                <a:latin typeface="Times New Roman"/>
                <a:cs typeface="Times New Roman"/>
              </a:rPr>
              <a:t> l ki gen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gwo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pwoblèm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sante</a:t>
            </a:r>
            <a:r>
              <a:rPr sz="1200" b="0" i="0" u="none" strike="noStrike" dirty="0">
                <a:latin typeface="Times New Roman"/>
                <a:cs typeface="Times New Roman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sz="1200" b="1" i="0" u="sng" strike="noStrike" dirty="0" err="1">
                <a:latin typeface="Times New Roman"/>
                <a:cs typeface="Times New Roman"/>
              </a:rPr>
              <a:t>Kalkil</a:t>
            </a:r>
            <a:r>
              <a:rPr sz="1200" b="1" i="0" u="sng" strike="noStrike" dirty="0">
                <a:latin typeface="Times New Roman"/>
                <a:cs typeface="Times New Roman"/>
              </a:rPr>
              <a:t> </a:t>
            </a:r>
            <a:r>
              <a:rPr sz="1200" b="1" i="0" u="sng" strike="noStrike" dirty="0" err="1">
                <a:latin typeface="Times New Roman"/>
                <a:cs typeface="Times New Roman"/>
              </a:rPr>
              <a:t>Enterè</a:t>
            </a:r>
            <a:r>
              <a:rPr sz="1200" b="1" i="0" u="sng" strike="noStrike" dirty="0">
                <a:latin typeface="Times New Roman"/>
                <a:cs typeface="Times New Roman"/>
              </a:rPr>
              <a:t> Morgan pa </a:t>
            </a:r>
            <a:r>
              <a:rPr sz="1200" b="1" i="0" u="sng" strike="noStrike" dirty="0" err="1">
                <a:latin typeface="Times New Roman"/>
                <a:cs typeface="Times New Roman"/>
              </a:rPr>
              <a:t>Semèn</a:t>
            </a:r>
            <a:r>
              <a:rPr sz="1200" b="1" i="0" u="sng" strike="noStrike" dirty="0">
                <a:latin typeface="Times New Roman"/>
                <a:cs typeface="Times New Roman"/>
              </a:rPr>
              <a:t> (</a:t>
            </a:r>
            <a:r>
              <a:rPr sz="1200" b="1" i="0" u="sng" strike="noStrike" dirty="0" err="1">
                <a:latin typeface="Times New Roman"/>
                <a:cs typeface="Times New Roman"/>
              </a:rPr>
              <a:t>Estimasyon</a:t>
            </a:r>
            <a:r>
              <a:rPr sz="1200" b="1" i="0" u="sng" strike="noStrike" dirty="0">
                <a:latin typeface="Times New Roman"/>
                <a:cs typeface="Times New Roman"/>
              </a:rPr>
              <a:t>): 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minimom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chak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 Morgan se 1096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dola</a:t>
            </a:r>
            <a:r>
              <a:rPr sz="1200" b="0" i="0" u="none" strike="noStrike" dirty="0">
                <a:latin typeface="Times New Roman"/>
                <a:cs typeface="Times New Roman"/>
              </a:rPr>
              <a:t> (57000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dola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divize</a:t>
            </a:r>
            <a:r>
              <a:rPr sz="1200" b="0" i="0" u="none" strike="noStrike" dirty="0">
                <a:latin typeface="Times New Roman"/>
                <a:cs typeface="Times New Roman"/>
              </a:rPr>
              <a:t> pa 52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). 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 err="1">
                <a:latin typeface="Times New Roman"/>
                <a:cs typeface="Times New Roman"/>
              </a:rPr>
              <a:t>Prelèvman</a:t>
            </a:r>
            <a:r>
              <a:rPr sz="1200" b="0" i="0" u="none" strike="noStrike" dirty="0">
                <a:latin typeface="Times New Roman"/>
                <a:cs typeface="Times New Roman"/>
              </a:rPr>
              <a:t> sou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200" b="0" i="0" u="none" strike="noStrike" dirty="0">
                <a:latin typeface="Times New Roman"/>
                <a:cs typeface="Times New Roman"/>
              </a:rPr>
              <a:t> Morgan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chak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200" b="0" i="0" u="none" strike="noStrike" dirty="0">
                <a:latin typeface="Times New Roman"/>
                <a:cs typeface="Times New Roman"/>
              </a:rPr>
              <a:t> l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kontribye</a:t>
            </a:r>
            <a:r>
              <a:rPr sz="1200" b="0" i="0" u="none" strike="noStrike" dirty="0">
                <a:latin typeface="Times New Roman"/>
                <a:cs typeface="Times New Roman"/>
              </a:rPr>
              <a:t> nan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fon</a:t>
            </a:r>
            <a:r>
              <a:rPr sz="1200" b="0" i="0" u="none" strike="noStrike" dirty="0">
                <a:latin typeface="Times New Roman"/>
                <a:cs typeface="Times New Roman"/>
              </a:rPr>
              <a:t> PFML la se 5.48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dola</a:t>
            </a:r>
            <a:r>
              <a:rPr sz="1200" b="0" i="0" u="none" strike="noStrike" dirty="0">
                <a:latin typeface="Times New Roman"/>
                <a:cs typeface="Times New Roman"/>
              </a:rPr>
              <a:t> pa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. (285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dola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kontribisyon</a:t>
            </a:r>
            <a:r>
              <a:rPr sz="1200" b="0" i="0" u="none" strike="noStrike" dirty="0">
                <a:latin typeface="Times New Roman"/>
                <a:cs typeface="Times New Roman"/>
              </a:rPr>
              <a:t> pa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ane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divize</a:t>
            </a:r>
            <a:r>
              <a:rPr sz="1200" b="0" i="0" u="none" strike="noStrike" dirty="0">
                <a:latin typeface="Times New Roman"/>
                <a:cs typeface="Times New Roman"/>
              </a:rPr>
              <a:t> pa 52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). 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>
                <a:latin typeface="Times New Roman"/>
                <a:cs typeface="Times New Roman"/>
              </a:rPr>
              <a:t>Ann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sipoze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patwon</a:t>
            </a:r>
            <a:r>
              <a:rPr sz="1200" b="0" i="0" u="none" strike="noStrike" dirty="0">
                <a:latin typeface="Times New Roman"/>
                <a:cs typeface="Times New Roman"/>
              </a:rPr>
              <a:t> Morgan nan gen pi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piti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200" b="0" i="0" u="none" strike="noStrike" dirty="0">
                <a:latin typeface="Times New Roman"/>
                <a:cs typeface="Times New Roman"/>
              </a:rPr>
              <a:t> 15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anplwaye</a:t>
            </a:r>
            <a:r>
              <a:rPr sz="1200" b="0" i="0" u="none" strike="noStrike" dirty="0">
                <a:latin typeface="Times New Roman"/>
                <a:cs typeface="Times New Roman"/>
              </a:rPr>
              <a:t>,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patwon</a:t>
            </a:r>
            <a:r>
              <a:rPr sz="1200" b="0" i="0" u="none" strike="noStrike" dirty="0">
                <a:latin typeface="Times New Roman"/>
                <a:cs typeface="Times New Roman"/>
              </a:rPr>
              <a:t> an pa gen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200" b="0" i="0" u="none" strike="noStrike" dirty="0">
                <a:latin typeface="Times New Roman"/>
                <a:cs typeface="Times New Roman"/>
              </a:rPr>
              <a:t> l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peye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kontribisyon</a:t>
            </a:r>
            <a:r>
              <a:rPr sz="1200" b="0" i="0" u="none" strike="noStrike" dirty="0">
                <a:latin typeface="Times New Roman"/>
                <a:cs typeface="Times New Roman"/>
              </a:rPr>
              <a:t>, men l ap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voye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prelèvman</a:t>
            </a:r>
            <a:r>
              <a:rPr sz="1200" b="0" i="0" u="none" strike="noStrike" dirty="0">
                <a:latin typeface="Times New Roman"/>
                <a:cs typeface="Times New Roman"/>
              </a:rPr>
              <a:t> Morgan nan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200" b="0" i="0" u="none" strike="noStrike" dirty="0">
                <a:latin typeface="Times New Roman"/>
                <a:cs typeface="Times New Roman"/>
              </a:rPr>
              <a:t> Fon PFML la. 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 err="1">
                <a:latin typeface="Times New Roman"/>
                <a:cs typeface="Times New Roman"/>
              </a:rPr>
              <a:t>Kategori</a:t>
            </a:r>
            <a:r>
              <a:rPr sz="1200" b="0" i="0" u="none" strike="noStrike" dirty="0">
                <a:latin typeface="Times New Roman"/>
                <a:cs typeface="Times New Roman"/>
              </a:rPr>
              <a:t> 1: 90%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ranplasman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200" b="0" i="0" u="none" strike="noStrike" dirty="0">
                <a:latin typeface="Times New Roman"/>
                <a:cs typeface="Times New Roman"/>
              </a:rPr>
              <a:t> ki pi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200" b="0" i="0" u="none" strike="noStrike" dirty="0">
                <a:latin typeface="Times New Roman"/>
                <a:cs typeface="Times New Roman"/>
              </a:rPr>
              <a:t> 50% nan SAWW: $1,144 x 50% = $572 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>
                <a:latin typeface="Times New Roman"/>
                <a:cs typeface="Times New Roman"/>
              </a:rPr>
              <a:t>90% nan $572 = $514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 err="1">
                <a:latin typeface="Times New Roman"/>
                <a:cs typeface="Times New Roman"/>
              </a:rPr>
              <a:t>Kategori</a:t>
            </a:r>
            <a:r>
              <a:rPr sz="1200" b="0" i="0" u="none" strike="noStrike" dirty="0">
                <a:latin typeface="Times New Roman"/>
                <a:cs typeface="Times New Roman"/>
              </a:rPr>
              <a:t> 2: 66%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ranplasman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200" b="0" i="0" u="none" strike="noStrike" dirty="0">
                <a:latin typeface="Times New Roman"/>
                <a:cs typeface="Times New Roman"/>
              </a:rPr>
              <a:t> ki pi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200" b="0" i="0" u="none" strike="noStrike" dirty="0">
                <a:latin typeface="Times New Roman"/>
                <a:cs typeface="Times New Roman"/>
              </a:rPr>
              <a:t> 50% nan SAWW la</a:t>
            </a:r>
          </a:p>
          <a:p>
            <a:pPr lvl="1" rtl="0">
              <a:lnSpc>
                <a:spcPct val="90000"/>
              </a:lnSpc>
            </a:pPr>
            <a:r>
              <a:rPr sz="12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200" b="0" i="0" u="none" strike="noStrike" dirty="0">
                <a:latin typeface="Times New Roman"/>
                <a:cs typeface="Times New Roman"/>
              </a:rPr>
              <a:t> Morgan rete se $524 ($1,096 - $572). </a:t>
            </a:r>
          </a:p>
          <a:p>
            <a:pPr lvl="1" rtl="0">
              <a:lnSpc>
                <a:spcPct val="90000"/>
              </a:lnSpc>
            </a:pPr>
            <a:r>
              <a:rPr sz="1200" b="0" i="0" u="none" strike="noStrike" dirty="0">
                <a:latin typeface="Times New Roman"/>
                <a:cs typeface="Times New Roman"/>
              </a:rPr>
              <a:t>66% of $524 = $345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 err="1">
                <a:latin typeface="Times New Roman"/>
                <a:cs typeface="Times New Roman"/>
              </a:rPr>
              <a:t>Enterè</a:t>
            </a:r>
            <a:r>
              <a:rPr sz="1200" b="0" i="0" u="none" strike="noStrike" dirty="0">
                <a:latin typeface="Times New Roman"/>
                <a:cs typeface="Times New Roman"/>
              </a:rPr>
              <a:t> Morgan pa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200" b="0" i="0" u="none" strike="noStrike" dirty="0">
                <a:latin typeface="Times New Roman"/>
                <a:cs typeface="Times New Roman"/>
              </a:rPr>
              <a:t> 8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pwochen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yo</a:t>
            </a:r>
            <a:r>
              <a:rPr sz="1200" b="0" i="0" u="none" strike="noStrike" dirty="0">
                <a:latin typeface="Times New Roman"/>
                <a:cs typeface="Times New Roman"/>
              </a:rPr>
              <a:t> = $859 ($514 plus $345).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Montan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sa</a:t>
            </a:r>
            <a:r>
              <a:rPr sz="1200" b="0" i="0" u="none" strike="noStrike" dirty="0">
                <a:latin typeface="Times New Roman"/>
                <a:cs typeface="Times New Roman"/>
              </a:rPr>
              <a:t> a pi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piti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Minimòm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Chak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 Eta a (State Average Weekly Wage, SAWW),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kidonk</a:t>
            </a:r>
            <a:r>
              <a:rPr sz="1200" b="0" i="0" u="none" strike="noStrike" dirty="0">
                <a:latin typeface="Times New Roman"/>
                <a:cs typeface="Times New Roman"/>
              </a:rPr>
              <a:t>, pa gen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rediksyon</a:t>
            </a:r>
            <a:r>
              <a:rPr sz="1200" b="0" i="0" u="none" strike="noStrike" dirty="0">
                <a:latin typeface="Times New Roman"/>
                <a:cs typeface="Times New Roman"/>
              </a:rPr>
              <a:t>. </a:t>
            </a:r>
          </a:p>
        </p:txBody>
      </p:sp>
      <p:pic>
        <p:nvPicPr>
          <p:cNvPr id="3" name="Picture 2" descr="Women hugging">
            <a:extLst>
              <a:ext uri="{FF2B5EF4-FFF2-40B4-BE49-F238E27FC236}">
                <a16:creationId xmlns:a16="http://schemas.microsoft.com/office/drawing/2014/main" id="{EB743B97-0F48-B25F-8723-87969C058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r="27957" b="1"/>
          <a:stretch>
            <a:fillRect/>
          </a:stretch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95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sz="2800" b="0" i="0" u="none" strike="noStrike" dirty="0">
                <a:latin typeface="Gill Sans MT"/>
              </a:rPr>
              <a:t> </a:t>
            </a:r>
            <a:br>
              <a:rPr sz="2800" b="0" i="0" u="none" strike="noStrike" dirty="0">
                <a:latin typeface="Gill Sans MT"/>
              </a:rPr>
            </a:br>
            <a:r>
              <a:rPr sz="2800" b="0" i="0" u="none" strike="noStrike" dirty="0" err="1">
                <a:latin typeface="Gill Sans MT"/>
              </a:rPr>
              <a:t>Fason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yo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kalkile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Enterè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yo</a:t>
            </a:r>
            <a:r>
              <a:rPr sz="2800" b="0" i="0" u="none" strike="noStrike" dirty="0">
                <a:latin typeface="Gill Sans MT"/>
              </a:rPr>
              <a:t> </a:t>
            </a:r>
            <a:br>
              <a:rPr sz="2800" b="0" i="0" u="none" strike="noStrike" dirty="0">
                <a:latin typeface="Gill Sans MT"/>
              </a:rPr>
            </a:br>
            <a:r>
              <a:rPr sz="2800" b="0" i="0" u="none" strike="noStrike" dirty="0" err="1">
                <a:latin typeface="Gill Sans MT"/>
              </a:rPr>
              <a:t>Egzanp</a:t>
            </a:r>
            <a:r>
              <a:rPr sz="2800" b="0" i="0" u="none" strike="noStrike" dirty="0">
                <a:latin typeface="Gill Sans MT"/>
              </a:rPr>
              <a:t> 2: Michael (</a:t>
            </a:r>
            <a:r>
              <a:rPr sz="2800" b="0" i="0" u="none" strike="noStrike" dirty="0" err="1">
                <a:latin typeface="Gill Sans MT"/>
              </a:rPr>
              <a:t>Estimasyon</a:t>
            </a:r>
            <a:r>
              <a:rPr sz="2800" b="0" i="0" u="none" strike="noStrike" dirty="0">
                <a:latin typeface="Gill Sans MT"/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 descr="Person holding newborn on chest">
            <a:extLst>
              <a:ext uri="{FF2B5EF4-FFF2-40B4-BE49-F238E27FC236}">
                <a16:creationId xmlns:a16="http://schemas.microsoft.com/office/drawing/2014/main" id="{145C691F-227D-9814-7DED-BED0601A6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35746" b="1"/>
          <a:stretch>
            <a:fillRect/>
          </a:stretch>
        </p:blipFill>
        <p:spPr>
          <a:xfrm>
            <a:off x="448732" y="600075"/>
            <a:ext cx="3683001" cy="57753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725" y="2044727"/>
            <a:ext cx="7225074" cy="43991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lnSpc>
                <a:spcPct val="90000"/>
              </a:lnSpc>
            </a:pPr>
            <a:r>
              <a:rPr sz="1300" b="0" i="0" u="none" strike="noStrike" dirty="0">
                <a:latin typeface="Times New Roman"/>
                <a:cs typeface="Times New Roman"/>
              </a:rPr>
              <a:t>Michael se yon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anplwaye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aplentan</a:t>
            </a:r>
            <a:r>
              <a:rPr sz="1300" b="0" i="0" u="none" strike="noStrike" dirty="0">
                <a:latin typeface="Times New Roman"/>
                <a:cs typeface="Times New Roman"/>
              </a:rPr>
              <a:t> k ap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travay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kòm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gadyen</a:t>
            </a:r>
            <a:r>
              <a:rPr sz="1300" b="0" i="0" u="none" strike="noStrike" dirty="0">
                <a:latin typeface="Times New Roman"/>
                <a:cs typeface="Times New Roman"/>
              </a:rPr>
              <a:t> k ap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touche</a:t>
            </a:r>
            <a:r>
              <a:rPr sz="1300" b="0" i="0" u="none" strike="noStrike" dirty="0">
                <a:latin typeface="Times New Roman"/>
                <a:cs typeface="Times New Roman"/>
              </a:rPr>
              <a:t> $35,000 pa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ane</a:t>
            </a:r>
            <a:r>
              <a:rPr sz="1300" b="0" i="0" u="none" strike="noStrike" dirty="0">
                <a:latin typeface="Times New Roman"/>
                <a:cs typeface="Times New Roman"/>
              </a:rPr>
              <a:t>. 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>
                <a:latin typeface="Times New Roman"/>
                <a:cs typeface="Times New Roman"/>
              </a:rPr>
              <a:t>Michael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bezwen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pran</a:t>
            </a:r>
            <a:r>
              <a:rPr sz="1300" b="0" i="0" u="none" strike="noStrike" dirty="0">
                <a:latin typeface="Times New Roman"/>
                <a:cs typeface="Times New Roman"/>
              </a:rPr>
              <a:t> 6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konje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300" b="0" i="0" u="none" strike="noStrike" dirty="0">
                <a:latin typeface="Times New Roman"/>
                <a:cs typeface="Times New Roman"/>
              </a:rPr>
              <a:t> l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pran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swen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pitit</a:t>
            </a:r>
            <a:r>
              <a:rPr sz="1300" b="0" i="0" u="none" strike="noStrike" dirty="0">
                <a:latin typeface="Times New Roman"/>
                <a:cs typeface="Times New Roman"/>
              </a:rPr>
              <a:t> fi l la ki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fèk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fèt</a:t>
            </a:r>
            <a:r>
              <a:rPr sz="1300" b="0" i="0" u="none" strike="noStrike" dirty="0">
                <a:latin typeface="Times New Roman"/>
                <a:cs typeface="Times New Roman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sz="1200" b="1" i="0" u="sng" strike="noStrike" dirty="0" err="1">
                <a:latin typeface="Times New Roman"/>
                <a:cs typeface="Times New Roman"/>
              </a:rPr>
              <a:t>Kalkil</a:t>
            </a:r>
            <a:r>
              <a:rPr sz="1200" b="1" i="0" u="sng" strike="noStrike" dirty="0">
                <a:latin typeface="Times New Roman"/>
                <a:cs typeface="Times New Roman"/>
              </a:rPr>
              <a:t> </a:t>
            </a:r>
            <a:r>
              <a:rPr sz="1200" b="1" i="0" u="sng" strike="noStrike" dirty="0" err="1">
                <a:latin typeface="Times New Roman"/>
                <a:cs typeface="Times New Roman"/>
              </a:rPr>
              <a:t>Enterè</a:t>
            </a:r>
            <a:r>
              <a:rPr sz="1200" b="1" i="0" u="sng" strike="noStrike" dirty="0">
                <a:latin typeface="Times New Roman"/>
                <a:cs typeface="Times New Roman"/>
              </a:rPr>
              <a:t> Michael pa </a:t>
            </a:r>
            <a:r>
              <a:rPr sz="1200" b="1" i="0" u="sng" strike="noStrike" dirty="0" err="1">
                <a:latin typeface="Times New Roman"/>
                <a:cs typeface="Times New Roman"/>
              </a:rPr>
              <a:t>Semèn</a:t>
            </a:r>
            <a:r>
              <a:rPr sz="1200" b="1" i="0" u="sng" strike="noStrike" dirty="0">
                <a:latin typeface="Times New Roman"/>
                <a:cs typeface="Times New Roman"/>
              </a:rPr>
              <a:t> (</a:t>
            </a:r>
            <a:r>
              <a:rPr sz="1200" b="1" i="0" u="sng" strike="noStrike" dirty="0" err="1">
                <a:latin typeface="Times New Roman"/>
                <a:cs typeface="Times New Roman"/>
              </a:rPr>
              <a:t>Estimasyon</a:t>
            </a:r>
            <a:r>
              <a:rPr sz="1200" b="1" i="0" u="sng" strike="noStrike" dirty="0">
                <a:latin typeface="Times New Roman"/>
                <a:cs typeface="Times New Roman"/>
              </a:rPr>
              <a:t>): 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mwayen</a:t>
            </a:r>
            <a:r>
              <a:rPr sz="1300" b="0" i="0" u="none" strike="noStrike" dirty="0">
                <a:latin typeface="Times New Roman"/>
                <a:cs typeface="Times New Roman"/>
              </a:rPr>
              <a:t> Michael pa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 se $673 ($35,000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divize</a:t>
            </a:r>
            <a:r>
              <a:rPr sz="1300" b="0" i="0" u="none" strike="noStrike" dirty="0">
                <a:latin typeface="Times New Roman"/>
                <a:cs typeface="Times New Roman"/>
              </a:rPr>
              <a:t> pa 52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). 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 err="1">
                <a:latin typeface="Times New Roman"/>
                <a:cs typeface="Times New Roman"/>
              </a:rPr>
              <a:t>Prelèvman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chak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 sou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300" b="0" i="0" u="none" strike="noStrike" dirty="0">
                <a:latin typeface="Times New Roman"/>
                <a:cs typeface="Times New Roman"/>
              </a:rPr>
              <a:t> Michael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finanse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fon</a:t>
            </a:r>
            <a:r>
              <a:rPr sz="1300" b="0" i="0" u="none" strike="noStrike" dirty="0">
                <a:latin typeface="Times New Roman"/>
                <a:cs typeface="Times New Roman"/>
              </a:rPr>
              <a:t> PFML nan se $3.36 pa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. ($175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kontribisyon</a:t>
            </a:r>
            <a:r>
              <a:rPr sz="1300" b="0" i="0" u="none" strike="noStrike" dirty="0">
                <a:latin typeface="Times New Roman"/>
                <a:cs typeface="Times New Roman"/>
              </a:rPr>
              <a:t> pa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ane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divize</a:t>
            </a:r>
            <a:r>
              <a:rPr sz="1300" b="0" i="0" u="none" strike="noStrike" dirty="0">
                <a:latin typeface="Times New Roman"/>
                <a:cs typeface="Times New Roman"/>
              </a:rPr>
              <a:t> pa 52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). 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>
                <a:latin typeface="Times New Roman"/>
                <a:cs typeface="Times New Roman"/>
              </a:rPr>
              <a:t>Ann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sipoze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patwon</a:t>
            </a:r>
            <a:r>
              <a:rPr sz="1300" b="0" i="0" u="none" strike="noStrike" dirty="0">
                <a:latin typeface="Times New Roman"/>
                <a:cs typeface="Times New Roman"/>
              </a:rPr>
              <a:t> Michael la gen 15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anplwaye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oswa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300" b="0" i="0" u="none" strike="noStrike" dirty="0">
                <a:latin typeface="Times New Roman"/>
                <a:cs typeface="Times New Roman"/>
              </a:rPr>
              <a:t>,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kontribisyon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patwon</a:t>
            </a:r>
            <a:r>
              <a:rPr sz="1300" b="0" i="0" u="none" strike="noStrike" dirty="0">
                <a:latin typeface="Times New Roman"/>
                <a:cs typeface="Times New Roman"/>
              </a:rPr>
              <a:t> an ap $3.36 pa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tou</a:t>
            </a:r>
            <a:r>
              <a:rPr sz="1300" b="0" i="0" u="none" strike="noStrike" dirty="0">
                <a:latin typeface="Times New Roman"/>
                <a:cs typeface="Times New Roman"/>
              </a:rPr>
              <a:t>. ($175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kontribisyon</a:t>
            </a:r>
            <a:r>
              <a:rPr sz="1300" b="0" i="0" u="none" strike="noStrike" dirty="0">
                <a:latin typeface="Times New Roman"/>
                <a:cs typeface="Times New Roman"/>
              </a:rPr>
              <a:t> pa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ane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divize</a:t>
            </a:r>
            <a:r>
              <a:rPr sz="1300" b="0" i="0" u="none" strike="noStrike" dirty="0">
                <a:latin typeface="Times New Roman"/>
                <a:cs typeface="Times New Roman"/>
              </a:rPr>
              <a:t> pa 52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). 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 err="1">
                <a:latin typeface="Times New Roman"/>
                <a:cs typeface="Times New Roman"/>
              </a:rPr>
              <a:t>Kategori</a:t>
            </a:r>
            <a:r>
              <a:rPr sz="1300" b="0" i="0" u="none" strike="noStrike" dirty="0">
                <a:latin typeface="Times New Roman"/>
                <a:cs typeface="Times New Roman"/>
              </a:rPr>
              <a:t> 1: 90%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ranplasman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300" b="0" i="0" u="none" strike="noStrike" dirty="0">
                <a:latin typeface="Times New Roman"/>
                <a:cs typeface="Times New Roman"/>
              </a:rPr>
              <a:t> ki pi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300" b="0" i="0" u="none" strike="noStrike" dirty="0">
                <a:latin typeface="Times New Roman"/>
                <a:cs typeface="Times New Roman"/>
              </a:rPr>
              <a:t> 50% nan SAWW: $1,144 x 50% = $572 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>
                <a:latin typeface="Times New Roman"/>
                <a:cs typeface="Times New Roman"/>
              </a:rPr>
              <a:t>90% nan $572 = $514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 err="1">
                <a:latin typeface="Times New Roman"/>
                <a:cs typeface="Times New Roman"/>
              </a:rPr>
              <a:t>Kategori</a:t>
            </a:r>
            <a:r>
              <a:rPr sz="1300" b="0" i="0" u="none" strike="noStrike" dirty="0">
                <a:latin typeface="Times New Roman"/>
                <a:cs typeface="Times New Roman"/>
              </a:rPr>
              <a:t> 2: 66%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ranplasman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300" b="0" i="0" u="none" strike="noStrike" dirty="0">
                <a:latin typeface="Times New Roman"/>
                <a:cs typeface="Times New Roman"/>
              </a:rPr>
              <a:t> ki pi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300" b="0" i="0" u="none" strike="noStrike" dirty="0">
                <a:latin typeface="Times New Roman"/>
                <a:cs typeface="Times New Roman"/>
              </a:rPr>
              <a:t> 50% nan SAWW la</a:t>
            </a:r>
          </a:p>
          <a:p>
            <a:pPr lvl="1" rtl="0">
              <a:lnSpc>
                <a:spcPct val="90000"/>
              </a:lnSpc>
            </a:pPr>
            <a:r>
              <a:rPr sz="13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300" b="0" i="0" u="none" strike="noStrike" dirty="0">
                <a:latin typeface="Times New Roman"/>
                <a:cs typeface="Times New Roman"/>
              </a:rPr>
              <a:t> Michael rete se $101 ($673 - $572). </a:t>
            </a:r>
          </a:p>
          <a:p>
            <a:pPr lvl="1" rtl="0">
              <a:lnSpc>
                <a:spcPct val="90000"/>
              </a:lnSpc>
            </a:pPr>
            <a:r>
              <a:rPr sz="1300" b="0" i="0" u="none" strike="noStrike" dirty="0">
                <a:latin typeface="Times New Roman"/>
                <a:cs typeface="Times New Roman"/>
              </a:rPr>
              <a:t>66% nan $101 = $66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 err="1">
                <a:latin typeface="Times New Roman"/>
                <a:cs typeface="Times New Roman"/>
              </a:rPr>
              <a:t>Montan</a:t>
            </a:r>
            <a:r>
              <a:rPr sz="1300" b="0" i="0" u="none" strike="noStrike" dirty="0">
                <a:latin typeface="Times New Roman"/>
                <a:cs typeface="Times New Roman"/>
              </a:rPr>
              <a:t> total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enterè</a:t>
            </a:r>
            <a:r>
              <a:rPr sz="1300" b="0" i="0" u="none" strike="noStrike" dirty="0">
                <a:latin typeface="Times New Roman"/>
                <a:cs typeface="Times New Roman"/>
              </a:rPr>
              <a:t> pa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 Michael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300" b="0" i="0" u="none" strike="noStrike" dirty="0">
                <a:latin typeface="Times New Roman"/>
                <a:cs typeface="Times New Roman"/>
              </a:rPr>
              <a:t> 6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pwochen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yo</a:t>
            </a:r>
            <a:r>
              <a:rPr sz="1300" b="0" i="0" u="none" strike="noStrike" dirty="0">
                <a:latin typeface="Times New Roman"/>
                <a:cs typeface="Times New Roman"/>
              </a:rPr>
              <a:t> = $580 ($514 plus $66).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Montan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sa</a:t>
            </a:r>
            <a:r>
              <a:rPr sz="1300" b="0" i="0" u="none" strike="noStrike" dirty="0">
                <a:latin typeface="Times New Roman"/>
                <a:cs typeface="Times New Roman"/>
              </a:rPr>
              <a:t> a pi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piti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Minimòm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chak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 Eta a (State Average Weekly Wage, SAWW),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kidonk</a:t>
            </a:r>
            <a:r>
              <a:rPr sz="1300" b="0" i="0" u="none" strike="noStrike" dirty="0">
                <a:latin typeface="Times New Roman"/>
                <a:cs typeface="Times New Roman"/>
              </a:rPr>
              <a:t>, pa gen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rediksyon</a:t>
            </a:r>
            <a:r>
              <a:rPr sz="1300" b="0" i="0" u="none" strike="noStrike" dirty="0">
                <a:latin typeface="Times New Roman"/>
                <a:cs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87818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sz="2800" b="0" i="0" u="none" strike="noStrike" dirty="0" err="1">
                <a:latin typeface="Gill Sans MT"/>
              </a:rPr>
              <a:t>Fason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yo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kalkile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Enterè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yo</a:t>
            </a:r>
            <a:r>
              <a:rPr sz="2800" b="0" i="0" u="none" strike="noStrike" dirty="0">
                <a:latin typeface="Gill Sans MT"/>
              </a:rPr>
              <a:t> </a:t>
            </a:r>
            <a:br>
              <a:rPr sz="2800" b="0" i="0" u="none" strike="noStrike" dirty="0">
                <a:latin typeface="Gill Sans MT"/>
              </a:rPr>
            </a:br>
            <a:r>
              <a:rPr sz="2800" b="0" i="0" u="none" strike="noStrike" dirty="0" err="1">
                <a:latin typeface="Gill Sans MT"/>
              </a:rPr>
              <a:t>Egzanp</a:t>
            </a:r>
            <a:r>
              <a:rPr sz="2800" b="0" i="0" u="none" strike="noStrike" dirty="0">
                <a:latin typeface="Gill Sans MT"/>
              </a:rPr>
              <a:t> 3: Jo (</a:t>
            </a:r>
            <a:r>
              <a:rPr sz="2800" b="0" i="0" u="none" strike="noStrike" dirty="0" err="1">
                <a:latin typeface="Gill Sans MT"/>
              </a:rPr>
              <a:t>Estimasyon</a:t>
            </a:r>
            <a:r>
              <a:rPr lang="en-US" sz="2800" b="0" i="0" u="none" strike="noStrike" dirty="0">
                <a:latin typeface="Gill Sans MT"/>
              </a:rPr>
              <a:t>)</a:t>
            </a:r>
            <a:endParaRPr sz="2800" b="0" i="0" u="none" strike="noStrike" dirty="0">
              <a:solidFill>
                <a:srgbClr val="1A3260"/>
              </a:solidFill>
              <a:latin typeface="Gill Sans M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323017"/>
            <a:ext cx="7225074" cy="4223595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lnSpc>
                <a:spcPct val="90000"/>
              </a:lnSpc>
            </a:pPr>
            <a:r>
              <a:rPr sz="1400" b="0" i="0" u="none" strike="noStrike" dirty="0">
                <a:latin typeface="Times New Roman"/>
                <a:cs typeface="Times New Roman"/>
              </a:rPr>
              <a:t>Jo se yon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anplwaye</a:t>
            </a:r>
            <a:r>
              <a:rPr sz="1400" b="0" i="0" u="none" strike="noStrike" dirty="0">
                <a:latin typeface="Times New Roman"/>
                <a:cs typeface="Times New Roman"/>
              </a:rPr>
              <a:t> a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plentan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kòm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pwofesyonèl</a:t>
            </a:r>
            <a:r>
              <a:rPr sz="1400" b="0" i="0" u="none" strike="noStrike" dirty="0">
                <a:latin typeface="Times New Roman"/>
                <a:cs typeface="Times New Roman"/>
              </a:rPr>
              <a:t> nan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Enfòmatik</a:t>
            </a:r>
            <a:r>
              <a:rPr sz="1400" b="0" i="0" u="none" strike="noStrike" dirty="0">
                <a:latin typeface="Times New Roman"/>
                <a:cs typeface="Times New Roman"/>
              </a:rPr>
              <a:t> k ap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touche</a:t>
            </a:r>
            <a:r>
              <a:rPr sz="1400" b="0" i="0" u="none" strike="noStrike" dirty="0">
                <a:latin typeface="Times New Roman"/>
                <a:cs typeface="Times New Roman"/>
              </a:rPr>
              <a:t> $90,000 pa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ane</a:t>
            </a:r>
            <a:r>
              <a:rPr sz="1400" b="0" i="0" u="none" strike="noStrike" dirty="0">
                <a:latin typeface="Times New Roman"/>
                <a:cs typeface="Times New Roman"/>
              </a:rPr>
              <a:t>. </a:t>
            </a:r>
          </a:p>
          <a:p>
            <a:pPr rtl="0">
              <a:lnSpc>
                <a:spcPct val="90000"/>
              </a:lnSpc>
            </a:pPr>
            <a:r>
              <a:rPr sz="1400" b="0" i="0" u="none" strike="noStrike" dirty="0">
                <a:latin typeface="Times New Roman"/>
                <a:cs typeface="Times New Roman"/>
              </a:rPr>
              <a:t>Jo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bezwen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pran</a:t>
            </a:r>
            <a:r>
              <a:rPr sz="1400" b="0" i="0" u="none" strike="noStrike" dirty="0">
                <a:latin typeface="Times New Roman"/>
                <a:cs typeface="Times New Roman"/>
              </a:rPr>
              <a:t> 4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konje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400" b="0" i="0" u="none" strike="noStrike" dirty="0">
                <a:latin typeface="Times New Roman"/>
                <a:cs typeface="Times New Roman"/>
              </a:rPr>
              <a:t> l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retabli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aprè</a:t>
            </a:r>
            <a:r>
              <a:rPr sz="1400" b="0" i="0" u="none" strike="noStrike" dirty="0">
                <a:latin typeface="Times New Roman"/>
                <a:cs typeface="Times New Roman"/>
              </a:rPr>
              <a:t> yon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operasyon</a:t>
            </a:r>
            <a:r>
              <a:rPr sz="1400" b="0" i="0" u="none" strike="noStrike" dirty="0">
                <a:latin typeface="Times New Roman"/>
                <a:cs typeface="Times New Roman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sz="1400" b="1" i="0" u="sng" strike="noStrike" dirty="0" err="1">
                <a:latin typeface="Times New Roman"/>
                <a:cs typeface="Times New Roman"/>
              </a:rPr>
              <a:t>Kalkil</a:t>
            </a:r>
            <a:r>
              <a:rPr sz="1400" b="1" i="0" u="sng" strike="noStrike" dirty="0">
                <a:latin typeface="Times New Roman"/>
                <a:cs typeface="Times New Roman"/>
              </a:rPr>
              <a:t> </a:t>
            </a:r>
            <a:r>
              <a:rPr sz="1400" b="1" i="0" u="sng" strike="noStrike" dirty="0" err="1">
                <a:latin typeface="Times New Roman"/>
                <a:cs typeface="Times New Roman"/>
              </a:rPr>
              <a:t>Enterè</a:t>
            </a:r>
            <a:r>
              <a:rPr sz="1400" b="1" i="0" u="sng" strike="noStrike" dirty="0">
                <a:latin typeface="Times New Roman"/>
                <a:cs typeface="Times New Roman"/>
              </a:rPr>
              <a:t> Jo pa </a:t>
            </a:r>
            <a:r>
              <a:rPr sz="1400" b="1" i="0" u="sng" strike="noStrike" dirty="0" err="1">
                <a:latin typeface="Times New Roman"/>
                <a:cs typeface="Times New Roman"/>
              </a:rPr>
              <a:t>Semèn</a:t>
            </a:r>
            <a:r>
              <a:rPr sz="1400" b="1" i="0" u="sng" strike="noStrike" dirty="0">
                <a:latin typeface="Times New Roman"/>
                <a:cs typeface="Times New Roman"/>
              </a:rPr>
              <a:t> (</a:t>
            </a:r>
            <a:r>
              <a:rPr sz="1400" b="1" i="0" u="sng" strike="noStrike" dirty="0" err="1">
                <a:latin typeface="Times New Roman"/>
                <a:cs typeface="Times New Roman"/>
              </a:rPr>
              <a:t>Estimasyon</a:t>
            </a:r>
            <a:r>
              <a:rPr sz="1400" b="1" i="0" u="sng" strike="noStrike" dirty="0">
                <a:latin typeface="Times New Roman"/>
                <a:cs typeface="Times New Roman"/>
              </a:rPr>
              <a:t>): </a:t>
            </a:r>
          </a:p>
          <a:p>
            <a:pPr rtl="0">
              <a:lnSpc>
                <a:spcPct val="90000"/>
              </a:lnSpc>
            </a:pPr>
            <a:r>
              <a:rPr sz="14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mwayen</a:t>
            </a:r>
            <a:r>
              <a:rPr sz="1400" b="0" i="0" u="none" strike="noStrike" dirty="0">
                <a:latin typeface="Times New Roman"/>
                <a:cs typeface="Times New Roman"/>
              </a:rPr>
              <a:t> Jo pa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 se $1,730 ($90,000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divize</a:t>
            </a:r>
            <a:r>
              <a:rPr sz="1400" b="0" i="0" u="none" strike="noStrike" dirty="0">
                <a:latin typeface="Times New Roman"/>
                <a:cs typeface="Times New Roman"/>
              </a:rPr>
              <a:t> pa 52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). </a:t>
            </a:r>
          </a:p>
          <a:p>
            <a:pPr rtl="0">
              <a:lnSpc>
                <a:spcPct val="90000"/>
              </a:lnSpc>
            </a:pPr>
            <a:r>
              <a:rPr sz="1400" b="0" i="0" u="none" strike="noStrike" dirty="0" err="1">
                <a:latin typeface="Times New Roman"/>
                <a:cs typeface="Times New Roman"/>
              </a:rPr>
              <a:t>Prelèvman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chak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 sou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400" b="0" i="0" u="none" strike="noStrike" dirty="0">
                <a:latin typeface="Times New Roman"/>
                <a:cs typeface="Times New Roman"/>
              </a:rPr>
              <a:t> Jo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finanse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fon</a:t>
            </a:r>
            <a:r>
              <a:rPr sz="1400" b="0" i="0" u="none" strike="noStrike" dirty="0">
                <a:latin typeface="Times New Roman"/>
                <a:cs typeface="Times New Roman"/>
              </a:rPr>
              <a:t> PFML nan se $8.65 pa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. ($450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kontribisyon</a:t>
            </a:r>
            <a:r>
              <a:rPr sz="1400" b="0" i="0" u="none" strike="noStrike" dirty="0">
                <a:latin typeface="Times New Roman"/>
                <a:cs typeface="Times New Roman"/>
              </a:rPr>
              <a:t> pa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ane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divize</a:t>
            </a:r>
            <a:r>
              <a:rPr sz="1400" b="0" i="0" u="none" strike="noStrike" dirty="0">
                <a:latin typeface="Times New Roman"/>
                <a:cs typeface="Times New Roman"/>
              </a:rPr>
              <a:t> pa 52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)</a:t>
            </a:r>
          </a:p>
          <a:p>
            <a:pPr rtl="0">
              <a:lnSpc>
                <a:spcPct val="90000"/>
              </a:lnSpc>
            </a:pPr>
            <a:r>
              <a:rPr sz="1400" b="0" i="0" u="none" strike="noStrike" dirty="0">
                <a:latin typeface="Times New Roman"/>
                <a:cs typeface="Times New Roman"/>
              </a:rPr>
              <a:t>Ann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sipoze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patwon</a:t>
            </a:r>
            <a:r>
              <a:rPr sz="1400" b="0" i="0" u="none" strike="noStrike" dirty="0">
                <a:latin typeface="Times New Roman"/>
                <a:cs typeface="Times New Roman"/>
              </a:rPr>
              <a:t> Michael la gen 15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anplwaye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oswa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400" b="0" i="0" u="none" strike="noStrike" dirty="0">
                <a:latin typeface="Times New Roman"/>
                <a:cs typeface="Times New Roman"/>
              </a:rPr>
              <a:t>,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kontribisyon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patwon</a:t>
            </a:r>
            <a:r>
              <a:rPr sz="1400" b="0" i="0" u="none" strike="noStrike" dirty="0">
                <a:latin typeface="Times New Roman"/>
                <a:cs typeface="Times New Roman"/>
              </a:rPr>
              <a:t> an ap $8.65 pa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tou</a:t>
            </a:r>
            <a:r>
              <a:rPr sz="1400" b="0" i="0" u="none" strike="noStrike" dirty="0">
                <a:latin typeface="Times New Roman"/>
                <a:cs typeface="Times New Roman"/>
              </a:rPr>
              <a:t>. </a:t>
            </a:r>
          </a:p>
          <a:p>
            <a:pPr rtl="0">
              <a:lnSpc>
                <a:spcPct val="90000"/>
              </a:lnSpc>
            </a:pPr>
            <a:r>
              <a:rPr sz="1400" b="0" i="0" u="none" strike="noStrike" dirty="0" err="1">
                <a:latin typeface="Times New Roman"/>
                <a:cs typeface="Times New Roman"/>
              </a:rPr>
              <a:t>Kategori</a:t>
            </a:r>
            <a:r>
              <a:rPr sz="1400" b="0" i="0" u="none" strike="noStrike" dirty="0">
                <a:latin typeface="Times New Roman"/>
                <a:cs typeface="Times New Roman"/>
              </a:rPr>
              <a:t> 1: 90%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ranplasman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400" b="0" i="0" u="none" strike="noStrike" dirty="0">
                <a:latin typeface="Times New Roman"/>
                <a:cs typeface="Times New Roman"/>
              </a:rPr>
              <a:t> ki pi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400" b="0" i="0" u="none" strike="noStrike" dirty="0">
                <a:latin typeface="Times New Roman"/>
                <a:cs typeface="Times New Roman"/>
              </a:rPr>
              <a:t> 50% nan SAWW: $1,144 x 50% = $572 (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awondi</a:t>
            </a:r>
            <a:r>
              <a:rPr sz="1400" b="0" i="0" u="none" strike="noStrike" dirty="0">
                <a:latin typeface="Times New Roman"/>
                <a:cs typeface="Times New Roman"/>
              </a:rPr>
              <a:t>). 90% of $572 = $514</a:t>
            </a:r>
          </a:p>
          <a:p>
            <a:pPr rtl="0">
              <a:lnSpc>
                <a:spcPct val="90000"/>
              </a:lnSpc>
            </a:pPr>
            <a:r>
              <a:rPr sz="1400" b="0" i="0" u="none" strike="noStrike" dirty="0" err="1">
                <a:latin typeface="Times New Roman"/>
                <a:cs typeface="Times New Roman"/>
              </a:rPr>
              <a:t>Kategori</a:t>
            </a:r>
            <a:r>
              <a:rPr sz="1400" b="0" i="0" u="none" strike="noStrike" dirty="0">
                <a:latin typeface="Times New Roman"/>
                <a:cs typeface="Times New Roman"/>
              </a:rPr>
              <a:t> 2: 66%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ranplasman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400" b="0" i="0" u="none" strike="noStrike" dirty="0">
                <a:latin typeface="Times New Roman"/>
                <a:cs typeface="Times New Roman"/>
              </a:rPr>
              <a:t> ki pi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400" b="0" i="0" u="none" strike="noStrike" dirty="0">
                <a:latin typeface="Times New Roman"/>
                <a:cs typeface="Times New Roman"/>
              </a:rPr>
              <a:t> 50% nan SAWW la</a:t>
            </a:r>
          </a:p>
          <a:p>
            <a:pPr lvl="1" rtl="0">
              <a:lnSpc>
                <a:spcPct val="90000"/>
              </a:lnSpc>
            </a:pPr>
            <a:r>
              <a:rPr sz="14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400" b="0" i="0" u="none" strike="noStrike" dirty="0">
                <a:latin typeface="Times New Roman"/>
                <a:cs typeface="Times New Roman"/>
              </a:rPr>
              <a:t> Jo rete se $1,158 ($1,730 - $572). </a:t>
            </a:r>
          </a:p>
          <a:p>
            <a:pPr lvl="1" rtl="0">
              <a:lnSpc>
                <a:spcPct val="90000"/>
              </a:lnSpc>
            </a:pPr>
            <a:r>
              <a:rPr sz="1400" b="0" i="0" u="none" strike="noStrike" dirty="0">
                <a:latin typeface="Times New Roman"/>
                <a:cs typeface="Times New Roman"/>
              </a:rPr>
              <a:t>66% nan $1,158 = $764</a:t>
            </a:r>
          </a:p>
          <a:p>
            <a:pPr rtl="0">
              <a:lnSpc>
                <a:spcPct val="90000"/>
              </a:lnSpc>
            </a:pPr>
            <a:r>
              <a:rPr sz="1400" b="0" i="0" u="none" strike="noStrike" dirty="0" err="1">
                <a:latin typeface="Times New Roman"/>
                <a:cs typeface="Times New Roman"/>
              </a:rPr>
              <a:t>Enterè</a:t>
            </a:r>
            <a:r>
              <a:rPr sz="1400" b="0" i="0" u="none" strike="noStrike" dirty="0">
                <a:latin typeface="Times New Roman"/>
                <a:cs typeface="Times New Roman"/>
              </a:rPr>
              <a:t> total Jo pa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400" b="0" i="0" u="none" strike="noStrike" dirty="0">
                <a:latin typeface="Times New Roman"/>
                <a:cs typeface="Times New Roman"/>
              </a:rPr>
              <a:t> 6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pwochen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yo</a:t>
            </a:r>
            <a:r>
              <a:rPr sz="1400" b="0" i="0" u="none" strike="noStrike" dirty="0">
                <a:latin typeface="Times New Roman"/>
                <a:cs typeface="Times New Roman"/>
              </a:rPr>
              <a:t> = $1,278 ($514 + $764).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Montan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sa</a:t>
            </a:r>
            <a:r>
              <a:rPr sz="1400" b="0" i="0" u="none" strike="noStrike" dirty="0">
                <a:latin typeface="Times New Roman"/>
                <a:cs typeface="Times New Roman"/>
              </a:rPr>
              <a:t> a pi wo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400" b="0" i="0" u="none" strike="noStrike" dirty="0">
                <a:latin typeface="Times New Roman"/>
                <a:cs typeface="Times New Roman"/>
              </a:rPr>
              <a:t> pa SAWW la, limit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enterè</a:t>
            </a:r>
            <a:r>
              <a:rPr sz="1400" b="0" i="0" u="none" strike="noStrike" dirty="0">
                <a:latin typeface="Times New Roman"/>
                <a:cs typeface="Times New Roman"/>
              </a:rPr>
              <a:t> Jo a se $1,144.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3" name="Picture 2" descr="Doctor holding patients hand">
            <a:extLst>
              <a:ext uri="{FF2B5EF4-FFF2-40B4-BE49-F238E27FC236}">
                <a16:creationId xmlns:a16="http://schemas.microsoft.com/office/drawing/2014/main" id="{01CBC26F-EA0B-B912-EEA7-0BC0E8A05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47197" b="1"/>
          <a:stretch>
            <a:fillRect/>
          </a:stretch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78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C541C-6B43-895D-17AB-1920F968C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 rtl="0">
              <a:buNone/>
            </a:pPr>
            <a:r>
              <a:rPr sz="4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Kesyon?</a:t>
            </a:r>
          </a:p>
        </p:txBody>
      </p:sp>
    </p:spTree>
    <p:extLst>
      <p:ext uri="{BB962C8B-B14F-4D97-AF65-F5344CB8AC3E}">
        <p14:creationId xmlns:p14="http://schemas.microsoft.com/office/powerpoint/2010/main" val="23702326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1CE6-BD3B-45FE-B40A-0E68141F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2400" b="0" i="0" u="none" strike="noStrike">
                <a:latin typeface="Gill Sans MT"/>
                <a:cs typeface="Arial"/>
              </a:rPr>
              <a:t>Prezantasyon Jeneral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42F4F-9C8D-4AA8-83DF-4544AF40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508265"/>
            <a:ext cx="3474340" cy="3917732"/>
          </a:xfrm>
        </p:spPr>
        <p:txBody>
          <a:bodyPr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§"/>
            </a:pP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Jiyè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2023 -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Gouvenè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Janet Mills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siyen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bidjè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Eta a ki gen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piblikasyon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lwa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sou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Familyal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Maladi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Peye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(PFML)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ladan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l. 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Lalwa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Maine sou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Familyal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Maladi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Peye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ap bay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jiska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12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semèn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peye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pa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enterè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anyèl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fanmi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militè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maladi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oswa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moun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sibi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vyolans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Lalwa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PFML la ap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aplike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tout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nan Eta Maine nan.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Gouvènman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federal la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li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pa anba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lwa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C0438-246F-4B20-937F-ECDE851B78B7}"/>
              </a:ext>
            </a:extLst>
          </p:cNvPr>
          <p:cNvSpPr txBox="1"/>
          <p:nvPr/>
        </p:nvSpPr>
        <p:spPr>
          <a:xfrm>
            <a:off x="11224529" y="6330994"/>
            <a:ext cx="560165" cy="32606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A group of people stand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41AE5F23-E6EF-9697-D9D8-B43557A6B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25" y="2273822"/>
            <a:ext cx="5906846" cy="36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975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2400" b="0" i="0" u="none" strike="noStrike">
                <a:latin typeface="Gill Sans MT"/>
              </a:rPr>
              <a:t>Dat enpòtan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168628"/>
            <a:ext cx="3593242" cy="4232432"/>
          </a:xfrm>
        </p:spPr>
        <p:txBody>
          <a:bodyPr anchor="t">
            <a:noAutofit/>
          </a:bodyPr>
          <a:lstStyle/>
          <a:p>
            <a:pPr rtl="0"/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25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oktòb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2023: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Lwa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PFML la antre 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vigè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rtl="0"/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1ye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janvye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2024: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Nominasyon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otorite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PFML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</a:p>
          <a:p>
            <a:pPr rtl="0"/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1ye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janvye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2025: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Ministè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Travay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nan Maine nan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dwe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apwouve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règleman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mete sou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pwogram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PFML la. </a:t>
            </a:r>
          </a:p>
          <a:p>
            <a:pPr rtl="0"/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1ye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janvye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2025: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Prelèvman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sou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salè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pwogram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Familyal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Maladi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Peye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kòmanse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</a:p>
          <a:p>
            <a:pPr rtl="0"/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1ye me 2026: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Enterè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disponib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5580-B794-D4F8-C045-4926659C72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en-US" sz="1600"/>
          </a:p>
        </p:txBody>
      </p:sp>
      <p:pic>
        <p:nvPicPr>
          <p:cNvPr id="6" name="Content Placeholder 39">
            <a:extLst>
              <a:ext uri="{FF2B5EF4-FFF2-40B4-BE49-F238E27FC236}">
                <a16:creationId xmlns:a16="http://schemas.microsoft.com/office/drawing/2014/main" id="{50216533-B446-A434-E5D9-D53425BAB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28" y="1905582"/>
            <a:ext cx="6741543" cy="4854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5CF51-7386-3EF2-78D2-938E45A73189}"/>
              </a:ext>
            </a:extLst>
          </p:cNvPr>
          <p:cNvSpPr txBox="1"/>
          <p:nvPr/>
        </p:nvSpPr>
        <p:spPr>
          <a:xfrm>
            <a:off x="4973496" y="2179092"/>
            <a:ext cx="621133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tabLst>
                <a:tab pos="5084763" algn="l"/>
              </a:tabLst>
            </a:pPr>
            <a:r>
              <a:rPr sz="1100" b="1" i="0" u="none" strike="noStrike">
                <a:latin typeface="Gill Sans MT"/>
              </a:rPr>
              <a:t>Kalandriye Konje Familyal ak Maladi Peye nan Maine	</a:t>
            </a:r>
            <a:r>
              <a:rPr sz="1100" b="0" i="0" u="none" strike="noStrike">
                <a:latin typeface="Gill Sans MT"/>
              </a:rPr>
              <a:t>Oktòb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FDC6B-5B1A-B0DE-A9B6-BF530334D497}"/>
              </a:ext>
            </a:extLst>
          </p:cNvPr>
          <p:cNvSpPr txBox="1"/>
          <p:nvPr/>
        </p:nvSpPr>
        <p:spPr>
          <a:xfrm>
            <a:off x="4973496" y="2574922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600" b="1" i="0" u="none" strike="noStrike">
                <a:latin typeface="Gill Sans MT"/>
              </a:rPr>
              <a:t>Mizanplas pwogram PFML 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DD9CF-B408-AF0B-B1D4-D40E68721AD2}"/>
              </a:ext>
            </a:extLst>
          </p:cNvPr>
          <p:cNvSpPr txBox="1"/>
          <p:nvPr/>
        </p:nvSpPr>
        <p:spPr>
          <a:xfrm>
            <a:off x="4952871" y="2962569"/>
            <a:ext cx="13751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800" b="1" i="0" u="none" strike="noStrike">
                <a:latin typeface="Gill Sans MT"/>
              </a:rPr>
              <a:t>25</a:t>
            </a:r>
          </a:p>
          <a:p>
            <a:pPr algn="ctr" rtl="0"/>
            <a:r>
              <a:rPr sz="800" b="1" i="0" u="none" strike="noStrike">
                <a:latin typeface="Gill Sans MT"/>
              </a:rPr>
              <a:t>Oktòb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82AF7-2D10-DA4E-F66A-F055E4D4846E}"/>
              </a:ext>
            </a:extLst>
          </p:cNvPr>
          <p:cNvSpPr txBox="1"/>
          <p:nvPr/>
        </p:nvSpPr>
        <p:spPr>
          <a:xfrm>
            <a:off x="7111044" y="2393337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600" b="1" i="0" u="none" strike="noStrike">
                <a:latin typeface="Gill Sans MT"/>
              </a:rPr>
              <a:t>Nominasyon Otorite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05019-FC96-B22C-8033-7E0F56B05438}"/>
              </a:ext>
            </a:extLst>
          </p:cNvPr>
          <p:cNvSpPr txBox="1"/>
          <p:nvPr/>
        </p:nvSpPr>
        <p:spPr>
          <a:xfrm>
            <a:off x="7111044" y="2913542"/>
            <a:ext cx="13751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800" b="1" i="0" u="none" strike="noStrike">
                <a:latin typeface="Gill Sans MT"/>
              </a:rPr>
              <a:t>1ye janvye </a:t>
            </a:r>
          </a:p>
          <a:p>
            <a:pPr algn="ctr" rtl="0"/>
            <a:r>
              <a:rPr sz="800" b="1" i="0" u="none" strike="noStrike">
                <a:latin typeface="Gill Sans MT"/>
              </a:rPr>
              <a:t>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6EB88-3B0C-A7D9-AEFB-3C9767D59975}"/>
              </a:ext>
            </a:extLst>
          </p:cNvPr>
          <p:cNvSpPr txBox="1"/>
          <p:nvPr/>
        </p:nvSpPr>
        <p:spPr>
          <a:xfrm>
            <a:off x="9521411" y="2669298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600" b="1" i="0" u="none" strike="noStrike">
                <a:latin typeface="Gill Sans MT"/>
              </a:rPr>
              <a:t>Kòmansman Règlemantasyon 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3424F0-C2BA-8A3F-019A-30C2292E9A2D}"/>
              </a:ext>
            </a:extLst>
          </p:cNvPr>
          <p:cNvSpPr txBox="1"/>
          <p:nvPr/>
        </p:nvSpPr>
        <p:spPr>
          <a:xfrm>
            <a:off x="9476007" y="3232362"/>
            <a:ext cx="145325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800" b="1" i="0" u="none" strike="noStrike">
                <a:latin typeface="Gill Sans MT"/>
              </a:rPr>
              <a:t>Prentan</a:t>
            </a:r>
          </a:p>
          <a:p>
            <a:pPr algn="ctr" rtl="0"/>
            <a:r>
              <a:rPr sz="800" b="1" i="0" u="none" strike="noStrike">
                <a:latin typeface="Gill Sans MT"/>
              </a:rPr>
              <a:t>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EF818-D3B9-3C60-04C5-ECE93D49253A}"/>
              </a:ext>
            </a:extLst>
          </p:cNvPr>
          <p:cNvSpPr txBox="1"/>
          <p:nvPr/>
        </p:nvSpPr>
        <p:spPr>
          <a:xfrm>
            <a:off x="8912996" y="4146700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600" b="1" i="0" u="none" strike="noStrike">
                <a:latin typeface="Gill Sans MT"/>
              </a:rPr>
              <a:t>Enterè yo Kòmanse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A3DF1-E94F-3CD5-B77A-18AF518394C4}"/>
              </a:ext>
            </a:extLst>
          </p:cNvPr>
          <p:cNvSpPr txBox="1"/>
          <p:nvPr/>
        </p:nvSpPr>
        <p:spPr>
          <a:xfrm>
            <a:off x="8912996" y="4808867"/>
            <a:ext cx="145325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800" b="1" i="0" u="none" strike="noStrike">
                <a:latin typeface="Gill Sans MT"/>
              </a:rPr>
              <a:t>1ye me </a:t>
            </a:r>
          </a:p>
          <a:p>
            <a:pPr algn="ctr" rtl="0"/>
            <a:r>
              <a:rPr sz="800" b="1" i="0" u="none" strike="noStrike">
                <a:latin typeface="Gill Sans MT"/>
              </a:rPr>
              <a:t>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D7B5C-82F3-30CF-735E-7C1A0E7F5979}"/>
              </a:ext>
            </a:extLst>
          </p:cNvPr>
          <p:cNvSpPr txBox="1"/>
          <p:nvPr/>
        </p:nvSpPr>
        <p:spPr>
          <a:xfrm>
            <a:off x="5661090" y="4319052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600" b="1" i="0" u="none" strike="noStrike">
                <a:latin typeface="Gill Sans MT"/>
              </a:rPr>
              <a:t>Prelèvman sou Salè yo Kòmanse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DB9-AB71-8BA8-0933-05A65F2BC37B}"/>
              </a:ext>
            </a:extLst>
          </p:cNvPr>
          <p:cNvSpPr txBox="1"/>
          <p:nvPr/>
        </p:nvSpPr>
        <p:spPr>
          <a:xfrm>
            <a:off x="5717945" y="4995295"/>
            <a:ext cx="13751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800" b="1" i="0" u="none" strike="noStrike">
                <a:latin typeface="Gill Sans MT"/>
              </a:rPr>
              <a:t>1ye janvye </a:t>
            </a:r>
          </a:p>
          <a:p>
            <a:pPr algn="ctr" rtl="0"/>
            <a:r>
              <a:rPr sz="800" b="1" i="0" u="none" strike="noStrike">
                <a:latin typeface="Gill Sans MT"/>
              </a:rPr>
              <a:t>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08156E-6D62-F3E2-3F69-7032BA0D10C3}"/>
              </a:ext>
            </a:extLst>
          </p:cNvPr>
          <p:cNvSpPr txBox="1"/>
          <p:nvPr/>
        </p:nvSpPr>
        <p:spPr>
          <a:xfrm>
            <a:off x="5717945" y="5934646"/>
            <a:ext cx="137518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600" b="0" i="0" u="none" strike="noStrike">
                <a:latin typeface="Gill Sans MT"/>
              </a:rPr>
              <a:t>Y ap tann premye rapò yo ak pèman chak twa mwa a jiska 30 avril.</a:t>
            </a:r>
          </a:p>
        </p:txBody>
      </p:sp>
    </p:spTree>
    <p:extLst>
      <p:ext uri="{BB962C8B-B14F-4D97-AF65-F5344CB8AC3E}">
        <p14:creationId xmlns:p14="http://schemas.microsoft.com/office/powerpoint/2010/main" val="42848125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b="0" i="0" u="none" strike="noStrike">
                <a:latin typeface="Gill Sans MT"/>
              </a:rPr>
              <a:t>PWOSESIS RÈGLEMANTASYON EPI NOTE KÒMANTÈ YO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352" y="2251929"/>
            <a:ext cx="11128457" cy="3913487"/>
          </a:xfrm>
        </p:spPr>
        <p:txBody>
          <a:bodyPr anchor="t">
            <a:noAutofit/>
          </a:bodyPr>
          <a:lstStyle/>
          <a:p>
            <a:pPr marL="0" indent="0" algn="ctr" rtl="0">
              <a:buNone/>
            </a:pP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Pwosesis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règlemantasyon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PFML la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reyalize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nan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respè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Lwa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sou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Pwosedi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Administratif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br>
              <a:rPr lang="en-US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(Maine Administrative Procedures Act, MAPA): </a:t>
            </a:r>
          </a:p>
          <a:p>
            <a:pPr marL="0" indent="0" algn="ctr" rtl="0">
              <a:buNone/>
            </a:pP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Dat y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kòmanse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aplike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règleman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yon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fason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fòmèl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Prentan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2024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rtl="0"/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te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òganize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seyans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yon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fason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enfòmèl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koute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piblik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la nan tout eta 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mande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opinyon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epi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poze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kesyon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pati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enterese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te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ekri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règ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debaz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epi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chèche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gen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avi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piblik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la sou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te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òganize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seyans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koute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piblik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la sou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règ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debaz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</a:p>
          <a:p>
            <a:pPr rtl="0"/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Depatman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egzamine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komantè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piblik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la epi l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reponn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rtl="0"/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Ministè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pibliye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règlemantasyon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 mete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pwogram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nan sou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janvye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2025.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610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b="0" i="0" u="none" strike="noStrike">
                <a:latin typeface="Gill Sans MT"/>
              </a:rPr>
              <a:t>Kontribisyon nan Fon PFML 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352" y="1970845"/>
            <a:ext cx="11269381" cy="4609063"/>
          </a:xfrm>
        </p:spPr>
        <p:txBody>
          <a:bodyPr anchor="t">
            <a:noAutofit/>
          </a:bodyPr>
          <a:lstStyle/>
          <a:p>
            <a:pPr rtl="0"/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Kontribisyon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se 1%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salè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moun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nan k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divize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ant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aplwaye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an. </a:t>
            </a:r>
          </a:p>
          <a:p>
            <a:pPr rtl="0"/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gen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mwens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pase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15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bezwen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bay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kontribisyon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 men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dwe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kenbe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50% nan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kotizasyon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 nan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salè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Travayè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endepandan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chwazi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patisipe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responsab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bay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sèlman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50% nan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tarif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kotizasyon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an. </a:t>
            </a:r>
            <a:b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b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b="1" i="0" u="sng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Egzanp</a:t>
            </a:r>
            <a:r>
              <a:rPr b="1" i="0" u="sng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sng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repatisyon</a:t>
            </a:r>
            <a:r>
              <a:rPr b="1" i="0" u="sng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sng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kontribisyon</a:t>
            </a:r>
            <a:r>
              <a:rPr b="1" i="0" u="sng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sng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1" i="0" u="sng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sng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b="1" i="0" u="sng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b="1" i="0" u="sng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b="1" i="0" u="sng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rtl="0"/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gen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plis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pase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15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b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yon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gen yon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pewòl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1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milyon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kotizasyon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anyèl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la ap 10,000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(1M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x 1%).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kontribye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5,000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(0.5%) epi tout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kontribye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5,000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(0.5%). </a:t>
            </a:r>
          </a:p>
          <a:p>
            <a:pPr rtl="0"/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gen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mwens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pase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15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b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yon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aplwayè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gen yon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pewòl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250,000,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kotizasyon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anyèl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la ap 1,250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(250K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x 0.5%).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 ka retire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montan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total la nan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salè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epi l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responsab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 bay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kotizasyon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an.</a:t>
            </a:r>
          </a:p>
        </p:txBody>
      </p:sp>
    </p:spTree>
    <p:extLst>
      <p:ext uri="{BB962C8B-B14F-4D97-AF65-F5344CB8AC3E}">
        <p14:creationId xmlns:p14="http://schemas.microsoft.com/office/powerpoint/2010/main" val="10631506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2800" b="0" i="0" u="none" strike="noStrike">
                <a:latin typeface="Gill Sans MT"/>
              </a:rPr>
              <a:t>Motif konje 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776" y="2059729"/>
            <a:ext cx="11252448" cy="2663100"/>
          </a:xfrm>
        </p:spPr>
        <p:txBody>
          <a:bodyPr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None/>
              <a:defRPr/>
            </a:pPr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Motif konje PFML yo respekte lwa eta a ak lwa federal la. Men motif konje yo:</a:t>
            </a:r>
          </a:p>
          <a:p>
            <a:pPr rtl="0"/>
            <a:r>
              <a:rPr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Konje familyal: </a:t>
            </a:r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Pou pran swen yon nouvo timoun (nesans, adopsyon, plasman), pou w pran swen yon moun ki gen gwo pwoblèm sante. </a:t>
            </a:r>
          </a:p>
          <a:p>
            <a:pPr rtl="0"/>
            <a:r>
              <a:rPr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Konje Maladi: </a:t>
            </a:r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Pou pran pwòp swen sante w. </a:t>
            </a:r>
          </a:p>
          <a:p>
            <a:pPr rtl="0"/>
            <a:r>
              <a:rPr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Konje pwoteksyon: </a:t>
            </a:r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Pou viktim vyolans konjigal.</a:t>
            </a:r>
          </a:p>
          <a:p>
            <a:pPr rtl="0"/>
            <a:r>
              <a:rPr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Deplwaman milite: </a:t>
            </a:r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Pou ijans ki gen rapò ak deplwaman militè (kondisyon kalifikasyon).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21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2800" b="0" i="0" u="none" strike="noStrike">
                <a:latin typeface="Gill Sans MT"/>
              </a:rPr>
              <a:t>Tip konje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950" y="2150031"/>
            <a:ext cx="11709647" cy="3100699"/>
          </a:xfrm>
        </p:spPr>
        <p:txBody>
          <a:bodyPr anchor="t">
            <a:noAutofit/>
          </a:bodyPr>
          <a:lstStyle/>
          <a:p>
            <a:pPr rtl="0"/>
            <a:r>
              <a:rPr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Konje pwolonje: </a:t>
            </a:r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Anplwaye a pran yon konje k ap pwolonje pandan plizyè jou oswa plizyè semen alafwa. (Egz. Anplwaye a pran 6 semèn pou l pran swen yon timoun ki fèk fèt).</a:t>
            </a:r>
          </a:p>
          <a:p>
            <a:pPr rtl="0"/>
            <a:r>
              <a:rPr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Konje okazyonèl: </a:t>
            </a:r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Anplwaye a toujou ap travay, men l ap bezwen pran konje pa tranch (Egz. Yon anplwaye k ap fè chimyoterapi travay nan maten, l ap fè chimyoterapi nan aprèmidi epi l ap bezwen yon jou pou l retabli). </a:t>
            </a:r>
          </a:p>
          <a:p>
            <a:pPr rtl="0"/>
            <a:r>
              <a:rPr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Konje redui: </a:t>
            </a:r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Anplwaye a toujou ap travay, men orè l redui. Li travay kèk jou nan semèn epi li an konje pandan rès semèn nan. (Egz. Jeneralman, anplwaye a travay lendi-vandredi, men li travay sèlman lendi, mèkredi ak jedi pou 8 pwochen semèn yo pou l ka pran swen yon manm fanmi l ki gen gwo pwoblèm sante).</a:t>
            </a:r>
          </a:p>
        </p:txBody>
      </p:sp>
    </p:spTree>
    <p:extLst>
      <p:ext uri="{BB962C8B-B14F-4D97-AF65-F5344CB8AC3E}">
        <p14:creationId xmlns:p14="http://schemas.microsoft.com/office/powerpoint/2010/main" val="36924620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2800" b="0" i="0" u="none" strike="noStrike">
                <a:latin typeface="Gill Sans MT"/>
              </a:rPr>
              <a:t>Kondisyon Ak Kalifikasyon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011282"/>
            <a:ext cx="5422390" cy="3610822"/>
          </a:xfrm>
        </p:spPr>
        <p:txBody>
          <a:bodyPr anchor="t">
            <a:noAutofit/>
          </a:bodyPr>
          <a:lstStyle/>
          <a:p>
            <a:pPr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Si pa gen ijans, pa gen maladi oswa nesesite pou yon anplwaye pran konje, li dwe bay patwon an yon “preyavi rezonab” pou l fè l konnen l ap pran konje.   </a:t>
            </a:r>
          </a:p>
          <a:p>
            <a:pPr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Moun ki enterese dwe bay prèv li ranpli kondisyon yo egzije yo pou l benefisye youn nan konje sa yo.</a:t>
            </a:r>
          </a:p>
          <a:p>
            <a:pPr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Anplwaye a dwe touche pou pi piti sis (6) fwa salè minimòm eta a pou semèn nan (State Average Weekly Wage, SAWW) pandan kat (4) nan senk (5) dènye trimès yo anvan li jwenn enterè a.</a:t>
            </a:r>
          </a:p>
          <a:p>
            <a:pPr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Aranjman yon anplwaye ap fè pou l pran konje pa dwe tounen yon “gwo pwoblèm” pou patwon an.  </a:t>
            </a:r>
          </a:p>
        </p:txBody>
      </p:sp>
      <p:pic>
        <p:nvPicPr>
          <p:cNvPr id="6" name="Content Placeholder 5" descr="A close up of a keyboard&#10;&#10;Description automatically generated">
            <a:extLst>
              <a:ext uri="{FF2B5EF4-FFF2-40B4-BE49-F238E27FC236}">
                <a16:creationId xmlns:a16="http://schemas.microsoft.com/office/drawing/2014/main" id="{470E615C-5C5E-D4B4-6D96-F0BF5134FD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83" y="2100931"/>
            <a:ext cx="5319413" cy="318990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BCD5D9-B98B-ED6D-7C13-5D6180CC2867}"/>
              </a:ext>
            </a:extLst>
          </p:cNvPr>
          <p:cNvSpPr txBox="1"/>
          <p:nvPr/>
        </p:nvSpPr>
        <p:spPr>
          <a:xfrm rot="19977472">
            <a:off x="8354792" y="2990960"/>
            <a:ext cx="1595086" cy="338554"/>
          </a:xfrm>
          <a:prstGeom prst="rect">
            <a:avLst/>
          </a:prstGeom>
          <a:solidFill>
            <a:srgbClr val="29A1F3"/>
          </a:solidFill>
        </p:spPr>
        <p:txBody>
          <a:bodyPr wrap="square" rtlCol="0">
            <a:noAutofit/>
          </a:bodyPr>
          <a:lstStyle/>
          <a:p>
            <a:pPr algn="ctr" rtl="0"/>
            <a:r>
              <a:rPr sz="1600" b="1" i="0" u="none" strike="noStrike">
                <a:solidFill>
                  <a:srgbClr val="FFFFFF"/>
                </a:solidFill>
                <a:latin typeface="Gill Sans MT"/>
              </a:rPr>
              <a:t>APLIKE KOUNYE A</a:t>
            </a:r>
          </a:p>
        </p:txBody>
      </p:sp>
    </p:spTree>
    <p:extLst>
      <p:ext uri="{BB962C8B-B14F-4D97-AF65-F5344CB8AC3E}">
        <p14:creationId xmlns:p14="http://schemas.microsoft.com/office/powerpoint/2010/main" val="38924471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2800" b="0" i="0" u="none" strike="noStrike">
                <a:latin typeface="Gill Sans MT"/>
              </a:rPr>
              <a:t>Enfòmasyon Enpòtan pou patwon yo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335" y="2174925"/>
            <a:ext cx="11301330" cy="2802428"/>
          </a:xfrm>
        </p:spPr>
        <p:txBody>
          <a:bodyPr anchor="t">
            <a:noAutofit/>
          </a:bodyPr>
          <a:lstStyle/>
          <a:p>
            <a:pPr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Moun ki poko gen 120 pou pi piti ap travay pou yon patwon p ap benefisye pwoteksyon anplwa si l ap pran konje.</a:t>
            </a:r>
          </a:p>
          <a:p>
            <a:pPr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Yon patwon ka aplike pou yon plan ranplasman ki montre sa l ofri a "pratikaman ekivalan" ak plan eta a.  Yo ka soti nan plan an epi yo deside jere pwop plan pa yo depi plan yo a mache ak obligasyon lalwa PFML prewa (dwa, pwoteksyon ak enterè).</a:t>
            </a:r>
          </a:p>
          <a:p>
            <a:pPr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Depatman an gen dwa pou l retire otorizasyon yon plan prive si kondisyon yo pa respekte.</a:t>
            </a:r>
          </a:p>
          <a:p>
            <a:pPr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Si yon anplwaye pa bay yon avi sou pwogram PFML la ak dwa anplwaye a pou l pran konje sa a si sa nesese, obligasyon anplwaye yo genyen pou yo fe anplwaye a konnen y ap pran konje a pa valab.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7733367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10.215.203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9649</TotalTime>
  <Words>1952</Words>
  <Application>Microsoft Macintosh PowerPoint</Application>
  <PresentationFormat>Widescreen</PresentationFormat>
  <Paragraphs>126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Gill Sans MT</vt:lpstr>
      <vt:lpstr>Gill Sans MT (Headings)</vt:lpstr>
      <vt:lpstr>Times New Roman</vt:lpstr>
      <vt:lpstr>Wingdings</vt:lpstr>
      <vt:lpstr>Wingdings 2</vt:lpstr>
      <vt:lpstr>Dividend</vt:lpstr>
      <vt:lpstr>Lalwa Maine sou Konje Familyal ak Maladi Peye</vt:lpstr>
      <vt:lpstr>Prezantasyon Jeneral</vt:lpstr>
      <vt:lpstr>Dat enpòtan</vt:lpstr>
      <vt:lpstr>PWOSESIS RÈGLEMANTASYON EPI NOTE KÒMANTÈ YO</vt:lpstr>
      <vt:lpstr>Kontribisyon nan Fon PFML la</vt:lpstr>
      <vt:lpstr>Motif konje a</vt:lpstr>
      <vt:lpstr>Tip konje</vt:lpstr>
      <vt:lpstr>Kondisyon Ak Kalifikasyon</vt:lpstr>
      <vt:lpstr>Enfòmasyon Enpòtan pou patwon yo</vt:lpstr>
      <vt:lpstr>Kalkil Enterè yo: Kategori yo</vt:lpstr>
      <vt:lpstr>Fason yo kalkile Enterè yo  Egzanp 1: MoRGAN (Estimasyon)</vt:lpstr>
      <vt:lpstr>  Fason yo kalkile Enterè yo  Egzanp 2: Michael (Estimasyon)</vt:lpstr>
      <vt:lpstr>Fason yo kalkile Enterè yo  Egzanp 3: Jo (Estimasyon)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Mdol workforce system roles</dc:title>
  <dc:creator>Dina, Samantha</dc:creator>
  <cp:lastModifiedBy>User</cp:lastModifiedBy>
  <cp:revision>56</cp:revision>
  <cp:lastPrinted>2023-09-26T17:45:09Z</cp:lastPrinted>
  <dcterms:created xsi:type="dcterms:W3CDTF">2023-04-05T13:39:04Z</dcterms:created>
  <dcterms:modified xsi:type="dcterms:W3CDTF">2024-08-05T23:21:00Z</dcterms:modified>
</cp:coreProperties>
</file>