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1129" r:id="rId2"/>
    <p:sldId id="1160" r:id="rId3"/>
    <p:sldId id="1166" r:id="rId4"/>
    <p:sldId id="1172" r:id="rId5"/>
    <p:sldId id="1177" r:id="rId6"/>
    <p:sldId id="1162" r:id="rId7"/>
    <p:sldId id="1176" r:id="rId8"/>
    <p:sldId id="1175" r:id="rId9"/>
    <p:sldId id="1174" r:id="rId10"/>
    <p:sldId id="1184" r:id="rId11"/>
    <p:sldId id="1185" r:id="rId12"/>
    <p:sldId id="1186" r:id="rId13"/>
    <p:sldId id="1187" r:id="rId14"/>
    <p:sldId id="1179" r:id="rId15"/>
  </p:sldIdLst>
  <p:sldSz cx="12192000" cy="6858000"/>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4"/>
    <p:restoredTop sz="94710"/>
  </p:normalViewPr>
  <p:slideViewPr>
    <p:cSldViewPr snapToGrid="0">
      <p:cViewPr varScale="1">
        <p:scale>
          <a:sx n="157" d="100"/>
          <a:sy n="157" d="100"/>
        </p:scale>
        <p:origin x="1208" y="1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8/5/24</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8/5/24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10</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8/5/24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8/5/24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8/5/24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lang="fr" sz="3200" b="1" i="0" u="none" strike="noStrike">
                <a:latin typeface="Gill Sans MT"/>
                <a:cs typeface="Times New Roman"/>
              </a:rPr>
              <a:t>Loi du Maine sur le congé familial et médical payé</a:t>
            </a:r>
            <a:endParaRPr lang="en-US">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lang="fr" sz="2000" b="1" i="0" u="none" strike="noStrike">
                <a:solidFill>
                  <a:srgbClr val="FFFFFF"/>
                </a:solidFill>
                <a:latin typeface="Times New Roman"/>
                <a:cs typeface="Times New Roman"/>
              </a:rPr>
              <a:t>Ordre du jour :</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Aperçu général</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Dates clés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Élaboration du règlement et collecte de commentaires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Cotisations au Fonds PFML</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Motifs du congé</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Types de congé</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Conditions et éligibilité</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Informations pour les employeurs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Calculs des indemnités : Les catégories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Exemples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Questions</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Headings)"/>
                <a:cs typeface="Times New Roman"/>
              </a:rPr>
              <a:t>Calcul des indemnités :  Les catégories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rtl="0"/>
            <a:r>
              <a:rPr lang="fr" sz="1800" b="0" i="0" u="none" strike="noStrike">
                <a:solidFill>
                  <a:srgbClr val="000000"/>
                </a:solidFill>
                <a:latin typeface="Times New Roman"/>
                <a:cs typeface="Times New Roman"/>
              </a:rPr>
              <a:t>Les indemnités sont déterminées par un système de catégorie basé sur le salaire hebdomadaire moyen de l’État (SAWW) :</a:t>
            </a:r>
          </a:p>
          <a:p>
            <a:pPr lvl="1" rtl="0"/>
            <a:r>
              <a:rPr lang="fr" sz="1800" b="0" i="0" u="none" strike="noStrike">
                <a:solidFill>
                  <a:srgbClr val="000000"/>
                </a:solidFill>
                <a:latin typeface="Times New Roman"/>
                <a:cs typeface="Times New Roman"/>
              </a:rPr>
              <a:t>La partie du salaire hebdomadaire moyen de la personne couverte qui est égale ou inférieure à 50 % du SAWW est remplacée à 90 %.</a:t>
            </a:r>
          </a:p>
          <a:p>
            <a:pPr lvl="1" rtl="0"/>
            <a:r>
              <a:rPr lang="fr" sz="1800" b="0" i="0" u="none" strike="noStrike">
                <a:solidFill>
                  <a:srgbClr val="000000"/>
                </a:solidFill>
                <a:latin typeface="Times New Roman"/>
                <a:cs typeface="Times New Roman"/>
              </a:rPr>
              <a:t>La partie du salaire hebdomadaire moyen de la personne couverte qui est supérieure à 50 % du SAWW est remplacée à 66 %.</a:t>
            </a:r>
          </a:p>
          <a:p>
            <a:pPr lvl="1" rtl="0"/>
            <a:r>
              <a:rPr lang="fr" sz="1800" b="0" i="0" u="none" strike="noStrike">
                <a:solidFill>
                  <a:srgbClr val="000000"/>
                </a:solidFill>
                <a:latin typeface="Times New Roman"/>
                <a:cs typeface="Times New Roman"/>
              </a:rPr>
              <a:t>Les indemnités sont plafonnées au SAWW (1144 USD en 2024). </a:t>
            </a:r>
          </a:p>
        </p:txBody>
      </p:sp>
    </p:spTree>
    <p:extLst>
      <p:ext uri="{BB962C8B-B14F-4D97-AF65-F5344CB8AC3E}">
        <p14:creationId xmlns:p14="http://schemas.microsoft.com/office/powerpoint/2010/main" val="37946069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lang="fr" sz="2400" b="0" i="0" u="none" strike="noStrike" dirty="0">
                <a:latin typeface="Gill Sans MT"/>
              </a:rPr>
              <a:t>Comment les indemnités seront calculées </a:t>
            </a:r>
            <a:br>
              <a:rPr lang="fr" sz="2400" b="0" i="0" u="none" strike="noStrike" dirty="0">
                <a:latin typeface="Gill Sans MT"/>
              </a:rPr>
            </a:br>
            <a:r>
              <a:rPr lang="fr" sz="2400" b="0" i="0" u="none" strike="noStrike" dirty="0">
                <a:latin typeface="Gill Sans MT"/>
              </a:rPr>
              <a:t>Exemple 1 : MORGAN (Estimation)</a:t>
            </a:r>
            <a:endParaRPr lang="en-US" sz="2400"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Autofit/>
          </a:bodyPr>
          <a:lstStyle/>
          <a:p>
            <a:pPr rtl="0">
              <a:lnSpc>
                <a:spcPct val="90000"/>
              </a:lnSpc>
            </a:pPr>
            <a:r>
              <a:rPr lang="fr" sz="1200" b="0" i="0" u="none" strike="noStrike">
                <a:latin typeface="Times New Roman"/>
                <a:cs typeface="Times New Roman"/>
              </a:rPr>
              <a:t>Morgan est comptable à temps plein et gagne 57 000 USD par an. </a:t>
            </a:r>
          </a:p>
          <a:p>
            <a:pPr rtl="0">
              <a:lnSpc>
                <a:spcPct val="90000"/>
              </a:lnSpc>
            </a:pPr>
            <a:r>
              <a:rPr lang="fr" sz="1200" b="0" i="0" u="none" strike="noStrike">
                <a:latin typeface="Times New Roman"/>
                <a:cs typeface="Times New Roman"/>
              </a:rPr>
              <a:t>Morgan doit prendre 8 semaines de congé pour s’occuper de sa mère qui souffre d’une grave maladie. </a:t>
            </a:r>
          </a:p>
          <a:p>
            <a:pPr marL="0" indent="0">
              <a:lnSpc>
                <a:spcPct val="90000"/>
              </a:lnSpc>
              <a:buNone/>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lang="fr" sz="1200" b="1" i="0" u="sng" strike="noStrike">
                <a:latin typeface="Times New Roman"/>
                <a:cs typeface="Times New Roman"/>
              </a:rPr>
              <a:t>Calcul de l’indemnité hebdomadaire de Morgan (estimation) : </a:t>
            </a:r>
          </a:p>
          <a:p>
            <a:pPr rtl="0">
              <a:lnSpc>
                <a:spcPct val="90000"/>
              </a:lnSpc>
            </a:pPr>
            <a:r>
              <a:rPr lang="fr" sz="1200" b="0" i="0" u="none" strike="noStrike">
                <a:latin typeface="Times New Roman"/>
                <a:cs typeface="Times New Roman"/>
              </a:rPr>
              <a:t>Le salaire hebdomadaire moyen de Morgan est de 1 096 USD (57 000 USD divisés par 52 semaines). </a:t>
            </a:r>
          </a:p>
          <a:p>
            <a:pPr rtl="0">
              <a:lnSpc>
                <a:spcPct val="90000"/>
              </a:lnSpc>
            </a:pPr>
            <a:r>
              <a:rPr lang="fr" sz="1200" b="0" i="0" u="none" strike="noStrike">
                <a:latin typeface="Times New Roman"/>
                <a:cs typeface="Times New Roman"/>
              </a:rPr>
              <a:t>La déduction hebdomadaire de Morgan sur son salaire pour alimenter le Fonds PFML est de 5,48 USD par semaine. (285 USD de cotisations par an divisés par 52 semaines). </a:t>
            </a:r>
          </a:p>
          <a:p>
            <a:pPr rtl="0">
              <a:lnSpc>
                <a:spcPct val="90000"/>
              </a:lnSpc>
            </a:pPr>
            <a:r>
              <a:rPr lang="fr" sz="1200" b="0" i="0" u="none" strike="noStrike">
                <a:latin typeface="Times New Roman"/>
                <a:cs typeface="Times New Roman"/>
              </a:rPr>
              <a:t>En supposant que l’employeur de Morgan compte moins de 15 employés, il est exempté du paiement d’une cotisation patronale, mais doit soumettre les déductions de Morgan au Fonds PFML. </a:t>
            </a:r>
          </a:p>
          <a:p>
            <a:pPr rtl="0">
              <a:lnSpc>
                <a:spcPct val="90000"/>
              </a:lnSpc>
            </a:pPr>
            <a:r>
              <a:rPr lang="fr" sz="1200" b="0" i="0" u="none" strike="noStrike">
                <a:latin typeface="Times New Roman"/>
                <a:cs typeface="Times New Roman"/>
              </a:rPr>
              <a:t>Catégorie 1 : remplacement du salaire à 90 % pour les revenus allant jusqu’à 50 % du SAWW : 1 144 USD x 50 % = 572 USD. </a:t>
            </a:r>
          </a:p>
          <a:p>
            <a:pPr rtl="0">
              <a:lnSpc>
                <a:spcPct val="90000"/>
              </a:lnSpc>
            </a:pPr>
            <a:r>
              <a:rPr lang="fr" sz="1200" b="0" i="0" u="none" strike="noStrike">
                <a:latin typeface="Times New Roman"/>
                <a:cs typeface="Times New Roman"/>
              </a:rPr>
              <a:t>90 % de 572 USD = 514 USD</a:t>
            </a:r>
          </a:p>
          <a:p>
            <a:pPr rtl="0">
              <a:lnSpc>
                <a:spcPct val="90000"/>
              </a:lnSpc>
            </a:pPr>
            <a:r>
              <a:rPr lang="fr" sz="1200" b="0" i="0" u="none" strike="noStrike">
                <a:latin typeface="Times New Roman"/>
                <a:cs typeface="Times New Roman"/>
              </a:rPr>
              <a:t>Catégorie 2 : remplacement du salaire à 66 % pour les revenus dépassant 50 % du SAWW.</a:t>
            </a:r>
          </a:p>
          <a:p>
            <a:pPr lvl="1" rtl="0">
              <a:lnSpc>
                <a:spcPct val="90000"/>
              </a:lnSpc>
            </a:pPr>
            <a:r>
              <a:rPr lang="fr" sz="1200" b="0" i="0" u="none" strike="noStrike">
                <a:latin typeface="Times New Roman"/>
                <a:cs typeface="Times New Roman"/>
              </a:rPr>
              <a:t>Le revenu restant de Morgan est de 524 USD (1 096 USD - 572 USD). </a:t>
            </a:r>
          </a:p>
          <a:p>
            <a:pPr lvl="1" rtl="0">
              <a:lnSpc>
                <a:spcPct val="90000"/>
              </a:lnSpc>
            </a:pPr>
            <a:r>
              <a:rPr lang="fr" sz="1200" b="0" i="0" u="none" strike="noStrike">
                <a:latin typeface="Times New Roman"/>
                <a:cs typeface="Times New Roman"/>
              </a:rPr>
              <a:t>66 USD de 524 USD = 345 USD</a:t>
            </a:r>
          </a:p>
          <a:p>
            <a:pPr rtl="0">
              <a:lnSpc>
                <a:spcPct val="90000"/>
              </a:lnSpc>
            </a:pPr>
            <a:r>
              <a:rPr lang="fr" sz="1200" b="0" i="0" u="none" strike="noStrike">
                <a:latin typeface="Times New Roman"/>
                <a:cs typeface="Times New Roman"/>
              </a:rPr>
              <a:t>L’indemnité hebdomadaire de Morgan pour les 8 semaines suivantes = 859 USD (514 USD plus 345 USD). Ce montant étant inférieur au SAWW, il n’y a pas de réduction.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br>
              <a:rPr lang="fr" sz="2400" b="0" i="0" u="none" strike="noStrike" dirty="0">
                <a:latin typeface="Gill Sans MT"/>
              </a:rPr>
            </a:br>
            <a:r>
              <a:rPr lang="fr" sz="2400" b="0" i="0" u="none" strike="noStrike" dirty="0">
                <a:latin typeface="Gill Sans MT"/>
              </a:rPr>
              <a:t>Comment les indemnités seront calculées </a:t>
            </a:r>
            <a:br>
              <a:rPr lang="fr" sz="2400" b="0" i="0" u="none" strike="noStrike" dirty="0">
                <a:latin typeface="Gill Sans MT"/>
              </a:rPr>
            </a:br>
            <a:r>
              <a:rPr lang="fr" sz="2400" b="0" i="0" u="none" strike="noStrike" dirty="0">
                <a:latin typeface="Gill Sans MT"/>
              </a:rPr>
              <a:t>Exemple 2 : Michael (estimation)</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Autofit/>
          </a:bodyPr>
          <a:lstStyle/>
          <a:p>
            <a:pPr rtl="0">
              <a:lnSpc>
                <a:spcPct val="90000"/>
              </a:lnSpc>
            </a:pPr>
            <a:r>
              <a:rPr lang="fr" sz="1300" b="0" i="0" u="none" strike="noStrike">
                <a:latin typeface="Times New Roman"/>
                <a:cs typeface="Times New Roman"/>
              </a:rPr>
              <a:t>Michael est employé à temps plein en tant que gardien et gagne 35 000 USD par an. </a:t>
            </a:r>
          </a:p>
          <a:p>
            <a:pPr rtl="0">
              <a:lnSpc>
                <a:spcPct val="90000"/>
              </a:lnSpc>
            </a:pPr>
            <a:r>
              <a:rPr lang="fr" sz="1300" b="0" i="0" u="none" strike="noStrike">
                <a:latin typeface="Times New Roman"/>
                <a:cs typeface="Times New Roman"/>
              </a:rPr>
              <a:t>Michael a besoin de prendre six semaines de congé pour s’occuper de sa fille qui vient de naître. </a:t>
            </a:r>
          </a:p>
          <a:p>
            <a:pPr>
              <a:lnSpc>
                <a:spcPct val="90000"/>
              </a:lnSpc>
            </a:pPr>
            <a:endParaRPr lang="en-US" sz="1300">
              <a:latin typeface="Times New Roman" panose="02020603050405020304" pitchFamily="18" charset="0"/>
              <a:cs typeface="Times New Roman" panose="02020603050405020304" pitchFamily="18" charset="0"/>
            </a:endParaRPr>
          </a:p>
          <a:p>
            <a:pPr marL="0" indent="0" rtl="0">
              <a:lnSpc>
                <a:spcPct val="90000"/>
              </a:lnSpc>
              <a:buNone/>
            </a:pPr>
            <a:r>
              <a:rPr lang="fr" sz="1200" b="1" i="0" u="sng" strike="noStrike">
                <a:latin typeface="Times New Roman"/>
                <a:cs typeface="Times New Roman"/>
              </a:rPr>
              <a:t>Calcul de l’indemnité hebdomadaire de Michael (estimation) : </a:t>
            </a:r>
          </a:p>
          <a:p>
            <a:pPr rtl="0">
              <a:lnSpc>
                <a:spcPct val="90000"/>
              </a:lnSpc>
            </a:pPr>
            <a:r>
              <a:rPr lang="fr" sz="1300" b="0" i="0" u="none" strike="noStrike">
                <a:latin typeface="Times New Roman"/>
                <a:cs typeface="Times New Roman"/>
              </a:rPr>
              <a:t>Le salaire hebdomadaire moyen de Michael est de 673 USD (35 000 USD divisés par 52 semaines). </a:t>
            </a:r>
          </a:p>
          <a:p>
            <a:pPr rtl="0">
              <a:lnSpc>
                <a:spcPct val="90000"/>
              </a:lnSpc>
            </a:pPr>
            <a:r>
              <a:rPr lang="fr" sz="1300" b="0" i="0" u="none" strike="noStrike">
                <a:latin typeface="Times New Roman"/>
                <a:cs typeface="Times New Roman"/>
              </a:rPr>
              <a:t>La déduction hebdomadaire de Michael de son salaire pour cotiser au Fonds PFML est de 3,36 USD par semaine. (175 USD de cotisations par an divisés par 52 semaines). </a:t>
            </a:r>
          </a:p>
          <a:p>
            <a:pPr rtl="0">
              <a:lnSpc>
                <a:spcPct val="90000"/>
              </a:lnSpc>
            </a:pPr>
            <a:r>
              <a:rPr lang="fr" sz="1300" b="0" i="0" u="none" strike="noStrike">
                <a:latin typeface="Times New Roman"/>
                <a:cs typeface="Times New Roman"/>
              </a:rPr>
              <a:t>En supposant que l’employeur de Michael compte 15 employés ou plus, la cotisation patronale est également de 3,36 USD par semaine. (175 USD de cotisations par an divisés par 52 semaines). </a:t>
            </a:r>
          </a:p>
          <a:p>
            <a:pPr rtl="0">
              <a:lnSpc>
                <a:spcPct val="90000"/>
              </a:lnSpc>
            </a:pPr>
            <a:r>
              <a:rPr lang="fr" sz="1300" b="0" i="0" u="none" strike="noStrike">
                <a:latin typeface="Times New Roman"/>
                <a:cs typeface="Times New Roman"/>
              </a:rPr>
              <a:t>Catégorie 1 : remplacement du salaire à 90 % pour les revenus allant jusqu’à 50 % du SAWW : 1 144 USD x 50 % = 572 USD. </a:t>
            </a:r>
          </a:p>
          <a:p>
            <a:pPr rtl="0">
              <a:lnSpc>
                <a:spcPct val="90000"/>
              </a:lnSpc>
            </a:pPr>
            <a:r>
              <a:rPr lang="fr" sz="1300" b="0" i="0" u="none" strike="noStrike">
                <a:latin typeface="Times New Roman"/>
                <a:cs typeface="Times New Roman"/>
              </a:rPr>
              <a:t>90 % de 572 USD = 514 USD</a:t>
            </a:r>
          </a:p>
          <a:p>
            <a:pPr rtl="0">
              <a:lnSpc>
                <a:spcPct val="90000"/>
              </a:lnSpc>
            </a:pPr>
            <a:r>
              <a:rPr lang="fr" sz="1300" b="0" i="0" u="none" strike="noStrike">
                <a:latin typeface="Times New Roman"/>
                <a:cs typeface="Times New Roman"/>
              </a:rPr>
              <a:t>Catégorie 2 : remplacement du salaire à 66 % pour les revenus dépassant 50 % du SAWW.</a:t>
            </a:r>
          </a:p>
          <a:p>
            <a:pPr lvl="1" rtl="0">
              <a:lnSpc>
                <a:spcPct val="90000"/>
              </a:lnSpc>
            </a:pPr>
            <a:r>
              <a:rPr lang="fr" sz="1300" b="0" i="0" u="none" strike="noStrike">
                <a:latin typeface="Times New Roman"/>
                <a:cs typeface="Times New Roman"/>
              </a:rPr>
              <a:t>Le revenu restant de Michael est de 101 USD (673 USD - 572 USD) </a:t>
            </a:r>
          </a:p>
          <a:p>
            <a:pPr lvl="1" rtl="0">
              <a:lnSpc>
                <a:spcPct val="90000"/>
              </a:lnSpc>
            </a:pPr>
            <a:r>
              <a:rPr lang="fr" sz="1300" b="0" i="0" u="none" strike="noStrike">
                <a:latin typeface="Times New Roman"/>
                <a:cs typeface="Times New Roman"/>
              </a:rPr>
              <a:t>66 % de 101 USD = 66 USD</a:t>
            </a:r>
          </a:p>
          <a:p>
            <a:pPr rtl="0">
              <a:lnSpc>
                <a:spcPct val="90000"/>
              </a:lnSpc>
            </a:pPr>
            <a:r>
              <a:rPr lang="fr" sz="1300" b="0" i="0" u="none" strike="noStrike">
                <a:latin typeface="Times New Roman"/>
                <a:cs typeface="Times New Roman"/>
              </a:rPr>
              <a:t>Le montant total de l’indemnité hebdomadaire de Michel pour les 6 prochaines semaines est de 580 USD (514 USD plus 66 USD). Ce montant étant inférieur au SAWW, il n’y a pas de réduction. </a:t>
            </a:r>
          </a:p>
        </p:txBody>
      </p:sp>
    </p:spTree>
    <p:extLst>
      <p:ext uri="{BB962C8B-B14F-4D97-AF65-F5344CB8AC3E}">
        <p14:creationId xmlns:p14="http://schemas.microsoft.com/office/powerpoint/2010/main" val="6287818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3" y="702156"/>
            <a:ext cx="6774468" cy="1013800"/>
          </a:xfrm>
        </p:spPr>
        <p:txBody>
          <a:bodyPr vert="horz" lIns="91440" tIns="45720" rIns="91440" bIns="45720" rtlCol="0" anchor="b">
            <a:noAutofit/>
          </a:bodyPr>
          <a:lstStyle/>
          <a:p>
            <a:pPr rtl="0"/>
            <a:r>
              <a:rPr lang="fr" sz="2400" b="0" i="0" u="none" strike="noStrike" dirty="0">
                <a:solidFill>
                  <a:srgbClr val="1A3260"/>
                </a:solidFill>
                <a:latin typeface="Gill Sans MT"/>
              </a:rPr>
              <a:t> </a:t>
            </a:r>
            <a:br>
              <a:rPr lang="fr" sz="2400" b="0" i="0" u="none" strike="noStrike" dirty="0">
                <a:solidFill>
                  <a:srgbClr val="1A3260"/>
                </a:solidFill>
                <a:latin typeface="Gill Sans MT"/>
              </a:rPr>
            </a:br>
            <a:r>
              <a:rPr lang="fr" sz="2400" b="0" i="0" u="none" strike="noStrike" dirty="0">
                <a:latin typeface="Gill Sans MT"/>
              </a:rPr>
              <a:t>Exemple Comment les es indemnités seront calculées </a:t>
            </a:r>
            <a:br>
              <a:rPr lang="fr" sz="2400" b="0" i="0" u="none" strike="noStrike" dirty="0">
                <a:latin typeface="Gill Sans MT"/>
              </a:rPr>
            </a:br>
            <a:r>
              <a:rPr lang="fr" sz="2400" b="0" i="0" u="none" strike="noStrike" dirty="0">
                <a:latin typeface="Gill Sans MT"/>
              </a:rPr>
              <a:t>Exemple 3 : Jo (estimation) </a:t>
            </a:r>
            <a:endParaRPr lang="fr" sz="2400" b="0" i="0" u="none" strike="noStrike" dirty="0">
              <a:solidFill>
                <a:srgbClr val="1A3260"/>
              </a:solidFill>
              <a:latin typeface="Gill Sans MT"/>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Autofit/>
          </a:bodyPr>
          <a:lstStyle/>
          <a:p>
            <a:pPr rtl="0">
              <a:lnSpc>
                <a:spcPct val="90000"/>
              </a:lnSpc>
            </a:pPr>
            <a:r>
              <a:rPr lang="fr" sz="1200" b="0" i="0" u="none" strike="noStrike">
                <a:latin typeface="Times New Roman"/>
                <a:cs typeface="Times New Roman"/>
              </a:rPr>
              <a:t>Jo travaille à temps plein en tant que professionnel de l’informatique et gagne 90 000 USD par an. </a:t>
            </a:r>
          </a:p>
          <a:p>
            <a:pPr rtl="0">
              <a:lnSpc>
                <a:spcPct val="90000"/>
              </a:lnSpc>
            </a:pPr>
            <a:r>
              <a:rPr lang="fr" sz="1200" b="0" i="0" u="none" strike="noStrike">
                <a:latin typeface="Times New Roman"/>
                <a:cs typeface="Times New Roman"/>
              </a:rPr>
              <a:t>Jo doit prendre 4 semaines de congé pour se remettre d’une intervention chirurgicale. </a:t>
            </a:r>
          </a:p>
          <a:p>
            <a:pPr>
              <a:lnSpc>
                <a:spcPct val="90000"/>
              </a:lnSpc>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lang="fr" sz="1200" b="1" i="0" u="sng" strike="noStrike">
                <a:latin typeface="Times New Roman"/>
                <a:cs typeface="Times New Roman"/>
              </a:rPr>
              <a:t>Calcul de l’indemnité hebdomadaire de Jo (estimation) : </a:t>
            </a:r>
          </a:p>
          <a:p>
            <a:pPr rtl="0">
              <a:lnSpc>
                <a:spcPct val="90000"/>
              </a:lnSpc>
            </a:pPr>
            <a:r>
              <a:rPr lang="fr" sz="1200" b="0" i="0" u="none" strike="noStrike">
                <a:latin typeface="Times New Roman"/>
                <a:cs typeface="Times New Roman"/>
              </a:rPr>
              <a:t>Le salaire hebdomadaire moyen de Jo est de 730 USD (90 000 USD divisés par 52 semaines). </a:t>
            </a:r>
          </a:p>
          <a:p>
            <a:pPr rtl="0">
              <a:lnSpc>
                <a:spcPct val="90000"/>
              </a:lnSpc>
            </a:pPr>
            <a:r>
              <a:rPr lang="fr" sz="1200" b="0" i="0" u="none" strike="noStrike">
                <a:latin typeface="Times New Roman"/>
                <a:cs typeface="Times New Roman"/>
              </a:rPr>
              <a:t>La déduction hebdomadaire de Jo de son salaire pour cotiser au Fonds PFML est de 8,65 USD par semaine. (450 USD de cotisations par an divisés par 52 semaines).</a:t>
            </a:r>
          </a:p>
          <a:p>
            <a:pPr rtl="0">
              <a:lnSpc>
                <a:spcPct val="90000"/>
              </a:lnSpc>
            </a:pPr>
            <a:r>
              <a:rPr lang="fr" sz="1200" b="0" i="0" u="none" strike="noStrike">
                <a:latin typeface="Times New Roman"/>
                <a:cs typeface="Times New Roman"/>
              </a:rPr>
              <a:t>Si l’employeur de Jo compte 15 salariés ou plus, la cotisation patronale s’élève également à 8,65 USD par semaine. </a:t>
            </a:r>
          </a:p>
          <a:p>
            <a:pPr rtl="0">
              <a:lnSpc>
                <a:spcPct val="90000"/>
              </a:lnSpc>
            </a:pPr>
            <a:r>
              <a:rPr lang="fr" sz="1200" b="0" i="0" u="none" strike="noStrike">
                <a:latin typeface="Times New Roman"/>
                <a:cs typeface="Times New Roman"/>
              </a:rPr>
              <a:t>Catégorie 1 : remplacement du salaire à 90 % pour les revenus allant jusqu’à 50 % du SAWW : 1 144 USD x 50 % = 572 USD (montant arrondi). 90 % de 572 USD = 514 USD</a:t>
            </a:r>
          </a:p>
          <a:p>
            <a:pPr rtl="0">
              <a:lnSpc>
                <a:spcPct val="90000"/>
              </a:lnSpc>
            </a:pPr>
            <a:r>
              <a:rPr lang="fr" sz="1200" b="0" i="0" u="none" strike="noStrike">
                <a:latin typeface="Times New Roman"/>
                <a:cs typeface="Times New Roman"/>
              </a:rPr>
              <a:t>Catégorie 2 : remplacement du salaire à 66 % pour les revenus dépassant 50 % du SAWW.</a:t>
            </a:r>
          </a:p>
          <a:p>
            <a:pPr lvl="1" rtl="0">
              <a:lnSpc>
                <a:spcPct val="90000"/>
              </a:lnSpc>
            </a:pPr>
            <a:r>
              <a:rPr lang="fr" sz="1200" b="0" i="0" u="none" strike="noStrike">
                <a:latin typeface="Times New Roman"/>
                <a:cs typeface="Times New Roman"/>
              </a:rPr>
              <a:t>Le revenu restant de Jo est de 1 158 USD (1 730 USD - 572 USD). </a:t>
            </a:r>
          </a:p>
          <a:p>
            <a:pPr lvl="1" rtl="0">
              <a:lnSpc>
                <a:spcPct val="90000"/>
              </a:lnSpc>
            </a:pPr>
            <a:r>
              <a:rPr lang="fr" sz="1200" b="0" i="0" u="none" strike="noStrike">
                <a:latin typeface="Times New Roman"/>
                <a:cs typeface="Times New Roman"/>
              </a:rPr>
              <a:t>66 % de 1 158 USD = 764 USD</a:t>
            </a:r>
          </a:p>
          <a:p>
            <a:pPr rtl="0">
              <a:lnSpc>
                <a:spcPct val="90000"/>
              </a:lnSpc>
            </a:pPr>
            <a:r>
              <a:rPr lang="fr" sz="1200" b="0" i="0" u="none" strike="noStrike">
                <a:latin typeface="Times New Roman"/>
                <a:cs typeface="Times New Roman"/>
              </a:rPr>
              <a:t>Le montant total des indemnités hebdomadaires de Jo pour les 6 semaines suivantes = 1 278 USD (514 USD + 764 USD). Ce montant étant supérieur à celui du SAWW, l’indemnité de Jo est plafonnée à 1 144 USD.</a:t>
            </a:r>
          </a:p>
          <a:p>
            <a:pPr>
              <a:lnSpc>
                <a:spcPct val="90000"/>
              </a:lnSpc>
            </a:pPr>
            <a:endParaRPr lang="en-US" sz="120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lang="fr" sz="4800" b="0" i="0" u="none" strike="noStrike">
                <a:solidFill>
                  <a:srgbClr val="000000"/>
                </a:solidFill>
                <a:latin typeface="Times New Roman"/>
                <a:cs typeface="Times New Roman"/>
              </a:rPr>
              <a:t>Questions ?</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lang="fr" sz="2400" b="0" i="0" u="none" strike="noStrike">
                <a:latin typeface="Gill Sans MT"/>
                <a:cs typeface="Arial"/>
              </a:rPr>
              <a:t>Aperçu général</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1" y="2508265"/>
            <a:ext cx="3707587" cy="3917732"/>
          </a:xfrm>
        </p:spPr>
        <p:txBody>
          <a:bodyPr>
            <a:noAutofit/>
          </a:bodyPr>
          <a:lstStyle/>
          <a:p>
            <a:pPr marL="285750" indent="-285750" rtl="0">
              <a:buFont typeface="Wingdings" panose="05000000000000000000" pitchFamily="2" charset="2"/>
              <a:buChar char="§"/>
            </a:pPr>
            <a:r>
              <a:rPr lang="fr" sz="1600" b="0" i="0" u="none" strike="noStrike" dirty="0">
                <a:solidFill>
                  <a:srgbClr val="000000"/>
                </a:solidFill>
                <a:latin typeface="Times New Roman"/>
                <a:cs typeface="Times New Roman"/>
              </a:rPr>
              <a:t>Juillet 2023 - Le gouverneur Janet Mills signe le budget de l’État qui comprend la création de la loi sur le congé familial et médical payé (PFML). </a:t>
            </a:r>
          </a:p>
          <a:p>
            <a:pPr marL="285750" indent="-285750" rtl="0">
              <a:buFont typeface="Wingdings" panose="05000000000000000000" pitchFamily="2" charset="2"/>
              <a:buChar char="§"/>
            </a:pPr>
            <a:r>
              <a:rPr lang="fr" sz="1600" b="0" i="0" u="none" strike="noStrike" dirty="0">
                <a:solidFill>
                  <a:srgbClr val="000000"/>
                </a:solidFill>
                <a:latin typeface="Times New Roman"/>
                <a:cs typeface="Times New Roman"/>
              </a:rPr>
              <a:t>La loi sur le PFML du Maine prévoit jusqu’à 12 semaines de congés payés par année de indemnités pour les congés familiaux, militaires, médicaux ou de sécurité.</a:t>
            </a:r>
          </a:p>
          <a:p>
            <a:pPr marL="285750" indent="-285750" rtl="0">
              <a:buFont typeface="Wingdings" panose="05000000000000000000" pitchFamily="2" charset="2"/>
              <a:buChar char="§"/>
            </a:pPr>
            <a:r>
              <a:rPr lang="fr" sz="1600" b="0" i="0" u="none" strike="noStrike" dirty="0">
                <a:solidFill>
                  <a:srgbClr val="000000"/>
                </a:solidFill>
                <a:latin typeface="Times New Roman"/>
                <a:cs typeface="Times New Roman"/>
              </a:rPr>
              <a:t>La loi PFML s’appliquera à tous les employés et employeurs de l’État du Maine. Le gouvernement fédéral et ses employés ne sont pas soumis à la loi.</a:t>
            </a:r>
          </a:p>
          <a:p>
            <a:pPr marL="285750" indent="-28575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600" dirty="0">
              <a:latin typeface="+mj-lt"/>
              <a:cs typeface="Arial"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Dates clés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lang="fr" sz="1800" b="0" i="0" u="none" strike="noStrike">
                <a:solidFill>
                  <a:srgbClr val="000000"/>
                </a:solidFill>
                <a:latin typeface="Times New Roman"/>
                <a:cs typeface="Times New Roman"/>
              </a:rPr>
              <a:t>25 octobre 2023 : La loi PFML entre en vigueur.</a:t>
            </a:r>
          </a:p>
          <a:p>
            <a:pPr rtl="0"/>
            <a:r>
              <a:rPr lang="fr" sz="1800" b="0" i="0" u="none" strike="noStrike">
                <a:solidFill>
                  <a:srgbClr val="000000"/>
                </a:solidFill>
                <a:latin typeface="Times New Roman"/>
                <a:cs typeface="Times New Roman"/>
              </a:rPr>
              <a:t>1er janvier 2024 : L’autorité du programme PFML est nommée </a:t>
            </a:r>
          </a:p>
          <a:p>
            <a:pPr rtl="0"/>
            <a:r>
              <a:rPr lang="fr" sz="1800" b="0" i="0" u="none" strike="noStrike">
                <a:solidFill>
                  <a:srgbClr val="000000"/>
                </a:solidFill>
                <a:latin typeface="Times New Roman"/>
                <a:cs typeface="Times New Roman"/>
              </a:rPr>
              <a:t>1er janvier 2025 : Les règles de mise en œuvre du programme PFML doivent être adoptées par le département du travail du Maine. </a:t>
            </a:r>
          </a:p>
          <a:p>
            <a:pPr rtl="0"/>
            <a:r>
              <a:rPr lang="fr" sz="1800" b="0" i="0" u="none" strike="noStrike">
                <a:solidFill>
                  <a:srgbClr val="000000"/>
                </a:solidFill>
                <a:latin typeface="Times New Roman"/>
                <a:cs typeface="Times New Roman"/>
              </a:rPr>
              <a:t>1er janvier 2025 : Les cotisations salariales pour le programme de congé médical familial payé commenceront. </a:t>
            </a:r>
          </a:p>
          <a:p>
            <a:pPr rtl="0"/>
            <a:r>
              <a:rPr lang="fr" sz="1800" b="0" i="0" u="none" strike="noStrike">
                <a:solidFill>
                  <a:srgbClr val="000000"/>
                </a:solidFill>
                <a:latin typeface="Times New Roman"/>
                <a:cs typeface="Times New Roman"/>
              </a:rPr>
              <a:t>1er mai 2026 : Les indemnités deviennent disponibles. </a:t>
            </a:r>
          </a:p>
          <a:p>
            <a:endParaRPr lang="en-US"/>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p:txBody>
          <a:bodyPr>
            <a:noAutofit/>
          </a:bodyPr>
          <a:lstStyle/>
          <a:p>
            <a:endParaRPr lang="en-US"/>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973496" y="2179092"/>
            <a:ext cx="6211330" cy="276999"/>
          </a:xfrm>
          <a:prstGeom prst="rect">
            <a:avLst/>
          </a:prstGeom>
          <a:noFill/>
        </p:spPr>
        <p:txBody>
          <a:bodyPr wrap="square" rtlCol="0">
            <a:noAutofit/>
          </a:bodyPr>
          <a:lstStyle/>
          <a:p>
            <a:pPr rtl="0">
              <a:tabLst>
                <a:tab pos="5084763" algn="l"/>
              </a:tabLst>
            </a:pPr>
            <a:r>
              <a:rPr lang="fr" sz="1200" b="1" i="0" u="none" strike="noStrike">
                <a:latin typeface="Gill Sans MT"/>
              </a:rPr>
              <a:t>Calendrier du congé familial et médical payé dans le Maine	</a:t>
            </a:r>
            <a:r>
              <a:rPr lang="fr" sz="1200" b="0" i="0" u="none" strike="noStrike">
                <a:latin typeface="Gill Sans MT"/>
              </a:rPr>
              <a:t>Octobre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973496" y="2466146"/>
            <a:ext cx="1375188" cy="308831"/>
          </a:xfrm>
          <a:prstGeom prst="rect">
            <a:avLst/>
          </a:prstGeom>
          <a:noFill/>
        </p:spPr>
        <p:txBody>
          <a:bodyPr wrap="square" rtlCol="0">
            <a:noAutofit/>
          </a:bodyPr>
          <a:lstStyle/>
          <a:p>
            <a:pPr algn="ctr" rtl="0"/>
            <a:r>
              <a:rPr lang="fr" sz="700" b="1" i="0" u="none" strike="noStrike" dirty="0">
                <a:latin typeface="Gill Sans MT"/>
              </a:rPr>
              <a:t>Création du programme du PFMK</a:t>
            </a:r>
          </a:p>
        </p:txBody>
      </p:sp>
      <p:sp>
        <p:nvSpPr>
          <p:cNvPr id="9" name="TextBox 8">
            <a:extLst>
              <a:ext uri="{FF2B5EF4-FFF2-40B4-BE49-F238E27FC236}">
                <a16:creationId xmlns:a16="http://schemas.microsoft.com/office/drawing/2014/main" id="{6BEDD9CF-B408-AF0B-B1D4-D40E68721AD2}"/>
              </a:ext>
            </a:extLst>
          </p:cNvPr>
          <p:cNvSpPr txBox="1"/>
          <p:nvPr/>
        </p:nvSpPr>
        <p:spPr>
          <a:xfrm>
            <a:off x="4952871" y="2962569"/>
            <a:ext cx="1375188" cy="369332"/>
          </a:xfrm>
          <a:prstGeom prst="rect">
            <a:avLst/>
          </a:prstGeom>
          <a:noFill/>
        </p:spPr>
        <p:txBody>
          <a:bodyPr wrap="square" rtlCol="0">
            <a:noAutofit/>
          </a:bodyPr>
          <a:lstStyle/>
          <a:p>
            <a:pPr algn="ctr" rtl="0"/>
            <a:r>
              <a:rPr lang="fr" sz="900" b="1" i="0" u="none" strike="noStrike">
                <a:latin typeface="Gill Sans MT"/>
              </a:rPr>
              <a:t>25</a:t>
            </a:r>
          </a:p>
          <a:p>
            <a:pPr algn="ctr" rtl="0"/>
            <a:r>
              <a:rPr lang="fr" sz="900" b="1" i="0" u="none" strike="noStrike">
                <a:latin typeface="Gill Sans MT"/>
              </a:rPr>
              <a:t>Oct.</a:t>
            </a:r>
          </a:p>
        </p:txBody>
      </p:sp>
      <p:sp>
        <p:nvSpPr>
          <p:cNvPr id="11" name="TextBox 10">
            <a:extLst>
              <a:ext uri="{FF2B5EF4-FFF2-40B4-BE49-F238E27FC236}">
                <a16:creationId xmlns:a16="http://schemas.microsoft.com/office/drawing/2014/main" id="{1BF82AF7-2D10-DA4E-F66A-F055E4D4846E}"/>
              </a:ext>
            </a:extLst>
          </p:cNvPr>
          <p:cNvSpPr txBox="1"/>
          <p:nvPr/>
        </p:nvSpPr>
        <p:spPr>
          <a:xfrm>
            <a:off x="7111044" y="2393337"/>
            <a:ext cx="1375188" cy="200055"/>
          </a:xfrm>
          <a:prstGeom prst="rect">
            <a:avLst/>
          </a:prstGeom>
          <a:noFill/>
        </p:spPr>
        <p:txBody>
          <a:bodyPr wrap="square" rtlCol="0">
            <a:noAutofit/>
          </a:bodyPr>
          <a:lstStyle/>
          <a:p>
            <a:pPr algn="ctr" rtl="0"/>
            <a:r>
              <a:rPr lang="fr" sz="700" b="1" i="0" u="none" strike="noStrike" dirty="0">
                <a:latin typeface="Gill Sans MT"/>
              </a:rPr>
              <a:t>Nomination de l’autorité</a:t>
            </a:r>
          </a:p>
        </p:txBody>
      </p:sp>
      <p:sp>
        <p:nvSpPr>
          <p:cNvPr id="12" name="TextBox 11">
            <a:extLst>
              <a:ext uri="{FF2B5EF4-FFF2-40B4-BE49-F238E27FC236}">
                <a16:creationId xmlns:a16="http://schemas.microsoft.com/office/drawing/2014/main" id="{97505019-FC96-B22C-8033-7E0F56B05438}"/>
              </a:ext>
            </a:extLst>
          </p:cNvPr>
          <p:cNvSpPr txBox="1"/>
          <p:nvPr/>
        </p:nvSpPr>
        <p:spPr>
          <a:xfrm>
            <a:off x="7111044" y="2913542"/>
            <a:ext cx="1375188" cy="369332"/>
          </a:xfrm>
          <a:prstGeom prst="rect">
            <a:avLst/>
          </a:prstGeom>
          <a:noFill/>
        </p:spPr>
        <p:txBody>
          <a:bodyPr wrap="square" rtlCol="0">
            <a:noAutofit/>
          </a:bodyPr>
          <a:lstStyle/>
          <a:p>
            <a:pPr algn="ctr" rtl="0"/>
            <a:r>
              <a:rPr lang="fr" sz="900" b="1" i="0" u="none" strike="noStrike">
                <a:latin typeface="Gill Sans MT"/>
              </a:rPr>
              <a:t>1er janv. </a:t>
            </a:r>
          </a:p>
          <a:p>
            <a:pPr algn="ctr" rtl="0"/>
            <a:r>
              <a:rPr lang="fr" sz="900" b="1" i="0" u="none" strike="noStrike">
                <a:latin typeface="Gill Sans MT"/>
              </a:rPr>
              <a:t>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9521411" y="2549512"/>
            <a:ext cx="1375188" cy="319842"/>
          </a:xfrm>
          <a:prstGeom prst="rect">
            <a:avLst/>
          </a:prstGeom>
          <a:noFill/>
        </p:spPr>
        <p:txBody>
          <a:bodyPr wrap="square" rtlCol="0">
            <a:noAutofit/>
          </a:bodyPr>
          <a:lstStyle/>
          <a:p>
            <a:pPr algn="ctr" rtl="0"/>
            <a:r>
              <a:rPr lang="fr" sz="700" b="1" i="0" u="none" strike="noStrike" dirty="0">
                <a:latin typeface="Gill Sans MT"/>
              </a:rPr>
              <a:t>Début de l’élaboration du règlement</a:t>
            </a:r>
          </a:p>
        </p:txBody>
      </p:sp>
      <p:sp>
        <p:nvSpPr>
          <p:cNvPr id="14" name="TextBox 13">
            <a:extLst>
              <a:ext uri="{FF2B5EF4-FFF2-40B4-BE49-F238E27FC236}">
                <a16:creationId xmlns:a16="http://schemas.microsoft.com/office/drawing/2014/main" id="{3F3424F0-C2BA-8A3F-019A-30C2292E9A2D}"/>
              </a:ext>
            </a:extLst>
          </p:cNvPr>
          <p:cNvSpPr txBox="1"/>
          <p:nvPr/>
        </p:nvSpPr>
        <p:spPr>
          <a:xfrm>
            <a:off x="9476007" y="3232362"/>
            <a:ext cx="1453250" cy="369332"/>
          </a:xfrm>
          <a:prstGeom prst="rect">
            <a:avLst/>
          </a:prstGeom>
          <a:noFill/>
        </p:spPr>
        <p:txBody>
          <a:bodyPr wrap="square" rtlCol="0">
            <a:noAutofit/>
          </a:bodyPr>
          <a:lstStyle/>
          <a:p>
            <a:pPr algn="ctr" rtl="0"/>
            <a:r>
              <a:rPr lang="fr" sz="900" b="1" i="0" u="none" strike="noStrike">
                <a:latin typeface="Gill Sans MT"/>
              </a:rPr>
              <a:t>Printemps</a:t>
            </a:r>
          </a:p>
          <a:p>
            <a:pPr algn="ctr" rtl="0"/>
            <a:r>
              <a:rPr lang="fr" sz="900" b="1" i="0" u="none" strike="noStrike">
                <a:latin typeface="Gill Sans MT"/>
              </a:rPr>
              <a:t>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8912996" y="4146700"/>
            <a:ext cx="1375188" cy="200055"/>
          </a:xfrm>
          <a:prstGeom prst="rect">
            <a:avLst/>
          </a:prstGeom>
          <a:noFill/>
        </p:spPr>
        <p:txBody>
          <a:bodyPr wrap="square" rtlCol="0">
            <a:noAutofit/>
          </a:bodyPr>
          <a:lstStyle/>
          <a:p>
            <a:pPr algn="ctr" rtl="0"/>
            <a:r>
              <a:rPr lang="fr" sz="700" b="1" i="0" u="none" strike="noStrike" dirty="0">
                <a:latin typeface="Gill Sans MT"/>
              </a:rPr>
              <a:t>Début des indemnités</a:t>
            </a:r>
          </a:p>
        </p:txBody>
      </p:sp>
      <p:sp>
        <p:nvSpPr>
          <p:cNvPr id="16" name="TextBox 15">
            <a:extLst>
              <a:ext uri="{FF2B5EF4-FFF2-40B4-BE49-F238E27FC236}">
                <a16:creationId xmlns:a16="http://schemas.microsoft.com/office/drawing/2014/main" id="{960A3DF1-E94F-3CD5-B77A-18AF518394C4}"/>
              </a:ext>
            </a:extLst>
          </p:cNvPr>
          <p:cNvSpPr txBox="1"/>
          <p:nvPr/>
        </p:nvSpPr>
        <p:spPr>
          <a:xfrm>
            <a:off x="8912996" y="4808867"/>
            <a:ext cx="1453250" cy="369332"/>
          </a:xfrm>
          <a:prstGeom prst="rect">
            <a:avLst/>
          </a:prstGeom>
          <a:noFill/>
        </p:spPr>
        <p:txBody>
          <a:bodyPr wrap="square" rtlCol="0">
            <a:noAutofit/>
          </a:bodyPr>
          <a:lstStyle/>
          <a:p>
            <a:pPr algn="ctr" rtl="0"/>
            <a:r>
              <a:rPr lang="fr" sz="900" b="1" i="0" u="none" strike="noStrike">
                <a:latin typeface="Gill Sans MT"/>
              </a:rPr>
              <a:t>1er mai </a:t>
            </a:r>
          </a:p>
          <a:p>
            <a:pPr algn="ctr" rtl="0"/>
            <a:r>
              <a:rPr lang="fr" sz="900" b="1" i="0" u="none" strike="noStrike">
                <a:latin typeface="Gill Sans MT"/>
              </a:rPr>
              <a:t>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5717945" y="4257194"/>
            <a:ext cx="1375188" cy="261913"/>
          </a:xfrm>
          <a:prstGeom prst="rect">
            <a:avLst/>
          </a:prstGeom>
          <a:noFill/>
        </p:spPr>
        <p:txBody>
          <a:bodyPr wrap="square" rtlCol="0">
            <a:noAutofit/>
          </a:bodyPr>
          <a:lstStyle/>
          <a:p>
            <a:pPr algn="ctr" rtl="0"/>
            <a:r>
              <a:rPr lang="fr" sz="700" b="1" i="0" u="none" strike="noStrike" dirty="0">
                <a:latin typeface="Gill Sans MT"/>
              </a:rPr>
              <a:t>Début des cotisations salariales</a:t>
            </a:r>
          </a:p>
        </p:txBody>
      </p:sp>
      <p:sp>
        <p:nvSpPr>
          <p:cNvPr id="18" name="TextBox 17">
            <a:extLst>
              <a:ext uri="{FF2B5EF4-FFF2-40B4-BE49-F238E27FC236}">
                <a16:creationId xmlns:a16="http://schemas.microsoft.com/office/drawing/2014/main" id="{55FE9DB9-AB71-8BA8-0933-05A65F2BC37B}"/>
              </a:ext>
            </a:extLst>
          </p:cNvPr>
          <p:cNvSpPr txBox="1"/>
          <p:nvPr/>
        </p:nvSpPr>
        <p:spPr>
          <a:xfrm>
            <a:off x="5717945" y="4995295"/>
            <a:ext cx="1375188" cy="369332"/>
          </a:xfrm>
          <a:prstGeom prst="rect">
            <a:avLst/>
          </a:prstGeom>
          <a:noFill/>
        </p:spPr>
        <p:txBody>
          <a:bodyPr wrap="square" rtlCol="0">
            <a:noAutofit/>
          </a:bodyPr>
          <a:lstStyle/>
          <a:p>
            <a:pPr algn="ctr" rtl="0"/>
            <a:r>
              <a:rPr lang="fr" sz="900" b="1" i="0" u="none" strike="noStrike">
                <a:latin typeface="Gill Sans MT"/>
              </a:rPr>
              <a:t>1er janv. </a:t>
            </a:r>
          </a:p>
          <a:p>
            <a:pPr algn="ctr" rtl="0"/>
            <a:r>
              <a:rPr lang="fr" sz="900" b="1" i="0" u="none" strike="noStrike">
                <a:latin typeface="Gill Sans MT"/>
              </a:rPr>
              <a:t>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5717945" y="5934646"/>
            <a:ext cx="1375188" cy="307777"/>
          </a:xfrm>
          <a:prstGeom prst="rect">
            <a:avLst/>
          </a:prstGeom>
          <a:noFill/>
        </p:spPr>
        <p:txBody>
          <a:bodyPr wrap="square" rtlCol="0">
            <a:noAutofit/>
          </a:bodyPr>
          <a:lstStyle/>
          <a:p>
            <a:pPr algn="ctr" rtl="0"/>
            <a:r>
              <a:rPr lang="fr" sz="700" b="0" i="0" u="none" strike="noStrike">
                <a:latin typeface="Gill Sans MT"/>
              </a:rPr>
              <a:t>Les premiers rapports et les paiements trimestriels sont attendus pour le 30 avril.</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400" b="0" i="0" u="none" strike="noStrike">
                <a:latin typeface="Gill Sans MT"/>
              </a:rPr>
              <a:t>PROCESSUS D’ÉLABORATION DU RÈGLEMENT ET COLLECTE DE COMMENTAIRES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lang="fr" sz="1600" b="0" i="0" u="none" strike="noStrike">
                <a:solidFill>
                  <a:srgbClr val="000000"/>
                </a:solidFill>
                <a:latin typeface="Times New Roman"/>
                <a:cs typeface="Times New Roman"/>
              </a:rPr>
              <a:t>Le processus d’élaboration des règles relatives au PFML se déroulera conformément à la loi sur les procédures administratives du Maine (MAPA) : </a:t>
            </a:r>
          </a:p>
          <a:p>
            <a:pPr marL="0" indent="0" algn="ctr" rtl="0">
              <a:buNone/>
            </a:pPr>
            <a:r>
              <a:rPr lang="fr" sz="1600" b="0" i="0" u="none" strike="noStrike">
                <a:solidFill>
                  <a:srgbClr val="000000"/>
                </a:solidFill>
                <a:latin typeface="Times New Roman"/>
                <a:cs typeface="Times New Roman"/>
              </a:rPr>
              <a:t>Date de début du processus formel d’élaboration des règles : </a:t>
            </a:r>
            <a:r>
              <a:rPr lang="fr" sz="1600" b="1" i="0" u="none" strike="noStrike">
                <a:solidFill>
                  <a:srgbClr val="000000"/>
                </a:solidFill>
                <a:latin typeface="Times New Roman"/>
                <a:cs typeface="Times New Roman"/>
              </a:rPr>
              <a:t>Printemps 2024</a:t>
            </a:r>
          </a:p>
          <a:p>
            <a:pPr marL="0" indent="0" algn="ctr">
              <a:buNone/>
            </a:pPr>
            <a:endParaRPr lang="en-US" sz="1600" b="1">
              <a:solidFill>
                <a:schemeClr val="tx1"/>
              </a:solidFill>
              <a:latin typeface="Times New Roman" panose="02020603050405020304" pitchFamily="18" charset="0"/>
              <a:cs typeface="Times New Roman" panose="02020603050405020304" pitchFamily="18" charset="0"/>
            </a:endParaRPr>
          </a:p>
          <a:p>
            <a:pPr rtl="0"/>
            <a:r>
              <a:rPr lang="fr" sz="1600" b="0" i="0" u="none" strike="noStrike">
                <a:solidFill>
                  <a:srgbClr val="000000"/>
                </a:solidFill>
                <a:latin typeface="Times New Roman"/>
                <a:cs typeface="Times New Roman"/>
              </a:rPr>
              <a:t>Des sessions informelles d’écoute publique ont été organisées dans tout l’État afin de recueillir les commentaires généraux et les questions des parties intéressées. </a:t>
            </a:r>
            <a:endParaRPr lang="en-US" sz="1600" b="1">
              <a:solidFill>
                <a:schemeClr val="tx1"/>
              </a:solidFill>
              <a:latin typeface="Times New Roman" panose="02020603050405020304" pitchFamily="18" charset="0"/>
              <a:cs typeface="Times New Roman" panose="02020603050405020304" pitchFamily="18" charset="0"/>
            </a:endParaRPr>
          </a:p>
          <a:p>
            <a:pPr rtl="0"/>
            <a:r>
              <a:rPr lang="fr" sz="1600" b="0" i="0" u="none" strike="noStrike">
                <a:solidFill>
                  <a:srgbClr val="000000"/>
                </a:solidFill>
                <a:latin typeface="Times New Roman"/>
                <a:cs typeface="Times New Roman"/>
              </a:rPr>
              <a:t>Les règles initiales ont été rédigées et soumises à l’avis du public. Une audition publique a été organisée sur les règles initiales. </a:t>
            </a:r>
          </a:p>
          <a:p>
            <a:pPr rtl="0"/>
            <a:r>
              <a:rPr lang="fr" sz="1600" b="0" i="0" u="none" strike="noStrike">
                <a:solidFill>
                  <a:srgbClr val="000000"/>
                </a:solidFill>
                <a:latin typeface="Times New Roman"/>
                <a:cs typeface="Times New Roman"/>
              </a:rPr>
              <a:t>Le département examine les commentaires du public et y répond.</a:t>
            </a:r>
          </a:p>
          <a:p>
            <a:pPr rtl="0"/>
            <a:r>
              <a:rPr lang="fr" sz="1600" b="0" i="0" u="none" strike="noStrike">
                <a:solidFill>
                  <a:srgbClr val="000000"/>
                </a:solidFill>
                <a:latin typeface="Times New Roman"/>
                <a:cs typeface="Times New Roman"/>
              </a:rPr>
              <a:t>Le ministère publie les règles de mise en œuvre du programme d’ici à janvier 2025.</a:t>
            </a:r>
            <a:endParaRPr lang="en-US" sz="16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Cotisations au Fonds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lang="fr" sz="1800" b="0" i="0" u="none" strike="noStrike" dirty="0">
                <a:solidFill>
                  <a:srgbClr val="000000"/>
                </a:solidFill>
                <a:latin typeface="Times New Roman"/>
                <a:cs typeface="Times New Roman"/>
              </a:rPr>
              <a:t>La cotisation par employé est de 1 % du salaire individuel, répartie entre l’employé et l’employeur. </a:t>
            </a:r>
          </a:p>
          <a:p>
            <a:pPr rtl="0"/>
            <a:r>
              <a:rPr lang="fr" sz="1800" b="0" i="0" u="none" strike="noStrike" dirty="0">
                <a:solidFill>
                  <a:srgbClr val="000000"/>
                </a:solidFill>
                <a:latin typeface="Times New Roman"/>
                <a:cs typeface="Times New Roman"/>
              </a:rPr>
              <a:t>Les employeurs employant moins de 15 personnes sont exemptés de la part patronale des cotisations, mais ils doivent néanmoins retenir 50 % de la prime sur le salaire de leurs employés. Les travailleurs indépendants qui optent pour cette formule ne sont redevables que du taux de cotisation de 50 %. </a:t>
            </a:r>
            <a:br>
              <a:rPr lang="fr" sz="1800" b="0" i="0" u="none" strike="noStrike" dirty="0">
                <a:solidFill>
                  <a:srgbClr val="000000"/>
                </a:solidFill>
                <a:latin typeface="Times New Roman"/>
                <a:cs typeface="Times New Roman"/>
              </a:rPr>
            </a:br>
            <a:br>
              <a:rPr lang="fr" sz="1800" b="0" i="0" u="none" strike="noStrike" dirty="0">
                <a:solidFill>
                  <a:srgbClr val="000000"/>
                </a:solidFill>
                <a:latin typeface="Times New Roman"/>
                <a:cs typeface="Times New Roman"/>
              </a:rPr>
            </a:br>
            <a:r>
              <a:rPr lang="fr" sz="1800" b="1" i="0" u="sng" strike="noStrike" dirty="0">
                <a:solidFill>
                  <a:srgbClr val="000000"/>
                </a:solidFill>
                <a:latin typeface="Times New Roman"/>
                <a:cs typeface="Times New Roman"/>
              </a:rPr>
              <a:t>Exemple de répartition des cotisations pour les employeurs/salariés :</a:t>
            </a:r>
          </a:p>
          <a:p>
            <a:pPr rtl="0"/>
            <a:r>
              <a:rPr lang="fr" sz="1800" b="1" i="0" u="none" strike="noStrike" dirty="0">
                <a:solidFill>
                  <a:srgbClr val="000000"/>
                </a:solidFill>
                <a:latin typeface="Times New Roman"/>
                <a:cs typeface="Times New Roman"/>
              </a:rPr>
              <a:t>Pour les employeurs ayant 15 employés ou plus</a:t>
            </a:r>
            <a:r>
              <a:rPr lang="fr" sz="1800" b="0" i="0" u="none" strike="noStrike" dirty="0">
                <a:solidFill>
                  <a:srgbClr val="000000"/>
                </a:solidFill>
                <a:latin typeface="Times New Roman"/>
                <a:cs typeface="Times New Roman"/>
              </a:rPr>
              <a:t> </a:t>
            </a:r>
            <a:br>
              <a:rPr lang="fr" sz="1800" b="0" i="0" u="none" strike="noStrike" dirty="0">
                <a:solidFill>
                  <a:srgbClr val="000000"/>
                </a:solidFill>
                <a:latin typeface="Times New Roman"/>
                <a:cs typeface="Times New Roman"/>
              </a:rPr>
            </a:br>
            <a:r>
              <a:rPr lang="fr" sz="1800" b="0" i="0" u="none" strike="noStrike" dirty="0">
                <a:solidFill>
                  <a:srgbClr val="000000"/>
                </a:solidFill>
                <a:latin typeface="Times New Roman"/>
                <a:cs typeface="Times New Roman"/>
              </a:rPr>
              <a:t>Pour un employeur dont la masse salariale annuelle s’élève à 1 million USD, la prime annuelle serait de 10 000 USD (1 million USD x 1 %). L’employeur contribuerait à hauteur de 5 000 USD par an (0,5 %) et les employés, ensemble, contribueraient à hauteur de 5 000 USD par an (0,5 %). </a:t>
            </a:r>
          </a:p>
          <a:p>
            <a:pPr rtl="0"/>
            <a:r>
              <a:rPr lang="fr" sz="1800" b="1" i="0" u="none" strike="noStrike" dirty="0">
                <a:solidFill>
                  <a:srgbClr val="000000"/>
                </a:solidFill>
                <a:latin typeface="Times New Roman"/>
                <a:cs typeface="Times New Roman"/>
              </a:rPr>
              <a:t>Pour les employeurs comptant moins de 15 salariés</a:t>
            </a:r>
            <a:br>
              <a:rPr lang="fr" sz="1800" b="1" i="0" u="none" strike="noStrike" dirty="0">
                <a:solidFill>
                  <a:srgbClr val="000000"/>
                </a:solidFill>
                <a:latin typeface="Times New Roman"/>
                <a:cs typeface="Times New Roman"/>
              </a:rPr>
            </a:br>
            <a:r>
              <a:rPr lang="fr" sz="1800" b="0" i="0" u="none" strike="noStrike" dirty="0">
                <a:solidFill>
                  <a:srgbClr val="000000"/>
                </a:solidFill>
                <a:latin typeface="Times New Roman"/>
                <a:cs typeface="Times New Roman"/>
              </a:rPr>
              <a:t> Pour un employeur dont la masse salariale annuelle est de 250 000 USD, la prime annuelle s’élève à 1 250 USD (250 000 USD x 0,5 %). L’employeur peut déduire le montant total du salaire des employés et sera donc responsable du versement de la prime.</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Motifs du congé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lang="fr" sz="1800" b="0" i="0" u="none" strike="noStrike" dirty="0">
                <a:solidFill>
                  <a:srgbClr val="000000"/>
                </a:solidFill>
                <a:latin typeface="Times New Roman"/>
                <a:cs typeface="Times New Roman"/>
              </a:rPr>
              <a:t>Les motifs de congé du PFML sont conformes à la législation fédérale et à celle en vigueur dans l’État. Les motifs de congé sont les suivants :</a:t>
            </a:r>
          </a:p>
          <a:p>
            <a:pPr rtl="0"/>
            <a:r>
              <a:rPr lang="fr" sz="1800" b="1" i="0" u="none" strike="noStrike" dirty="0">
                <a:solidFill>
                  <a:srgbClr val="000000"/>
                </a:solidFill>
                <a:latin typeface="Times New Roman"/>
                <a:cs typeface="Times New Roman"/>
              </a:rPr>
              <a:t>Congé pour raisons familiales :</a:t>
            </a:r>
            <a:r>
              <a:rPr lang="fr" sz="1800" b="0" i="0" u="none" strike="noStrike" dirty="0">
                <a:solidFill>
                  <a:srgbClr val="000000"/>
                </a:solidFill>
                <a:latin typeface="Times New Roman"/>
                <a:cs typeface="Times New Roman"/>
              </a:rPr>
              <a:t> Pour s’occuper d’un nouvel enfant (naissance, adoption, accueil), pour s’occuper d’un membre de la famille souffrant d’un grave problème de santé. </a:t>
            </a:r>
          </a:p>
          <a:p>
            <a:pPr rtl="0"/>
            <a:r>
              <a:rPr lang="fr" sz="1800" b="1" i="0" u="none" strike="noStrike" dirty="0">
                <a:solidFill>
                  <a:srgbClr val="000000"/>
                </a:solidFill>
                <a:latin typeface="Times New Roman"/>
                <a:cs typeface="Times New Roman"/>
              </a:rPr>
              <a:t>Congé pour raisons de santé :</a:t>
            </a:r>
            <a:r>
              <a:rPr lang="fr" sz="1800" b="0" i="0" u="none" strike="noStrike" dirty="0">
                <a:solidFill>
                  <a:srgbClr val="000000"/>
                </a:solidFill>
                <a:latin typeface="Times New Roman"/>
                <a:cs typeface="Times New Roman"/>
              </a:rPr>
              <a:t> Pour s’occuper de ses propres besoins médicaux. </a:t>
            </a:r>
          </a:p>
          <a:p>
            <a:pPr rtl="0"/>
            <a:r>
              <a:rPr lang="fr" sz="1800" b="1" i="0" u="none" strike="noStrike" dirty="0">
                <a:solidFill>
                  <a:srgbClr val="000000"/>
                </a:solidFill>
                <a:latin typeface="Times New Roman"/>
                <a:cs typeface="Times New Roman"/>
              </a:rPr>
              <a:t>Congé pour raisons de sécurité :</a:t>
            </a:r>
            <a:r>
              <a:rPr lang="fr" sz="1800" b="0" i="0" u="none" strike="noStrike" dirty="0">
                <a:solidFill>
                  <a:srgbClr val="000000"/>
                </a:solidFill>
                <a:latin typeface="Times New Roman"/>
                <a:cs typeface="Times New Roman"/>
              </a:rPr>
              <a:t> Pour les victimes d’abus domestiques</a:t>
            </a:r>
          </a:p>
          <a:p>
            <a:pPr rtl="0"/>
            <a:r>
              <a:rPr lang="fr" sz="1800" b="1" i="0" u="none" strike="noStrike" dirty="0">
                <a:solidFill>
                  <a:srgbClr val="000000"/>
                </a:solidFill>
                <a:latin typeface="Times New Roman"/>
                <a:cs typeface="Times New Roman"/>
              </a:rPr>
              <a:t>Déploiement militaire :</a:t>
            </a:r>
            <a:r>
              <a:rPr lang="fr" sz="1800" b="0" i="0" u="none" strike="noStrike" dirty="0">
                <a:solidFill>
                  <a:srgbClr val="000000"/>
                </a:solidFill>
                <a:latin typeface="Times New Roman"/>
                <a:cs typeface="Times New Roman"/>
              </a:rPr>
              <a:t> Pour les urgences liées à un déploiement militaire (condition d’éligibilité).</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Types de congé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rtl="0"/>
            <a:r>
              <a:rPr lang="fr" sz="1800" b="1" i="0" u="none" strike="noStrike" dirty="0">
                <a:solidFill>
                  <a:srgbClr val="000000"/>
                </a:solidFill>
                <a:latin typeface="Times New Roman"/>
                <a:cs typeface="Times New Roman"/>
              </a:rPr>
              <a:t>Congé prolongé :</a:t>
            </a:r>
            <a:r>
              <a:rPr lang="fr" sz="1800" b="0" i="0" u="none" strike="noStrike" dirty="0">
                <a:solidFill>
                  <a:srgbClr val="000000"/>
                </a:solidFill>
                <a:latin typeface="Times New Roman"/>
                <a:cs typeface="Times New Roman"/>
              </a:rPr>
              <a:t> Le salarié prend un congé qui se prolonge pendant des jours ou des semaines. (Par exemple, l’employé prend 6 semaines de congé pour s’occuper de son nouveau-né).</a:t>
            </a:r>
          </a:p>
          <a:p>
            <a:pPr rtl="0"/>
            <a:r>
              <a:rPr lang="fr" sz="1800" b="1" i="0" u="none" strike="noStrike" dirty="0">
                <a:solidFill>
                  <a:srgbClr val="000000"/>
                </a:solidFill>
                <a:latin typeface="Times New Roman"/>
                <a:cs typeface="Times New Roman"/>
              </a:rPr>
              <a:t>Congé intermittent :</a:t>
            </a:r>
            <a:r>
              <a:rPr lang="fr" sz="1800" b="0" i="0" u="none" strike="noStrike" dirty="0">
                <a:solidFill>
                  <a:srgbClr val="000000"/>
                </a:solidFill>
                <a:latin typeface="Times New Roman"/>
                <a:cs typeface="Times New Roman"/>
              </a:rPr>
              <a:t> Le salarié continue à travailler mais doit prendre des congés par tranches. (par exemple, le salarié qui suit une chimiothérapie travaille le matin, reçoit un traitement de chimiothérapie l’après-midi et a besoin d’une journée pour se rétablir). </a:t>
            </a:r>
          </a:p>
          <a:p>
            <a:pPr rtl="0"/>
            <a:r>
              <a:rPr lang="fr" sz="1800" b="1" i="0" u="none" strike="noStrike" dirty="0">
                <a:solidFill>
                  <a:srgbClr val="000000"/>
                </a:solidFill>
                <a:latin typeface="Times New Roman"/>
                <a:cs typeface="Times New Roman"/>
              </a:rPr>
              <a:t>Congé réduit :</a:t>
            </a:r>
            <a:r>
              <a:rPr lang="fr" sz="1800" b="0" i="0" u="none" strike="noStrike" dirty="0">
                <a:solidFill>
                  <a:srgbClr val="000000"/>
                </a:solidFill>
                <a:latin typeface="Times New Roman"/>
                <a:cs typeface="Times New Roman"/>
              </a:rPr>
              <a:t> Le salarié travaille toujours, mais avec un horaire réduit, certains jours de la semaine, et il est en congé pour le reste. (par exemple, le salarié travaille normalement du lundi au vendredi mais ne travaille plus que le lundi, le mercredi et le jeudi pendant les 8 prochaines semaines pour s’occuper d’un membre de sa famille souffrant d’une grave maladie).</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Conditions et éligibilité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pPr rtl="0"/>
            <a:r>
              <a:rPr lang="fr" sz="1800" b="0" i="0" u="none" strike="noStrike">
                <a:solidFill>
                  <a:srgbClr val="000000"/>
                </a:solidFill>
                <a:latin typeface="Times New Roman"/>
                <a:cs typeface="Times New Roman"/>
              </a:rPr>
              <a:t>Sauf en cas d’urgence, de maladie ou de nécessité de prendre un congé, un employé doit donner un « préavis raisonnable » à l’employeur de son intention de prendre un congé.   </a:t>
            </a:r>
          </a:p>
          <a:p>
            <a:pPr rtl="0"/>
            <a:r>
              <a:rPr lang="fr" sz="1800" b="0" i="0" u="none" strike="noStrike">
                <a:solidFill>
                  <a:srgbClr val="000000"/>
                </a:solidFill>
                <a:latin typeface="Times New Roman"/>
                <a:cs typeface="Times New Roman"/>
              </a:rPr>
              <a:t>La personne doit fournir la preuve qu’elle remplit les conditions requises pour bénéficier de l’un des motifs de congé approuvés.</a:t>
            </a:r>
          </a:p>
          <a:p>
            <a:pPr rtl="0"/>
            <a:r>
              <a:rPr lang="fr" sz="1800" b="0" i="0" u="none" strike="noStrike">
                <a:solidFill>
                  <a:srgbClr val="000000"/>
                </a:solidFill>
                <a:latin typeface="Times New Roman"/>
                <a:cs typeface="Times New Roman"/>
              </a:rPr>
              <a:t>Le salarié doit avoir gagné au moins six fois le salaire hebdomadaire moyen de l’État (SAWW) au cours de quatre des cinq derniers trimestres achevés avant de pouvoir bénéficier de la prestation.</a:t>
            </a:r>
          </a:p>
          <a:p>
            <a:pPr rtl="0"/>
            <a:r>
              <a:rPr lang="fr" sz="1800" b="0" i="0" u="none" strike="noStrike">
                <a:solidFill>
                  <a:srgbClr val="000000"/>
                </a:solidFill>
                <a:latin typeface="Times New Roman"/>
                <a:cs typeface="Times New Roman"/>
              </a:rPr>
              <a:t>La planification du congé d’un employé ne doit pas constituer une « contrainte excessive » pour l’employeur.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8473048" y="2967496"/>
            <a:ext cx="1503599" cy="567961"/>
          </a:xfrm>
          <a:prstGeom prst="rect">
            <a:avLst/>
          </a:prstGeom>
          <a:solidFill>
            <a:srgbClr val="29A1F3"/>
          </a:solidFill>
        </p:spPr>
        <p:txBody>
          <a:bodyPr wrap="square" rtlCol="0">
            <a:noAutofit/>
          </a:bodyPr>
          <a:lstStyle/>
          <a:p>
            <a:pPr algn="ctr" rtl="0"/>
            <a:r>
              <a:rPr lang="fr" sz="1200" b="1" i="0" u="none" strike="noStrike" dirty="0">
                <a:solidFill>
                  <a:srgbClr val="FFFFFF"/>
                </a:solidFill>
                <a:latin typeface="Gill Sans MT"/>
              </a:rPr>
              <a:t>FAITES VOTRE DEMANDE DÈS MAINTENANT</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Informations importantes pour les employeurs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rtl="0"/>
            <a:r>
              <a:rPr lang="fr" sz="1800" b="0" i="0" u="none" strike="noStrike">
                <a:solidFill>
                  <a:srgbClr val="000000"/>
                </a:solidFill>
                <a:latin typeface="Times New Roman"/>
                <a:cs typeface="Times New Roman"/>
              </a:rPr>
              <a:t>Les personnes n’ayant pas travaillé pour un employeur pendant au moins 120 jours ne bénéficient pas de la protection de l’emploi lorsqu’elles prennent un congé.</a:t>
            </a:r>
          </a:p>
          <a:p>
            <a:pPr rtl="0"/>
            <a:r>
              <a:rPr lang="fr" sz="1800" b="0" i="0" u="none" strike="noStrike">
                <a:solidFill>
                  <a:srgbClr val="000000"/>
                </a:solidFill>
                <a:latin typeface="Times New Roman"/>
                <a:cs typeface="Times New Roman"/>
              </a:rPr>
              <a:t>Un employeur peut demander une substitution pour un régime privé si l’offre qu’il propose est « substantiellement équivalente » à celle du régime d’État. Il peut donc se retirer et gérer son propre régime, à condition que celui-ci remplisse les obligations prévues par la loi PFML (droits, protections et indemnités).</a:t>
            </a:r>
          </a:p>
          <a:p>
            <a:pPr rtl="0"/>
            <a:r>
              <a:rPr lang="fr" sz="1800" b="0" i="0" u="none" strike="noStrike">
                <a:solidFill>
                  <a:srgbClr val="000000"/>
                </a:solidFill>
                <a:latin typeface="Times New Roman"/>
                <a:cs typeface="Times New Roman"/>
              </a:rPr>
              <a:t>Le département a le droit de retirer l’approbation d’un plan privé si l’une des conditions n’est pas respectée.</a:t>
            </a:r>
          </a:p>
          <a:p>
            <a:pPr rtl="0"/>
            <a:r>
              <a:rPr lang="fr" sz="1800" b="0" i="0" u="none" strike="noStrike">
                <a:solidFill>
                  <a:srgbClr val="000000"/>
                </a:solidFill>
                <a:latin typeface="Times New Roman"/>
                <a:cs typeface="Times New Roman"/>
              </a:rPr>
              <a:t>Si un employeur ne communique pas à son employé l’existence du programme PFML du Maine et son droit de le prendre si nécessaire, l’employé est dispensé de l’obligation d’informer l’employeur qu’il prend un congé.</a:t>
            </a:r>
          </a:p>
          <a:p>
            <a:endParaRPr lang="en-US" sz="200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9652</TotalTime>
  <Words>1990</Words>
  <Application>Microsoft Macintosh PowerPoint</Application>
  <PresentationFormat>Widescreen</PresentationFormat>
  <Paragraphs>126</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Gill Sans MT (Headings)</vt:lpstr>
      <vt:lpstr>Times New Roman</vt:lpstr>
      <vt:lpstr>Wingdings</vt:lpstr>
      <vt:lpstr>Wingdings 2</vt:lpstr>
      <vt:lpstr>Dividend</vt:lpstr>
      <vt:lpstr>Loi du Maine sur le congé familial et médical payé</vt:lpstr>
      <vt:lpstr>Aperçu général</vt:lpstr>
      <vt:lpstr>Dates clés</vt:lpstr>
      <vt:lpstr>PROCESSUS D’ÉLABORATION DU RÈGLEMENT ET COLLECTE DE COMMENTAIRES</vt:lpstr>
      <vt:lpstr>Cotisations au Fonds PFML</vt:lpstr>
      <vt:lpstr>Motifs du congé</vt:lpstr>
      <vt:lpstr>Types de congé</vt:lpstr>
      <vt:lpstr>Conditions et éligibilité</vt:lpstr>
      <vt:lpstr>Informations importantes pour les employeurs</vt:lpstr>
      <vt:lpstr>Calcul des indemnités :  Les catégories</vt:lpstr>
      <vt:lpstr>Comment les indemnités seront calculées  Exemple 1 : MORGAN (Estimation)</vt:lpstr>
      <vt:lpstr> Comment les indemnités seront calculées  Exemple 2 : Michael (estimation)</vt:lpstr>
      <vt:lpstr>  Exemple Comment les es indemnités seront calculées  Exemple 3 : Jo (estimation)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User</cp:lastModifiedBy>
  <cp:revision>57</cp:revision>
  <cp:lastPrinted>2023-09-26T17:45:09Z</cp:lastPrinted>
  <dcterms:created xsi:type="dcterms:W3CDTF">2023-04-05T13:39:04Z</dcterms:created>
  <dcterms:modified xsi:type="dcterms:W3CDTF">2024-08-05T23:17:45Z</dcterms:modified>
</cp:coreProperties>
</file>