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6" r:id="rId5"/>
    <p:sldId id="257" r:id="rId6"/>
    <p:sldId id="259" r:id="rId7"/>
    <p:sldId id="268" r:id="rId8"/>
    <p:sldId id="270" r:id="rId9"/>
    <p:sldId id="275" r:id="rId10"/>
    <p:sldId id="276" r:id="rId11"/>
    <p:sldId id="1397" r:id="rId12"/>
    <p:sldId id="1820" r:id="rId13"/>
    <p:sldId id="1049" r:id="rId14"/>
    <p:sldId id="1233" r:id="rId15"/>
    <p:sldId id="1821" r:id="rId16"/>
    <p:sldId id="261" r:id="rId17"/>
    <p:sldId id="2052" r:id="rId18"/>
    <p:sldId id="1822" r:id="rId19"/>
    <p:sldId id="2056" r:id="rId20"/>
    <p:sldId id="2053" r:id="rId21"/>
    <p:sldId id="2054" r:id="rId22"/>
    <p:sldId id="266" r:id="rId23"/>
    <p:sldId id="1824" r:id="rId24"/>
    <p:sldId id="1003" r:id="rId25"/>
    <p:sldId id="2049" r:id="rId26"/>
    <p:sldId id="2050" r:id="rId27"/>
    <p:sldId id="2051" r:id="rId28"/>
    <p:sldId id="2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E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D41E7-CEFC-497F-93B6-23FC2997BFE5}" v="23" dt="2024-08-20T15:46:08.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2"/>
    <p:restoredTop sz="94830"/>
  </p:normalViewPr>
  <p:slideViewPr>
    <p:cSldViewPr snapToGrid="0">
      <p:cViewPr varScale="1">
        <p:scale>
          <a:sx n="46" d="100"/>
          <a:sy n="46" d="100"/>
        </p:scale>
        <p:origin x="54" y="348"/>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D423E-9F8B-4673-8357-6D619BF897CB}"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458BE34B-B17D-46CC-B20E-653A5700FC42}">
      <dgm:prSet/>
      <dgm:spPr/>
      <dgm:t>
        <a:bodyPr/>
        <a:lstStyle/>
        <a:p>
          <a:pPr>
            <a:defRPr b="1"/>
          </a:pPr>
          <a:r>
            <a:rPr lang="en-US" dirty="0"/>
            <a:t>1974</a:t>
          </a:r>
        </a:p>
      </dgm:t>
    </dgm:pt>
    <dgm:pt modelId="{5E909A5D-5731-4D55-96C5-4FCAC36278C5}" type="parTrans" cxnId="{02807FA9-85EA-4EE8-AF4C-1F1DDEC8B25E}">
      <dgm:prSet/>
      <dgm:spPr/>
      <dgm:t>
        <a:bodyPr/>
        <a:lstStyle/>
        <a:p>
          <a:endParaRPr lang="en-US"/>
        </a:p>
      </dgm:t>
    </dgm:pt>
    <dgm:pt modelId="{6716AE84-80DD-48E9-A51A-0423534FEF81}" type="sibTrans" cxnId="{02807FA9-85EA-4EE8-AF4C-1F1DDEC8B25E}">
      <dgm:prSet/>
      <dgm:spPr/>
      <dgm:t>
        <a:bodyPr/>
        <a:lstStyle/>
        <a:p>
          <a:endParaRPr lang="en-US"/>
        </a:p>
      </dgm:t>
    </dgm:pt>
    <dgm:pt modelId="{5F266DC2-B45E-436A-9065-59BAAF23EB58}">
      <dgm:prSet custT="1"/>
      <dgm:spPr/>
      <dgm:t>
        <a:bodyPr/>
        <a:lstStyle/>
        <a:p>
          <a:pPr algn="ctr"/>
          <a:r>
            <a:rPr lang="en-US" sz="1700" dirty="0"/>
            <a:t>Established Deinstitutionalization of Status Offenders (DSO) and Separation of Juveniles from Adult Inmates Requirements</a:t>
          </a:r>
        </a:p>
      </dgm:t>
    </dgm:pt>
    <dgm:pt modelId="{4F31876C-DD76-4A4C-A6BB-F49297148584}" type="parTrans" cxnId="{A565849F-BAD1-42F0-B2A4-D047819E4ADF}">
      <dgm:prSet/>
      <dgm:spPr/>
      <dgm:t>
        <a:bodyPr/>
        <a:lstStyle/>
        <a:p>
          <a:endParaRPr lang="en-US"/>
        </a:p>
      </dgm:t>
    </dgm:pt>
    <dgm:pt modelId="{760D684F-07F2-4507-8F99-CD7EBC631583}" type="sibTrans" cxnId="{A565849F-BAD1-42F0-B2A4-D047819E4ADF}">
      <dgm:prSet/>
      <dgm:spPr/>
      <dgm:t>
        <a:bodyPr/>
        <a:lstStyle/>
        <a:p>
          <a:endParaRPr lang="en-US"/>
        </a:p>
      </dgm:t>
    </dgm:pt>
    <dgm:pt modelId="{837A8E46-BEEB-4324-92E9-7E0608C7561A}">
      <dgm:prSet/>
      <dgm:spPr/>
      <dgm:t>
        <a:bodyPr/>
        <a:lstStyle/>
        <a:p>
          <a:pPr>
            <a:defRPr b="1"/>
          </a:pPr>
          <a:r>
            <a:rPr lang="en-US" dirty="0"/>
            <a:t>1980</a:t>
          </a:r>
        </a:p>
      </dgm:t>
    </dgm:pt>
    <dgm:pt modelId="{0135346D-0B33-4498-BCA5-E148B86A0706}" type="parTrans" cxnId="{38CCAF68-0E9C-409D-9A34-6B6682BD945F}">
      <dgm:prSet/>
      <dgm:spPr/>
      <dgm:t>
        <a:bodyPr/>
        <a:lstStyle/>
        <a:p>
          <a:endParaRPr lang="en-US"/>
        </a:p>
      </dgm:t>
    </dgm:pt>
    <dgm:pt modelId="{D328AEEA-6039-48A0-9035-0E92AB8A34D4}" type="sibTrans" cxnId="{38CCAF68-0E9C-409D-9A34-6B6682BD945F}">
      <dgm:prSet/>
      <dgm:spPr/>
      <dgm:t>
        <a:bodyPr/>
        <a:lstStyle/>
        <a:p>
          <a:endParaRPr lang="en-US"/>
        </a:p>
      </dgm:t>
    </dgm:pt>
    <dgm:pt modelId="{65878D8C-0864-4174-B3D3-AFB5479CFB78}">
      <dgm:prSet custT="1"/>
      <dgm:spPr/>
      <dgm:t>
        <a:bodyPr/>
        <a:lstStyle/>
        <a:p>
          <a:pPr algn="ctr"/>
          <a:r>
            <a:rPr lang="en-US" sz="1700" dirty="0"/>
            <a:t>Established Removal of Juveniles from </a:t>
          </a:r>
          <a:br>
            <a:rPr lang="en-US" sz="1700" dirty="0"/>
          </a:br>
          <a:r>
            <a:rPr lang="en-US" sz="1700" dirty="0"/>
            <a:t>Adult Jails and Lockups Requirement</a:t>
          </a:r>
        </a:p>
      </dgm:t>
    </dgm:pt>
    <dgm:pt modelId="{CB4B9A67-A1F2-4374-BEDC-5863980011C2}" type="parTrans" cxnId="{A9434930-244A-4E76-ABA5-8BB14525A919}">
      <dgm:prSet/>
      <dgm:spPr/>
      <dgm:t>
        <a:bodyPr/>
        <a:lstStyle/>
        <a:p>
          <a:endParaRPr lang="en-US"/>
        </a:p>
      </dgm:t>
    </dgm:pt>
    <dgm:pt modelId="{6FB05EFF-5E4D-41EB-AE63-36F602AAF9FF}" type="sibTrans" cxnId="{A9434930-244A-4E76-ABA5-8BB14525A919}">
      <dgm:prSet/>
      <dgm:spPr/>
      <dgm:t>
        <a:bodyPr/>
        <a:lstStyle/>
        <a:p>
          <a:endParaRPr lang="en-US"/>
        </a:p>
      </dgm:t>
    </dgm:pt>
    <dgm:pt modelId="{AC6451AC-ECB4-4DB6-93ED-8C4D9246B4D2}">
      <dgm:prSet/>
      <dgm:spPr/>
      <dgm:t>
        <a:bodyPr/>
        <a:lstStyle/>
        <a:p>
          <a:pPr>
            <a:defRPr b="1"/>
          </a:pPr>
          <a:r>
            <a:rPr lang="en-US" dirty="0"/>
            <a:t>1988</a:t>
          </a:r>
        </a:p>
      </dgm:t>
    </dgm:pt>
    <dgm:pt modelId="{6CA89779-5551-4535-ABBC-D3CF5771561A}" type="parTrans" cxnId="{1D5776DD-B89A-4680-8778-D6580D0E80BD}">
      <dgm:prSet/>
      <dgm:spPr/>
      <dgm:t>
        <a:bodyPr/>
        <a:lstStyle/>
        <a:p>
          <a:endParaRPr lang="en-US"/>
        </a:p>
      </dgm:t>
    </dgm:pt>
    <dgm:pt modelId="{4845EA03-ED60-4F59-B660-C8C7D19E6F7E}" type="sibTrans" cxnId="{1D5776DD-B89A-4680-8778-D6580D0E80BD}">
      <dgm:prSet/>
      <dgm:spPr/>
      <dgm:t>
        <a:bodyPr/>
        <a:lstStyle/>
        <a:p>
          <a:endParaRPr lang="en-US"/>
        </a:p>
      </dgm:t>
    </dgm:pt>
    <dgm:pt modelId="{B99BE364-D094-46D8-B19B-9F567DF3688C}">
      <dgm:prSet custT="1"/>
      <dgm:spPr/>
      <dgm:t>
        <a:bodyPr/>
        <a:lstStyle/>
        <a:p>
          <a:pPr algn="ctr"/>
          <a:r>
            <a:rPr lang="en-US" sz="1700" dirty="0"/>
            <a:t>Addressed Disproportionate </a:t>
          </a:r>
          <a:br>
            <a:rPr lang="en-US" sz="1700" dirty="0"/>
          </a:br>
          <a:r>
            <a:rPr lang="en-US" sz="1700" dirty="0"/>
            <a:t>Minority (DMC) Confinement As a Requirement</a:t>
          </a:r>
        </a:p>
      </dgm:t>
    </dgm:pt>
    <dgm:pt modelId="{69884DED-E965-48ED-81A8-633AA0D85A78}" type="parTrans" cxnId="{321D10D9-C594-4712-8C3A-BC3769089229}">
      <dgm:prSet/>
      <dgm:spPr/>
      <dgm:t>
        <a:bodyPr/>
        <a:lstStyle/>
        <a:p>
          <a:endParaRPr lang="en-US"/>
        </a:p>
      </dgm:t>
    </dgm:pt>
    <dgm:pt modelId="{3617BCF9-5734-492B-8400-30294194AF3F}" type="sibTrans" cxnId="{321D10D9-C594-4712-8C3A-BC3769089229}">
      <dgm:prSet/>
      <dgm:spPr/>
      <dgm:t>
        <a:bodyPr/>
        <a:lstStyle/>
        <a:p>
          <a:endParaRPr lang="en-US"/>
        </a:p>
      </dgm:t>
    </dgm:pt>
    <dgm:pt modelId="{DF2499A3-E0A4-46B1-9E90-64DE9EC7EA99}">
      <dgm:prSet/>
      <dgm:spPr/>
      <dgm:t>
        <a:bodyPr/>
        <a:lstStyle/>
        <a:p>
          <a:pPr>
            <a:defRPr b="1"/>
          </a:pPr>
          <a:r>
            <a:rPr lang="en-US" dirty="0"/>
            <a:t>1977</a:t>
          </a:r>
        </a:p>
      </dgm:t>
    </dgm:pt>
    <dgm:pt modelId="{BC2E2CDB-3C01-4BF6-A947-8B733B0730B6}" type="parTrans" cxnId="{EF894644-2B78-425F-92B9-6EDDF11162BC}">
      <dgm:prSet/>
      <dgm:spPr/>
      <dgm:t>
        <a:bodyPr/>
        <a:lstStyle/>
        <a:p>
          <a:endParaRPr lang="en-US"/>
        </a:p>
      </dgm:t>
    </dgm:pt>
    <dgm:pt modelId="{510E577F-BD57-495B-AB4A-FDBCFBD601E5}" type="sibTrans" cxnId="{EF894644-2B78-425F-92B9-6EDDF11162BC}">
      <dgm:prSet/>
      <dgm:spPr/>
      <dgm:t>
        <a:bodyPr/>
        <a:lstStyle/>
        <a:p>
          <a:endParaRPr lang="en-US"/>
        </a:p>
      </dgm:t>
    </dgm:pt>
    <dgm:pt modelId="{1C1DEE46-898B-4D45-96BA-9B81E095250E}">
      <dgm:prSet custT="1"/>
      <dgm:spPr/>
      <dgm:t>
        <a:bodyPr/>
        <a:lstStyle/>
        <a:p>
          <a:pPr algn="ctr"/>
          <a:r>
            <a:rPr lang="en-US" sz="1700" dirty="0"/>
            <a:t>Increased and Expanded DSO and Separation Requirements and Emphasized Prevention and Treatment</a:t>
          </a:r>
        </a:p>
      </dgm:t>
    </dgm:pt>
    <dgm:pt modelId="{406568DD-C350-44B6-B77B-B9516B3DF870}" type="parTrans" cxnId="{E73DB294-99BB-48DD-AD18-7DB29C7ED574}">
      <dgm:prSet/>
      <dgm:spPr/>
      <dgm:t>
        <a:bodyPr/>
        <a:lstStyle/>
        <a:p>
          <a:endParaRPr lang="en-US"/>
        </a:p>
      </dgm:t>
    </dgm:pt>
    <dgm:pt modelId="{ECC93793-C9AA-4607-9599-A23A16D1AC31}" type="sibTrans" cxnId="{E73DB294-99BB-48DD-AD18-7DB29C7ED574}">
      <dgm:prSet/>
      <dgm:spPr/>
      <dgm:t>
        <a:bodyPr/>
        <a:lstStyle/>
        <a:p>
          <a:endParaRPr lang="en-US"/>
        </a:p>
      </dgm:t>
    </dgm:pt>
    <dgm:pt modelId="{947D174D-7F93-4B19-96A5-5BFFDFC3EBAD}" type="pres">
      <dgm:prSet presAssocID="{96BD423E-9F8B-4673-8357-6D619BF897CB}" presName="root" presStyleCnt="0">
        <dgm:presLayoutVars>
          <dgm:chMax/>
          <dgm:chPref/>
          <dgm:animLvl val="lvl"/>
        </dgm:presLayoutVars>
      </dgm:prSet>
      <dgm:spPr/>
    </dgm:pt>
    <dgm:pt modelId="{2E3F5BE9-E961-4D75-A3CE-003AEBB3A585}" type="pres">
      <dgm:prSet presAssocID="{96BD423E-9F8B-4673-8357-6D619BF897CB}" presName="divider" presStyleLbl="node1" presStyleIdx="0" presStyleCnt="1"/>
      <dgm:spPr/>
    </dgm:pt>
    <dgm:pt modelId="{FCC03A9A-654B-4446-8D21-2BCB0419667C}" type="pres">
      <dgm:prSet presAssocID="{96BD423E-9F8B-4673-8357-6D619BF897CB}" presName="nodes" presStyleCnt="0">
        <dgm:presLayoutVars>
          <dgm:chMax/>
          <dgm:chPref/>
          <dgm:animLvl val="lvl"/>
        </dgm:presLayoutVars>
      </dgm:prSet>
      <dgm:spPr/>
    </dgm:pt>
    <dgm:pt modelId="{375F09BD-9741-41BB-856C-556A7E03B164}" type="pres">
      <dgm:prSet presAssocID="{458BE34B-B17D-46CC-B20E-653A5700FC42}" presName="composite" presStyleCnt="0"/>
      <dgm:spPr/>
    </dgm:pt>
    <dgm:pt modelId="{DBDD7D5D-9284-44D1-9BDD-7794C7520AC0}" type="pres">
      <dgm:prSet presAssocID="{458BE34B-B17D-46CC-B20E-653A5700FC42}" presName="L1TextContainer" presStyleLbl="revTx" presStyleIdx="0" presStyleCnt="4">
        <dgm:presLayoutVars>
          <dgm:chMax val="1"/>
          <dgm:chPref val="1"/>
          <dgm:bulletEnabled val="1"/>
        </dgm:presLayoutVars>
      </dgm:prSet>
      <dgm:spPr/>
    </dgm:pt>
    <dgm:pt modelId="{89A4E61F-799E-4D47-B09A-873C23AF1783}" type="pres">
      <dgm:prSet presAssocID="{458BE34B-B17D-46CC-B20E-653A5700FC42}" presName="L2TextContainerWrapper" presStyleCnt="0">
        <dgm:presLayoutVars>
          <dgm:chMax val="0"/>
          <dgm:chPref val="0"/>
          <dgm:bulletEnabled val="1"/>
        </dgm:presLayoutVars>
      </dgm:prSet>
      <dgm:spPr/>
    </dgm:pt>
    <dgm:pt modelId="{165288B0-98B6-49CE-B325-EF75228F63F6}" type="pres">
      <dgm:prSet presAssocID="{458BE34B-B17D-46CC-B20E-653A5700FC42}" presName="L2TextContainer" presStyleLbl="bgAccFollowNode1" presStyleIdx="0" presStyleCnt="4" custScaleX="101324" custScaleY="117488"/>
      <dgm:spPr/>
    </dgm:pt>
    <dgm:pt modelId="{E1886E1B-1D23-4A05-B60D-A8EF7D1C4069}" type="pres">
      <dgm:prSet presAssocID="{458BE34B-B17D-46CC-B20E-653A5700FC42}" presName="FlexibleEmptyPlaceHolder" presStyleCnt="0"/>
      <dgm:spPr/>
    </dgm:pt>
    <dgm:pt modelId="{3E95B9B5-8F17-4BCA-8DA1-5D612D94FB28}" type="pres">
      <dgm:prSet presAssocID="{458BE34B-B17D-46CC-B20E-653A5700FC42}" presName="ConnectLine" presStyleLbl="alignNode1" presStyleIdx="0"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2539252-A2AA-4197-9F8E-3EBD5219389B}" type="pres">
      <dgm:prSet presAssocID="{458BE34B-B17D-46CC-B20E-653A5700FC42}" presName="ConnectorPoint" presStyleLbl="fgAcc1" presStyleIdx="0" presStyleCnt="4"/>
      <dgm:spPr>
        <a:solidFill>
          <a:schemeClr val="lt1">
            <a:alpha val="90000"/>
            <a:hueOff val="0"/>
            <a:satOff val="0"/>
            <a:lumOff val="0"/>
            <a:alphaOff val="0"/>
          </a:schemeClr>
        </a:solidFill>
        <a:ln w="12700" cap="flat" cmpd="sng" algn="ctr">
          <a:noFill/>
          <a:prstDash val="solid"/>
          <a:miter lim="800000"/>
        </a:ln>
        <a:effectLst/>
      </dgm:spPr>
    </dgm:pt>
    <dgm:pt modelId="{56B57B98-9D1E-4842-B33D-41284E140074}" type="pres">
      <dgm:prSet presAssocID="{458BE34B-B17D-46CC-B20E-653A5700FC42}" presName="EmptyPlaceHolder" presStyleCnt="0"/>
      <dgm:spPr/>
    </dgm:pt>
    <dgm:pt modelId="{39316B3E-A258-408F-8C8C-60DF414F52BB}" type="pres">
      <dgm:prSet presAssocID="{6716AE84-80DD-48E9-A51A-0423534FEF81}" presName="spaceBetweenRectangles" presStyleCnt="0"/>
      <dgm:spPr/>
    </dgm:pt>
    <dgm:pt modelId="{330F9D64-A7E4-4FA5-8B47-5882D0C05349}" type="pres">
      <dgm:prSet presAssocID="{DF2499A3-E0A4-46B1-9E90-64DE9EC7EA99}" presName="composite" presStyleCnt="0"/>
      <dgm:spPr/>
    </dgm:pt>
    <dgm:pt modelId="{EDACF93F-03FE-4033-9DB9-A50CA4A80C96}" type="pres">
      <dgm:prSet presAssocID="{DF2499A3-E0A4-46B1-9E90-64DE9EC7EA99}" presName="L1TextContainer" presStyleLbl="revTx" presStyleIdx="1" presStyleCnt="4">
        <dgm:presLayoutVars>
          <dgm:chMax val="1"/>
          <dgm:chPref val="1"/>
          <dgm:bulletEnabled val="1"/>
        </dgm:presLayoutVars>
      </dgm:prSet>
      <dgm:spPr/>
    </dgm:pt>
    <dgm:pt modelId="{8C21B907-4F3E-49BB-B454-B47389158CDC}" type="pres">
      <dgm:prSet presAssocID="{DF2499A3-E0A4-46B1-9E90-64DE9EC7EA99}" presName="L2TextContainerWrapper" presStyleCnt="0">
        <dgm:presLayoutVars>
          <dgm:chMax val="0"/>
          <dgm:chPref val="0"/>
          <dgm:bulletEnabled val="1"/>
        </dgm:presLayoutVars>
      </dgm:prSet>
      <dgm:spPr/>
    </dgm:pt>
    <dgm:pt modelId="{FA5D10B8-54F9-442A-9A4E-CBDA6DF2534F}" type="pres">
      <dgm:prSet presAssocID="{DF2499A3-E0A4-46B1-9E90-64DE9EC7EA99}" presName="L2TextContainer" presStyleLbl="bgAccFollowNode1" presStyleIdx="1" presStyleCnt="4"/>
      <dgm:spPr/>
    </dgm:pt>
    <dgm:pt modelId="{19D19704-A868-4532-A135-38E1E37B4397}" type="pres">
      <dgm:prSet presAssocID="{DF2499A3-E0A4-46B1-9E90-64DE9EC7EA99}" presName="FlexibleEmptyPlaceHolder" presStyleCnt="0"/>
      <dgm:spPr/>
    </dgm:pt>
    <dgm:pt modelId="{9A972F57-960A-4FE1-8AC9-8120E65AB241}" type="pres">
      <dgm:prSet presAssocID="{DF2499A3-E0A4-46B1-9E90-64DE9EC7EA99}" presName="ConnectLine" presStyleLbl="alignNode1" presStyleIdx="1"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F4D0C8DA-3B49-43FB-AEE8-55CF5AA1C9F6}" type="pres">
      <dgm:prSet presAssocID="{DF2499A3-E0A4-46B1-9E90-64DE9EC7EA99}" presName="ConnectorPoint"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5A9A3313-B0C5-4409-B109-14F8AD928A11}" type="pres">
      <dgm:prSet presAssocID="{DF2499A3-E0A4-46B1-9E90-64DE9EC7EA99}" presName="EmptyPlaceHolder" presStyleCnt="0"/>
      <dgm:spPr/>
    </dgm:pt>
    <dgm:pt modelId="{323DD47D-9C6E-49EA-8D11-2FFB417BBD65}" type="pres">
      <dgm:prSet presAssocID="{510E577F-BD57-495B-AB4A-FDBCFBD601E5}" presName="spaceBetweenRectangles" presStyleCnt="0"/>
      <dgm:spPr/>
    </dgm:pt>
    <dgm:pt modelId="{BE862845-89D7-433B-B4EC-5449A1A7FCEA}" type="pres">
      <dgm:prSet presAssocID="{837A8E46-BEEB-4324-92E9-7E0608C7561A}" presName="composite" presStyleCnt="0"/>
      <dgm:spPr/>
    </dgm:pt>
    <dgm:pt modelId="{E5984835-81F8-41FF-BF73-FC3FDD2B5A64}" type="pres">
      <dgm:prSet presAssocID="{837A8E46-BEEB-4324-92E9-7E0608C7561A}" presName="L1TextContainer" presStyleLbl="revTx" presStyleIdx="2" presStyleCnt="4">
        <dgm:presLayoutVars>
          <dgm:chMax val="1"/>
          <dgm:chPref val="1"/>
          <dgm:bulletEnabled val="1"/>
        </dgm:presLayoutVars>
      </dgm:prSet>
      <dgm:spPr/>
    </dgm:pt>
    <dgm:pt modelId="{513081D3-A397-4343-9ABA-22A16FC3C445}" type="pres">
      <dgm:prSet presAssocID="{837A8E46-BEEB-4324-92E9-7E0608C7561A}" presName="L2TextContainerWrapper" presStyleCnt="0">
        <dgm:presLayoutVars>
          <dgm:chMax val="0"/>
          <dgm:chPref val="0"/>
          <dgm:bulletEnabled val="1"/>
        </dgm:presLayoutVars>
      </dgm:prSet>
      <dgm:spPr/>
    </dgm:pt>
    <dgm:pt modelId="{6EBD19AE-9479-46CB-9443-66995DB07C18}" type="pres">
      <dgm:prSet presAssocID="{837A8E46-BEEB-4324-92E9-7E0608C7561A}" presName="L2TextContainer" presStyleLbl="bgAccFollowNode1" presStyleIdx="2" presStyleCnt="4"/>
      <dgm:spPr/>
    </dgm:pt>
    <dgm:pt modelId="{02556EE9-F213-492E-B3EC-E0E69B1CF29D}" type="pres">
      <dgm:prSet presAssocID="{837A8E46-BEEB-4324-92E9-7E0608C7561A}" presName="FlexibleEmptyPlaceHolder" presStyleCnt="0"/>
      <dgm:spPr/>
    </dgm:pt>
    <dgm:pt modelId="{5367DCE8-BF27-456F-B806-72B20D6D700F}" type="pres">
      <dgm:prSet presAssocID="{837A8E46-BEEB-4324-92E9-7E0608C7561A}" presName="ConnectLine" presStyleLbl="alignNode1" presStyleIdx="2"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7635182-3081-4CBC-B0A1-167663B50CC6}" type="pres">
      <dgm:prSet presAssocID="{837A8E46-BEEB-4324-92E9-7E0608C7561A}" presName="ConnectorPoint"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6E75123A-AD02-423A-AA64-04A873CB7B3A}" type="pres">
      <dgm:prSet presAssocID="{837A8E46-BEEB-4324-92E9-7E0608C7561A}" presName="EmptyPlaceHolder" presStyleCnt="0"/>
      <dgm:spPr/>
    </dgm:pt>
    <dgm:pt modelId="{88EA6ABD-975D-4CDC-ACB9-5AA8DBB90785}" type="pres">
      <dgm:prSet presAssocID="{D328AEEA-6039-48A0-9035-0E92AB8A34D4}" presName="spaceBetweenRectangles" presStyleCnt="0"/>
      <dgm:spPr/>
    </dgm:pt>
    <dgm:pt modelId="{5764BEDD-4BA5-4DB3-8DA4-6A600AF55EC7}" type="pres">
      <dgm:prSet presAssocID="{AC6451AC-ECB4-4DB6-93ED-8C4D9246B4D2}" presName="composite" presStyleCnt="0"/>
      <dgm:spPr/>
    </dgm:pt>
    <dgm:pt modelId="{9D91B93D-33DE-47CD-B67C-404503A26D21}" type="pres">
      <dgm:prSet presAssocID="{AC6451AC-ECB4-4DB6-93ED-8C4D9246B4D2}" presName="L1TextContainer" presStyleLbl="revTx" presStyleIdx="3" presStyleCnt="4">
        <dgm:presLayoutVars>
          <dgm:chMax val="1"/>
          <dgm:chPref val="1"/>
          <dgm:bulletEnabled val="1"/>
        </dgm:presLayoutVars>
      </dgm:prSet>
      <dgm:spPr/>
    </dgm:pt>
    <dgm:pt modelId="{26741C5C-0C48-4906-BA7D-B40A8CD707B1}" type="pres">
      <dgm:prSet presAssocID="{AC6451AC-ECB4-4DB6-93ED-8C4D9246B4D2}" presName="L2TextContainerWrapper" presStyleCnt="0">
        <dgm:presLayoutVars>
          <dgm:chMax val="0"/>
          <dgm:chPref val="0"/>
          <dgm:bulletEnabled val="1"/>
        </dgm:presLayoutVars>
      </dgm:prSet>
      <dgm:spPr/>
    </dgm:pt>
    <dgm:pt modelId="{3A476858-F58B-4C19-8A2F-8606675DF74E}" type="pres">
      <dgm:prSet presAssocID="{AC6451AC-ECB4-4DB6-93ED-8C4D9246B4D2}" presName="L2TextContainer" presStyleLbl="bgAccFollowNode1" presStyleIdx="3" presStyleCnt="4"/>
      <dgm:spPr/>
    </dgm:pt>
    <dgm:pt modelId="{236AA880-BDE0-4388-A920-C4443C1F9FB4}" type="pres">
      <dgm:prSet presAssocID="{AC6451AC-ECB4-4DB6-93ED-8C4D9246B4D2}" presName="FlexibleEmptyPlaceHolder" presStyleCnt="0"/>
      <dgm:spPr/>
    </dgm:pt>
    <dgm:pt modelId="{CD9BD6FA-5DC9-485E-84E1-259DAAAAD59A}" type="pres">
      <dgm:prSet presAssocID="{AC6451AC-ECB4-4DB6-93ED-8C4D9246B4D2}" presName="ConnectLine" presStyleLbl="alignNode1" presStyleIdx="3"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33107C67-0371-4C7F-8FC0-8708464BB049}" type="pres">
      <dgm:prSet presAssocID="{AC6451AC-ECB4-4DB6-93ED-8C4D9246B4D2}" presName="ConnectorPoint"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BD2E8B72-DD40-4CB9-95EC-214F49640C84}" type="pres">
      <dgm:prSet presAssocID="{AC6451AC-ECB4-4DB6-93ED-8C4D9246B4D2}" presName="EmptyPlaceHolder" presStyleCnt="0"/>
      <dgm:spPr/>
    </dgm:pt>
  </dgm:ptLst>
  <dgm:cxnLst>
    <dgm:cxn modelId="{5148E403-CC82-4B4C-A53A-65EE0874BEC9}" type="presOf" srcId="{B99BE364-D094-46D8-B19B-9F567DF3688C}" destId="{3A476858-F58B-4C19-8A2F-8606675DF74E}" srcOrd="0" destOrd="0" presId="urn:microsoft.com/office/officeart/2017/3/layout/HorizontalPathTimeline"/>
    <dgm:cxn modelId="{9EC9A10D-A544-49CA-9E49-5D540EB6DE57}" type="presOf" srcId="{65878D8C-0864-4174-B3D3-AFB5479CFB78}" destId="{6EBD19AE-9479-46CB-9443-66995DB07C18}" srcOrd="0" destOrd="0" presId="urn:microsoft.com/office/officeart/2017/3/layout/HorizontalPathTimeline"/>
    <dgm:cxn modelId="{5B4E101D-E21D-4F32-B2AE-6486B0172057}" type="presOf" srcId="{5F266DC2-B45E-436A-9065-59BAAF23EB58}" destId="{165288B0-98B6-49CE-B325-EF75228F63F6}" srcOrd="0" destOrd="0" presId="urn:microsoft.com/office/officeart/2017/3/layout/HorizontalPathTimeline"/>
    <dgm:cxn modelId="{A9434930-244A-4E76-ABA5-8BB14525A919}" srcId="{837A8E46-BEEB-4324-92E9-7E0608C7561A}" destId="{65878D8C-0864-4174-B3D3-AFB5479CFB78}" srcOrd="0" destOrd="0" parTransId="{CB4B9A67-A1F2-4374-BEDC-5863980011C2}" sibTransId="{6FB05EFF-5E4D-41EB-AE63-36F602AAF9FF}"/>
    <dgm:cxn modelId="{330F753D-F20C-4A1B-BACF-E3D90E2785F6}" type="presOf" srcId="{AC6451AC-ECB4-4DB6-93ED-8C4D9246B4D2}" destId="{9D91B93D-33DE-47CD-B67C-404503A26D21}" srcOrd="0" destOrd="0" presId="urn:microsoft.com/office/officeart/2017/3/layout/HorizontalPathTimeline"/>
    <dgm:cxn modelId="{EF894644-2B78-425F-92B9-6EDDF11162BC}" srcId="{96BD423E-9F8B-4673-8357-6D619BF897CB}" destId="{DF2499A3-E0A4-46B1-9E90-64DE9EC7EA99}" srcOrd="1" destOrd="0" parTransId="{BC2E2CDB-3C01-4BF6-A947-8B733B0730B6}" sibTransId="{510E577F-BD57-495B-AB4A-FDBCFBD601E5}"/>
    <dgm:cxn modelId="{8BA29465-8D36-447F-9100-D6AD29BF067A}" type="presOf" srcId="{1C1DEE46-898B-4D45-96BA-9B81E095250E}" destId="{FA5D10B8-54F9-442A-9A4E-CBDA6DF2534F}" srcOrd="0" destOrd="0" presId="urn:microsoft.com/office/officeart/2017/3/layout/HorizontalPathTimeline"/>
    <dgm:cxn modelId="{38CCAF68-0E9C-409D-9A34-6B6682BD945F}" srcId="{96BD423E-9F8B-4673-8357-6D619BF897CB}" destId="{837A8E46-BEEB-4324-92E9-7E0608C7561A}" srcOrd="2" destOrd="0" parTransId="{0135346D-0B33-4498-BCA5-E148B86A0706}" sibTransId="{D328AEEA-6039-48A0-9035-0E92AB8A34D4}"/>
    <dgm:cxn modelId="{E73DB294-99BB-48DD-AD18-7DB29C7ED574}" srcId="{DF2499A3-E0A4-46B1-9E90-64DE9EC7EA99}" destId="{1C1DEE46-898B-4D45-96BA-9B81E095250E}" srcOrd="0" destOrd="0" parTransId="{406568DD-C350-44B6-B77B-B9516B3DF870}" sibTransId="{ECC93793-C9AA-4607-9599-A23A16D1AC31}"/>
    <dgm:cxn modelId="{A565849F-BAD1-42F0-B2A4-D047819E4ADF}" srcId="{458BE34B-B17D-46CC-B20E-653A5700FC42}" destId="{5F266DC2-B45E-436A-9065-59BAAF23EB58}" srcOrd="0" destOrd="0" parTransId="{4F31876C-DD76-4A4C-A6BB-F49297148584}" sibTransId="{760D684F-07F2-4507-8F99-CD7EBC631583}"/>
    <dgm:cxn modelId="{02807FA9-85EA-4EE8-AF4C-1F1DDEC8B25E}" srcId="{96BD423E-9F8B-4673-8357-6D619BF897CB}" destId="{458BE34B-B17D-46CC-B20E-653A5700FC42}" srcOrd="0" destOrd="0" parTransId="{5E909A5D-5731-4D55-96C5-4FCAC36278C5}" sibTransId="{6716AE84-80DD-48E9-A51A-0423534FEF81}"/>
    <dgm:cxn modelId="{C85F38B9-08EC-4F9B-9008-CC82AF91D855}" type="presOf" srcId="{837A8E46-BEEB-4324-92E9-7E0608C7561A}" destId="{E5984835-81F8-41FF-BF73-FC3FDD2B5A64}" srcOrd="0" destOrd="0" presId="urn:microsoft.com/office/officeart/2017/3/layout/HorizontalPathTimeline"/>
    <dgm:cxn modelId="{F91CD7C0-12FF-4C98-B141-F0863D501579}" type="presOf" srcId="{DF2499A3-E0A4-46B1-9E90-64DE9EC7EA99}" destId="{EDACF93F-03FE-4033-9DB9-A50CA4A80C96}" srcOrd="0" destOrd="0" presId="urn:microsoft.com/office/officeart/2017/3/layout/HorizontalPathTimeline"/>
    <dgm:cxn modelId="{213AADD2-CF91-4081-9BD1-650B56E6546C}" type="presOf" srcId="{96BD423E-9F8B-4673-8357-6D619BF897CB}" destId="{947D174D-7F93-4B19-96A5-5BFFDFC3EBAD}" srcOrd="0" destOrd="0" presId="urn:microsoft.com/office/officeart/2017/3/layout/HorizontalPathTimeline"/>
    <dgm:cxn modelId="{321D10D9-C594-4712-8C3A-BC3769089229}" srcId="{AC6451AC-ECB4-4DB6-93ED-8C4D9246B4D2}" destId="{B99BE364-D094-46D8-B19B-9F567DF3688C}" srcOrd="0" destOrd="0" parTransId="{69884DED-E965-48ED-81A8-633AA0D85A78}" sibTransId="{3617BCF9-5734-492B-8400-30294194AF3F}"/>
    <dgm:cxn modelId="{1D5776DD-B89A-4680-8778-D6580D0E80BD}" srcId="{96BD423E-9F8B-4673-8357-6D619BF897CB}" destId="{AC6451AC-ECB4-4DB6-93ED-8C4D9246B4D2}" srcOrd="3" destOrd="0" parTransId="{6CA89779-5551-4535-ABBC-D3CF5771561A}" sibTransId="{4845EA03-ED60-4F59-B660-C8C7D19E6F7E}"/>
    <dgm:cxn modelId="{A504CDDF-10EF-41FB-B7C2-489B7BFAA882}" type="presOf" srcId="{458BE34B-B17D-46CC-B20E-653A5700FC42}" destId="{DBDD7D5D-9284-44D1-9BDD-7794C7520AC0}" srcOrd="0" destOrd="0" presId="urn:microsoft.com/office/officeart/2017/3/layout/HorizontalPathTimeline"/>
    <dgm:cxn modelId="{0DD29192-1168-4930-AD53-AF18EBBDF7E6}" type="presParOf" srcId="{947D174D-7F93-4B19-96A5-5BFFDFC3EBAD}" destId="{2E3F5BE9-E961-4D75-A3CE-003AEBB3A585}" srcOrd="0" destOrd="0" presId="urn:microsoft.com/office/officeart/2017/3/layout/HorizontalPathTimeline"/>
    <dgm:cxn modelId="{DA6E9356-952C-4A86-946D-75392D92B19F}" type="presParOf" srcId="{947D174D-7F93-4B19-96A5-5BFFDFC3EBAD}" destId="{FCC03A9A-654B-4446-8D21-2BCB0419667C}" srcOrd="1" destOrd="0" presId="urn:microsoft.com/office/officeart/2017/3/layout/HorizontalPathTimeline"/>
    <dgm:cxn modelId="{F489E2E3-091E-4909-8269-1739CDE34543}" type="presParOf" srcId="{FCC03A9A-654B-4446-8D21-2BCB0419667C}" destId="{375F09BD-9741-41BB-856C-556A7E03B164}" srcOrd="0" destOrd="0" presId="urn:microsoft.com/office/officeart/2017/3/layout/HorizontalPathTimeline"/>
    <dgm:cxn modelId="{7D07422C-291A-4BCE-AFCB-B70F8F54FA42}" type="presParOf" srcId="{375F09BD-9741-41BB-856C-556A7E03B164}" destId="{DBDD7D5D-9284-44D1-9BDD-7794C7520AC0}" srcOrd="0" destOrd="0" presId="urn:microsoft.com/office/officeart/2017/3/layout/HorizontalPathTimeline"/>
    <dgm:cxn modelId="{02ABF46B-733F-466E-A377-B906BEF410D4}" type="presParOf" srcId="{375F09BD-9741-41BB-856C-556A7E03B164}" destId="{89A4E61F-799E-4D47-B09A-873C23AF1783}" srcOrd="1" destOrd="0" presId="urn:microsoft.com/office/officeart/2017/3/layout/HorizontalPathTimeline"/>
    <dgm:cxn modelId="{5FBB38EE-9EEC-426C-B135-09C4F7395BE5}" type="presParOf" srcId="{89A4E61F-799E-4D47-B09A-873C23AF1783}" destId="{165288B0-98B6-49CE-B325-EF75228F63F6}" srcOrd="0" destOrd="0" presId="urn:microsoft.com/office/officeart/2017/3/layout/HorizontalPathTimeline"/>
    <dgm:cxn modelId="{DFF75D13-60B2-4B00-87E8-9B8F1B2A04C4}" type="presParOf" srcId="{89A4E61F-799E-4D47-B09A-873C23AF1783}" destId="{E1886E1B-1D23-4A05-B60D-A8EF7D1C4069}" srcOrd="1" destOrd="0" presId="urn:microsoft.com/office/officeart/2017/3/layout/HorizontalPathTimeline"/>
    <dgm:cxn modelId="{0F598C85-F32D-46EF-B160-1F553CDD715F}" type="presParOf" srcId="{375F09BD-9741-41BB-856C-556A7E03B164}" destId="{3E95B9B5-8F17-4BCA-8DA1-5D612D94FB28}" srcOrd="2" destOrd="0" presId="urn:microsoft.com/office/officeart/2017/3/layout/HorizontalPathTimeline"/>
    <dgm:cxn modelId="{CEC60109-1A2C-4C1B-8A29-99EE9C05D3EA}" type="presParOf" srcId="{375F09BD-9741-41BB-856C-556A7E03B164}" destId="{C2539252-A2AA-4197-9F8E-3EBD5219389B}" srcOrd="3" destOrd="0" presId="urn:microsoft.com/office/officeart/2017/3/layout/HorizontalPathTimeline"/>
    <dgm:cxn modelId="{47B4EC67-EFAA-4B04-93D9-575C0F38A8E0}" type="presParOf" srcId="{375F09BD-9741-41BB-856C-556A7E03B164}" destId="{56B57B98-9D1E-4842-B33D-41284E140074}" srcOrd="4" destOrd="0" presId="urn:microsoft.com/office/officeart/2017/3/layout/HorizontalPathTimeline"/>
    <dgm:cxn modelId="{20979A73-E21E-4C77-9314-F387AD19D6E5}" type="presParOf" srcId="{FCC03A9A-654B-4446-8D21-2BCB0419667C}" destId="{39316B3E-A258-408F-8C8C-60DF414F52BB}" srcOrd="1" destOrd="0" presId="urn:microsoft.com/office/officeart/2017/3/layout/HorizontalPathTimeline"/>
    <dgm:cxn modelId="{9AD5C5D9-1E5A-4132-A7C9-753D5A1ED3FA}" type="presParOf" srcId="{FCC03A9A-654B-4446-8D21-2BCB0419667C}" destId="{330F9D64-A7E4-4FA5-8B47-5882D0C05349}" srcOrd="2" destOrd="0" presId="urn:microsoft.com/office/officeart/2017/3/layout/HorizontalPathTimeline"/>
    <dgm:cxn modelId="{92A67163-4FFD-4144-8E02-DCF1AE8AF56B}" type="presParOf" srcId="{330F9D64-A7E4-4FA5-8B47-5882D0C05349}" destId="{EDACF93F-03FE-4033-9DB9-A50CA4A80C96}" srcOrd="0" destOrd="0" presId="urn:microsoft.com/office/officeart/2017/3/layout/HorizontalPathTimeline"/>
    <dgm:cxn modelId="{45BA59C9-CE82-40BF-A730-EF945E23A32D}" type="presParOf" srcId="{330F9D64-A7E4-4FA5-8B47-5882D0C05349}" destId="{8C21B907-4F3E-49BB-B454-B47389158CDC}" srcOrd="1" destOrd="0" presId="urn:microsoft.com/office/officeart/2017/3/layout/HorizontalPathTimeline"/>
    <dgm:cxn modelId="{676F3178-27F3-4A41-A7CA-8F19507A67AF}" type="presParOf" srcId="{8C21B907-4F3E-49BB-B454-B47389158CDC}" destId="{FA5D10B8-54F9-442A-9A4E-CBDA6DF2534F}" srcOrd="0" destOrd="0" presId="urn:microsoft.com/office/officeart/2017/3/layout/HorizontalPathTimeline"/>
    <dgm:cxn modelId="{D46DE1A9-AC1C-4B4A-AEE7-8752645170D2}" type="presParOf" srcId="{8C21B907-4F3E-49BB-B454-B47389158CDC}" destId="{19D19704-A868-4532-A135-38E1E37B4397}" srcOrd="1" destOrd="0" presId="urn:microsoft.com/office/officeart/2017/3/layout/HorizontalPathTimeline"/>
    <dgm:cxn modelId="{AD9435EE-0BCD-47ED-802E-B29E0DADD6BC}" type="presParOf" srcId="{330F9D64-A7E4-4FA5-8B47-5882D0C05349}" destId="{9A972F57-960A-4FE1-8AC9-8120E65AB241}" srcOrd="2" destOrd="0" presId="urn:microsoft.com/office/officeart/2017/3/layout/HorizontalPathTimeline"/>
    <dgm:cxn modelId="{549BA773-E220-4FCE-82DD-531440C5DA65}" type="presParOf" srcId="{330F9D64-A7E4-4FA5-8B47-5882D0C05349}" destId="{F4D0C8DA-3B49-43FB-AEE8-55CF5AA1C9F6}" srcOrd="3" destOrd="0" presId="urn:microsoft.com/office/officeart/2017/3/layout/HorizontalPathTimeline"/>
    <dgm:cxn modelId="{5469986C-2C11-4ED8-80B7-6AF55551FC9F}" type="presParOf" srcId="{330F9D64-A7E4-4FA5-8B47-5882D0C05349}" destId="{5A9A3313-B0C5-4409-B109-14F8AD928A11}" srcOrd="4" destOrd="0" presId="urn:microsoft.com/office/officeart/2017/3/layout/HorizontalPathTimeline"/>
    <dgm:cxn modelId="{0BE74A06-F67C-4DC4-A6E9-0EE8A0986B47}" type="presParOf" srcId="{FCC03A9A-654B-4446-8D21-2BCB0419667C}" destId="{323DD47D-9C6E-49EA-8D11-2FFB417BBD65}" srcOrd="3" destOrd="0" presId="urn:microsoft.com/office/officeart/2017/3/layout/HorizontalPathTimeline"/>
    <dgm:cxn modelId="{7FC97C3A-B235-46E0-A12F-FD88C70149A5}" type="presParOf" srcId="{FCC03A9A-654B-4446-8D21-2BCB0419667C}" destId="{BE862845-89D7-433B-B4EC-5449A1A7FCEA}" srcOrd="4" destOrd="0" presId="urn:microsoft.com/office/officeart/2017/3/layout/HorizontalPathTimeline"/>
    <dgm:cxn modelId="{DF0804B2-A78F-4C61-B7E0-E0A8E72CB4F0}" type="presParOf" srcId="{BE862845-89D7-433B-B4EC-5449A1A7FCEA}" destId="{E5984835-81F8-41FF-BF73-FC3FDD2B5A64}" srcOrd="0" destOrd="0" presId="urn:microsoft.com/office/officeart/2017/3/layout/HorizontalPathTimeline"/>
    <dgm:cxn modelId="{E8750583-517C-4689-84B3-B248BAF4E16D}" type="presParOf" srcId="{BE862845-89D7-433B-B4EC-5449A1A7FCEA}" destId="{513081D3-A397-4343-9ABA-22A16FC3C445}" srcOrd="1" destOrd="0" presId="urn:microsoft.com/office/officeart/2017/3/layout/HorizontalPathTimeline"/>
    <dgm:cxn modelId="{6B690B9E-59CB-4154-BE8F-11ACB8E14879}" type="presParOf" srcId="{513081D3-A397-4343-9ABA-22A16FC3C445}" destId="{6EBD19AE-9479-46CB-9443-66995DB07C18}" srcOrd="0" destOrd="0" presId="urn:microsoft.com/office/officeart/2017/3/layout/HorizontalPathTimeline"/>
    <dgm:cxn modelId="{8161FFD8-FAEA-44BE-9E99-F7EA90BA0950}" type="presParOf" srcId="{513081D3-A397-4343-9ABA-22A16FC3C445}" destId="{02556EE9-F213-492E-B3EC-E0E69B1CF29D}" srcOrd="1" destOrd="0" presId="urn:microsoft.com/office/officeart/2017/3/layout/HorizontalPathTimeline"/>
    <dgm:cxn modelId="{0CBBB830-B94E-4431-9969-70E5A4ADC889}" type="presParOf" srcId="{BE862845-89D7-433B-B4EC-5449A1A7FCEA}" destId="{5367DCE8-BF27-456F-B806-72B20D6D700F}" srcOrd="2" destOrd="0" presId="urn:microsoft.com/office/officeart/2017/3/layout/HorizontalPathTimeline"/>
    <dgm:cxn modelId="{D312769D-F23A-4C38-9BFA-EB5A0C9966A3}" type="presParOf" srcId="{BE862845-89D7-433B-B4EC-5449A1A7FCEA}" destId="{E7635182-3081-4CBC-B0A1-167663B50CC6}" srcOrd="3" destOrd="0" presId="urn:microsoft.com/office/officeart/2017/3/layout/HorizontalPathTimeline"/>
    <dgm:cxn modelId="{6B2EB7DA-DED6-49ED-9E1D-2C1CF532F2C4}" type="presParOf" srcId="{BE862845-89D7-433B-B4EC-5449A1A7FCEA}" destId="{6E75123A-AD02-423A-AA64-04A873CB7B3A}" srcOrd="4" destOrd="0" presId="urn:microsoft.com/office/officeart/2017/3/layout/HorizontalPathTimeline"/>
    <dgm:cxn modelId="{C98B6CA4-D05C-44A3-9F0B-4EF90954E664}" type="presParOf" srcId="{FCC03A9A-654B-4446-8D21-2BCB0419667C}" destId="{88EA6ABD-975D-4CDC-ACB9-5AA8DBB90785}" srcOrd="5" destOrd="0" presId="urn:microsoft.com/office/officeart/2017/3/layout/HorizontalPathTimeline"/>
    <dgm:cxn modelId="{D7F71B8F-3254-48EA-A1BA-363ADA721CCF}" type="presParOf" srcId="{FCC03A9A-654B-4446-8D21-2BCB0419667C}" destId="{5764BEDD-4BA5-4DB3-8DA4-6A600AF55EC7}" srcOrd="6" destOrd="0" presId="urn:microsoft.com/office/officeart/2017/3/layout/HorizontalPathTimeline"/>
    <dgm:cxn modelId="{BB22738C-D366-46E7-9A8E-31F110958535}" type="presParOf" srcId="{5764BEDD-4BA5-4DB3-8DA4-6A600AF55EC7}" destId="{9D91B93D-33DE-47CD-B67C-404503A26D21}" srcOrd="0" destOrd="0" presId="urn:microsoft.com/office/officeart/2017/3/layout/HorizontalPathTimeline"/>
    <dgm:cxn modelId="{BA0FEBA1-78D6-4CE7-AD14-07BA8CFBF027}" type="presParOf" srcId="{5764BEDD-4BA5-4DB3-8DA4-6A600AF55EC7}" destId="{26741C5C-0C48-4906-BA7D-B40A8CD707B1}" srcOrd="1" destOrd="0" presId="urn:microsoft.com/office/officeart/2017/3/layout/HorizontalPathTimeline"/>
    <dgm:cxn modelId="{3BA8545D-59FF-45D0-BAEE-6022BE2A36A4}" type="presParOf" srcId="{26741C5C-0C48-4906-BA7D-B40A8CD707B1}" destId="{3A476858-F58B-4C19-8A2F-8606675DF74E}" srcOrd="0" destOrd="0" presId="urn:microsoft.com/office/officeart/2017/3/layout/HorizontalPathTimeline"/>
    <dgm:cxn modelId="{77E0F1E4-9A0D-4CA2-9BA3-20F2715BFB46}" type="presParOf" srcId="{26741C5C-0C48-4906-BA7D-B40A8CD707B1}" destId="{236AA880-BDE0-4388-A920-C4443C1F9FB4}" srcOrd="1" destOrd="0" presId="urn:microsoft.com/office/officeart/2017/3/layout/HorizontalPathTimeline"/>
    <dgm:cxn modelId="{EEE04D1B-1FE2-4438-AD43-BD76F13F1591}" type="presParOf" srcId="{5764BEDD-4BA5-4DB3-8DA4-6A600AF55EC7}" destId="{CD9BD6FA-5DC9-485E-84E1-259DAAAAD59A}" srcOrd="2" destOrd="0" presId="urn:microsoft.com/office/officeart/2017/3/layout/HorizontalPathTimeline"/>
    <dgm:cxn modelId="{0B29663F-04B2-4B2A-B8F4-E063E5F1C7C6}" type="presParOf" srcId="{5764BEDD-4BA5-4DB3-8DA4-6A600AF55EC7}" destId="{33107C67-0371-4C7F-8FC0-8708464BB049}" srcOrd="3" destOrd="0" presId="urn:microsoft.com/office/officeart/2017/3/layout/HorizontalPathTimeline"/>
    <dgm:cxn modelId="{7EF49830-CE91-4593-8453-FA146B9ACC53}" type="presParOf" srcId="{5764BEDD-4BA5-4DB3-8DA4-6A600AF55EC7}" destId="{BD2E8B72-DD40-4CB9-95EC-214F49640C84}"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D423E-9F8B-4673-8357-6D619BF897CB}"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458BE34B-B17D-46CC-B20E-653A5700FC42}">
      <dgm:prSet/>
      <dgm:spPr/>
      <dgm:t>
        <a:bodyPr/>
        <a:lstStyle/>
        <a:p>
          <a:pPr>
            <a:defRPr b="1"/>
          </a:pPr>
          <a:r>
            <a:rPr lang="en-US" b="1" dirty="0"/>
            <a:t>2002</a:t>
          </a:r>
          <a:endParaRPr lang="en-US" dirty="0"/>
        </a:p>
      </dgm:t>
    </dgm:pt>
    <dgm:pt modelId="{5E909A5D-5731-4D55-96C5-4FCAC36278C5}" type="parTrans" cxnId="{02807FA9-85EA-4EE8-AF4C-1F1DDEC8B25E}">
      <dgm:prSet/>
      <dgm:spPr/>
      <dgm:t>
        <a:bodyPr/>
        <a:lstStyle/>
        <a:p>
          <a:endParaRPr lang="en-US"/>
        </a:p>
      </dgm:t>
    </dgm:pt>
    <dgm:pt modelId="{6716AE84-80DD-48E9-A51A-0423534FEF81}" type="sibTrans" cxnId="{02807FA9-85EA-4EE8-AF4C-1F1DDEC8B25E}">
      <dgm:prSet/>
      <dgm:spPr/>
      <dgm:t>
        <a:bodyPr/>
        <a:lstStyle/>
        <a:p>
          <a:endParaRPr lang="en-US"/>
        </a:p>
      </dgm:t>
    </dgm:pt>
    <dgm:pt modelId="{A362BE83-B782-48A4-A4C8-098F29102078}">
      <dgm:prSet custT="1"/>
      <dgm:spPr/>
      <dgm:t>
        <a:bodyPr/>
        <a:lstStyle/>
        <a:p>
          <a:pPr algn="ctr"/>
          <a:r>
            <a:rPr lang="en-US" sz="1700" dirty="0"/>
            <a:t>-</a:t>
          </a:r>
        </a:p>
        <a:p>
          <a:pPr algn="ctr"/>
          <a:endParaRPr lang="en-US" sz="1700" dirty="0"/>
        </a:p>
        <a:p>
          <a:pPr algn="ctr"/>
          <a:r>
            <a:rPr lang="en-US" sz="1700" dirty="0"/>
            <a:t>Broadened Scope of DMC Core Requirement from ‘Confinement’ to ‘Contact’</a:t>
          </a:r>
        </a:p>
      </dgm:t>
    </dgm:pt>
    <dgm:pt modelId="{8B1B5A71-73F1-4DCB-B731-D9A8889FEEEF}" type="parTrans" cxnId="{38EAB679-26C8-4BF4-A8AF-4821E6132F4A}">
      <dgm:prSet/>
      <dgm:spPr/>
      <dgm:t>
        <a:bodyPr/>
        <a:lstStyle/>
        <a:p>
          <a:endParaRPr lang="en-US"/>
        </a:p>
      </dgm:t>
    </dgm:pt>
    <dgm:pt modelId="{1AD16965-5DF4-4240-A911-6118DD9CD7A3}" type="sibTrans" cxnId="{38EAB679-26C8-4BF4-A8AF-4821E6132F4A}">
      <dgm:prSet/>
      <dgm:spPr/>
      <dgm:t>
        <a:bodyPr/>
        <a:lstStyle/>
        <a:p>
          <a:endParaRPr lang="en-US"/>
        </a:p>
      </dgm:t>
    </dgm:pt>
    <dgm:pt modelId="{522A9082-A6CB-4FA5-8DBB-AA432E4B187E}">
      <dgm:prSet/>
      <dgm:spPr/>
      <dgm:t>
        <a:bodyPr/>
        <a:lstStyle/>
        <a:p>
          <a:pPr>
            <a:defRPr b="1"/>
          </a:pPr>
          <a:r>
            <a:rPr lang="en-US" b="1" dirty="0"/>
            <a:t>2018</a:t>
          </a:r>
          <a:endParaRPr lang="en-US" dirty="0"/>
        </a:p>
      </dgm:t>
    </dgm:pt>
    <dgm:pt modelId="{2FE01552-6835-4AD1-B50A-7521AC19C847}" type="parTrans" cxnId="{B5284100-C48B-4699-B0A3-F35A406BEF60}">
      <dgm:prSet/>
      <dgm:spPr/>
      <dgm:t>
        <a:bodyPr/>
        <a:lstStyle/>
        <a:p>
          <a:endParaRPr lang="en-US"/>
        </a:p>
      </dgm:t>
    </dgm:pt>
    <dgm:pt modelId="{D4D9B9BD-DE45-4432-9318-B4BF6B32C6B2}" type="sibTrans" cxnId="{B5284100-C48B-4699-B0A3-F35A406BEF60}">
      <dgm:prSet/>
      <dgm:spPr/>
      <dgm:t>
        <a:bodyPr/>
        <a:lstStyle/>
        <a:p>
          <a:endParaRPr lang="en-US"/>
        </a:p>
      </dgm:t>
    </dgm:pt>
    <dgm:pt modelId="{767CADE2-C428-4D34-84DB-572AD2E63331}">
      <dgm:prSet custT="1"/>
      <dgm:spPr/>
      <dgm:t>
        <a:bodyPr/>
        <a:lstStyle/>
        <a:p>
          <a:pPr algn="ctr"/>
          <a:r>
            <a:rPr lang="en-US" sz="1700" b="1" dirty="0"/>
            <a:t>Juvenile Justice Reform Act (JJRA)</a:t>
          </a:r>
          <a:r>
            <a:rPr lang="en-US" sz="1700" dirty="0"/>
            <a:t> Sign into Law Reauthorizing and Substantially Amended                           the JJDP Act</a:t>
          </a:r>
        </a:p>
      </dgm:t>
    </dgm:pt>
    <dgm:pt modelId="{6222189C-24C6-45F5-BA8D-C1EDCB200E39}" type="parTrans" cxnId="{732950A6-6215-41F0-AB9D-ECEF84242BCD}">
      <dgm:prSet/>
      <dgm:spPr/>
      <dgm:t>
        <a:bodyPr/>
        <a:lstStyle/>
        <a:p>
          <a:endParaRPr lang="en-US"/>
        </a:p>
      </dgm:t>
    </dgm:pt>
    <dgm:pt modelId="{1D197814-604F-45B9-AE7C-E3DF67BA47E5}" type="sibTrans" cxnId="{732950A6-6215-41F0-AB9D-ECEF84242BCD}">
      <dgm:prSet/>
      <dgm:spPr/>
      <dgm:t>
        <a:bodyPr/>
        <a:lstStyle/>
        <a:p>
          <a:endParaRPr lang="en-US"/>
        </a:p>
      </dgm:t>
    </dgm:pt>
    <dgm:pt modelId="{02C5E83C-E58E-421E-AA1B-160A4EA045D0}">
      <dgm:prSet custT="1"/>
      <dgm:spPr/>
      <dgm:t>
        <a:bodyPr/>
        <a:lstStyle/>
        <a:p>
          <a:pPr algn="ctr"/>
          <a:r>
            <a:rPr lang="en-US" sz="1700" dirty="0"/>
            <a:t>DMC Core Requirement Language Amended to Racial and Ethnic Disparities</a:t>
          </a:r>
        </a:p>
      </dgm:t>
    </dgm:pt>
    <dgm:pt modelId="{BC773030-DE10-4050-90D0-41189907AE02}" type="parTrans" cxnId="{CFCCF033-33E3-4274-B040-BDC0E213F490}">
      <dgm:prSet/>
      <dgm:spPr/>
      <dgm:t>
        <a:bodyPr/>
        <a:lstStyle/>
        <a:p>
          <a:endParaRPr lang="en-US"/>
        </a:p>
      </dgm:t>
    </dgm:pt>
    <dgm:pt modelId="{513D866C-F75E-4BAB-B601-9F8080248273}" type="sibTrans" cxnId="{CFCCF033-33E3-4274-B040-BDC0E213F490}">
      <dgm:prSet/>
      <dgm:spPr/>
      <dgm:t>
        <a:bodyPr/>
        <a:lstStyle/>
        <a:p>
          <a:endParaRPr lang="en-US"/>
        </a:p>
      </dgm:t>
    </dgm:pt>
    <dgm:pt modelId="{997B6913-73E7-41B8-A0E0-6DF8532BD813}">
      <dgm:prSet/>
      <dgm:spPr/>
      <dgm:t>
        <a:bodyPr/>
        <a:lstStyle/>
        <a:p>
          <a:pPr>
            <a:defRPr b="1"/>
          </a:pPr>
          <a:r>
            <a:rPr lang="en-US" dirty="0"/>
            <a:t>1992</a:t>
          </a:r>
        </a:p>
      </dgm:t>
    </dgm:pt>
    <dgm:pt modelId="{0BB1637D-5F37-41EA-A228-CAEB84227032}" type="parTrans" cxnId="{8B28CCD8-58A3-49B2-AC3F-4AA95500A3AF}">
      <dgm:prSet/>
      <dgm:spPr/>
      <dgm:t>
        <a:bodyPr/>
        <a:lstStyle/>
        <a:p>
          <a:endParaRPr lang="en-US"/>
        </a:p>
      </dgm:t>
    </dgm:pt>
    <dgm:pt modelId="{4AF52D92-3149-4457-8C9A-77AD851EC86A}" type="sibTrans" cxnId="{8B28CCD8-58A3-49B2-AC3F-4AA95500A3AF}">
      <dgm:prSet/>
      <dgm:spPr/>
      <dgm:t>
        <a:bodyPr/>
        <a:lstStyle/>
        <a:p>
          <a:endParaRPr lang="en-US"/>
        </a:p>
      </dgm:t>
    </dgm:pt>
    <dgm:pt modelId="{6E109DDA-F8DA-4B36-984B-2FBAE509786D}">
      <dgm:prSet custT="1"/>
      <dgm:spPr/>
      <dgm:t>
        <a:bodyPr/>
        <a:lstStyle/>
        <a:p>
          <a:pPr algn="ctr">
            <a:buFont typeface="Arial" panose="020B0604020202020204" pitchFamily="34" charset="0"/>
            <a:buChar char="•"/>
          </a:pPr>
          <a:r>
            <a:rPr lang="en-US" sz="1700" dirty="0"/>
            <a:t>Amended DSO, Jail Removal, &amp; Separation Requirements</a:t>
          </a:r>
        </a:p>
      </dgm:t>
    </dgm:pt>
    <dgm:pt modelId="{BF01FD73-9F00-4AEE-81B8-3B78CD971A7A}" type="parTrans" cxnId="{C3CC1052-89AD-45F3-A75B-D0047945B832}">
      <dgm:prSet/>
      <dgm:spPr/>
      <dgm:t>
        <a:bodyPr/>
        <a:lstStyle/>
        <a:p>
          <a:endParaRPr lang="en-US"/>
        </a:p>
      </dgm:t>
    </dgm:pt>
    <dgm:pt modelId="{4366C4DA-D4C2-47AC-895B-278227202083}" type="sibTrans" cxnId="{C3CC1052-89AD-45F3-A75B-D0047945B832}">
      <dgm:prSet/>
      <dgm:spPr/>
      <dgm:t>
        <a:bodyPr/>
        <a:lstStyle/>
        <a:p>
          <a:endParaRPr lang="en-US"/>
        </a:p>
      </dgm:t>
    </dgm:pt>
    <dgm:pt modelId="{A3DDC157-CA3B-4478-9EF0-3B88A33E77F2}">
      <dgm:prSet custT="1"/>
      <dgm:spPr/>
      <dgm:t>
        <a:bodyPr/>
        <a:lstStyle/>
        <a:p>
          <a:pPr algn="ctr">
            <a:buFont typeface="Arial" panose="020B0604020202020204" pitchFamily="34" charset="0"/>
            <a:buChar char="•"/>
          </a:pPr>
          <a:r>
            <a:rPr lang="en-US" sz="1700" dirty="0"/>
            <a:t>Elevated DMC to a Core Requirement</a:t>
          </a:r>
        </a:p>
      </dgm:t>
    </dgm:pt>
    <dgm:pt modelId="{B18B43A8-65E0-4964-BA91-451D434985E7}" type="parTrans" cxnId="{EE6D563B-B2D8-41D8-96CD-E56C805EEDE2}">
      <dgm:prSet/>
      <dgm:spPr/>
      <dgm:t>
        <a:bodyPr/>
        <a:lstStyle/>
        <a:p>
          <a:endParaRPr lang="en-US"/>
        </a:p>
      </dgm:t>
    </dgm:pt>
    <dgm:pt modelId="{129DAA35-23A4-43CA-9F57-3BB0F90ABA7B}" type="sibTrans" cxnId="{EE6D563B-B2D8-41D8-96CD-E56C805EEDE2}">
      <dgm:prSet/>
      <dgm:spPr/>
      <dgm:t>
        <a:bodyPr/>
        <a:lstStyle/>
        <a:p>
          <a:endParaRPr lang="en-US"/>
        </a:p>
      </dgm:t>
    </dgm:pt>
    <dgm:pt modelId="{F0E7F667-C8F8-4A34-87D0-F456889F3D9B}">
      <dgm:prSet custT="1"/>
      <dgm:spPr/>
      <dgm:t>
        <a:bodyPr/>
        <a:lstStyle/>
        <a:p>
          <a:pPr algn="ctr">
            <a:buFont typeface="Arial" panose="020B0604020202020204" pitchFamily="34" charset="0"/>
            <a:buChar char="•"/>
          </a:pPr>
          <a:r>
            <a:rPr lang="en-US" sz="1700" dirty="0"/>
            <a:t>Established New Programs to Address Gender Bias</a:t>
          </a:r>
        </a:p>
      </dgm:t>
    </dgm:pt>
    <dgm:pt modelId="{6B73F902-514C-4CE1-8215-28C0F7D3816E}" type="parTrans" cxnId="{36999DAC-F034-4701-B67C-A6AFA0763AB6}">
      <dgm:prSet/>
      <dgm:spPr/>
      <dgm:t>
        <a:bodyPr/>
        <a:lstStyle/>
        <a:p>
          <a:endParaRPr lang="en-US"/>
        </a:p>
      </dgm:t>
    </dgm:pt>
    <dgm:pt modelId="{94FB9CA9-19CD-4296-9E30-C0C404777E8B}" type="sibTrans" cxnId="{36999DAC-F034-4701-B67C-A6AFA0763AB6}">
      <dgm:prSet/>
      <dgm:spPr/>
      <dgm:t>
        <a:bodyPr/>
        <a:lstStyle/>
        <a:p>
          <a:endParaRPr lang="en-US"/>
        </a:p>
      </dgm:t>
    </dgm:pt>
    <dgm:pt modelId="{1E555B43-7500-4556-A32B-99441AE59C64}">
      <dgm:prSet custT="1"/>
      <dgm:spPr/>
      <dgm:t>
        <a:bodyPr/>
        <a:lstStyle/>
        <a:p>
          <a:pPr algn="ctr">
            <a:buFont typeface="Arial" panose="020B0604020202020204" pitchFamily="34" charset="0"/>
            <a:buChar char="•"/>
          </a:pPr>
          <a:r>
            <a:rPr lang="en-US" sz="1700" dirty="0"/>
            <a:t>Emphasized Prevention and Treatment, Strengthening Families, Graduated Sanctions, and Risk-Need Assessments</a:t>
          </a:r>
        </a:p>
      </dgm:t>
    </dgm:pt>
    <dgm:pt modelId="{7835A7A7-1B3F-4515-AED4-8495AACA0423}" type="parTrans" cxnId="{4F7D82DC-CE96-4673-9945-41F1CDB905E5}">
      <dgm:prSet/>
      <dgm:spPr/>
      <dgm:t>
        <a:bodyPr/>
        <a:lstStyle/>
        <a:p>
          <a:endParaRPr lang="en-US"/>
        </a:p>
      </dgm:t>
    </dgm:pt>
    <dgm:pt modelId="{982A3608-34AC-4D6E-9763-67E278983E93}" type="sibTrans" cxnId="{4F7D82DC-CE96-4673-9945-41F1CDB905E5}">
      <dgm:prSet/>
      <dgm:spPr/>
      <dgm:t>
        <a:bodyPr/>
        <a:lstStyle/>
        <a:p>
          <a:endParaRPr lang="en-US"/>
        </a:p>
      </dgm:t>
    </dgm:pt>
    <dgm:pt modelId="{B396EDBF-CD54-4FBF-831B-B9918F197109}">
      <dgm:prSet custT="1"/>
      <dgm:spPr/>
      <dgm:t>
        <a:bodyPr/>
        <a:lstStyle/>
        <a:p>
          <a:pPr algn="ctr"/>
          <a:r>
            <a:rPr lang="en-US" sz="1700" dirty="0"/>
            <a:t>Required States to Give Funding Priorities of Grant Allocations to Evidence-based Programs</a:t>
          </a:r>
        </a:p>
      </dgm:t>
    </dgm:pt>
    <dgm:pt modelId="{DE8CB8B2-A27F-4B3B-9EA8-7FE99EDB3336}" type="parTrans" cxnId="{4C42A5C9-AE4B-464A-9B86-D6390FCAB84C}">
      <dgm:prSet/>
      <dgm:spPr/>
      <dgm:t>
        <a:bodyPr/>
        <a:lstStyle/>
        <a:p>
          <a:endParaRPr lang="en-US"/>
        </a:p>
      </dgm:t>
    </dgm:pt>
    <dgm:pt modelId="{7F3F84ED-FEE6-4FB2-B23B-F4757595027B}" type="sibTrans" cxnId="{4C42A5C9-AE4B-464A-9B86-D6390FCAB84C}">
      <dgm:prSet/>
      <dgm:spPr/>
      <dgm:t>
        <a:bodyPr/>
        <a:lstStyle/>
        <a:p>
          <a:endParaRPr lang="en-US"/>
        </a:p>
      </dgm:t>
    </dgm:pt>
    <dgm:pt modelId="{A3B8E03E-EB2B-4A7E-90CC-D1F63225F254}">
      <dgm:prSet custT="1"/>
      <dgm:spPr/>
      <dgm:t>
        <a:bodyPr/>
        <a:lstStyle/>
        <a:p>
          <a:pPr algn="ctr"/>
          <a:r>
            <a:rPr lang="en-US" sz="1700" dirty="0"/>
            <a:t>Reauthorized Title II Formula Grants Program</a:t>
          </a:r>
        </a:p>
        <a:p>
          <a:endParaRPr lang="en-US" sz="1300" dirty="0"/>
        </a:p>
        <a:p>
          <a:pPr algn="l"/>
          <a:endParaRPr lang="en-US" sz="1300" dirty="0"/>
        </a:p>
      </dgm:t>
    </dgm:pt>
    <dgm:pt modelId="{A3A3758B-C33B-4DCF-B24A-AA51669D88ED}" type="parTrans" cxnId="{909F74AB-FFB9-43A5-8F1D-818AB935493A}">
      <dgm:prSet/>
      <dgm:spPr/>
      <dgm:t>
        <a:bodyPr/>
        <a:lstStyle/>
        <a:p>
          <a:endParaRPr lang="en-US"/>
        </a:p>
      </dgm:t>
    </dgm:pt>
    <dgm:pt modelId="{23E7D2D9-FBD8-42B8-BC4A-BD277F0E21BD}" type="sibTrans" cxnId="{909F74AB-FFB9-43A5-8F1D-818AB935493A}">
      <dgm:prSet/>
      <dgm:spPr/>
      <dgm:t>
        <a:bodyPr/>
        <a:lstStyle/>
        <a:p>
          <a:endParaRPr lang="en-US"/>
        </a:p>
      </dgm:t>
    </dgm:pt>
    <dgm:pt modelId="{947D174D-7F93-4B19-96A5-5BFFDFC3EBAD}" type="pres">
      <dgm:prSet presAssocID="{96BD423E-9F8B-4673-8357-6D619BF897CB}" presName="root" presStyleCnt="0">
        <dgm:presLayoutVars>
          <dgm:chMax/>
          <dgm:chPref/>
          <dgm:animLvl val="lvl"/>
        </dgm:presLayoutVars>
      </dgm:prSet>
      <dgm:spPr/>
    </dgm:pt>
    <dgm:pt modelId="{2E3F5BE9-E961-4D75-A3CE-003AEBB3A585}" type="pres">
      <dgm:prSet presAssocID="{96BD423E-9F8B-4673-8357-6D619BF897CB}" presName="divider" presStyleLbl="node1" presStyleIdx="0" presStyleCnt="1"/>
      <dgm:spPr/>
    </dgm:pt>
    <dgm:pt modelId="{FCC03A9A-654B-4446-8D21-2BCB0419667C}" type="pres">
      <dgm:prSet presAssocID="{96BD423E-9F8B-4673-8357-6D619BF897CB}" presName="nodes" presStyleCnt="0">
        <dgm:presLayoutVars>
          <dgm:chMax/>
          <dgm:chPref/>
          <dgm:animLvl val="lvl"/>
        </dgm:presLayoutVars>
      </dgm:prSet>
      <dgm:spPr/>
    </dgm:pt>
    <dgm:pt modelId="{D08EF94E-8917-4AD3-AD04-D3C9457611C9}" type="pres">
      <dgm:prSet presAssocID="{997B6913-73E7-41B8-A0E0-6DF8532BD813}" presName="composite" presStyleCnt="0"/>
      <dgm:spPr/>
    </dgm:pt>
    <dgm:pt modelId="{220C8DAE-F327-4218-B15B-CC085E028D95}" type="pres">
      <dgm:prSet presAssocID="{997B6913-73E7-41B8-A0E0-6DF8532BD813}" presName="L1TextContainer" presStyleLbl="revTx" presStyleIdx="0" presStyleCnt="3">
        <dgm:presLayoutVars>
          <dgm:chMax val="1"/>
          <dgm:chPref val="1"/>
          <dgm:bulletEnabled val="1"/>
        </dgm:presLayoutVars>
      </dgm:prSet>
      <dgm:spPr/>
    </dgm:pt>
    <dgm:pt modelId="{D215586F-CC13-4507-82BC-93384CDBD871}" type="pres">
      <dgm:prSet presAssocID="{997B6913-73E7-41B8-A0E0-6DF8532BD813}" presName="L2TextContainerWrapper" presStyleCnt="0">
        <dgm:presLayoutVars>
          <dgm:chMax val="0"/>
          <dgm:chPref val="0"/>
          <dgm:bulletEnabled val="1"/>
        </dgm:presLayoutVars>
      </dgm:prSet>
      <dgm:spPr/>
    </dgm:pt>
    <dgm:pt modelId="{840CF0D6-11EE-4FDC-B917-28CAA73C89B4}" type="pres">
      <dgm:prSet presAssocID="{997B6913-73E7-41B8-A0E0-6DF8532BD813}" presName="L2TextContainer" presStyleLbl="bgAccFollowNode1" presStyleIdx="0" presStyleCnt="3" custScaleX="121736" custScaleY="127331"/>
      <dgm:spPr/>
    </dgm:pt>
    <dgm:pt modelId="{931C2AE9-3F18-4CD7-9717-FD2E0EE7FB91}" type="pres">
      <dgm:prSet presAssocID="{997B6913-73E7-41B8-A0E0-6DF8532BD813}" presName="FlexibleEmptyPlaceHolder" presStyleCnt="0"/>
      <dgm:spPr/>
    </dgm:pt>
    <dgm:pt modelId="{97BFEE56-EDF6-4A12-A007-E774D46D3B1F}" type="pres">
      <dgm:prSet presAssocID="{997B6913-73E7-41B8-A0E0-6DF8532BD813}" presName="ConnectLine" presStyleLbl="alignNode1" presStyleIdx="0"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6F166B85-AFBF-460A-A67F-5A42FD1D14D8}" type="pres">
      <dgm:prSet presAssocID="{997B6913-73E7-41B8-A0E0-6DF8532BD813}" presName="ConnectorPoint" presStyleLbl="fgAcc1" presStyleIdx="0" presStyleCnt="3"/>
      <dgm:spPr>
        <a:solidFill>
          <a:schemeClr val="lt1">
            <a:alpha val="90000"/>
            <a:hueOff val="0"/>
            <a:satOff val="0"/>
            <a:lumOff val="0"/>
            <a:alphaOff val="0"/>
          </a:schemeClr>
        </a:solidFill>
        <a:ln w="12700" cap="flat" cmpd="sng" algn="ctr">
          <a:noFill/>
          <a:prstDash val="solid"/>
          <a:miter lim="800000"/>
        </a:ln>
        <a:effectLst/>
      </dgm:spPr>
    </dgm:pt>
    <dgm:pt modelId="{A387DFC7-31AF-4F47-B4D3-0EC2041D0DC3}" type="pres">
      <dgm:prSet presAssocID="{997B6913-73E7-41B8-A0E0-6DF8532BD813}" presName="EmptyPlaceHolder" presStyleCnt="0"/>
      <dgm:spPr/>
    </dgm:pt>
    <dgm:pt modelId="{A28E5B54-89A8-4DB1-B4C2-D2F530A918AB}" type="pres">
      <dgm:prSet presAssocID="{4AF52D92-3149-4457-8C9A-77AD851EC86A}" presName="spaceBetweenRectangles" presStyleCnt="0"/>
      <dgm:spPr/>
    </dgm:pt>
    <dgm:pt modelId="{375F09BD-9741-41BB-856C-556A7E03B164}" type="pres">
      <dgm:prSet presAssocID="{458BE34B-B17D-46CC-B20E-653A5700FC42}" presName="composite" presStyleCnt="0"/>
      <dgm:spPr/>
    </dgm:pt>
    <dgm:pt modelId="{DBDD7D5D-9284-44D1-9BDD-7794C7520AC0}" type="pres">
      <dgm:prSet presAssocID="{458BE34B-B17D-46CC-B20E-653A5700FC42}" presName="L1TextContainer" presStyleLbl="revTx" presStyleIdx="1" presStyleCnt="3">
        <dgm:presLayoutVars>
          <dgm:chMax val="1"/>
          <dgm:chPref val="1"/>
          <dgm:bulletEnabled val="1"/>
        </dgm:presLayoutVars>
      </dgm:prSet>
      <dgm:spPr/>
    </dgm:pt>
    <dgm:pt modelId="{89A4E61F-799E-4D47-B09A-873C23AF1783}" type="pres">
      <dgm:prSet presAssocID="{458BE34B-B17D-46CC-B20E-653A5700FC42}" presName="L2TextContainerWrapper" presStyleCnt="0">
        <dgm:presLayoutVars>
          <dgm:chMax val="0"/>
          <dgm:chPref val="0"/>
          <dgm:bulletEnabled val="1"/>
        </dgm:presLayoutVars>
      </dgm:prSet>
      <dgm:spPr/>
    </dgm:pt>
    <dgm:pt modelId="{165288B0-98B6-49CE-B325-EF75228F63F6}" type="pres">
      <dgm:prSet presAssocID="{458BE34B-B17D-46CC-B20E-653A5700FC42}" presName="L2TextContainer" presStyleLbl="bgAccFollowNode1" presStyleIdx="1" presStyleCnt="3" custScaleX="101324" custScaleY="117488" custLinFactNeighborY="-18335"/>
      <dgm:spPr/>
    </dgm:pt>
    <dgm:pt modelId="{E1886E1B-1D23-4A05-B60D-A8EF7D1C4069}" type="pres">
      <dgm:prSet presAssocID="{458BE34B-B17D-46CC-B20E-653A5700FC42}" presName="FlexibleEmptyPlaceHolder" presStyleCnt="0"/>
      <dgm:spPr/>
    </dgm:pt>
    <dgm:pt modelId="{3E95B9B5-8F17-4BCA-8DA1-5D612D94FB28}" type="pres">
      <dgm:prSet presAssocID="{458BE34B-B17D-46CC-B20E-653A5700FC42}" presName="ConnectLine" presStyleLbl="alignNode1" presStyleIdx="1"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2539252-A2AA-4197-9F8E-3EBD5219389B}" type="pres">
      <dgm:prSet presAssocID="{458BE34B-B17D-46CC-B20E-653A5700FC42}" presName="ConnectorPoint"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56B57B98-9D1E-4842-B33D-41284E140074}" type="pres">
      <dgm:prSet presAssocID="{458BE34B-B17D-46CC-B20E-653A5700FC42}" presName="EmptyPlaceHolder" presStyleCnt="0"/>
      <dgm:spPr/>
    </dgm:pt>
    <dgm:pt modelId="{2ECBC77B-62E2-4150-8CF2-AA883F653C99}" type="pres">
      <dgm:prSet presAssocID="{6716AE84-80DD-48E9-A51A-0423534FEF81}" presName="spaceBetweenRectangles" presStyleCnt="0"/>
      <dgm:spPr/>
    </dgm:pt>
    <dgm:pt modelId="{0B2F975F-BA36-4620-96F1-A15DCCBB1BD9}" type="pres">
      <dgm:prSet presAssocID="{522A9082-A6CB-4FA5-8DBB-AA432E4B187E}" presName="composite" presStyleCnt="0"/>
      <dgm:spPr/>
    </dgm:pt>
    <dgm:pt modelId="{7BE2BE86-6DB7-40F7-B521-374A0CEC85CD}" type="pres">
      <dgm:prSet presAssocID="{522A9082-A6CB-4FA5-8DBB-AA432E4B187E}" presName="L1TextContainer" presStyleLbl="revTx" presStyleIdx="2" presStyleCnt="3">
        <dgm:presLayoutVars>
          <dgm:chMax val="1"/>
          <dgm:chPref val="1"/>
          <dgm:bulletEnabled val="1"/>
        </dgm:presLayoutVars>
      </dgm:prSet>
      <dgm:spPr/>
    </dgm:pt>
    <dgm:pt modelId="{D9684D37-AD21-4249-A791-6A8ACDBDEE08}" type="pres">
      <dgm:prSet presAssocID="{522A9082-A6CB-4FA5-8DBB-AA432E4B187E}" presName="L2TextContainerWrapper" presStyleCnt="0">
        <dgm:presLayoutVars>
          <dgm:chMax val="0"/>
          <dgm:chPref val="0"/>
          <dgm:bulletEnabled val="1"/>
        </dgm:presLayoutVars>
      </dgm:prSet>
      <dgm:spPr/>
    </dgm:pt>
    <dgm:pt modelId="{780ADEAF-EB45-454B-8674-B9DFD0E15983}" type="pres">
      <dgm:prSet presAssocID="{522A9082-A6CB-4FA5-8DBB-AA432E4B187E}" presName="L2TextContainer" presStyleLbl="bgAccFollowNode1" presStyleIdx="2" presStyleCnt="3" custScaleX="105879" custScaleY="112991" custLinFactNeighborX="2562" custLinFactNeighborY="17329"/>
      <dgm:spPr/>
    </dgm:pt>
    <dgm:pt modelId="{8EE40F50-D687-40C4-9D6A-33E154C88BBC}" type="pres">
      <dgm:prSet presAssocID="{522A9082-A6CB-4FA5-8DBB-AA432E4B187E}" presName="FlexibleEmptyPlaceHolder" presStyleCnt="0"/>
      <dgm:spPr/>
    </dgm:pt>
    <dgm:pt modelId="{297E05E7-BDF2-46C0-905E-E5D5B4C080C3}" type="pres">
      <dgm:prSet presAssocID="{522A9082-A6CB-4FA5-8DBB-AA432E4B187E}" presName="ConnectLine" presStyleLbl="alignNode1" presStyleIdx="2"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05C71EA7-F90D-4197-8661-16C6A23AFDBC}" type="pres">
      <dgm:prSet presAssocID="{522A9082-A6CB-4FA5-8DBB-AA432E4B187E}" presName="ConnectorPoint"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4AB00E62-3570-458D-BC08-773C5FFBB793}" type="pres">
      <dgm:prSet presAssocID="{522A9082-A6CB-4FA5-8DBB-AA432E4B187E}" presName="EmptyPlaceHolder" presStyleCnt="0"/>
      <dgm:spPr/>
    </dgm:pt>
  </dgm:ptLst>
  <dgm:cxnLst>
    <dgm:cxn modelId="{B5284100-C48B-4699-B0A3-F35A406BEF60}" srcId="{96BD423E-9F8B-4673-8357-6D619BF897CB}" destId="{522A9082-A6CB-4FA5-8DBB-AA432E4B187E}" srcOrd="2" destOrd="0" parTransId="{2FE01552-6835-4AD1-B50A-7521AC19C847}" sibTransId="{D4D9B9BD-DE45-4432-9318-B4BF6B32C6B2}"/>
    <dgm:cxn modelId="{CFCCF033-33E3-4274-B040-BDC0E213F490}" srcId="{522A9082-A6CB-4FA5-8DBB-AA432E4B187E}" destId="{02C5E83C-E58E-421E-AA1B-160A4EA045D0}" srcOrd="1" destOrd="0" parTransId="{BC773030-DE10-4050-90D0-41189907AE02}" sibTransId="{513D866C-F75E-4BAB-B601-9F8080248273}"/>
    <dgm:cxn modelId="{D0B78635-6B92-455D-B7A5-D2946CBE8ABE}" type="presOf" srcId="{522A9082-A6CB-4FA5-8DBB-AA432E4B187E}" destId="{7BE2BE86-6DB7-40F7-B521-374A0CEC85CD}" srcOrd="0" destOrd="0" presId="urn:microsoft.com/office/officeart/2017/3/layout/HorizontalPathTimeline"/>
    <dgm:cxn modelId="{EE6D563B-B2D8-41D8-96CD-E56C805EEDE2}" srcId="{997B6913-73E7-41B8-A0E0-6DF8532BD813}" destId="{A3DDC157-CA3B-4478-9EF0-3B88A33E77F2}" srcOrd="1" destOrd="0" parTransId="{B18B43A8-65E0-4964-BA91-451D434985E7}" sibTransId="{129DAA35-23A4-43CA-9F57-3BB0F90ABA7B}"/>
    <dgm:cxn modelId="{F066775D-0B42-4CCC-82ED-C04FFF8F015B}" type="presOf" srcId="{F0E7F667-C8F8-4A34-87D0-F456889F3D9B}" destId="{840CF0D6-11EE-4FDC-B917-28CAA73C89B4}" srcOrd="0" destOrd="2" presId="urn:microsoft.com/office/officeart/2017/3/layout/HorizontalPathTimeline"/>
    <dgm:cxn modelId="{7509D15D-547F-4A33-A0CE-F39D361C792C}" type="presOf" srcId="{02C5E83C-E58E-421E-AA1B-160A4EA045D0}" destId="{780ADEAF-EB45-454B-8674-B9DFD0E15983}" srcOrd="0" destOrd="1" presId="urn:microsoft.com/office/officeart/2017/3/layout/HorizontalPathTimeline"/>
    <dgm:cxn modelId="{D7ABD368-252E-4AB3-B488-6DC0CA93F1C1}" type="presOf" srcId="{A3B8E03E-EB2B-4A7E-90CC-D1F63225F254}" destId="{165288B0-98B6-49CE-B325-EF75228F63F6}" srcOrd="0" destOrd="2" presId="urn:microsoft.com/office/officeart/2017/3/layout/HorizontalPathTimeline"/>
    <dgm:cxn modelId="{507EE76A-5EA4-46E2-92BB-03C906B37539}" type="presOf" srcId="{B396EDBF-CD54-4FBF-831B-B9918F197109}" destId="{165288B0-98B6-49CE-B325-EF75228F63F6}" srcOrd="0" destOrd="1" presId="urn:microsoft.com/office/officeart/2017/3/layout/HorizontalPathTimeline"/>
    <dgm:cxn modelId="{A1C2EF51-E741-4277-A74D-0F5C35F3F88D}" type="presOf" srcId="{767CADE2-C428-4D34-84DB-572AD2E63331}" destId="{780ADEAF-EB45-454B-8674-B9DFD0E15983}" srcOrd="0" destOrd="0" presId="urn:microsoft.com/office/officeart/2017/3/layout/HorizontalPathTimeline"/>
    <dgm:cxn modelId="{C3CC1052-89AD-45F3-A75B-D0047945B832}" srcId="{997B6913-73E7-41B8-A0E0-6DF8532BD813}" destId="{6E109DDA-F8DA-4B36-984B-2FBAE509786D}" srcOrd="0" destOrd="0" parTransId="{BF01FD73-9F00-4AEE-81B8-3B78CD971A7A}" sibTransId="{4366C4DA-D4C2-47AC-895B-278227202083}"/>
    <dgm:cxn modelId="{38EAB679-26C8-4BF4-A8AF-4821E6132F4A}" srcId="{458BE34B-B17D-46CC-B20E-653A5700FC42}" destId="{A362BE83-B782-48A4-A4C8-098F29102078}" srcOrd="0" destOrd="0" parTransId="{8B1B5A71-73F1-4DCB-B731-D9A8889FEEEF}" sibTransId="{1AD16965-5DF4-4240-A911-6118DD9CD7A3}"/>
    <dgm:cxn modelId="{8DA1AB89-0FA3-4AE6-BD7D-C7706DCB64FB}" type="presOf" srcId="{997B6913-73E7-41B8-A0E0-6DF8532BD813}" destId="{220C8DAE-F327-4218-B15B-CC085E028D95}" srcOrd="0" destOrd="0" presId="urn:microsoft.com/office/officeart/2017/3/layout/HorizontalPathTimeline"/>
    <dgm:cxn modelId="{39C13AA1-549C-47D8-817F-03E78F652585}" type="presOf" srcId="{A362BE83-B782-48A4-A4C8-098F29102078}" destId="{165288B0-98B6-49CE-B325-EF75228F63F6}" srcOrd="0" destOrd="0" presId="urn:microsoft.com/office/officeart/2017/3/layout/HorizontalPathTimeline"/>
    <dgm:cxn modelId="{732950A6-6215-41F0-AB9D-ECEF84242BCD}" srcId="{522A9082-A6CB-4FA5-8DBB-AA432E4B187E}" destId="{767CADE2-C428-4D34-84DB-572AD2E63331}" srcOrd="0" destOrd="0" parTransId="{6222189C-24C6-45F5-BA8D-C1EDCB200E39}" sibTransId="{1D197814-604F-45B9-AE7C-E3DF67BA47E5}"/>
    <dgm:cxn modelId="{02807FA9-85EA-4EE8-AF4C-1F1DDEC8B25E}" srcId="{96BD423E-9F8B-4673-8357-6D619BF897CB}" destId="{458BE34B-B17D-46CC-B20E-653A5700FC42}" srcOrd="1" destOrd="0" parTransId="{5E909A5D-5731-4D55-96C5-4FCAC36278C5}" sibTransId="{6716AE84-80DD-48E9-A51A-0423534FEF81}"/>
    <dgm:cxn modelId="{909F74AB-FFB9-43A5-8F1D-818AB935493A}" srcId="{458BE34B-B17D-46CC-B20E-653A5700FC42}" destId="{A3B8E03E-EB2B-4A7E-90CC-D1F63225F254}" srcOrd="2" destOrd="0" parTransId="{A3A3758B-C33B-4DCF-B24A-AA51669D88ED}" sibTransId="{23E7D2D9-FBD8-42B8-BC4A-BD277F0E21BD}"/>
    <dgm:cxn modelId="{36999DAC-F034-4701-B67C-A6AFA0763AB6}" srcId="{997B6913-73E7-41B8-A0E0-6DF8532BD813}" destId="{F0E7F667-C8F8-4A34-87D0-F456889F3D9B}" srcOrd="2" destOrd="0" parTransId="{6B73F902-514C-4CE1-8215-28C0F7D3816E}" sibTransId="{94FB9CA9-19CD-4296-9E30-C0C404777E8B}"/>
    <dgm:cxn modelId="{6697DFB4-3AE9-4456-BE12-92FCE8A95B7D}" type="presOf" srcId="{1E555B43-7500-4556-A32B-99441AE59C64}" destId="{840CF0D6-11EE-4FDC-B917-28CAA73C89B4}" srcOrd="0" destOrd="3" presId="urn:microsoft.com/office/officeart/2017/3/layout/HorizontalPathTimeline"/>
    <dgm:cxn modelId="{4C42A5C9-AE4B-464A-9B86-D6390FCAB84C}" srcId="{458BE34B-B17D-46CC-B20E-653A5700FC42}" destId="{B396EDBF-CD54-4FBF-831B-B9918F197109}" srcOrd="1" destOrd="0" parTransId="{DE8CB8B2-A27F-4B3B-9EA8-7FE99EDB3336}" sibTransId="{7F3F84ED-FEE6-4FB2-B23B-F4757595027B}"/>
    <dgm:cxn modelId="{41EDCECB-590F-40F4-A832-73C4A94B2447}" type="presOf" srcId="{A3DDC157-CA3B-4478-9EF0-3B88A33E77F2}" destId="{840CF0D6-11EE-4FDC-B917-28CAA73C89B4}" srcOrd="0" destOrd="1" presId="urn:microsoft.com/office/officeart/2017/3/layout/HorizontalPathTimeline"/>
    <dgm:cxn modelId="{213AADD2-CF91-4081-9BD1-650B56E6546C}" type="presOf" srcId="{96BD423E-9F8B-4673-8357-6D619BF897CB}" destId="{947D174D-7F93-4B19-96A5-5BFFDFC3EBAD}" srcOrd="0" destOrd="0" presId="urn:microsoft.com/office/officeart/2017/3/layout/HorizontalPathTimeline"/>
    <dgm:cxn modelId="{CCE7C5D8-5270-4AC6-A5ED-EACBC7FF3CB8}" type="presOf" srcId="{6E109DDA-F8DA-4B36-984B-2FBAE509786D}" destId="{840CF0D6-11EE-4FDC-B917-28CAA73C89B4}" srcOrd="0" destOrd="0" presId="urn:microsoft.com/office/officeart/2017/3/layout/HorizontalPathTimeline"/>
    <dgm:cxn modelId="{8B28CCD8-58A3-49B2-AC3F-4AA95500A3AF}" srcId="{96BD423E-9F8B-4673-8357-6D619BF897CB}" destId="{997B6913-73E7-41B8-A0E0-6DF8532BD813}" srcOrd="0" destOrd="0" parTransId="{0BB1637D-5F37-41EA-A228-CAEB84227032}" sibTransId="{4AF52D92-3149-4457-8C9A-77AD851EC86A}"/>
    <dgm:cxn modelId="{4F7D82DC-CE96-4673-9945-41F1CDB905E5}" srcId="{997B6913-73E7-41B8-A0E0-6DF8532BD813}" destId="{1E555B43-7500-4556-A32B-99441AE59C64}" srcOrd="3" destOrd="0" parTransId="{7835A7A7-1B3F-4515-AED4-8495AACA0423}" sibTransId="{982A3608-34AC-4D6E-9763-67E278983E93}"/>
    <dgm:cxn modelId="{A504CDDF-10EF-41FB-B7C2-489B7BFAA882}" type="presOf" srcId="{458BE34B-B17D-46CC-B20E-653A5700FC42}" destId="{DBDD7D5D-9284-44D1-9BDD-7794C7520AC0}" srcOrd="0" destOrd="0" presId="urn:microsoft.com/office/officeart/2017/3/layout/HorizontalPathTimeline"/>
    <dgm:cxn modelId="{0DD29192-1168-4930-AD53-AF18EBBDF7E6}" type="presParOf" srcId="{947D174D-7F93-4B19-96A5-5BFFDFC3EBAD}" destId="{2E3F5BE9-E961-4D75-A3CE-003AEBB3A585}" srcOrd="0" destOrd="0" presId="urn:microsoft.com/office/officeart/2017/3/layout/HorizontalPathTimeline"/>
    <dgm:cxn modelId="{DA6E9356-952C-4A86-946D-75392D92B19F}" type="presParOf" srcId="{947D174D-7F93-4B19-96A5-5BFFDFC3EBAD}" destId="{FCC03A9A-654B-4446-8D21-2BCB0419667C}" srcOrd="1" destOrd="0" presId="urn:microsoft.com/office/officeart/2017/3/layout/HorizontalPathTimeline"/>
    <dgm:cxn modelId="{91E3E9E6-1D19-4D74-980E-4ACCBEF5C1BC}" type="presParOf" srcId="{FCC03A9A-654B-4446-8D21-2BCB0419667C}" destId="{D08EF94E-8917-4AD3-AD04-D3C9457611C9}" srcOrd="0" destOrd="0" presId="urn:microsoft.com/office/officeart/2017/3/layout/HorizontalPathTimeline"/>
    <dgm:cxn modelId="{06746EBE-1FBC-4F9B-8407-2BDBB54AA3BF}" type="presParOf" srcId="{D08EF94E-8917-4AD3-AD04-D3C9457611C9}" destId="{220C8DAE-F327-4218-B15B-CC085E028D95}" srcOrd="0" destOrd="0" presId="urn:microsoft.com/office/officeart/2017/3/layout/HorizontalPathTimeline"/>
    <dgm:cxn modelId="{10B62333-9267-4812-88AC-F48192BE343E}" type="presParOf" srcId="{D08EF94E-8917-4AD3-AD04-D3C9457611C9}" destId="{D215586F-CC13-4507-82BC-93384CDBD871}" srcOrd="1" destOrd="0" presId="urn:microsoft.com/office/officeart/2017/3/layout/HorizontalPathTimeline"/>
    <dgm:cxn modelId="{EF05DF33-E0C2-4E06-8236-CC66C5F2BAC6}" type="presParOf" srcId="{D215586F-CC13-4507-82BC-93384CDBD871}" destId="{840CF0D6-11EE-4FDC-B917-28CAA73C89B4}" srcOrd="0" destOrd="0" presId="urn:microsoft.com/office/officeart/2017/3/layout/HorizontalPathTimeline"/>
    <dgm:cxn modelId="{73FA11E3-B3C6-4F2E-AF62-3E151C738791}" type="presParOf" srcId="{D215586F-CC13-4507-82BC-93384CDBD871}" destId="{931C2AE9-3F18-4CD7-9717-FD2E0EE7FB91}" srcOrd="1" destOrd="0" presId="urn:microsoft.com/office/officeart/2017/3/layout/HorizontalPathTimeline"/>
    <dgm:cxn modelId="{6D0164F8-35B6-42C9-88A2-B826DE5AD43E}" type="presParOf" srcId="{D08EF94E-8917-4AD3-AD04-D3C9457611C9}" destId="{97BFEE56-EDF6-4A12-A007-E774D46D3B1F}" srcOrd="2" destOrd="0" presId="urn:microsoft.com/office/officeart/2017/3/layout/HorizontalPathTimeline"/>
    <dgm:cxn modelId="{E3B02EF7-C423-4F2A-AF77-E8B8DC78F023}" type="presParOf" srcId="{D08EF94E-8917-4AD3-AD04-D3C9457611C9}" destId="{6F166B85-AFBF-460A-A67F-5A42FD1D14D8}" srcOrd="3" destOrd="0" presId="urn:microsoft.com/office/officeart/2017/3/layout/HorizontalPathTimeline"/>
    <dgm:cxn modelId="{869C49C7-0B92-4FDA-98B3-5D216CA3A6C6}" type="presParOf" srcId="{D08EF94E-8917-4AD3-AD04-D3C9457611C9}" destId="{A387DFC7-31AF-4F47-B4D3-0EC2041D0DC3}" srcOrd="4" destOrd="0" presId="urn:microsoft.com/office/officeart/2017/3/layout/HorizontalPathTimeline"/>
    <dgm:cxn modelId="{6C01E643-00A1-45D5-900B-3F51BDE58832}" type="presParOf" srcId="{FCC03A9A-654B-4446-8D21-2BCB0419667C}" destId="{A28E5B54-89A8-4DB1-B4C2-D2F530A918AB}" srcOrd="1" destOrd="0" presId="urn:microsoft.com/office/officeart/2017/3/layout/HorizontalPathTimeline"/>
    <dgm:cxn modelId="{F489E2E3-091E-4909-8269-1739CDE34543}" type="presParOf" srcId="{FCC03A9A-654B-4446-8D21-2BCB0419667C}" destId="{375F09BD-9741-41BB-856C-556A7E03B164}" srcOrd="2" destOrd="0" presId="urn:microsoft.com/office/officeart/2017/3/layout/HorizontalPathTimeline"/>
    <dgm:cxn modelId="{7D07422C-291A-4BCE-AFCB-B70F8F54FA42}" type="presParOf" srcId="{375F09BD-9741-41BB-856C-556A7E03B164}" destId="{DBDD7D5D-9284-44D1-9BDD-7794C7520AC0}" srcOrd="0" destOrd="0" presId="urn:microsoft.com/office/officeart/2017/3/layout/HorizontalPathTimeline"/>
    <dgm:cxn modelId="{02ABF46B-733F-466E-A377-B906BEF410D4}" type="presParOf" srcId="{375F09BD-9741-41BB-856C-556A7E03B164}" destId="{89A4E61F-799E-4D47-B09A-873C23AF1783}" srcOrd="1" destOrd="0" presId="urn:microsoft.com/office/officeart/2017/3/layout/HorizontalPathTimeline"/>
    <dgm:cxn modelId="{5FBB38EE-9EEC-426C-B135-09C4F7395BE5}" type="presParOf" srcId="{89A4E61F-799E-4D47-B09A-873C23AF1783}" destId="{165288B0-98B6-49CE-B325-EF75228F63F6}" srcOrd="0" destOrd="0" presId="urn:microsoft.com/office/officeart/2017/3/layout/HorizontalPathTimeline"/>
    <dgm:cxn modelId="{DFF75D13-60B2-4B00-87E8-9B8F1B2A04C4}" type="presParOf" srcId="{89A4E61F-799E-4D47-B09A-873C23AF1783}" destId="{E1886E1B-1D23-4A05-B60D-A8EF7D1C4069}" srcOrd="1" destOrd="0" presId="urn:microsoft.com/office/officeart/2017/3/layout/HorizontalPathTimeline"/>
    <dgm:cxn modelId="{0F598C85-F32D-46EF-B160-1F553CDD715F}" type="presParOf" srcId="{375F09BD-9741-41BB-856C-556A7E03B164}" destId="{3E95B9B5-8F17-4BCA-8DA1-5D612D94FB28}" srcOrd="2" destOrd="0" presId="urn:microsoft.com/office/officeart/2017/3/layout/HorizontalPathTimeline"/>
    <dgm:cxn modelId="{CEC60109-1A2C-4C1B-8A29-99EE9C05D3EA}" type="presParOf" srcId="{375F09BD-9741-41BB-856C-556A7E03B164}" destId="{C2539252-A2AA-4197-9F8E-3EBD5219389B}" srcOrd="3" destOrd="0" presId="urn:microsoft.com/office/officeart/2017/3/layout/HorizontalPathTimeline"/>
    <dgm:cxn modelId="{47B4EC67-EFAA-4B04-93D9-575C0F38A8E0}" type="presParOf" srcId="{375F09BD-9741-41BB-856C-556A7E03B164}" destId="{56B57B98-9D1E-4842-B33D-41284E140074}" srcOrd="4" destOrd="0" presId="urn:microsoft.com/office/officeart/2017/3/layout/HorizontalPathTimeline"/>
    <dgm:cxn modelId="{4608E0A2-48B7-4A72-9916-465E93E489C5}" type="presParOf" srcId="{FCC03A9A-654B-4446-8D21-2BCB0419667C}" destId="{2ECBC77B-62E2-4150-8CF2-AA883F653C99}" srcOrd="3" destOrd="0" presId="urn:microsoft.com/office/officeart/2017/3/layout/HorizontalPathTimeline"/>
    <dgm:cxn modelId="{2F4A15A3-E90A-4EEB-BBC2-ED5A9D3F83D4}" type="presParOf" srcId="{FCC03A9A-654B-4446-8D21-2BCB0419667C}" destId="{0B2F975F-BA36-4620-96F1-A15DCCBB1BD9}" srcOrd="4" destOrd="0" presId="urn:microsoft.com/office/officeart/2017/3/layout/HorizontalPathTimeline"/>
    <dgm:cxn modelId="{2A53978E-BFC8-477A-9B07-FAA94C084076}" type="presParOf" srcId="{0B2F975F-BA36-4620-96F1-A15DCCBB1BD9}" destId="{7BE2BE86-6DB7-40F7-B521-374A0CEC85CD}" srcOrd="0" destOrd="0" presId="urn:microsoft.com/office/officeart/2017/3/layout/HorizontalPathTimeline"/>
    <dgm:cxn modelId="{054F0824-1AB1-4DC9-9E04-EE4720765940}" type="presParOf" srcId="{0B2F975F-BA36-4620-96F1-A15DCCBB1BD9}" destId="{D9684D37-AD21-4249-A791-6A8ACDBDEE08}" srcOrd="1" destOrd="0" presId="urn:microsoft.com/office/officeart/2017/3/layout/HorizontalPathTimeline"/>
    <dgm:cxn modelId="{E7D1B7CC-0CD2-4A9A-9BFF-2ECFBDBA263E}" type="presParOf" srcId="{D9684D37-AD21-4249-A791-6A8ACDBDEE08}" destId="{780ADEAF-EB45-454B-8674-B9DFD0E15983}" srcOrd="0" destOrd="0" presId="urn:microsoft.com/office/officeart/2017/3/layout/HorizontalPathTimeline"/>
    <dgm:cxn modelId="{BC9DF2E4-6332-45E3-B3B2-0C92BCD2A6D5}" type="presParOf" srcId="{D9684D37-AD21-4249-A791-6A8ACDBDEE08}" destId="{8EE40F50-D687-40C4-9D6A-33E154C88BBC}" srcOrd="1" destOrd="0" presId="urn:microsoft.com/office/officeart/2017/3/layout/HorizontalPathTimeline"/>
    <dgm:cxn modelId="{F8266F29-E1FF-435E-AD1C-B7575314D92F}" type="presParOf" srcId="{0B2F975F-BA36-4620-96F1-A15DCCBB1BD9}" destId="{297E05E7-BDF2-46C0-905E-E5D5B4C080C3}" srcOrd="2" destOrd="0" presId="urn:microsoft.com/office/officeart/2017/3/layout/HorizontalPathTimeline"/>
    <dgm:cxn modelId="{0DA8E2C9-CA03-4C09-9AD6-7F1D9E5D35CD}" type="presParOf" srcId="{0B2F975F-BA36-4620-96F1-A15DCCBB1BD9}" destId="{05C71EA7-F90D-4197-8661-16C6A23AFDBC}" srcOrd="3" destOrd="0" presId="urn:microsoft.com/office/officeart/2017/3/layout/HorizontalPathTimeline"/>
    <dgm:cxn modelId="{0BE9B308-83B6-4964-A3CD-600E35931BEF}" type="presParOf" srcId="{0B2F975F-BA36-4620-96F1-A15DCCBB1BD9}" destId="{4AB00E62-3570-458D-BC08-773C5FFBB793}"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7EA7D2-6C86-4483-A1B8-9A4877B5EC71}" type="doc">
      <dgm:prSet loTypeId="urn:microsoft.com/office/officeart/2005/8/layout/equation2" loCatId="relationship" qsTypeId="urn:microsoft.com/office/officeart/2005/8/quickstyle/simple1" qsCatId="simple" csTypeId="urn:microsoft.com/office/officeart/2005/8/colors/accent1_3" csCatId="accent1" phldr="1"/>
      <dgm:spPr/>
    </dgm:pt>
    <dgm:pt modelId="{980613BA-99B5-424E-81A4-9808DFCA13E3}">
      <dgm:prSet phldrT="[Text]" custT="1"/>
      <dgm:spPr/>
      <dgm:t>
        <a:bodyPr/>
        <a:lstStyle/>
        <a:p>
          <a:r>
            <a:rPr lang="en-US" sz="2000" dirty="0"/>
            <a:t>Designated State Agency</a:t>
          </a:r>
        </a:p>
      </dgm:t>
    </dgm:pt>
    <dgm:pt modelId="{9F723371-F8EC-4508-A020-448588D53960}" type="parTrans" cxnId="{13A0F650-FC52-45F5-AA15-C119AA18F34B}">
      <dgm:prSet/>
      <dgm:spPr/>
      <dgm:t>
        <a:bodyPr/>
        <a:lstStyle/>
        <a:p>
          <a:endParaRPr lang="en-US"/>
        </a:p>
      </dgm:t>
    </dgm:pt>
    <dgm:pt modelId="{60BF6A3F-526F-45CA-BE52-3A8C8ED11F89}" type="sibTrans" cxnId="{13A0F650-FC52-45F5-AA15-C119AA18F34B}">
      <dgm:prSet/>
      <dgm:spPr/>
      <dgm:t>
        <a:bodyPr/>
        <a:lstStyle/>
        <a:p>
          <a:endParaRPr lang="en-US"/>
        </a:p>
      </dgm:t>
    </dgm:pt>
    <dgm:pt modelId="{980861CE-2181-4019-B375-1DB72B6A3828}">
      <dgm:prSet phldrT="[Text]" custT="1"/>
      <dgm:spPr/>
      <dgm:t>
        <a:bodyPr/>
        <a:lstStyle/>
        <a:p>
          <a:r>
            <a:rPr lang="en-US" sz="2000" dirty="0"/>
            <a:t>State Advisory Group</a:t>
          </a:r>
        </a:p>
      </dgm:t>
    </dgm:pt>
    <dgm:pt modelId="{4BABF34E-BD5C-4CBF-B786-F6AD2FC46D94}" type="parTrans" cxnId="{5E17A7F3-1B95-49E8-931B-0C5C6E65B9BC}">
      <dgm:prSet/>
      <dgm:spPr/>
      <dgm:t>
        <a:bodyPr/>
        <a:lstStyle/>
        <a:p>
          <a:endParaRPr lang="en-US"/>
        </a:p>
      </dgm:t>
    </dgm:pt>
    <dgm:pt modelId="{05676B69-8770-465E-8C9E-7F1CDD6576BE}" type="sibTrans" cxnId="{5E17A7F3-1B95-49E8-931B-0C5C6E65B9BC}">
      <dgm:prSet/>
      <dgm:spPr/>
      <dgm:t>
        <a:bodyPr/>
        <a:lstStyle/>
        <a:p>
          <a:endParaRPr lang="en-US"/>
        </a:p>
      </dgm:t>
    </dgm:pt>
    <dgm:pt modelId="{33013AC1-817F-471C-9674-C1D93313D3C3}">
      <dgm:prSet phldrT="[Text]" custT="1"/>
      <dgm:spPr/>
      <dgm:t>
        <a:bodyPr/>
        <a:lstStyle/>
        <a:p>
          <a:pPr algn="l"/>
          <a:r>
            <a:rPr lang="en-US" sz="2000" dirty="0"/>
            <a:t>- Ensure Compliance</a:t>
          </a:r>
        </a:p>
        <a:p>
          <a:pPr algn="l"/>
          <a:r>
            <a:rPr lang="en-US" sz="2000" dirty="0"/>
            <a:t>- Utilize Title II</a:t>
          </a:r>
        </a:p>
        <a:p>
          <a:pPr algn="l"/>
          <a:r>
            <a:rPr lang="en-US" sz="2000" dirty="0"/>
            <a:t>- Impact Disparity</a:t>
          </a:r>
        </a:p>
        <a:p>
          <a:pPr algn="l"/>
          <a:r>
            <a:rPr lang="en-US" sz="2000" dirty="0"/>
            <a:t>- Drive Juvenile Justice Improvement</a:t>
          </a:r>
        </a:p>
      </dgm:t>
    </dgm:pt>
    <dgm:pt modelId="{D7A42F6B-C710-482F-AF10-475B516AC990}" type="parTrans" cxnId="{B18E034B-CCF8-4A17-8F33-15FFF68D7338}">
      <dgm:prSet/>
      <dgm:spPr/>
      <dgm:t>
        <a:bodyPr/>
        <a:lstStyle/>
        <a:p>
          <a:endParaRPr lang="en-US"/>
        </a:p>
      </dgm:t>
    </dgm:pt>
    <dgm:pt modelId="{E39596F9-CC59-4805-9D7D-1CBAB7086ED2}" type="sibTrans" cxnId="{B18E034B-CCF8-4A17-8F33-15FFF68D7338}">
      <dgm:prSet/>
      <dgm:spPr/>
      <dgm:t>
        <a:bodyPr/>
        <a:lstStyle/>
        <a:p>
          <a:endParaRPr lang="en-US"/>
        </a:p>
      </dgm:t>
    </dgm:pt>
    <dgm:pt modelId="{2150CACD-B60E-4393-8419-FEF73149B56B}" type="pres">
      <dgm:prSet presAssocID="{C27EA7D2-6C86-4483-A1B8-9A4877B5EC71}" presName="Name0" presStyleCnt="0">
        <dgm:presLayoutVars>
          <dgm:dir/>
          <dgm:resizeHandles val="exact"/>
        </dgm:presLayoutVars>
      </dgm:prSet>
      <dgm:spPr/>
    </dgm:pt>
    <dgm:pt modelId="{B3F53BA1-09B8-4019-A1BA-0628BBA1BFA8}" type="pres">
      <dgm:prSet presAssocID="{C27EA7D2-6C86-4483-A1B8-9A4877B5EC71}" presName="vNodes" presStyleCnt="0"/>
      <dgm:spPr/>
    </dgm:pt>
    <dgm:pt modelId="{6681E297-28CC-47A8-BD4C-395A547D1869}" type="pres">
      <dgm:prSet presAssocID="{980613BA-99B5-424E-81A4-9808DFCA13E3}" presName="node" presStyleLbl="node1" presStyleIdx="0" presStyleCnt="3" custScaleX="134823">
        <dgm:presLayoutVars>
          <dgm:bulletEnabled val="1"/>
        </dgm:presLayoutVars>
      </dgm:prSet>
      <dgm:spPr/>
    </dgm:pt>
    <dgm:pt modelId="{E12060CE-9E88-44EA-AF74-3902510C7D2B}" type="pres">
      <dgm:prSet presAssocID="{60BF6A3F-526F-45CA-BE52-3A8C8ED11F89}" presName="spacerT" presStyleCnt="0"/>
      <dgm:spPr/>
    </dgm:pt>
    <dgm:pt modelId="{709AE07C-256A-4B3B-A95E-3F1DFD15A6AB}" type="pres">
      <dgm:prSet presAssocID="{60BF6A3F-526F-45CA-BE52-3A8C8ED11F89}" presName="sibTrans" presStyleLbl="sibTrans2D1" presStyleIdx="0" presStyleCnt="2"/>
      <dgm:spPr/>
    </dgm:pt>
    <dgm:pt modelId="{D6A79CE3-48D2-483A-AD61-90FF932C92B1}" type="pres">
      <dgm:prSet presAssocID="{60BF6A3F-526F-45CA-BE52-3A8C8ED11F89}" presName="spacerB" presStyleCnt="0"/>
      <dgm:spPr/>
    </dgm:pt>
    <dgm:pt modelId="{99FAB75F-3D08-462B-A695-69F979380D1C}" type="pres">
      <dgm:prSet presAssocID="{980861CE-2181-4019-B375-1DB72B6A3828}" presName="node" presStyleLbl="node1" presStyleIdx="1" presStyleCnt="3" custScaleX="141609">
        <dgm:presLayoutVars>
          <dgm:bulletEnabled val="1"/>
        </dgm:presLayoutVars>
      </dgm:prSet>
      <dgm:spPr/>
    </dgm:pt>
    <dgm:pt modelId="{CDA15CDB-7312-449D-A1A0-EDFA4A317E06}" type="pres">
      <dgm:prSet presAssocID="{C27EA7D2-6C86-4483-A1B8-9A4877B5EC71}" presName="sibTransLast" presStyleLbl="sibTrans2D1" presStyleIdx="1" presStyleCnt="2"/>
      <dgm:spPr/>
    </dgm:pt>
    <dgm:pt modelId="{0BD3DE35-D4E0-4570-BBE5-C0D988BB919D}" type="pres">
      <dgm:prSet presAssocID="{C27EA7D2-6C86-4483-A1B8-9A4877B5EC71}" presName="connectorText" presStyleLbl="sibTrans2D1" presStyleIdx="1" presStyleCnt="2"/>
      <dgm:spPr/>
    </dgm:pt>
    <dgm:pt modelId="{0852FEF2-DBA9-40BA-8DB9-555DD65238D8}" type="pres">
      <dgm:prSet presAssocID="{C27EA7D2-6C86-4483-A1B8-9A4877B5EC71}" presName="lastNode" presStyleLbl="node1" presStyleIdx="2" presStyleCnt="3" custScaleX="123829" custScaleY="98713" custLinFactX="11802" custLinFactNeighborX="100000" custLinFactNeighborY="-2037">
        <dgm:presLayoutVars>
          <dgm:bulletEnabled val="1"/>
        </dgm:presLayoutVars>
      </dgm:prSet>
      <dgm:spPr/>
    </dgm:pt>
  </dgm:ptLst>
  <dgm:cxnLst>
    <dgm:cxn modelId="{07C42000-11EF-49A2-939A-1A7CA9797CA6}" type="presOf" srcId="{980613BA-99B5-424E-81A4-9808DFCA13E3}" destId="{6681E297-28CC-47A8-BD4C-395A547D1869}" srcOrd="0" destOrd="0" presId="urn:microsoft.com/office/officeart/2005/8/layout/equation2"/>
    <dgm:cxn modelId="{15C81520-CB32-4533-AF17-29203802ABFC}" type="presOf" srcId="{05676B69-8770-465E-8C9E-7F1CDD6576BE}" destId="{0BD3DE35-D4E0-4570-BBE5-C0D988BB919D}" srcOrd="1" destOrd="0" presId="urn:microsoft.com/office/officeart/2005/8/layout/equation2"/>
    <dgm:cxn modelId="{03277164-A31C-4F02-8EEC-6B216C6806B9}" type="presOf" srcId="{980861CE-2181-4019-B375-1DB72B6A3828}" destId="{99FAB75F-3D08-462B-A695-69F979380D1C}" srcOrd="0" destOrd="0" presId="urn:microsoft.com/office/officeart/2005/8/layout/equation2"/>
    <dgm:cxn modelId="{B18E034B-CCF8-4A17-8F33-15FFF68D7338}" srcId="{C27EA7D2-6C86-4483-A1B8-9A4877B5EC71}" destId="{33013AC1-817F-471C-9674-C1D93313D3C3}" srcOrd="2" destOrd="0" parTransId="{D7A42F6B-C710-482F-AF10-475B516AC990}" sibTransId="{E39596F9-CC59-4805-9D7D-1CBAB7086ED2}"/>
    <dgm:cxn modelId="{13A0F650-FC52-45F5-AA15-C119AA18F34B}" srcId="{C27EA7D2-6C86-4483-A1B8-9A4877B5EC71}" destId="{980613BA-99B5-424E-81A4-9808DFCA13E3}" srcOrd="0" destOrd="0" parTransId="{9F723371-F8EC-4508-A020-448588D53960}" sibTransId="{60BF6A3F-526F-45CA-BE52-3A8C8ED11F89}"/>
    <dgm:cxn modelId="{0805E092-1494-4E00-9D30-9B44EED1E00C}" type="presOf" srcId="{C27EA7D2-6C86-4483-A1B8-9A4877B5EC71}" destId="{2150CACD-B60E-4393-8419-FEF73149B56B}" srcOrd="0" destOrd="0" presId="urn:microsoft.com/office/officeart/2005/8/layout/equation2"/>
    <dgm:cxn modelId="{95CF54D4-AFC5-489C-A98F-85848F40CAAB}" type="presOf" srcId="{33013AC1-817F-471C-9674-C1D93313D3C3}" destId="{0852FEF2-DBA9-40BA-8DB9-555DD65238D8}" srcOrd="0" destOrd="0" presId="urn:microsoft.com/office/officeart/2005/8/layout/equation2"/>
    <dgm:cxn modelId="{B59BF5E6-F116-4A86-AFF2-8828F77DD665}" type="presOf" srcId="{05676B69-8770-465E-8C9E-7F1CDD6576BE}" destId="{CDA15CDB-7312-449D-A1A0-EDFA4A317E06}" srcOrd="0" destOrd="0" presId="urn:microsoft.com/office/officeart/2005/8/layout/equation2"/>
    <dgm:cxn modelId="{5E17A7F3-1B95-49E8-931B-0C5C6E65B9BC}" srcId="{C27EA7D2-6C86-4483-A1B8-9A4877B5EC71}" destId="{980861CE-2181-4019-B375-1DB72B6A3828}" srcOrd="1" destOrd="0" parTransId="{4BABF34E-BD5C-4CBF-B786-F6AD2FC46D94}" sibTransId="{05676B69-8770-465E-8C9E-7F1CDD6576BE}"/>
    <dgm:cxn modelId="{2E0EF8F8-B8D5-483F-92DE-88A5CE9C173B}" type="presOf" srcId="{60BF6A3F-526F-45CA-BE52-3A8C8ED11F89}" destId="{709AE07C-256A-4B3B-A95E-3F1DFD15A6AB}" srcOrd="0" destOrd="0" presId="urn:microsoft.com/office/officeart/2005/8/layout/equation2"/>
    <dgm:cxn modelId="{BD4E6CFD-6AA9-46DA-A779-498519296DDC}" type="presParOf" srcId="{2150CACD-B60E-4393-8419-FEF73149B56B}" destId="{B3F53BA1-09B8-4019-A1BA-0628BBA1BFA8}" srcOrd="0" destOrd="0" presId="urn:microsoft.com/office/officeart/2005/8/layout/equation2"/>
    <dgm:cxn modelId="{5F9F02BD-4175-43E3-A58D-3F060D8856D4}" type="presParOf" srcId="{B3F53BA1-09B8-4019-A1BA-0628BBA1BFA8}" destId="{6681E297-28CC-47A8-BD4C-395A547D1869}" srcOrd="0" destOrd="0" presId="urn:microsoft.com/office/officeart/2005/8/layout/equation2"/>
    <dgm:cxn modelId="{080B9082-6A60-4934-8DDC-6F1F330EF52E}" type="presParOf" srcId="{B3F53BA1-09B8-4019-A1BA-0628BBA1BFA8}" destId="{E12060CE-9E88-44EA-AF74-3902510C7D2B}" srcOrd="1" destOrd="0" presId="urn:microsoft.com/office/officeart/2005/8/layout/equation2"/>
    <dgm:cxn modelId="{73C4870A-9AA7-4821-BFBF-18CF1141A341}" type="presParOf" srcId="{B3F53BA1-09B8-4019-A1BA-0628BBA1BFA8}" destId="{709AE07C-256A-4B3B-A95E-3F1DFD15A6AB}" srcOrd="2" destOrd="0" presId="urn:microsoft.com/office/officeart/2005/8/layout/equation2"/>
    <dgm:cxn modelId="{BC43F490-FF76-4B37-A9EF-842BF9956F40}" type="presParOf" srcId="{B3F53BA1-09B8-4019-A1BA-0628BBA1BFA8}" destId="{D6A79CE3-48D2-483A-AD61-90FF932C92B1}" srcOrd="3" destOrd="0" presId="urn:microsoft.com/office/officeart/2005/8/layout/equation2"/>
    <dgm:cxn modelId="{EBC0C579-CFE5-4B6B-8DAE-8A87A8880D62}" type="presParOf" srcId="{B3F53BA1-09B8-4019-A1BA-0628BBA1BFA8}" destId="{99FAB75F-3D08-462B-A695-69F979380D1C}" srcOrd="4" destOrd="0" presId="urn:microsoft.com/office/officeart/2005/8/layout/equation2"/>
    <dgm:cxn modelId="{6A278FD6-8D4D-4898-835D-A6ECF2FC4FC9}" type="presParOf" srcId="{2150CACD-B60E-4393-8419-FEF73149B56B}" destId="{CDA15CDB-7312-449D-A1A0-EDFA4A317E06}" srcOrd="1" destOrd="0" presId="urn:microsoft.com/office/officeart/2005/8/layout/equation2"/>
    <dgm:cxn modelId="{059FC2E1-308A-48C9-8C77-19025A30856F}" type="presParOf" srcId="{CDA15CDB-7312-449D-A1A0-EDFA4A317E06}" destId="{0BD3DE35-D4E0-4570-BBE5-C0D988BB919D}" srcOrd="0" destOrd="0" presId="urn:microsoft.com/office/officeart/2005/8/layout/equation2"/>
    <dgm:cxn modelId="{874142FF-2A01-48AF-A5A5-4A74FFB44914}" type="presParOf" srcId="{2150CACD-B60E-4393-8419-FEF73149B56B}" destId="{0852FEF2-DBA9-40BA-8DB9-555DD65238D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0BC062-E805-44B8-BEA6-C251319DFB3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0CB0EA25-67C4-4D15-B86E-DC9A09717640}">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3200" b="1" dirty="0"/>
            <a:t>Member Perspectives</a:t>
          </a:r>
        </a:p>
      </dgm:t>
    </dgm:pt>
    <dgm:pt modelId="{8A222F74-1E05-4180-BFCE-4250DBE201A3}" type="parTrans" cxnId="{C3F30448-1137-4A7F-BCD6-7FF1B3CF0FB6}">
      <dgm:prSet/>
      <dgm:spPr/>
      <dgm:t>
        <a:bodyPr/>
        <a:lstStyle/>
        <a:p>
          <a:endParaRPr lang="en-US" sz="1600"/>
        </a:p>
      </dgm:t>
    </dgm:pt>
    <dgm:pt modelId="{6EF9D130-4214-4871-9AC0-F56FAAA47DBB}" type="sibTrans" cxnId="{C3F30448-1137-4A7F-BCD6-7FF1B3CF0FB6}">
      <dgm:prSet/>
      <dgm:spPr/>
      <dgm:t>
        <a:bodyPr/>
        <a:lstStyle/>
        <a:p>
          <a:endParaRPr lang="en-US" sz="1600"/>
        </a:p>
      </dgm:t>
    </dgm:pt>
    <dgm:pt modelId="{DFFA9FEE-E326-4011-ABE6-8DD66B39D257}">
      <dgm:prSet phldrT="[Text]"/>
      <dgm:spPr/>
      <dgm:t>
        <a:bodyPr/>
        <a:lstStyle/>
        <a:p>
          <a:endParaRPr lang="en-US" sz="1600" dirty="0"/>
        </a:p>
      </dgm:t>
    </dgm:pt>
    <dgm:pt modelId="{93DD00BA-2F92-419E-98AB-F7BE4AB7EE07}" type="parTrans" cxnId="{3432F433-1641-46D9-BCF1-605D9DC658C2}">
      <dgm:prSet/>
      <dgm:spPr/>
      <dgm:t>
        <a:bodyPr/>
        <a:lstStyle/>
        <a:p>
          <a:endParaRPr lang="en-US" sz="1600"/>
        </a:p>
      </dgm:t>
    </dgm:pt>
    <dgm:pt modelId="{B55D4ED4-404C-4957-A129-84B37754CA99}" type="sibTrans" cxnId="{3432F433-1641-46D9-BCF1-605D9DC658C2}">
      <dgm:prSet/>
      <dgm:spPr/>
      <dgm:t>
        <a:bodyPr/>
        <a:lstStyle/>
        <a:p>
          <a:endParaRPr lang="en-US" sz="1600"/>
        </a:p>
      </dgm:t>
    </dgm:pt>
    <dgm:pt modelId="{C0D83D8C-5028-4319-AE8F-282B4865D89C}">
      <dgm:prSet phldrT="[Text]" phldr="1"/>
      <dgm:spPr/>
      <dgm:t>
        <a:bodyPr/>
        <a:lstStyle/>
        <a:p>
          <a:endParaRPr lang="en-US" sz="1600" dirty="0"/>
        </a:p>
      </dgm:t>
    </dgm:pt>
    <dgm:pt modelId="{64FC8026-B6DC-483A-BD41-65C4A88DEB44}" type="parTrans" cxnId="{48620A71-C93D-4374-9859-AC175DF6E433}">
      <dgm:prSet/>
      <dgm:spPr/>
      <dgm:t>
        <a:bodyPr/>
        <a:lstStyle/>
        <a:p>
          <a:endParaRPr lang="en-US" sz="1600"/>
        </a:p>
      </dgm:t>
    </dgm:pt>
    <dgm:pt modelId="{097338E9-BA9A-440D-84C6-8234DF80DB16}" type="sibTrans" cxnId="{48620A71-C93D-4374-9859-AC175DF6E433}">
      <dgm:prSet/>
      <dgm:spPr/>
      <dgm:t>
        <a:bodyPr/>
        <a:lstStyle/>
        <a:p>
          <a:endParaRPr lang="en-US" sz="1600"/>
        </a:p>
      </dgm:t>
    </dgm:pt>
    <dgm:pt modelId="{C178438C-A38D-44E3-AF18-83301AB8804B}">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800" b="1" dirty="0"/>
            <a:t>Government</a:t>
          </a:r>
        </a:p>
      </dgm:t>
    </dgm:pt>
    <dgm:pt modelId="{55EDFF49-54DE-4225-96D5-98A1A92B7A98}" type="parTrans" cxnId="{5D6ECE34-F1C5-4977-AA04-21634158D874}">
      <dgm:prSet/>
      <dgm:spPr/>
      <dgm:t>
        <a:bodyPr/>
        <a:lstStyle/>
        <a:p>
          <a:endParaRPr lang="en-US" sz="1600"/>
        </a:p>
      </dgm:t>
    </dgm:pt>
    <dgm:pt modelId="{1CC9C11F-877F-4A91-8112-BD6D9997F5C2}" type="sibTrans" cxnId="{5D6ECE34-F1C5-4977-AA04-21634158D874}">
      <dgm:prSet/>
      <dgm:spPr/>
      <dgm:t>
        <a:bodyPr/>
        <a:lstStyle/>
        <a:p>
          <a:endParaRPr lang="en-US" sz="1600"/>
        </a:p>
      </dgm:t>
    </dgm:pt>
    <dgm:pt modelId="{46DD55C2-7D4B-4791-9CE4-135BD308952E}">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800" b="1" dirty="0"/>
            <a:t>Community</a:t>
          </a:r>
        </a:p>
      </dgm:t>
    </dgm:pt>
    <dgm:pt modelId="{DCBD7CA2-CE12-4CC9-9175-58C3EE02036A}" type="parTrans" cxnId="{323FB37E-74D9-45BB-A009-434534F52F45}">
      <dgm:prSet/>
      <dgm:spPr/>
      <dgm:t>
        <a:bodyPr/>
        <a:lstStyle/>
        <a:p>
          <a:endParaRPr lang="en-US" sz="1600"/>
        </a:p>
      </dgm:t>
    </dgm:pt>
    <dgm:pt modelId="{4FFD3EA5-8CA3-44E8-8121-694E0D30E2BD}" type="sibTrans" cxnId="{323FB37E-74D9-45BB-A009-434534F52F45}">
      <dgm:prSet/>
      <dgm:spPr/>
      <dgm:t>
        <a:bodyPr/>
        <a:lstStyle/>
        <a:p>
          <a:endParaRPr lang="en-US" sz="1600"/>
        </a:p>
      </dgm:t>
    </dgm:pt>
    <dgm:pt modelId="{F1F55A00-6B45-47FC-8178-973FD40628AC}">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300" dirty="0"/>
            <a:t>Juvenile justice system experience </a:t>
          </a:r>
          <a:br>
            <a:rPr lang="en-US" sz="1300" dirty="0"/>
          </a:br>
          <a:r>
            <a:rPr lang="en-US" sz="1300" dirty="0"/>
            <a:t>(3 members)</a:t>
          </a:r>
        </a:p>
      </dgm:t>
    </dgm:pt>
    <dgm:pt modelId="{1B52623D-C52D-47FC-A401-E6D216CE500A}" type="parTrans" cxnId="{5E02F582-F493-4184-826E-1A35926B527F}">
      <dgm:prSet/>
      <dgm:spPr/>
      <dgm:t>
        <a:bodyPr/>
        <a:lstStyle/>
        <a:p>
          <a:endParaRPr lang="en-US" sz="1600"/>
        </a:p>
      </dgm:t>
    </dgm:pt>
    <dgm:pt modelId="{3B25616E-53DB-4C3B-B638-2BA62C64CC73}" type="sibTrans" cxnId="{5E02F582-F493-4184-826E-1A35926B527F}">
      <dgm:prSet/>
      <dgm:spPr/>
      <dgm:t>
        <a:bodyPr/>
        <a:lstStyle/>
        <a:p>
          <a:endParaRPr lang="en-US" sz="1600"/>
        </a:p>
      </dgm:t>
    </dgm:pt>
    <dgm:pt modelId="{894B51A9-AB7A-4CB4-99F9-3415E6124672}">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800" b="1" dirty="0"/>
            <a:t>Providers</a:t>
          </a:r>
        </a:p>
      </dgm:t>
    </dgm:pt>
    <dgm:pt modelId="{6C523CB5-6F55-4AA4-A906-B440439FD621}" type="parTrans" cxnId="{E5023E89-A2BF-4D46-BBB0-97BE9D52F7BC}">
      <dgm:prSet/>
      <dgm:spPr/>
      <dgm:t>
        <a:bodyPr/>
        <a:lstStyle/>
        <a:p>
          <a:endParaRPr lang="en-US" sz="1600"/>
        </a:p>
      </dgm:t>
    </dgm:pt>
    <dgm:pt modelId="{7EF4ECF8-D600-4E15-85BF-0ADF479C79EE}" type="sibTrans" cxnId="{E5023E89-A2BF-4D46-BBB0-97BE9D52F7BC}">
      <dgm:prSet/>
      <dgm:spPr/>
      <dgm:t>
        <a:bodyPr/>
        <a:lstStyle/>
        <a:p>
          <a:endParaRPr lang="en-US" sz="1600"/>
        </a:p>
      </dgm:t>
    </dgm:pt>
    <dgm:pt modelId="{8850ED25-4873-43BA-A778-460F08673589}">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400" dirty="0"/>
            <a:t>Locally elected official</a:t>
          </a:r>
        </a:p>
      </dgm:t>
    </dgm:pt>
    <dgm:pt modelId="{6E82CC9F-9446-40EA-9DFC-FD3277C56D78}" type="parTrans" cxnId="{1BBB87AD-E91C-40FA-8840-3DE440E14778}">
      <dgm:prSet/>
      <dgm:spPr/>
      <dgm:t>
        <a:bodyPr/>
        <a:lstStyle/>
        <a:p>
          <a:endParaRPr lang="en-US" sz="1600"/>
        </a:p>
      </dgm:t>
    </dgm:pt>
    <dgm:pt modelId="{17754A5F-8420-4627-A0E6-70A58C91D146}" type="sibTrans" cxnId="{1BBB87AD-E91C-40FA-8840-3DE440E14778}">
      <dgm:prSet/>
      <dgm:spPr/>
      <dgm:t>
        <a:bodyPr/>
        <a:lstStyle/>
        <a:p>
          <a:endParaRPr lang="en-US" sz="1600"/>
        </a:p>
      </dgm:t>
    </dgm:pt>
    <dgm:pt modelId="{82192DF0-87CC-4F69-BCFB-44472874F694}">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300" dirty="0"/>
            <a:t>20% younger than </a:t>
          </a:r>
          <a:br>
            <a:rPr lang="en-US" sz="1300" dirty="0"/>
          </a:br>
          <a:r>
            <a:rPr lang="en-US" sz="1300" dirty="0"/>
            <a:t>28 years of age when appointed </a:t>
          </a:r>
        </a:p>
      </dgm:t>
    </dgm:pt>
    <dgm:pt modelId="{7FC14ED5-8BC6-4DBD-BFBA-AF77B645817A}" type="parTrans" cxnId="{2D68E539-D6CA-4C43-BE8C-8AD4D7E6DD9D}">
      <dgm:prSet/>
      <dgm:spPr/>
      <dgm:t>
        <a:bodyPr/>
        <a:lstStyle/>
        <a:p>
          <a:endParaRPr lang="en-US" sz="1600"/>
        </a:p>
      </dgm:t>
    </dgm:pt>
    <dgm:pt modelId="{2055C04A-785B-4697-9F4B-C186FC32623C}" type="sibTrans" cxnId="{2D68E539-D6CA-4C43-BE8C-8AD4D7E6DD9D}">
      <dgm:prSet/>
      <dgm:spPr/>
      <dgm:t>
        <a:bodyPr/>
        <a:lstStyle/>
        <a:p>
          <a:endParaRPr lang="en-US" sz="1600"/>
        </a:p>
      </dgm:t>
    </dgm:pt>
    <dgm:pt modelId="{886FB917-144A-44DF-BF0C-7F421F5AC806}">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400" dirty="0"/>
            <a:t>Law enforcement</a:t>
          </a:r>
        </a:p>
      </dgm:t>
    </dgm:pt>
    <dgm:pt modelId="{3FD87B0A-C5BB-48A2-8ABD-4F55FA1BC89D}" type="parTrans" cxnId="{70BBF880-4CF1-47C5-BECC-C83B2F90E1C9}">
      <dgm:prSet/>
      <dgm:spPr/>
      <dgm:t>
        <a:bodyPr/>
        <a:lstStyle/>
        <a:p>
          <a:endParaRPr lang="en-US" sz="1600"/>
        </a:p>
      </dgm:t>
    </dgm:pt>
    <dgm:pt modelId="{99F1BFDF-9444-4B54-9002-274FEA9C6CC9}" type="sibTrans" cxnId="{70BBF880-4CF1-47C5-BECC-C83B2F90E1C9}">
      <dgm:prSet/>
      <dgm:spPr/>
      <dgm:t>
        <a:bodyPr/>
        <a:lstStyle/>
        <a:p>
          <a:endParaRPr lang="en-US" sz="1600"/>
        </a:p>
      </dgm:t>
    </dgm:pt>
    <dgm:pt modelId="{5F27C262-D618-4F6D-BC5D-66E275FEEE8E}">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300" dirty="0"/>
            <a:t>Delinquency prevention public agency</a:t>
          </a:r>
        </a:p>
      </dgm:t>
    </dgm:pt>
    <dgm:pt modelId="{C226519F-5AD8-462B-9DCC-07B2D4761CD5}" type="parTrans" cxnId="{893B2894-61E4-40C9-B8F5-542C1619D305}">
      <dgm:prSet/>
      <dgm:spPr/>
      <dgm:t>
        <a:bodyPr/>
        <a:lstStyle/>
        <a:p>
          <a:endParaRPr lang="en-US" sz="1600"/>
        </a:p>
      </dgm:t>
    </dgm:pt>
    <dgm:pt modelId="{85374BE1-CA82-4B82-8AD2-D40C2FAF2627}" type="sibTrans" cxnId="{893B2894-61E4-40C9-B8F5-542C1619D305}">
      <dgm:prSet/>
      <dgm:spPr/>
      <dgm:t>
        <a:bodyPr/>
        <a:lstStyle/>
        <a:p>
          <a:endParaRPr lang="en-US" sz="1600"/>
        </a:p>
      </dgm:t>
    </dgm:pt>
    <dgm:pt modelId="{DDBBEB45-251F-496A-9968-5F39F053FD6E}">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300" dirty="0"/>
            <a:t>Private nonprofit organizations</a:t>
          </a:r>
        </a:p>
      </dgm:t>
    </dgm:pt>
    <dgm:pt modelId="{621DAA7D-46B8-49F5-8194-2B9ED1B231AF}" type="parTrans" cxnId="{85B17028-A075-4277-823B-A6928BD24F83}">
      <dgm:prSet/>
      <dgm:spPr/>
      <dgm:t>
        <a:bodyPr/>
        <a:lstStyle/>
        <a:p>
          <a:endParaRPr lang="en-US" sz="1600"/>
        </a:p>
      </dgm:t>
    </dgm:pt>
    <dgm:pt modelId="{E8AA9AF4-73DF-42EE-973F-873B319FC6D5}" type="sibTrans" cxnId="{85B17028-A075-4277-823B-A6928BD24F83}">
      <dgm:prSet/>
      <dgm:spPr/>
      <dgm:t>
        <a:bodyPr/>
        <a:lstStyle/>
        <a:p>
          <a:endParaRPr lang="en-US" sz="1600"/>
        </a:p>
      </dgm:t>
    </dgm:pt>
    <dgm:pt modelId="{A2F030FD-E2DB-4A88-A987-E50F59D3EC10}">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400" dirty="0"/>
            <a:t>Volunteers</a:t>
          </a:r>
        </a:p>
      </dgm:t>
    </dgm:pt>
    <dgm:pt modelId="{D2BAA7DE-DA3B-4165-BC11-47C0FE29A6CC}" type="parTrans" cxnId="{68B2041B-6D21-45BD-BC7E-99E49866BEB7}">
      <dgm:prSet/>
      <dgm:spPr/>
      <dgm:t>
        <a:bodyPr/>
        <a:lstStyle/>
        <a:p>
          <a:endParaRPr lang="en-US" sz="1600"/>
        </a:p>
      </dgm:t>
    </dgm:pt>
    <dgm:pt modelId="{B98CA4A9-6D46-4278-A454-60A2A1F81744}" type="sibTrans" cxnId="{68B2041B-6D21-45BD-BC7E-99E49866BEB7}">
      <dgm:prSet/>
      <dgm:spPr/>
      <dgm:t>
        <a:bodyPr/>
        <a:lstStyle/>
        <a:p>
          <a:endParaRPr lang="en-US" sz="1600"/>
        </a:p>
      </dgm:t>
    </dgm:pt>
    <dgm:pt modelId="{1456BFFF-6093-445B-882D-75E3A9C43C82}">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300" dirty="0"/>
            <a:t>Alternatives to detention</a:t>
          </a:r>
        </a:p>
      </dgm:t>
    </dgm:pt>
    <dgm:pt modelId="{20414CC3-CD8D-4AA3-9A50-9262EA057364}" type="parTrans" cxnId="{663888A7-BC8B-4458-A47A-C0048367E527}">
      <dgm:prSet/>
      <dgm:spPr/>
      <dgm:t>
        <a:bodyPr/>
        <a:lstStyle/>
        <a:p>
          <a:endParaRPr lang="en-US" sz="1600"/>
        </a:p>
      </dgm:t>
    </dgm:pt>
    <dgm:pt modelId="{E9F0997F-0A6A-417A-92EE-9C8CC59AE8D9}" type="sibTrans" cxnId="{663888A7-BC8B-4458-A47A-C0048367E527}">
      <dgm:prSet/>
      <dgm:spPr/>
      <dgm:t>
        <a:bodyPr/>
        <a:lstStyle/>
        <a:p>
          <a:endParaRPr lang="en-US" sz="1600"/>
        </a:p>
      </dgm:t>
    </dgm:pt>
    <dgm:pt modelId="{09955F53-5BCF-43EB-A29A-D4A8AC251684}">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300" dirty="0"/>
            <a:t>School violence and alternatives to suspension/expulsion</a:t>
          </a:r>
        </a:p>
      </dgm:t>
    </dgm:pt>
    <dgm:pt modelId="{6FA5CB51-A022-4EE6-8BD8-CDF13C2A6B26}" type="parTrans" cxnId="{D4005035-02D9-4525-BCAE-56579CF5717F}">
      <dgm:prSet/>
      <dgm:spPr/>
      <dgm:t>
        <a:bodyPr/>
        <a:lstStyle/>
        <a:p>
          <a:endParaRPr lang="en-US" sz="1600"/>
        </a:p>
      </dgm:t>
    </dgm:pt>
    <dgm:pt modelId="{461D6E5A-BBF0-4577-B5DA-C359D0B0ACB7}" type="sibTrans" cxnId="{D4005035-02D9-4525-BCAE-56579CF5717F}">
      <dgm:prSet/>
      <dgm:spPr/>
      <dgm:t>
        <a:bodyPr/>
        <a:lstStyle/>
        <a:p>
          <a:endParaRPr lang="en-US" sz="1600"/>
        </a:p>
      </dgm:t>
    </dgm:pt>
    <dgm:pt modelId="{56569630-F1A2-4EAC-BE1E-7306C0E8C932}">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600" dirty="0"/>
            <a:t>Disability, mental health, and substance abuse (new)</a:t>
          </a:r>
        </a:p>
      </dgm:t>
    </dgm:pt>
    <dgm:pt modelId="{15CF384D-5C18-4B86-AC54-5001B76E5D5C}" type="parTrans" cxnId="{D15EFC72-18CD-4212-8C2A-8CC624ADE475}">
      <dgm:prSet/>
      <dgm:spPr/>
      <dgm:t>
        <a:bodyPr/>
        <a:lstStyle/>
        <a:p>
          <a:endParaRPr lang="en-US" sz="1600"/>
        </a:p>
      </dgm:t>
    </dgm:pt>
    <dgm:pt modelId="{DE5EFE80-CCF4-4F10-9594-177DBD40958D}" type="sibTrans" cxnId="{D15EFC72-18CD-4212-8C2A-8CC624ADE475}">
      <dgm:prSet/>
      <dgm:spPr/>
      <dgm:t>
        <a:bodyPr/>
        <a:lstStyle/>
        <a:p>
          <a:endParaRPr lang="en-US" sz="1600"/>
        </a:p>
      </dgm:t>
    </dgm:pt>
    <dgm:pt modelId="{8F4BFD7B-BB84-43E5-A222-70D4A90FFEB0}">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300" dirty="0"/>
            <a:t>Child abuse/ neglect</a:t>
          </a:r>
        </a:p>
      </dgm:t>
    </dgm:pt>
    <dgm:pt modelId="{ACA0FF8B-5749-4DCE-A735-558F1E647582}" type="parTrans" cxnId="{DED0AFEF-E861-46F0-AA1F-9406ECD58F37}">
      <dgm:prSet/>
      <dgm:spPr/>
      <dgm:t>
        <a:bodyPr/>
        <a:lstStyle/>
        <a:p>
          <a:endParaRPr lang="en-US" sz="1600"/>
        </a:p>
      </dgm:t>
    </dgm:pt>
    <dgm:pt modelId="{F7DEBD8E-268E-4966-A862-3A80C7B90455}" type="sibTrans" cxnId="{DED0AFEF-E861-46F0-AA1F-9406ECD58F37}">
      <dgm:prSet/>
      <dgm:spPr/>
      <dgm:t>
        <a:bodyPr/>
        <a:lstStyle/>
        <a:p>
          <a:endParaRPr lang="en-US" sz="1600"/>
        </a:p>
      </dgm:t>
    </dgm:pt>
    <dgm:pt modelId="{A7B25FB8-1360-403A-806C-75E73B47D291}">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a:lstStyle/>
        <a:p>
          <a:r>
            <a:rPr lang="en-US" sz="1400" dirty="0"/>
            <a:t>Tribal (new)</a:t>
          </a:r>
        </a:p>
      </dgm:t>
    </dgm:pt>
    <dgm:pt modelId="{C1C68C49-EC71-4838-B38A-970043FCE151}" type="parTrans" cxnId="{78FAE202-C1EB-4EA2-83E7-299E451E967D}">
      <dgm:prSet/>
      <dgm:spPr/>
      <dgm:t>
        <a:bodyPr/>
        <a:lstStyle/>
        <a:p>
          <a:endParaRPr lang="en-US" sz="1600"/>
        </a:p>
      </dgm:t>
    </dgm:pt>
    <dgm:pt modelId="{A1917C4F-7737-4EB7-9361-0F48A0E6DC80}" type="sibTrans" cxnId="{78FAE202-C1EB-4EA2-83E7-299E451E967D}">
      <dgm:prSet/>
      <dgm:spPr/>
      <dgm:t>
        <a:bodyPr/>
        <a:lstStyle/>
        <a:p>
          <a:endParaRPr lang="en-US" sz="1600"/>
        </a:p>
      </dgm:t>
    </dgm:pt>
    <dgm:pt modelId="{F9FA7399-FBE8-48A2-B458-3DEA7CA13D01}">
      <dgm:prSet phldrT="[Text]" custT="1"/>
      <dgm:spPr>
        <a:solidFill>
          <a:srgbClr val="3E53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lIns="91440" tIns="91440" rIns="91440" bIns="91440"/>
        <a:lstStyle/>
        <a:p>
          <a:pPr>
            <a:spcBef>
              <a:spcPts val="300"/>
            </a:spcBef>
            <a:spcAft>
              <a:spcPts val="300"/>
            </a:spcAft>
          </a:pPr>
          <a:r>
            <a:rPr lang="en-US" sz="1200" dirty="0"/>
            <a:t>Witness advocacy groups (new)</a:t>
          </a:r>
        </a:p>
      </dgm:t>
    </dgm:pt>
    <dgm:pt modelId="{85C0E728-4EA5-44E6-866A-B4B06B9CA5D4}" type="sibTrans" cxnId="{02887ACB-31EF-4F53-B454-F5DAD2F15986}">
      <dgm:prSet/>
      <dgm:spPr/>
      <dgm:t>
        <a:bodyPr/>
        <a:lstStyle/>
        <a:p>
          <a:endParaRPr lang="en-US" sz="1600"/>
        </a:p>
      </dgm:t>
    </dgm:pt>
    <dgm:pt modelId="{ED3C5326-D179-4228-9589-A8CB2963CCD7}" type="parTrans" cxnId="{02887ACB-31EF-4F53-B454-F5DAD2F15986}">
      <dgm:prSet/>
      <dgm:spPr/>
      <dgm:t>
        <a:bodyPr/>
        <a:lstStyle/>
        <a:p>
          <a:endParaRPr lang="en-US" sz="1600"/>
        </a:p>
      </dgm:t>
    </dgm:pt>
    <dgm:pt modelId="{BA9FEA23-6690-4E82-A696-5F68E7A3AA0C}" type="pres">
      <dgm:prSet presAssocID="{D20BC062-E805-44B8-BEA6-C251319DFB32}" presName="Name0" presStyleCnt="0">
        <dgm:presLayoutVars>
          <dgm:chMax val="1"/>
          <dgm:chPref val="1"/>
          <dgm:dir/>
          <dgm:animOne val="branch"/>
          <dgm:animLvl val="lvl"/>
        </dgm:presLayoutVars>
      </dgm:prSet>
      <dgm:spPr/>
    </dgm:pt>
    <dgm:pt modelId="{833897EF-7DC7-4D58-A000-697CF4F8DA36}" type="pres">
      <dgm:prSet presAssocID="{0CB0EA25-67C4-4D15-B86E-DC9A09717640}" presName="textCenter" presStyleLbl="node1" presStyleIdx="0" presStyleCnt="17" custScaleX="290443" custScaleY="167053" custLinFactNeighborX="83323" custLinFactNeighborY="27781"/>
      <dgm:spPr/>
    </dgm:pt>
    <dgm:pt modelId="{8E855BE5-F1DF-4493-907F-F303B574CD07}" type="pres">
      <dgm:prSet presAssocID="{0CB0EA25-67C4-4D15-B86E-DC9A09717640}" presName="cycle_1" presStyleCnt="0"/>
      <dgm:spPr/>
    </dgm:pt>
    <dgm:pt modelId="{57C2E55D-D88A-405F-901B-9189352DBAF4}" type="pres">
      <dgm:prSet presAssocID="{C178438C-A38D-44E3-AF18-83301AB8804B}" presName="childCenter1" presStyleLbl="node1" presStyleIdx="1" presStyleCnt="17" custScaleX="305497" custLinFactNeighborX="23290" custLinFactNeighborY="6085"/>
      <dgm:spPr/>
    </dgm:pt>
    <dgm:pt modelId="{8BAA5CD4-266C-4168-971A-1FDC30C9DCB2}" type="pres">
      <dgm:prSet presAssocID="{6E82CC9F-9446-40EA-9DFC-FD3277C56D78}" presName="Name141" presStyleLbl="parChTrans1D3" presStyleIdx="0" presStyleCnt="13"/>
      <dgm:spPr/>
    </dgm:pt>
    <dgm:pt modelId="{918792F5-9C57-467A-B2B7-2CBA8A461133}" type="pres">
      <dgm:prSet presAssocID="{8850ED25-4873-43BA-A778-460F08673589}" presName="text1" presStyleLbl="node1" presStyleIdx="2" presStyleCnt="17" custScaleX="203979" custRadScaleRad="135998" custRadScaleInc="-9483">
        <dgm:presLayoutVars>
          <dgm:bulletEnabled val="1"/>
        </dgm:presLayoutVars>
      </dgm:prSet>
      <dgm:spPr/>
    </dgm:pt>
    <dgm:pt modelId="{916ACFA5-E610-44E6-BA78-BF5AAA2BC3A5}" type="pres">
      <dgm:prSet presAssocID="{3FD87B0A-C5BB-48A2-8ABD-4F55FA1BC89D}" presName="Name141" presStyleLbl="parChTrans1D3" presStyleIdx="1" presStyleCnt="13"/>
      <dgm:spPr/>
    </dgm:pt>
    <dgm:pt modelId="{1C8DBFE4-1B3C-4053-8FFD-1A938A948947}" type="pres">
      <dgm:prSet presAssocID="{886FB917-144A-44DF-BF0C-7F421F5AC806}" presName="text1" presStyleLbl="node1" presStyleIdx="3" presStyleCnt="17" custScaleX="204962" custRadScaleRad="81877" custRadScaleInc="-16974">
        <dgm:presLayoutVars>
          <dgm:bulletEnabled val="1"/>
        </dgm:presLayoutVars>
      </dgm:prSet>
      <dgm:spPr/>
    </dgm:pt>
    <dgm:pt modelId="{160EC1C5-1127-4C25-B48F-58EB6367E300}" type="pres">
      <dgm:prSet presAssocID="{C226519F-5AD8-462B-9DCC-07B2D4761CD5}" presName="Name141" presStyleLbl="parChTrans1D3" presStyleIdx="2" presStyleCnt="13"/>
      <dgm:spPr/>
    </dgm:pt>
    <dgm:pt modelId="{E4AB3236-A114-4098-A14A-9503386702E1}" type="pres">
      <dgm:prSet presAssocID="{5F27C262-D618-4F6D-BC5D-66E275FEEE8E}" presName="text1" presStyleLbl="node1" presStyleIdx="4" presStyleCnt="17" custScaleX="225557" custRadScaleRad="153348" custRadScaleInc="82108">
        <dgm:presLayoutVars>
          <dgm:bulletEnabled val="1"/>
        </dgm:presLayoutVars>
      </dgm:prSet>
      <dgm:spPr/>
    </dgm:pt>
    <dgm:pt modelId="{F01D8618-A846-4B21-9926-67CA97F0E71A}" type="pres">
      <dgm:prSet presAssocID="{6FA5CB51-A022-4EE6-8BD8-CDF13C2A6B26}" presName="Name141" presStyleLbl="parChTrans1D3" presStyleIdx="3" presStyleCnt="13"/>
      <dgm:spPr/>
    </dgm:pt>
    <dgm:pt modelId="{5B6CF8D8-99A3-41F8-9D3E-A9F0557BF7E9}" type="pres">
      <dgm:prSet presAssocID="{09955F53-5BCF-43EB-A29A-D4A8AC251684}" presName="text1" presStyleLbl="node1" presStyleIdx="5" presStyleCnt="17" custScaleX="308806" custRadScaleRad="324455" custRadScaleInc="-13528">
        <dgm:presLayoutVars>
          <dgm:bulletEnabled val="1"/>
        </dgm:presLayoutVars>
      </dgm:prSet>
      <dgm:spPr/>
    </dgm:pt>
    <dgm:pt modelId="{66680CEF-2575-4289-A3C7-BDF11C91C522}" type="pres">
      <dgm:prSet presAssocID="{55EDFF49-54DE-4225-96D5-98A1A92B7A98}" presName="Name144" presStyleLbl="parChTrans1D2" presStyleIdx="0" presStyleCnt="3"/>
      <dgm:spPr/>
    </dgm:pt>
    <dgm:pt modelId="{AC63238D-4289-4091-95D8-AE7B84D0E9AB}" type="pres">
      <dgm:prSet presAssocID="{0CB0EA25-67C4-4D15-B86E-DC9A09717640}" presName="cycle_2" presStyleCnt="0"/>
      <dgm:spPr/>
    </dgm:pt>
    <dgm:pt modelId="{6A0301B8-75DB-4848-ABA2-19F0CED7BF9E}" type="pres">
      <dgm:prSet presAssocID="{46DD55C2-7D4B-4791-9CE4-135BD308952E}" presName="childCenter2" presStyleLbl="node1" presStyleIdx="6" presStyleCnt="17" custScaleX="220452" custScaleY="68258" custLinFactX="9482" custLinFactNeighborX="100000" custLinFactNeighborY="-10809"/>
      <dgm:spPr/>
    </dgm:pt>
    <dgm:pt modelId="{8874E58A-4F67-4B9A-8E27-356956433B46}" type="pres">
      <dgm:prSet presAssocID="{7FC14ED5-8BC6-4DBD-BFBA-AF77B645817A}" presName="Name218" presStyleLbl="parChTrans1D3" presStyleIdx="4" presStyleCnt="13"/>
      <dgm:spPr/>
    </dgm:pt>
    <dgm:pt modelId="{9A5DD05E-8E89-4BDE-BBC3-D1A6C573F5BB}" type="pres">
      <dgm:prSet presAssocID="{82192DF0-87CC-4F69-BCFB-44472874F694}" presName="text2" presStyleLbl="node1" presStyleIdx="7" presStyleCnt="17" custScaleX="253955" custScaleY="100006" custRadScaleRad="330470" custRadScaleInc="75480">
        <dgm:presLayoutVars>
          <dgm:bulletEnabled val="1"/>
        </dgm:presLayoutVars>
      </dgm:prSet>
      <dgm:spPr/>
    </dgm:pt>
    <dgm:pt modelId="{EAAC6EBB-6DA8-4C8D-9961-0AFAC26786C5}" type="pres">
      <dgm:prSet presAssocID="{1B52623D-C52D-47FC-A401-E6D216CE500A}" presName="Name218" presStyleLbl="parChTrans1D3" presStyleIdx="5" presStyleCnt="13"/>
      <dgm:spPr/>
    </dgm:pt>
    <dgm:pt modelId="{BB0165EB-E9FE-4EEC-B24E-1BC71D1FCA37}" type="pres">
      <dgm:prSet presAssocID="{F1F55A00-6B45-47FC-8178-973FD40628AC}" presName="text2" presStyleLbl="node1" presStyleIdx="8" presStyleCnt="17" custScaleX="254049" custRadScaleRad="332036" custRadScaleInc="-33330">
        <dgm:presLayoutVars>
          <dgm:bulletEnabled val="1"/>
        </dgm:presLayoutVars>
      </dgm:prSet>
      <dgm:spPr/>
    </dgm:pt>
    <dgm:pt modelId="{9F3E0C82-ED08-494F-83FE-499A6E284AD1}" type="pres">
      <dgm:prSet presAssocID="{C1C68C49-EC71-4838-B38A-970043FCE151}" presName="Name218" presStyleLbl="parChTrans1D3" presStyleIdx="6" presStyleCnt="13"/>
      <dgm:spPr/>
    </dgm:pt>
    <dgm:pt modelId="{36207181-0552-481E-A876-0F341A55552F}" type="pres">
      <dgm:prSet presAssocID="{A7B25FB8-1360-403A-806C-75E73B47D291}" presName="text2" presStyleLbl="node1" presStyleIdx="9" presStyleCnt="17" custScaleX="126014" custRadScaleRad="160304" custRadScaleInc="-164640">
        <dgm:presLayoutVars>
          <dgm:bulletEnabled val="1"/>
        </dgm:presLayoutVars>
      </dgm:prSet>
      <dgm:spPr/>
    </dgm:pt>
    <dgm:pt modelId="{D63FB1D2-05ED-4E6E-8E80-0E7A6037BD14}" type="pres">
      <dgm:prSet presAssocID="{DCBD7CA2-CE12-4CC9-9175-58C3EE02036A}" presName="Name221" presStyleLbl="parChTrans1D2" presStyleIdx="1" presStyleCnt="3"/>
      <dgm:spPr/>
    </dgm:pt>
    <dgm:pt modelId="{8A3DF106-FE63-40AE-AC8F-2E6B2CB6D648}" type="pres">
      <dgm:prSet presAssocID="{0CB0EA25-67C4-4D15-B86E-DC9A09717640}" presName="cycle_3" presStyleCnt="0"/>
      <dgm:spPr/>
    </dgm:pt>
    <dgm:pt modelId="{726C67B5-4B95-4C6D-AD34-1F1E473B0B16}" type="pres">
      <dgm:prSet presAssocID="{894B51A9-AB7A-4CB4-99F9-3415E6124672}" presName="childCenter3" presStyleLbl="node1" presStyleIdx="10" presStyleCnt="17" custScaleX="341964" custLinFactX="-583" custLinFactNeighborX="-100000" custLinFactNeighborY="1769"/>
      <dgm:spPr/>
    </dgm:pt>
    <dgm:pt modelId="{C175E44A-1549-4E89-9024-797D85BE2912}" type="pres">
      <dgm:prSet presAssocID="{621DAA7D-46B8-49F5-8194-2B9ED1B231AF}" presName="Name285" presStyleLbl="parChTrans1D3" presStyleIdx="7" presStyleCnt="13"/>
      <dgm:spPr/>
    </dgm:pt>
    <dgm:pt modelId="{E0907A11-43C7-48E5-BC30-A0E72FD5DC67}" type="pres">
      <dgm:prSet presAssocID="{DDBBEB45-251F-496A-9968-5F39F053FD6E}" presName="text3" presStyleLbl="node1" presStyleIdx="11" presStyleCnt="17" custScaleX="461572" custScaleY="121704" custRadScaleRad="65915" custRadScaleInc="253302">
        <dgm:presLayoutVars>
          <dgm:bulletEnabled val="1"/>
        </dgm:presLayoutVars>
      </dgm:prSet>
      <dgm:spPr/>
    </dgm:pt>
    <dgm:pt modelId="{37263292-825E-4898-BCBD-89876262C136}" type="pres">
      <dgm:prSet presAssocID="{D2BAA7DE-DA3B-4165-BC11-47C0FE29A6CC}" presName="Name285" presStyleLbl="parChTrans1D3" presStyleIdx="8" presStyleCnt="13"/>
      <dgm:spPr/>
    </dgm:pt>
    <dgm:pt modelId="{810E4BE3-47AC-4FDC-BEBE-05A1F2648088}" type="pres">
      <dgm:prSet presAssocID="{A2F030FD-E2DB-4A88-A987-E50F59D3EC10}" presName="text3" presStyleLbl="node1" presStyleIdx="12" presStyleCnt="17" custScaleX="283737" custScaleY="106406" custRadScaleRad="201874" custRadScaleInc="222402">
        <dgm:presLayoutVars>
          <dgm:bulletEnabled val="1"/>
        </dgm:presLayoutVars>
      </dgm:prSet>
      <dgm:spPr/>
    </dgm:pt>
    <dgm:pt modelId="{D6B266BE-B412-40D4-A4A7-AA970D071638}" type="pres">
      <dgm:prSet presAssocID="{20414CC3-CD8D-4AA3-9A50-9262EA057364}" presName="Name285" presStyleLbl="parChTrans1D3" presStyleIdx="9" presStyleCnt="13"/>
      <dgm:spPr/>
    </dgm:pt>
    <dgm:pt modelId="{3A64DBE6-22D3-4A1D-BB9A-6FD9744B433F}" type="pres">
      <dgm:prSet presAssocID="{1456BFFF-6093-445B-882D-75E3A9C43C82}" presName="text3" presStyleLbl="node1" presStyleIdx="13" presStyleCnt="17" custScaleX="376302" custScaleY="112903" custRadScaleRad="339898" custRadScaleInc="120930">
        <dgm:presLayoutVars>
          <dgm:bulletEnabled val="1"/>
        </dgm:presLayoutVars>
      </dgm:prSet>
      <dgm:spPr/>
    </dgm:pt>
    <dgm:pt modelId="{59ABD1D2-D67D-47B9-998A-69A7D825678E}" type="pres">
      <dgm:prSet presAssocID="{15CF384D-5C18-4B86-AC54-5001B76E5D5C}" presName="Name285" presStyleLbl="parChTrans1D3" presStyleIdx="10" presStyleCnt="13"/>
      <dgm:spPr/>
    </dgm:pt>
    <dgm:pt modelId="{E2CDF66E-383F-422A-B59F-1FF68AF2D7DE}" type="pres">
      <dgm:prSet presAssocID="{56569630-F1A2-4EAC-BE1E-7306C0E8C932}" presName="text3" presStyleLbl="node1" presStyleIdx="14" presStyleCnt="17" custScaleX="538912" custScaleY="228500" custRadScaleRad="343979" custRadScaleInc="149876">
        <dgm:presLayoutVars>
          <dgm:bulletEnabled val="1"/>
        </dgm:presLayoutVars>
      </dgm:prSet>
      <dgm:spPr/>
    </dgm:pt>
    <dgm:pt modelId="{EF4DD598-D6C9-49AA-A627-46BE56200649}" type="pres">
      <dgm:prSet presAssocID="{ACA0FF8B-5749-4DCE-A735-558F1E647582}" presName="Name285" presStyleLbl="parChTrans1D3" presStyleIdx="11" presStyleCnt="13"/>
      <dgm:spPr/>
    </dgm:pt>
    <dgm:pt modelId="{0DA0C2F6-29FF-4E6F-B47F-70E825E3878D}" type="pres">
      <dgm:prSet presAssocID="{8F4BFD7B-BB84-43E5-A222-70D4A90FFEB0}" presName="text3" presStyleLbl="node1" presStyleIdx="15" presStyleCnt="17" custScaleX="219346" custScaleY="167479" custRadScaleRad="157064" custRadScaleInc="6669">
        <dgm:presLayoutVars>
          <dgm:bulletEnabled val="1"/>
        </dgm:presLayoutVars>
      </dgm:prSet>
      <dgm:spPr/>
    </dgm:pt>
    <dgm:pt modelId="{101E0F75-9D11-4FA1-8D17-650A491BB6AB}" type="pres">
      <dgm:prSet presAssocID="{ED3C5326-D179-4228-9589-A8CB2963CCD7}" presName="Name285" presStyleLbl="parChTrans1D3" presStyleIdx="12" presStyleCnt="13"/>
      <dgm:spPr/>
    </dgm:pt>
    <dgm:pt modelId="{8F0E64D6-E5DD-452B-99C2-7D5746EA748F}" type="pres">
      <dgm:prSet presAssocID="{F9FA7399-FBE8-48A2-B458-3DEA7CA13D01}" presName="text3" presStyleLbl="node1" presStyleIdx="16" presStyleCnt="17" custScaleX="436386" custRadScaleRad="316210" custRadScaleInc="-162901">
        <dgm:presLayoutVars>
          <dgm:bulletEnabled val="1"/>
        </dgm:presLayoutVars>
      </dgm:prSet>
      <dgm:spPr/>
    </dgm:pt>
    <dgm:pt modelId="{0A89BC69-2FCA-4F69-9C35-9475C500C039}" type="pres">
      <dgm:prSet presAssocID="{6C523CB5-6F55-4AA4-A906-B440439FD621}" presName="Name288" presStyleLbl="parChTrans1D2" presStyleIdx="2" presStyleCnt="3"/>
      <dgm:spPr/>
    </dgm:pt>
  </dgm:ptLst>
  <dgm:cxnLst>
    <dgm:cxn modelId="{78FAE202-C1EB-4EA2-83E7-299E451E967D}" srcId="{46DD55C2-7D4B-4791-9CE4-135BD308952E}" destId="{A7B25FB8-1360-403A-806C-75E73B47D291}" srcOrd="2" destOrd="0" parTransId="{C1C68C49-EC71-4838-B38A-970043FCE151}" sibTransId="{A1917C4F-7737-4EB7-9361-0F48A0E6DC80}"/>
    <dgm:cxn modelId="{CAE19704-0082-4570-8D1F-D179D47BE0B5}" type="presOf" srcId="{20414CC3-CD8D-4AA3-9A50-9262EA057364}" destId="{D6B266BE-B412-40D4-A4A7-AA970D071638}" srcOrd="0" destOrd="0" presId="urn:microsoft.com/office/officeart/2008/layout/RadialCluster"/>
    <dgm:cxn modelId="{D5BECE0F-50F4-42D0-9F95-51AD0ABAEC15}" type="presOf" srcId="{3FD87B0A-C5BB-48A2-8ABD-4F55FA1BC89D}" destId="{916ACFA5-E610-44E6-BA78-BF5AAA2BC3A5}" srcOrd="0" destOrd="0" presId="urn:microsoft.com/office/officeart/2008/layout/RadialCluster"/>
    <dgm:cxn modelId="{FBFEF314-90DB-4E64-BE6C-229AAC6F2459}" type="presOf" srcId="{7FC14ED5-8BC6-4DBD-BFBA-AF77B645817A}" destId="{8874E58A-4F67-4B9A-8E27-356956433B46}" srcOrd="0" destOrd="0" presId="urn:microsoft.com/office/officeart/2008/layout/RadialCluster"/>
    <dgm:cxn modelId="{68B2041B-6D21-45BD-BC7E-99E49866BEB7}" srcId="{894B51A9-AB7A-4CB4-99F9-3415E6124672}" destId="{A2F030FD-E2DB-4A88-A987-E50F59D3EC10}" srcOrd="1" destOrd="0" parTransId="{D2BAA7DE-DA3B-4165-BC11-47C0FE29A6CC}" sibTransId="{B98CA4A9-6D46-4278-A454-60A2A1F81744}"/>
    <dgm:cxn modelId="{95BD7D1E-7967-4299-869D-85050BC2E6E3}" type="presOf" srcId="{56569630-F1A2-4EAC-BE1E-7306C0E8C932}" destId="{E2CDF66E-383F-422A-B59F-1FF68AF2D7DE}" srcOrd="0" destOrd="0" presId="urn:microsoft.com/office/officeart/2008/layout/RadialCluster"/>
    <dgm:cxn modelId="{85B17028-A075-4277-823B-A6928BD24F83}" srcId="{894B51A9-AB7A-4CB4-99F9-3415E6124672}" destId="{DDBBEB45-251F-496A-9968-5F39F053FD6E}" srcOrd="0" destOrd="0" parTransId="{621DAA7D-46B8-49F5-8194-2B9ED1B231AF}" sibTransId="{E8AA9AF4-73DF-42EE-973F-873B319FC6D5}"/>
    <dgm:cxn modelId="{F91E282E-2EFB-48B7-B88D-8ACB80B9BB49}" type="presOf" srcId="{F1F55A00-6B45-47FC-8178-973FD40628AC}" destId="{BB0165EB-E9FE-4EEC-B24E-1BC71D1FCA37}" srcOrd="0" destOrd="0" presId="urn:microsoft.com/office/officeart/2008/layout/RadialCluster"/>
    <dgm:cxn modelId="{3D811C31-2A81-44A4-95FC-E52A4F1A877A}" type="presOf" srcId="{DCBD7CA2-CE12-4CC9-9175-58C3EE02036A}" destId="{D63FB1D2-05ED-4E6E-8E80-0E7A6037BD14}" srcOrd="0" destOrd="0" presId="urn:microsoft.com/office/officeart/2008/layout/RadialCluster"/>
    <dgm:cxn modelId="{3432F433-1641-46D9-BCF1-605D9DC658C2}" srcId="{D20BC062-E805-44B8-BEA6-C251319DFB32}" destId="{DFFA9FEE-E326-4011-ABE6-8DD66B39D257}" srcOrd="1" destOrd="0" parTransId="{93DD00BA-2F92-419E-98AB-F7BE4AB7EE07}" sibTransId="{B55D4ED4-404C-4957-A129-84B37754CA99}"/>
    <dgm:cxn modelId="{5D6ECE34-F1C5-4977-AA04-21634158D874}" srcId="{0CB0EA25-67C4-4D15-B86E-DC9A09717640}" destId="{C178438C-A38D-44E3-AF18-83301AB8804B}" srcOrd="0" destOrd="0" parTransId="{55EDFF49-54DE-4225-96D5-98A1A92B7A98}" sibTransId="{1CC9C11F-877F-4A91-8112-BD6D9997F5C2}"/>
    <dgm:cxn modelId="{D4005035-02D9-4525-BCAE-56579CF5717F}" srcId="{C178438C-A38D-44E3-AF18-83301AB8804B}" destId="{09955F53-5BCF-43EB-A29A-D4A8AC251684}" srcOrd="3" destOrd="0" parTransId="{6FA5CB51-A022-4EE6-8BD8-CDF13C2A6B26}" sibTransId="{461D6E5A-BBF0-4577-B5DA-C359D0B0ACB7}"/>
    <dgm:cxn modelId="{2D68E539-D6CA-4C43-BE8C-8AD4D7E6DD9D}" srcId="{46DD55C2-7D4B-4791-9CE4-135BD308952E}" destId="{82192DF0-87CC-4F69-BCFB-44472874F694}" srcOrd="0" destOrd="0" parTransId="{7FC14ED5-8BC6-4DBD-BFBA-AF77B645817A}" sibTransId="{2055C04A-785B-4697-9F4B-C186FC32623C}"/>
    <dgm:cxn modelId="{0A36353B-427D-41A9-9CE6-A9729814DE91}" type="presOf" srcId="{C226519F-5AD8-462B-9DCC-07B2D4761CD5}" destId="{160EC1C5-1127-4C25-B48F-58EB6367E300}" srcOrd="0" destOrd="0" presId="urn:microsoft.com/office/officeart/2008/layout/RadialCluster"/>
    <dgm:cxn modelId="{E38DE23D-EC68-4B8B-9993-7ED29426D6C2}" type="presOf" srcId="{46DD55C2-7D4B-4791-9CE4-135BD308952E}" destId="{6A0301B8-75DB-4848-ABA2-19F0CED7BF9E}" srcOrd="0" destOrd="0" presId="urn:microsoft.com/office/officeart/2008/layout/RadialCluster"/>
    <dgm:cxn modelId="{E4526D5E-3D93-4E37-9955-21C066DD7300}" type="presOf" srcId="{15CF384D-5C18-4B86-AC54-5001B76E5D5C}" destId="{59ABD1D2-D67D-47B9-998A-69A7D825678E}" srcOrd="0" destOrd="0" presId="urn:microsoft.com/office/officeart/2008/layout/RadialCluster"/>
    <dgm:cxn modelId="{19CE7661-16D8-4B77-86E9-16F4CC762812}" type="presOf" srcId="{82192DF0-87CC-4F69-BCFB-44472874F694}" destId="{9A5DD05E-8E89-4BDE-BBC3-D1A6C573F5BB}" srcOrd="0" destOrd="0" presId="urn:microsoft.com/office/officeart/2008/layout/RadialCluster"/>
    <dgm:cxn modelId="{C4917364-1689-4A2E-89D0-31557214545C}" type="presOf" srcId="{09955F53-5BCF-43EB-A29A-D4A8AC251684}" destId="{5B6CF8D8-99A3-41F8-9D3E-A9F0557BF7E9}" srcOrd="0" destOrd="0" presId="urn:microsoft.com/office/officeart/2008/layout/RadialCluster"/>
    <dgm:cxn modelId="{5D2A9345-4505-4112-9295-15CFACDB3E47}" type="presOf" srcId="{8850ED25-4873-43BA-A778-460F08673589}" destId="{918792F5-9C57-467A-B2B7-2CBA8A461133}" srcOrd="0" destOrd="0" presId="urn:microsoft.com/office/officeart/2008/layout/RadialCluster"/>
    <dgm:cxn modelId="{79101B47-DE1E-4AD3-8B6A-70E57E49F2A3}" type="presOf" srcId="{8F4BFD7B-BB84-43E5-A222-70D4A90FFEB0}" destId="{0DA0C2F6-29FF-4E6F-B47F-70E825E3878D}" srcOrd="0" destOrd="0" presId="urn:microsoft.com/office/officeart/2008/layout/RadialCluster"/>
    <dgm:cxn modelId="{C3F30448-1137-4A7F-BCD6-7FF1B3CF0FB6}" srcId="{D20BC062-E805-44B8-BEA6-C251319DFB32}" destId="{0CB0EA25-67C4-4D15-B86E-DC9A09717640}" srcOrd="0" destOrd="0" parTransId="{8A222F74-1E05-4180-BFCE-4250DBE201A3}" sibTransId="{6EF9D130-4214-4871-9AC0-F56FAAA47DBB}"/>
    <dgm:cxn modelId="{70D22748-4715-49AE-9221-9281226352AA}" type="presOf" srcId="{5F27C262-D618-4F6D-BC5D-66E275FEEE8E}" destId="{E4AB3236-A114-4098-A14A-9503386702E1}" srcOrd="0" destOrd="0" presId="urn:microsoft.com/office/officeart/2008/layout/RadialCluster"/>
    <dgm:cxn modelId="{109B034D-A5A4-42B5-B161-57CD3F8DCC57}" type="presOf" srcId="{ED3C5326-D179-4228-9589-A8CB2963CCD7}" destId="{101E0F75-9D11-4FA1-8D17-650A491BB6AB}" srcOrd="0" destOrd="0" presId="urn:microsoft.com/office/officeart/2008/layout/RadialCluster"/>
    <dgm:cxn modelId="{C58AF66E-064B-4A15-9F5C-CEF1BF2471AC}" type="presOf" srcId="{A7B25FB8-1360-403A-806C-75E73B47D291}" destId="{36207181-0552-481E-A876-0F341A55552F}" srcOrd="0" destOrd="0" presId="urn:microsoft.com/office/officeart/2008/layout/RadialCluster"/>
    <dgm:cxn modelId="{48620A71-C93D-4374-9859-AC175DF6E433}" srcId="{DFFA9FEE-E326-4011-ABE6-8DD66B39D257}" destId="{C0D83D8C-5028-4319-AE8F-282B4865D89C}" srcOrd="0" destOrd="0" parTransId="{64FC8026-B6DC-483A-BD41-65C4A88DEB44}" sibTransId="{097338E9-BA9A-440D-84C6-8234DF80DB16}"/>
    <dgm:cxn modelId="{8401C171-BB6B-4D59-883B-EF9CC1434152}" type="presOf" srcId="{894B51A9-AB7A-4CB4-99F9-3415E6124672}" destId="{726C67B5-4B95-4C6D-AD34-1F1E473B0B16}" srcOrd="0" destOrd="0" presId="urn:microsoft.com/office/officeart/2008/layout/RadialCluster"/>
    <dgm:cxn modelId="{D15EFC72-18CD-4212-8C2A-8CC624ADE475}" srcId="{894B51A9-AB7A-4CB4-99F9-3415E6124672}" destId="{56569630-F1A2-4EAC-BE1E-7306C0E8C932}" srcOrd="3" destOrd="0" parTransId="{15CF384D-5C18-4B86-AC54-5001B76E5D5C}" sibTransId="{DE5EFE80-CCF4-4F10-9594-177DBD40958D}"/>
    <dgm:cxn modelId="{EF484B7C-9ABA-4E93-B163-155EA5CADF69}" type="presOf" srcId="{A2F030FD-E2DB-4A88-A987-E50F59D3EC10}" destId="{810E4BE3-47AC-4FDC-BEBE-05A1F2648088}" srcOrd="0" destOrd="0" presId="urn:microsoft.com/office/officeart/2008/layout/RadialCluster"/>
    <dgm:cxn modelId="{323FB37E-74D9-45BB-A009-434534F52F45}" srcId="{0CB0EA25-67C4-4D15-B86E-DC9A09717640}" destId="{46DD55C2-7D4B-4791-9CE4-135BD308952E}" srcOrd="1" destOrd="0" parTransId="{DCBD7CA2-CE12-4CC9-9175-58C3EE02036A}" sibTransId="{4FFD3EA5-8CA3-44E8-8121-694E0D30E2BD}"/>
    <dgm:cxn modelId="{70BBF880-4CF1-47C5-BECC-C83B2F90E1C9}" srcId="{C178438C-A38D-44E3-AF18-83301AB8804B}" destId="{886FB917-144A-44DF-BF0C-7F421F5AC806}" srcOrd="1" destOrd="0" parTransId="{3FD87B0A-C5BB-48A2-8ABD-4F55FA1BC89D}" sibTransId="{99F1BFDF-9444-4B54-9002-274FEA9C6CC9}"/>
    <dgm:cxn modelId="{5E02F582-F493-4184-826E-1A35926B527F}" srcId="{46DD55C2-7D4B-4791-9CE4-135BD308952E}" destId="{F1F55A00-6B45-47FC-8178-973FD40628AC}" srcOrd="1" destOrd="0" parTransId="{1B52623D-C52D-47FC-A401-E6D216CE500A}" sibTransId="{3B25616E-53DB-4C3B-B638-2BA62C64CC73}"/>
    <dgm:cxn modelId="{E5023E89-A2BF-4D46-BBB0-97BE9D52F7BC}" srcId="{0CB0EA25-67C4-4D15-B86E-DC9A09717640}" destId="{894B51A9-AB7A-4CB4-99F9-3415E6124672}" srcOrd="2" destOrd="0" parTransId="{6C523CB5-6F55-4AA4-A906-B440439FD621}" sibTransId="{7EF4ECF8-D600-4E15-85BF-0ADF479C79EE}"/>
    <dgm:cxn modelId="{893B2894-61E4-40C9-B8F5-542C1619D305}" srcId="{C178438C-A38D-44E3-AF18-83301AB8804B}" destId="{5F27C262-D618-4F6D-BC5D-66E275FEEE8E}" srcOrd="2" destOrd="0" parTransId="{C226519F-5AD8-462B-9DCC-07B2D4761CD5}" sibTransId="{85374BE1-CA82-4B82-8AD2-D40C2FAF2627}"/>
    <dgm:cxn modelId="{090EFA95-80C0-46D3-8FF1-6195BB212915}" type="presOf" srcId="{886FB917-144A-44DF-BF0C-7F421F5AC806}" destId="{1C8DBFE4-1B3C-4053-8FFD-1A938A948947}" srcOrd="0" destOrd="0" presId="urn:microsoft.com/office/officeart/2008/layout/RadialCluster"/>
    <dgm:cxn modelId="{79EB5AA5-F8D7-4065-A2C0-F8A28E09C9EE}" type="presOf" srcId="{ACA0FF8B-5749-4DCE-A735-558F1E647582}" destId="{EF4DD598-D6C9-49AA-A627-46BE56200649}" srcOrd="0" destOrd="0" presId="urn:microsoft.com/office/officeart/2008/layout/RadialCluster"/>
    <dgm:cxn modelId="{D296E0A6-9FEE-41F5-B592-E521954A6EFA}" type="presOf" srcId="{621DAA7D-46B8-49F5-8194-2B9ED1B231AF}" destId="{C175E44A-1549-4E89-9024-797D85BE2912}" srcOrd="0" destOrd="0" presId="urn:microsoft.com/office/officeart/2008/layout/RadialCluster"/>
    <dgm:cxn modelId="{663888A7-BC8B-4458-A47A-C0048367E527}" srcId="{894B51A9-AB7A-4CB4-99F9-3415E6124672}" destId="{1456BFFF-6093-445B-882D-75E3A9C43C82}" srcOrd="2" destOrd="0" parTransId="{20414CC3-CD8D-4AA3-9A50-9262EA057364}" sibTransId="{E9F0997F-0A6A-417A-92EE-9C8CC59AE8D9}"/>
    <dgm:cxn modelId="{433AE5A9-314C-4EBA-BFF1-BE129FC9E092}" type="presOf" srcId="{6FA5CB51-A022-4EE6-8BD8-CDF13C2A6B26}" destId="{F01D8618-A846-4B21-9926-67CA97F0E71A}" srcOrd="0" destOrd="0" presId="urn:microsoft.com/office/officeart/2008/layout/RadialCluster"/>
    <dgm:cxn modelId="{1BBB87AD-E91C-40FA-8840-3DE440E14778}" srcId="{C178438C-A38D-44E3-AF18-83301AB8804B}" destId="{8850ED25-4873-43BA-A778-460F08673589}" srcOrd="0" destOrd="0" parTransId="{6E82CC9F-9446-40EA-9DFC-FD3277C56D78}" sibTransId="{17754A5F-8420-4627-A0E6-70A58C91D146}"/>
    <dgm:cxn modelId="{B32024B6-7DEB-4F3E-8F6A-3F232EDA84E3}" type="presOf" srcId="{1456BFFF-6093-445B-882D-75E3A9C43C82}" destId="{3A64DBE6-22D3-4A1D-BB9A-6FD9744B433F}" srcOrd="0" destOrd="0" presId="urn:microsoft.com/office/officeart/2008/layout/RadialCluster"/>
    <dgm:cxn modelId="{49AF7CC8-B3A2-4D06-8452-543525DE49C4}" type="presOf" srcId="{D2BAA7DE-DA3B-4165-BC11-47C0FE29A6CC}" destId="{37263292-825E-4898-BCBD-89876262C136}" srcOrd="0" destOrd="0" presId="urn:microsoft.com/office/officeart/2008/layout/RadialCluster"/>
    <dgm:cxn modelId="{B5E806CB-B569-4D9B-8F1C-DDCD0FF349BA}" type="presOf" srcId="{55EDFF49-54DE-4225-96D5-98A1A92B7A98}" destId="{66680CEF-2575-4289-A3C7-BDF11C91C522}" srcOrd="0" destOrd="0" presId="urn:microsoft.com/office/officeart/2008/layout/RadialCluster"/>
    <dgm:cxn modelId="{02887ACB-31EF-4F53-B454-F5DAD2F15986}" srcId="{894B51A9-AB7A-4CB4-99F9-3415E6124672}" destId="{F9FA7399-FBE8-48A2-B458-3DEA7CA13D01}" srcOrd="5" destOrd="0" parTransId="{ED3C5326-D179-4228-9589-A8CB2963CCD7}" sibTransId="{85C0E728-4EA5-44E6-866A-B4B06B9CA5D4}"/>
    <dgm:cxn modelId="{987B9BD4-9EAC-42E0-A17D-6223D847CE1D}" type="presOf" srcId="{6C523CB5-6F55-4AA4-A906-B440439FD621}" destId="{0A89BC69-2FCA-4F69-9C35-9475C500C039}" srcOrd="0" destOrd="0" presId="urn:microsoft.com/office/officeart/2008/layout/RadialCluster"/>
    <dgm:cxn modelId="{42372AD8-1D7E-4A32-912B-4656C054C97C}" type="presOf" srcId="{C178438C-A38D-44E3-AF18-83301AB8804B}" destId="{57C2E55D-D88A-405F-901B-9189352DBAF4}" srcOrd="0" destOrd="0" presId="urn:microsoft.com/office/officeart/2008/layout/RadialCluster"/>
    <dgm:cxn modelId="{A20CA7D8-67B7-40E9-972A-7D6444A28948}" type="presOf" srcId="{F9FA7399-FBE8-48A2-B458-3DEA7CA13D01}" destId="{8F0E64D6-E5DD-452B-99C2-7D5746EA748F}" srcOrd="0" destOrd="0" presId="urn:microsoft.com/office/officeart/2008/layout/RadialCluster"/>
    <dgm:cxn modelId="{25AF98DB-F71F-4666-8E03-748D2FC9CA9A}" type="presOf" srcId="{1B52623D-C52D-47FC-A401-E6D216CE500A}" destId="{EAAC6EBB-6DA8-4C8D-9961-0AFAC26786C5}" srcOrd="0" destOrd="0" presId="urn:microsoft.com/office/officeart/2008/layout/RadialCluster"/>
    <dgm:cxn modelId="{4B5D49DF-BBE5-42F3-9C67-45833A451D40}" type="presOf" srcId="{D20BC062-E805-44B8-BEA6-C251319DFB32}" destId="{BA9FEA23-6690-4E82-A696-5F68E7A3AA0C}" srcOrd="0" destOrd="0" presId="urn:microsoft.com/office/officeart/2008/layout/RadialCluster"/>
    <dgm:cxn modelId="{DED0AFEF-E861-46F0-AA1F-9406ECD58F37}" srcId="{894B51A9-AB7A-4CB4-99F9-3415E6124672}" destId="{8F4BFD7B-BB84-43E5-A222-70D4A90FFEB0}" srcOrd="4" destOrd="0" parTransId="{ACA0FF8B-5749-4DCE-A735-558F1E647582}" sibTransId="{F7DEBD8E-268E-4966-A862-3A80C7B90455}"/>
    <dgm:cxn modelId="{402155F2-E8D6-45A9-9E7D-A6DD13F391E8}" type="presOf" srcId="{C1C68C49-EC71-4838-B38A-970043FCE151}" destId="{9F3E0C82-ED08-494F-83FE-499A6E284AD1}" srcOrd="0" destOrd="0" presId="urn:microsoft.com/office/officeart/2008/layout/RadialCluster"/>
    <dgm:cxn modelId="{3B0A48F9-1D0A-42EE-AF91-EB0BB6647307}" type="presOf" srcId="{DDBBEB45-251F-496A-9968-5F39F053FD6E}" destId="{E0907A11-43C7-48E5-BC30-A0E72FD5DC67}" srcOrd="0" destOrd="0" presId="urn:microsoft.com/office/officeart/2008/layout/RadialCluster"/>
    <dgm:cxn modelId="{7D571AFD-2B26-4757-ADBB-067043B8C096}" type="presOf" srcId="{6E82CC9F-9446-40EA-9DFC-FD3277C56D78}" destId="{8BAA5CD4-266C-4168-971A-1FDC30C9DCB2}" srcOrd="0" destOrd="0" presId="urn:microsoft.com/office/officeart/2008/layout/RadialCluster"/>
    <dgm:cxn modelId="{2913D9FD-4E27-459F-B629-6955E64B1F8C}" type="presOf" srcId="{0CB0EA25-67C4-4D15-B86E-DC9A09717640}" destId="{833897EF-7DC7-4D58-A000-697CF4F8DA36}" srcOrd="0" destOrd="0" presId="urn:microsoft.com/office/officeart/2008/layout/RadialCluster"/>
    <dgm:cxn modelId="{B4A2FA96-4A95-4D38-8058-658BD57EED88}" type="presParOf" srcId="{BA9FEA23-6690-4E82-A696-5F68E7A3AA0C}" destId="{833897EF-7DC7-4D58-A000-697CF4F8DA36}" srcOrd="0" destOrd="0" presId="urn:microsoft.com/office/officeart/2008/layout/RadialCluster"/>
    <dgm:cxn modelId="{1FDB0ADD-348E-4B23-AA91-BAE91F110CF4}" type="presParOf" srcId="{BA9FEA23-6690-4E82-A696-5F68E7A3AA0C}" destId="{8E855BE5-F1DF-4493-907F-F303B574CD07}" srcOrd="1" destOrd="0" presId="urn:microsoft.com/office/officeart/2008/layout/RadialCluster"/>
    <dgm:cxn modelId="{CFDAD9EF-BFC1-4718-A559-2A8CDE1E1A0B}" type="presParOf" srcId="{8E855BE5-F1DF-4493-907F-F303B574CD07}" destId="{57C2E55D-D88A-405F-901B-9189352DBAF4}" srcOrd="0" destOrd="0" presId="urn:microsoft.com/office/officeart/2008/layout/RadialCluster"/>
    <dgm:cxn modelId="{6E613051-12F1-4BCF-A3C5-236063B03DB4}" type="presParOf" srcId="{8E855BE5-F1DF-4493-907F-F303B574CD07}" destId="{8BAA5CD4-266C-4168-971A-1FDC30C9DCB2}" srcOrd="1" destOrd="0" presId="urn:microsoft.com/office/officeart/2008/layout/RadialCluster"/>
    <dgm:cxn modelId="{0223B82C-B2EB-454A-B53B-B0AB93040084}" type="presParOf" srcId="{8E855BE5-F1DF-4493-907F-F303B574CD07}" destId="{918792F5-9C57-467A-B2B7-2CBA8A461133}" srcOrd="2" destOrd="0" presId="urn:microsoft.com/office/officeart/2008/layout/RadialCluster"/>
    <dgm:cxn modelId="{17F6C91C-80F8-42B7-BE98-C6FB285A651B}" type="presParOf" srcId="{8E855BE5-F1DF-4493-907F-F303B574CD07}" destId="{916ACFA5-E610-44E6-BA78-BF5AAA2BC3A5}" srcOrd="3" destOrd="0" presId="urn:microsoft.com/office/officeart/2008/layout/RadialCluster"/>
    <dgm:cxn modelId="{00F774F8-96F3-433A-BDF2-925CB00BC120}" type="presParOf" srcId="{8E855BE5-F1DF-4493-907F-F303B574CD07}" destId="{1C8DBFE4-1B3C-4053-8FFD-1A938A948947}" srcOrd="4" destOrd="0" presId="urn:microsoft.com/office/officeart/2008/layout/RadialCluster"/>
    <dgm:cxn modelId="{F1CDBAF8-7D30-445F-A906-596642BB80F0}" type="presParOf" srcId="{8E855BE5-F1DF-4493-907F-F303B574CD07}" destId="{160EC1C5-1127-4C25-B48F-58EB6367E300}" srcOrd="5" destOrd="0" presId="urn:microsoft.com/office/officeart/2008/layout/RadialCluster"/>
    <dgm:cxn modelId="{16C421A8-9DE0-4899-B5D1-550DBFB67C4F}" type="presParOf" srcId="{8E855BE5-F1DF-4493-907F-F303B574CD07}" destId="{E4AB3236-A114-4098-A14A-9503386702E1}" srcOrd="6" destOrd="0" presId="urn:microsoft.com/office/officeart/2008/layout/RadialCluster"/>
    <dgm:cxn modelId="{B426349D-7EE3-4ECA-A506-F8D979EF2AA2}" type="presParOf" srcId="{8E855BE5-F1DF-4493-907F-F303B574CD07}" destId="{F01D8618-A846-4B21-9926-67CA97F0E71A}" srcOrd="7" destOrd="0" presId="urn:microsoft.com/office/officeart/2008/layout/RadialCluster"/>
    <dgm:cxn modelId="{B73B707C-03C9-4D6A-95E3-797EB0697CFE}" type="presParOf" srcId="{8E855BE5-F1DF-4493-907F-F303B574CD07}" destId="{5B6CF8D8-99A3-41F8-9D3E-A9F0557BF7E9}" srcOrd="8" destOrd="0" presId="urn:microsoft.com/office/officeart/2008/layout/RadialCluster"/>
    <dgm:cxn modelId="{99976DFA-D46D-4DEA-AC30-803BA2D7AEF6}" type="presParOf" srcId="{BA9FEA23-6690-4E82-A696-5F68E7A3AA0C}" destId="{66680CEF-2575-4289-A3C7-BDF11C91C522}" srcOrd="2" destOrd="0" presId="urn:microsoft.com/office/officeart/2008/layout/RadialCluster"/>
    <dgm:cxn modelId="{FD9C63BA-4C42-44E1-ACB5-FC30AB8AD2B4}" type="presParOf" srcId="{BA9FEA23-6690-4E82-A696-5F68E7A3AA0C}" destId="{AC63238D-4289-4091-95D8-AE7B84D0E9AB}" srcOrd="3" destOrd="0" presId="urn:microsoft.com/office/officeart/2008/layout/RadialCluster"/>
    <dgm:cxn modelId="{42039F65-3617-44AD-8B7B-F9ACB2883845}" type="presParOf" srcId="{AC63238D-4289-4091-95D8-AE7B84D0E9AB}" destId="{6A0301B8-75DB-4848-ABA2-19F0CED7BF9E}" srcOrd="0" destOrd="0" presId="urn:microsoft.com/office/officeart/2008/layout/RadialCluster"/>
    <dgm:cxn modelId="{2848E008-103F-4573-9AD8-6BDEFE58A441}" type="presParOf" srcId="{AC63238D-4289-4091-95D8-AE7B84D0E9AB}" destId="{8874E58A-4F67-4B9A-8E27-356956433B46}" srcOrd="1" destOrd="0" presId="urn:microsoft.com/office/officeart/2008/layout/RadialCluster"/>
    <dgm:cxn modelId="{34A1C3F9-387C-4CC5-8DA5-D8F5D1E4FE0A}" type="presParOf" srcId="{AC63238D-4289-4091-95D8-AE7B84D0E9AB}" destId="{9A5DD05E-8E89-4BDE-BBC3-D1A6C573F5BB}" srcOrd="2" destOrd="0" presId="urn:microsoft.com/office/officeart/2008/layout/RadialCluster"/>
    <dgm:cxn modelId="{CE995528-FFE9-4351-9B94-5DD585B08F01}" type="presParOf" srcId="{AC63238D-4289-4091-95D8-AE7B84D0E9AB}" destId="{EAAC6EBB-6DA8-4C8D-9961-0AFAC26786C5}" srcOrd="3" destOrd="0" presId="urn:microsoft.com/office/officeart/2008/layout/RadialCluster"/>
    <dgm:cxn modelId="{C13E6C7E-C08A-4D69-8C4E-DF85307FE39C}" type="presParOf" srcId="{AC63238D-4289-4091-95D8-AE7B84D0E9AB}" destId="{BB0165EB-E9FE-4EEC-B24E-1BC71D1FCA37}" srcOrd="4" destOrd="0" presId="urn:microsoft.com/office/officeart/2008/layout/RadialCluster"/>
    <dgm:cxn modelId="{C5370C7F-960E-4FBD-82F3-C52D44DE0656}" type="presParOf" srcId="{AC63238D-4289-4091-95D8-AE7B84D0E9AB}" destId="{9F3E0C82-ED08-494F-83FE-499A6E284AD1}" srcOrd="5" destOrd="0" presId="urn:microsoft.com/office/officeart/2008/layout/RadialCluster"/>
    <dgm:cxn modelId="{C6B33677-AC98-4E44-AF2E-4A8F10A52D2A}" type="presParOf" srcId="{AC63238D-4289-4091-95D8-AE7B84D0E9AB}" destId="{36207181-0552-481E-A876-0F341A55552F}" srcOrd="6" destOrd="0" presId="urn:microsoft.com/office/officeart/2008/layout/RadialCluster"/>
    <dgm:cxn modelId="{BE0A87C5-E8CA-4A67-B902-261078638B3A}" type="presParOf" srcId="{BA9FEA23-6690-4E82-A696-5F68E7A3AA0C}" destId="{D63FB1D2-05ED-4E6E-8E80-0E7A6037BD14}" srcOrd="4" destOrd="0" presId="urn:microsoft.com/office/officeart/2008/layout/RadialCluster"/>
    <dgm:cxn modelId="{3B2ECF00-06B4-46EA-B2EF-4DDECC432F71}" type="presParOf" srcId="{BA9FEA23-6690-4E82-A696-5F68E7A3AA0C}" destId="{8A3DF106-FE63-40AE-AC8F-2E6B2CB6D648}" srcOrd="5" destOrd="0" presId="urn:microsoft.com/office/officeart/2008/layout/RadialCluster"/>
    <dgm:cxn modelId="{3BB7806F-3C7C-41E7-9109-28E3A6B70563}" type="presParOf" srcId="{8A3DF106-FE63-40AE-AC8F-2E6B2CB6D648}" destId="{726C67B5-4B95-4C6D-AD34-1F1E473B0B16}" srcOrd="0" destOrd="0" presId="urn:microsoft.com/office/officeart/2008/layout/RadialCluster"/>
    <dgm:cxn modelId="{4624632F-C9DB-4DDB-B244-04EA924A83F0}" type="presParOf" srcId="{8A3DF106-FE63-40AE-AC8F-2E6B2CB6D648}" destId="{C175E44A-1549-4E89-9024-797D85BE2912}" srcOrd="1" destOrd="0" presId="urn:microsoft.com/office/officeart/2008/layout/RadialCluster"/>
    <dgm:cxn modelId="{1D1D7867-A523-4881-A0FC-4B70E0958B84}" type="presParOf" srcId="{8A3DF106-FE63-40AE-AC8F-2E6B2CB6D648}" destId="{E0907A11-43C7-48E5-BC30-A0E72FD5DC67}" srcOrd="2" destOrd="0" presId="urn:microsoft.com/office/officeart/2008/layout/RadialCluster"/>
    <dgm:cxn modelId="{101BE445-53BA-404E-A738-2DD18088ABEC}" type="presParOf" srcId="{8A3DF106-FE63-40AE-AC8F-2E6B2CB6D648}" destId="{37263292-825E-4898-BCBD-89876262C136}" srcOrd="3" destOrd="0" presId="urn:microsoft.com/office/officeart/2008/layout/RadialCluster"/>
    <dgm:cxn modelId="{36B96BF2-BE14-438E-946A-F6AC422A405F}" type="presParOf" srcId="{8A3DF106-FE63-40AE-AC8F-2E6B2CB6D648}" destId="{810E4BE3-47AC-4FDC-BEBE-05A1F2648088}" srcOrd="4" destOrd="0" presId="urn:microsoft.com/office/officeart/2008/layout/RadialCluster"/>
    <dgm:cxn modelId="{1612F816-8ED3-419B-BE58-268F6D606DE8}" type="presParOf" srcId="{8A3DF106-FE63-40AE-AC8F-2E6B2CB6D648}" destId="{D6B266BE-B412-40D4-A4A7-AA970D071638}" srcOrd="5" destOrd="0" presId="urn:microsoft.com/office/officeart/2008/layout/RadialCluster"/>
    <dgm:cxn modelId="{7E28E598-6776-4811-828E-23E4D1ECC719}" type="presParOf" srcId="{8A3DF106-FE63-40AE-AC8F-2E6B2CB6D648}" destId="{3A64DBE6-22D3-4A1D-BB9A-6FD9744B433F}" srcOrd="6" destOrd="0" presId="urn:microsoft.com/office/officeart/2008/layout/RadialCluster"/>
    <dgm:cxn modelId="{F4ACFB1D-3DBB-443E-A0AB-EBF45A0A2228}" type="presParOf" srcId="{8A3DF106-FE63-40AE-AC8F-2E6B2CB6D648}" destId="{59ABD1D2-D67D-47B9-998A-69A7D825678E}" srcOrd="7" destOrd="0" presId="urn:microsoft.com/office/officeart/2008/layout/RadialCluster"/>
    <dgm:cxn modelId="{072A177F-F500-4311-9D59-3B3D940B0CE0}" type="presParOf" srcId="{8A3DF106-FE63-40AE-AC8F-2E6B2CB6D648}" destId="{E2CDF66E-383F-422A-B59F-1FF68AF2D7DE}" srcOrd="8" destOrd="0" presId="urn:microsoft.com/office/officeart/2008/layout/RadialCluster"/>
    <dgm:cxn modelId="{E82622BD-0509-4005-BA02-D08174950667}" type="presParOf" srcId="{8A3DF106-FE63-40AE-AC8F-2E6B2CB6D648}" destId="{EF4DD598-D6C9-49AA-A627-46BE56200649}" srcOrd="9" destOrd="0" presId="urn:microsoft.com/office/officeart/2008/layout/RadialCluster"/>
    <dgm:cxn modelId="{A6608BE5-5AB7-4432-ABE3-06A4B7107D53}" type="presParOf" srcId="{8A3DF106-FE63-40AE-AC8F-2E6B2CB6D648}" destId="{0DA0C2F6-29FF-4E6F-B47F-70E825E3878D}" srcOrd="10" destOrd="0" presId="urn:microsoft.com/office/officeart/2008/layout/RadialCluster"/>
    <dgm:cxn modelId="{28DF1A20-8D4A-45C0-8ED5-85D9A31E4476}" type="presParOf" srcId="{8A3DF106-FE63-40AE-AC8F-2E6B2CB6D648}" destId="{101E0F75-9D11-4FA1-8D17-650A491BB6AB}" srcOrd="11" destOrd="0" presId="urn:microsoft.com/office/officeart/2008/layout/RadialCluster"/>
    <dgm:cxn modelId="{A7C319BE-828F-4788-9FDD-CE70D1A03CC0}" type="presParOf" srcId="{8A3DF106-FE63-40AE-AC8F-2E6B2CB6D648}" destId="{8F0E64D6-E5DD-452B-99C2-7D5746EA748F}" srcOrd="12" destOrd="0" presId="urn:microsoft.com/office/officeart/2008/layout/RadialCluster"/>
    <dgm:cxn modelId="{003A139C-5A3B-41A1-94CE-1BBEBF483A2F}" type="presParOf" srcId="{BA9FEA23-6690-4E82-A696-5F68E7A3AA0C}" destId="{0A89BC69-2FCA-4F69-9C35-9475C500C03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63A213-B056-492C-B916-5779AC583E12}" type="doc">
      <dgm:prSet loTypeId="urn:microsoft.com/office/officeart/2011/layout/HexagonRadial" loCatId="cycle" qsTypeId="urn:microsoft.com/office/officeart/2005/8/quickstyle/simple1" qsCatId="simple" csTypeId="urn:microsoft.com/office/officeart/2005/8/colors/accent1_3" csCatId="accent1" phldr="1"/>
      <dgm:spPr/>
      <dgm:t>
        <a:bodyPr/>
        <a:lstStyle/>
        <a:p>
          <a:endParaRPr lang="en-US"/>
        </a:p>
      </dgm:t>
    </dgm:pt>
    <dgm:pt modelId="{383CE095-4687-4C4F-B594-DFF376EC866E}">
      <dgm:prSet phldrT="[Text]" custT="1"/>
      <dgm:spPr/>
      <dgm:t>
        <a:bodyPr/>
        <a:lstStyle/>
        <a:p>
          <a:r>
            <a:rPr lang="en-US" sz="1400" spc="-5" dirty="0">
              <a:ea typeface="Cambria" panose="02040503050406030204" pitchFamily="18" charset="0"/>
              <a:cs typeface="Calibri" panose="020F0502020204030204" pitchFamily="34" charset="0"/>
            </a:rPr>
            <a:t>Individualized training and technical assistance to states and territories</a:t>
          </a:r>
          <a:endParaRPr lang="en-US" sz="1400" dirty="0"/>
        </a:p>
      </dgm:t>
    </dgm:pt>
    <dgm:pt modelId="{C0174C71-B1B7-4943-8BE8-60E690A40F77}" type="parTrans" cxnId="{044D01C0-423D-422F-A51E-6EF2A313EF9A}">
      <dgm:prSet/>
      <dgm:spPr/>
      <dgm:t>
        <a:bodyPr/>
        <a:lstStyle/>
        <a:p>
          <a:endParaRPr lang="en-US"/>
        </a:p>
      </dgm:t>
    </dgm:pt>
    <dgm:pt modelId="{EEE791CE-EEAB-439E-8044-8E4D8750BCF6}" type="sibTrans" cxnId="{044D01C0-423D-422F-A51E-6EF2A313EF9A}">
      <dgm:prSet/>
      <dgm:spPr/>
      <dgm:t>
        <a:bodyPr/>
        <a:lstStyle/>
        <a:p>
          <a:endParaRPr lang="en-US"/>
        </a:p>
      </dgm:t>
    </dgm:pt>
    <dgm:pt modelId="{645CFC09-075C-46B5-9259-D21001530FB2}">
      <dgm:prSet phldrT="[Text]" custT="1"/>
      <dgm:spPr/>
      <dgm:t>
        <a:bodyPr/>
        <a:lstStyle/>
        <a:p>
          <a:r>
            <a:rPr lang="en-US" sz="1400" spc="-5" dirty="0">
              <a:ea typeface="Cambria" panose="02040503050406030204" pitchFamily="18" charset="0"/>
              <a:cs typeface="Calibri" panose="020F0502020204030204" pitchFamily="34" charset="0"/>
            </a:rPr>
            <a:t>Quarterly state calls with DSA staff and SAG Chairs </a:t>
          </a:r>
          <a:endParaRPr lang="en-US" sz="1400" dirty="0"/>
        </a:p>
      </dgm:t>
    </dgm:pt>
    <dgm:pt modelId="{814D0CDE-C3B0-4B86-B714-7FB798A3BAF1}" type="sibTrans" cxnId="{AC57E6D7-0893-4379-B259-2032B62D36A8}">
      <dgm:prSet/>
      <dgm:spPr/>
      <dgm:t>
        <a:bodyPr/>
        <a:lstStyle/>
        <a:p>
          <a:endParaRPr lang="en-US"/>
        </a:p>
      </dgm:t>
    </dgm:pt>
    <dgm:pt modelId="{1C60DF4E-C97E-48AB-B918-03A966323D62}" type="parTrans" cxnId="{AC57E6D7-0893-4379-B259-2032B62D36A8}">
      <dgm:prSet/>
      <dgm:spPr/>
      <dgm:t>
        <a:bodyPr/>
        <a:lstStyle/>
        <a:p>
          <a:endParaRPr lang="en-US"/>
        </a:p>
      </dgm:t>
    </dgm:pt>
    <dgm:pt modelId="{676FF906-DB43-49E5-89E3-09CC44B81C5E}">
      <dgm:prSet custT="1"/>
      <dgm:spPr/>
      <dgm:t>
        <a:bodyPr/>
        <a:lstStyle/>
        <a:p>
          <a:r>
            <a:rPr lang="en-US" sz="1400" spc="-5" dirty="0">
              <a:ea typeface="Cambria" panose="02040503050406030204" pitchFamily="18" charset="0"/>
              <a:cs typeface="Calibri" panose="020F0502020204030204" pitchFamily="34" charset="0"/>
            </a:rPr>
            <a:t>DSA staff cohort programs</a:t>
          </a:r>
        </a:p>
      </dgm:t>
    </dgm:pt>
    <dgm:pt modelId="{B99D84DD-2685-41F6-AABF-B1B5C7BA9971}" type="parTrans" cxnId="{02ECA169-4F02-46FA-8FFA-2CBF9F8783AB}">
      <dgm:prSet/>
      <dgm:spPr/>
      <dgm:t>
        <a:bodyPr/>
        <a:lstStyle/>
        <a:p>
          <a:endParaRPr lang="en-US"/>
        </a:p>
      </dgm:t>
    </dgm:pt>
    <dgm:pt modelId="{1F9DEC04-C559-4F82-B16C-DA12466C5060}" type="sibTrans" cxnId="{02ECA169-4F02-46FA-8FFA-2CBF9F8783AB}">
      <dgm:prSet/>
      <dgm:spPr/>
      <dgm:t>
        <a:bodyPr/>
        <a:lstStyle/>
        <a:p>
          <a:endParaRPr lang="en-US"/>
        </a:p>
      </dgm:t>
    </dgm:pt>
    <dgm:pt modelId="{850DE14A-D171-4BF0-9413-435C327D42BF}">
      <dgm:prSet custT="1"/>
      <dgm:spPr/>
      <dgm:t>
        <a:bodyPr/>
        <a:lstStyle/>
        <a:p>
          <a:r>
            <a:rPr lang="en-US" sz="1400" spc="-5" dirty="0">
              <a:ea typeface="Cambria" panose="02040503050406030204" pitchFamily="18" charset="0"/>
              <a:cs typeface="Calibri" panose="020F0502020204030204" pitchFamily="34" charset="0"/>
            </a:rPr>
            <a:t>Interactive tip sheets, tools, and resources</a:t>
          </a:r>
        </a:p>
      </dgm:t>
    </dgm:pt>
    <dgm:pt modelId="{2FA9F97B-ADD8-4844-847A-654B8CA72773}" type="parTrans" cxnId="{67A071F8-A66A-453D-88B0-DDD99E1C3483}">
      <dgm:prSet/>
      <dgm:spPr/>
      <dgm:t>
        <a:bodyPr/>
        <a:lstStyle/>
        <a:p>
          <a:endParaRPr lang="en-US"/>
        </a:p>
      </dgm:t>
    </dgm:pt>
    <dgm:pt modelId="{46AB5E7C-D3FB-44C3-8317-80A22780C08C}" type="sibTrans" cxnId="{67A071F8-A66A-453D-88B0-DDD99E1C3483}">
      <dgm:prSet/>
      <dgm:spPr/>
      <dgm:t>
        <a:bodyPr/>
        <a:lstStyle/>
        <a:p>
          <a:endParaRPr lang="en-US"/>
        </a:p>
      </dgm:t>
    </dgm:pt>
    <dgm:pt modelId="{0B2335E4-C96B-48CF-AC73-1EC31AB2C251}">
      <dgm:prSet custT="1"/>
      <dgm:spPr/>
      <dgm:t>
        <a:bodyPr/>
        <a:lstStyle/>
        <a:p>
          <a:r>
            <a:rPr lang="en-US" sz="1400" spc="-5" dirty="0">
              <a:ea typeface="Cambria" panose="02040503050406030204" pitchFamily="18" charset="0"/>
              <a:cs typeface="Calibri" panose="020F0502020204030204" pitchFamily="34" charset="0"/>
            </a:rPr>
            <a:t>Peer-learning roundtables</a:t>
          </a:r>
        </a:p>
      </dgm:t>
    </dgm:pt>
    <dgm:pt modelId="{B4AC5CC2-8E3D-44A3-B410-5AD754C54074}" type="parTrans" cxnId="{F2687541-9C19-430B-A6BE-7E2B38017075}">
      <dgm:prSet/>
      <dgm:spPr/>
      <dgm:t>
        <a:bodyPr/>
        <a:lstStyle/>
        <a:p>
          <a:endParaRPr lang="en-US"/>
        </a:p>
      </dgm:t>
    </dgm:pt>
    <dgm:pt modelId="{2F1A9FE0-DF33-47E0-8A09-45145B981D34}" type="sibTrans" cxnId="{F2687541-9C19-430B-A6BE-7E2B38017075}">
      <dgm:prSet/>
      <dgm:spPr/>
      <dgm:t>
        <a:bodyPr/>
        <a:lstStyle/>
        <a:p>
          <a:endParaRPr lang="en-US"/>
        </a:p>
      </dgm:t>
    </dgm:pt>
    <dgm:pt modelId="{D4ADA457-867A-41A0-A305-0745255B96C4}">
      <dgm:prSet custT="1"/>
      <dgm:spPr/>
      <dgm:t>
        <a:bodyPr/>
        <a:lstStyle/>
        <a:p>
          <a:r>
            <a:rPr lang="en-US" sz="1400" spc="-5" dirty="0">
              <a:ea typeface="Cambria" panose="02040503050406030204" pitchFamily="18" charset="0"/>
              <a:cs typeface="Calibri" panose="020F0502020204030204" pitchFamily="34" charset="0"/>
            </a:rPr>
            <a:t>National conferences sessions</a:t>
          </a:r>
        </a:p>
      </dgm:t>
    </dgm:pt>
    <dgm:pt modelId="{84BEAF01-0807-4E2E-9438-F762E0C76EB1}" type="parTrans" cxnId="{59687F8E-E84A-4B09-AAB3-D2A473084363}">
      <dgm:prSet/>
      <dgm:spPr/>
      <dgm:t>
        <a:bodyPr/>
        <a:lstStyle/>
        <a:p>
          <a:endParaRPr lang="en-US"/>
        </a:p>
      </dgm:t>
    </dgm:pt>
    <dgm:pt modelId="{1D36DAFA-0B9F-45B6-BD90-8EFF2140AACD}" type="sibTrans" cxnId="{59687F8E-E84A-4B09-AAB3-D2A473084363}">
      <dgm:prSet/>
      <dgm:spPr/>
      <dgm:t>
        <a:bodyPr/>
        <a:lstStyle/>
        <a:p>
          <a:endParaRPr lang="en-US"/>
        </a:p>
      </dgm:t>
    </dgm:pt>
    <dgm:pt modelId="{BA887C0B-5A91-4907-9CCB-F8B68F1B2123}">
      <dgm:prSet custT="1"/>
      <dgm:spPr/>
      <dgm:t>
        <a:bodyPr/>
        <a:lstStyle/>
        <a:p>
          <a:r>
            <a:rPr lang="en-US" sz="1400" spc="-5" dirty="0">
              <a:ea typeface="Cambria" panose="02040503050406030204" pitchFamily="18" charset="0"/>
              <a:cs typeface="Calibri" panose="020F0502020204030204" pitchFamily="34" charset="0"/>
            </a:rPr>
            <a:t>COMING SOON – Youth Justice Transformation Institute</a:t>
          </a:r>
          <a:endParaRPr lang="en-US" sz="1400" dirty="0">
            <a:ea typeface="Cambria" panose="02040503050406030204" pitchFamily="18" charset="0"/>
            <a:cs typeface="Calibri" panose="020F0502020204030204" pitchFamily="34" charset="0"/>
          </a:endParaRPr>
        </a:p>
      </dgm:t>
    </dgm:pt>
    <dgm:pt modelId="{D9531E61-08E5-45E3-A401-9AA5A6B1DB15}" type="parTrans" cxnId="{1FDAC54A-DEAE-4D02-ADAC-8918A45AF0ED}">
      <dgm:prSet/>
      <dgm:spPr/>
      <dgm:t>
        <a:bodyPr/>
        <a:lstStyle/>
        <a:p>
          <a:endParaRPr lang="en-US"/>
        </a:p>
      </dgm:t>
    </dgm:pt>
    <dgm:pt modelId="{9F592EE3-ED22-4584-80DC-ABECBDBC5468}" type="sibTrans" cxnId="{1FDAC54A-DEAE-4D02-ADAC-8918A45AF0ED}">
      <dgm:prSet/>
      <dgm:spPr/>
      <dgm:t>
        <a:bodyPr/>
        <a:lstStyle/>
        <a:p>
          <a:endParaRPr lang="en-US"/>
        </a:p>
      </dgm:t>
    </dgm:pt>
    <dgm:pt modelId="{7D95CC2B-D2C1-404C-9925-428DAE4A2B5A}" type="pres">
      <dgm:prSet presAssocID="{BE63A213-B056-492C-B916-5779AC583E12}" presName="Name0" presStyleCnt="0">
        <dgm:presLayoutVars>
          <dgm:chMax val="1"/>
          <dgm:chPref val="1"/>
          <dgm:dir/>
          <dgm:animOne val="branch"/>
          <dgm:animLvl val="lvl"/>
        </dgm:presLayoutVars>
      </dgm:prSet>
      <dgm:spPr/>
    </dgm:pt>
    <dgm:pt modelId="{3CCD6E37-9BB6-4EB2-9252-58FED01F4E63}" type="pres">
      <dgm:prSet presAssocID="{383CE095-4687-4C4F-B594-DFF376EC866E}" presName="Parent" presStyleLbl="node0" presStyleIdx="0" presStyleCnt="1">
        <dgm:presLayoutVars>
          <dgm:chMax val="6"/>
          <dgm:chPref val="6"/>
        </dgm:presLayoutVars>
      </dgm:prSet>
      <dgm:spPr/>
    </dgm:pt>
    <dgm:pt modelId="{2F1C2204-3684-4491-A78D-E3B8C9987619}" type="pres">
      <dgm:prSet presAssocID="{645CFC09-075C-46B5-9259-D21001530FB2}" presName="Accent1" presStyleCnt="0"/>
      <dgm:spPr/>
    </dgm:pt>
    <dgm:pt modelId="{47A46925-FFF4-4770-BEA4-E7897D8A9DA7}" type="pres">
      <dgm:prSet presAssocID="{645CFC09-075C-46B5-9259-D21001530FB2}" presName="Accent" presStyleLbl="bgShp" presStyleIdx="0" presStyleCnt="6"/>
      <dgm:spPr/>
    </dgm:pt>
    <dgm:pt modelId="{04250B17-68F4-4492-BFD9-0E52AED873A5}" type="pres">
      <dgm:prSet presAssocID="{645CFC09-075C-46B5-9259-D21001530FB2}" presName="Child1" presStyleLbl="node1" presStyleIdx="0" presStyleCnt="6">
        <dgm:presLayoutVars>
          <dgm:chMax val="0"/>
          <dgm:chPref val="0"/>
          <dgm:bulletEnabled val="1"/>
        </dgm:presLayoutVars>
      </dgm:prSet>
      <dgm:spPr/>
    </dgm:pt>
    <dgm:pt modelId="{4672B698-5E6C-4416-8ADB-F2BA3494A7FD}" type="pres">
      <dgm:prSet presAssocID="{676FF906-DB43-49E5-89E3-09CC44B81C5E}" presName="Accent2" presStyleCnt="0"/>
      <dgm:spPr/>
    </dgm:pt>
    <dgm:pt modelId="{A533D7FF-1439-40FB-874E-B1D0F81674A8}" type="pres">
      <dgm:prSet presAssocID="{676FF906-DB43-49E5-89E3-09CC44B81C5E}" presName="Accent" presStyleLbl="bgShp" presStyleIdx="1" presStyleCnt="6"/>
      <dgm:spPr/>
    </dgm:pt>
    <dgm:pt modelId="{CC546245-7C7B-4B94-B1AA-FF6E9CB6E0D7}" type="pres">
      <dgm:prSet presAssocID="{676FF906-DB43-49E5-89E3-09CC44B81C5E}" presName="Child2" presStyleLbl="node1" presStyleIdx="1" presStyleCnt="6">
        <dgm:presLayoutVars>
          <dgm:chMax val="0"/>
          <dgm:chPref val="0"/>
          <dgm:bulletEnabled val="1"/>
        </dgm:presLayoutVars>
      </dgm:prSet>
      <dgm:spPr/>
    </dgm:pt>
    <dgm:pt modelId="{5F74762A-3B7A-4CA1-B2CB-686E61BC10C4}" type="pres">
      <dgm:prSet presAssocID="{850DE14A-D171-4BF0-9413-435C327D42BF}" presName="Accent3" presStyleCnt="0"/>
      <dgm:spPr/>
    </dgm:pt>
    <dgm:pt modelId="{C3A784F8-3E29-40FC-AFB4-367D544203E5}" type="pres">
      <dgm:prSet presAssocID="{850DE14A-D171-4BF0-9413-435C327D42BF}" presName="Accent" presStyleLbl="bgShp" presStyleIdx="2" presStyleCnt="6"/>
      <dgm:spPr/>
    </dgm:pt>
    <dgm:pt modelId="{EEEA45B8-8D62-4685-965F-663E00825AB4}" type="pres">
      <dgm:prSet presAssocID="{850DE14A-D171-4BF0-9413-435C327D42BF}" presName="Child3" presStyleLbl="node1" presStyleIdx="2" presStyleCnt="6">
        <dgm:presLayoutVars>
          <dgm:chMax val="0"/>
          <dgm:chPref val="0"/>
          <dgm:bulletEnabled val="1"/>
        </dgm:presLayoutVars>
      </dgm:prSet>
      <dgm:spPr/>
    </dgm:pt>
    <dgm:pt modelId="{BD411E83-E2CD-41F0-8E9C-3DA40A5A6E4D}" type="pres">
      <dgm:prSet presAssocID="{0B2335E4-C96B-48CF-AC73-1EC31AB2C251}" presName="Accent4" presStyleCnt="0"/>
      <dgm:spPr/>
    </dgm:pt>
    <dgm:pt modelId="{B58DF227-F347-4605-B05E-6C30136647F2}" type="pres">
      <dgm:prSet presAssocID="{0B2335E4-C96B-48CF-AC73-1EC31AB2C251}" presName="Accent" presStyleLbl="bgShp" presStyleIdx="3" presStyleCnt="6"/>
      <dgm:spPr/>
    </dgm:pt>
    <dgm:pt modelId="{DEA0B52F-D54E-4068-94F4-122B10FCBC2B}" type="pres">
      <dgm:prSet presAssocID="{0B2335E4-C96B-48CF-AC73-1EC31AB2C251}" presName="Child4" presStyleLbl="node1" presStyleIdx="3" presStyleCnt="6">
        <dgm:presLayoutVars>
          <dgm:chMax val="0"/>
          <dgm:chPref val="0"/>
          <dgm:bulletEnabled val="1"/>
        </dgm:presLayoutVars>
      </dgm:prSet>
      <dgm:spPr/>
    </dgm:pt>
    <dgm:pt modelId="{C7390FE0-FC74-4BB5-993A-9863A4BE37EC}" type="pres">
      <dgm:prSet presAssocID="{D4ADA457-867A-41A0-A305-0745255B96C4}" presName="Accent5" presStyleCnt="0"/>
      <dgm:spPr/>
    </dgm:pt>
    <dgm:pt modelId="{7648F5F3-9502-4468-9DC6-398650C57C58}" type="pres">
      <dgm:prSet presAssocID="{D4ADA457-867A-41A0-A305-0745255B96C4}" presName="Accent" presStyleLbl="bgShp" presStyleIdx="4" presStyleCnt="6"/>
      <dgm:spPr/>
    </dgm:pt>
    <dgm:pt modelId="{79F34FEC-6888-4064-BC86-C5B211356C23}" type="pres">
      <dgm:prSet presAssocID="{D4ADA457-867A-41A0-A305-0745255B96C4}" presName="Child5" presStyleLbl="node1" presStyleIdx="4" presStyleCnt="6">
        <dgm:presLayoutVars>
          <dgm:chMax val="0"/>
          <dgm:chPref val="0"/>
          <dgm:bulletEnabled val="1"/>
        </dgm:presLayoutVars>
      </dgm:prSet>
      <dgm:spPr/>
    </dgm:pt>
    <dgm:pt modelId="{F1F94A6B-5F16-4947-AD8E-5A701973DA0F}" type="pres">
      <dgm:prSet presAssocID="{BA887C0B-5A91-4907-9CCB-F8B68F1B2123}" presName="Accent6" presStyleCnt="0"/>
      <dgm:spPr/>
    </dgm:pt>
    <dgm:pt modelId="{52E59797-CEF7-4115-BD94-49F6E8C23911}" type="pres">
      <dgm:prSet presAssocID="{BA887C0B-5A91-4907-9CCB-F8B68F1B2123}" presName="Accent" presStyleLbl="bgShp" presStyleIdx="5" presStyleCnt="6"/>
      <dgm:spPr/>
    </dgm:pt>
    <dgm:pt modelId="{A586CD61-B470-496F-9949-BAFCBEA11C71}" type="pres">
      <dgm:prSet presAssocID="{BA887C0B-5A91-4907-9CCB-F8B68F1B2123}" presName="Child6" presStyleLbl="node1" presStyleIdx="5" presStyleCnt="6">
        <dgm:presLayoutVars>
          <dgm:chMax val="0"/>
          <dgm:chPref val="0"/>
          <dgm:bulletEnabled val="1"/>
        </dgm:presLayoutVars>
      </dgm:prSet>
      <dgm:spPr/>
    </dgm:pt>
  </dgm:ptLst>
  <dgm:cxnLst>
    <dgm:cxn modelId="{947F1F1E-2726-4A09-9044-4CCC003E8321}" type="presOf" srcId="{645CFC09-075C-46B5-9259-D21001530FB2}" destId="{04250B17-68F4-4492-BFD9-0E52AED873A5}" srcOrd="0" destOrd="0" presId="urn:microsoft.com/office/officeart/2011/layout/HexagonRadial"/>
    <dgm:cxn modelId="{0B395B2A-430D-46DF-B698-114F5A1EAF34}" type="presOf" srcId="{850DE14A-D171-4BF0-9413-435C327D42BF}" destId="{EEEA45B8-8D62-4685-965F-663E00825AB4}" srcOrd="0" destOrd="0" presId="urn:microsoft.com/office/officeart/2011/layout/HexagonRadial"/>
    <dgm:cxn modelId="{F2687541-9C19-430B-A6BE-7E2B38017075}" srcId="{383CE095-4687-4C4F-B594-DFF376EC866E}" destId="{0B2335E4-C96B-48CF-AC73-1EC31AB2C251}" srcOrd="3" destOrd="0" parTransId="{B4AC5CC2-8E3D-44A3-B410-5AD754C54074}" sibTransId="{2F1A9FE0-DF33-47E0-8A09-45145B981D34}"/>
    <dgm:cxn modelId="{02ECA169-4F02-46FA-8FFA-2CBF9F8783AB}" srcId="{383CE095-4687-4C4F-B594-DFF376EC866E}" destId="{676FF906-DB43-49E5-89E3-09CC44B81C5E}" srcOrd="1" destOrd="0" parTransId="{B99D84DD-2685-41F6-AABF-B1B5C7BA9971}" sibTransId="{1F9DEC04-C559-4F82-B16C-DA12466C5060}"/>
    <dgm:cxn modelId="{1FDAC54A-DEAE-4D02-ADAC-8918A45AF0ED}" srcId="{383CE095-4687-4C4F-B594-DFF376EC866E}" destId="{BA887C0B-5A91-4907-9CCB-F8B68F1B2123}" srcOrd="5" destOrd="0" parTransId="{D9531E61-08E5-45E3-A401-9AA5A6B1DB15}" sibTransId="{9F592EE3-ED22-4584-80DC-ABECBDBC5468}"/>
    <dgm:cxn modelId="{DDD65878-28B8-44DA-A2F4-6CAFBB558975}" type="presOf" srcId="{676FF906-DB43-49E5-89E3-09CC44B81C5E}" destId="{CC546245-7C7B-4B94-B1AA-FF6E9CB6E0D7}" srcOrd="0" destOrd="0" presId="urn:microsoft.com/office/officeart/2011/layout/HexagonRadial"/>
    <dgm:cxn modelId="{13927E83-B2F1-4F4E-ACD3-20EDC9DEAD06}" type="presOf" srcId="{BE63A213-B056-492C-B916-5779AC583E12}" destId="{7D95CC2B-D2C1-404C-9925-428DAE4A2B5A}" srcOrd="0" destOrd="0" presId="urn:microsoft.com/office/officeart/2011/layout/HexagonRadial"/>
    <dgm:cxn modelId="{59687F8E-E84A-4B09-AAB3-D2A473084363}" srcId="{383CE095-4687-4C4F-B594-DFF376EC866E}" destId="{D4ADA457-867A-41A0-A305-0745255B96C4}" srcOrd="4" destOrd="0" parTransId="{84BEAF01-0807-4E2E-9438-F762E0C76EB1}" sibTransId="{1D36DAFA-0B9F-45B6-BD90-8EFF2140AACD}"/>
    <dgm:cxn modelId="{2469F6B8-A052-4B70-B0DC-671830ED2F83}" type="presOf" srcId="{383CE095-4687-4C4F-B594-DFF376EC866E}" destId="{3CCD6E37-9BB6-4EB2-9252-58FED01F4E63}" srcOrd="0" destOrd="0" presId="urn:microsoft.com/office/officeart/2011/layout/HexagonRadial"/>
    <dgm:cxn modelId="{044D01C0-423D-422F-A51E-6EF2A313EF9A}" srcId="{BE63A213-B056-492C-B916-5779AC583E12}" destId="{383CE095-4687-4C4F-B594-DFF376EC866E}" srcOrd="0" destOrd="0" parTransId="{C0174C71-B1B7-4943-8BE8-60E690A40F77}" sibTransId="{EEE791CE-EEAB-439E-8044-8E4D8750BCF6}"/>
    <dgm:cxn modelId="{AA026CD2-CAF6-45D1-90B3-4D53F67B80E3}" type="presOf" srcId="{D4ADA457-867A-41A0-A305-0745255B96C4}" destId="{79F34FEC-6888-4064-BC86-C5B211356C23}" srcOrd="0" destOrd="0" presId="urn:microsoft.com/office/officeart/2011/layout/HexagonRadial"/>
    <dgm:cxn modelId="{AC57E6D7-0893-4379-B259-2032B62D36A8}" srcId="{383CE095-4687-4C4F-B594-DFF376EC866E}" destId="{645CFC09-075C-46B5-9259-D21001530FB2}" srcOrd="0" destOrd="0" parTransId="{1C60DF4E-C97E-48AB-B918-03A966323D62}" sibTransId="{814D0CDE-C3B0-4B86-B714-7FB798A3BAF1}"/>
    <dgm:cxn modelId="{67A071F8-A66A-453D-88B0-DDD99E1C3483}" srcId="{383CE095-4687-4C4F-B594-DFF376EC866E}" destId="{850DE14A-D171-4BF0-9413-435C327D42BF}" srcOrd="2" destOrd="0" parTransId="{2FA9F97B-ADD8-4844-847A-654B8CA72773}" sibTransId="{46AB5E7C-D3FB-44C3-8317-80A22780C08C}"/>
    <dgm:cxn modelId="{F8FD94FB-A507-4C07-9065-CE86C91260E4}" type="presOf" srcId="{0B2335E4-C96B-48CF-AC73-1EC31AB2C251}" destId="{DEA0B52F-D54E-4068-94F4-122B10FCBC2B}" srcOrd="0" destOrd="0" presId="urn:microsoft.com/office/officeart/2011/layout/HexagonRadial"/>
    <dgm:cxn modelId="{FDDBFFFB-2F61-4AE5-8B0A-97DBEA010B6D}" type="presOf" srcId="{BA887C0B-5A91-4907-9CCB-F8B68F1B2123}" destId="{A586CD61-B470-496F-9949-BAFCBEA11C71}" srcOrd="0" destOrd="0" presId="urn:microsoft.com/office/officeart/2011/layout/HexagonRadial"/>
    <dgm:cxn modelId="{1E996FAF-6665-43B1-A1F1-D6F07BC3ADAC}" type="presParOf" srcId="{7D95CC2B-D2C1-404C-9925-428DAE4A2B5A}" destId="{3CCD6E37-9BB6-4EB2-9252-58FED01F4E63}" srcOrd="0" destOrd="0" presId="urn:microsoft.com/office/officeart/2011/layout/HexagonRadial"/>
    <dgm:cxn modelId="{EB778237-C01D-4716-B7EE-156E1AA601F7}" type="presParOf" srcId="{7D95CC2B-D2C1-404C-9925-428DAE4A2B5A}" destId="{2F1C2204-3684-4491-A78D-E3B8C9987619}" srcOrd="1" destOrd="0" presId="urn:microsoft.com/office/officeart/2011/layout/HexagonRadial"/>
    <dgm:cxn modelId="{FFF1FD23-0248-4FAE-BE8F-0C7C417402AD}" type="presParOf" srcId="{2F1C2204-3684-4491-A78D-E3B8C9987619}" destId="{47A46925-FFF4-4770-BEA4-E7897D8A9DA7}" srcOrd="0" destOrd="0" presId="urn:microsoft.com/office/officeart/2011/layout/HexagonRadial"/>
    <dgm:cxn modelId="{033683A2-FD0F-4F37-933E-3E3061D70405}" type="presParOf" srcId="{7D95CC2B-D2C1-404C-9925-428DAE4A2B5A}" destId="{04250B17-68F4-4492-BFD9-0E52AED873A5}" srcOrd="2" destOrd="0" presId="urn:microsoft.com/office/officeart/2011/layout/HexagonRadial"/>
    <dgm:cxn modelId="{BF1DA502-4855-4196-8E4C-E25B22CF1F97}" type="presParOf" srcId="{7D95CC2B-D2C1-404C-9925-428DAE4A2B5A}" destId="{4672B698-5E6C-4416-8ADB-F2BA3494A7FD}" srcOrd="3" destOrd="0" presId="urn:microsoft.com/office/officeart/2011/layout/HexagonRadial"/>
    <dgm:cxn modelId="{A2B10247-6B0F-466E-83FE-857F4DB16E1B}" type="presParOf" srcId="{4672B698-5E6C-4416-8ADB-F2BA3494A7FD}" destId="{A533D7FF-1439-40FB-874E-B1D0F81674A8}" srcOrd="0" destOrd="0" presId="urn:microsoft.com/office/officeart/2011/layout/HexagonRadial"/>
    <dgm:cxn modelId="{2C38E3A6-93CE-4B95-9D0B-79BE4997C648}" type="presParOf" srcId="{7D95CC2B-D2C1-404C-9925-428DAE4A2B5A}" destId="{CC546245-7C7B-4B94-B1AA-FF6E9CB6E0D7}" srcOrd="4" destOrd="0" presId="urn:microsoft.com/office/officeart/2011/layout/HexagonRadial"/>
    <dgm:cxn modelId="{A8509A8A-BE72-4F9D-AF9B-FCDBAD8CC102}" type="presParOf" srcId="{7D95CC2B-D2C1-404C-9925-428DAE4A2B5A}" destId="{5F74762A-3B7A-4CA1-B2CB-686E61BC10C4}" srcOrd="5" destOrd="0" presId="urn:microsoft.com/office/officeart/2011/layout/HexagonRadial"/>
    <dgm:cxn modelId="{F995872A-E6FE-45EF-9BEF-77C8E53025FC}" type="presParOf" srcId="{5F74762A-3B7A-4CA1-B2CB-686E61BC10C4}" destId="{C3A784F8-3E29-40FC-AFB4-367D544203E5}" srcOrd="0" destOrd="0" presId="urn:microsoft.com/office/officeart/2011/layout/HexagonRadial"/>
    <dgm:cxn modelId="{A65ECC17-DC0D-446B-9D79-75BBB7596862}" type="presParOf" srcId="{7D95CC2B-D2C1-404C-9925-428DAE4A2B5A}" destId="{EEEA45B8-8D62-4685-965F-663E00825AB4}" srcOrd="6" destOrd="0" presId="urn:microsoft.com/office/officeart/2011/layout/HexagonRadial"/>
    <dgm:cxn modelId="{4BED2B6B-A450-42CA-BA90-31E379EAC222}" type="presParOf" srcId="{7D95CC2B-D2C1-404C-9925-428DAE4A2B5A}" destId="{BD411E83-E2CD-41F0-8E9C-3DA40A5A6E4D}" srcOrd="7" destOrd="0" presId="urn:microsoft.com/office/officeart/2011/layout/HexagonRadial"/>
    <dgm:cxn modelId="{A04C66D5-C58B-40A4-897D-79363B27881F}" type="presParOf" srcId="{BD411E83-E2CD-41F0-8E9C-3DA40A5A6E4D}" destId="{B58DF227-F347-4605-B05E-6C30136647F2}" srcOrd="0" destOrd="0" presId="urn:microsoft.com/office/officeart/2011/layout/HexagonRadial"/>
    <dgm:cxn modelId="{17FEAF04-6C24-4D55-9839-28579E9C88B4}" type="presParOf" srcId="{7D95CC2B-D2C1-404C-9925-428DAE4A2B5A}" destId="{DEA0B52F-D54E-4068-94F4-122B10FCBC2B}" srcOrd="8" destOrd="0" presId="urn:microsoft.com/office/officeart/2011/layout/HexagonRadial"/>
    <dgm:cxn modelId="{16F3E74D-F30B-4812-B5A3-8BF648607749}" type="presParOf" srcId="{7D95CC2B-D2C1-404C-9925-428DAE4A2B5A}" destId="{C7390FE0-FC74-4BB5-993A-9863A4BE37EC}" srcOrd="9" destOrd="0" presId="urn:microsoft.com/office/officeart/2011/layout/HexagonRadial"/>
    <dgm:cxn modelId="{18CB465F-E7BE-447B-B193-8405C11EC8F1}" type="presParOf" srcId="{C7390FE0-FC74-4BB5-993A-9863A4BE37EC}" destId="{7648F5F3-9502-4468-9DC6-398650C57C58}" srcOrd="0" destOrd="0" presId="urn:microsoft.com/office/officeart/2011/layout/HexagonRadial"/>
    <dgm:cxn modelId="{1304806F-12C0-4621-B858-6C43C4F165B4}" type="presParOf" srcId="{7D95CC2B-D2C1-404C-9925-428DAE4A2B5A}" destId="{79F34FEC-6888-4064-BC86-C5B211356C23}" srcOrd="10" destOrd="0" presId="urn:microsoft.com/office/officeart/2011/layout/HexagonRadial"/>
    <dgm:cxn modelId="{F48CC509-DA56-4237-9E59-60A241853477}" type="presParOf" srcId="{7D95CC2B-D2C1-404C-9925-428DAE4A2B5A}" destId="{F1F94A6B-5F16-4947-AD8E-5A701973DA0F}" srcOrd="11" destOrd="0" presId="urn:microsoft.com/office/officeart/2011/layout/HexagonRadial"/>
    <dgm:cxn modelId="{0E5395A8-00DE-4FDD-856B-58FBB19B4E21}" type="presParOf" srcId="{F1F94A6B-5F16-4947-AD8E-5A701973DA0F}" destId="{52E59797-CEF7-4115-BD94-49F6E8C23911}" srcOrd="0" destOrd="0" presId="urn:microsoft.com/office/officeart/2011/layout/HexagonRadial"/>
    <dgm:cxn modelId="{5FDD20C9-D011-4A9C-96B8-5813E9B2D57C}" type="presParOf" srcId="{7D95CC2B-D2C1-404C-9925-428DAE4A2B5A}" destId="{A586CD61-B470-496F-9949-BAFCBEA11C7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D7D5D-9284-44D1-9BDD-7794C7520AC0}">
      <dsp:nvSpPr>
        <dsp:cNvPr id="0" name=""/>
        <dsp:cNvSpPr/>
      </dsp:nvSpPr>
      <dsp:spPr>
        <a:xfrm>
          <a:off x="449103" y="2384441"/>
          <a:ext cx="3538776" cy="48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1974</a:t>
          </a:r>
        </a:p>
      </dsp:txBody>
      <dsp:txXfrm>
        <a:off x="449103" y="2384441"/>
        <a:ext cx="3538776" cy="486737"/>
      </dsp:txXfrm>
    </dsp:sp>
    <dsp:sp modelId="{2E3F5BE9-E961-4D75-A3CE-003AEBB3A585}">
      <dsp:nvSpPr>
        <dsp:cNvPr id="0" name=""/>
        <dsp:cNvSpPr/>
      </dsp:nvSpPr>
      <dsp:spPr>
        <a:xfrm>
          <a:off x="0" y="2103276"/>
          <a:ext cx="11072190" cy="1752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288B0-98B6-49CE-B325-EF75228F63F6}">
      <dsp:nvSpPr>
        <dsp:cNvPr id="0" name=""/>
        <dsp:cNvSpPr/>
      </dsp:nvSpPr>
      <dsp:spPr>
        <a:xfrm>
          <a:off x="246395" y="-4806"/>
          <a:ext cx="3944192" cy="145605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Established Deinstitutionalization of Status Offenders (DSO) and Separation of Juveniles from Adult Inmates Requirements</a:t>
          </a:r>
        </a:p>
      </dsp:txBody>
      <dsp:txXfrm>
        <a:off x="246395" y="-4806"/>
        <a:ext cx="3944192" cy="1456056"/>
      </dsp:txXfrm>
    </dsp:sp>
    <dsp:sp modelId="{3E95B9B5-8F17-4BCA-8DA1-5D612D94FB28}">
      <dsp:nvSpPr>
        <dsp:cNvPr id="0" name=""/>
        <dsp:cNvSpPr/>
      </dsp:nvSpPr>
      <dsp:spPr>
        <a:xfrm>
          <a:off x="2218491" y="1390870"/>
          <a:ext cx="0" cy="73226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DACF93F-03FE-4033-9DB9-A50CA4A80C96}">
      <dsp:nvSpPr>
        <dsp:cNvPr id="0" name=""/>
        <dsp:cNvSpPr/>
      </dsp:nvSpPr>
      <dsp:spPr>
        <a:xfrm>
          <a:off x="2660839" y="1533639"/>
          <a:ext cx="3538776" cy="49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1977</a:t>
          </a:r>
        </a:p>
      </dsp:txBody>
      <dsp:txXfrm>
        <a:off x="2660839" y="1533639"/>
        <a:ext cx="3538776" cy="495146"/>
      </dsp:txXfrm>
    </dsp:sp>
    <dsp:sp modelId="{FA5D10B8-54F9-442A-9A4E-CBDA6DF2534F}">
      <dsp:nvSpPr>
        <dsp:cNvPr id="0" name=""/>
        <dsp:cNvSpPr/>
      </dsp:nvSpPr>
      <dsp:spPr>
        <a:xfrm>
          <a:off x="2483900" y="3023459"/>
          <a:ext cx="3892654" cy="12225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Increased and Expanded DSO and Separation Requirements and Emphasized Prevention and Treatment</a:t>
          </a:r>
        </a:p>
      </dsp:txBody>
      <dsp:txXfrm>
        <a:off x="2483900" y="3023459"/>
        <a:ext cx="3892654" cy="1222529"/>
      </dsp:txXfrm>
    </dsp:sp>
    <dsp:sp modelId="{9A972F57-960A-4FE1-8AC9-8120E65AB241}">
      <dsp:nvSpPr>
        <dsp:cNvPr id="0" name=""/>
        <dsp:cNvSpPr/>
      </dsp:nvSpPr>
      <dsp:spPr>
        <a:xfrm>
          <a:off x="4430227" y="2278549"/>
          <a:ext cx="0" cy="74491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2539252-A2AA-4197-9F8E-3EBD5219389B}">
      <dsp:nvSpPr>
        <dsp:cNvPr id="0" name=""/>
        <dsp:cNvSpPr/>
      </dsp:nvSpPr>
      <dsp:spPr>
        <a:xfrm>
          <a:off x="2163719" y="2168650"/>
          <a:ext cx="109545" cy="1076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4D0C8DA-3B49-43FB-AEE8-55CF5AA1C9F6}">
      <dsp:nvSpPr>
        <dsp:cNvPr id="0" name=""/>
        <dsp:cNvSpPr/>
      </dsp:nvSpPr>
      <dsp:spPr>
        <a:xfrm>
          <a:off x="4375454" y="2136140"/>
          <a:ext cx="109545" cy="10954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5984835-81F8-41FF-BF73-FC3FDD2B5A64}">
      <dsp:nvSpPr>
        <dsp:cNvPr id="0" name=""/>
        <dsp:cNvSpPr/>
      </dsp:nvSpPr>
      <dsp:spPr>
        <a:xfrm>
          <a:off x="4872574" y="2353040"/>
          <a:ext cx="3538776" cy="49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1980</a:t>
          </a:r>
        </a:p>
      </dsp:txBody>
      <dsp:txXfrm>
        <a:off x="4872574" y="2353040"/>
        <a:ext cx="3538776" cy="495146"/>
      </dsp:txXfrm>
    </dsp:sp>
    <dsp:sp modelId="{6EBD19AE-9479-46CB-9443-66995DB07C18}">
      <dsp:nvSpPr>
        <dsp:cNvPr id="0" name=""/>
        <dsp:cNvSpPr/>
      </dsp:nvSpPr>
      <dsp:spPr>
        <a:xfrm>
          <a:off x="4695635" y="345958"/>
          <a:ext cx="3892654" cy="101240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Established Removal of Juveniles from </a:t>
          </a:r>
          <a:br>
            <a:rPr lang="en-US" sz="1700" kern="1200" dirty="0"/>
          </a:br>
          <a:r>
            <a:rPr lang="en-US" sz="1700" kern="1200" dirty="0"/>
            <a:t>Adult Jails and Lockups Requirement</a:t>
          </a:r>
        </a:p>
      </dsp:txBody>
      <dsp:txXfrm>
        <a:off x="4695635" y="345958"/>
        <a:ext cx="3892654" cy="1012407"/>
      </dsp:txXfrm>
    </dsp:sp>
    <dsp:sp modelId="{5367DCE8-BF27-456F-B806-72B20D6D700F}">
      <dsp:nvSpPr>
        <dsp:cNvPr id="0" name=""/>
        <dsp:cNvSpPr/>
      </dsp:nvSpPr>
      <dsp:spPr>
        <a:xfrm>
          <a:off x="6641962" y="1358366"/>
          <a:ext cx="0" cy="74491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9D91B93D-33DE-47CD-B67C-404503A26D21}">
      <dsp:nvSpPr>
        <dsp:cNvPr id="0" name=""/>
        <dsp:cNvSpPr/>
      </dsp:nvSpPr>
      <dsp:spPr>
        <a:xfrm>
          <a:off x="7084309" y="1533639"/>
          <a:ext cx="3538776" cy="49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1988</a:t>
          </a:r>
        </a:p>
      </dsp:txBody>
      <dsp:txXfrm>
        <a:off x="7084309" y="1533639"/>
        <a:ext cx="3538776" cy="495146"/>
      </dsp:txXfrm>
    </dsp:sp>
    <dsp:sp modelId="{3A476858-F58B-4C19-8A2F-8606675DF74E}">
      <dsp:nvSpPr>
        <dsp:cNvPr id="0" name=""/>
        <dsp:cNvSpPr/>
      </dsp:nvSpPr>
      <dsp:spPr>
        <a:xfrm>
          <a:off x="6907370" y="3023459"/>
          <a:ext cx="3892654" cy="101240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Addressed Disproportionate </a:t>
          </a:r>
          <a:br>
            <a:rPr lang="en-US" sz="1700" kern="1200" dirty="0"/>
          </a:br>
          <a:r>
            <a:rPr lang="en-US" sz="1700" kern="1200" dirty="0"/>
            <a:t>Minority (DMC) Confinement As a Requirement</a:t>
          </a:r>
        </a:p>
      </dsp:txBody>
      <dsp:txXfrm>
        <a:off x="6907370" y="3023459"/>
        <a:ext cx="3892654" cy="1012407"/>
      </dsp:txXfrm>
    </dsp:sp>
    <dsp:sp modelId="{CD9BD6FA-5DC9-485E-84E1-259DAAAAD59A}">
      <dsp:nvSpPr>
        <dsp:cNvPr id="0" name=""/>
        <dsp:cNvSpPr/>
      </dsp:nvSpPr>
      <dsp:spPr>
        <a:xfrm>
          <a:off x="8853698" y="2278549"/>
          <a:ext cx="0" cy="74491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7635182-3081-4CBC-B0A1-167663B50CC6}">
      <dsp:nvSpPr>
        <dsp:cNvPr id="0" name=""/>
        <dsp:cNvSpPr/>
      </dsp:nvSpPr>
      <dsp:spPr>
        <a:xfrm>
          <a:off x="6587189" y="2136140"/>
          <a:ext cx="109545" cy="10954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3107C67-0371-4C7F-8FC0-8708464BB049}">
      <dsp:nvSpPr>
        <dsp:cNvPr id="0" name=""/>
        <dsp:cNvSpPr/>
      </dsp:nvSpPr>
      <dsp:spPr>
        <a:xfrm>
          <a:off x="8798925" y="2136140"/>
          <a:ext cx="109545" cy="10954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C8DAE-F327-4218-B15B-CC085E028D95}">
      <dsp:nvSpPr>
        <dsp:cNvPr id="0" name=""/>
        <dsp:cNvSpPr/>
      </dsp:nvSpPr>
      <dsp:spPr>
        <a:xfrm>
          <a:off x="778595" y="2266368"/>
          <a:ext cx="4465716" cy="458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1992</a:t>
          </a:r>
        </a:p>
      </dsp:txBody>
      <dsp:txXfrm>
        <a:off x="778595" y="2266368"/>
        <a:ext cx="4465716" cy="458810"/>
      </dsp:txXfrm>
    </dsp:sp>
    <dsp:sp modelId="{2E3F5BE9-E961-4D75-A3CE-003AEBB3A585}">
      <dsp:nvSpPr>
        <dsp:cNvPr id="0" name=""/>
        <dsp:cNvSpPr/>
      </dsp:nvSpPr>
      <dsp:spPr>
        <a:xfrm>
          <a:off x="0" y="1948930"/>
          <a:ext cx="11605054" cy="1624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CF0D6-11EE-4FDC-B917-28CAA73C89B4}">
      <dsp:nvSpPr>
        <dsp:cNvPr id="0" name=""/>
        <dsp:cNvSpPr/>
      </dsp:nvSpPr>
      <dsp:spPr>
        <a:xfrm>
          <a:off x="21442" y="-86002"/>
          <a:ext cx="5980023" cy="160269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kern="1200" dirty="0"/>
            <a:t>Amended DSO, Jail Removal, &amp; Separation Requirements</a:t>
          </a:r>
        </a:p>
        <a:p>
          <a:pPr marL="0" lvl="0" indent="0" algn="ctr" defTabSz="755650">
            <a:lnSpc>
              <a:spcPct val="90000"/>
            </a:lnSpc>
            <a:spcBef>
              <a:spcPct val="0"/>
            </a:spcBef>
            <a:spcAft>
              <a:spcPct val="35000"/>
            </a:spcAft>
            <a:buFont typeface="Arial" panose="020B0604020202020204" pitchFamily="34" charset="0"/>
            <a:buNone/>
          </a:pPr>
          <a:r>
            <a:rPr lang="en-US" sz="1700" kern="1200" dirty="0"/>
            <a:t>Elevated DMC to a Core Requirement</a:t>
          </a:r>
        </a:p>
        <a:p>
          <a:pPr marL="0" lvl="0" indent="0" algn="ctr" defTabSz="755650">
            <a:lnSpc>
              <a:spcPct val="90000"/>
            </a:lnSpc>
            <a:spcBef>
              <a:spcPct val="0"/>
            </a:spcBef>
            <a:spcAft>
              <a:spcPct val="35000"/>
            </a:spcAft>
            <a:buFont typeface="Arial" panose="020B0604020202020204" pitchFamily="34" charset="0"/>
            <a:buNone/>
          </a:pPr>
          <a:r>
            <a:rPr lang="en-US" sz="1700" kern="1200" dirty="0"/>
            <a:t>Established New Programs to Address Gender Bias</a:t>
          </a:r>
        </a:p>
        <a:p>
          <a:pPr marL="0" lvl="0" indent="0" algn="ctr" defTabSz="755650">
            <a:lnSpc>
              <a:spcPct val="90000"/>
            </a:lnSpc>
            <a:spcBef>
              <a:spcPct val="0"/>
            </a:spcBef>
            <a:spcAft>
              <a:spcPct val="35000"/>
            </a:spcAft>
            <a:buFont typeface="Arial" panose="020B0604020202020204" pitchFamily="34" charset="0"/>
            <a:buNone/>
          </a:pPr>
          <a:r>
            <a:rPr lang="en-US" sz="1700" kern="1200" dirty="0"/>
            <a:t>Emphasized Prevention and Treatment, Strengthening Families, Graduated Sanctions, and Risk-Need Assessments</a:t>
          </a:r>
        </a:p>
      </dsp:txBody>
      <dsp:txXfrm>
        <a:off x="21442" y="-86002"/>
        <a:ext cx="5980023" cy="1602695"/>
      </dsp:txXfrm>
    </dsp:sp>
    <dsp:sp modelId="{97BFEE56-EDF6-4A12-A007-E774D46D3B1F}">
      <dsp:nvSpPr>
        <dsp:cNvPr id="0" name=""/>
        <dsp:cNvSpPr/>
      </dsp:nvSpPr>
      <dsp:spPr>
        <a:xfrm>
          <a:off x="3011454" y="1344687"/>
          <a:ext cx="0" cy="69024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BDD7D5D-9284-44D1-9BDD-7794C7520AC0}">
      <dsp:nvSpPr>
        <dsp:cNvPr id="0" name=""/>
        <dsp:cNvSpPr/>
      </dsp:nvSpPr>
      <dsp:spPr>
        <a:xfrm>
          <a:off x="3768607" y="1366065"/>
          <a:ext cx="4465716" cy="458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kern="1200" dirty="0"/>
            <a:t>2002</a:t>
          </a:r>
          <a:endParaRPr lang="en-US" sz="2000" kern="1200" dirty="0"/>
        </a:p>
      </dsp:txBody>
      <dsp:txXfrm>
        <a:off x="3768607" y="1366065"/>
        <a:ext cx="4465716" cy="458810"/>
      </dsp:txXfrm>
    </dsp:sp>
    <dsp:sp modelId="{165288B0-98B6-49CE-B325-EF75228F63F6}">
      <dsp:nvSpPr>
        <dsp:cNvPr id="0" name=""/>
        <dsp:cNvSpPr/>
      </dsp:nvSpPr>
      <dsp:spPr>
        <a:xfrm>
          <a:off x="3512802" y="2405718"/>
          <a:ext cx="4977327" cy="147880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a:t>
          </a:r>
        </a:p>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kern="1200" dirty="0"/>
            <a:t>Broadened Scope of DMC Core Requirement from ‘Confinement’ to ‘Contact’</a:t>
          </a:r>
        </a:p>
        <a:p>
          <a:pPr marL="0" lvl="0" indent="0" algn="ctr" defTabSz="755650">
            <a:lnSpc>
              <a:spcPct val="90000"/>
            </a:lnSpc>
            <a:spcBef>
              <a:spcPct val="0"/>
            </a:spcBef>
            <a:spcAft>
              <a:spcPct val="35000"/>
            </a:spcAft>
            <a:buNone/>
          </a:pPr>
          <a:r>
            <a:rPr lang="en-US" sz="1700" kern="1200" dirty="0"/>
            <a:t>Required States to Give Funding Priorities of Grant Allocations to Evidence-based Programs</a:t>
          </a:r>
        </a:p>
        <a:p>
          <a:pPr marL="0" lvl="0" indent="0" algn="ctr" defTabSz="755650">
            <a:lnSpc>
              <a:spcPct val="90000"/>
            </a:lnSpc>
            <a:spcBef>
              <a:spcPct val="0"/>
            </a:spcBef>
            <a:spcAft>
              <a:spcPct val="35000"/>
            </a:spcAft>
            <a:buNone/>
          </a:pPr>
          <a:r>
            <a:rPr lang="en-US" sz="1700" kern="1200" dirty="0"/>
            <a:t>Reauthorized Title II Formula Grants Program</a:t>
          </a:r>
        </a:p>
        <a:p>
          <a:pPr marL="0" lvl="0" indent="0" defTabSz="755650">
            <a:lnSpc>
              <a:spcPct val="90000"/>
            </a:lnSpc>
            <a:spcBef>
              <a:spcPct val="0"/>
            </a:spcBef>
            <a:spcAft>
              <a:spcPct val="35000"/>
            </a:spcAft>
            <a:buNone/>
          </a:pPr>
          <a:endParaRPr lang="en-US" sz="1300" kern="1200" dirty="0"/>
        </a:p>
        <a:p>
          <a:pPr marL="0" lvl="0" indent="0" algn="l" defTabSz="755650">
            <a:lnSpc>
              <a:spcPct val="90000"/>
            </a:lnSpc>
            <a:spcBef>
              <a:spcPct val="0"/>
            </a:spcBef>
            <a:spcAft>
              <a:spcPct val="35000"/>
            </a:spcAft>
            <a:buNone/>
          </a:pPr>
          <a:endParaRPr lang="en-US" sz="1300" kern="1200" dirty="0"/>
        </a:p>
      </dsp:txBody>
      <dsp:txXfrm>
        <a:off x="3512802" y="2405718"/>
        <a:ext cx="4977327" cy="1478803"/>
      </dsp:txXfrm>
    </dsp:sp>
    <dsp:sp modelId="{3E95B9B5-8F17-4BCA-8DA1-5D612D94FB28}">
      <dsp:nvSpPr>
        <dsp:cNvPr id="0" name=""/>
        <dsp:cNvSpPr/>
      </dsp:nvSpPr>
      <dsp:spPr>
        <a:xfrm>
          <a:off x="6001465" y="2056311"/>
          <a:ext cx="0" cy="69024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F166B85-AFBF-460A-A67F-5A42FD1D14D8}">
      <dsp:nvSpPr>
        <dsp:cNvPr id="0" name=""/>
        <dsp:cNvSpPr/>
      </dsp:nvSpPr>
      <dsp:spPr>
        <a:xfrm>
          <a:off x="2960700" y="2065385"/>
          <a:ext cx="101506" cy="10150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2539252-A2AA-4197-9F8E-3EBD5219389B}">
      <dsp:nvSpPr>
        <dsp:cNvPr id="0" name=""/>
        <dsp:cNvSpPr/>
      </dsp:nvSpPr>
      <dsp:spPr>
        <a:xfrm>
          <a:off x="5950712" y="1924352"/>
          <a:ext cx="101506" cy="10150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E2BE86-6DB7-40F7-B521-374A0CEC85CD}">
      <dsp:nvSpPr>
        <dsp:cNvPr id="0" name=""/>
        <dsp:cNvSpPr/>
      </dsp:nvSpPr>
      <dsp:spPr>
        <a:xfrm>
          <a:off x="6559680" y="2221244"/>
          <a:ext cx="4465716" cy="458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dirty="0"/>
            <a:t>2018</a:t>
          </a:r>
          <a:endParaRPr lang="en-US" sz="2000" kern="1200" dirty="0"/>
        </a:p>
      </dsp:txBody>
      <dsp:txXfrm>
        <a:off x="6559680" y="2221244"/>
        <a:ext cx="4465716" cy="458810"/>
      </dsp:txXfrm>
    </dsp:sp>
    <dsp:sp modelId="{780ADEAF-EB45-454B-8674-B9DFD0E15983}">
      <dsp:nvSpPr>
        <dsp:cNvPr id="0" name=""/>
        <dsp:cNvSpPr/>
      </dsp:nvSpPr>
      <dsp:spPr>
        <a:xfrm>
          <a:off x="6317850" y="177238"/>
          <a:ext cx="5201081" cy="14222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b="1" kern="1200" dirty="0"/>
            <a:t>Juvenile Justice Reform Act (JJRA)</a:t>
          </a:r>
          <a:r>
            <a:rPr lang="en-US" sz="1700" kern="1200" dirty="0"/>
            <a:t> Sign into Law Reauthorizing and Substantially Amended                           the JJDP Act</a:t>
          </a:r>
        </a:p>
        <a:p>
          <a:pPr marL="0" lvl="0" indent="0" algn="ctr" defTabSz="755650">
            <a:lnSpc>
              <a:spcPct val="90000"/>
            </a:lnSpc>
            <a:spcBef>
              <a:spcPct val="0"/>
            </a:spcBef>
            <a:spcAft>
              <a:spcPct val="35000"/>
            </a:spcAft>
            <a:buNone/>
          </a:pPr>
          <a:r>
            <a:rPr lang="en-US" sz="1700" kern="1200" dirty="0"/>
            <a:t>DMC Core Requirement Language Amended to Racial and Ethnic Disparities</a:t>
          </a:r>
        </a:p>
      </dsp:txBody>
      <dsp:txXfrm>
        <a:off x="6317850" y="177238"/>
        <a:ext cx="5201081" cy="1422200"/>
      </dsp:txXfrm>
    </dsp:sp>
    <dsp:sp modelId="{297E05E7-BDF2-46C0-905E-E5D5B4C080C3}">
      <dsp:nvSpPr>
        <dsp:cNvPr id="0" name=""/>
        <dsp:cNvSpPr/>
      </dsp:nvSpPr>
      <dsp:spPr>
        <a:xfrm>
          <a:off x="8792538" y="1299563"/>
          <a:ext cx="0" cy="69024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5C71EA7-F90D-4197-8661-16C6A23AFDBC}">
      <dsp:nvSpPr>
        <dsp:cNvPr id="0" name=""/>
        <dsp:cNvSpPr/>
      </dsp:nvSpPr>
      <dsp:spPr>
        <a:xfrm>
          <a:off x="8741785" y="2020261"/>
          <a:ext cx="101506" cy="10150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1E297-28CC-47A8-BD4C-395A547D1869}">
      <dsp:nvSpPr>
        <dsp:cNvPr id="0" name=""/>
        <dsp:cNvSpPr/>
      </dsp:nvSpPr>
      <dsp:spPr>
        <a:xfrm>
          <a:off x="1858760" y="878"/>
          <a:ext cx="2000176" cy="1483557"/>
        </a:xfrm>
        <a:prstGeom prst="ellipse">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Designated State Agency</a:t>
          </a:r>
        </a:p>
      </dsp:txBody>
      <dsp:txXfrm>
        <a:off x="2151679" y="218140"/>
        <a:ext cx="1414338" cy="1049033"/>
      </dsp:txXfrm>
    </dsp:sp>
    <dsp:sp modelId="{709AE07C-256A-4B3B-A95E-3F1DFD15A6AB}">
      <dsp:nvSpPr>
        <dsp:cNvPr id="0" name=""/>
        <dsp:cNvSpPr/>
      </dsp:nvSpPr>
      <dsp:spPr>
        <a:xfrm>
          <a:off x="2428617" y="1604900"/>
          <a:ext cx="860463" cy="860463"/>
        </a:xfrm>
        <a:prstGeom prst="mathPlus">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542671" y="1933941"/>
        <a:ext cx="632355" cy="202381"/>
      </dsp:txXfrm>
    </dsp:sp>
    <dsp:sp modelId="{99FAB75F-3D08-462B-A695-69F979380D1C}">
      <dsp:nvSpPr>
        <dsp:cNvPr id="0" name=""/>
        <dsp:cNvSpPr/>
      </dsp:nvSpPr>
      <dsp:spPr>
        <a:xfrm>
          <a:off x="1808423" y="2585828"/>
          <a:ext cx="2100850" cy="1483557"/>
        </a:xfrm>
        <a:prstGeom prst="ellipse">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State Advisory Group</a:t>
          </a:r>
        </a:p>
      </dsp:txBody>
      <dsp:txXfrm>
        <a:off x="2116085" y="2803090"/>
        <a:ext cx="1485526" cy="1049033"/>
      </dsp:txXfrm>
    </dsp:sp>
    <dsp:sp modelId="{CDA15CDB-7312-449D-A1A0-EDFA4A317E06}">
      <dsp:nvSpPr>
        <dsp:cNvPr id="0" name=""/>
        <dsp:cNvSpPr/>
      </dsp:nvSpPr>
      <dsp:spPr>
        <a:xfrm rot="21558595">
          <a:off x="4441897" y="1733322"/>
          <a:ext cx="1129330" cy="551883"/>
        </a:xfrm>
        <a:prstGeom prst="rightArrow">
          <a:avLst>
            <a:gd name="adj1" fmla="val 60000"/>
            <a:gd name="adj2" fmla="val 50000"/>
          </a:avLst>
        </a:prstGeom>
        <a:solidFill>
          <a:schemeClr val="accent1">
            <a:shade val="90000"/>
            <a:hueOff val="545439"/>
            <a:satOff val="-56168"/>
            <a:lumOff val="366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441903" y="1844696"/>
        <a:ext cx="963765" cy="331129"/>
      </dsp:txXfrm>
    </dsp:sp>
    <dsp:sp modelId="{0852FEF2-DBA9-40BA-8DB9-555DD65238D8}">
      <dsp:nvSpPr>
        <dsp:cNvPr id="0" name=""/>
        <dsp:cNvSpPr/>
      </dsp:nvSpPr>
      <dsp:spPr>
        <a:xfrm>
          <a:off x="6039722" y="510228"/>
          <a:ext cx="3674148" cy="2928927"/>
        </a:xfrm>
        <a:prstGeom prst="ellipse">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 Ensure Compliance</a:t>
          </a:r>
        </a:p>
        <a:p>
          <a:pPr marL="0" lvl="0" indent="0" algn="l" defTabSz="889000">
            <a:lnSpc>
              <a:spcPct val="90000"/>
            </a:lnSpc>
            <a:spcBef>
              <a:spcPct val="0"/>
            </a:spcBef>
            <a:spcAft>
              <a:spcPct val="35000"/>
            </a:spcAft>
            <a:buNone/>
          </a:pPr>
          <a:r>
            <a:rPr lang="en-US" sz="2000" kern="1200" dirty="0"/>
            <a:t>- Utilize Title II</a:t>
          </a:r>
        </a:p>
        <a:p>
          <a:pPr marL="0" lvl="0" indent="0" algn="l" defTabSz="889000">
            <a:lnSpc>
              <a:spcPct val="90000"/>
            </a:lnSpc>
            <a:spcBef>
              <a:spcPct val="0"/>
            </a:spcBef>
            <a:spcAft>
              <a:spcPct val="35000"/>
            </a:spcAft>
            <a:buNone/>
          </a:pPr>
          <a:r>
            <a:rPr lang="en-US" sz="2000" kern="1200" dirty="0"/>
            <a:t>- Impact Disparity</a:t>
          </a:r>
        </a:p>
        <a:p>
          <a:pPr marL="0" lvl="0" indent="0" algn="l" defTabSz="889000">
            <a:lnSpc>
              <a:spcPct val="90000"/>
            </a:lnSpc>
            <a:spcBef>
              <a:spcPct val="0"/>
            </a:spcBef>
            <a:spcAft>
              <a:spcPct val="35000"/>
            </a:spcAft>
            <a:buNone/>
          </a:pPr>
          <a:r>
            <a:rPr lang="en-US" sz="2000" kern="1200" dirty="0"/>
            <a:t>- Drive Juvenile Justice Improvement</a:t>
          </a:r>
        </a:p>
      </dsp:txBody>
      <dsp:txXfrm>
        <a:off x="6577789" y="939159"/>
        <a:ext cx="2598014" cy="2071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9BC69-2FCA-4F69-9C35-9475C500C039}">
      <dsp:nvSpPr>
        <dsp:cNvPr id="0" name=""/>
        <dsp:cNvSpPr/>
      </dsp:nvSpPr>
      <dsp:spPr>
        <a:xfrm rot="10315331">
          <a:off x="3232780" y="3398723"/>
          <a:ext cx="2099414" cy="0"/>
        </a:xfrm>
        <a:custGeom>
          <a:avLst/>
          <a:gdLst/>
          <a:ahLst/>
          <a:cxnLst/>
          <a:rect l="0" t="0" r="0" b="0"/>
          <a:pathLst>
            <a:path>
              <a:moveTo>
                <a:pt x="0" y="0"/>
              </a:moveTo>
              <a:lnTo>
                <a:pt x="2099414"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3FB1D2-05ED-4E6E-8E80-0E7A6037BD14}">
      <dsp:nvSpPr>
        <dsp:cNvPr id="0" name=""/>
        <dsp:cNvSpPr/>
      </dsp:nvSpPr>
      <dsp:spPr>
        <a:xfrm rot="537874">
          <a:off x="8408819" y="3296587"/>
          <a:ext cx="268619" cy="0"/>
        </a:xfrm>
        <a:custGeom>
          <a:avLst/>
          <a:gdLst/>
          <a:ahLst/>
          <a:cxnLst/>
          <a:rect l="0" t="0" r="0" b="0"/>
          <a:pathLst>
            <a:path>
              <a:moveTo>
                <a:pt x="0" y="0"/>
              </a:moveTo>
              <a:lnTo>
                <a:pt x="268619"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680CEF-2575-4289-A3C7-BDF11C91C522}">
      <dsp:nvSpPr>
        <dsp:cNvPr id="0" name=""/>
        <dsp:cNvSpPr/>
      </dsp:nvSpPr>
      <dsp:spPr>
        <a:xfrm rot="15028345">
          <a:off x="6395386" y="2033800"/>
          <a:ext cx="233395" cy="0"/>
        </a:xfrm>
        <a:custGeom>
          <a:avLst/>
          <a:gdLst/>
          <a:ahLst/>
          <a:cxnLst/>
          <a:rect l="0" t="0" r="0" b="0"/>
          <a:pathLst>
            <a:path>
              <a:moveTo>
                <a:pt x="0" y="0"/>
              </a:moveTo>
              <a:lnTo>
                <a:pt x="233395"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3897EF-7DC7-4D58-A000-697CF4F8DA36}">
      <dsp:nvSpPr>
        <dsp:cNvPr id="0" name=""/>
        <dsp:cNvSpPr/>
      </dsp:nvSpPr>
      <dsp:spPr>
        <a:xfrm>
          <a:off x="5321779" y="2143785"/>
          <a:ext cx="3088680" cy="1776504"/>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t>Member Perspectives</a:t>
          </a:r>
        </a:p>
      </dsp:txBody>
      <dsp:txXfrm>
        <a:off x="5408501" y="2230507"/>
        <a:ext cx="2915236" cy="1603060"/>
      </dsp:txXfrm>
    </dsp:sp>
    <dsp:sp modelId="{57C2E55D-D88A-405F-901B-9189352DBAF4}">
      <dsp:nvSpPr>
        <dsp:cNvPr id="0" name=""/>
        <dsp:cNvSpPr/>
      </dsp:nvSpPr>
      <dsp:spPr>
        <a:xfrm>
          <a:off x="5258390" y="1211311"/>
          <a:ext cx="2176676" cy="712503"/>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Government</a:t>
          </a:r>
        </a:p>
      </dsp:txBody>
      <dsp:txXfrm>
        <a:off x="5293172" y="1246093"/>
        <a:ext cx="2107112" cy="642939"/>
      </dsp:txXfrm>
    </dsp:sp>
    <dsp:sp modelId="{8BAA5CD4-266C-4168-971A-1FDC30C9DCB2}">
      <dsp:nvSpPr>
        <dsp:cNvPr id="0" name=""/>
        <dsp:cNvSpPr/>
      </dsp:nvSpPr>
      <dsp:spPr>
        <a:xfrm rot="10838684">
          <a:off x="4908650" y="1553348"/>
          <a:ext cx="349751" cy="0"/>
        </a:xfrm>
        <a:custGeom>
          <a:avLst/>
          <a:gdLst/>
          <a:ahLst/>
          <a:cxnLst/>
          <a:rect l="0" t="0" r="0" b="0"/>
          <a:pathLst>
            <a:path>
              <a:moveTo>
                <a:pt x="0" y="0"/>
              </a:moveTo>
              <a:lnTo>
                <a:pt x="349751"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8792F5-9C57-467A-B2B7-2CBA8A461133}">
      <dsp:nvSpPr>
        <dsp:cNvPr id="0" name=""/>
        <dsp:cNvSpPr/>
      </dsp:nvSpPr>
      <dsp:spPr>
        <a:xfrm>
          <a:off x="3455304" y="1186951"/>
          <a:ext cx="1453357" cy="712503"/>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Locally elected official</a:t>
          </a:r>
        </a:p>
      </dsp:txBody>
      <dsp:txXfrm>
        <a:off x="3490086" y="1221733"/>
        <a:ext cx="1383793" cy="642939"/>
      </dsp:txXfrm>
    </dsp:sp>
    <dsp:sp modelId="{916ACFA5-E610-44E6-BA78-BF5AAA2BC3A5}">
      <dsp:nvSpPr>
        <dsp:cNvPr id="0" name=""/>
        <dsp:cNvSpPr/>
      </dsp:nvSpPr>
      <dsp:spPr>
        <a:xfrm rot="13113997">
          <a:off x="5610642" y="1110100"/>
          <a:ext cx="324694" cy="0"/>
        </a:xfrm>
        <a:custGeom>
          <a:avLst/>
          <a:gdLst/>
          <a:ahLst/>
          <a:cxnLst/>
          <a:rect l="0" t="0" r="0" b="0"/>
          <a:pathLst>
            <a:path>
              <a:moveTo>
                <a:pt x="0" y="0"/>
              </a:moveTo>
              <a:lnTo>
                <a:pt x="324694"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8DBFE4-1B3C-4053-8FFD-1A938A948947}">
      <dsp:nvSpPr>
        <dsp:cNvPr id="0" name=""/>
        <dsp:cNvSpPr/>
      </dsp:nvSpPr>
      <dsp:spPr>
        <a:xfrm>
          <a:off x="4469070" y="296385"/>
          <a:ext cx="1460361" cy="712503"/>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Law enforcement</a:t>
          </a:r>
        </a:p>
      </dsp:txBody>
      <dsp:txXfrm>
        <a:off x="4503852" y="331167"/>
        <a:ext cx="1390797" cy="642939"/>
      </dsp:txXfrm>
    </dsp:sp>
    <dsp:sp modelId="{160EC1C5-1127-4C25-B48F-58EB6367E300}">
      <dsp:nvSpPr>
        <dsp:cNvPr id="0" name=""/>
        <dsp:cNvSpPr/>
      </dsp:nvSpPr>
      <dsp:spPr>
        <a:xfrm rot="19357250">
          <a:off x="6788431" y="1138570"/>
          <a:ext cx="239640" cy="0"/>
        </a:xfrm>
        <a:custGeom>
          <a:avLst/>
          <a:gdLst/>
          <a:ahLst/>
          <a:cxnLst/>
          <a:rect l="0" t="0" r="0" b="0"/>
          <a:pathLst>
            <a:path>
              <a:moveTo>
                <a:pt x="0" y="0"/>
              </a:moveTo>
              <a:lnTo>
                <a:pt x="239640"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B3236-A114-4098-A14A-9503386702E1}">
      <dsp:nvSpPr>
        <dsp:cNvPr id="0" name=""/>
        <dsp:cNvSpPr/>
      </dsp:nvSpPr>
      <dsp:spPr>
        <a:xfrm>
          <a:off x="6666223" y="353325"/>
          <a:ext cx="1607101" cy="712503"/>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Delinquency prevention public agency</a:t>
          </a:r>
        </a:p>
      </dsp:txBody>
      <dsp:txXfrm>
        <a:off x="6701005" y="388107"/>
        <a:ext cx="1537537" cy="642939"/>
      </dsp:txXfrm>
    </dsp:sp>
    <dsp:sp modelId="{F01D8618-A846-4B21-9926-67CA97F0E71A}">
      <dsp:nvSpPr>
        <dsp:cNvPr id="0" name=""/>
        <dsp:cNvSpPr/>
      </dsp:nvSpPr>
      <dsp:spPr>
        <a:xfrm rot="21025350">
          <a:off x="7427354" y="1291858"/>
          <a:ext cx="1106680" cy="0"/>
        </a:xfrm>
        <a:custGeom>
          <a:avLst/>
          <a:gdLst/>
          <a:ahLst/>
          <a:cxnLst/>
          <a:rect l="0" t="0" r="0" b="0"/>
          <a:pathLst>
            <a:path>
              <a:moveTo>
                <a:pt x="0" y="0"/>
              </a:moveTo>
              <a:lnTo>
                <a:pt x="1106680"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6CF8D8-99A3-41F8-9D3E-A9F0557BF7E9}">
      <dsp:nvSpPr>
        <dsp:cNvPr id="0" name=""/>
        <dsp:cNvSpPr/>
      </dsp:nvSpPr>
      <dsp:spPr>
        <a:xfrm>
          <a:off x="8526322" y="657913"/>
          <a:ext cx="2200253" cy="712503"/>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School violence and alternatives to suspension/expulsion</a:t>
          </a:r>
        </a:p>
      </dsp:txBody>
      <dsp:txXfrm>
        <a:off x="8561104" y="692695"/>
        <a:ext cx="2130689" cy="642939"/>
      </dsp:txXfrm>
    </dsp:sp>
    <dsp:sp modelId="{6A0301B8-75DB-4848-ABA2-19F0CED7BF9E}">
      <dsp:nvSpPr>
        <dsp:cNvPr id="0" name=""/>
        <dsp:cNvSpPr/>
      </dsp:nvSpPr>
      <dsp:spPr>
        <a:xfrm>
          <a:off x="8675799" y="3198237"/>
          <a:ext cx="1570727" cy="486340"/>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a:t>
          </a:r>
        </a:p>
      </dsp:txBody>
      <dsp:txXfrm>
        <a:off x="8699540" y="3221978"/>
        <a:ext cx="1523245" cy="438858"/>
      </dsp:txXfrm>
    </dsp:sp>
    <dsp:sp modelId="{8874E58A-4F67-4B9A-8E27-356956433B46}">
      <dsp:nvSpPr>
        <dsp:cNvPr id="0" name=""/>
        <dsp:cNvSpPr/>
      </dsp:nvSpPr>
      <dsp:spPr>
        <a:xfrm rot="19553376">
          <a:off x="9800587" y="3134361"/>
          <a:ext cx="227807" cy="0"/>
        </a:xfrm>
        <a:custGeom>
          <a:avLst/>
          <a:gdLst/>
          <a:ahLst/>
          <a:cxnLst/>
          <a:rect l="0" t="0" r="0" b="0"/>
          <a:pathLst>
            <a:path>
              <a:moveTo>
                <a:pt x="0" y="0"/>
              </a:moveTo>
              <a:lnTo>
                <a:pt x="227807"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5DD05E-8E89-4BDE-BBC3-D1A6C573F5BB}">
      <dsp:nvSpPr>
        <dsp:cNvPr id="0" name=""/>
        <dsp:cNvSpPr/>
      </dsp:nvSpPr>
      <dsp:spPr>
        <a:xfrm>
          <a:off x="9630087" y="2357939"/>
          <a:ext cx="1809437" cy="712546"/>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20% younger than </a:t>
          </a:r>
          <a:br>
            <a:rPr lang="en-US" sz="1300" kern="1200" dirty="0"/>
          </a:br>
          <a:r>
            <a:rPr lang="en-US" sz="1300" kern="1200" dirty="0"/>
            <a:t>28 years of age when appointed </a:t>
          </a:r>
        </a:p>
      </dsp:txBody>
      <dsp:txXfrm>
        <a:off x="9664871" y="2392723"/>
        <a:ext cx="1739869" cy="642978"/>
      </dsp:txXfrm>
    </dsp:sp>
    <dsp:sp modelId="{EAAC6EBB-6DA8-4C8D-9961-0AFAC26786C5}">
      <dsp:nvSpPr>
        <dsp:cNvPr id="0" name=""/>
        <dsp:cNvSpPr/>
      </dsp:nvSpPr>
      <dsp:spPr>
        <a:xfrm rot="2445972">
          <a:off x="9682663" y="3847541"/>
          <a:ext cx="499144" cy="0"/>
        </a:xfrm>
        <a:custGeom>
          <a:avLst/>
          <a:gdLst/>
          <a:ahLst/>
          <a:cxnLst/>
          <a:rect l="0" t="0" r="0" b="0"/>
          <a:pathLst>
            <a:path>
              <a:moveTo>
                <a:pt x="0" y="0"/>
              </a:moveTo>
              <a:lnTo>
                <a:pt x="499144"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0165EB-E9FE-4EEC-B24E-1BC71D1FCA37}">
      <dsp:nvSpPr>
        <dsp:cNvPr id="0" name=""/>
        <dsp:cNvSpPr/>
      </dsp:nvSpPr>
      <dsp:spPr>
        <a:xfrm>
          <a:off x="9629417" y="4010505"/>
          <a:ext cx="1810107" cy="712503"/>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Juvenile justice system experience </a:t>
          </a:r>
          <a:br>
            <a:rPr lang="en-US" sz="1300" kern="1200" dirty="0"/>
          </a:br>
          <a:r>
            <a:rPr lang="en-US" sz="1300" kern="1200" dirty="0"/>
            <a:t>(3 members)</a:t>
          </a:r>
        </a:p>
      </dsp:txBody>
      <dsp:txXfrm>
        <a:off x="9664199" y="4045287"/>
        <a:ext cx="1740543" cy="642939"/>
      </dsp:txXfrm>
    </dsp:sp>
    <dsp:sp modelId="{9F3E0C82-ED08-494F-83FE-499A6E284AD1}">
      <dsp:nvSpPr>
        <dsp:cNvPr id="0" name=""/>
        <dsp:cNvSpPr/>
      </dsp:nvSpPr>
      <dsp:spPr>
        <a:xfrm rot="7867461">
          <a:off x="8885825" y="3849541"/>
          <a:ext cx="437986" cy="0"/>
        </a:xfrm>
        <a:custGeom>
          <a:avLst/>
          <a:gdLst/>
          <a:ahLst/>
          <a:cxnLst/>
          <a:rect l="0" t="0" r="0" b="0"/>
          <a:pathLst>
            <a:path>
              <a:moveTo>
                <a:pt x="0" y="0"/>
              </a:moveTo>
              <a:lnTo>
                <a:pt x="437986"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207181-0552-481E-A876-0F341A55552F}">
      <dsp:nvSpPr>
        <dsp:cNvPr id="0" name=""/>
        <dsp:cNvSpPr/>
      </dsp:nvSpPr>
      <dsp:spPr>
        <a:xfrm>
          <a:off x="8200816" y="4014505"/>
          <a:ext cx="897854" cy="712503"/>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Tribal (new)</a:t>
          </a:r>
        </a:p>
      </dsp:txBody>
      <dsp:txXfrm>
        <a:off x="8235598" y="4049287"/>
        <a:ext cx="828290" cy="642939"/>
      </dsp:txXfrm>
    </dsp:sp>
    <dsp:sp modelId="{726C67B5-4B95-4C6D-AD34-1F1E473B0B16}">
      <dsp:nvSpPr>
        <dsp:cNvPr id="0" name=""/>
        <dsp:cNvSpPr/>
      </dsp:nvSpPr>
      <dsp:spPr>
        <a:xfrm>
          <a:off x="1765588" y="3435034"/>
          <a:ext cx="1477607" cy="432094"/>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Providers</a:t>
          </a:r>
        </a:p>
      </dsp:txBody>
      <dsp:txXfrm>
        <a:off x="1786681" y="3456127"/>
        <a:ext cx="1435421" cy="389908"/>
      </dsp:txXfrm>
    </dsp:sp>
    <dsp:sp modelId="{C175E44A-1549-4E89-9024-797D85BE2912}">
      <dsp:nvSpPr>
        <dsp:cNvPr id="0" name=""/>
        <dsp:cNvSpPr/>
      </dsp:nvSpPr>
      <dsp:spPr>
        <a:xfrm rot="922049">
          <a:off x="3239380" y="3882410"/>
          <a:ext cx="213427" cy="0"/>
        </a:xfrm>
        <a:custGeom>
          <a:avLst/>
          <a:gdLst/>
          <a:ahLst/>
          <a:cxnLst/>
          <a:rect l="0" t="0" r="0" b="0"/>
          <a:pathLst>
            <a:path>
              <a:moveTo>
                <a:pt x="0" y="0"/>
              </a:moveTo>
              <a:lnTo>
                <a:pt x="213427"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907A11-43C7-48E5-BC30-A0E72FD5DC67}">
      <dsp:nvSpPr>
        <dsp:cNvPr id="0" name=""/>
        <dsp:cNvSpPr/>
      </dsp:nvSpPr>
      <dsp:spPr>
        <a:xfrm>
          <a:off x="3408490" y="3910690"/>
          <a:ext cx="1994426" cy="525876"/>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Private nonprofit organizations</a:t>
          </a:r>
        </a:p>
      </dsp:txBody>
      <dsp:txXfrm>
        <a:off x="3434161" y="3936361"/>
        <a:ext cx="1943084" cy="474534"/>
      </dsp:txXfrm>
    </dsp:sp>
    <dsp:sp modelId="{37263292-825E-4898-BCBD-89876262C136}">
      <dsp:nvSpPr>
        <dsp:cNvPr id="0" name=""/>
        <dsp:cNvSpPr/>
      </dsp:nvSpPr>
      <dsp:spPr>
        <a:xfrm rot="4891771">
          <a:off x="2428030" y="3993025"/>
          <a:ext cx="254570" cy="0"/>
        </a:xfrm>
        <a:custGeom>
          <a:avLst/>
          <a:gdLst/>
          <a:ahLst/>
          <a:cxnLst/>
          <a:rect l="0" t="0" r="0" b="0"/>
          <a:pathLst>
            <a:path>
              <a:moveTo>
                <a:pt x="0" y="0"/>
              </a:moveTo>
              <a:lnTo>
                <a:pt x="254570"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0E4BE3-47AC-4FDC-BEBE-05A1F2648088}">
      <dsp:nvSpPr>
        <dsp:cNvPr id="0" name=""/>
        <dsp:cNvSpPr/>
      </dsp:nvSpPr>
      <dsp:spPr>
        <a:xfrm>
          <a:off x="1995295" y="4118922"/>
          <a:ext cx="1226011" cy="459774"/>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Volunteers</a:t>
          </a:r>
        </a:p>
      </dsp:txBody>
      <dsp:txXfrm>
        <a:off x="2017739" y="4141366"/>
        <a:ext cx="1181123" cy="414886"/>
      </dsp:txXfrm>
    </dsp:sp>
    <dsp:sp modelId="{D6B266BE-B412-40D4-A4A7-AA970D071638}">
      <dsp:nvSpPr>
        <dsp:cNvPr id="0" name=""/>
        <dsp:cNvSpPr/>
      </dsp:nvSpPr>
      <dsp:spPr>
        <a:xfrm rot="9212607">
          <a:off x="1325544" y="4042184"/>
          <a:ext cx="785849" cy="0"/>
        </a:xfrm>
        <a:custGeom>
          <a:avLst/>
          <a:gdLst/>
          <a:ahLst/>
          <a:cxnLst/>
          <a:rect l="0" t="0" r="0" b="0"/>
          <a:pathLst>
            <a:path>
              <a:moveTo>
                <a:pt x="0" y="0"/>
              </a:moveTo>
              <a:lnTo>
                <a:pt x="785849"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64DBE6-22D3-4A1D-BB9A-6FD9744B433F}">
      <dsp:nvSpPr>
        <dsp:cNvPr id="0" name=""/>
        <dsp:cNvSpPr/>
      </dsp:nvSpPr>
      <dsp:spPr>
        <a:xfrm>
          <a:off x="63539" y="4217239"/>
          <a:ext cx="1625979" cy="487847"/>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Alternatives to detention</a:t>
          </a:r>
        </a:p>
      </dsp:txBody>
      <dsp:txXfrm>
        <a:off x="87354" y="4241054"/>
        <a:ext cx="1578349" cy="440217"/>
      </dsp:txXfrm>
    </dsp:sp>
    <dsp:sp modelId="{59ABD1D2-D67D-47B9-998A-69A7D825678E}">
      <dsp:nvSpPr>
        <dsp:cNvPr id="0" name=""/>
        <dsp:cNvSpPr/>
      </dsp:nvSpPr>
      <dsp:spPr>
        <a:xfrm rot="14722009">
          <a:off x="1120730" y="2610863"/>
          <a:ext cx="1813367" cy="0"/>
        </a:xfrm>
        <a:custGeom>
          <a:avLst/>
          <a:gdLst/>
          <a:ahLst/>
          <a:cxnLst/>
          <a:rect l="0" t="0" r="0" b="0"/>
          <a:pathLst>
            <a:path>
              <a:moveTo>
                <a:pt x="0" y="0"/>
              </a:moveTo>
              <a:lnTo>
                <a:pt x="1813367"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CDF66E-383F-422A-B59F-1FF68AF2D7DE}">
      <dsp:nvSpPr>
        <dsp:cNvPr id="0" name=""/>
        <dsp:cNvSpPr/>
      </dsp:nvSpPr>
      <dsp:spPr>
        <a:xfrm>
          <a:off x="258832" y="799356"/>
          <a:ext cx="2328608" cy="987335"/>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Disability, mental health, and substance abuse (new)</a:t>
          </a:r>
        </a:p>
      </dsp:txBody>
      <dsp:txXfrm>
        <a:off x="307030" y="847554"/>
        <a:ext cx="2232212" cy="890939"/>
      </dsp:txXfrm>
    </dsp:sp>
    <dsp:sp modelId="{EF4DD598-D6C9-49AA-A627-46BE56200649}">
      <dsp:nvSpPr>
        <dsp:cNvPr id="0" name=""/>
        <dsp:cNvSpPr/>
      </dsp:nvSpPr>
      <dsp:spPr>
        <a:xfrm rot="18579120">
          <a:off x="2608887" y="3276389"/>
          <a:ext cx="412099" cy="0"/>
        </a:xfrm>
        <a:custGeom>
          <a:avLst/>
          <a:gdLst/>
          <a:ahLst/>
          <a:cxnLst/>
          <a:rect l="0" t="0" r="0" b="0"/>
          <a:pathLst>
            <a:path>
              <a:moveTo>
                <a:pt x="0" y="0"/>
              </a:moveTo>
              <a:lnTo>
                <a:pt x="412099"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0C2F6-29FF-4E6F-B47F-70E825E3878D}">
      <dsp:nvSpPr>
        <dsp:cNvPr id="0" name=""/>
        <dsp:cNvSpPr/>
      </dsp:nvSpPr>
      <dsp:spPr>
        <a:xfrm>
          <a:off x="2772420" y="2394077"/>
          <a:ext cx="947781" cy="723667"/>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Child abuse/ neglect</a:t>
          </a:r>
        </a:p>
      </dsp:txBody>
      <dsp:txXfrm>
        <a:off x="2807747" y="2429404"/>
        <a:ext cx="877127" cy="653013"/>
      </dsp:txXfrm>
    </dsp:sp>
    <dsp:sp modelId="{101E0F75-9D11-4FA1-8D17-650A491BB6AB}">
      <dsp:nvSpPr>
        <dsp:cNvPr id="0" name=""/>
        <dsp:cNvSpPr/>
      </dsp:nvSpPr>
      <dsp:spPr>
        <a:xfrm rot="12637318">
          <a:off x="1470180" y="3251819"/>
          <a:ext cx="719374" cy="0"/>
        </a:xfrm>
        <a:custGeom>
          <a:avLst/>
          <a:gdLst/>
          <a:ahLst/>
          <a:cxnLst/>
          <a:rect l="0" t="0" r="0" b="0"/>
          <a:pathLst>
            <a:path>
              <a:moveTo>
                <a:pt x="0" y="0"/>
              </a:moveTo>
              <a:lnTo>
                <a:pt x="719374" y="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E64D6-E5DD-452B-99C2-7D5746EA748F}">
      <dsp:nvSpPr>
        <dsp:cNvPr id="0" name=""/>
        <dsp:cNvSpPr/>
      </dsp:nvSpPr>
      <dsp:spPr>
        <a:xfrm>
          <a:off x="212544" y="2636511"/>
          <a:ext cx="1885599" cy="432094"/>
        </a:xfrm>
        <a:prstGeom prst="roundRect">
          <a:avLst/>
        </a:prstGeom>
        <a:solidFill>
          <a:srgbClr val="3E537E"/>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ts val="300"/>
            </a:spcAft>
            <a:buNone/>
          </a:pPr>
          <a:r>
            <a:rPr lang="en-US" sz="1200" kern="1200" dirty="0"/>
            <a:t>Witness advocacy groups (new)</a:t>
          </a:r>
        </a:p>
      </dsp:txBody>
      <dsp:txXfrm>
        <a:off x="233637" y="2657604"/>
        <a:ext cx="1843413" cy="389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D6E37-9BB6-4EB2-9252-58FED01F4E63}">
      <dsp:nvSpPr>
        <dsp:cNvPr id="0" name=""/>
        <dsp:cNvSpPr/>
      </dsp:nvSpPr>
      <dsp:spPr>
        <a:xfrm>
          <a:off x="3667444" y="1560851"/>
          <a:ext cx="1983909" cy="1716162"/>
        </a:xfrm>
        <a:prstGeom prst="hexagon">
          <a:avLst>
            <a:gd name="adj" fmla="val 28570"/>
            <a:gd name="vf" fmla="val 11547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spc="-5" dirty="0">
              <a:ea typeface="Cambria" panose="02040503050406030204" pitchFamily="18" charset="0"/>
              <a:cs typeface="Calibri" panose="020F0502020204030204" pitchFamily="34" charset="0"/>
            </a:rPr>
            <a:t>Individualized training and technical assistance to states and territories</a:t>
          </a:r>
          <a:endParaRPr lang="en-US" sz="1400" kern="1200" dirty="0"/>
        </a:p>
      </dsp:txBody>
      <dsp:txXfrm>
        <a:off x="3996206" y="1845243"/>
        <a:ext cx="1326385" cy="1147378"/>
      </dsp:txXfrm>
    </dsp:sp>
    <dsp:sp modelId="{A533D7FF-1439-40FB-874E-B1D0F81674A8}">
      <dsp:nvSpPr>
        <dsp:cNvPr id="0" name=""/>
        <dsp:cNvSpPr/>
      </dsp:nvSpPr>
      <dsp:spPr>
        <a:xfrm>
          <a:off x="4909753" y="739783"/>
          <a:ext cx="748523" cy="6449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250B17-68F4-4492-BFD9-0E52AED873A5}">
      <dsp:nvSpPr>
        <dsp:cNvPr id="0" name=""/>
        <dsp:cNvSpPr/>
      </dsp:nvSpPr>
      <dsp:spPr>
        <a:xfrm>
          <a:off x="3850191" y="0"/>
          <a:ext cx="1625800" cy="1406508"/>
        </a:xfrm>
        <a:prstGeom prst="hexagon">
          <a:avLst>
            <a:gd name="adj" fmla="val 28570"/>
            <a:gd name="vf" fmla="val 11547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spc="-5" dirty="0">
              <a:ea typeface="Cambria" panose="02040503050406030204" pitchFamily="18" charset="0"/>
              <a:cs typeface="Calibri" panose="020F0502020204030204" pitchFamily="34" charset="0"/>
            </a:rPr>
            <a:t>Quarterly state calls with DSA staff and SAG Chairs </a:t>
          </a:r>
          <a:endParaRPr lang="en-US" sz="1400" kern="1200" dirty="0"/>
        </a:p>
      </dsp:txBody>
      <dsp:txXfrm>
        <a:off x="4119621" y="233088"/>
        <a:ext cx="1086940" cy="940332"/>
      </dsp:txXfrm>
    </dsp:sp>
    <dsp:sp modelId="{C3A784F8-3E29-40FC-AFB4-367D544203E5}">
      <dsp:nvSpPr>
        <dsp:cNvPr id="0" name=""/>
        <dsp:cNvSpPr/>
      </dsp:nvSpPr>
      <dsp:spPr>
        <a:xfrm>
          <a:off x="5783338" y="1945500"/>
          <a:ext cx="748523" cy="6449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46245-7C7B-4B94-B1AA-FF6E9CB6E0D7}">
      <dsp:nvSpPr>
        <dsp:cNvPr id="0" name=""/>
        <dsp:cNvSpPr/>
      </dsp:nvSpPr>
      <dsp:spPr>
        <a:xfrm>
          <a:off x="5341239" y="865096"/>
          <a:ext cx="1625800" cy="1406508"/>
        </a:xfrm>
        <a:prstGeom prst="hexagon">
          <a:avLst>
            <a:gd name="adj" fmla="val 28570"/>
            <a:gd name="vf" fmla="val 115470"/>
          </a:avLst>
        </a:prstGeom>
        <a:solidFill>
          <a:schemeClr val="accent1">
            <a:shade val="80000"/>
            <a:hueOff val="109120"/>
            <a:satOff val="-11378"/>
            <a:lumOff val="76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spc="-5" dirty="0">
              <a:ea typeface="Cambria" panose="02040503050406030204" pitchFamily="18" charset="0"/>
              <a:cs typeface="Calibri" panose="020F0502020204030204" pitchFamily="34" charset="0"/>
            </a:rPr>
            <a:t>DSA staff cohort programs</a:t>
          </a:r>
        </a:p>
      </dsp:txBody>
      <dsp:txXfrm>
        <a:off x="5610669" y="1098184"/>
        <a:ext cx="1086940" cy="940332"/>
      </dsp:txXfrm>
    </dsp:sp>
    <dsp:sp modelId="{B58DF227-F347-4605-B05E-6C30136647F2}">
      <dsp:nvSpPr>
        <dsp:cNvPr id="0" name=""/>
        <dsp:cNvSpPr/>
      </dsp:nvSpPr>
      <dsp:spPr>
        <a:xfrm>
          <a:off x="5176490" y="3306527"/>
          <a:ext cx="748523" cy="6449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EA45B8-8D62-4685-965F-663E00825AB4}">
      <dsp:nvSpPr>
        <dsp:cNvPr id="0" name=""/>
        <dsp:cNvSpPr/>
      </dsp:nvSpPr>
      <dsp:spPr>
        <a:xfrm>
          <a:off x="5341239" y="2565776"/>
          <a:ext cx="1625800" cy="1406508"/>
        </a:xfrm>
        <a:prstGeom prst="hexagon">
          <a:avLst>
            <a:gd name="adj" fmla="val 28570"/>
            <a:gd name="vf" fmla="val 115470"/>
          </a:avLst>
        </a:prstGeom>
        <a:solidFill>
          <a:schemeClr val="accent1">
            <a:shade val="80000"/>
            <a:hueOff val="218239"/>
            <a:satOff val="-22757"/>
            <a:lumOff val="152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spc="-5" dirty="0">
              <a:ea typeface="Cambria" panose="02040503050406030204" pitchFamily="18" charset="0"/>
              <a:cs typeface="Calibri" panose="020F0502020204030204" pitchFamily="34" charset="0"/>
            </a:rPr>
            <a:t>Interactive tip sheets, tools, and resources</a:t>
          </a:r>
        </a:p>
      </dsp:txBody>
      <dsp:txXfrm>
        <a:off x="5610669" y="2798864"/>
        <a:ext cx="1086940" cy="940332"/>
      </dsp:txXfrm>
    </dsp:sp>
    <dsp:sp modelId="{7648F5F3-9502-4468-9DC6-398650C57C58}">
      <dsp:nvSpPr>
        <dsp:cNvPr id="0" name=""/>
        <dsp:cNvSpPr/>
      </dsp:nvSpPr>
      <dsp:spPr>
        <a:xfrm>
          <a:off x="3671136" y="3447807"/>
          <a:ext cx="748523" cy="6449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0B52F-D54E-4068-94F4-122B10FCBC2B}">
      <dsp:nvSpPr>
        <dsp:cNvPr id="0" name=""/>
        <dsp:cNvSpPr/>
      </dsp:nvSpPr>
      <dsp:spPr>
        <a:xfrm>
          <a:off x="3850191" y="3431840"/>
          <a:ext cx="1625800" cy="1406508"/>
        </a:xfrm>
        <a:prstGeom prst="hexagon">
          <a:avLst>
            <a:gd name="adj" fmla="val 28570"/>
            <a:gd name="vf" fmla="val 115470"/>
          </a:avLst>
        </a:prstGeom>
        <a:solidFill>
          <a:schemeClr val="accent1">
            <a:shade val="80000"/>
            <a:hueOff val="327359"/>
            <a:satOff val="-34135"/>
            <a:lumOff val="229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spc="-5" dirty="0">
              <a:ea typeface="Cambria" panose="02040503050406030204" pitchFamily="18" charset="0"/>
              <a:cs typeface="Calibri" panose="020F0502020204030204" pitchFamily="34" charset="0"/>
            </a:rPr>
            <a:t>Peer-learning roundtables</a:t>
          </a:r>
        </a:p>
      </dsp:txBody>
      <dsp:txXfrm>
        <a:off x="4119621" y="3664928"/>
        <a:ext cx="1086940" cy="940332"/>
      </dsp:txXfrm>
    </dsp:sp>
    <dsp:sp modelId="{52E59797-CEF7-4115-BD94-49F6E8C23911}">
      <dsp:nvSpPr>
        <dsp:cNvPr id="0" name=""/>
        <dsp:cNvSpPr/>
      </dsp:nvSpPr>
      <dsp:spPr>
        <a:xfrm>
          <a:off x="2783245" y="2242574"/>
          <a:ext cx="748523" cy="6449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34FEC-6888-4064-BC86-C5B211356C23}">
      <dsp:nvSpPr>
        <dsp:cNvPr id="0" name=""/>
        <dsp:cNvSpPr/>
      </dsp:nvSpPr>
      <dsp:spPr>
        <a:xfrm>
          <a:off x="2352221" y="2566744"/>
          <a:ext cx="1625800" cy="1406508"/>
        </a:xfrm>
        <a:prstGeom prst="hexagon">
          <a:avLst>
            <a:gd name="adj" fmla="val 28570"/>
            <a:gd name="vf" fmla="val 115470"/>
          </a:avLst>
        </a:prstGeom>
        <a:solidFill>
          <a:schemeClr val="accent1">
            <a:shade val="80000"/>
            <a:hueOff val="436479"/>
            <a:satOff val="-45514"/>
            <a:lumOff val="305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spc="-5" dirty="0">
              <a:ea typeface="Cambria" panose="02040503050406030204" pitchFamily="18" charset="0"/>
              <a:cs typeface="Calibri" panose="020F0502020204030204" pitchFamily="34" charset="0"/>
            </a:rPr>
            <a:t>National conferences sessions</a:t>
          </a:r>
        </a:p>
      </dsp:txBody>
      <dsp:txXfrm>
        <a:off x="2621651" y="2799832"/>
        <a:ext cx="1086940" cy="940332"/>
      </dsp:txXfrm>
    </dsp:sp>
    <dsp:sp modelId="{A586CD61-B470-496F-9949-BAFCBEA11C71}">
      <dsp:nvSpPr>
        <dsp:cNvPr id="0" name=""/>
        <dsp:cNvSpPr/>
      </dsp:nvSpPr>
      <dsp:spPr>
        <a:xfrm>
          <a:off x="2352221" y="863161"/>
          <a:ext cx="1625800" cy="1406508"/>
        </a:xfrm>
        <a:prstGeom prst="hexagon">
          <a:avLst>
            <a:gd name="adj" fmla="val 28570"/>
            <a:gd name="vf" fmla="val 115470"/>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spc="-5" dirty="0">
              <a:ea typeface="Cambria" panose="02040503050406030204" pitchFamily="18" charset="0"/>
              <a:cs typeface="Calibri" panose="020F0502020204030204" pitchFamily="34" charset="0"/>
            </a:rPr>
            <a:t>COMING SOON – Youth Justice Transformation Institute</a:t>
          </a:r>
          <a:endParaRPr lang="en-US" sz="1400" kern="1200" dirty="0">
            <a:ea typeface="Cambria" panose="02040503050406030204" pitchFamily="18" charset="0"/>
            <a:cs typeface="Calibri" panose="020F0502020204030204" pitchFamily="34" charset="0"/>
          </a:endParaRPr>
        </a:p>
      </dsp:txBody>
      <dsp:txXfrm>
        <a:off x="2621651" y="1096249"/>
        <a:ext cx="1086940" cy="940332"/>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9DF892-0D29-501E-C957-ECF1AD1B90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1BF9AE-6438-0170-2189-6BE32E6F6F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F61F49-F20B-8C41-91A2-CE3B72EF3E4B}" type="datetimeFigureOut">
              <a:rPr lang="en-US" smtClean="0"/>
              <a:t>8/20/2024</a:t>
            </a:fld>
            <a:endParaRPr lang="en-US"/>
          </a:p>
        </p:txBody>
      </p:sp>
      <p:sp>
        <p:nvSpPr>
          <p:cNvPr id="4" name="Footer Placeholder 3">
            <a:extLst>
              <a:ext uri="{FF2B5EF4-FFF2-40B4-BE49-F238E27FC236}">
                <a16:creationId xmlns:a16="http://schemas.microsoft.com/office/drawing/2014/main" id="{A7DFC33C-C708-BC0A-0F32-CB9FD1E298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721DC-DB67-D9E3-84EB-363FC0B66D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53F4ED-555F-DF45-9ACC-3249FBCDD331}" type="slidenum">
              <a:rPr lang="en-US" smtClean="0"/>
              <a:t>‹#›</a:t>
            </a:fld>
            <a:endParaRPr lang="en-US"/>
          </a:p>
        </p:txBody>
      </p:sp>
    </p:spTree>
    <p:extLst>
      <p:ext uri="{BB962C8B-B14F-4D97-AF65-F5344CB8AC3E}">
        <p14:creationId xmlns:p14="http://schemas.microsoft.com/office/powerpoint/2010/main" val="2752399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A543F-A25A-4B96-BF16-B3B679ECA4DB}"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7D53A-9113-4691-86D8-334B8F0E622E}" type="slidenum">
              <a:rPr lang="en-US" smtClean="0"/>
              <a:t>‹#›</a:t>
            </a:fld>
            <a:endParaRPr lang="en-US"/>
          </a:p>
        </p:txBody>
      </p:sp>
    </p:spTree>
    <p:extLst>
      <p:ext uri="{BB962C8B-B14F-4D97-AF65-F5344CB8AC3E}">
        <p14:creationId xmlns:p14="http://schemas.microsoft.com/office/powerpoint/2010/main" val="173861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BF4B0B3-AFBE-4709-AC11-D8EFD972F112}" type="slidenum">
              <a:rPr lang="en-US" smtClean="0"/>
              <a:t>5</a:t>
            </a:fld>
            <a:endParaRPr lang="en-US" dirty="0"/>
          </a:p>
        </p:txBody>
      </p:sp>
    </p:spTree>
    <p:extLst>
      <p:ext uri="{BB962C8B-B14F-4D97-AF65-F5344CB8AC3E}">
        <p14:creationId xmlns:p14="http://schemas.microsoft.com/office/powerpoint/2010/main" val="182465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BF4B0B3-AFBE-4709-AC11-D8EFD972F112}" type="slidenum">
              <a:rPr lang="en-US" smtClean="0"/>
              <a:t>6</a:t>
            </a:fld>
            <a:endParaRPr lang="en-US" dirty="0"/>
          </a:p>
        </p:txBody>
      </p:sp>
    </p:spTree>
    <p:extLst>
      <p:ext uri="{BB962C8B-B14F-4D97-AF65-F5344CB8AC3E}">
        <p14:creationId xmlns:p14="http://schemas.microsoft.com/office/powerpoint/2010/main" val="241533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BF4B0B3-AFBE-4709-AC11-D8EFD972F112}" type="slidenum">
              <a:rPr lang="en-US" smtClean="0"/>
              <a:t>7</a:t>
            </a:fld>
            <a:endParaRPr lang="en-US" dirty="0"/>
          </a:p>
        </p:txBody>
      </p:sp>
    </p:spTree>
    <p:extLst>
      <p:ext uri="{BB962C8B-B14F-4D97-AF65-F5344CB8AC3E}">
        <p14:creationId xmlns:p14="http://schemas.microsoft.com/office/powerpoint/2010/main" val="285115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4B0B3-AFBE-4709-AC11-D8EFD972F1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924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BF4B0B3-AFBE-4709-AC11-D8EFD972F112}" type="slidenum">
              <a:rPr lang="en-US" smtClean="0"/>
              <a:t>21</a:t>
            </a:fld>
            <a:endParaRPr lang="en-US" dirty="0"/>
          </a:p>
        </p:txBody>
      </p:sp>
    </p:spTree>
    <p:extLst>
      <p:ext uri="{BB962C8B-B14F-4D97-AF65-F5344CB8AC3E}">
        <p14:creationId xmlns:p14="http://schemas.microsoft.com/office/powerpoint/2010/main" val="1811693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335E54-68F0-47E6-87F4-936E8C81E002}"/>
              </a:ext>
            </a:extLst>
          </p:cNvPr>
          <p:cNvPicPr>
            <a:picLocks noChangeAspect="1"/>
          </p:cNvPicPr>
          <p:nvPr userDrawn="1"/>
        </p:nvPicPr>
        <p:blipFill>
          <a:blip r:embed="rId2"/>
          <a:stretch>
            <a:fillRect/>
          </a:stretch>
        </p:blipFill>
        <p:spPr>
          <a:xfrm>
            <a:off x="-69574" y="-35527"/>
            <a:ext cx="12391742" cy="6963101"/>
          </a:xfrm>
          <a:prstGeom prst="rect">
            <a:avLst/>
          </a:prstGeom>
        </p:spPr>
      </p:pic>
    </p:spTree>
    <p:extLst>
      <p:ext uri="{BB962C8B-B14F-4D97-AF65-F5344CB8AC3E}">
        <p14:creationId xmlns:p14="http://schemas.microsoft.com/office/powerpoint/2010/main" val="185163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0453-57AC-D474-1D30-E20567DC8CB1}"/>
              </a:ext>
            </a:extLst>
          </p:cNvPr>
          <p:cNvSpPr>
            <a:spLocks noGrp="1"/>
          </p:cNvSpPr>
          <p:nvPr>
            <p:ph type="title"/>
          </p:nvPr>
        </p:nvSpPr>
        <p:spPr/>
        <p:txBody>
          <a:bodyPr/>
          <a:lstStyle>
            <a:lvl1pPr>
              <a:defRPr b="1">
                <a:solidFill>
                  <a:srgbClr val="162E5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E0334C-E0DD-9486-337F-F0E5853FE8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597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14300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05341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D2E73C8-38A5-4249-8280-91B15A9865CE}" type="datetimeFigureOut">
              <a:rPr lang="en-US" smtClean="0"/>
              <a:t>8/20/2024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09888AD-B47A-4EBF-898E-97856857AD30}" type="slidenum">
              <a:rPr lang="en-US" smtClean="0"/>
              <a:t>‹#›</a:t>
            </a:fld>
            <a:endParaRPr lang="en-US" dirty="0"/>
          </a:p>
        </p:txBody>
      </p:sp>
    </p:spTree>
    <p:extLst>
      <p:ext uri="{BB962C8B-B14F-4D97-AF65-F5344CB8AC3E}">
        <p14:creationId xmlns:p14="http://schemas.microsoft.com/office/powerpoint/2010/main" val="367411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996696"/>
          </a:xfrm>
        </p:spPr>
        <p:txBody>
          <a:bodyPr/>
          <a:lstStyle>
            <a:lvl1pPr>
              <a:defRPr baseline="0"/>
            </a:lvl1pPr>
          </a:lstStyle>
          <a:p>
            <a:r>
              <a:rPr lang="en-US" dirty="0"/>
              <a:t>The Two Content Layout Can Have a Bullet List, Table, Graph, SmartArt, or Picture on Either Side</a:t>
            </a:r>
          </a:p>
        </p:txBody>
      </p:sp>
      <p:sp>
        <p:nvSpPr>
          <p:cNvPr id="3" name="Left Content"/>
          <p:cNvSpPr>
            <a:spLocks noGrp="1"/>
          </p:cNvSpPr>
          <p:nvPr>
            <p:ph sz="half" idx="1" hasCustomPrompt="1"/>
          </p:nvPr>
        </p:nvSpPr>
        <p:spPr>
          <a:xfrm>
            <a:off x="457200" y="1143000"/>
            <a:ext cx="5568696"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1143000"/>
            <a:ext cx="5568696"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2851211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68ED1-EB9D-D114-2466-7B6626D462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1BD4F2D-E335-1AA4-8893-F95047AAF8F2}"/>
              </a:ext>
            </a:extLst>
          </p:cNvPr>
          <p:cNvSpPr>
            <a:spLocks noGrp="1"/>
          </p:cNvSpPr>
          <p:nvPr>
            <p:ph type="body" idx="1"/>
          </p:nvPr>
        </p:nvSpPr>
        <p:spPr>
          <a:xfrm>
            <a:off x="838200" y="1825625"/>
            <a:ext cx="10515600" cy="3179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0DE5069-539A-E583-283A-E4C154A2DB51}"/>
              </a:ext>
            </a:extLst>
          </p:cNvPr>
          <p:cNvPicPr>
            <a:picLocks noChangeAspect="1"/>
          </p:cNvPicPr>
          <p:nvPr userDrawn="1"/>
        </p:nvPicPr>
        <p:blipFill>
          <a:blip r:embed="rId7"/>
          <a:stretch>
            <a:fillRect/>
          </a:stretch>
        </p:blipFill>
        <p:spPr>
          <a:xfrm>
            <a:off x="0" y="3568"/>
            <a:ext cx="12198352" cy="6854432"/>
          </a:xfrm>
          <a:prstGeom prst="rect">
            <a:avLst/>
          </a:prstGeom>
        </p:spPr>
      </p:pic>
    </p:spTree>
    <p:extLst>
      <p:ext uri="{BB962C8B-B14F-4D97-AF65-F5344CB8AC3E}">
        <p14:creationId xmlns:p14="http://schemas.microsoft.com/office/powerpoint/2010/main" val="120833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egislature.maine.gov/statutes/17-A/title17-Asec1611.html" TargetMode="External"/><Relationship Id="rId2" Type="http://schemas.openxmlformats.org/officeDocument/2006/relationships/hyperlink" Target="https://legislature.maine.gov/statutes/15/title15sec3501.html" TargetMode="External"/><Relationship Id="rId1" Type="http://schemas.openxmlformats.org/officeDocument/2006/relationships/slideLayout" Target="../slideLayouts/slideLayout2.xml"/><Relationship Id="rId4" Type="http://schemas.openxmlformats.org/officeDocument/2006/relationships/hyperlink" Target="https://legislature.maine.gov/statutes/15/title15sec3203-A.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cid:image001.jpg@01DAF2F6.4C4926B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tta360.ojjdp.ojp.gov/" TargetMode="External"/><Relationship Id="rId3" Type="http://schemas.openxmlformats.org/officeDocument/2006/relationships/diagramLayout" Target="../diagrams/layout5.xml"/><Relationship Id="rId7" Type="http://schemas.openxmlformats.org/officeDocument/2006/relationships/hyperlink" Target="mailto:cyjt@air.org"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hyperlink" Target="https://ojjdp.ojp.gov/about/legisla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ojjdp.ojp.gov/about/legislatio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07EBF6-52D6-2064-F32C-1FA626E0A644}"/>
              </a:ext>
            </a:extLst>
          </p:cNvPr>
          <p:cNvSpPr>
            <a:spLocks noGrp="1"/>
          </p:cNvSpPr>
          <p:nvPr>
            <p:ph type="subTitle" idx="4294967295"/>
          </p:nvPr>
        </p:nvSpPr>
        <p:spPr>
          <a:xfrm>
            <a:off x="4488445" y="4655890"/>
            <a:ext cx="7703555" cy="1825325"/>
          </a:xfrm>
        </p:spPr>
        <p:txBody>
          <a:bodyPr>
            <a:normAutofit/>
          </a:bodyPr>
          <a:lstStyle/>
          <a:p>
            <a:pPr marL="0" indent="0" algn="r">
              <a:buNone/>
            </a:pPr>
            <a:r>
              <a:rPr lang="en-US" b="1" dirty="0">
                <a:solidFill>
                  <a:srgbClr val="162E51"/>
                </a:solidFill>
              </a:rPr>
              <a:t>50 Years: History and Evolution of the JJDPA Core Requirements and Leveraging Federal Resources to Enhance Your State and Local Juvenile Justice Systems</a:t>
            </a:r>
          </a:p>
        </p:txBody>
      </p:sp>
    </p:spTree>
    <p:extLst>
      <p:ext uri="{BB962C8B-B14F-4D97-AF65-F5344CB8AC3E}">
        <p14:creationId xmlns:p14="http://schemas.microsoft.com/office/powerpoint/2010/main" val="427978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E087-017D-4E10-885D-424D4D236743}"/>
              </a:ext>
            </a:extLst>
          </p:cNvPr>
          <p:cNvSpPr>
            <a:spLocks noGrp="1"/>
          </p:cNvSpPr>
          <p:nvPr>
            <p:ph type="title"/>
          </p:nvPr>
        </p:nvSpPr>
        <p:spPr>
          <a:xfrm>
            <a:off x="396240" y="1"/>
            <a:ext cx="10515600" cy="826936"/>
          </a:xfrm>
        </p:spPr>
        <p:txBody>
          <a:bodyPr>
            <a:normAutofit/>
          </a:bodyPr>
          <a:lstStyle/>
          <a:p>
            <a:r>
              <a:rPr lang="en-US" sz="4000" b="1" dirty="0"/>
              <a:t>Things to Remember - Three-Year Plan </a:t>
            </a:r>
          </a:p>
        </p:txBody>
      </p:sp>
      <p:sp>
        <p:nvSpPr>
          <p:cNvPr id="3" name="Content Placeholder 2">
            <a:extLst>
              <a:ext uri="{FF2B5EF4-FFF2-40B4-BE49-F238E27FC236}">
                <a16:creationId xmlns:a16="http://schemas.microsoft.com/office/drawing/2014/main" id="{50EF1886-AD44-4E2B-A7BC-079D921A0141}"/>
              </a:ext>
            </a:extLst>
          </p:cNvPr>
          <p:cNvSpPr>
            <a:spLocks noGrp="1"/>
          </p:cNvSpPr>
          <p:nvPr>
            <p:ph idx="1"/>
          </p:nvPr>
        </p:nvSpPr>
        <p:spPr>
          <a:xfrm>
            <a:off x="396240" y="1050776"/>
            <a:ext cx="5038725" cy="4990809"/>
          </a:xfrm>
        </p:spPr>
        <p:txBody>
          <a:bodyPr>
            <a:normAutofit/>
          </a:bodyPr>
          <a:lstStyle/>
          <a:p>
            <a:pPr>
              <a:buClr>
                <a:schemeClr val="tx1"/>
              </a:buClr>
            </a:pPr>
            <a:r>
              <a:rPr lang="en-US" sz="2000" dirty="0"/>
              <a:t>Plans should: </a:t>
            </a:r>
          </a:p>
          <a:p>
            <a:pPr lvl="1">
              <a:buClr>
                <a:schemeClr val="tx1"/>
              </a:buClr>
            </a:pPr>
            <a:r>
              <a:rPr lang="en-US" sz="2000" dirty="0"/>
              <a:t>Illustrate how the state meets all 33 requirements of the JJDP Act, for example:</a:t>
            </a:r>
          </a:p>
          <a:p>
            <a:pPr lvl="2">
              <a:buClr>
                <a:schemeClr val="tx1"/>
              </a:buClr>
            </a:pPr>
            <a:r>
              <a:rPr lang="en-US" sz="2000" dirty="0"/>
              <a:t>SAG Roster</a:t>
            </a:r>
          </a:p>
          <a:p>
            <a:pPr lvl="2">
              <a:buClr>
                <a:schemeClr val="tx1"/>
              </a:buClr>
            </a:pPr>
            <a:r>
              <a:rPr lang="en-US" sz="2000" dirty="0"/>
              <a:t>DSA Staff</a:t>
            </a:r>
          </a:p>
          <a:p>
            <a:pPr lvl="2">
              <a:buClr>
                <a:schemeClr val="tx1"/>
              </a:buClr>
            </a:pPr>
            <a:r>
              <a:rPr lang="en-US" sz="2000" dirty="0"/>
              <a:t>Compliance Manual</a:t>
            </a:r>
          </a:p>
          <a:p>
            <a:pPr lvl="2">
              <a:buClr>
                <a:schemeClr val="tx1"/>
              </a:buClr>
            </a:pPr>
            <a:r>
              <a:rPr lang="en-US" sz="2000" dirty="0"/>
              <a:t>R/ED Plan</a:t>
            </a:r>
          </a:p>
          <a:p>
            <a:pPr lvl="1">
              <a:buClr>
                <a:schemeClr val="tx1"/>
              </a:buClr>
            </a:pPr>
            <a:r>
              <a:rPr lang="en-US" sz="2000" dirty="0"/>
              <a:t>Juvenile crime analysis</a:t>
            </a:r>
          </a:p>
          <a:p>
            <a:pPr lvl="1">
              <a:buClr>
                <a:schemeClr val="tx1"/>
              </a:buClr>
            </a:pPr>
            <a:r>
              <a:rPr lang="en-US" sz="2000" dirty="0"/>
              <a:t>Description of performance goals and priorities.</a:t>
            </a:r>
          </a:p>
          <a:p>
            <a:pPr marL="0" indent="0">
              <a:spcBef>
                <a:spcPts val="0"/>
              </a:spcBef>
              <a:buNone/>
            </a:pPr>
            <a:endParaRPr lang="en-US" sz="2000" b="1" dirty="0"/>
          </a:p>
          <a:p>
            <a:endParaRPr lang="en-US" sz="2000" dirty="0"/>
          </a:p>
        </p:txBody>
      </p:sp>
      <p:sp>
        <p:nvSpPr>
          <p:cNvPr id="4" name="Content Placeholder 2">
            <a:extLst>
              <a:ext uri="{FF2B5EF4-FFF2-40B4-BE49-F238E27FC236}">
                <a16:creationId xmlns:a16="http://schemas.microsoft.com/office/drawing/2014/main" id="{4FFA10D9-9FB7-4324-A519-14834B742F33}"/>
              </a:ext>
            </a:extLst>
          </p:cNvPr>
          <p:cNvSpPr txBox="1">
            <a:spLocks/>
          </p:cNvSpPr>
          <p:nvPr/>
        </p:nvSpPr>
        <p:spPr>
          <a:xfrm>
            <a:off x="5961036" y="1050777"/>
            <a:ext cx="5766434" cy="4133850"/>
          </a:xfrm>
          <a:prstGeom prst="rect">
            <a:avLst/>
          </a:prstGeom>
          <a:ln>
            <a:noFill/>
          </a:ln>
        </p:spPr>
        <p:txBody>
          <a:bodyPr vert="horz" lIns="0" tIns="0" rIns="0" bIns="0" rtlCol="0">
            <a:normAutofit fontScale="85000" lnSpcReduction="10000"/>
          </a:bodyPr>
          <a:lstStyle>
            <a:lvl1pPr marL="320040" marR="0" indent="-320040" algn="l" defTabSz="685800" rtl="0" eaLnBrk="1" fontAlgn="auto" latinLnBrk="0" hangingPunct="1">
              <a:lnSpc>
                <a:spcPct val="125000"/>
              </a:lnSpc>
              <a:spcBef>
                <a:spcPts val="1800"/>
              </a:spcBef>
              <a:spcAft>
                <a:spcPts val="0"/>
              </a:spcAft>
              <a:buClr>
                <a:schemeClr val="tx2"/>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2"/>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2"/>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2"/>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2"/>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dirty="0">
                <a:solidFill>
                  <a:schemeClr val="tx1"/>
                </a:solidFill>
                <a:ea typeface="Cambria" panose="02040503050406030204" pitchFamily="18" charset="0"/>
              </a:rPr>
              <a:t>Plans can be amended annually, include new programs, projects, and activities.</a:t>
            </a:r>
          </a:p>
          <a:p>
            <a:pPr>
              <a:spcBef>
                <a:spcPts val="0"/>
              </a:spcBef>
            </a:pPr>
            <a:r>
              <a:rPr lang="en-US" dirty="0">
                <a:solidFill>
                  <a:schemeClr val="tx1"/>
                </a:solidFill>
                <a:ea typeface="Cambria" panose="02040503050406030204" pitchFamily="18" charset="0"/>
              </a:rPr>
              <a:t>Submit annual performance reports describing progress.</a:t>
            </a:r>
          </a:p>
          <a:p>
            <a:pPr>
              <a:spcBef>
                <a:spcPts val="0"/>
              </a:spcBef>
            </a:pPr>
            <a:r>
              <a:rPr lang="en-US" dirty="0">
                <a:solidFill>
                  <a:schemeClr val="tx1"/>
                </a:solidFill>
                <a:ea typeface="Cambria" panose="02040503050406030204" pitchFamily="18" charset="0"/>
              </a:rPr>
              <a:t>Describe how plan account for scientific knowledge regarding adolescent development and behavior and the effects of delinquency prevention programs and juvenile justice interventions on adolescents. </a:t>
            </a:r>
          </a:p>
          <a:p>
            <a:pPr>
              <a:spcBef>
                <a:spcPts val="0"/>
              </a:spcBef>
            </a:pPr>
            <a:r>
              <a:rPr lang="en-US" dirty="0">
                <a:solidFill>
                  <a:schemeClr val="tx1"/>
                </a:solidFill>
                <a:ea typeface="Cambria" panose="02040503050406030204" pitchFamily="18" charset="0"/>
              </a:rPr>
              <a:t>Post their final state plans on their public websites 60 days after the plans are finalized.</a:t>
            </a:r>
          </a:p>
        </p:txBody>
      </p:sp>
      <p:sp>
        <p:nvSpPr>
          <p:cNvPr id="5" name="TextBox 4">
            <a:extLst>
              <a:ext uri="{FF2B5EF4-FFF2-40B4-BE49-F238E27FC236}">
                <a16:creationId xmlns:a16="http://schemas.microsoft.com/office/drawing/2014/main" id="{E66F1386-ECDD-3F89-8B0B-8D1571B1B3FE}"/>
              </a:ext>
            </a:extLst>
          </p:cNvPr>
          <p:cNvSpPr txBox="1"/>
          <p:nvPr/>
        </p:nvSpPr>
        <p:spPr>
          <a:xfrm>
            <a:off x="6096000" y="5408467"/>
            <a:ext cx="5871210" cy="646331"/>
          </a:xfrm>
          <a:prstGeom prst="rect">
            <a:avLst/>
          </a:prstGeom>
          <a:solidFill>
            <a:schemeClr val="bg2">
              <a:lumMod val="90000"/>
            </a:schemeClr>
          </a:solidFill>
        </p:spPr>
        <p:txBody>
          <a:bodyPr wrap="square" rtlCol="0">
            <a:spAutoFit/>
          </a:bodyPr>
          <a:lstStyle/>
          <a:p>
            <a:pPr algn="ctr"/>
            <a:r>
              <a:rPr lang="en-US" i="1" dirty="0"/>
              <a:t>***Plan must include </a:t>
            </a:r>
            <a:r>
              <a:rPr lang="en-US" b="1" i="1" dirty="0"/>
              <a:t>HOW</a:t>
            </a:r>
            <a:r>
              <a:rPr lang="en-US" i="1" dirty="0"/>
              <a:t> the programs are expected to address the identified juvenile crime problems***</a:t>
            </a:r>
          </a:p>
        </p:txBody>
      </p:sp>
    </p:spTree>
    <p:extLst>
      <p:ext uri="{BB962C8B-B14F-4D97-AF65-F5344CB8AC3E}">
        <p14:creationId xmlns:p14="http://schemas.microsoft.com/office/powerpoint/2010/main" val="274356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71A7-9E5A-4C1E-A795-AFF083C6E185}"/>
              </a:ext>
            </a:extLst>
          </p:cNvPr>
          <p:cNvSpPr>
            <a:spLocks noGrp="1"/>
          </p:cNvSpPr>
          <p:nvPr>
            <p:ph type="title"/>
          </p:nvPr>
        </p:nvSpPr>
        <p:spPr>
          <a:xfrm>
            <a:off x="457200" y="0"/>
            <a:ext cx="11338560" cy="996696"/>
          </a:xfrm>
        </p:spPr>
        <p:txBody>
          <a:bodyPr anchor="b">
            <a:normAutofit/>
          </a:bodyPr>
          <a:lstStyle/>
          <a:p>
            <a:r>
              <a:rPr lang="en-US" sz="4000" b="1" dirty="0"/>
              <a:t>State Plans (Three-Year Plan)</a:t>
            </a:r>
          </a:p>
        </p:txBody>
      </p:sp>
      <p:sp>
        <p:nvSpPr>
          <p:cNvPr id="3" name="Content Placeholder 2">
            <a:extLst>
              <a:ext uri="{FF2B5EF4-FFF2-40B4-BE49-F238E27FC236}">
                <a16:creationId xmlns:a16="http://schemas.microsoft.com/office/drawing/2014/main" id="{EA5413D0-0F9E-48F7-9AF1-F86790FE7320}"/>
              </a:ext>
            </a:extLst>
          </p:cNvPr>
          <p:cNvSpPr>
            <a:spLocks noGrp="1"/>
          </p:cNvSpPr>
          <p:nvPr>
            <p:ph sz="half" idx="1"/>
          </p:nvPr>
        </p:nvSpPr>
        <p:spPr>
          <a:xfrm>
            <a:off x="5517159" y="1720649"/>
            <a:ext cx="6096000" cy="3639916"/>
          </a:xfrm>
        </p:spPr>
        <p:txBody>
          <a:bodyPr>
            <a:normAutofit/>
          </a:bodyPr>
          <a:lstStyle/>
          <a:p>
            <a:pPr>
              <a:spcBef>
                <a:spcPts val="0"/>
              </a:spcBef>
              <a:spcAft>
                <a:spcPts val="1200"/>
              </a:spcAft>
              <a:buClr>
                <a:srgbClr val="000000"/>
              </a:buClr>
            </a:pPr>
            <a:r>
              <a:rPr lang="en-US" sz="2200" dirty="0"/>
              <a:t>To receive formula grants, a state must submit a comprehensive plan on a 3-year cycle.</a:t>
            </a:r>
          </a:p>
          <a:p>
            <a:pPr>
              <a:spcBef>
                <a:spcPts val="0"/>
              </a:spcBef>
              <a:spcAft>
                <a:spcPts val="1200"/>
              </a:spcAft>
              <a:buClr>
                <a:srgbClr val="000000"/>
              </a:buClr>
            </a:pPr>
            <a:r>
              <a:rPr lang="en-US" sz="2200" dirty="0"/>
              <a:t>Updated annually to reflect the current status of the state’s identified priorities.</a:t>
            </a:r>
          </a:p>
          <a:p>
            <a:pPr>
              <a:spcBef>
                <a:spcPts val="0"/>
              </a:spcBef>
              <a:spcAft>
                <a:spcPts val="1200"/>
              </a:spcAft>
              <a:buClr>
                <a:srgbClr val="000000"/>
              </a:buClr>
            </a:pPr>
            <a:r>
              <a:rPr lang="en-US" sz="2200" dirty="0"/>
              <a:t>Submitted as part of the Title II Formula Grants Program application and should reflect priorities and use of funding.</a:t>
            </a:r>
          </a:p>
          <a:p>
            <a:pPr>
              <a:spcBef>
                <a:spcPts val="0"/>
              </a:spcBef>
              <a:spcAft>
                <a:spcPts val="1200"/>
              </a:spcAft>
              <a:buClr>
                <a:srgbClr val="000000"/>
              </a:buClr>
            </a:pPr>
            <a:r>
              <a:rPr lang="en-US" sz="2200" dirty="0"/>
              <a:t>The SAG participates in the development of the plan.</a:t>
            </a:r>
          </a:p>
        </p:txBody>
      </p:sp>
      <p:pic>
        <p:nvPicPr>
          <p:cNvPr id="7" name="Content Placeholder 7" descr="A screenshot of a cell phone&#10;&#10;Description automatically generated">
            <a:extLst>
              <a:ext uri="{FF2B5EF4-FFF2-40B4-BE49-F238E27FC236}">
                <a16:creationId xmlns:a16="http://schemas.microsoft.com/office/drawing/2014/main" id="{F2D9A15C-0DA4-52A9-EB40-2B2ADC6B2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26" y="1266738"/>
            <a:ext cx="4733834" cy="3893579"/>
          </a:xfrm>
          <a:prstGeom prst="rect">
            <a:avLst/>
          </a:prstGeom>
          <a:noFill/>
        </p:spPr>
      </p:pic>
    </p:spTree>
    <p:extLst>
      <p:ext uri="{BB962C8B-B14F-4D97-AF65-F5344CB8AC3E}">
        <p14:creationId xmlns:p14="http://schemas.microsoft.com/office/powerpoint/2010/main" val="280121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E087-017D-4E10-885D-424D4D236743}"/>
              </a:ext>
            </a:extLst>
          </p:cNvPr>
          <p:cNvSpPr>
            <a:spLocks noGrp="1"/>
          </p:cNvSpPr>
          <p:nvPr>
            <p:ph type="title"/>
          </p:nvPr>
        </p:nvSpPr>
        <p:spPr>
          <a:xfrm>
            <a:off x="396240" y="1"/>
            <a:ext cx="10515600" cy="826936"/>
          </a:xfrm>
        </p:spPr>
        <p:txBody>
          <a:bodyPr>
            <a:normAutofit/>
          </a:bodyPr>
          <a:lstStyle/>
          <a:p>
            <a:r>
              <a:rPr lang="en-US" sz="4000" b="1" dirty="0"/>
              <a:t>Three-Year Plan Key Components</a:t>
            </a:r>
          </a:p>
        </p:txBody>
      </p:sp>
      <p:sp>
        <p:nvSpPr>
          <p:cNvPr id="3" name="Content Placeholder 2">
            <a:extLst>
              <a:ext uri="{FF2B5EF4-FFF2-40B4-BE49-F238E27FC236}">
                <a16:creationId xmlns:a16="http://schemas.microsoft.com/office/drawing/2014/main" id="{50EF1886-AD44-4E2B-A7BC-079D921A0141}"/>
              </a:ext>
            </a:extLst>
          </p:cNvPr>
          <p:cNvSpPr>
            <a:spLocks noGrp="1"/>
          </p:cNvSpPr>
          <p:nvPr>
            <p:ph idx="1"/>
          </p:nvPr>
        </p:nvSpPr>
        <p:spPr>
          <a:xfrm>
            <a:off x="396240" y="1050776"/>
            <a:ext cx="5038725" cy="4990809"/>
          </a:xfrm>
        </p:spPr>
        <p:txBody>
          <a:bodyPr>
            <a:normAutofit/>
          </a:bodyPr>
          <a:lstStyle/>
          <a:p>
            <a:pPr>
              <a:buClr>
                <a:schemeClr val="tx1"/>
              </a:buClr>
            </a:pPr>
            <a:r>
              <a:rPr lang="en-US" sz="2000" dirty="0"/>
              <a:t>Plans should: </a:t>
            </a:r>
          </a:p>
          <a:p>
            <a:pPr lvl="1">
              <a:buClr>
                <a:schemeClr val="tx1"/>
              </a:buClr>
            </a:pPr>
            <a:r>
              <a:rPr lang="en-US" sz="2000" dirty="0"/>
              <a:t>Illustrate how the state meets all 33 requirements of the JJDP Act, for example:</a:t>
            </a:r>
          </a:p>
          <a:p>
            <a:pPr lvl="2">
              <a:buClr>
                <a:schemeClr val="tx1"/>
              </a:buClr>
            </a:pPr>
            <a:r>
              <a:rPr lang="en-US" sz="2000" dirty="0"/>
              <a:t>SAG Roster</a:t>
            </a:r>
          </a:p>
          <a:p>
            <a:pPr lvl="2">
              <a:buClr>
                <a:schemeClr val="tx1"/>
              </a:buClr>
            </a:pPr>
            <a:r>
              <a:rPr lang="en-US" sz="2000" dirty="0"/>
              <a:t>DSA Staff</a:t>
            </a:r>
          </a:p>
          <a:p>
            <a:pPr lvl="2">
              <a:buClr>
                <a:schemeClr val="tx1"/>
              </a:buClr>
            </a:pPr>
            <a:r>
              <a:rPr lang="en-US" sz="2000" dirty="0"/>
              <a:t>Compliance Manual</a:t>
            </a:r>
          </a:p>
          <a:p>
            <a:pPr lvl="2">
              <a:buClr>
                <a:schemeClr val="tx1"/>
              </a:buClr>
            </a:pPr>
            <a:r>
              <a:rPr lang="en-US" sz="2000" dirty="0"/>
              <a:t>R/ED Plan</a:t>
            </a:r>
          </a:p>
          <a:p>
            <a:pPr lvl="1">
              <a:buClr>
                <a:schemeClr val="tx1"/>
              </a:buClr>
            </a:pPr>
            <a:r>
              <a:rPr lang="en-US" sz="2000" dirty="0"/>
              <a:t>Juvenile crime analysis</a:t>
            </a:r>
          </a:p>
          <a:p>
            <a:pPr lvl="1">
              <a:buClr>
                <a:schemeClr val="tx1"/>
              </a:buClr>
            </a:pPr>
            <a:r>
              <a:rPr lang="en-US" sz="2000" dirty="0"/>
              <a:t>Description of performance goals and priorities.</a:t>
            </a:r>
          </a:p>
          <a:p>
            <a:pPr marL="0" indent="0">
              <a:spcBef>
                <a:spcPts val="0"/>
              </a:spcBef>
              <a:buNone/>
            </a:pPr>
            <a:endParaRPr lang="en-US" sz="2000" b="1" dirty="0"/>
          </a:p>
          <a:p>
            <a:endParaRPr lang="en-US" sz="2000" dirty="0"/>
          </a:p>
        </p:txBody>
      </p:sp>
      <p:sp>
        <p:nvSpPr>
          <p:cNvPr id="4" name="Content Placeholder 2">
            <a:extLst>
              <a:ext uri="{FF2B5EF4-FFF2-40B4-BE49-F238E27FC236}">
                <a16:creationId xmlns:a16="http://schemas.microsoft.com/office/drawing/2014/main" id="{4FFA10D9-9FB7-4324-A519-14834B742F33}"/>
              </a:ext>
            </a:extLst>
          </p:cNvPr>
          <p:cNvSpPr txBox="1">
            <a:spLocks/>
          </p:cNvSpPr>
          <p:nvPr/>
        </p:nvSpPr>
        <p:spPr>
          <a:xfrm>
            <a:off x="5961036" y="1050777"/>
            <a:ext cx="5766434" cy="4133850"/>
          </a:xfrm>
          <a:prstGeom prst="rect">
            <a:avLst/>
          </a:prstGeom>
          <a:ln>
            <a:noFill/>
          </a:ln>
        </p:spPr>
        <p:txBody>
          <a:bodyPr vert="horz" lIns="0" tIns="0" rIns="0" bIns="0" rtlCol="0">
            <a:normAutofit fontScale="85000" lnSpcReduction="10000"/>
          </a:bodyPr>
          <a:lstStyle>
            <a:lvl1pPr marL="320040" marR="0" indent="-320040" algn="l" defTabSz="685800" rtl="0" eaLnBrk="1" fontAlgn="auto" latinLnBrk="0" hangingPunct="1">
              <a:lnSpc>
                <a:spcPct val="125000"/>
              </a:lnSpc>
              <a:spcBef>
                <a:spcPts val="1800"/>
              </a:spcBef>
              <a:spcAft>
                <a:spcPts val="0"/>
              </a:spcAft>
              <a:buClr>
                <a:schemeClr val="tx2"/>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2"/>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2"/>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2"/>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2"/>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dirty="0">
                <a:solidFill>
                  <a:schemeClr val="tx1"/>
                </a:solidFill>
                <a:ea typeface="Cambria" panose="02040503050406030204" pitchFamily="18" charset="0"/>
              </a:rPr>
              <a:t>Plans can be amended annually, include new programs, projects, and activities.</a:t>
            </a:r>
          </a:p>
          <a:p>
            <a:pPr>
              <a:spcBef>
                <a:spcPts val="0"/>
              </a:spcBef>
            </a:pPr>
            <a:r>
              <a:rPr lang="en-US" dirty="0">
                <a:solidFill>
                  <a:schemeClr val="tx1"/>
                </a:solidFill>
                <a:ea typeface="Cambria" panose="02040503050406030204" pitchFamily="18" charset="0"/>
              </a:rPr>
              <a:t>Submit annual performance reports describing progress.</a:t>
            </a:r>
          </a:p>
          <a:p>
            <a:pPr>
              <a:spcBef>
                <a:spcPts val="0"/>
              </a:spcBef>
            </a:pPr>
            <a:r>
              <a:rPr lang="en-US" dirty="0">
                <a:solidFill>
                  <a:schemeClr val="tx1"/>
                </a:solidFill>
                <a:ea typeface="Cambria" panose="02040503050406030204" pitchFamily="18" charset="0"/>
              </a:rPr>
              <a:t>Describe how plan account for scientific knowledge regarding adolescent development and behavior and the effects of delinquency prevention programs and juvenile justice interventions on adolescents. </a:t>
            </a:r>
          </a:p>
          <a:p>
            <a:pPr>
              <a:spcBef>
                <a:spcPts val="0"/>
              </a:spcBef>
            </a:pPr>
            <a:r>
              <a:rPr lang="en-US" dirty="0">
                <a:solidFill>
                  <a:schemeClr val="tx1"/>
                </a:solidFill>
                <a:ea typeface="Cambria" panose="02040503050406030204" pitchFamily="18" charset="0"/>
              </a:rPr>
              <a:t>Post their final state plans on their public websites 60 days after the plans are finalized.</a:t>
            </a:r>
          </a:p>
        </p:txBody>
      </p:sp>
      <p:sp>
        <p:nvSpPr>
          <p:cNvPr id="5" name="TextBox 4">
            <a:extLst>
              <a:ext uri="{FF2B5EF4-FFF2-40B4-BE49-F238E27FC236}">
                <a16:creationId xmlns:a16="http://schemas.microsoft.com/office/drawing/2014/main" id="{E66F1386-ECDD-3F89-8B0B-8D1571B1B3FE}"/>
              </a:ext>
            </a:extLst>
          </p:cNvPr>
          <p:cNvSpPr txBox="1"/>
          <p:nvPr/>
        </p:nvSpPr>
        <p:spPr>
          <a:xfrm>
            <a:off x="6096000" y="5408467"/>
            <a:ext cx="5871210" cy="646331"/>
          </a:xfrm>
          <a:prstGeom prst="rect">
            <a:avLst/>
          </a:prstGeom>
          <a:solidFill>
            <a:schemeClr val="bg2">
              <a:lumMod val="90000"/>
            </a:schemeClr>
          </a:solidFill>
        </p:spPr>
        <p:txBody>
          <a:bodyPr wrap="square" rtlCol="0">
            <a:spAutoFit/>
          </a:bodyPr>
          <a:lstStyle/>
          <a:p>
            <a:pPr algn="ctr"/>
            <a:r>
              <a:rPr lang="en-US" i="1" dirty="0"/>
              <a:t>***Plan must include </a:t>
            </a:r>
            <a:r>
              <a:rPr lang="en-US" b="1" i="1" dirty="0"/>
              <a:t>HOW</a:t>
            </a:r>
            <a:r>
              <a:rPr lang="en-US" i="1" dirty="0"/>
              <a:t> the programs are expected to address the identified juvenile crime problems***</a:t>
            </a:r>
          </a:p>
        </p:txBody>
      </p:sp>
    </p:spTree>
    <p:extLst>
      <p:ext uri="{BB962C8B-B14F-4D97-AF65-F5344CB8AC3E}">
        <p14:creationId xmlns:p14="http://schemas.microsoft.com/office/powerpoint/2010/main" val="303502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DFB8-9E77-602D-D108-1E5CBB76ACA8}"/>
              </a:ext>
            </a:extLst>
          </p:cNvPr>
          <p:cNvSpPr>
            <a:spLocks noGrp="1"/>
          </p:cNvSpPr>
          <p:nvPr>
            <p:ph type="title"/>
          </p:nvPr>
        </p:nvSpPr>
        <p:spPr>
          <a:xfrm>
            <a:off x="838200" y="365125"/>
            <a:ext cx="9229165" cy="1325563"/>
          </a:xfrm>
        </p:spPr>
        <p:txBody>
          <a:bodyPr/>
          <a:lstStyle/>
          <a:p>
            <a:r>
              <a:rPr lang="en-US" dirty="0"/>
              <a:t>Minnesota Slides</a:t>
            </a:r>
          </a:p>
        </p:txBody>
      </p:sp>
      <p:sp>
        <p:nvSpPr>
          <p:cNvPr id="3" name="Content Placeholder 2">
            <a:extLst>
              <a:ext uri="{FF2B5EF4-FFF2-40B4-BE49-F238E27FC236}">
                <a16:creationId xmlns:a16="http://schemas.microsoft.com/office/drawing/2014/main" id="{88F376E2-C576-B377-7C9D-66A4C4E86CC4}"/>
              </a:ext>
            </a:extLst>
          </p:cNvPr>
          <p:cNvSpPr>
            <a:spLocks noGrp="1"/>
          </p:cNvSpPr>
          <p:nvPr>
            <p:ph idx="1"/>
          </p:nvPr>
        </p:nvSpPr>
        <p:spPr>
          <a:xfrm>
            <a:off x="838200" y="1839459"/>
            <a:ext cx="10515600" cy="3179082"/>
          </a:xfrm>
        </p:spPr>
        <p:txBody>
          <a:bodyPr/>
          <a:lstStyle/>
          <a:p>
            <a:endParaRPr lang="en-US" dirty="0"/>
          </a:p>
        </p:txBody>
      </p:sp>
    </p:spTree>
    <p:extLst>
      <p:ext uri="{BB962C8B-B14F-4D97-AF65-F5344CB8AC3E}">
        <p14:creationId xmlns:p14="http://schemas.microsoft.com/office/powerpoint/2010/main" val="327634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FACB-BF07-3A74-DA80-A89A543D4CD7}"/>
              </a:ext>
            </a:extLst>
          </p:cNvPr>
          <p:cNvSpPr>
            <a:spLocks noGrp="1"/>
          </p:cNvSpPr>
          <p:nvPr>
            <p:ph type="title"/>
          </p:nvPr>
        </p:nvSpPr>
        <p:spPr/>
        <p:txBody>
          <a:bodyPr>
            <a:normAutofit/>
          </a:bodyPr>
          <a:lstStyle/>
          <a:p>
            <a:r>
              <a:rPr lang="en-US" sz="4800" i="1" u="sng" dirty="0">
                <a:solidFill>
                  <a:schemeClr val="tx1"/>
                </a:solidFill>
              </a:rPr>
              <a:t>Core Protections &amp; Maine Law:</a:t>
            </a:r>
          </a:p>
        </p:txBody>
      </p:sp>
      <p:sp>
        <p:nvSpPr>
          <p:cNvPr id="3" name="Content Placeholder 2">
            <a:extLst>
              <a:ext uri="{FF2B5EF4-FFF2-40B4-BE49-F238E27FC236}">
                <a16:creationId xmlns:a16="http://schemas.microsoft.com/office/drawing/2014/main" id="{E39872C1-9F32-CDC1-1E15-899DA0AF416D}"/>
              </a:ext>
            </a:extLst>
          </p:cNvPr>
          <p:cNvSpPr>
            <a:spLocks noGrp="1"/>
          </p:cNvSpPr>
          <p:nvPr>
            <p:ph idx="1"/>
          </p:nvPr>
        </p:nvSpPr>
        <p:spPr>
          <a:xfrm>
            <a:off x="838200" y="1825625"/>
            <a:ext cx="10515600" cy="4235810"/>
          </a:xfrm>
        </p:spPr>
        <p:txBody>
          <a:bodyPr>
            <a:normAutofit/>
          </a:bodyPr>
          <a:lstStyle/>
          <a:p>
            <a:r>
              <a:rPr lang="en-US" dirty="0"/>
              <a:t>Deinstitutionalization of Status Offenders: </a:t>
            </a:r>
            <a:r>
              <a:rPr lang="en-US" sz="1800" u="sng" spc="-10" dirty="0">
                <a:solidFill>
                  <a:srgbClr val="0000FF"/>
                </a:solidFill>
                <a:effectLst/>
                <a:latin typeface="Times New Roman" panose="02020603050405020304" pitchFamily="18" charset="0"/>
                <a:ea typeface="Times New Roman" panose="02020603050405020304" pitchFamily="18" charset="0"/>
                <a:hlinkClick r:id="rId2"/>
              </a:rPr>
              <a:t>hhttps://legislature.maine.gov/statutes/15/title15sec3501.html</a:t>
            </a:r>
            <a:endParaRPr lang="en-US" sz="1800" u="sng" spc="-10" dirty="0">
              <a:solidFill>
                <a:srgbClr val="0000FF"/>
              </a:solidFill>
              <a:effectLst/>
              <a:latin typeface="Times New Roman" panose="02020603050405020304" pitchFamily="18" charset="0"/>
              <a:ea typeface="Times New Roman" panose="02020603050405020304" pitchFamily="18" charset="0"/>
            </a:endParaRPr>
          </a:p>
          <a:p>
            <a:r>
              <a:rPr lang="en-US" dirty="0"/>
              <a:t>Removal of Juveniles Charged as Adults from Adult Jails:</a:t>
            </a:r>
          </a:p>
          <a:p>
            <a:r>
              <a:rPr lang="en-US" sz="1800" u="sng" spc="-10" dirty="0">
                <a:solidFill>
                  <a:srgbClr val="0000FF"/>
                </a:solidFill>
                <a:effectLst/>
                <a:latin typeface="Times New Roman" panose="02020603050405020304" pitchFamily="18" charset="0"/>
                <a:ea typeface="Times New Roman" panose="02020603050405020304" pitchFamily="18" charset="0"/>
                <a:hlinkClick r:id="rId3"/>
              </a:rPr>
              <a:t>https://legislature.maine.gov/statutes/17-A/title17-Asec1611.html</a:t>
            </a:r>
            <a:r>
              <a:rPr lang="en-US" sz="1800" spc="-10" dirty="0">
                <a:solidFill>
                  <a:srgbClr val="0000FF"/>
                </a:solidFill>
                <a:effectLst/>
                <a:latin typeface="Times New Roman" panose="02020603050405020304" pitchFamily="18" charset="0"/>
                <a:ea typeface="Times New Roman" panose="02020603050405020304" pitchFamily="18" charset="0"/>
              </a:rPr>
              <a:t> </a:t>
            </a:r>
            <a:r>
              <a:rPr lang="en-US" sz="1800" u="sng" spc="-10" dirty="0">
                <a:solidFill>
                  <a:srgbClr val="0000FF"/>
                </a:solidFill>
                <a:effectLst/>
                <a:latin typeface="Times New Roman" panose="02020603050405020304" pitchFamily="18" charset="0"/>
                <a:ea typeface="Times New Roman" panose="02020603050405020304" pitchFamily="18" charset="0"/>
                <a:hlinkClick r:id="rId4"/>
              </a:rPr>
              <a:t>https://legislature.maine.gov/statutes/15/title15sec3203-A.html</a:t>
            </a:r>
            <a:endParaRPr lang="en-US" sz="1800" u="sng" spc="-10" dirty="0">
              <a:solidFill>
                <a:srgbClr val="0000FF"/>
              </a:solidFill>
              <a:effectLst/>
              <a:latin typeface="Times New Roman" panose="02020603050405020304" pitchFamily="18" charset="0"/>
              <a:ea typeface="Times New Roman" panose="02020603050405020304" pitchFamily="18" charset="0"/>
            </a:endParaRPr>
          </a:p>
          <a:p>
            <a:r>
              <a:rPr lang="en-US" u="sng" spc="-10" dirty="0">
                <a:effectLst/>
                <a:latin typeface="Times New Roman" panose="02020603050405020304" pitchFamily="18" charset="0"/>
                <a:ea typeface="Times New Roman" panose="02020603050405020304" pitchFamily="18" charset="0"/>
              </a:rPr>
              <a:t>Separation of Juveniles from Adult Inmates: </a:t>
            </a:r>
          </a:p>
          <a:p>
            <a:r>
              <a:rPr lang="en-US" sz="1800" u="sng" spc="-10" dirty="0">
                <a:solidFill>
                  <a:srgbClr val="0000FF"/>
                </a:solidFill>
                <a:effectLst/>
                <a:latin typeface="Times New Roman" panose="02020603050405020304" pitchFamily="18" charset="0"/>
                <a:ea typeface="Times New Roman" panose="02020603050405020304" pitchFamily="18" charset="0"/>
                <a:hlinkClick r:id="rId4"/>
              </a:rPr>
              <a:t>https://legislature.maine.gov/statutes/15/title15sec3203-A.html</a:t>
            </a:r>
            <a:r>
              <a:rPr lang="en-US" sz="1800" spc="-10" dirty="0">
                <a:solidFill>
                  <a:srgbClr val="0000FF"/>
                </a:solidFill>
                <a:effectLst/>
                <a:latin typeface="Times New Roman" panose="02020603050405020304" pitchFamily="18" charset="0"/>
                <a:ea typeface="Times New Roman" panose="02020603050405020304" pitchFamily="18" charset="0"/>
              </a:rPr>
              <a:t> </a:t>
            </a:r>
            <a:r>
              <a:rPr lang="en-US" sz="1800" u="sng" spc="-10" dirty="0">
                <a:solidFill>
                  <a:srgbClr val="0000FF"/>
                </a:solidFill>
                <a:effectLst/>
                <a:latin typeface="Times New Roman" panose="02020603050405020304" pitchFamily="18" charset="0"/>
                <a:ea typeface="Times New Roman" panose="02020603050405020304" pitchFamily="18" charset="0"/>
                <a:hlinkClick r:id="rId2"/>
              </a:rPr>
              <a:t>https://legislature.maine.gov/statutes/15/title15sec3501.html</a:t>
            </a:r>
            <a:endParaRPr lang="en-US" sz="1800" u="sng" spc="-10" dirty="0">
              <a:solidFill>
                <a:srgbClr val="0000FF"/>
              </a:solidFill>
              <a:effectLst/>
              <a:latin typeface="Times New Roman" panose="02020603050405020304" pitchFamily="18" charset="0"/>
              <a:ea typeface="Times New Roman" panose="02020603050405020304" pitchFamily="18" charset="0"/>
            </a:endParaRPr>
          </a:p>
          <a:p>
            <a:endParaRPr lang="en-US" sz="1800" u="sng" spc="-1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035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DFB8-9E77-602D-D108-1E5CBB76ACA8}"/>
              </a:ext>
            </a:extLst>
          </p:cNvPr>
          <p:cNvSpPr>
            <a:spLocks noGrp="1"/>
          </p:cNvSpPr>
          <p:nvPr>
            <p:ph type="title"/>
          </p:nvPr>
        </p:nvSpPr>
        <p:spPr>
          <a:xfrm>
            <a:off x="838200" y="365125"/>
            <a:ext cx="9229165" cy="1325563"/>
          </a:xfrm>
        </p:spPr>
        <p:txBody>
          <a:bodyPr>
            <a:normAutofit/>
          </a:bodyPr>
          <a:lstStyle/>
          <a:p>
            <a:pPr marL="0" indent="0">
              <a:buNone/>
            </a:pPr>
            <a:r>
              <a:rPr lang="en-US" sz="4800" b="1" i="1" u="sng" dirty="0">
                <a:solidFill>
                  <a:schemeClr val="tx1"/>
                </a:solidFill>
              </a:rPr>
              <a:t>Title II Funding: </a:t>
            </a:r>
          </a:p>
        </p:txBody>
      </p:sp>
      <p:sp>
        <p:nvSpPr>
          <p:cNvPr id="3" name="Content Placeholder 2">
            <a:extLst>
              <a:ext uri="{FF2B5EF4-FFF2-40B4-BE49-F238E27FC236}">
                <a16:creationId xmlns:a16="http://schemas.microsoft.com/office/drawing/2014/main" id="{88F376E2-C576-B377-7C9D-66A4C4E86CC4}"/>
              </a:ext>
            </a:extLst>
          </p:cNvPr>
          <p:cNvSpPr>
            <a:spLocks noGrp="1"/>
          </p:cNvSpPr>
          <p:nvPr>
            <p:ph idx="1"/>
          </p:nvPr>
        </p:nvSpPr>
        <p:spPr>
          <a:xfrm>
            <a:off x="838200" y="2060449"/>
            <a:ext cx="10515600" cy="3048000"/>
          </a:xfrm>
        </p:spPr>
        <p:txBody>
          <a:bodyPr>
            <a:normAutofit/>
          </a:bodyPr>
          <a:lstStyle/>
          <a:p>
            <a:pPr marL="0" indent="0">
              <a:buNone/>
            </a:pPr>
            <a:r>
              <a:rPr lang="en-US" sz="3200" dirty="0"/>
              <a:t>Allowable Uses:</a:t>
            </a:r>
          </a:p>
          <a:p>
            <a:pPr marL="0" indent="0">
              <a:buNone/>
            </a:pPr>
            <a:r>
              <a:rPr lang="en-US" sz="3200" i="1" dirty="0"/>
              <a:t>https://ojjdp.ojp.gov/funding/fy2022/titleII/fy22-program-budget-areas.pdf</a:t>
            </a:r>
            <a:r>
              <a:rPr lang="en-US" sz="3200" dirty="0"/>
              <a:t>	</a:t>
            </a:r>
            <a:r>
              <a:rPr lang="en-US" sz="3200" dirty="0">
                <a:solidFill>
                  <a:schemeClr val="accent6">
                    <a:lumMod val="75000"/>
                  </a:schemeClr>
                </a:solidFill>
              </a:rPr>
              <a:t>		</a:t>
            </a:r>
          </a:p>
        </p:txBody>
      </p:sp>
    </p:spTree>
    <p:extLst>
      <p:ext uri="{BB962C8B-B14F-4D97-AF65-F5344CB8AC3E}">
        <p14:creationId xmlns:p14="http://schemas.microsoft.com/office/powerpoint/2010/main" val="102289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reath with lemons and leaves">
            <a:extLst>
              <a:ext uri="{FF2B5EF4-FFF2-40B4-BE49-F238E27FC236}">
                <a16:creationId xmlns:a16="http://schemas.microsoft.com/office/drawing/2014/main" id="{30EE204C-A758-2238-B133-34CCDB80D04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108957" y="1945773"/>
            <a:ext cx="4864608" cy="3314701"/>
          </a:xfrm>
        </p:spPr>
      </p:pic>
      <p:sp>
        <p:nvSpPr>
          <p:cNvPr id="2" name="Title 1">
            <a:extLst>
              <a:ext uri="{FF2B5EF4-FFF2-40B4-BE49-F238E27FC236}">
                <a16:creationId xmlns:a16="http://schemas.microsoft.com/office/drawing/2014/main" id="{372A1F5E-3E53-3F18-D70F-B4F1272D4AFE}"/>
              </a:ext>
            </a:extLst>
          </p:cNvPr>
          <p:cNvSpPr>
            <a:spLocks noGrp="1"/>
          </p:cNvSpPr>
          <p:nvPr>
            <p:ph type="title"/>
          </p:nvPr>
        </p:nvSpPr>
        <p:spPr/>
        <p:txBody>
          <a:bodyPr>
            <a:normAutofit/>
          </a:bodyPr>
          <a:lstStyle/>
          <a:p>
            <a:r>
              <a:rPr lang="en-US" sz="4800" i="1" u="sng" dirty="0">
                <a:solidFill>
                  <a:schemeClr val="tx1"/>
                </a:solidFill>
              </a:rPr>
              <a:t>Title II Collaboration</a:t>
            </a:r>
            <a:r>
              <a:rPr lang="en-US" sz="4800" dirty="0">
                <a:solidFill>
                  <a:schemeClr val="tx1"/>
                </a:solidFill>
              </a:rPr>
              <a:t>:</a:t>
            </a:r>
          </a:p>
        </p:txBody>
      </p:sp>
      <p:sp>
        <p:nvSpPr>
          <p:cNvPr id="6" name="TextBox 5">
            <a:extLst>
              <a:ext uri="{FF2B5EF4-FFF2-40B4-BE49-F238E27FC236}">
                <a16:creationId xmlns:a16="http://schemas.microsoft.com/office/drawing/2014/main" id="{991BC050-B637-8961-52E6-A38162A52394}"/>
              </a:ext>
            </a:extLst>
          </p:cNvPr>
          <p:cNvSpPr txBox="1"/>
          <p:nvPr/>
        </p:nvSpPr>
        <p:spPr>
          <a:xfrm flipH="1">
            <a:off x="1417883" y="3211548"/>
            <a:ext cx="2201921" cy="707886"/>
          </a:xfrm>
          <a:prstGeom prst="rect">
            <a:avLst/>
          </a:prstGeom>
          <a:noFill/>
        </p:spPr>
        <p:txBody>
          <a:bodyPr wrap="square" rtlCol="0">
            <a:spAutoFit/>
          </a:bodyPr>
          <a:lstStyle/>
          <a:p>
            <a:r>
              <a:rPr lang="en-US" sz="4000" b="1" dirty="0"/>
              <a:t>Website</a:t>
            </a:r>
          </a:p>
        </p:txBody>
      </p:sp>
      <p:sp>
        <p:nvSpPr>
          <p:cNvPr id="8" name="TextBox 7">
            <a:extLst>
              <a:ext uri="{FF2B5EF4-FFF2-40B4-BE49-F238E27FC236}">
                <a16:creationId xmlns:a16="http://schemas.microsoft.com/office/drawing/2014/main" id="{2A3ED179-60BC-0B1A-F8E3-66E679CDFE6D}"/>
              </a:ext>
            </a:extLst>
          </p:cNvPr>
          <p:cNvSpPr txBox="1"/>
          <p:nvPr/>
        </p:nvSpPr>
        <p:spPr>
          <a:xfrm>
            <a:off x="7462715" y="3211548"/>
            <a:ext cx="1967743" cy="707886"/>
          </a:xfrm>
          <a:prstGeom prst="rect">
            <a:avLst/>
          </a:prstGeom>
          <a:noFill/>
        </p:spPr>
        <p:txBody>
          <a:bodyPr wrap="square" rtlCol="0">
            <a:spAutoFit/>
          </a:bodyPr>
          <a:lstStyle/>
          <a:p>
            <a:r>
              <a:rPr lang="en-US" sz="4000" b="1" dirty="0"/>
              <a:t>OJJDP</a:t>
            </a:r>
          </a:p>
        </p:txBody>
      </p:sp>
      <p:sp>
        <p:nvSpPr>
          <p:cNvPr id="9" name="TextBox 8">
            <a:extLst>
              <a:ext uri="{FF2B5EF4-FFF2-40B4-BE49-F238E27FC236}">
                <a16:creationId xmlns:a16="http://schemas.microsoft.com/office/drawing/2014/main" id="{E708E51E-9DCE-0948-FC2A-70B8B7C5D530}"/>
              </a:ext>
            </a:extLst>
          </p:cNvPr>
          <p:cNvSpPr txBox="1"/>
          <p:nvPr/>
        </p:nvSpPr>
        <p:spPr>
          <a:xfrm>
            <a:off x="3896419" y="4807673"/>
            <a:ext cx="3289683" cy="707886"/>
          </a:xfrm>
          <a:prstGeom prst="rect">
            <a:avLst/>
          </a:prstGeom>
          <a:noFill/>
        </p:spPr>
        <p:txBody>
          <a:bodyPr wrap="none" rtlCol="0">
            <a:spAutoFit/>
          </a:bodyPr>
          <a:lstStyle/>
          <a:p>
            <a:r>
              <a:rPr lang="en-US" sz="4000" b="1" dirty="0"/>
              <a:t>Subgrantees</a:t>
            </a:r>
          </a:p>
        </p:txBody>
      </p:sp>
      <p:sp>
        <p:nvSpPr>
          <p:cNvPr id="10" name="TextBox 9">
            <a:extLst>
              <a:ext uri="{FF2B5EF4-FFF2-40B4-BE49-F238E27FC236}">
                <a16:creationId xmlns:a16="http://schemas.microsoft.com/office/drawing/2014/main" id="{631B638E-E5A5-6DA9-493A-925ABC17650E}"/>
              </a:ext>
            </a:extLst>
          </p:cNvPr>
          <p:cNvSpPr txBox="1"/>
          <p:nvPr/>
        </p:nvSpPr>
        <p:spPr>
          <a:xfrm>
            <a:off x="3619804" y="1623158"/>
            <a:ext cx="3842911" cy="707886"/>
          </a:xfrm>
          <a:prstGeom prst="rect">
            <a:avLst/>
          </a:prstGeom>
          <a:noFill/>
        </p:spPr>
        <p:txBody>
          <a:bodyPr wrap="none" rtlCol="0">
            <a:spAutoFit/>
          </a:bodyPr>
          <a:lstStyle/>
          <a:p>
            <a:r>
              <a:rPr lang="en-US" sz="4000" b="1" dirty="0"/>
              <a:t>State Agencies</a:t>
            </a:r>
          </a:p>
        </p:txBody>
      </p:sp>
    </p:spTree>
    <p:extLst>
      <p:ext uri="{BB962C8B-B14F-4D97-AF65-F5344CB8AC3E}">
        <p14:creationId xmlns:p14="http://schemas.microsoft.com/office/powerpoint/2010/main" val="158610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posing for a photo&#10;&#10;Description automatically generated">
            <a:extLst>
              <a:ext uri="{FF2B5EF4-FFF2-40B4-BE49-F238E27FC236}">
                <a16:creationId xmlns:a16="http://schemas.microsoft.com/office/drawing/2014/main" id="{1FDC28F8-1352-A9CC-DDEC-1A8B1E902A39}"/>
              </a:ext>
            </a:extLst>
          </p:cNvPr>
          <p:cNvPicPr>
            <a:picLocks noChangeAspect="1"/>
          </p:cNvPicPr>
          <p:nvPr/>
        </p:nvPicPr>
        <p:blipFill>
          <a:blip r:embed="rId2"/>
          <a:stretch>
            <a:fillRect/>
          </a:stretch>
        </p:blipFill>
        <p:spPr>
          <a:xfrm>
            <a:off x="719328" y="1690688"/>
            <a:ext cx="4989138" cy="3528060"/>
          </a:xfrm>
          <a:prstGeom prst="rect">
            <a:avLst/>
          </a:prstGeom>
        </p:spPr>
      </p:pic>
      <p:sp>
        <p:nvSpPr>
          <p:cNvPr id="2" name="Title 1">
            <a:extLst>
              <a:ext uri="{FF2B5EF4-FFF2-40B4-BE49-F238E27FC236}">
                <a16:creationId xmlns:a16="http://schemas.microsoft.com/office/drawing/2014/main" id="{19A401E0-7390-07E3-95B3-C89EBFA92E85}"/>
              </a:ext>
            </a:extLst>
          </p:cNvPr>
          <p:cNvSpPr>
            <a:spLocks noGrp="1"/>
          </p:cNvSpPr>
          <p:nvPr>
            <p:ph type="title"/>
          </p:nvPr>
        </p:nvSpPr>
        <p:spPr/>
        <p:txBody>
          <a:bodyPr>
            <a:normAutofit fontScale="90000"/>
          </a:bodyPr>
          <a:lstStyle/>
          <a:p>
            <a:br>
              <a:rPr lang="en-US" sz="4400" dirty="0">
                <a:solidFill>
                  <a:schemeClr val="tx1"/>
                </a:solidFill>
              </a:rPr>
            </a:br>
            <a:r>
              <a:rPr lang="en-US" sz="5300" i="1" u="sng" dirty="0">
                <a:solidFill>
                  <a:schemeClr val="tx1"/>
                </a:solidFill>
              </a:rPr>
              <a:t>Seeding New Ideas:</a:t>
            </a:r>
            <a:br>
              <a:rPr lang="en-US" sz="4400" dirty="0">
                <a:solidFill>
                  <a:schemeClr val="accent6">
                    <a:lumMod val="75000"/>
                  </a:schemeClr>
                </a:solidFill>
              </a:rPr>
            </a:br>
            <a:endParaRPr lang="en-US" dirty="0"/>
          </a:p>
        </p:txBody>
      </p:sp>
      <p:pic>
        <p:nvPicPr>
          <p:cNvPr id="4" name="Content Placeholder 3">
            <a:extLst>
              <a:ext uri="{FF2B5EF4-FFF2-40B4-BE49-F238E27FC236}">
                <a16:creationId xmlns:a16="http://schemas.microsoft.com/office/drawing/2014/main" id="{AA810D62-192D-F6C7-43B9-05DDC3906147}"/>
              </a:ext>
            </a:extLst>
          </p:cNvPr>
          <p:cNvPicPr>
            <a:picLocks noGrp="1" noChangeAspect="1"/>
          </p:cNvPicPr>
          <p:nvPr>
            <p:ph idx="1"/>
          </p:nvPr>
        </p:nvPicPr>
        <p:blipFill>
          <a:blip r:embed="rId3"/>
          <a:stretch>
            <a:fillRect/>
          </a:stretch>
        </p:blipFill>
        <p:spPr>
          <a:xfrm>
            <a:off x="5971471" y="1864836"/>
            <a:ext cx="5708465" cy="3179763"/>
          </a:xfrm>
          <a:prstGeom prst="rect">
            <a:avLst/>
          </a:prstGeom>
        </p:spPr>
      </p:pic>
    </p:spTree>
    <p:extLst>
      <p:ext uri="{BB962C8B-B14F-4D97-AF65-F5344CB8AC3E}">
        <p14:creationId xmlns:p14="http://schemas.microsoft.com/office/powerpoint/2010/main" val="40932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ircular design with feathers&#10;&#10;Description automatically generated">
            <a:extLst>
              <a:ext uri="{FF2B5EF4-FFF2-40B4-BE49-F238E27FC236}">
                <a16:creationId xmlns:a16="http://schemas.microsoft.com/office/drawing/2014/main" id="{D1FBAE2B-27F9-4249-5065-AACA3288672F}"/>
              </a:ext>
            </a:extLst>
          </p:cNvPr>
          <p:cNvPicPr>
            <a:picLocks noChangeAspect="1"/>
          </p:cNvPicPr>
          <p:nvPr/>
        </p:nvPicPr>
        <p:blipFill rotWithShape="1">
          <a:blip r:embed="rId2"/>
          <a:srcRect t="-1" r="14045" b="-9240"/>
          <a:stretch/>
        </p:blipFill>
        <p:spPr>
          <a:xfrm>
            <a:off x="2470024" y="1338562"/>
            <a:ext cx="2677553" cy="2821175"/>
          </a:xfrm>
          <a:prstGeom prst="rect">
            <a:avLst/>
          </a:prstGeom>
        </p:spPr>
      </p:pic>
      <p:pic>
        <p:nvPicPr>
          <p:cNvPr id="13" name="Picture 12" descr="A logo with a bird and flowers&#10;&#10;Description automatically generated with medium confidence">
            <a:extLst>
              <a:ext uri="{FF2B5EF4-FFF2-40B4-BE49-F238E27FC236}">
                <a16:creationId xmlns:a16="http://schemas.microsoft.com/office/drawing/2014/main" id="{9C54432D-91D0-175E-C495-19A4A560A5EB}"/>
              </a:ext>
            </a:extLst>
          </p:cNvPr>
          <p:cNvPicPr>
            <a:picLocks noChangeAspect="1"/>
          </p:cNvPicPr>
          <p:nvPr/>
        </p:nvPicPr>
        <p:blipFill rotWithShape="1">
          <a:blip r:embed="rId3"/>
          <a:srcRect l="4982" r="7562"/>
          <a:stretch/>
        </p:blipFill>
        <p:spPr>
          <a:xfrm>
            <a:off x="4146610" y="3941841"/>
            <a:ext cx="4307283" cy="1790950"/>
          </a:xfrm>
          <a:prstGeom prst="rect">
            <a:avLst/>
          </a:prstGeom>
        </p:spPr>
      </p:pic>
      <p:sp>
        <p:nvSpPr>
          <p:cNvPr id="2" name="Title 1">
            <a:extLst>
              <a:ext uri="{FF2B5EF4-FFF2-40B4-BE49-F238E27FC236}">
                <a16:creationId xmlns:a16="http://schemas.microsoft.com/office/drawing/2014/main" id="{85078C5B-503F-9F7C-C22D-77B8DDC54AEF}"/>
              </a:ext>
            </a:extLst>
          </p:cNvPr>
          <p:cNvSpPr>
            <a:spLocks noGrp="1"/>
          </p:cNvSpPr>
          <p:nvPr>
            <p:ph type="title"/>
          </p:nvPr>
        </p:nvSpPr>
        <p:spPr/>
        <p:txBody>
          <a:bodyPr>
            <a:normAutofit/>
          </a:bodyPr>
          <a:lstStyle/>
          <a:p>
            <a:r>
              <a:rPr lang="en-US" sz="4800" i="1" u="sng" dirty="0">
                <a:solidFill>
                  <a:schemeClr val="tx1"/>
                </a:solidFill>
              </a:rPr>
              <a:t>Creativity in Design</a:t>
            </a:r>
            <a:r>
              <a:rPr lang="en-US" sz="4800" dirty="0">
                <a:solidFill>
                  <a:schemeClr val="tx1"/>
                </a:solidFill>
              </a:rPr>
              <a:t>:</a:t>
            </a:r>
          </a:p>
        </p:txBody>
      </p:sp>
      <p:pic>
        <p:nvPicPr>
          <p:cNvPr id="5" name="Content Placeholder 4" descr="A logo for university of southern california&#10;&#10;Description automatically generated">
            <a:extLst>
              <a:ext uri="{FF2B5EF4-FFF2-40B4-BE49-F238E27FC236}">
                <a16:creationId xmlns:a16="http://schemas.microsoft.com/office/drawing/2014/main" id="{68199FA3-F8E7-3031-4489-F1773A4B97A7}"/>
              </a:ext>
            </a:extLst>
          </p:cNvPr>
          <p:cNvPicPr>
            <a:picLocks noGrp="1" noChangeAspect="1"/>
          </p:cNvPicPr>
          <p:nvPr>
            <p:ph idx="1"/>
          </p:nvPr>
        </p:nvPicPr>
        <p:blipFill>
          <a:blip r:embed="rId4"/>
          <a:stretch>
            <a:fillRect/>
          </a:stretch>
        </p:blipFill>
        <p:spPr>
          <a:xfrm>
            <a:off x="8671001" y="4313315"/>
            <a:ext cx="3409241" cy="1048003"/>
          </a:xfrm>
        </p:spPr>
      </p:pic>
      <p:pic>
        <p:nvPicPr>
          <p:cNvPr id="7" name="Picture 6" descr="A blue and white logo&#10;&#10;Description automatically generated">
            <a:extLst>
              <a:ext uri="{FF2B5EF4-FFF2-40B4-BE49-F238E27FC236}">
                <a16:creationId xmlns:a16="http://schemas.microsoft.com/office/drawing/2014/main" id="{2AC52507-A503-6E84-ED05-AF881A8E0D3D}"/>
              </a:ext>
            </a:extLst>
          </p:cNvPr>
          <p:cNvPicPr>
            <a:picLocks noChangeAspect="1"/>
          </p:cNvPicPr>
          <p:nvPr/>
        </p:nvPicPr>
        <p:blipFill rotWithShape="1">
          <a:blip r:embed="rId5"/>
          <a:srcRect l="28091" t="17997" r="24384" b="4120"/>
          <a:stretch/>
        </p:blipFill>
        <p:spPr>
          <a:xfrm>
            <a:off x="1122383" y="3111733"/>
            <a:ext cx="1478647" cy="2096008"/>
          </a:xfrm>
          <a:prstGeom prst="rect">
            <a:avLst/>
          </a:prstGeom>
        </p:spPr>
      </p:pic>
      <p:pic>
        <p:nvPicPr>
          <p:cNvPr id="9" name="Picture 8" descr="A circular design with different symbols&#10;&#10;Description automatically generated with medium confidence">
            <a:extLst>
              <a:ext uri="{FF2B5EF4-FFF2-40B4-BE49-F238E27FC236}">
                <a16:creationId xmlns:a16="http://schemas.microsoft.com/office/drawing/2014/main" id="{E98B6078-9C0C-6A39-9035-D53A46356077}"/>
              </a:ext>
            </a:extLst>
          </p:cNvPr>
          <p:cNvPicPr>
            <a:picLocks noChangeAspect="1"/>
          </p:cNvPicPr>
          <p:nvPr/>
        </p:nvPicPr>
        <p:blipFill rotWithShape="1">
          <a:blip r:embed="rId6"/>
          <a:srcRect l="15322" t="6973" r="2813"/>
          <a:stretch/>
        </p:blipFill>
        <p:spPr>
          <a:xfrm>
            <a:off x="9250929" y="1690688"/>
            <a:ext cx="2572512" cy="2054736"/>
          </a:xfrm>
          <a:prstGeom prst="rect">
            <a:avLst/>
          </a:prstGeom>
        </p:spPr>
      </p:pic>
      <p:pic>
        <p:nvPicPr>
          <p:cNvPr id="15" name="Picture 14" descr="A logo with birds in the center&#10;&#10;Description automatically generated">
            <a:extLst>
              <a:ext uri="{FF2B5EF4-FFF2-40B4-BE49-F238E27FC236}">
                <a16:creationId xmlns:a16="http://schemas.microsoft.com/office/drawing/2014/main" id="{21946B7C-0A4C-E544-65D9-39BC8B6A70B6}"/>
              </a:ext>
            </a:extLst>
          </p:cNvPr>
          <p:cNvPicPr>
            <a:picLocks noChangeAspect="1"/>
          </p:cNvPicPr>
          <p:nvPr/>
        </p:nvPicPr>
        <p:blipFill rotWithShape="1">
          <a:blip r:embed="rId7"/>
          <a:srcRect l="16579" t="4988" r="17545"/>
          <a:stretch/>
        </p:blipFill>
        <p:spPr>
          <a:xfrm>
            <a:off x="0" y="1525514"/>
            <a:ext cx="2121963" cy="1697445"/>
          </a:xfrm>
          <a:prstGeom prst="rect">
            <a:avLst/>
          </a:prstGeom>
        </p:spPr>
      </p:pic>
      <p:sp>
        <p:nvSpPr>
          <p:cNvPr id="16" name="Rectangle 2">
            <a:extLst>
              <a:ext uri="{FF2B5EF4-FFF2-40B4-BE49-F238E27FC236}">
                <a16:creationId xmlns:a16="http://schemas.microsoft.com/office/drawing/2014/main" id="{C3A9C50E-D8B0-CBC0-5977-3B17B3E1F86B}"/>
              </a:ext>
            </a:extLst>
          </p:cNvPr>
          <p:cNvSpPr>
            <a:spLocks noChangeArrowheads="1"/>
          </p:cNvSpPr>
          <p:nvPr/>
        </p:nvSpPr>
        <p:spPr bwMode="auto">
          <a:xfrm>
            <a:off x="7582058" y="-4159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
            <a:extLst>
              <a:ext uri="{FF2B5EF4-FFF2-40B4-BE49-F238E27FC236}">
                <a16:creationId xmlns:a16="http://schemas.microsoft.com/office/drawing/2014/main" id="{C3A6E4C5-F741-591A-0495-9CB16D1A8A25}"/>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572704" y="1591908"/>
            <a:ext cx="2572512" cy="24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37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DFB8-9E77-602D-D108-1E5CBB76ACA8}"/>
              </a:ext>
            </a:extLst>
          </p:cNvPr>
          <p:cNvSpPr>
            <a:spLocks noGrp="1"/>
          </p:cNvSpPr>
          <p:nvPr>
            <p:ph type="title"/>
          </p:nvPr>
        </p:nvSpPr>
        <p:spPr>
          <a:xfrm>
            <a:off x="838199" y="365125"/>
            <a:ext cx="10116671" cy="1325563"/>
          </a:xfrm>
        </p:spPr>
        <p:txBody>
          <a:bodyPr>
            <a:normAutofit/>
          </a:bodyPr>
          <a:lstStyle/>
          <a:p>
            <a:r>
              <a:rPr lang="en-US" dirty="0"/>
              <a:t>Question-and-Answer Session</a:t>
            </a:r>
          </a:p>
        </p:txBody>
      </p:sp>
      <p:pic>
        <p:nvPicPr>
          <p:cNvPr id="5" name="Content Placeholder 4" descr="Quizzical burrowing owl looking forward">
            <a:extLst>
              <a:ext uri="{FF2B5EF4-FFF2-40B4-BE49-F238E27FC236}">
                <a16:creationId xmlns:a16="http://schemas.microsoft.com/office/drawing/2014/main" id="{52A6D045-AF0F-A887-7038-83D2F1563356}"/>
              </a:ext>
            </a:extLst>
          </p:cNvPr>
          <p:cNvPicPr>
            <a:picLocks noGrp="1" noChangeAspect="1"/>
          </p:cNvPicPr>
          <p:nvPr>
            <p:ph idx="1"/>
          </p:nvPr>
        </p:nvPicPr>
        <p:blipFill>
          <a:blip r:embed="rId2"/>
          <a:stretch>
            <a:fillRect/>
          </a:stretch>
        </p:blipFill>
        <p:spPr>
          <a:xfrm>
            <a:off x="3582720" y="1454369"/>
            <a:ext cx="5683827" cy="3949261"/>
          </a:xfrm>
        </p:spPr>
      </p:pic>
    </p:spTree>
    <p:extLst>
      <p:ext uri="{BB962C8B-B14F-4D97-AF65-F5344CB8AC3E}">
        <p14:creationId xmlns:p14="http://schemas.microsoft.com/office/powerpoint/2010/main" val="388828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DFB8-9E77-602D-D108-1E5CBB76ACA8}"/>
              </a:ext>
            </a:extLst>
          </p:cNvPr>
          <p:cNvSpPr>
            <a:spLocks noGrp="1"/>
          </p:cNvSpPr>
          <p:nvPr>
            <p:ph type="title"/>
          </p:nvPr>
        </p:nvSpPr>
        <p:spPr>
          <a:xfrm>
            <a:off x="838200" y="365125"/>
            <a:ext cx="9229165" cy="1325563"/>
          </a:xfrm>
        </p:spPr>
        <p:txBody>
          <a:bodyPr/>
          <a:lstStyle/>
          <a:p>
            <a:r>
              <a:rPr lang="en-US" dirty="0"/>
              <a:t>Meet the Speakers</a:t>
            </a:r>
          </a:p>
        </p:txBody>
      </p:sp>
      <p:sp>
        <p:nvSpPr>
          <p:cNvPr id="3" name="Content Placeholder 2">
            <a:extLst>
              <a:ext uri="{FF2B5EF4-FFF2-40B4-BE49-F238E27FC236}">
                <a16:creationId xmlns:a16="http://schemas.microsoft.com/office/drawing/2014/main" id="{88F376E2-C576-B377-7C9D-66A4C4E86CC4}"/>
              </a:ext>
            </a:extLst>
          </p:cNvPr>
          <p:cNvSpPr>
            <a:spLocks noGrp="1"/>
          </p:cNvSpPr>
          <p:nvPr>
            <p:ph idx="1"/>
          </p:nvPr>
        </p:nvSpPr>
        <p:spPr>
          <a:xfrm>
            <a:off x="838200" y="1839459"/>
            <a:ext cx="10515600" cy="3179082"/>
          </a:xfrm>
        </p:spPr>
        <p:txBody>
          <a:bodyPr/>
          <a:lstStyle/>
          <a:p>
            <a:r>
              <a:rPr lang="en-US" i="1" dirty="0"/>
              <a:t>Linda Barry Potter, Juvenile Justice Specialist - Maine. </a:t>
            </a:r>
          </a:p>
          <a:p>
            <a:r>
              <a:rPr lang="en-US" i="1" dirty="0"/>
              <a:t>Jill Ward, Director of Youth Policy and Law Center &amp; Vice-</a:t>
            </a:r>
          </a:p>
          <a:p>
            <a:r>
              <a:rPr lang="en-US" i="1" dirty="0"/>
              <a:t>Chair of Maine’s JJAG </a:t>
            </a:r>
          </a:p>
          <a:p>
            <a:r>
              <a:rPr lang="en-US" i="1" dirty="0"/>
              <a:t>Megan Anderson, Maliseet Tribe Member, Program Director &amp; JJAG Youth Council Member</a:t>
            </a:r>
          </a:p>
          <a:p>
            <a:r>
              <a:rPr lang="en-US" i="1" dirty="0"/>
              <a:t>SEND A HEADSHOT</a:t>
            </a:r>
          </a:p>
        </p:txBody>
      </p:sp>
    </p:spTree>
    <p:extLst>
      <p:ext uri="{BB962C8B-B14F-4D97-AF65-F5344CB8AC3E}">
        <p14:creationId xmlns:p14="http://schemas.microsoft.com/office/powerpoint/2010/main" val="228042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DFB8-9E77-602D-D108-1E5CBB76ACA8}"/>
              </a:ext>
            </a:extLst>
          </p:cNvPr>
          <p:cNvSpPr>
            <a:spLocks noGrp="1"/>
          </p:cNvSpPr>
          <p:nvPr>
            <p:ph type="title"/>
          </p:nvPr>
        </p:nvSpPr>
        <p:spPr>
          <a:xfrm>
            <a:off x="838200" y="365125"/>
            <a:ext cx="9229165" cy="1325563"/>
          </a:xfrm>
        </p:spPr>
        <p:txBody>
          <a:bodyPr/>
          <a:lstStyle/>
          <a:p>
            <a:r>
              <a:rPr lang="en-US" dirty="0"/>
              <a:t>Getting Connected in Your State</a:t>
            </a:r>
          </a:p>
        </p:txBody>
      </p:sp>
      <p:sp>
        <p:nvSpPr>
          <p:cNvPr id="3" name="Content Placeholder 2">
            <a:extLst>
              <a:ext uri="{FF2B5EF4-FFF2-40B4-BE49-F238E27FC236}">
                <a16:creationId xmlns:a16="http://schemas.microsoft.com/office/drawing/2014/main" id="{88F376E2-C576-B377-7C9D-66A4C4E86CC4}"/>
              </a:ext>
            </a:extLst>
          </p:cNvPr>
          <p:cNvSpPr>
            <a:spLocks noGrp="1"/>
          </p:cNvSpPr>
          <p:nvPr>
            <p:ph idx="1"/>
          </p:nvPr>
        </p:nvSpPr>
        <p:spPr>
          <a:xfrm>
            <a:off x="838200" y="1839459"/>
            <a:ext cx="10515600" cy="3179082"/>
          </a:xfrm>
        </p:spPr>
        <p:txBody>
          <a:bodyPr/>
          <a:lstStyle/>
          <a:p>
            <a:endParaRPr lang="en-US" dirty="0"/>
          </a:p>
        </p:txBody>
      </p:sp>
    </p:spTree>
    <p:extLst>
      <p:ext uri="{BB962C8B-B14F-4D97-AF65-F5344CB8AC3E}">
        <p14:creationId xmlns:p14="http://schemas.microsoft.com/office/powerpoint/2010/main" val="264599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856B-2199-4765-AC57-5BCE1D77404B}"/>
              </a:ext>
            </a:extLst>
          </p:cNvPr>
          <p:cNvSpPr>
            <a:spLocks noGrp="1"/>
          </p:cNvSpPr>
          <p:nvPr>
            <p:ph type="title"/>
          </p:nvPr>
        </p:nvSpPr>
        <p:spPr>
          <a:xfrm>
            <a:off x="359256" y="223808"/>
            <a:ext cx="10994545" cy="754254"/>
          </a:xfrm>
        </p:spPr>
        <p:txBody>
          <a:bodyPr>
            <a:noAutofit/>
          </a:bodyPr>
          <a:lstStyle/>
          <a:p>
            <a:r>
              <a:rPr lang="en-US" altLang="en-US" sz="4000" b="1" dirty="0"/>
              <a:t>SAG Membership Composition Requirements </a:t>
            </a:r>
            <a:endParaRPr lang="en-US" sz="4000" b="1" dirty="0"/>
          </a:p>
        </p:txBody>
      </p:sp>
      <p:graphicFrame>
        <p:nvGraphicFramePr>
          <p:cNvPr id="3" name="Diagram 2">
            <a:extLst>
              <a:ext uri="{FF2B5EF4-FFF2-40B4-BE49-F238E27FC236}">
                <a16:creationId xmlns:a16="http://schemas.microsoft.com/office/drawing/2014/main" id="{12E9923A-CC1A-4D79-A40F-0F789DEA76EF}"/>
              </a:ext>
            </a:extLst>
          </p:cNvPr>
          <p:cNvGraphicFramePr/>
          <p:nvPr>
            <p:extLst>
              <p:ext uri="{D42A27DB-BD31-4B8C-83A1-F6EECF244321}">
                <p14:modId xmlns:p14="http://schemas.microsoft.com/office/powerpoint/2010/main" val="427893750"/>
              </p:ext>
            </p:extLst>
          </p:nvPr>
        </p:nvGraphicFramePr>
        <p:xfrm>
          <a:off x="224540" y="1050893"/>
          <a:ext cx="11439525" cy="5063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43DB9134-3D69-444B-AB7D-A7C380EFFC22}"/>
              </a:ext>
            </a:extLst>
          </p:cNvPr>
          <p:cNvSpPr/>
          <p:nvPr/>
        </p:nvSpPr>
        <p:spPr>
          <a:xfrm>
            <a:off x="5329258" y="5653218"/>
            <a:ext cx="2913490" cy="307777"/>
          </a:xfrm>
          <a:prstGeom prst="rect">
            <a:avLst/>
          </a:prstGeom>
        </p:spPr>
        <p:txBody>
          <a:bodyPr wrap="none">
            <a:spAutoFit/>
          </a:bodyPr>
          <a:lstStyle/>
          <a:p>
            <a:r>
              <a:rPr lang="en-US" sz="1400" dirty="0">
                <a:solidFill>
                  <a:schemeClr val="accent1"/>
                </a:solidFill>
                <a:latin typeface="Cambria" panose="02040503050406030204" pitchFamily="18" charset="0"/>
                <a:ea typeface="Cambria" panose="02040503050406030204" pitchFamily="18" charset="0"/>
              </a:rPr>
              <a:t>SEC. 223. 34 U.S.C. 11133 (a) (3)(A)</a:t>
            </a:r>
            <a:endParaRPr lang="en-US" sz="1400" dirty="0">
              <a:solidFill>
                <a:schemeClr val="accent1"/>
              </a:solidFill>
            </a:endParaRPr>
          </a:p>
        </p:txBody>
      </p:sp>
    </p:spTree>
    <p:extLst>
      <p:ext uri="{BB962C8B-B14F-4D97-AF65-F5344CB8AC3E}">
        <p14:creationId xmlns:p14="http://schemas.microsoft.com/office/powerpoint/2010/main" val="1691566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DA77-9BEE-43D1-B159-3F55BE434245}"/>
              </a:ext>
            </a:extLst>
          </p:cNvPr>
          <p:cNvSpPr>
            <a:spLocks noGrp="1"/>
          </p:cNvSpPr>
          <p:nvPr>
            <p:ph type="title"/>
          </p:nvPr>
        </p:nvSpPr>
        <p:spPr>
          <a:xfrm>
            <a:off x="309693" y="128231"/>
            <a:ext cx="10515600" cy="1325563"/>
          </a:xfrm>
        </p:spPr>
        <p:txBody>
          <a:bodyPr>
            <a:normAutofit/>
          </a:bodyPr>
          <a:lstStyle/>
          <a:p>
            <a:r>
              <a:rPr lang="en-US" sz="3600" b="1" dirty="0"/>
              <a:t>Center for Youth Justice Transformation</a:t>
            </a:r>
          </a:p>
        </p:txBody>
      </p:sp>
      <p:sp>
        <p:nvSpPr>
          <p:cNvPr id="3" name="Content Placeholder 2">
            <a:extLst>
              <a:ext uri="{FF2B5EF4-FFF2-40B4-BE49-F238E27FC236}">
                <a16:creationId xmlns:a16="http://schemas.microsoft.com/office/drawing/2014/main" id="{7FFE72EC-D4D2-4482-ABE7-DA1D195B0EC8}"/>
              </a:ext>
            </a:extLst>
          </p:cNvPr>
          <p:cNvSpPr>
            <a:spLocks noGrp="1"/>
          </p:cNvSpPr>
          <p:nvPr>
            <p:ph idx="1"/>
          </p:nvPr>
        </p:nvSpPr>
        <p:spPr>
          <a:xfrm>
            <a:off x="457200" y="1143001"/>
            <a:ext cx="5364760" cy="2875326"/>
          </a:xfrm>
        </p:spPr>
        <p:txBody>
          <a:bodyPr>
            <a:noAutofit/>
          </a:bodyPr>
          <a:lstStyle/>
          <a:p>
            <a:pPr marL="0" indent="0">
              <a:buNone/>
            </a:pPr>
            <a:r>
              <a:rPr lang="en-US" sz="2000" dirty="0"/>
              <a:t>Provides responsive resources and training and technical assistance to support states, territories, tribal units, and communities in developing a continuum of juvenile justice services—ranging from prevention to intervention to reentry—that aligns with Office of Juvenile Justice and Delinquency Prevention’s (OJJDP) Title II Formula Grants Program. </a:t>
            </a:r>
            <a:endParaRPr lang="en-US" sz="2000" i="1" dirty="0">
              <a:solidFill>
                <a:srgbClr val="004F76"/>
              </a:solidFill>
            </a:endParaRPr>
          </a:p>
        </p:txBody>
      </p:sp>
      <p:graphicFrame>
        <p:nvGraphicFramePr>
          <p:cNvPr id="4" name="Diagram 3">
            <a:extLst>
              <a:ext uri="{FF2B5EF4-FFF2-40B4-BE49-F238E27FC236}">
                <a16:creationId xmlns:a16="http://schemas.microsoft.com/office/drawing/2014/main" id="{CB248E7F-D5CE-EDE1-F460-E2375F6534EC}"/>
              </a:ext>
            </a:extLst>
          </p:cNvPr>
          <p:cNvGraphicFramePr/>
          <p:nvPr>
            <p:extLst>
              <p:ext uri="{D42A27DB-BD31-4B8C-83A1-F6EECF244321}">
                <p14:modId xmlns:p14="http://schemas.microsoft.com/office/powerpoint/2010/main" val="246244698"/>
              </p:ext>
            </p:extLst>
          </p:nvPr>
        </p:nvGraphicFramePr>
        <p:xfrm>
          <a:off x="4142364" y="1143001"/>
          <a:ext cx="9319261" cy="4838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33C336E-7175-0903-F4E5-1383D1EEFA36}"/>
              </a:ext>
            </a:extLst>
          </p:cNvPr>
          <p:cNvSpPr txBox="1"/>
          <p:nvPr/>
        </p:nvSpPr>
        <p:spPr>
          <a:xfrm>
            <a:off x="482264" y="3710176"/>
            <a:ext cx="2661557" cy="615553"/>
          </a:xfrm>
          <a:prstGeom prst="rect">
            <a:avLst/>
          </a:prstGeom>
          <a:solidFill>
            <a:schemeClr val="bg2"/>
          </a:solidFill>
        </p:spPr>
        <p:txBody>
          <a:bodyPr wrap="square" rtlCol="0">
            <a:spAutoFit/>
          </a:bodyPr>
          <a:lstStyle/>
          <a:p>
            <a:r>
              <a:rPr lang="en-US" sz="1700" dirty="0"/>
              <a:t>CYJT serves all 56 states, territories, &amp; DC.</a:t>
            </a:r>
          </a:p>
        </p:txBody>
      </p:sp>
      <p:sp>
        <p:nvSpPr>
          <p:cNvPr id="6" name="TextBox 5">
            <a:extLst>
              <a:ext uri="{FF2B5EF4-FFF2-40B4-BE49-F238E27FC236}">
                <a16:creationId xmlns:a16="http://schemas.microsoft.com/office/drawing/2014/main" id="{E8B69FF1-E2D6-187A-1016-CB7E406E2313}"/>
              </a:ext>
            </a:extLst>
          </p:cNvPr>
          <p:cNvSpPr txBox="1"/>
          <p:nvPr/>
        </p:nvSpPr>
        <p:spPr>
          <a:xfrm>
            <a:off x="3376511" y="3710177"/>
            <a:ext cx="2374719" cy="615553"/>
          </a:xfrm>
          <a:prstGeom prst="rect">
            <a:avLst/>
          </a:prstGeom>
          <a:solidFill>
            <a:schemeClr val="bg2"/>
          </a:solidFill>
        </p:spPr>
        <p:txBody>
          <a:bodyPr wrap="square" rtlCol="0">
            <a:spAutoFit/>
          </a:bodyPr>
          <a:lstStyle/>
          <a:p>
            <a:r>
              <a:rPr lang="en-US" sz="1700" dirty="0"/>
              <a:t>Over 200 individual TTA requests served.</a:t>
            </a:r>
          </a:p>
        </p:txBody>
      </p:sp>
      <p:sp>
        <p:nvSpPr>
          <p:cNvPr id="7" name="TextBox 6">
            <a:extLst>
              <a:ext uri="{FF2B5EF4-FFF2-40B4-BE49-F238E27FC236}">
                <a16:creationId xmlns:a16="http://schemas.microsoft.com/office/drawing/2014/main" id="{E1D7FA31-94D1-82FA-6EB3-A9C392C5DA10}"/>
              </a:ext>
            </a:extLst>
          </p:cNvPr>
          <p:cNvSpPr txBox="1"/>
          <p:nvPr/>
        </p:nvSpPr>
        <p:spPr>
          <a:xfrm>
            <a:off x="2461044" y="4463336"/>
            <a:ext cx="2816679" cy="877163"/>
          </a:xfrm>
          <a:prstGeom prst="rect">
            <a:avLst/>
          </a:prstGeom>
          <a:solidFill>
            <a:schemeClr val="bg2"/>
          </a:solidFill>
        </p:spPr>
        <p:txBody>
          <a:bodyPr wrap="square" rtlCol="0">
            <a:spAutoFit/>
          </a:bodyPr>
          <a:lstStyle/>
          <a:p>
            <a:pPr marL="0" indent="0">
              <a:buNone/>
            </a:pPr>
            <a:r>
              <a:rPr lang="en-US" sz="1700" dirty="0"/>
              <a:t>Questions – </a:t>
            </a:r>
            <a:r>
              <a:rPr lang="en-US" sz="1700" dirty="0">
                <a:solidFill>
                  <a:srgbClr val="0070C0"/>
                </a:solidFill>
                <a:hlinkClick r:id="rId7">
                  <a:extLst>
                    <a:ext uri="{A12FA001-AC4F-418D-AE19-62706E023703}">
                      <ahyp:hlinkClr xmlns:ahyp="http://schemas.microsoft.com/office/drawing/2018/hyperlinkcolor" val="tx"/>
                    </a:ext>
                  </a:extLst>
                </a:hlinkClick>
              </a:rPr>
              <a:t>cyjt@air.org</a:t>
            </a:r>
            <a:r>
              <a:rPr lang="en-US" sz="1700" dirty="0">
                <a:solidFill>
                  <a:srgbClr val="0070C0"/>
                </a:solidFill>
              </a:rPr>
              <a:t> </a:t>
            </a:r>
          </a:p>
          <a:p>
            <a:pPr marL="0" indent="0">
              <a:buNone/>
            </a:pPr>
            <a:r>
              <a:rPr lang="en-US" sz="1700" dirty="0"/>
              <a:t>Requesting Assistance - </a:t>
            </a:r>
            <a:r>
              <a:rPr lang="en-US" sz="1700" u="heavy" spc="-20" dirty="0">
                <a:solidFill>
                  <a:srgbClr val="0070C0"/>
                </a:solidFill>
                <a:cs typeface="Arial" panose="020B0604020202020204" pitchFamily="34" charset="0"/>
                <a:hlinkClick r:id="rId8">
                  <a:extLst>
                    <a:ext uri="{A12FA001-AC4F-418D-AE19-62706E023703}">
                      <ahyp:hlinkClr xmlns:ahyp="http://schemas.microsoft.com/office/drawing/2018/hyperlinkcolor" val="tx"/>
                    </a:ext>
                  </a:extLst>
                </a:hlinkClick>
              </a:rPr>
              <a:t>https://tta360.ojjdp.ojp.gov</a:t>
            </a:r>
            <a:endParaRPr lang="en-US" sz="1700" u="heavy" spc="-20" dirty="0">
              <a:solidFill>
                <a:srgbClr val="0070C0"/>
              </a:solidFill>
              <a:cs typeface="Arial" panose="020B0604020202020204" pitchFamily="34" charset="0"/>
            </a:endParaRPr>
          </a:p>
        </p:txBody>
      </p:sp>
    </p:spTree>
    <p:extLst>
      <p:ext uri="{BB962C8B-B14F-4D97-AF65-F5344CB8AC3E}">
        <p14:creationId xmlns:p14="http://schemas.microsoft.com/office/powerpoint/2010/main" val="3460058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A30C-14EA-F072-FAE9-2DEAED32B1D1}"/>
              </a:ext>
            </a:extLst>
          </p:cNvPr>
          <p:cNvSpPr>
            <a:spLocks noGrp="1"/>
          </p:cNvSpPr>
          <p:nvPr>
            <p:ph type="title"/>
          </p:nvPr>
        </p:nvSpPr>
        <p:spPr>
          <a:xfrm>
            <a:off x="133524" y="222512"/>
            <a:ext cx="10515600" cy="1325563"/>
          </a:xfrm>
        </p:spPr>
        <p:txBody>
          <a:bodyPr>
            <a:normAutofit/>
          </a:bodyPr>
          <a:lstStyle/>
          <a:p>
            <a:r>
              <a:rPr lang="en-US" sz="3600" dirty="0"/>
              <a:t>Center for Reducing Racial &amp; Ethnic Disparities</a:t>
            </a:r>
          </a:p>
        </p:txBody>
      </p:sp>
      <p:sp>
        <p:nvSpPr>
          <p:cNvPr id="3" name="Content Placeholder 2">
            <a:extLst>
              <a:ext uri="{FF2B5EF4-FFF2-40B4-BE49-F238E27FC236}">
                <a16:creationId xmlns:a16="http://schemas.microsoft.com/office/drawing/2014/main" id="{595E737D-62F8-D0BA-88B4-A55145B15EB2}"/>
              </a:ext>
            </a:extLst>
          </p:cNvPr>
          <p:cNvSpPr>
            <a:spLocks noGrp="1"/>
          </p:cNvSpPr>
          <p:nvPr>
            <p:ph idx="1"/>
          </p:nvPr>
        </p:nvSpPr>
        <p:spPr>
          <a:xfrm>
            <a:off x="376806" y="1548075"/>
            <a:ext cx="10515600" cy="3179082"/>
          </a:xfrm>
        </p:spPr>
        <p:txBody>
          <a:bodyPr/>
          <a:lstStyle/>
          <a:p>
            <a:r>
              <a:rPr lang="en-US" dirty="0"/>
              <a:t>SHAY – Could you add?</a:t>
            </a:r>
          </a:p>
        </p:txBody>
      </p:sp>
    </p:spTree>
    <p:extLst>
      <p:ext uri="{BB962C8B-B14F-4D97-AF65-F5344CB8AC3E}">
        <p14:creationId xmlns:p14="http://schemas.microsoft.com/office/powerpoint/2010/main" val="3927477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28" y="96167"/>
            <a:ext cx="10515600" cy="1325563"/>
          </a:xfrm>
        </p:spPr>
        <p:txBody>
          <a:bodyPr>
            <a:normAutofit/>
          </a:bodyPr>
          <a:lstStyle/>
          <a:p>
            <a:r>
              <a:rPr lang="en-US" sz="4000" b="1" dirty="0"/>
              <a:t>Connect With OJJDP</a:t>
            </a:r>
          </a:p>
        </p:txBody>
      </p:sp>
      <p:sp>
        <p:nvSpPr>
          <p:cNvPr id="4" name="TextBox 3"/>
          <p:cNvSpPr txBox="1"/>
          <p:nvPr/>
        </p:nvSpPr>
        <p:spPr>
          <a:xfrm>
            <a:off x="7666040" y="1663816"/>
            <a:ext cx="3780720" cy="3529171"/>
          </a:xfrm>
          <a:prstGeom prst="rect">
            <a:avLst/>
          </a:prstGeom>
          <a:noFill/>
        </p:spPr>
        <p:txBody>
          <a:bodyPr wrap="square" rtlCol="0">
            <a:spAutoFit/>
          </a:bodyPr>
          <a:lstStyle/>
          <a:p>
            <a:pPr>
              <a:spcAft>
                <a:spcPts val="4000"/>
              </a:spcAft>
            </a:pPr>
            <a:r>
              <a:rPr lang="en-US" b="1" dirty="0"/>
              <a:t>@OJPOJJDP</a:t>
            </a:r>
          </a:p>
          <a:p>
            <a:pPr>
              <a:spcAft>
                <a:spcPts val="4000"/>
              </a:spcAft>
            </a:pPr>
            <a:r>
              <a:rPr lang="en-US" b="1" dirty="0"/>
              <a:t>facebook.com/OJPOJJDP</a:t>
            </a:r>
          </a:p>
          <a:p>
            <a:pPr>
              <a:spcAft>
                <a:spcPts val="4000"/>
              </a:spcAft>
            </a:pPr>
            <a:r>
              <a:rPr lang="en-US" b="1" dirty="0"/>
              <a:t>youtube.com/OJPOJJDP</a:t>
            </a:r>
          </a:p>
          <a:p>
            <a:pPr>
              <a:spcAft>
                <a:spcPts val="4000"/>
              </a:spcAft>
            </a:pPr>
            <a:r>
              <a:rPr lang="en-US" b="1" dirty="0"/>
              <a:t>ojjdp.ojp.gov/enews/newsletter.html</a:t>
            </a:r>
          </a:p>
          <a:p>
            <a:pPr>
              <a:spcAft>
                <a:spcPts val="4000"/>
              </a:spcAft>
            </a:pPr>
            <a:r>
              <a:rPr lang="en-US" b="1" dirty="0"/>
              <a:t>ojjdp.ojp.gov/enews/juvjust.html</a:t>
            </a:r>
          </a:p>
        </p:txBody>
      </p:sp>
      <p:pic>
        <p:nvPicPr>
          <p:cNvPr id="9" name="Picture 8" descr="shutterstock_150531497_for OJJDP.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51" y="1526407"/>
            <a:ext cx="5666232" cy="3549963"/>
          </a:xfrm>
          <a:prstGeom prst="rect">
            <a:avLst/>
          </a:prstGeom>
        </p:spPr>
      </p:pic>
      <p:pic>
        <p:nvPicPr>
          <p:cNvPr id="3" name="Picture 2" descr="connect logo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6610" y="1526407"/>
            <a:ext cx="652113" cy="3803991"/>
          </a:xfrm>
          <a:prstGeom prst="rect">
            <a:avLst/>
          </a:prstGeom>
        </p:spPr>
      </p:pic>
    </p:spTree>
    <p:extLst>
      <p:ext uri="{BB962C8B-B14F-4D97-AF65-F5344CB8AC3E}">
        <p14:creationId xmlns:p14="http://schemas.microsoft.com/office/powerpoint/2010/main" val="1709986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DFB8-9E77-602D-D108-1E5CBB76ACA8}"/>
              </a:ext>
            </a:extLst>
          </p:cNvPr>
          <p:cNvSpPr>
            <a:spLocks noGrp="1"/>
          </p:cNvSpPr>
          <p:nvPr>
            <p:ph type="title"/>
          </p:nvPr>
        </p:nvSpPr>
        <p:spPr/>
        <p:txBody>
          <a:bodyPr/>
          <a:lstStyle/>
          <a:p>
            <a:r>
              <a:rPr lang="en-US" dirty="0"/>
              <a:t>Session Feedback</a:t>
            </a:r>
          </a:p>
        </p:txBody>
      </p:sp>
      <p:sp>
        <p:nvSpPr>
          <p:cNvPr id="3" name="Content Placeholder 2">
            <a:extLst>
              <a:ext uri="{FF2B5EF4-FFF2-40B4-BE49-F238E27FC236}">
                <a16:creationId xmlns:a16="http://schemas.microsoft.com/office/drawing/2014/main" id="{88F376E2-C576-B377-7C9D-66A4C4E86CC4}"/>
              </a:ext>
            </a:extLst>
          </p:cNvPr>
          <p:cNvSpPr>
            <a:spLocks noGrp="1"/>
          </p:cNvSpPr>
          <p:nvPr>
            <p:ph idx="1"/>
          </p:nvPr>
        </p:nvSpPr>
        <p:spPr/>
        <p:txBody>
          <a:bodyPr vert="horz" lIns="91440" tIns="45720" rIns="91440" bIns="45720" rtlCol="0" anchor="t">
            <a:normAutofit/>
          </a:bodyPr>
          <a:lstStyle/>
          <a:p>
            <a:pPr marL="0" indent="0">
              <a:buNone/>
            </a:pPr>
            <a:endParaRPr lang="en-US" dirty="0">
              <a:cs typeface="Arial" panose="020B0604020202020204"/>
            </a:endParaRPr>
          </a:p>
          <a:p>
            <a:endParaRPr lang="en-US" dirty="0"/>
          </a:p>
        </p:txBody>
      </p:sp>
      <p:pic>
        <p:nvPicPr>
          <p:cNvPr id="4" name="Picture 3" descr="Image result for qr code dummy">
            <a:extLst>
              <a:ext uri="{FF2B5EF4-FFF2-40B4-BE49-F238E27FC236}">
                <a16:creationId xmlns:a16="http://schemas.microsoft.com/office/drawing/2014/main" id="{E276FF29-7778-EA69-F380-2780969A956E}"/>
              </a:ext>
            </a:extLst>
          </p:cNvPr>
          <p:cNvPicPr>
            <a:picLocks noChangeAspect="1"/>
          </p:cNvPicPr>
          <p:nvPr/>
        </p:nvPicPr>
        <p:blipFill>
          <a:blip r:embed="rId2"/>
          <a:stretch>
            <a:fillRect/>
          </a:stretch>
        </p:blipFill>
        <p:spPr>
          <a:xfrm>
            <a:off x="4911056" y="1826030"/>
            <a:ext cx="2356319" cy="2527064"/>
          </a:xfrm>
          <a:prstGeom prst="rect">
            <a:avLst/>
          </a:prstGeom>
        </p:spPr>
      </p:pic>
      <p:sp>
        <p:nvSpPr>
          <p:cNvPr id="5" name="TextBox 4">
            <a:extLst>
              <a:ext uri="{FF2B5EF4-FFF2-40B4-BE49-F238E27FC236}">
                <a16:creationId xmlns:a16="http://schemas.microsoft.com/office/drawing/2014/main" id="{49B5AEBC-CCFC-A44A-4110-A6A573A01BE0}"/>
              </a:ext>
            </a:extLst>
          </p:cNvPr>
          <p:cNvSpPr txBox="1"/>
          <p:nvPr/>
        </p:nvSpPr>
        <p:spPr>
          <a:xfrm>
            <a:off x="3181586" y="4536252"/>
            <a:ext cx="5819420" cy="9296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2880"/>
              </a:lnSpc>
            </a:pPr>
            <a:r>
              <a:rPr lang="en-US" dirty="0">
                <a:cs typeface="Arial"/>
              </a:rPr>
              <a:t>Please complete the evaluation by scanning the QR code: </a:t>
            </a:r>
            <a:r>
              <a:rPr lang="en-US" u="sng" dirty="0">
                <a:cs typeface="Arial"/>
              </a:rPr>
              <a:t>https://www.surveymonkey.com/</a:t>
            </a:r>
            <a:endParaRPr lang="en-US" dirty="0">
              <a:cs typeface="Arial" panose="020B0604020202020204"/>
            </a:endParaRPr>
          </a:p>
          <a:p>
            <a:pPr algn="ctr">
              <a:lnSpc>
                <a:spcPct val="102880"/>
              </a:lnSpc>
            </a:pPr>
            <a:r>
              <a:rPr lang="en-US" dirty="0">
                <a:cs typeface="Arial" panose="020B0604020202020204"/>
              </a:rPr>
              <a:t>Your feedback is appreciated!</a:t>
            </a:r>
          </a:p>
        </p:txBody>
      </p:sp>
      <p:sp>
        <p:nvSpPr>
          <p:cNvPr id="6" name="TextBox 5">
            <a:extLst>
              <a:ext uri="{FF2B5EF4-FFF2-40B4-BE49-F238E27FC236}">
                <a16:creationId xmlns:a16="http://schemas.microsoft.com/office/drawing/2014/main" id="{9F07AC5A-8B5B-A5D6-7950-8C5773D6D884}"/>
              </a:ext>
            </a:extLst>
          </p:cNvPr>
          <p:cNvSpPr txBox="1"/>
          <p:nvPr/>
        </p:nvSpPr>
        <p:spPr>
          <a:xfrm>
            <a:off x="6429962" y="5592704"/>
            <a:ext cx="40602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cs typeface="Arial"/>
              </a:rPr>
              <a:t>This QR code will be customized at a later date</a:t>
            </a:r>
            <a:endParaRPr lang="en-US" sz="1400" dirty="0">
              <a:solidFill>
                <a:srgbClr val="FF0000"/>
              </a:solidFill>
            </a:endParaRPr>
          </a:p>
        </p:txBody>
      </p:sp>
    </p:spTree>
    <p:extLst>
      <p:ext uri="{BB962C8B-B14F-4D97-AF65-F5344CB8AC3E}">
        <p14:creationId xmlns:p14="http://schemas.microsoft.com/office/powerpoint/2010/main" val="21343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DFB8-9E77-602D-D108-1E5CBB76ACA8}"/>
              </a:ext>
            </a:extLst>
          </p:cNvPr>
          <p:cNvSpPr>
            <a:spLocks noGrp="1"/>
          </p:cNvSpPr>
          <p:nvPr>
            <p:ph type="title"/>
          </p:nvPr>
        </p:nvSpPr>
        <p:spPr>
          <a:xfrm>
            <a:off x="838200" y="365125"/>
            <a:ext cx="9229165" cy="1325563"/>
          </a:xfrm>
        </p:spPr>
        <p:txBody>
          <a:bodyPr/>
          <a:lstStyle/>
          <a:p>
            <a:r>
              <a:rPr lang="en-US" dirty="0"/>
              <a:t>Agenda</a:t>
            </a:r>
          </a:p>
        </p:txBody>
      </p:sp>
      <p:sp>
        <p:nvSpPr>
          <p:cNvPr id="3" name="Content Placeholder 2">
            <a:extLst>
              <a:ext uri="{FF2B5EF4-FFF2-40B4-BE49-F238E27FC236}">
                <a16:creationId xmlns:a16="http://schemas.microsoft.com/office/drawing/2014/main" id="{88F376E2-C576-B377-7C9D-66A4C4E86CC4}"/>
              </a:ext>
            </a:extLst>
          </p:cNvPr>
          <p:cNvSpPr>
            <a:spLocks noGrp="1"/>
          </p:cNvSpPr>
          <p:nvPr>
            <p:ph idx="1"/>
          </p:nvPr>
        </p:nvSpPr>
        <p:spPr>
          <a:xfrm>
            <a:off x="838200" y="1839459"/>
            <a:ext cx="10515600" cy="3179082"/>
          </a:xfrm>
        </p:spPr>
        <p:txBody>
          <a:bodyPr>
            <a:normAutofit fontScale="92500" lnSpcReduction="10000"/>
          </a:bodyPr>
          <a:lstStyle/>
          <a:p>
            <a:pPr>
              <a:spcAft>
                <a:spcPts val="1200"/>
              </a:spcAft>
            </a:pPr>
            <a:r>
              <a:rPr lang="en-US" dirty="0"/>
              <a:t>The JJDPA’s Call to Action</a:t>
            </a:r>
          </a:p>
          <a:p>
            <a:pPr>
              <a:spcAft>
                <a:spcPts val="1200"/>
              </a:spcAft>
            </a:pPr>
            <a:r>
              <a:rPr lang="en-US" dirty="0"/>
              <a:t>Two States’ Response to this Call</a:t>
            </a:r>
          </a:p>
          <a:p>
            <a:pPr lvl="1">
              <a:spcAft>
                <a:spcPts val="1200"/>
              </a:spcAft>
            </a:pPr>
            <a:r>
              <a:rPr lang="en-US" dirty="0"/>
              <a:t>Minnesota</a:t>
            </a:r>
          </a:p>
          <a:p>
            <a:pPr lvl="1">
              <a:spcAft>
                <a:spcPts val="1200"/>
              </a:spcAft>
            </a:pPr>
            <a:r>
              <a:rPr lang="en-US" dirty="0"/>
              <a:t>Maine</a:t>
            </a:r>
          </a:p>
          <a:p>
            <a:pPr>
              <a:spcAft>
                <a:spcPts val="1200"/>
              </a:spcAft>
            </a:pPr>
            <a:r>
              <a:rPr lang="en-US" dirty="0"/>
              <a:t>Questions</a:t>
            </a:r>
          </a:p>
          <a:p>
            <a:pPr>
              <a:spcAft>
                <a:spcPts val="1200"/>
              </a:spcAft>
            </a:pPr>
            <a:r>
              <a:rPr lang="en-US" dirty="0"/>
              <a:t>Getting Involved in Your State</a:t>
            </a:r>
          </a:p>
        </p:txBody>
      </p:sp>
    </p:spTree>
    <p:extLst>
      <p:ext uri="{BB962C8B-B14F-4D97-AF65-F5344CB8AC3E}">
        <p14:creationId xmlns:p14="http://schemas.microsoft.com/office/powerpoint/2010/main" val="129905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612970"/>
            <a:ext cx="11338560" cy="566822"/>
          </a:xfrm>
        </p:spPr>
        <p:txBody>
          <a:bodyPr vert="horz" wrap="square" lIns="0" tIns="12700" rIns="0" bIns="0" rtlCol="0">
            <a:spAutoFit/>
          </a:bodyPr>
          <a:lstStyle/>
          <a:p>
            <a:r>
              <a:rPr lang="en-US" sz="4000" b="1" dirty="0"/>
              <a:t>Key Acronyms and Terms</a:t>
            </a:r>
          </a:p>
        </p:txBody>
      </p:sp>
      <p:sp>
        <p:nvSpPr>
          <p:cNvPr id="7" name="Content Placeholder 6">
            <a:extLst>
              <a:ext uri="{FF2B5EF4-FFF2-40B4-BE49-F238E27FC236}">
                <a16:creationId xmlns:a16="http://schemas.microsoft.com/office/drawing/2014/main" id="{EF4E476A-0C33-4812-9B01-687B5FFD491E}"/>
              </a:ext>
            </a:extLst>
          </p:cNvPr>
          <p:cNvSpPr>
            <a:spLocks noGrp="1"/>
          </p:cNvSpPr>
          <p:nvPr>
            <p:ph sz="quarter" idx="15"/>
          </p:nvPr>
        </p:nvSpPr>
        <p:spPr>
          <a:xfrm>
            <a:off x="457200" y="1582614"/>
            <a:ext cx="5380892" cy="4662415"/>
          </a:xfrm>
        </p:spPr>
        <p:txBody>
          <a:bodyPr>
            <a:normAutofit/>
          </a:bodyPr>
          <a:lstStyle/>
          <a:p>
            <a:pPr>
              <a:spcBef>
                <a:spcPts val="0"/>
              </a:spcBef>
              <a:spcAft>
                <a:spcPts val="1200"/>
              </a:spcAft>
            </a:pPr>
            <a:r>
              <a:rPr lang="en-US" sz="2200" dirty="0"/>
              <a:t>OJJDP: Office of Juvenile Justice and Delinquency Prevention</a:t>
            </a:r>
          </a:p>
          <a:p>
            <a:pPr>
              <a:spcBef>
                <a:spcPts val="0"/>
              </a:spcBef>
              <a:spcAft>
                <a:spcPts val="1200"/>
              </a:spcAft>
            </a:pPr>
            <a:r>
              <a:rPr lang="en-US" sz="2200" dirty="0"/>
              <a:t>JJDP Act: Juvenile Justice and Delinquency Prevention Act</a:t>
            </a:r>
          </a:p>
          <a:p>
            <a:pPr>
              <a:spcBef>
                <a:spcPts val="0"/>
              </a:spcBef>
              <a:spcAft>
                <a:spcPts val="1200"/>
              </a:spcAft>
            </a:pPr>
            <a:r>
              <a:rPr lang="en-US" sz="2200" dirty="0"/>
              <a:t>JJRA: Juvenile Justice Reform Act of 2018</a:t>
            </a:r>
          </a:p>
          <a:p>
            <a:pPr>
              <a:spcBef>
                <a:spcPts val="0"/>
              </a:spcBef>
              <a:spcAft>
                <a:spcPts val="1200"/>
              </a:spcAft>
            </a:pPr>
            <a:r>
              <a:rPr lang="en-US" sz="2200" dirty="0"/>
              <a:t>R/ED: Racial and Ethnic Disparities</a:t>
            </a:r>
          </a:p>
        </p:txBody>
      </p:sp>
      <p:sp>
        <p:nvSpPr>
          <p:cNvPr id="2" name="Content Placeholder 6">
            <a:extLst>
              <a:ext uri="{FF2B5EF4-FFF2-40B4-BE49-F238E27FC236}">
                <a16:creationId xmlns:a16="http://schemas.microsoft.com/office/drawing/2014/main" id="{BD5BA718-99CC-D2F9-3BA1-3464C5654297}"/>
              </a:ext>
            </a:extLst>
          </p:cNvPr>
          <p:cNvSpPr txBox="1">
            <a:spLocks/>
          </p:cNvSpPr>
          <p:nvPr/>
        </p:nvSpPr>
        <p:spPr>
          <a:xfrm>
            <a:off x="6353908" y="1582614"/>
            <a:ext cx="5380892" cy="4662416"/>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tx2"/>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2"/>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2"/>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2"/>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2"/>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1200"/>
              </a:spcAft>
            </a:pPr>
            <a:r>
              <a:rPr lang="en-US" sz="2200" dirty="0">
                <a:solidFill>
                  <a:schemeClr val="tx1"/>
                </a:solidFill>
                <a:ea typeface="Cambria" panose="02040503050406030204" pitchFamily="18" charset="0"/>
              </a:rPr>
              <a:t>CM: Compliance Monitor</a:t>
            </a:r>
          </a:p>
          <a:p>
            <a:pPr>
              <a:spcBef>
                <a:spcPts val="0"/>
              </a:spcBef>
              <a:spcAft>
                <a:spcPts val="1200"/>
              </a:spcAft>
            </a:pPr>
            <a:r>
              <a:rPr lang="en-US" sz="2200" dirty="0">
                <a:solidFill>
                  <a:schemeClr val="tx1"/>
                </a:solidFill>
                <a:ea typeface="Cambria" panose="02040503050406030204" pitchFamily="18" charset="0"/>
              </a:rPr>
              <a:t>SAG: State Advisory Group</a:t>
            </a:r>
          </a:p>
          <a:p>
            <a:pPr>
              <a:spcBef>
                <a:spcPts val="0"/>
              </a:spcBef>
              <a:spcAft>
                <a:spcPts val="1200"/>
              </a:spcAft>
            </a:pPr>
            <a:r>
              <a:rPr lang="en-US" sz="2200" dirty="0">
                <a:solidFill>
                  <a:schemeClr val="tx1"/>
                </a:solidFill>
                <a:ea typeface="Cambria" panose="02040503050406030204" pitchFamily="18" charset="0"/>
              </a:rPr>
              <a:t>DSA: Designated State Agency</a:t>
            </a:r>
          </a:p>
          <a:p>
            <a:pPr>
              <a:spcBef>
                <a:spcPts val="0"/>
              </a:spcBef>
              <a:spcAft>
                <a:spcPts val="1200"/>
              </a:spcAft>
            </a:pPr>
            <a:r>
              <a:rPr lang="en-US" sz="2200" dirty="0">
                <a:solidFill>
                  <a:schemeClr val="tx1"/>
                </a:solidFill>
                <a:ea typeface="Cambria" panose="02040503050406030204" pitchFamily="18" charset="0"/>
              </a:rPr>
              <a:t>STRAD: State and Tribal Relations Assistance Division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B541B5-9D54-4B96-96EA-DD0D92403096}"/>
              </a:ext>
            </a:extLst>
          </p:cNvPr>
          <p:cNvSpPr>
            <a:spLocks noGrp="1"/>
          </p:cNvSpPr>
          <p:nvPr>
            <p:ph type="title"/>
          </p:nvPr>
        </p:nvSpPr>
        <p:spPr>
          <a:xfrm>
            <a:off x="467496" y="402843"/>
            <a:ext cx="11034113" cy="733980"/>
          </a:xfrm>
        </p:spPr>
        <p:txBody>
          <a:bodyPr>
            <a:normAutofit/>
          </a:bodyPr>
          <a:lstStyle/>
          <a:p>
            <a:r>
              <a:rPr lang="en-US" sz="4000" b="1" dirty="0"/>
              <a:t>History and Purpose of the JJDP Act</a:t>
            </a:r>
          </a:p>
        </p:txBody>
      </p:sp>
      <p:sp>
        <p:nvSpPr>
          <p:cNvPr id="5" name="Content Placeholder 4">
            <a:extLst>
              <a:ext uri="{FF2B5EF4-FFF2-40B4-BE49-F238E27FC236}">
                <a16:creationId xmlns:a16="http://schemas.microsoft.com/office/drawing/2014/main" id="{4E747942-A50E-47AB-ADDE-7B08C34A3511}"/>
              </a:ext>
            </a:extLst>
          </p:cNvPr>
          <p:cNvSpPr>
            <a:spLocks noGrp="1"/>
          </p:cNvSpPr>
          <p:nvPr>
            <p:ph idx="1"/>
          </p:nvPr>
        </p:nvSpPr>
        <p:spPr>
          <a:xfrm>
            <a:off x="467498" y="1690325"/>
            <a:ext cx="11254332" cy="4292787"/>
          </a:xfrm>
          <a:noFill/>
        </p:spPr>
        <p:txBody>
          <a:bodyPr>
            <a:normAutofit/>
          </a:bodyPr>
          <a:lstStyle/>
          <a:p>
            <a:r>
              <a:rPr lang="en-US" sz="2400" dirty="0"/>
              <a:t>Congress enacted the Juvenile Justice and Delinquency Prevention (JJDP) Act (Pub. L. No. 93-415, 42 U.S.C. § 5601 et seq.) to support local and state efforts to prevent delinquency and improve the juvenile justice system.</a:t>
            </a:r>
          </a:p>
          <a:p>
            <a:r>
              <a:rPr lang="en-US" sz="2400" dirty="0"/>
              <a:t>Enacted by Congress in 1974; amended seven times most recently reauthorized through the Juvenile Justice Reform Act (JJRA) of 2018</a:t>
            </a:r>
          </a:p>
          <a:p>
            <a:r>
              <a:rPr lang="en-US" sz="2400" dirty="0"/>
              <a:t>Created Title II Formula Grants program</a:t>
            </a:r>
          </a:p>
          <a:p>
            <a:r>
              <a:rPr lang="en-US" sz="2400" dirty="0"/>
              <a:t>Established the separation, deinstitutionalization of status offenders (DSO), jail removal and racial and ethnic disparity (R/ED) core requirements</a:t>
            </a:r>
          </a:p>
        </p:txBody>
      </p:sp>
      <p:sp>
        <p:nvSpPr>
          <p:cNvPr id="6" name="TextBox 5">
            <a:extLst>
              <a:ext uri="{FF2B5EF4-FFF2-40B4-BE49-F238E27FC236}">
                <a16:creationId xmlns:a16="http://schemas.microsoft.com/office/drawing/2014/main" id="{4DC2221B-959A-4D88-B9C1-F8E6090358D6}"/>
              </a:ext>
            </a:extLst>
          </p:cNvPr>
          <p:cNvSpPr txBox="1"/>
          <p:nvPr/>
        </p:nvSpPr>
        <p:spPr>
          <a:xfrm>
            <a:off x="8800235" y="5181692"/>
            <a:ext cx="2886092" cy="307777"/>
          </a:xfrm>
          <a:prstGeom prst="rect">
            <a:avLst/>
          </a:prstGeom>
          <a:noFill/>
        </p:spPr>
        <p:txBody>
          <a:bodyPr wrap="square" rtlCol="0">
            <a:spAutoFit/>
          </a:bodyPr>
          <a:lstStyle/>
          <a:p>
            <a:r>
              <a:rPr lang="en-US" sz="1400" dirty="0">
                <a:latin typeface="Cambria" panose="02040503050406030204" pitchFamily="18" charset="0"/>
                <a:ea typeface="Cambria" panose="02040503050406030204" pitchFamily="18" charset="0"/>
              </a:rPr>
              <a:t>(SEC. 102. 34 U.S.C. 11102 (1)(2))</a:t>
            </a:r>
          </a:p>
        </p:txBody>
      </p:sp>
      <p:pic>
        <p:nvPicPr>
          <p:cNvPr id="9" name="Graphic 8" descr="Scales of justice with solid fill">
            <a:extLst>
              <a:ext uri="{FF2B5EF4-FFF2-40B4-BE49-F238E27FC236}">
                <a16:creationId xmlns:a16="http://schemas.microsoft.com/office/drawing/2014/main" id="{6EEB1162-E2C2-A51F-E01F-9D93B16C49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9069" y="956345"/>
            <a:ext cx="4347258" cy="4347258"/>
          </a:xfrm>
          <a:prstGeom prst="rect">
            <a:avLst/>
          </a:prstGeom>
        </p:spPr>
      </p:pic>
    </p:spTree>
    <p:extLst>
      <p:ext uri="{BB962C8B-B14F-4D97-AF65-F5344CB8AC3E}">
        <p14:creationId xmlns:p14="http://schemas.microsoft.com/office/powerpoint/2010/main" val="121417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5765-F9DC-4322-9AFD-5F1554E05570}"/>
              </a:ext>
            </a:extLst>
          </p:cNvPr>
          <p:cNvSpPr>
            <a:spLocks noGrp="1"/>
          </p:cNvSpPr>
          <p:nvPr>
            <p:ph type="title"/>
          </p:nvPr>
        </p:nvSpPr>
        <p:spPr>
          <a:xfrm>
            <a:off x="457200" y="182620"/>
            <a:ext cx="11338560" cy="687777"/>
          </a:xfrm>
        </p:spPr>
        <p:txBody>
          <a:bodyPr>
            <a:normAutofit/>
          </a:bodyPr>
          <a:lstStyle/>
          <a:p>
            <a:r>
              <a:rPr lang="en-US" sz="4000" b="1" dirty="0"/>
              <a:t>History and Purpose of the JJDP Act</a:t>
            </a:r>
          </a:p>
        </p:txBody>
      </p:sp>
      <p:graphicFrame>
        <p:nvGraphicFramePr>
          <p:cNvPr id="4" name="Content Placeholder 2">
            <a:extLst>
              <a:ext uri="{FF2B5EF4-FFF2-40B4-BE49-F238E27FC236}">
                <a16:creationId xmlns:a16="http://schemas.microsoft.com/office/drawing/2014/main" id="{121A9ABD-C34D-4E79-89B7-9F9E1BE0521C}"/>
              </a:ext>
            </a:extLst>
          </p:cNvPr>
          <p:cNvGraphicFramePr>
            <a:graphicFrameLocks noGrp="1"/>
          </p:cNvGraphicFramePr>
          <p:nvPr>
            <p:ph idx="1"/>
            <p:extLst>
              <p:ext uri="{D42A27DB-BD31-4B8C-83A1-F6EECF244321}">
                <p14:modId xmlns:p14="http://schemas.microsoft.com/office/powerpoint/2010/main" val="2921035133"/>
              </p:ext>
            </p:extLst>
          </p:nvPr>
        </p:nvGraphicFramePr>
        <p:xfrm>
          <a:off x="272643" y="1082180"/>
          <a:ext cx="11072190" cy="4381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1A0C9F9-3DD5-41DC-B060-037A0ED4ECB8}"/>
              </a:ext>
            </a:extLst>
          </p:cNvPr>
          <p:cNvSpPr txBox="1"/>
          <p:nvPr/>
        </p:nvSpPr>
        <p:spPr>
          <a:xfrm>
            <a:off x="7530040" y="5294729"/>
            <a:ext cx="4265720" cy="338554"/>
          </a:xfrm>
          <a:prstGeom prst="rect">
            <a:avLst/>
          </a:prstGeom>
          <a:noFill/>
        </p:spPr>
        <p:txBody>
          <a:bodyPr wrap="none" rtlCol="0">
            <a:spAutoFit/>
          </a:bodyPr>
          <a:lstStyle/>
          <a:p>
            <a:r>
              <a:rPr lang="en-US" sz="1600" dirty="0"/>
              <a:t>Source: </a:t>
            </a:r>
            <a:r>
              <a:rPr lang="en-US" sz="1600" dirty="0">
                <a:hlinkClick r:id="rId8"/>
              </a:rPr>
              <a:t>https://ojjdp.ojp.gov/about/legislation</a:t>
            </a:r>
            <a:r>
              <a:rPr lang="en-US" sz="1600" dirty="0"/>
              <a:t> </a:t>
            </a:r>
          </a:p>
        </p:txBody>
      </p:sp>
    </p:spTree>
    <p:extLst>
      <p:ext uri="{BB962C8B-B14F-4D97-AF65-F5344CB8AC3E}">
        <p14:creationId xmlns:p14="http://schemas.microsoft.com/office/powerpoint/2010/main" val="254048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132A-9861-48FB-A17B-3AA1443575A9}"/>
              </a:ext>
            </a:extLst>
          </p:cNvPr>
          <p:cNvSpPr>
            <a:spLocks noGrp="1"/>
          </p:cNvSpPr>
          <p:nvPr>
            <p:ph type="title"/>
          </p:nvPr>
        </p:nvSpPr>
        <p:spPr>
          <a:xfrm>
            <a:off x="393357" y="274116"/>
            <a:ext cx="10515600" cy="642251"/>
          </a:xfrm>
        </p:spPr>
        <p:txBody>
          <a:bodyPr>
            <a:normAutofit/>
          </a:bodyPr>
          <a:lstStyle/>
          <a:p>
            <a:r>
              <a:rPr lang="en-US" sz="4000" b="1" dirty="0"/>
              <a:t>History and Purpose of the JJDP Act</a:t>
            </a:r>
          </a:p>
        </p:txBody>
      </p:sp>
      <p:graphicFrame>
        <p:nvGraphicFramePr>
          <p:cNvPr id="4" name="Content Placeholder 2">
            <a:extLst>
              <a:ext uri="{FF2B5EF4-FFF2-40B4-BE49-F238E27FC236}">
                <a16:creationId xmlns:a16="http://schemas.microsoft.com/office/drawing/2014/main" id="{4DE6A703-B9CA-4C9E-BAA7-5FC4C1A67187}"/>
              </a:ext>
            </a:extLst>
          </p:cNvPr>
          <p:cNvGraphicFramePr>
            <a:graphicFrameLocks noGrp="1"/>
          </p:cNvGraphicFramePr>
          <p:nvPr>
            <p:ph idx="1"/>
            <p:extLst>
              <p:ext uri="{D42A27DB-BD31-4B8C-83A1-F6EECF244321}">
                <p14:modId xmlns:p14="http://schemas.microsoft.com/office/powerpoint/2010/main" val="2700385694"/>
              </p:ext>
            </p:extLst>
          </p:nvPr>
        </p:nvGraphicFramePr>
        <p:xfrm>
          <a:off x="393357" y="1644242"/>
          <a:ext cx="11605054" cy="406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D413027-062D-4252-81D1-E7547E86A207}"/>
              </a:ext>
            </a:extLst>
          </p:cNvPr>
          <p:cNvSpPr txBox="1"/>
          <p:nvPr/>
        </p:nvSpPr>
        <p:spPr>
          <a:xfrm>
            <a:off x="5651157" y="5704514"/>
            <a:ext cx="4378779" cy="338554"/>
          </a:xfrm>
          <a:prstGeom prst="rect">
            <a:avLst/>
          </a:prstGeom>
          <a:noFill/>
        </p:spPr>
        <p:txBody>
          <a:bodyPr wrap="square" rtlCol="0">
            <a:spAutoFit/>
          </a:bodyPr>
          <a:lstStyle/>
          <a:p>
            <a:r>
              <a:rPr lang="en-US" sz="1600" dirty="0"/>
              <a:t>Source: </a:t>
            </a:r>
            <a:r>
              <a:rPr lang="en-US" sz="1600" dirty="0">
                <a:hlinkClick r:id="rId8"/>
              </a:rPr>
              <a:t>https://ojjdp.ojp.gov/about/legislation</a:t>
            </a:r>
            <a:r>
              <a:rPr lang="en-US" sz="1600" dirty="0"/>
              <a:t> </a:t>
            </a:r>
          </a:p>
        </p:txBody>
      </p:sp>
    </p:spTree>
    <p:extLst>
      <p:ext uri="{BB962C8B-B14F-4D97-AF65-F5344CB8AC3E}">
        <p14:creationId xmlns:p14="http://schemas.microsoft.com/office/powerpoint/2010/main" val="2892694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90D6-40EF-4799-A242-08B18B4159AE}"/>
              </a:ext>
            </a:extLst>
          </p:cNvPr>
          <p:cNvSpPr>
            <a:spLocks noGrp="1"/>
          </p:cNvSpPr>
          <p:nvPr>
            <p:ph type="title"/>
          </p:nvPr>
        </p:nvSpPr>
        <p:spPr>
          <a:xfrm>
            <a:off x="444493" y="238699"/>
            <a:ext cx="10515600" cy="672682"/>
          </a:xfrm>
        </p:spPr>
        <p:txBody>
          <a:bodyPr>
            <a:normAutofit/>
          </a:bodyPr>
          <a:lstStyle/>
          <a:p>
            <a:r>
              <a:rPr lang="en-US" sz="4000" b="1" dirty="0"/>
              <a:t>Core Requirements</a:t>
            </a:r>
          </a:p>
        </p:txBody>
      </p:sp>
      <p:grpSp>
        <p:nvGrpSpPr>
          <p:cNvPr id="8" name="Group 7">
            <a:extLst>
              <a:ext uri="{FF2B5EF4-FFF2-40B4-BE49-F238E27FC236}">
                <a16:creationId xmlns:a16="http://schemas.microsoft.com/office/drawing/2014/main" id="{328DFCCA-1CFC-4733-AC15-1D1AC8272B15}"/>
              </a:ext>
            </a:extLst>
          </p:cNvPr>
          <p:cNvGrpSpPr/>
          <p:nvPr/>
        </p:nvGrpSpPr>
        <p:grpSpPr>
          <a:xfrm>
            <a:off x="217990" y="1141571"/>
            <a:ext cx="10452806" cy="3967325"/>
            <a:chOff x="838200" y="1918990"/>
            <a:chExt cx="10515600" cy="3873798"/>
          </a:xfrm>
        </p:grpSpPr>
        <p:sp>
          <p:nvSpPr>
            <p:cNvPr id="9" name="Freeform: Shape 8">
              <a:extLst>
                <a:ext uri="{FF2B5EF4-FFF2-40B4-BE49-F238E27FC236}">
                  <a16:creationId xmlns:a16="http://schemas.microsoft.com/office/drawing/2014/main" id="{1D0CA6F9-022F-4016-9FF7-C8D8C1AF843E}"/>
                </a:ext>
              </a:extLst>
            </p:cNvPr>
            <p:cNvSpPr/>
            <p:nvPr/>
          </p:nvSpPr>
          <p:spPr>
            <a:xfrm>
              <a:off x="838200" y="1918991"/>
              <a:ext cx="5328037" cy="1983581"/>
            </a:xfrm>
            <a:custGeom>
              <a:avLst/>
              <a:gdLst>
                <a:gd name="connsiteX0" fmla="*/ 0 w 1983581"/>
                <a:gd name="connsiteY0" fmla="*/ 0 h 5257800"/>
                <a:gd name="connsiteX1" fmla="*/ 1652978 w 1983581"/>
                <a:gd name="connsiteY1" fmla="*/ 0 h 5257800"/>
                <a:gd name="connsiteX2" fmla="*/ 1983581 w 1983581"/>
                <a:gd name="connsiteY2" fmla="*/ 330603 h 5257800"/>
                <a:gd name="connsiteX3" fmla="*/ 1983581 w 1983581"/>
                <a:gd name="connsiteY3" fmla="*/ 5257800 h 5257800"/>
                <a:gd name="connsiteX4" fmla="*/ 0 w 1983581"/>
                <a:gd name="connsiteY4" fmla="*/ 5257800 h 5257800"/>
                <a:gd name="connsiteX5" fmla="*/ 0 w 1983581"/>
                <a:gd name="connsiteY5" fmla="*/ 0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3581" h="5257800">
                  <a:moveTo>
                    <a:pt x="0" y="5257799"/>
                  </a:moveTo>
                  <a:lnTo>
                    <a:pt x="0" y="876317"/>
                  </a:lnTo>
                  <a:cubicBezTo>
                    <a:pt x="0" y="392341"/>
                    <a:pt x="55841" y="1"/>
                    <a:pt x="124725" y="1"/>
                  </a:cubicBezTo>
                  <a:lnTo>
                    <a:pt x="1983581" y="1"/>
                  </a:lnTo>
                  <a:lnTo>
                    <a:pt x="1983581" y="5257799"/>
                  </a:lnTo>
                  <a:lnTo>
                    <a:pt x="0" y="5257799"/>
                  </a:lnTo>
                  <a:close/>
                </a:path>
              </a:pathLst>
            </a:custGeom>
            <a:solidFill>
              <a:srgbClr val="006E9F"/>
            </a:solidFill>
            <a:ln w="3810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1" rIns="142241" bIns="638135"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200" kern="1200" dirty="0"/>
            </a:p>
            <a:p>
              <a:pPr marL="0" lvl="0" indent="0" algn="ctr" defTabSz="889000">
                <a:lnSpc>
                  <a:spcPct val="90000"/>
                </a:lnSpc>
                <a:spcBef>
                  <a:spcPct val="0"/>
                </a:spcBef>
                <a:spcAft>
                  <a:spcPct val="35000"/>
                </a:spcAft>
                <a:buNone/>
              </a:pPr>
              <a:r>
                <a:rPr lang="en-US" sz="2200" b="1" kern="1200" dirty="0"/>
                <a:t>Deinstitutionalization of Status Offenders (DSO)</a:t>
              </a:r>
            </a:p>
            <a:p>
              <a:pPr marL="0" lvl="0" indent="0" algn="ctr" defTabSz="889000">
                <a:lnSpc>
                  <a:spcPct val="90000"/>
                </a:lnSpc>
                <a:spcBef>
                  <a:spcPct val="0"/>
                </a:spcBef>
                <a:spcAft>
                  <a:spcPct val="35000"/>
                </a:spcAft>
                <a:buNone/>
              </a:pPr>
              <a:r>
                <a:rPr lang="en-US" sz="2200" kern="1200" dirty="0"/>
                <a:t>1974</a:t>
              </a:r>
            </a:p>
            <a:p>
              <a:pPr marL="0" lvl="0" indent="0" algn="ctr" defTabSz="889000">
                <a:lnSpc>
                  <a:spcPct val="90000"/>
                </a:lnSpc>
                <a:spcBef>
                  <a:spcPts val="1200"/>
                </a:spcBef>
                <a:buNone/>
              </a:pPr>
              <a:r>
                <a:rPr lang="en-US" sz="2200" b="1" kern="1200" dirty="0"/>
                <a:t>Section 223(a)(11)(B) of the JJDP Act</a:t>
              </a:r>
            </a:p>
            <a:p>
              <a:pPr marL="0" lvl="0" indent="0" algn="ctr" defTabSz="889000">
                <a:lnSpc>
                  <a:spcPct val="90000"/>
                </a:lnSpc>
                <a:spcBef>
                  <a:spcPct val="0"/>
                </a:spcBef>
                <a:spcAft>
                  <a:spcPct val="35000"/>
                </a:spcAft>
                <a:buNone/>
              </a:pPr>
              <a:r>
                <a:rPr lang="en-US" sz="2200" kern="1200" dirty="0"/>
                <a:t>2018</a:t>
              </a:r>
            </a:p>
            <a:p>
              <a:pPr marL="0" lvl="0" indent="0" algn="ctr" defTabSz="889000">
                <a:lnSpc>
                  <a:spcPct val="90000"/>
                </a:lnSpc>
                <a:spcBef>
                  <a:spcPct val="0"/>
                </a:spcBef>
                <a:spcAft>
                  <a:spcPct val="35000"/>
                </a:spcAft>
                <a:buNone/>
              </a:pPr>
              <a:endParaRPr lang="en-US" sz="2000" kern="1200" dirty="0"/>
            </a:p>
          </p:txBody>
        </p:sp>
        <p:sp>
          <p:nvSpPr>
            <p:cNvPr id="10" name="Freeform: Shape 9">
              <a:extLst>
                <a:ext uri="{FF2B5EF4-FFF2-40B4-BE49-F238E27FC236}">
                  <a16:creationId xmlns:a16="http://schemas.microsoft.com/office/drawing/2014/main" id="{09E8A00B-662B-4B35-B2E1-EE601D212DAE}"/>
                </a:ext>
              </a:extLst>
            </p:cNvPr>
            <p:cNvSpPr/>
            <p:nvPr/>
          </p:nvSpPr>
          <p:spPr>
            <a:xfrm>
              <a:off x="6096000" y="1918990"/>
              <a:ext cx="5257800" cy="1890217"/>
            </a:xfrm>
            <a:custGeom>
              <a:avLst/>
              <a:gdLst>
                <a:gd name="connsiteX0" fmla="*/ 0 w 5257800"/>
                <a:gd name="connsiteY0" fmla="*/ 0 h 1983581"/>
                <a:gd name="connsiteX1" fmla="*/ 4927197 w 5257800"/>
                <a:gd name="connsiteY1" fmla="*/ 0 h 1983581"/>
                <a:gd name="connsiteX2" fmla="*/ 5257800 w 5257800"/>
                <a:gd name="connsiteY2" fmla="*/ 330603 h 1983581"/>
                <a:gd name="connsiteX3" fmla="*/ 5257800 w 5257800"/>
                <a:gd name="connsiteY3" fmla="*/ 1983581 h 1983581"/>
                <a:gd name="connsiteX4" fmla="*/ 0 w 5257800"/>
                <a:gd name="connsiteY4" fmla="*/ 1983581 h 1983581"/>
                <a:gd name="connsiteX5" fmla="*/ 0 w 5257800"/>
                <a:gd name="connsiteY5" fmla="*/ 0 h 198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7800" h="1983581">
                  <a:moveTo>
                    <a:pt x="0" y="0"/>
                  </a:moveTo>
                  <a:lnTo>
                    <a:pt x="4927197" y="0"/>
                  </a:lnTo>
                  <a:cubicBezTo>
                    <a:pt x="5109784" y="0"/>
                    <a:pt x="5257800" y="148016"/>
                    <a:pt x="5257800" y="330603"/>
                  </a:cubicBezTo>
                  <a:lnTo>
                    <a:pt x="5257800" y="1983581"/>
                  </a:lnTo>
                  <a:lnTo>
                    <a:pt x="0" y="1983581"/>
                  </a:lnTo>
                  <a:lnTo>
                    <a:pt x="0" y="0"/>
                  </a:lnTo>
                  <a:close/>
                </a:path>
              </a:pathLst>
            </a:custGeom>
            <a:solidFill>
              <a:srgbClr val="BC4A26"/>
            </a:solidFill>
            <a:ln w="3810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638135"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200" kern="1200" dirty="0"/>
            </a:p>
            <a:p>
              <a:pPr marL="0" lvl="0" indent="0" algn="ctr" defTabSz="889000">
                <a:lnSpc>
                  <a:spcPct val="90000"/>
                </a:lnSpc>
                <a:spcBef>
                  <a:spcPct val="0"/>
                </a:spcBef>
                <a:spcAft>
                  <a:spcPct val="35000"/>
                </a:spcAft>
                <a:buNone/>
              </a:pPr>
              <a:r>
                <a:rPr lang="en-US" sz="2200" b="1" kern="1200" dirty="0"/>
                <a:t>Racial and Ethnic Disparities (R/ED) (Previously Disproportionate Contact [DMC])</a:t>
              </a:r>
            </a:p>
            <a:p>
              <a:pPr marL="0" lvl="0" indent="0" algn="ctr" defTabSz="889000">
                <a:lnSpc>
                  <a:spcPct val="90000"/>
                </a:lnSpc>
                <a:spcBef>
                  <a:spcPct val="0"/>
                </a:spcBef>
                <a:spcAft>
                  <a:spcPct val="35000"/>
                </a:spcAft>
                <a:buNone/>
              </a:pPr>
              <a:r>
                <a:rPr lang="en-US" sz="2200" kern="1200" dirty="0"/>
                <a:t>1988 </a:t>
              </a:r>
            </a:p>
          </p:txBody>
        </p:sp>
        <p:sp>
          <p:nvSpPr>
            <p:cNvPr id="11" name="Freeform: Shape 10">
              <a:extLst>
                <a:ext uri="{FF2B5EF4-FFF2-40B4-BE49-F238E27FC236}">
                  <a16:creationId xmlns:a16="http://schemas.microsoft.com/office/drawing/2014/main" id="{F7B73050-0B5E-42EB-BA88-7B91AF3A6B2E}"/>
                </a:ext>
              </a:extLst>
            </p:cNvPr>
            <p:cNvSpPr/>
            <p:nvPr/>
          </p:nvSpPr>
          <p:spPr>
            <a:xfrm>
              <a:off x="838201" y="3809204"/>
              <a:ext cx="5257800" cy="1983582"/>
            </a:xfrm>
            <a:custGeom>
              <a:avLst/>
              <a:gdLst>
                <a:gd name="connsiteX0" fmla="*/ 0 w 5257800"/>
                <a:gd name="connsiteY0" fmla="*/ 0 h 1983581"/>
                <a:gd name="connsiteX1" fmla="*/ 4927197 w 5257800"/>
                <a:gd name="connsiteY1" fmla="*/ 0 h 1983581"/>
                <a:gd name="connsiteX2" fmla="*/ 5257800 w 5257800"/>
                <a:gd name="connsiteY2" fmla="*/ 330603 h 1983581"/>
                <a:gd name="connsiteX3" fmla="*/ 5257800 w 5257800"/>
                <a:gd name="connsiteY3" fmla="*/ 1983581 h 1983581"/>
                <a:gd name="connsiteX4" fmla="*/ 0 w 5257800"/>
                <a:gd name="connsiteY4" fmla="*/ 1983581 h 1983581"/>
                <a:gd name="connsiteX5" fmla="*/ 0 w 5257800"/>
                <a:gd name="connsiteY5" fmla="*/ 0 h 198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7800" h="1983581">
                  <a:moveTo>
                    <a:pt x="5257800" y="1983580"/>
                  </a:moveTo>
                  <a:lnTo>
                    <a:pt x="330603" y="1983580"/>
                  </a:lnTo>
                  <a:cubicBezTo>
                    <a:pt x="148016" y="1983580"/>
                    <a:pt x="0" y="1835564"/>
                    <a:pt x="0" y="1652977"/>
                  </a:cubicBezTo>
                  <a:lnTo>
                    <a:pt x="0" y="1"/>
                  </a:lnTo>
                  <a:lnTo>
                    <a:pt x="5257800" y="1"/>
                  </a:lnTo>
                  <a:lnTo>
                    <a:pt x="5257800" y="1983580"/>
                  </a:lnTo>
                  <a:close/>
                </a:path>
              </a:pathLst>
            </a:custGeom>
            <a:solidFill>
              <a:srgbClr val="BC4A26"/>
            </a:solidFill>
            <a:ln w="3810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39" tIns="638136" rIns="142241" bIns="142240" numCol="1" spcCol="1270" anchor="ctr" anchorCtr="0">
              <a:noAutofit/>
            </a:bodyPr>
            <a:lstStyle/>
            <a:p>
              <a:pPr marL="0" lvl="0" indent="0" algn="ctr" defTabSz="889000">
                <a:lnSpc>
                  <a:spcPct val="90000"/>
                </a:lnSpc>
                <a:spcBef>
                  <a:spcPct val="0"/>
                </a:spcBef>
                <a:spcAft>
                  <a:spcPct val="35000"/>
                </a:spcAft>
                <a:buNone/>
              </a:pPr>
              <a:r>
                <a:rPr lang="en-US" sz="2200" b="1" kern="1200" dirty="0"/>
                <a:t>Removal from Jails and Lockups </a:t>
              </a:r>
              <a:br>
                <a:rPr lang="en-US" sz="2200" b="1" kern="1200" dirty="0"/>
              </a:br>
              <a:r>
                <a:rPr lang="en-US" sz="2200" b="1" kern="1200" dirty="0"/>
                <a:t>(Jail Removal)</a:t>
              </a:r>
            </a:p>
            <a:p>
              <a:pPr marL="0" lvl="0" indent="0" algn="ctr" defTabSz="889000">
                <a:lnSpc>
                  <a:spcPct val="90000"/>
                </a:lnSpc>
                <a:spcBef>
                  <a:spcPct val="0"/>
                </a:spcBef>
                <a:spcAft>
                  <a:spcPct val="35000"/>
                </a:spcAft>
                <a:buNone/>
              </a:pPr>
              <a:r>
                <a:rPr lang="en-US" sz="2200" kern="1200" dirty="0"/>
                <a:t>1980</a:t>
              </a:r>
            </a:p>
          </p:txBody>
        </p:sp>
        <p:sp>
          <p:nvSpPr>
            <p:cNvPr id="12" name="Freeform: Shape 11">
              <a:extLst>
                <a:ext uri="{FF2B5EF4-FFF2-40B4-BE49-F238E27FC236}">
                  <a16:creationId xmlns:a16="http://schemas.microsoft.com/office/drawing/2014/main" id="{18318C68-E86F-4812-AAE6-1A7F22BD1F92}"/>
                </a:ext>
              </a:extLst>
            </p:cNvPr>
            <p:cNvSpPr/>
            <p:nvPr/>
          </p:nvSpPr>
          <p:spPr>
            <a:xfrm>
              <a:off x="6095999" y="3809206"/>
              <a:ext cx="5257801" cy="1983582"/>
            </a:xfrm>
            <a:custGeom>
              <a:avLst/>
              <a:gdLst>
                <a:gd name="connsiteX0" fmla="*/ 0 w 1983581"/>
                <a:gd name="connsiteY0" fmla="*/ 0 h 5257800"/>
                <a:gd name="connsiteX1" fmla="*/ 1652978 w 1983581"/>
                <a:gd name="connsiteY1" fmla="*/ 0 h 5257800"/>
                <a:gd name="connsiteX2" fmla="*/ 1983581 w 1983581"/>
                <a:gd name="connsiteY2" fmla="*/ 330603 h 5257800"/>
                <a:gd name="connsiteX3" fmla="*/ 1983581 w 1983581"/>
                <a:gd name="connsiteY3" fmla="*/ 5257800 h 5257800"/>
                <a:gd name="connsiteX4" fmla="*/ 0 w 1983581"/>
                <a:gd name="connsiteY4" fmla="*/ 5257800 h 5257800"/>
                <a:gd name="connsiteX5" fmla="*/ 0 w 1983581"/>
                <a:gd name="connsiteY5" fmla="*/ 0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3581" h="5257800">
                  <a:moveTo>
                    <a:pt x="1983581" y="1"/>
                  </a:moveTo>
                  <a:lnTo>
                    <a:pt x="1983581" y="4381483"/>
                  </a:lnTo>
                  <a:cubicBezTo>
                    <a:pt x="1983581" y="4865459"/>
                    <a:pt x="1927740" y="5257799"/>
                    <a:pt x="1858856" y="5257799"/>
                  </a:cubicBezTo>
                  <a:lnTo>
                    <a:pt x="0" y="5257799"/>
                  </a:lnTo>
                  <a:lnTo>
                    <a:pt x="0" y="1"/>
                  </a:lnTo>
                  <a:lnTo>
                    <a:pt x="1983581" y="1"/>
                  </a:lnTo>
                  <a:close/>
                </a:path>
              </a:pathLst>
            </a:custGeom>
            <a:solidFill>
              <a:srgbClr val="006E9F"/>
            </a:solidFill>
            <a:ln w="3810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638135" rIns="142241" bIns="142241" numCol="1" spcCol="1270" anchor="ctr" anchorCtr="0">
              <a:noAutofit/>
            </a:bodyPr>
            <a:lstStyle/>
            <a:p>
              <a:pPr marL="0" lvl="0" indent="0" algn="ctr" defTabSz="889000">
                <a:spcBef>
                  <a:spcPct val="0"/>
                </a:spcBef>
                <a:spcAft>
                  <a:spcPct val="35000"/>
                </a:spcAft>
                <a:buNone/>
              </a:pPr>
              <a:r>
                <a:rPr lang="en-US" sz="2200" b="1" kern="1200" dirty="0"/>
                <a:t>Sight and Sound Separation </a:t>
              </a:r>
              <a:r>
                <a:rPr lang="en-US" sz="2200" b="1" dirty="0"/>
                <a:t>  </a:t>
              </a:r>
              <a:r>
                <a:rPr lang="en-US" sz="2200" b="1" kern="1200" dirty="0"/>
                <a:t>(Separation)</a:t>
              </a:r>
            </a:p>
            <a:p>
              <a:pPr marL="0" lvl="0" indent="0" algn="ctr" defTabSz="889000">
                <a:lnSpc>
                  <a:spcPct val="90000"/>
                </a:lnSpc>
                <a:spcBef>
                  <a:spcPct val="0"/>
                </a:spcBef>
                <a:spcAft>
                  <a:spcPct val="35000"/>
                </a:spcAft>
                <a:buNone/>
              </a:pPr>
              <a:r>
                <a:rPr lang="en-US" sz="2200" kern="1200" dirty="0"/>
                <a:t>1974</a:t>
              </a:r>
            </a:p>
          </p:txBody>
        </p:sp>
        <p:sp>
          <p:nvSpPr>
            <p:cNvPr id="13" name="Freeform: Shape 12">
              <a:extLst>
                <a:ext uri="{FF2B5EF4-FFF2-40B4-BE49-F238E27FC236}">
                  <a16:creationId xmlns:a16="http://schemas.microsoft.com/office/drawing/2014/main" id="{1AC6AE87-62D2-4CEC-8171-ADC1AD40E292}"/>
                </a:ext>
              </a:extLst>
            </p:cNvPr>
            <p:cNvSpPr/>
            <p:nvPr/>
          </p:nvSpPr>
          <p:spPr>
            <a:xfrm>
              <a:off x="4927162" y="3441736"/>
              <a:ext cx="2337680" cy="734936"/>
            </a:xfrm>
            <a:custGeom>
              <a:avLst/>
              <a:gdLst>
                <a:gd name="connsiteX0" fmla="*/ 0 w 3154680"/>
                <a:gd name="connsiteY0" fmla="*/ 165302 h 991790"/>
                <a:gd name="connsiteX1" fmla="*/ 165302 w 3154680"/>
                <a:gd name="connsiteY1" fmla="*/ 0 h 991790"/>
                <a:gd name="connsiteX2" fmla="*/ 2989378 w 3154680"/>
                <a:gd name="connsiteY2" fmla="*/ 0 h 991790"/>
                <a:gd name="connsiteX3" fmla="*/ 3154680 w 3154680"/>
                <a:gd name="connsiteY3" fmla="*/ 165302 h 991790"/>
                <a:gd name="connsiteX4" fmla="*/ 3154680 w 3154680"/>
                <a:gd name="connsiteY4" fmla="*/ 826488 h 991790"/>
                <a:gd name="connsiteX5" fmla="*/ 2989378 w 3154680"/>
                <a:gd name="connsiteY5" fmla="*/ 991790 h 991790"/>
                <a:gd name="connsiteX6" fmla="*/ 165302 w 3154680"/>
                <a:gd name="connsiteY6" fmla="*/ 991790 h 991790"/>
                <a:gd name="connsiteX7" fmla="*/ 0 w 3154680"/>
                <a:gd name="connsiteY7" fmla="*/ 826488 h 991790"/>
                <a:gd name="connsiteX8" fmla="*/ 0 w 3154680"/>
                <a:gd name="connsiteY8" fmla="*/ 165302 h 9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680" h="991790">
                  <a:moveTo>
                    <a:pt x="0" y="165302"/>
                  </a:moveTo>
                  <a:cubicBezTo>
                    <a:pt x="0" y="74008"/>
                    <a:pt x="74008" y="0"/>
                    <a:pt x="165302" y="0"/>
                  </a:cubicBezTo>
                  <a:lnTo>
                    <a:pt x="2989378" y="0"/>
                  </a:lnTo>
                  <a:cubicBezTo>
                    <a:pt x="3080672" y="0"/>
                    <a:pt x="3154680" y="74008"/>
                    <a:pt x="3154680" y="165302"/>
                  </a:cubicBezTo>
                  <a:lnTo>
                    <a:pt x="3154680" y="826488"/>
                  </a:lnTo>
                  <a:cubicBezTo>
                    <a:pt x="3154680" y="917782"/>
                    <a:pt x="3080672" y="991790"/>
                    <a:pt x="2989378" y="991790"/>
                  </a:cubicBezTo>
                  <a:lnTo>
                    <a:pt x="165302" y="991790"/>
                  </a:lnTo>
                  <a:cubicBezTo>
                    <a:pt x="74008" y="991790"/>
                    <a:pt x="0" y="917782"/>
                    <a:pt x="0" y="826488"/>
                  </a:cubicBezTo>
                  <a:lnTo>
                    <a:pt x="0" y="165302"/>
                  </a:lnTo>
                  <a:close/>
                </a:path>
              </a:pathLst>
            </a:custGeom>
            <a:solidFill>
              <a:srgbClr val="063C5C"/>
            </a:solidFill>
            <a:ln w="38100"/>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08435" tIns="208435" rIns="208435" bIns="208435" numCol="1" spcCol="1270" anchor="ctr" anchorCtr="0">
              <a:noAutofit/>
            </a:bodyPr>
            <a:lstStyle/>
            <a:p>
              <a:pPr marL="0" lvl="0" indent="0" algn="ctr" defTabSz="1866900">
                <a:lnSpc>
                  <a:spcPct val="90000"/>
                </a:lnSpc>
                <a:spcBef>
                  <a:spcPct val="0"/>
                </a:spcBef>
                <a:spcAft>
                  <a:spcPct val="35000"/>
                </a:spcAft>
                <a:buNone/>
              </a:pPr>
              <a:r>
                <a:rPr lang="en-US" sz="3200" b="1" kern="1200" dirty="0">
                  <a:solidFill>
                    <a:schemeClr val="bg1"/>
                  </a:solidFill>
                </a:rPr>
                <a:t>JJDPA</a:t>
              </a:r>
            </a:p>
          </p:txBody>
        </p:sp>
      </p:grpSp>
      <p:cxnSp>
        <p:nvCxnSpPr>
          <p:cNvPr id="6" name="Straight Connector 5">
            <a:extLst>
              <a:ext uri="{FF2B5EF4-FFF2-40B4-BE49-F238E27FC236}">
                <a16:creationId xmlns:a16="http://schemas.microsoft.com/office/drawing/2014/main" id="{20258CA9-6AD1-4484-8957-5C59B756302C}"/>
              </a:ext>
            </a:extLst>
          </p:cNvPr>
          <p:cNvCxnSpPr>
            <a:cxnSpLocks/>
          </p:cNvCxnSpPr>
          <p:nvPr/>
        </p:nvCxnSpPr>
        <p:spPr>
          <a:xfrm>
            <a:off x="748808" y="2319411"/>
            <a:ext cx="432174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15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8841-58F8-1BD0-29E8-59E99B41D9E6}"/>
              </a:ext>
            </a:extLst>
          </p:cNvPr>
          <p:cNvSpPr>
            <a:spLocks noGrp="1"/>
          </p:cNvSpPr>
          <p:nvPr>
            <p:ph type="title"/>
          </p:nvPr>
        </p:nvSpPr>
        <p:spPr/>
        <p:txBody>
          <a:bodyPr>
            <a:normAutofit/>
          </a:bodyPr>
          <a:lstStyle/>
          <a:p>
            <a:r>
              <a:rPr lang="en-US" sz="4000" b="1" dirty="0"/>
              <a:t>Two Sides of the Same Coin</a:t>
            </a:r>
          </a:p>
        </p:txBody>
      </p:sp>
      <p:graphicFrame>
        <p:nvGraphicFramePr>
          <p:cNvPr id="5" name="Diagram 4">
            <a:extLst>
              <a:ext uri="{FF2B5EF4-FFF2-40B4-BE49-F238E27FC236}">
                <a16:creationId xmlns:a16="http://schemas.microsoft.com/office/drawing/2014/main" id="{88A8D3D1-FA3D-F065-5D4A-F5B4984AD7D1}"/>
              </a:ext>
            </a:extLst>
          </p:cNvPr>
          <p:cNvGraphicFramePr/>
          <p:nvPr>
            <p:extLst>
              <p:ext uri="{D42A27DB-BD31-4B8C-83A1-F6EECF244321}">
                <p14:modId xmlns:p14="http://schemas.microsoft.com/office/powerpoint/2010/main" val="389730031"/>
              </p:ext>
            </p:extLst>
          </p:nvPr>
        </p:nvGraphicFramePr>
        <p:xfrm>
          <a:off x="436226" y="1393867"/>
          <a:ext cx="10281981" cy="4070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595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89BD7D85F8CF4694CC04C6C8930E81" ma:contentTypeVersion="15" ma:contentTypeDescription="Create a new document." ma:contentTypeScope="" ma:versionID="5ff87e9355624916b109f6e255178334">
  <xsd:schema xmlns:xsd="http://www.w3.org/2001/XMLSchema" xmlns:xs="http://www.w3.org/2001/XMLSchema" xmlns:p="http://schemas.microsoft.com/office/2006/metadata/properties" xmlns:ns2="4427643f-b16a-4d46-a974-b108bc75a953" xmlns:ns3="783c74fa-9fae-4ef9-9927-f2caaf43b44d" targetNamespace="http://schemas.microsoft.com/office/2006/metadata/properties" ma:root="true" ma:fieldsID="67b08b8e526bbb6bc7d027d0dcacabe6" ns2:_="" ns3:_="">
    <xsd:import namespace="4427643f-b16a-4d46-a974-b108bc75a953"/>
    <xsd:import namespace="783c74fa-9fae-4ef9-9927-f2caaf43b4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Note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27643f-b16a-4d46-a974-b108bc75a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 ma:index="12" nillable="true" ma:displayName="Notes" ma:format="Dropdown" ma:internalName="Notes">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88edfbe-2eab-456a-af99-6bea05d804c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3c74fa-9fae-4ef9-9927-f2caaf43b4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a6cbd56-b012-4f05-a25a-d75944f6f960}" ma:internalName="TaxCatchAll" ma:showField="CatchAllData" ma:web="783c74fa-9fae-4ef9-9927-f2caaf43b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83c74fa-9fae-4ef9-9927-f2caaf43b44d" xsi:nil="true"/>
    <Notes xmlns="4427643f-b16a-4d46-a974-b108bc75a953" xsi:nil="true"/>
    <lcf76f155ced4ddcb4097134ff3c332f xmlns="4427643f-b16a-4d46-a974-b108bc75a9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3AA65A-DC98-4585-9128-DB03C471647A}">
  <ds:schemaRefs>
    <ds:schemaRef ds:uri="http://schemas.microsoft.com/sharepoint/v3/contenttype/forms"/>
  </ds:schemaRefs>
</ds:datastoreItem>
</file>

<file path=customXml/itemProps2.xml><?xml version="1.0" encoding="utf-8"?>
<ds:datastoreItem xmlns:ds="http://schemas.openxmlformats.org/officeDocument/2006/customXml" ds:itemID="{ECF55127-8C07-4712-B39D-760930C4C7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27643f-b16a-4d46-a974-b108bc75a953"/>
    <ds:schemaRef ds:uri="783c74fa-9fae-4ef9-9927-f2caaf43b4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E7B45E-E0BE-4B73-90A1-0E22F58785A1}">
  <ds:schemaRefs>
    <ds:schemaRef ds:uri="http://schemas.microsoft.com/office/2006/metadata/properties"/>
    <ds:schemaRef ds:uri="http://schemas.microsoft.com/office/infopath/2007/PartnerControls"/>
    <ds:schemaRef ds:uri="783c74fa-9fae-4ef9-9927-f2caaf43b44d"/>
    <ds:schemaRef ds:uri="4427643f-b16a-4d46-a974-b108bc75a953"/>
  </ds:schemaRefs>
</ds:datastoreItem>
</file>

<file path=docProps/app.xml><?xml version="1.0" encoding="utf-8"?>
<Properties xmlns="http://schemas.openxmlformats.org/officeDocument/2006/extended-properties" xmlns:vt="http://schemas.openxmlformats.org/officeDocument/2006/docPropsVTypes">
  <TotalTime>481</TotalTime>
  <Words>1363</Words>
  <Application>Microsoft Office PowerPoint</Application>
  <PresentationFormat>Widescreen</PresentationFormat>
  <Paragraphs>179</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Calibri</vt:lpstr>
      <vt:lpstr>Cambria</vt:lpstr>
      <vt:lpstr>Times New Roman</vt:lpstr>
      <vt:lpstr>Office Theme</vt:lpstr>
      <vt:lpstr>PowerPoint Presentation</vt:lpstr>
      <vt:lpstr>Meet the Speakers</vt:lpstr>
      <vt:lpstr>Agenda</vt:lpstr>
      <vt:lpstr>Key Acronyms and Terms</vt:lpstr>
      <vt:lpstr>History and Purpose of the JJDP Act</vt:lpstr>
      <vt:lpstr>History and Purpose of the JJDP Act</vt:lpstr>
      <vt:lpstr>History and Purpose of the JJDP Act</vt:lpstr>
      <vt:lpstr>Core Requirements</vt:lpstr>
      <vt:lpstr>Two Sides of the Same Coin</vt:lpstr>
      <vt:lpstr>Things to Remember - Three-Year Plan </vt:lpstr>
      <vt:lpstr>State Plans (Three-Year Plan)</vt:lpstr>
      <vt:lpstr>Three-Year Plan Key Components</vt:lpstr>
      <vt:lpstr>Minnesota Slides</vt:lpstr>
      <vt:lpstr>Core Protections &amp; Maine Law:</vt:lpstr>
      <vt:lpstr>Title II Funding: </vt:lpstr>
      <vt:lpstr>Title II Collaboration:</vt:lpstr>
      <vt:lpstr> Seeding New Ideas: </vt:lpstr>
      <vt:lpstr>Creativity in Design:</vt:lpstr>
      <vt:lpstr>Question-and-Answer Session</vt:lpstr>
      <vt:lpstr>Getting Connected in Your State</vt:lpstr>
      <vt:lpstr>SAG Membership Composition Requirements </vt:lpstr>
      <vt:lpstr>Center for Youth Justice Transformation</vt:lpstr>
      <vt:lpstr>Center for Reducing Racial &amp; Ethnic Disparities</vt:lpstr>
      <vt:lpstr>Connect With OJJDP</vt:lpstr>
      <vt:lpstr>Session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Salsbury, Amy [US-US]</dc:creator>
  <cp:lastModifiedBy>Barry.Potter, Linda</cp:lastModifiedBy>
  <cp:revision>131</cp:revision>
  <dcterms:created xsi:type="dcterms:W3CDTF">2024-06-14T15:58:53Z</dcterms:created>
  <dcterms:modified xsi:type="dcterms:W3CDTF">2024-08-20T16:52:26Z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968a81f-7ed4-4faa-9408-9652e001dd96_Enabled">
    <vt:lpwstr>true</vt:lpwstr>
  </property>
  <property fmtid="{D5CDD505-2E9C-101B-9397-08002B2CF9AE}" pid="3" name="MSIP_Label_c968a81f-7ed4-4faa-9408-9652e001dd96_SetDate">
    <vt:lpwstr>2024-06-14T15:59:28Z</vt:lpwstr>
  </property>
  <property fmtid="{D5CDD505-2E9C-101B-9397-08002B2CF9AE}" pid="4" name="MSIP_Label_c968a81f-7ed4-4faa-9408-9652e001dd96_Method">
    <vt:lpwstr>Privileged</vt:lpwstr>
  </property>
  <property fmtid="{D5CDD505-2E9C-101B-9397-08002B2CF9AE}" pid="5" name="MSIP_Label_c968a81f-7ed4-4faa-9408-9652e001dd96_Name">
    <vt:lpwstr>Unrestricted</vt:lpwstr>
  </property>
  <property fmtid="{D5CDD505-2E9C-101B-9397-08002B2CF9AE}" pid="6" name="MSIP_Label_c968a81f-7ed4-4faa-9408-9652e001dd96_SiteId">
    <vt:lpwstr>b64da4ac-e800-4cfc-8931-e607f720a1b8</vt:lpwstr>
  </property>
  <property fmtid="{D5CDD505-2E9C-101B-9397-08002B2CF9AE}" pid="7" name="MSIP_Label_c968a81f-7ed4-4faa-9408-9652e001dd96_ActionId">
    <vt:lpwstr>9f61b7c0-b88b-4edd-913c-25db2fa92e72</vt:lpwstr>
  </property>
  <property fmtid="{D5CDD505-2E9C-101B-9397-08002B2CF9AE}" pid="8" name="MSIP_Label_c968a81f-7ed4-4faa-9408-9652e001dd96_ContentBits">
    <vt:lpwstr>0</vt:lpwstr>
  </property>
  <property fmtid="{D5CDD505-2E9C-101B-9397-08002B2CF9AE}" pid="9" name="ContentTypeId">
    <vt:lpwstr>0x0101004989BD7D85F8CF4694CC04C6C8930E81</vt:lpwstr>
  </property>
  <property fmtid="{D5CDD505-2E9C-101B-9397-08002B2CF9AE}" pid="10" name="MediaServiceImageTags">
    <vt:lpwstr/>
  </property>
</Properties>
</file>