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Lst>
  <p:notesMasterIdLst>
    <p:notesMasterId r:id="rId80"/>
  </p:notesMasterIdLst>
  <p:handoutMasterIdLst>
    <p:handoutMasterId r:id="rId81"/>
  </p:handoutMasterIdLst>
  <p:sldIdLst>
    <p:sldId id="256" r:id="rId5"/>
    <p:sldId id="257" r:id="rId6"/>
    <p:sldId id="320" r:id="rId7"/>
    <p:sldId id="258" r:id="rId8"/>
    <p:sldId id="259" r:id="rId9"/>
    <p:sldId id="350" r:id="rId10"/>
    <p:sldId id="260" r:id="rId11"/>
    <p:sldId id="348" r:id="rId12"/>
    <p:sldId id="314" r:id="rId13"/>
    <p:sldId id="313" r:id="rId14"/>
    <p:sldId id="319" r:id="rId15"/>
    <p:sldId id="264" r:id="rId16"/>
    <p:sldId id="346" r:id="rId17"/>
    <p:sldId id="306" r:id="rId18"/>
    <p:sldId id="304" r:id="rId19"/>
    <p:sldId id="305" r:id="rId20"/>
    <p:sldId id="347" r:id="rId21"/>
    <p:sldId id="334" r:id="rId22"/>
    <p:sldId id="321" r:id="rId23"/>
    <p:sldId id="263" r:id="rId24"/>
    <p:sldId id="265" r:id="rId25"/>
    <p:sldId id="312"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6" r:id="rId72"/>
    <p:sldId id="397" r:id="rId73"/>
    <p:sldId id="398" r:id="rId74"/>
    <p:sldId id="399" r:id="rId75"/>
    <p:sldId id="400" r:id="rId76"/>
    <p:sldId id="401" r:id="rId77"/>
    <p:sldId id="402" r:id="rId78"/>
    <p:sldId id="403" r:id="rId7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ining2" initials="T"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autoAdjust="0"/>
    <p:restoredTop sz="70884" autoAdjust="0"/>
  </p:normalViewPr>
  <p:slideViewPr>
    <p:cSldViewPr snapToGrid="0">
      <p:cViewPr varScale="1">
        <p:scale>
          <a:sx n="89" d="100"/>
          <a:sy n="89" d="100"/>
        </p:scale>
        <p:origin x="1360" y="160"/>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188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3413867-DAFA-4AA7-9C6F-F0B85EA7A20C}" type="datetimeFigureOut">
              <a:rPr lang="en-US" smtClean="0"/>
              <a:t>11/19/19</a:t>
            </a:fld>
            <a:endParaRPr lang="en-US" dirty="0"/>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EBB8A12-234F-49ED-B50E-5C3377688C89}" type="slidenum">
              <a:rPr lang="en-US" smtClean="0"/>
              <a:t>‹#›</a:t>
            </a:fld>
            <a:endParaRPr lang="en-US" dirty="0"/>
          </a:p>
        </p:txBody>
      </p:sp>
    </p:spTree>
    <p:extLst>
      <p:ext uri="{BB962C8B-B14F-4D97-AF65-F5344CB8AC3E}">
        <p14:creationId xmlns:p14="http://schemas.microsoft.com/office/powerpoint/2010/main" val="627293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1589145-9F0B-4A2D-A057-37EFE28D7A5C}" type="datetimeFigureOut">
              <a:rPr lang="en-US" smtClean="0"/>
              <a:t>11/19/19</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76981" y="4473891"/>
            <a:ext cx="6679432" cy="43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C469B7A-2CD7-4835-B870-CECCB94D5FAE}" type="slidenum">
              <a:rPr lang="en-US" smtClean="0"/>
              <a:t>‹#›</a:t>
            </a:fld>
            <a:endParaRPr lang="en-US" dirty="0"/>
          </a:p>
        </p:txBody>
      </p:sp>
    </p:spTree>
    <p:extLst>
      <p:ext uri="{BB962C8B-B14F-4D97-AF65-F5344CB8AC3E}">
        <p14:creationId xmlns:p14="http://schemas.microsoft.com/office/powerpoint/2010/main" val="229499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Maine EMS Ready, Check, Inject Program  adapted</a:t>
            </a:r>
            <a:r>
              <a:rPr lang="en-US" i="1" baseline="0" dirty="0"/>
              <a:t> with permission from </a:t>
            </a:r>
            <a:r>
              <a:rPr lang="en-US" baseline="0" dirty="0"/>
              <a:t>the </a:t>
            </a:r>
            <a:r>
              <a:rPr lang="en-US" dirty="0"/>
              <a:t>Vermont Department</a:t>
            </a:r>
            <a:r>
              <a:rPr lang="en-US" baseline="0" dirty="0"/>
              <a:t> of Health </a:t>
            </a:r>
            <a:r>
              <a:rPr lang="en-US" dirty="0"/>
              <a:t>Ready,</a:t>
            </a:r>
            <a:r>
              <a:rPr lang="en-US" baseline="0" dirty="0"/>
              <a:t> Check, Inject Epinephrine syringe program.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a:t>
            </a:fld>
            <a:endParaRPr lang="en-US" dirty="0"/>
          </a:p>
        </p:txBody>
      </p:sp>
    </p:spTree>
    <p:extLst>
      <p:ext uri="{BB962C8B-B14F-4D97-AF65-F5344CB8AC3E}">
        <p14:creationId xmlns:p14="http://schemas.microsoft.com/office/powerpoint/2010/main" val="367157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well known cause of anaphylaxis includes foods such as nuts or shellfish;</a:t>
            </a:r>
            <a:r>
              <a:rPr lang="en-US" baseline="0" dirty="0"/>
              <a:t> stinging insects such as bees and wasps, and medications such as antibiotics or sulfas </a:t>
            </a:r>
          </a:p>
          <a:p>
            <a:pPr marL="171450" indent="-171450">
              <a:buFont typeface="Arial" panose="020B0604020202020204" pitchFamily="34" charset="0"/>
              <a:buChar char="•"/>
            </a:pPr>
            <a:r>
              <a:rPr lang="en-US" baseline="0" dirty="0"/>
              <a:t>In cases of insect stings such as bees, multiple stings even in a person who does not have a bee allergy can trigger an anaphylactic reaction</a:t>
            </a:r>
          </a:p>
          <a:p>
            <a:endParaRPr lang="en-US" baseline="0" dirty="0"/>
          </a:p>
          <a:p>
            <a:r>
              <a:rPr lang="en-US" baseline="0" dirty="0"/>
              <a:t>Allergens are not limited to known substances, almost anything can become an allergen. Chronic exposure to substances can cause allergies to chemicals or materials such as latex.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12</a:t>
            </a:fld>
            <a:endParaRPr lang="en-US" dirty="0"/>
          </a:p>
        </p:txBody>
      </p:sp>
    </p:spTree>
    <p:extLst>
      <p:ext uri="{BB962C8B-B14F-4D97-AF65-F5344CB8AC3E}">
        <p14:creationId xmlns:p14="http://schemas.microsoft.com/office/powerpoint/2010/main" val="381105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a:t>
            </a:r>
            <a:r>
              <a:rPr lang="en-US" i="1" baseline="0" dirty="0"/>
              <a:t> the following slides </a:t>
            </a:r>
            <a:r>
              <a:rPr lang="en-US" i="1" dirty="0"/>
              <a:t>are other signs and symptoms of anaphylaxis. Epi should be administered if two or more are present, even if the exposure to an allergen is uncertain and hypotension or respiratory compromise is not present.</a:t>
            </a:r>
          </a:p>
          <a:p>
            <a:pPr marL="628650" lvl="1" indent="-171450">
              <a:buFont typeface="Arial" panose="020B0604020202020204" pitchFamily="34" charset="0"/>
              <a:buChar char="•"/>
            </a:pPr>
            <a:r>
              <a:rPr lang="en-US" baseline="0" dirty="0"/>
              <a:t>Respiratory distress</a:t>
            </a:r>
          </a:p>
          <a:p>
            <a:pPr marL="628650" lvl="1" indent="-171450">
              <a:buFont typeface="Arial" panose="020B0604020202020204" pitchFamily="34" charset="0"/>
              <a:buChar char="•"/>
            </a:pPr>
            <a:r>
              <a:rPr lang="en-US" baseline="0" dirty="0"/>
              <a:t>Airway compromise or impending airway compromise with signs or symptoms such as:</a:t>
            </a:r>
          </a:p>
          <a:p>
            <a:pPr marL="1085850" lvl="2" indent="-171450">
              <a:buFont typeface="Arial" panose="020B0604020202020204" pitchFamily="34" charset="0"/>
              <a:buChar char="•"/>
            </a:pPr>
            <a:r>
              <a:rPr lang="en-US" baseline="0" dirty="0"/>
              <a:t>Wheezing or stridor</a:t>
            </a:r>
          </a:p>
          <a:p>
            <a:pPr marL="1085850" lvl="2" indent="-171450">
              <a:buFont typeface="Arial" panose="020B0604020202020204" pitchFamily="34" charset="0"/>
              <a:buChar char="•"/>
            </a:pPr>
            <a:r>
              <a:rPr lang="en-US" baseline="0" dirty="0"/>
              <a:t>Swelling of the lips, tongue or any airway structures</a:t>
            </a:r>
          </a:p>
          <a:p>
            <a:pPr marL="1085850" lvl="2" indent="-171450">
              <a:buFont typeface="Arial" panose="020B0604020202020204" pitchFamily="34" charset="0"/>
              <a:buChar char="•"/>
            </a:pPr>
            <a:r>
              <a:rPr lang="en-US" baseline="0" dirty="0"/>
              <a:t>Throat tightness</a:t>
            </a:r>
          </a:p>
          <a:p>
            <a:pPr marL="1085850" lvl="2" indent="-171450">
              <a:buFont typeface="Arial" panose="020B0604020202020204" pitchFamily="34" charset="0"/>
              <a:buChar char="•"/>
            </a:pPr>
            <a:r>
              <a:rPr lang="en-US" baseline="0" dirty="0"/>
              <a:t>Difficulty or inability swallowing</a:t>
            </a:r>
          </a:p>
          <a:p>
            <a:endParaRPr lang="en-US" i="1" dirty="0"/>
          </a:p>
        </p:txBody>
      </p:sp>
      <p:sp>
        <p:nvSpPr>
          <p:cNvPr id="4" name="Slide Number Placeholder 3"/>
          <p:cNvSpPr>
            <a:spLocks noGrp="1"/>
          </p:cNvSpPr>
          <p:nvPr>
            <p:ph type="sldNum" sz="quarter" idx="10"/>
          </p:nvPr>
        </p:nvSpPr>
        <p:spPr/>
        <p:txBody>
          <a:bodyPr/>
          <a:lstStyle/>
          <a:p>
            <a:fld id="{0C469B7A-2CD7-4835-B870-CECCB94D5FAE}" type="slidenum">
              <a:rPr lang="en-US" smtClean="0"/>
              <a:t>13</a:t>
            </a:fld>
            <a:endParaRPr lang="en-US" dirty="0"/>
          </a:p>
        </p:txBody>
      </p:sp>
    </p:spTree>
    <p:extLst>
      <p:ext uri="{BB962C8B-B14F-4D97-AF65-F5344CB8AC3E}">
        <p14:creationId xmlns:p14="http://schemas.microsoft.com/office/powerpoint/2010/main" val="1032534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Angioedema, swelling, is one</a:t>
            </a:r>
            <a:r>
              <a:rPr lang="en-US" baseline="0" dirty="0"/>
              <a:t> of the more common symptoms of anaphylaxis and can be quite dramatic. Angioedema is often seen in areas of the face such as the eye lids, lips and tongue as seen in the photographs below. </a:t>
            </a:r>
          </a:p>
          <a:p>
            <a:endParaRPr lang="en-US" dirty="0"/>
          </a:p>
          <a:p>
            <a:endParaRPr lang="en-US" dirty="0"/>
          </a:p>
          <a:p>
            <a:r>
              <a:rPr lang="en-US" dirty="0"/>
              <a:t>Photos: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a:t>
            </a:r>
            <a:r>
              <a:rPr lang="en-US" baseline="0" dirty="0"/>
              <a:t> with angioedema of eyes: </a:t>
            </a:r>
            <a:r>
              <a:rPr lang="en-US" sz="1200" dirty="0"/>
              <a:t>http://upload.wikimedia.org/wikipedia/commons/b/b9/Angioedema2010.JPG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 with angioedema of lips: </a:t>
            </a:r>
            <a:r>
              <a:rPr lang="en-US" dirty="0"/>
              <a:t>https://www.epharmapedia.com/img/diseases/1304256547.jpg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Angioedema of tongue</a:t>
            </a:r>
            <a:r>
              <a:rPr lang="en-US"/>
              <a:t>: https://jeffreysterlingmd.files.wordpress.com/2013/10/angioedema_250x.jpg</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14</a:t>
            </a:fld>
            <a:endParaRPr lang="en-US" dirty="0"/>
          </a:p>
        </p:txBody>
      </p:sp>
    </p:spTree>
    <p:extLst>
      <p:ext uri="{BB962C8B-B14F-4D97-AF65-F5344CB8AC3E}">
        <p14:creationId xmlns:p14="http://schemas.microsoft.com/office/powerpoint/2010/main" val="260156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a:t>
            </a:r>
            <a:r>
              <a:rPr lang="en-US" baseline="0" dirty="0"/>
              <a:t> subtle location angioedema may present is the uvula. Just as swelling of the lips and tongue are good indicators of impending airway compromise, swelling of the uvula should be considered a serious sign.</a:t>
            </a:r>
          </a:p>
          <a:p>
            <a:endParaRPr lang="en-US" baseline="0" dirty="0"/>
          </a:p>
          <a:p>
            <a:r>
              <a:rPr lang="en-US" baseline="0" dirty="0"/>
              <a:t>The photograph on the left shows the normal anatomy of the mouth, the photograph on the right shows angioedema of the uvula in a patient experiencing an anaphylactic reaction.  </a:t>
            </a:r>
            <a:endParaRPr lang="en-US" dirty="0"/>
          </a:p>
          <a:p>
            <a:endParaRPr lang="en-US" dirty="0"/>
          </a:p>
          <a:p>
            <a:r>
              <a:rPr lang="en-US" dirty="0"/>
              <a:t>http://www.iainfoctr.com/anaphylaxis/ana-photos.php</a:t>
            </a:r>
          </a:p>
        </p:txBody>
      </p:sp>
      <p:sp>
        <p:nvSpPr>
          <p:cNvPr id="4" name="Slide Number Placeholder 3"/>
          <p:cNvSpPr>
            <a:spLocks noGrp="1"/>
          </p:cNvSpPr>
          <p:nvPr>
            <p:ph type="sldNum" sz="quarter" idx="10"/>
          </p:nvPr>
        </p:nvSpPr>
        <p:spPr/>
        <p:txBody>
          <a:bodyPr/>
          <a:lstStyle/>
          <a:p>
            <a:fld id="{0C469B7A-2CD7-4835-B870-CECCB94D5FAE}" type="slidenum">
              <a:rPr lang="en-US" smtClean="0"/>
              <a:t>15</a:t>
            </a:fld>
            <a:endParaRPr lang="en-US" dirty="0"/>
          </a:p>
        </p:txBody>
      </p:sp>
    </p:spTree>
    <p:extLst>
      <p:ext uri="{BB962C8B-B14F-4D97-AF65-F5344CB8AC3E}">
        <p14:creationId xmlns:p14="http://schemas.microsoft.com/office/powerpoint/2010/main" val="10414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Urticaria,</a:t>
            </a:r>
            <a:r>
              <a:rPr lang="en-US" baseline="0" dirty="0"/>
              <a:t> or hives, are another common sign of anaphylaxis. Urticaria can present in many different ways and typically causes itching and discomfort. Common presentations include large raised patches (photograph on the left), small raised spots (photograph on the bottom right), or raised hives following areas of scratching (phenomenon known as dermographism) (photograph in the upper right)</a:t>
            </a:r>
            <a:endParaRPr lang="en-US" dirty="0"/>
          </a:p>
          <a:p>
            <a:endParaRPr lang="en-US" dirty="0"/>
          </a:p>
          <a:p>
            <a:r>
              <a:rPr lang="en-US" dirty="0"/>
              <a:t>The</a:t>
            </a:r>
            <a:r>
              <a:rPr lang="en-US" baseline="0" dirty="0"/>
              <a:t> presence of localized hives does not necessarily indicate anaphylaxis. The presence of global urticaria or hives on the face, neck, chest, torso or back may be indicators of a systemic reaction occurring. </a:t>
            </a:r>
          </a:p>
          <a:p>
            <a:endParaRPr lang="en-US" dirty="0"/>
          </a:p>
          <a:p>
            <a:r>
              <a:rPr lang="en-US" dirty="0"/>
              <a:t>Shoulder: http://www.allergycapital.com.au/allergycapital/Exercise_files/Cholinergic.jpg</a:t>
            </a:r>
          </a:p>
          <a:p>
            <a:r>
              <a:rPr lang="en-US" dirty="0"/>
              <a:t>Torso: http://www.invitehealthblog.com/wp-content/uploads/2013/12/HIVES-GRAPHIC.jpg</a:t>
            </a:r>
          </a:p>
          <a:p>
            <a:r>
              <a:rPr lang="en-US" dirty="0"/>
              <a:t>Dermographism: </a:t>
            </a:r>
            <a:r>
              <a:rPr lang="en-US" sz="1200" b="0" i="0" kern="1200" dirty="0">
                <a:solidFill>
                  <a:schemeClr val="tx1"/>
                </a:solidFill>
                <a:effectLst/>
                <a:latin typeface="+mn-lt"/>
                <a:ea typeface="+mn-ea"/>
                <a:cs typeface="+mn-cs"/>
              </a:rPr>
              <a:t>http://www.dermnetnz.org/assets/Uploads/reactions/s/dermographism2.jpg</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16</a:t>
            </a:fld>
            <a:endParaRPr lang="en-US" dirty="0"/>
          </a:p>
        </p:txBody>
      </p:sp>
    </p:spTree>
    <p:extLst>
      <p:ext uri="{BB962C8B-B14F-4D97-AF65-F5344CB8AC3E}">
        <p14:creationId xmlns:p14="http://schemas.microsoft.com/office/powerpoint/2010/main" val="332131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baseline="0" dirty="0"/>
              <a:t>Gastrointestinal symptoms such as vomiting or abdominal pain</a:t>
            </a:r>
          </a:p>
          <a:p>
            <a:pPr marL="628650" lvl="1" indent="-171450">
              <a:buFont typeface="Arial" panose="020B0604020202020204" pitchFamily="34" charset="0"/>
              <a:buChar char="•"/>
            </a:pPr>
            <a:r>
              <a:rPr lang="en-US" baseline="0" dirty="0"/>
              <a:t>Altered mental status, syncope, cyanosis, delayed capillary refill or decreased level of consciousness</a:t>
            </a:r>
          </a:p>
          <a:p>
            <a:pPr marL="628650" lvl="1" indent="-171450">
              <a:buFont typeface="Arial" panose="020B0604020202020204" pitchFamily="34" charset="0"/>
              <a:buChar char="•"/>
            </a:pPr>
            <a:r>
              <a:rPr lang="en-US" baseline="0" dirty="0"/>
              <a:t>Signs of shock</a:t>
            </a:r>
          </a:p>
        </p:txBody>
      </p:sp>
      <p:sp>
        <p:nvSpPr>
          <p:cNvPr id="4" name="Slide Number Placeholder 3"/>
          <p:cNvSpPr>
            <a:spLocks noGrp="1"/>
          </p:cNvSpPr>
          <p:nvPr>
            <p:ph type="sldNum" sz="quarter" idx="10"/>
          </p:nvPr>
        </p:nvSpPr>
        <p:spPr/>
        <p:txBody>
          <a:bodyPr/>
          <a:lstStyle/>
          <a:p>
            <a:fld id="{0C469B7A-2CD7-4835-B870-CECCB94D5FAE}" type="slidenum">
              <a:rPr lang="en-US" smtClean="0"/>
              <a:t>17</a:t>
            </a:fld>
            <a:endParaRPr lang="en-US" dirty="0"/>
          </a:p>
        </p:txBody>
      </p:sp>
    </p:spTree>
    <p:extLst>
      <p:ext uri="{BB962C8B-B14F-4D97-AF65-F5344CB8AC3E}">
        <p14:creationId xmlns:p14="http://schemas.microsoft.com/office/powerpoint/2010/main" val="57923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patients who present in anaphylaxis</a:t>
            </a:r>
            <a:r>
              <a:rPr lang="en-US" baseline="0" dirty="0"/>
              <a:t> may have no history of allergic reactions or no suspected exposure to an allergen</a:t>
            </a:r>
          </a:p>
          <a:p>
            <a:pPr marL="171450" indent="-171450">
              <a:buFont typeface="Arial" panose="020B0604020202020204" pitchFamily="34" charset="0"/>
              <a:buChar char="•"/>
            </a:pPr>
            <a:r>
              <a:rPr lang="en-US" baseline="0" dirty="0"/>
              <a:t>Wheezing may be caused by anaphylaxis, but it is not the only sign and patients often present with no wheezing at all. </a:t>
            </a:r>
          </a:p>
          <a:p>
            <a:pPr marL="171450" indent="-171450">
              <a:buFont typeface="Arial" panose="020B0604020202020204" pitchFamily="34" charset="0"/>
              <a:buChar char="•"/>
            </a:pPr>
            <a:r>
              <a:rPr lang="en-US" baseline="0" dirty="0"/>
              <a:t>Patients with a history of asthma should be considered at high risk for anaphylaxis</a:t>
            </a:r>
          </a:p>
          <a:p>
            <a:pPr marL="171450" indent="-171450">
              <a:buFont typeface="Arial" panose="020B0604020202020204" pitchFamily="34" charset="0"/>
              <a:buChar char="•"/>
            </a:pPr>
            <a:r>
              <a:rPr lang="en-US" baseline="0" dirty="0"/>
              <a:t>Not all classic signs and symptoms such as hives or facial swelling must be present in cases of anaphylaxis, and failure to recognize and treat can result in death.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18</a:t>
            </a:fld>
            <a:endParaRPr lang="en-US" dirty="0"/>
          </a:p>
        </p:txBody>
      </p:sp>
    </p:spTree>
    <p:extLst>
      <p:ext uri="{BB962C8B-B14F-4D97-AF65-F5344CB8AC3E}">
        <p14:creationId xmlns:p14="http://schemas.microsoft.com/office/powerpoint/2010/main" val="273124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Watch the following video</a:t>
            </a:r>
            <a:r>
              <a:rPr lang="en-US" baseline="0" dirty="0"/>
              <a:t> and note how many signs and symptoms of anaphylaxis you observe: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Several key indicators of anaphylaxis are observable</a:t>
            </a:r>
            <a:r>
              <a:rPr lang="en-US" baseline="0" dirty="0"/>
              <a:t> in the patient in the video, he demonstrates:</a:t>
            </a:r>
            <a:endParaRPr lang="en-US" dirty="0"/>
          </a:p>
          <a:p>
            <a:pPr marL="628650" lvl="1" indent="-171450">
              <a:buFont typeface="Arial" panose="020B0604020202020204" pitchFamily="34" charset="0"/>
              <a:buChar char="•"/>
            </a:pPr>
            <a:r>
              <a:rPr lang="en-US" dirty="0"/>
              <a:t>Visible respiratory distress</a:t>
            </a:r>
          </a:p>
          <a:p>
            <a:pPr marL="628650" lvl="1" indent="-171450">
              <a:buFont typeface="Arial" panose="020B0604020202020204" pitchFamily="34" charset="0"/>
              <a:buChar char="•"/>
            </a:pPr>
            <a:r>
              <a:rPr lang="en-US" dirty="0"/>
              <a:t>Audible wheezing and stridor</a:t>
            </a:r>
          </a:p>
          <a:p>
            <a:pPr marL="628650" lvl="1" indent="-171450">
              <a:buFont typeface="Arial" panose="020B0604020202020204" pitchFamily="34" charset="0"/>
              <a:buChar char="•"/>
            </a:pPr>
            <a:r>
              <a:rPr lang="en-US" dirty="0"/>
              <a:t>Visible hives/flushing of face, torso, arm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Angioedema of the eyelids</a:t>
            </a:r>
            <a:endParaRPr lang="en-US" dirty="0"/>
          </a:p>
          <a:p>
            <a:pPr marL="628650" lvl="1" indent="-171450">
              <a:buFont typeface="Arial" panose="020B0604020202020204" pitchFamily="34" charset="0"/>
              <a:buChar char="•"/>
            </a:pPr>
            <a:r>
              <a:rPr lang="en-US" dirty="0"/>
              <a:t>Patient</a:t>
            </a:r>
            <a:r>
              <a:rPr lang="en-US" baseline="0" dirty="0"/>
              <a:t> a</a:t>
            </a:r>
            <a:r>
              <a:rPr lang="en-US" dirty="0"/>
              <a:t>ppears to have</a:t>
            </a:r>
            <a:r>
              <a:rPr lang="en-US" baseline="0" dirty="0"/>
              <a:t> a decreased level of responsiveness- appears lethargic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19</a:t>
            </a:fld>
            <a:endParaRPr lang="en-US" dirty="0"/>
          </a:p>
        </p:txBody>
      </p:sp>
    </p:spTree>
    <p:extLst>
      <p:ext uri="{BB962C8B-B14F-4D97-AF65-F5344CB8AC3E}">
        <p14:creationId xmlns:p14="http://schemas.microsoft.com/office/powerpoint/2010/main" val="11169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Anaphylaxis differs</a:t>
            </a:r>
            <a:r>
              <a:rPr lang="en-US" baseline="0" dirty="0"/>
              <a:t> from allergic reactions. Allergic reactions have mild symptoms but do not have the systemic effects seen in anaphylaxis. </a:t>
            </a:r>
          </a:p>
          <a:p>
            <a:endParaRPr lang="en-US" baseline="0" dirty="0"/>
          </a:p>
          <a:p>
            <a:r>
              <a:rPr lang="en-US" baseline="0" dirty="0"/>
              <a:t>A patient with hives at the site of an insect sting but with no change in blood pressure, signs of shock or respiratory compromise is experiencing an allergic reaction. </a:t>
            </a:r>
          </a:p>
          <a:p>
            <a:endParaRPr lang="en-US" baseline="0" dirty="0"/>
          </a:p>
          <a:p>
            <a:r>
              <a:rPr lang="en-US" baseline="0" dirty="0"/>
              <a:t>A patient with hives at the site of an insect sting with respiratory distress and/or signs of shock is experiencing anaphylaxis.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20</a:t>
            </a:fld>
            <a:endParaRPr lang="en-US" dirty="0"/>
          </a:p>
        </p:txBody>
      </p:sp>
    </p:spTree>
    <p:extLst>
      <p:ext uri="{BB962C8B-B14F-4D97-AF65-F5344CB8AC3E}">
        <p14:creationId xmlns:p14="http://schemas.microsoft.com/office/powerpoint/2010/main" val="184660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Epinephrine is the top priority in anaphylaxis. Epi reduces</a:t>
            </a:r>
            <a:r>
              <a:rPr lang="en-US" baseline="0" dirty="0"/>
              <a:t> respiratory stress, reduces swelling of the airway and tissues and increases blood pressure. </a:t>
            </a:r>
          </a:p>
          <a:p>
            <a:endParaRPr lang="en-US" baseline="0" dirty="0"/>
          </a:p>
          <a:p>
            <a:r>
              <a:rPr lang="en-US" baseline="0" dirty="0"/>
              <a:t>Further treatments may include antihistamines and nebulizers but they are not life saving interventions and should never be given before epinephrine in cases of anaphylaxis.  </a:t>
            </a:r>
          </a:p>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21</a:t>
            </a:fld>
            <a:endParaRPr lang="en-US" dirty="0"/>
          </a:p>
        </p:txBody>
      </p:sp>
    </p:spTree>
    <p:extLst>
      <p:ext uri="{BB962C8B-B14F-4D97-AF65-F5344CB8AC3E}">
        <p14:creationId xmlns:p14="http://schemas.microsoft.com/office/powerpoint/2010/main" val="364345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Ready-Check-Inject project was designed to address significant cost increases in epinephrine auto injectors and offer EMTs </a:t>
            </a:r>
            <a:r>
              <a:rPr lang="en-US" sz="1200" i="1" kern="1200" dirty="0">
                <a:solidFill>
                  <a:schemeClr val="tx2"/>
                </a:solidFill>
                <a:effectLst/>
                <a:latin typeface="+mn-lt"/>
                <a:ea typeface="+mn-ea"/>
                <a:cs typeface="+mn-cs"/>
              </a:rPr>
              <a:t>(as well as AEMTs and Paramedics) </a:t>
            </a:r>
            <a:r>
              <a:rPr lang="en-US" sz="1200" kern="1200" dirty="0">
                <a:solidFill>
                  <a:schemeClr val="tx1"/>
                </a:solidFill>
                <a:effectLst/>
                <a:latin typeface="+mn-lt"/>
                <a:ea typeface="+mn-ea"/>
                <a:cs typeface="+mn-cs"/>
              </a:rPr>
              <a:t>the ability to administer intramuscular epinephrine via syringe at significantly lower costs. Although auto-injectors remain the preferred method for EMTs to administer epinephrine, we recognized that these devices are becoming cost prohibitive for many services.  Any EMT Level service carry EPI for anaphylaxis provided EMTs</a:t>
            </a:r>
            <a:r>
              <a:rPr lang="en-US" sz="1200" kern="1200" baseline="0" dirty="0">
                <a:solidFill>
                  <a:schemeClr val="tx1"/>
                </a:solidFill>
                <a:effectLst/>
                <a:latin typeface="+mn-lt"/>
                <a:ea typeface="+mn-ea"/>
                <a:cs typeface="+mn-cs"/>
              </a:rPr>
              <a:t> have been trained.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9B7A-2CD7-4835-B870-CECCB94D5FAE}" type="slidenum">
              <a:rPr lang="en-US" smtClean="0"/>
              <a:t>2</a:t>
            </a:fld>
            <a:endParaRPr lang="en-US" dirty="0"/>
          </a:p>
        </p:txBody>
      </p:sp>
    </p:spTree>
    <p:extLst>
      <p:ext uri="{BB962C8B-B14F-4D97-AF65-F5344CB8AC3E}">
        <p14:creationId xmlns:p14="http://schemas.microsoft.com/office/powerpoint/2010/main" val="113243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note on anaphylaxis. Recurrent reactions, or return of symptoms following administration of epinephrine</a:t>
            </a:r>
            <a:r>
              <a:rPr lang="en-US" baseline="0" dirty="0"/>
              <a:t> is not uncommon. This can occur minutes to hours following the initial onset of the reaction.</a:t>
            </a:r>
          </a:p>
          <a:p>
            <a:endParaRPr lang="en-US" baseline="0" dirty="0"/>
          </a:p>
          <a:p>
            <a:r>
              <a:rPr lang="en-US" baseline="0" dirty="0"/>
              <a:t>Just as some opiates have a longer duration of action than naloxone, some allergens may have a longer duration of action than epinephrine.  </a:t>
            </a:r>
          </a:p>
          <a:p>
            <a:endParaRPr lang="en-US" baseline="0" dirty="0"/>
          </a:p>
          <a:p>
            <a:r>
              <a:rPr lang="en-US" baseline="0" dirty="0"/>
              <a:t>If symptoms recur, contact OLMC to administer epinephrine at the same appropriate dose.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22</a:t>
            </a:fld>
            <a:endParaRPr lang="en-US" dirty="0"/>
          </a:p>
        </p:txBody>
      </p:sp>
    </p:spTree>
    <p:extLst>
      <p:ext uri="{BB962C8B-B14F-4D97-AF65-F5344CB8AC3E}">
        <p14:creationId xmlns:p14="http://schemas.microsoft.com/office/powerpoint/2010/main" val="2418690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23</a:t>
            </a:fld>
            <a:endParaRPr lang="en-US" dirty="0"/>
          </a:p>
        </p:txBody>
      </p:sp>
    </p:spTree>
    <p:extLst>
      <p:ext uri="{BB962C8B-B14F-4D97-AF65-F5344CB8AC3E}">
        <p14:creationId xmlns:p14="http://schemas.microsoft.com/office/powerpoint/2010/main" val="65063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24</a:t>
            </a:fld>
            <a:endParaRPr lang="en-US" dirty="0"/>
          </a:p>
        </p:txBody>
      </p:sp>
    </p:spTree>
    <p:extLst>
      <p:ext uri="{BB962C8B-B14F-4D97-AF65-F5344CB8AC3E}">
        <p14:creationId xmlns:p14="http://schemas.microsoft.com/office/powerpoint/2010/main" val="484043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 summary of all of the steps needed to draw</a:t>
            </a:r>
            <a:r>
              <a:rPr lang="en-US" i="1" baseline="0" dirty="0"/>
              <a:t> the medication into the syringe. The slides that follow provide step by step instructions in greater detail. Following the explanations you will have the opportunity to practice.</a:t>
            </a:r>
            <a:endParaRPr lang="en-US" i="1" dirty="0"/>
          </a:p>
        </p:txBody>
      </p:sp>
      <p:sp>
        <p:nvSpPr>
          <p:cNvPr id="4" name="Slide Number Placeholder 3"/>
          <p:cNvSpPr>
            <a:spLocks noGrp="1"/>
          </p:cNvSpPr>
          <p:nvPr>
            <p:ph type="sldNum" sz="quarter" idx="10"/>
          </p:nvPr>
        </p:nvSpPr>
        <p:spPr/>
        <p:txBody>
          <a:bodyPr/>
          <a:lstStyle/>
          <a:p>
            <a:fld id="{0C469B7A-2CD7-4835-B870-CECCB94D5FAE}" type="slidenum">
              <a:rPr lang="en-US" smtClean="0"/>
              <a:t>25</a:t>
            </a:fld>
            <a:endParaRPr lang="en-US" dirty="0"/>
          </a:p>
        </p:txBody>
      </p:sp>
    </p:spTree>
    <p:extLst>
      <p:ext uri="{BB962C8B-B14F-4D97-AF65-F5344CB8AC3E}">
        <p14:creationId xmlns:p14="http://schemas.microsoft.com/office/powerpoint/2010/main" val="53679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supplies</a:t>
            </a:r>
            <a:r>
              <a:rPr lang="en-US" baseline="0" dirty="0"/>
              <a:t> needed and highlight the safety requirements. </a:t>
            </a:r>
          </a:p>
          <a:p>
            <a:r>
              <a:rPr lang="en-US" baseline="0" dirty="0"/>
              <a:t>1</a:t>
            </a:r>
            <a:r>
              <a:rPr lang="en-US" sz="1800" baseline="0" dirty="0"/>
              <a:t>. Reinforce that only a</a:t>
            </a:r>
            <a:r>
              <a:rPr lang="en-US" sz="1800" dirty="0"/>
              <a:t> 1mL vial or ampule</a:t>
            </a:r>
            <a:r>
              <a:rPr lang="en-US" sz="1800" baseline="0" dirty="0"/>
              <a:t> can</a:t>
            </a:r>
            <a:r>
              <a:rPr lang="en-US" sz="1800" dirty="0"/>
              <a:t> be used. Larger multi-dose vials are not acceptable</a:t>
            </a:r>
          </a:p>
          <a:p>
            <a:r>
              <a:rPr lang="en-US" sz="1200" dirty="0"/>
              <a:t>2.</a:t>
            </a:r>
            <a:r>
              <a:rPr lang="en-US" sz="1200" baseline="0" dirty="0"/>
              <a:t> </a:t>
            </a:r>
            <a:r>
              <a:rPr lang="en-US" sz="1200" dirty="0"/>
              <a:t>Only 1mL syringes may be used- no other volume syringe is acceptable. The 1mL EPI Safe syringe</a:t>
            </a:r>
            <a:r>
              <a:rPr lang="en-US" sz="1200" baseline="0" dirty="0"/>
              <a:t> by </a:t>
            </a:r>
            <a:r>
              <a:rPr lang="en-US" sz="1200" baseline="0" dirty="0" err="1"/>
              <a:t>Curaplex</a:t>
            </a:r>
            <a:r>
              <a:rPr lang="en-US" sz="1200" baseline="0" dirty="0"/>
              <a:t> is acceptable</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26</a:t>
            </a:fld>
            <a:endParaRPr lang="en-US" dirty="0"/>
          </a:p>
        </p:txBody>
      </p:sp>
    </p:spTree>
    <p:extLst>
      <p:ext uri="{BB962C8B-B14F-4D97-AF65-F5344CB8AC3E}">
        <p14:creationId xmlns:p14="http://schemas.microsoft.com/office/powerpoint/2010/main" val="149507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supplies</a:t>
            </a:r>
            <a:r>
              <a:rPr lang="en-US" baseline="0" dirty="0"/>
              <a:t> needed and highlight the safety requirements. </a:t>
            </a:r>
          </a:p>
          <a:p>
            <a:r>
              <a:rPr lang="en-US" baseline="0" dirty="0"/>
              <a:t>1</a:t>
            </a:r>
            <a:r>
              <a:rPr lang="en-US" sz="1800" baseline="0" dirty="0"/>
              <a:t>. Reinforce that only a</a:t>
            </a:r>
            <a:r>
              <a:rPr lang="en-US" sz="1800" dirty="0"/>
              <a:t> 1mL vial or ampule</a:t>
            </a:r>
            <a:r>
              <a:rPr lang="en-US" sz="1800" baseline="0" dirty="0"/>
              <a:t> can</a:t>
            </a:r>
            <a:r>
              <a:rPr lang="en-US" sz="1800" dirty="0"/>
              <a:t> be used. Larger multi-dose vials are not acceptable</a:t>
            </a:r>
          </a:p>
          <a:p>
            <a:r>
              <a:rPr lang="en-US" sz="1200" dirty="0"/>
              <a:t>2.</a:t>
            </a:r>
            <a:r>
              <a:rPr lang="en-US" sz="1200" baseline="0" dirty="0"/>
              <a:t> </a:t>
            </a:r>
            <a:r>
              <a:rPr lang="en-US" sz="1200" dirty="0"/>
              <a:t>Only 1mL syringes may be used- no other volume syringe is acceptable. The 1mL EPI Safe syringe</a:t>
            </a:r>
            <a:r>
              <a:rPr lang="en-US" sz="1200" baseline="0" dirty="0"/>
              <a:t> by </a:t>
            </a:r>
            <a:r>
              <a:rPr lang="en-US" sz="1200" baseline="0" dirty="0" err="1"/>
              <a:t>Curaplex</a:t>
            </a:r>
            <a:r>
              <a:rPr lang="en-US" sz="1200" baseline="0" dirty="0"/>
              <a:t> is acceptable</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27</a:t>
            </a:fld>
            <a:endParaRPr lang="en-US" dirty="0"/>
          </a:p>
        </p:txBody>
      </p:sp>
    </p:spTree>
    <p:extLst>
      <p:ext uri="{BB962C8B-B14F-4D97-AF65-F5344CB8AC3E}">
        <p14:creationId xmlns:p14="http://schemas.microsoft.com/office/powerpoint/2010/main" val="149507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you proceed</a:t>
            </a:r>
            <a:r>
              <a:rPr lang="en-US" baseline="0" dirty="0"/>
              <a:t> any further, consider the crew resources you have available</a:t>
            </a:r>
            <a:endParaRPr lang="en-US" dirty="0"/>
          </a:p>
          <a:p>
            <a:pPr marL="171450" indent="-171450">
              <a:buFont typeface="Arial" panose="020B0604020202020204" pitchFamily="34" charset="0"/>
              <a:buChar char="•"/>
            </a:pPr>
            <a:r>
              <a:rPr lang="en-US" dirty="0"/>
              <a:t>If more than one EMT is present:</a:t>
            </a:r>
          </a:p>
          <a:p>
            <a:pPr marL="628650" lvl="1" indent="-171450">
              <a:buFont typeface="Arial" panose="020B0604020202020204" pitchFamily="34" charset="0"/>
              <a:buChar char="•"/>
            </a:pPr>
            <a:r>
              <a:rPr lang="en-US" dirty="0"/>
              <a:t>One should prepare the supplies and medication as outlined in this section</a:t>
            </a:r>
          </a:p>
          <a:p>
            <a:pPr marL="628650" lvl="1" indent="-171450">
              <a:buFont typeface="Arial" panose="020B0604020202020204" pitchFamily="34" charset="0"/>
              <a:buChar char="•"/>
            </a:pPr>
            <a:r>
              <a:rPr lang="en-US" dirty="0"/>
              <a:t>While</a:t>
            </a:r>
            <a:r>
              <a:rPr lang="en-US" baseline="0" dirty="0"/>
              <a:t> t</a:t>
            </a:r>
            <a:r>
              <a:rPr lang="en-US" dirty="0"/>
              <a:t>he other should prepare the patient for injection by exposing and cleaning the site as outlined in step one of the “Inject” section</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only one EMT is present:</a:t>
            </a:r>
          </a:p>
          <a:p>
            <a:pPr marL="628650" lvl="1" indent="-171450">
              <a:buFont typeface="Arial" panose="020B0604020202020204" pitchFamily="34" charset="0"/>
              <a:buChar char="•"/>
            </a:pPr>
            <a:r>
              <a:rPr lang="en-US" dirty="0"/>
              <a:t>It</a:t>
            </a:r>
            <a:r>
              <a:rPr lang="en-US" baseline="0" dirty="0"/>
              <a:t> is a</a:t>
            </a:r>
            <a:r>
              <a:rPr lang="en-US" dirty="0"/>
              <a:t>dvised to FIRST prepare the patient by exposing and cleaning the site prior to preparation of supplies and medication</a:t>
            </a:r>
            <a:r>
              <a:rPr lang="en-US" baseline="0" dirty="0"/>
              <a:t>   </a:t>
            </a:r>
          </a:p>
          <a:p>
            <a:pPr marL="628650" lvl="1" indent="-171450">
              <a:buFont typeface="Arial" panose="020B0604020202020204" pitchFamily="34" charset="0"/>
              <a:buChar char="•"/>
            </a:pPr>
            <a:r>
              <a:rPr lang="en-US" baseline="0" dirty="0"/>
              <a:t>**Performing the steps in this order prevents the need to prepare the patient for injection while also having to manage an uncapped needle while maintaining sterility of the needle.</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28</a:t>
            </a:fld>
            <a:endParaRPr lang="en-US" dirty="0"/>
          </a:p>
        </p:txBody>
      </p:sp>
    </p:spTree>
    <p:extLst>
      <p:ext uri="{BB962C8B-B14F-4D97-AF65-F5344CB8AC3E}">
        <p14:creationId xmlns:p14="http://schemas.microsoft.com/office/powerpoint/2010/main" val="1643881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29</a:t>
            </a:fld>
            <a:endParaRPr lang="en-US" dirty="0"/>
          </a:p>
        </p:txBody>
      </p:sp>
    </p:spTree>
    <p:extLst>
      <p:ext uri="{BB962C8B-B14F-4D97-AF65-F5344CB8AC3E}">
        <p14:creationId xmlns:p14="http://schemas.microsoft.com/office/powerpoint/2010/main" val="862007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Threaded end for attaching to needles or IV ports</a:t>
            </a:r>
          </a:p>
        </p:txBody>
      </p:sp>
      <p:sp>
        <p:nvSpPr>
          <p:cNvPr id="4" name="Slide Number Placeholder 3"/>
          <p:cNvSpPr>
            <a:spLocks noGrp="1"/>
          </p:cNvSpPr>
          <p:nvPr>
            <p:ph type="sldNum" sz="quarter" idx="10"/>
          </p:nvPr>
        </p:nvSpPr>
        <p:spPr/>
        <p:txBody>
          <a:bodyPr/>
          <a:lstStyle/>
          <a:p>
            <a:fld id="{0C469B7A-2CD7-4835-B870-CECCB94D5FAE}" type="slidenum">
              <a:rPr lang="en-US" smtClean="0"/>
              <a:t>30</a:t>
            </a:fld>
            <a:endParaRPr lang="en-US" dirty="0"/>
          </a:p>
        </p:txBody>
      </p:sp>
    </p:spTree>
    <p:extLst>
      <p:ext uri="{BB962C8B-B14F-4D97-AF65-F5344CB8AC3E}">
        <p14:creationId xmlns:p14="http://schemas.microsoft.com/office/powerpoint/2010/main" val="522528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not threaded and is just pressure fit to a needle make sure it is attached firmly</a:t>
            </a:r>
          </a:p>
        </p:txBody>
      </p:sp>
      <p:sp>
        <p:nvSpPr>
          <p:cNvPr id="4" name="Slide Number Placeholder 3"/>
          <p:cNvSpPr>
            <a:spLocks noGrp="1"/>
          </p:cNvSpPr>
          <p:nvPr>
            <p:ph type="sldNum" sz="quarter" idx="10"/>
          </p:nvPr>
        </p:nvSpPr>
        <p:spPr/>
        <p:txBody>
          <a:bodyPr/>
          <a:lstStyle/>
          <a:p>
            <a:fld id="{0C469B7A-2CD7-4835-B870-CECCB94D5FAE}" type="slidenum">
              <a:rPr lang="en-US" smtClean="0"/>
              <a:t>31</a:t>
            </a:fld>
            <a:endParaRPr lang="en-US" dirty="0"/>
          </a:p>
        </p:txBody>
      </p:sp>
    </p:spTree>
    <p:extLst>
      <p:ext uri="{BB962C8B-B14F-4D97-AF65-F5344CB8AC3E}">
        <p14:creationId xmlns:p14="http://schemas.microsoft.com/office/powerpoint/2010/main" val="18212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Auto injectors are the preferred and easiest way to administer epinephrine to a patient in anaphylaxis</a:t>
            </a:r>
            <a:r>
              <a:rPr lang="en-US" baseline="0" dirty="0"/>
              <a:t> due to their convenience. Autoinjectors reduce the risks of dosing and route errors and the time to administer dose is faster than the syringe method.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Unfortunately the high</a:t>
            </a:r>
            <a:r>
              <a:rPr lang="en-US" baseline="0" dirty="0"/>
              <a:t> costs of autoinjectors makes it increasingly challenging for services to maintain stock of adult and pediatric units. Depending on the brand autoinjectors cost $100-500 per set and have an average useable life span of one year before expiring. </a:t>
            </a:r>
          </a:p>
          <a:p>
            <a:pPr marL="171450" indent="-171450">
              <a:buFont typeface="Arial" panose="020B0604020202020204" pitchFamily="34" charset="0"/>
              <a:buChar char="•"/>
            </a:pPr>
            <a:r>
              <a:rPr lang="en-US" baseline="0" dirty="0"/>
              <a:t>Autoinjectors also have high numbers of adverse events due to incorrect use of device, often times it is the person administering the autoinjector who is accidentally injected rather than the intended recipient of the medication. </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C469B7A-2CD7-4835-B870-CECCB94D5FAE}" type="slidenum">
              <a:rPr lang="en-US" smtClean="0"/>
              <a:t>3</a:t>
            </a:fld>
            <a:endParaRPr lang="en-US" dirty="0"/>
          </a:p>
        </p:txBody>
      </p:sp>
    </p:spTree>
    <p:extLst>
      <p:ext uri="{BB962C8B-B14F-4D97-AF65-F5344CB8AC3E}">
        <p14:creationId xmlns:p14="http://schemas.microsoft.com/office/powerpoint/2010/main" val="1121399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33</a:t>
            </a:fld>
            <a:endParaRPr lang="en-US" dirty="0"/>
          </a:p>
        </p:txBody>
      </p:sp>
    </p:spTree>
    <p:extLst>
      <p:ext uri="{BB962C8B-B14F-4D97-AF65-F5344CB8AC3E}">
        <p14:creationId xmlns:p14="http://schemas.microsoft.com/office/powerpoint/2010/main" val="4067830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34</a:t>
            </a:fld>
            <a:endParaRPr lang="en-US" dirty="0"/>
          </a:p>
        </p:txBody>
      </p:sp>
    </p:spTree>
    <p:extLst>
      <p:ext uri="{BB962C8B-B14F-4D97-AF65-F5344CB8AC3E}">
        <p14:creationId xmlns:p14="http://schemas.microsoft.com/office/powerpoint/2010/main" val="429252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35</a:t>
            </a:fld>
            <a:endParaRPr lang="en-US" dirty="0"/>
          </a:p>
        </p:txBody>
      </p:sp>
    </p:spTree>
    <p:extLst>
      <p:ext uri="{BB962C8B-B14F-4D97-AF65-F5344CB8AC3E}">
        <p14:creationId xmlns:p14="http://schemas.microsoft.com/office/powerpoint/2010/main" val="942027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36</a:t>
            </a:fld>
            <a:endParaRPr lang="en-US" dirty="0"/>
          </a:p>
        </p:txBody>
      </p:sp>
    </p:spTree>
    <p:extLst>
      <p:ext uri="{BB962C8B-B14F-4D97-AF65-F5344CB8AC3E}">
        <p14:creationId xmlns:p14="http://schemas.microsoft.com/office/powerpoint/2010/main" val="2585273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37</a:t>
            </a:fld>
            <a:endParaRPr lang="en-US" dirty="0"/>
          </a:p>
        </p:txBody>
      </p:sp>
    </p:spTree>
    <p:extLst>
      <p:ext uri="{BB962C8B-B14F-4D97-AF65-F5344CB8AC3E}">
        <p14:creationId xmlns:p14="http://schemas.microsoft.com/office/powerpoint/2010/main" val="1243785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38</a:t>
            </a:fld>
            <a:endParaRPr lang="en-US" dirty="0"/>
          </a:p>
        </p:txBody>
      </p:sp>
    </p:spTree>
    <p:extLst>
      <p:ext uri="{BB962C8B-B14F-4D97-AF65-F5344CB8AC3E}">
        <p14:creationId xmlns:p14="http://schemas.microsoft.com/office/powerpoint/2010/main" val="19357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39</a:t>
            </a:fld>
            <a:endParaRPr lang="en-US" dirty="0"/>
          </a:p>
        </p:txBody>
      </p:sp>
    </p:spTree>
    <p:extLst>
      <p:ext uri="{BB962C8B-B14F-4D97-AF65-F5344CB8AC3E}">
        <p14:creationId xmlns:p14="http://schemas.microsoft.com/office/powerpoint/2010/main" val="1171455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40</a:t>
            </a:fld>
            <a:endParaRPr lang="en-US" dirty="0"/>
          </a:p>
        </p:txBody>
      </p:sp>
    </p:spTree>
    <p:extLst>
      <p:ext uri="{BB962C8B-B14F-4D97-AF65-F5344CB8AC3E}">
        <p14:creationId xmlns:p14="http://schemas.microsoft.com/office/powerpoint/2010/main" val="2862482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41</a:t>
            </a:fld>
            <a:endParaRPr lang="en-US" dirty="0"/>
          </a:p>
        </p:txBody>
      </p:sp>
    </p:spTree>
    <p:extLst>
      <p:ext uri="{BB962C8B-B14F-4D97-AF65-F5344CB8AC3E}">
        <p14:creationId xmlns:p14="http://schemas.microsoft.com/office/powerpoint/2010/main" val="1028189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42</a:t>
            </a:fld>
            <a:endParaRPr lang="en-US" dirty="0"/>
          </a:p>
        </p:txBody>
      </p:sp>
    </p:spTree>
    <p:extLst>
      <p:ext uri="{BB962C8B-B14F-4D97-AF65-F5344CB8AC3E}">
        <p14:creationId xmlns:p14="http://schemas.microsoft.com/office/powerpoint/2010/main" val="112914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Syringe method is the second line option following autoinjectors. </a:t>
            </a:r>
          </a:p>
          <a:p>
            <a:pPr marL="171450" indent="-171450">
              <a:buFont typeface="Arial" panose="020B0604020202020204" pitchFamily="34" charset="0"/>
              <a:buChar char="•"/>
            </a:pPr>
            <a:r>
              <a:rPr lang="en-US" baseline="0" dirty="0"/>
              <a:t>This method offers significant financial savings with vials costing roughly $12 per 1mg vial, and all other supplies used are the same used by AEMTs for other medications. With proper training this method is easy to learn, many states allow EMTs to draw epinephrine from vials and have done so safely with no greater rate of adverse events for patients or providers documented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syringe method does have a number of draw-backs as well. 1mg vials pose an increased risk of dosing and route errors.  A more time consuming process to prepare and assemble, means more time before delivery of life saving medication, and more steps means more chances for errors to be made</a:t>
            </a:r>
          </a:p>
        </p:txBody>
      </p:sp>
      <p:sp>
        <p:nvSpPr>
          <p:cNvPr id="4" name="Slide Number Placeholder 3"/>
          <p:cNvSpPr>
            <a:spLocks noGrp="1"/>
          </p:cNvSpPr>
          <p:nvPr>
            <p:ph type="sldNum" sz="quarter" idx="10"/>
          </p:nvPr>
        </p:nvSpPr>
        <p:spPr/>
        <p:txBody>
          <a:bodyPr/>
          <a:lstStyle/>
          <a:p>
            <a:fld id="{0C469B7A-2CD7-4835-B870-CECCB94D5FAE}" type="slidenum">
              <a:rPr lang="en-US" smtClean="0"/>
              <a:t>4</a:t>
            </a:fld>
            <a:endParaRPr lang="en-US" dirty="0"/>
          </a:p>
        </p:txBody>
      </p:sp>
    </p:spTree>
    <p:extLst>
      <p:ext uri="{BB962C8B-B14F-4D97-AF65-F5344CB8AC3E}">
        <p14:creationId xmlns:p14="http://schemas.microsoft.com/office/powerpoint/2010/main" val="741626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43</a:t>
            </a:fld>
            <a:endParaRPr lang="en-US" dirty="0"/>
          </a:p>
        </p:txBody>
      </p:sp>
    </p:spTree>
    <p:extLst>
      <p:ext uri="{BB962C8B-B14F-4D97-AF65-F5344CB8AC3E}">
        <p14:creationId xmlns:p14="http://schemas.microsoft.com/office/powerpoint/2010/main" val="2242233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44</a:t>
            </a:fld>
            <a:endParaRPr lang="en-US" dirty="0"/>
          </a:p>
        </p:txBody>
      </p:sp>
    </p:spTree>
    <p:extLst>
      <p:ext uri="{BB962C8B-B14F-4D97-AF65-F5344CB8AC3E}">
        <p14:creationId xmlns:p14="http://schemas.microsoft.com/office/powerpoint/2010/main" val="3447637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45</a:t>
            </a:fld>
            <a:endParaRPr lang="en-US" dirty="0"/>
          </a:p>
        </p:txBody>
      </p:sp>
    </p:spTree>
    <p:extLst>
      <p:ext uri="{BB962C8B-B14F-4D97-AF65-F5344CB8AC3E}">
        <p14:creationId xmlns:p14="http://schemas.microsoft.com/office/powerpoint/2010/main" val="1121476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46</a:t>
            </a:fld>
            <a:endParaRPr lang="en-US" dirty="0"/>
          </a:p>
        </p:txBody>
      </p:sp>
    </p:spTree>
    <p:extLst>
      <p:ext uri="{BB962C8B-B14F-4D97-AF65-F5344CB8AC3E}">
        <p14:creationId xmlns:p14="http://schemas.microsoft.com/office/powerpoint/2010/main" val="3515367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47</a:t>
            </a:fld>
            <a:endParaRPr lang="en-US" dirty="0"/>
          </a:p>
        </p:txBody>
      </p:sp>
    </p:spTree>
    <p:extLst>
      <p:ext uri="{BB962C8B-B14F-4D97-AF65-F5344CB8AC3E}">
        <p14:creationId xmlns:p14="http://schemas.microsoft.com/office/powerpoint/2010/main" val="1270461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48</a:t>
            </a:fld>
            <a:endParaRPr lang="en-US" dirty="0"/>
          </a:p>
        </p:txBody>
      </p:sp>
    </p:spTree>
    <p:extLst>
      <p:ext uri="{BB962C8B-B14F-4D97-AF65-F5344CB8AC3E}">
        <p14:creationId xmlns:p14="http://schemas.microsoft.com/office/powerpoint/2010/main" val="2343421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49</a:t>
            </a:fld>
            <a:endParaRPr lang="en-US" dirty="0"/>
          </a:p>
        </p:txBody>
      </p:sp>
    </p:spTree>
    <p:extLst>
      <p:ext uri="{BB962C8B-B14F-4D97-AF65-F5344CB8AC3E}">
        <p14:creationId xmlns:p14="http://schemas.microsoft.com/office/powerpoint/2010/main" val="709659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51</a:t>
            </a:fld>
            <a:endParaRPr lang="en-US" dirty="0"/>
          </a:p>
        </p:txBody>
      </p:sp>
    </p:spTree>
    <p:extLst>
      <p:ext uri="{BB962C8B-B14F-4D97-AF65-F5344CB8AC3E}">
        <p14:creationId xmlns:p14="http://schemas.microsoft.com/office/powerpoint/2010/main" val="2615825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52</a:t>
            </a:fld>
            <a:endParaRPr lang="en-US" dirty="0"/>
          </a:p>
        </p:txBody>
      </p:sp>
    </p:spTree>
    <p:extLst>
      <p:ext uri="{BB962C8B-B14F-4D97-AF65-F5344CB8AC3E}">
        <p14:creationId xmlns:p14="http://schemas.microsoft.com/office/powerpoint/2010/main" val="509704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53</a:t>
            </a:fld>
            <a:endParaRPr lang="en-US" dirty="0"/>
          </a:p>
        </p:txBody>
      </p:sp>
    </p:spTree>
    <p:extLst>
      <p:ext uri="{BB962C8B-B14F-4D97-AF65-F5344CB8AC3E}">
        <p14:creationId xmlns:p14="http://schemas.microsoft.com/office/powerpoint/2010/main" val="154741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states in the US allow</a:t>
            </a:r>
            <a:r>
              <a:rPr lang="en-US" baseline="0" dirty="0"/>
              <a:t> EMTs to administer epinephrine via vial and syringe . </a:t>
            </a:r>
          </a:p>
          <a:p>
            <a:endParaRPr lang="en-US" baseline="0" dirty="0"/>
          </a:p>
          <a:p>
            <a:r>
              <a:rPr lang="en-US" baseline="0" dirty="0"/>
              <a:t>Some states include administration as part of their EMT training and protocols and do not use specialized kits. </a:t>
            </a:r>
          </a:p>
          <a:p>
            <a:endParaRPr lang="en-US" baseline="0" dirty="0"/>
          </a:p>
          <a:p>
            <a:r>
              <a:rPr lang="en-US" baseline="0" dirty="0"/>
              <a:t>Places such as King County Washington and New York State have created Syringe Epinephrine Kits to standardize materials and training used, and collect data of kit use. </a:t>
            </a:r>
          </a:p>
          <a:p>
            <a:endParaRPr lang="en-US" baseline="0" dirty="0"/>
          </a:p>
          <a:p>
            <a:r>
              <a:rPr lang="en-US" baseline="0" dirty="0"/>
              <a:t>Other states include: Montana, Alaska, Florida, West Virginia and Oregon.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a:t>
            </a:fld>
            <a:endParaRPr lang="en-US" dirty="0"/>
          </a:p>
        </p:txBody>
      </p:sp>
    </p:spTree>
    <p:extLst>
      <p:ext uri="{BB962C8B-B14F-4D97-AF65-F5344CB8AC3E}">
        <p14:creationId xmlns:p14="http://schemas.microsoft.com/office/powerpoint/2010/main" val="587287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54</a:t>
            </a:fld>
            <a:endParaRPr lang="en-US" dirty="0"/>
          </a:p>
        </p:txBody>
      </p:sp>
    </p:spTree>
    <p:extLst>
      <p:ext uri="{BB962C8B-B14F-4D97-AF65-F5344CB8AC3E}">
        <p14:creationId xmlns:p14="http://schemas.microsoft.com/office/powerpoint/2010/main" val="3730807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55</a:t>
            </a:fld>
            <a:endParaRPr lang="en-US" dirty="0"/>
          </a:p>
        </p:txBody>
      </p:sp>
    </p:spTree>
    <p:extLst>
      <p:ext uri="{BB962C8B-B14F-4D97-AF65-F5344CB8AC3E}">
        <p14:creationId xmlns:p14="http://schemas.microsoft.com/office/powerpoint/2010/main" val="2063813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56</a:t>
            </a:fld>
            <a:endParaRPr lang="en-US" dirty="0"/>
          </a:p>
        </p:txBody>
      </p:sp>
    </p:spTree>
    <p:extLst>
      <p:ext uri="{BB962C8B-B14F-4D97-AF65-F5344CB8AC3E}">
        <p14:creationId xmlns:p14="http://schemas.microsoft.com/office/powerpoint/2010/main" val="1663315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57</a:t>
            </a:fld>
            <a:endParaRPr lang="en-US" dirty="0"/>
          </a:p>
        </p:txBody>
      </p:sp>
    </p:spTree>
    <p:extLst>
      <p:ext uri="{BB962C8B-B14F-4D97-AF65-F5344CB8AC3E}">
        <p14:creationId xmlns:p14="http://schemas.microsoft.com/office/powerpoint/2010/main" val="709659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59</a:t>
            </a:fld>
            <a:endParaRPr lang="en-US" dirty="0"/>
          </a:p>
        </p:txBody>
      </p:sp>
    </p:spTree>
    <p:extLst>
      <p:ext uri="{BB962C8B-B14F-4D97-AF65-F5344CB8AC3E}">
        <p14:creationId xmlns:p14="http://schemas.microsoft.com/office/powerpoint/2010/main" val="2615825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60</a:t>
            </a:fld>
            <a:endParaRPr lang="en-US" dirty="0"/>
          </a:p>
        </p:txBody>
      </p:sp>
    </p:spTree>
    <p:extLst>
      <p:ext uri="{BB962C8B-B14F-4D97-AF65-F5344CB8AC3E}">
        <p14:creationId xmlns:p14="http://schemas.microsoft.com/office/powerpoint/2010/main" val="509704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61</a:t>
            </a:fld>
            <a:endParaRPr lang="en-US" dirty="0"/>
          </a:p>
        </p:txBody>
      </p:sp>
    </p:spTree>
    <p:extLst>
      <p:ext uri="{BB962C8B-B14F-4D97-AF65-F5344CB8AC3E}">
        <p14:creationId xmlns:p14="http://schemas.microsoft.com/office/powerpoint/2010/main" val="1756891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inject steps. Each step will be discussed in detail in the further slides. Illustration B shows a one hand injection technique and illustration C shows a 2 hand technique.</a:t>
            </a:r>
          </a:p>
        </p:txBody>
      </p:sp>
      <p:sp>
        <p:nvSpPr>
          <p:cNvPr id="4" name="Slide Number Placeholder 3"/>
          <p:cNvSpPr>
            <a:spLocks noGrp="1"/>
          </p:cNvSpPr>
          <p:nvPr>
            <p:ph type="sldNum" sz="quarter" idx="10"/>
          </p:nvPr>
        </p:nvSpPr>
        <p:spPr/>
        <p:txBody>
          <a:bodyPr/>
          <a:lstStyle/>
          <a:p>
            <a:fld id="{0C469B7A-2CD7-4835-B870-CECCB94D5FAE}" type="slidenum">
              <a:rPr lang="en-US" smtClean="0"/>
              <a:t>62</a:t>
            </a:fld>
            <a:endParaRPr lang="en-US" dirty="0"/>
          </a:p>
        </p:txBody>
      </p:sp>
    </p:spTree>
    <p:extLst>
      <p:ext uri="{BB962C8B-B14F-4D97-AF65-F5344CB8AC3E}">
        <p14:creationId xmlns:p14="http://schemas.microsoft.com/office/powerpoint/2010/main" val="1316166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must identify and expose the patients mid thigh. It</a:t>
            </a:r>
            <a:r>
              <a:rPr lang="en-US" baseline="0" dirty="0"/>
              <a:t> is acceptable to cut a small hole in patients clothing if you are not able to easily roll up or slide down pants legs to expose the thigh.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63</a:t>
            </a:fld>
            <a:endParaRPr lang="en-US" dirty="0"/>
          </a:p>
        </p:txBody>
      </p:sp>
    </p:spTree>
    <p:extLst>
      <p:ext uri="{BB962C8B-B14F-4D97-AF65-F5344CB8AC3E}">
        <p14:creationId xmlns:p14="http://schemas.microsoft.com/office/powerpoint/2010/main" val="3703240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64</a:t>
            </a:fld>
            <a:endParaRPr lang="en-US" dirty="0"/>
          </a:p>
        </p:txBody>
      </p:sp>
    </p:spTree>
    <p:extLst>
      <p:ext uri="{BB962C8B-B14F-4D97-AF65-F5344CB8AC3E}">
        <p14:creationId xmlns:p14="http://schemas.microsoft.com/office/powerpoint/2010/main" val="415057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a:t>
            </a:fld>
            <a:endParaRPr lang="en-US" dirty="0"/>
          </a:p>
        </p:txBody>
      </p:sp>
    </p:spTree>
    <p:extLst>
      <p:ext uri="{BB962C8B-B14F-4D97-AF65-F5344CB8AC3E}">
        <p14:creationId xmlns:p14="http://schemas.microsoft.com/office/powerpoint/2010/main" val="215323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65</a:t>
            </a:fld>
            <a:endParaRPr lang="en-US" dirty="0"/>
          </a:p>
        </p:txBody>
      </p:sp>
    </p:spTree>
    <p:extLst>
      <p:ext uri="{BB962C8B-B14F-4D97-AF65-F5344CB8AC3E}">
        <p14:creationId xmlns:p14="http://schemas.microsoft.com/office/powerpoint/2010/main" val="2211946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66</a:t>
            </a:fld>
            <a:endParaRPr lang="en-US" dirty="0"/>
          </a:p>
        </p:txBody>
      </p:sp>
    </p:spTree>
    <p:extLst>
      <p:ext uri="{BB962C8B-B14F-4D97-AF65-F5344CB8AC3E}">
        <p14:creationId xmlns:p14="http://schemas.microsoft.com/office/powerpoint/2010/main" val="1902562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two hand technique</a:t>
            </a:r>
            <a:r>
              <a:rPr lang="en-US" baseline="0" dirty="0"/>
              <a:t> also as option</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67</a:t>
            </a:fld>
            <a:endParaRPr lang="en-US" dirty="0"/>
          </a:p>
        </p:txBody>
      </p:sp>
    </p:spTree>
    <p:extLst>
      <p:ext uri="{BB962C8B-B14F-4D97-AF65-F5344CB8AC3E}">
        <p14:creationId xmlns:p14="http://schemas.microsoft.com/office/powerpoint/2010/main" val="4125263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FDA has recommended that</a:t>
            </a:r>
            <a:r>
              <a:rPr lang="en-US" baseline="0" dirty="0"/>
              <a:t> the extremity in a child should be stabilized prior to injection as any sudden movement of the child in reacting to the injection has been shown to cause significant lacerations as the needle is dragged across the skin.</a:t>
            </a:r>
          </a:p>
          <a:p>
            <a:r>
              <a:rPr lang="en-US" baseline="0" dirty="0"/>
              <a:t>The photos above are from the use of the EPI auto injector.</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68</a:t>
            </a:fld>
            <a:endParaRPr lang="en-US" dirty="0"/>
          </a:p>
        </p:txBody>
      </p:sp>
    </p:spTree>
    <p:extLst>
      <p:ext uri="{BB962C8B-B14F-4D97-AF65-F5344CB8AC3E}">
        <p14:creationId xmlns:p14="http://schemas.microsoft.com/office/powerpoint/2010/main" val="385956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69</a:t>
            </a:fld>
            <a:endParaRPr lang="en-US" dirty="0"/>
          </a:p>
        </p:txBody>
      </p:sp>
    </p:spTree>
    <p:extLst>
      <p:ext uri="{BB962C8B-B14F-4D97-AF65-F5344CB8AC3E}">
        <p14:creationId xmlns:p14="http://schemas.microsoft.com/office/powerpoint/2010/main" val="20415391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70</a:t>
            </a:fld>
            <a:endParaRPr lang="en-US" dirty="0"/>
          </a:p>
        </p:txBody>
      </p:sp>
    </p:spTree>
    <p:extLst>
      <p:ext uri="{BB962C8B-B14F-4D97-AF65-F5344CB8AC3E}">
        <p14:creationId xmlns:p14="http://schemas.microsoft.com/office/powerpoint/2010/main" val="25326847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71</a:t>
            </a:fld>
            <a:endParaRPr lang="en-US" dirty="0"/>
          </a:p>
        </p:txBody>
      </p:sp>
    </p:spTree>
    <p:extLst>
      <p:ext uri="{BB962C8B-B14F-4D97-AF65-F5344CB8AC3E}">
        <p14:creationId xmlns:p14="http://schemas.microsoft.com/office/powerpoint/2010/main" val="415470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72</a:t>
            </a:fld>
            <a:endParaRPr lang="en-US" dirty="0"/>
          </a:p>
        </p:txBody>
      </p:sp>
    </p:spTree>
    <p:extLst>
      <p:ext uri="{BB962C8B-B14F-4D97-AF65-F5344CB8AC3E}">
        <p14:creationId xmlns:p14="http://schemas.microsoft.com/office/powerpoint/2010/main" val="218151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73</a:t>
            </a:fld>
            <a:endParaRPr lang="en-US" dirty="0"/>
          </a:p>
        </p:txBody>
      </p:sp>
    </p:spTree>
    <p:extLst>
      <p:ext uri="{BB962C8B-B14F-4D97-AF65-F5344CB8AC3E}">
        <p14:creationId xmlns:p14="http://schemas.microsoft.com/office/powerpoint/2010/main" val="1331400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a:t>
            </a:r>
            <a:r>
              <a:rPr lang="en-US" baseline="0" dirty="0"/>
              <a:t> the Ready, Check, Inject training presentation. In order to become approved to administer epinephrine via syringe you must now complete a hands on training. The Ready, Check, Inject Practical training skill sheet must be used for hands on training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74</a:t>
            </a:fld>
            <a:endParaRPr lang="en-US" dirty="0"/>
          </a:p>
        </p:txBody>
      </p:sp>
    </p:spTree>
    <p:extLst>
      <p:ext uri="{BB962C8B-B14F-4D97-AF65-F5344CB8AC3E}">
        <p14:creationId xmlns:p14="http://schemas.microsoft.com/office/powerpoint/2010/main" val="255599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Maine EMS has a protocol for anaphylaxis</a:t>
            </a:r>
            <a:r>
              <a:rPr lang="en-US" dirty="0"/>
              <a:t>.</a:t>
            </a:r>
            <a:r>
              <a:rPr lang="en-US" baseline="0" dirty="0"/>
              <a:t> </a:t>
            </a:r>
            <a:r>
              <a:rPr lang="en-US" dirty="0"/>
              <a:t>Maine EMS</a:t>
            </a:r>
            <a:r>
              <a:rPr lang="en-US" baseline="0" dirty="0"/>
              <a:t> Protocol, allergic reaction/anaphylaxis- Adult and Pediatric, updated in 2015. The Following slides will show detailed views of the EMT level protocols </a:t>
            </a:r>
            <a:endParaRPr lang="en-US" dirty="0"/>
          </a:p>
        </p:txBody>
      </p:sp>
      <p:sp>
        <p:nvSpPr>
          <p:cNvPr id="4" name="Slide Number Placeholder 3"/>
          <p:cNvSpPr>
            <a:spLocks noGrp="1"/>
          </p:cNvSpPr>
          <p:nvPr>
            <p:ph type="sldNum" sz="quarter" idx="10"/>
          </p:nvPr>
        </p:nvSpPr>
        <p:spPr/>
        <p:txBody>
          <a:bodyPr/>
          <a:lstStyle/>
          <a:p>
            <a:fld id="{0C469B7A-2CD7-4835-B870-CECCB94D5FAE}" type="slidenum">
              <a:rPr lang="en-US" smtClean="0"/>
              <a:t>9</a:t>
            </a:fld>
            <a:endParaRPr lang="en-US" dirty="0"/>
          </a:p>
        </p:txBody>
      </p:sp>
    </p:spTree>
    <p:extLst>
      <p:ext uri="{BB962C8B-B14F-4D97-AF65-F5344CB8AC3E}">
        <p14:creationId xmlns:p14="http://schemas.microsoft.com/office/powerpoint/2010/main" val="123234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Gold 1</a:t>
            </a:r>
            <a:r>
              <a:rPr lang="en-US" baseline="0" dirty="0"/>
              <a:t>, for adults and pediatrics in anaphylaxis EMTs may administer an adult epinephrine autoinjector (containing 0.3mg epinephrine) OR administer 0.3mg epinephrine 1:1,000 or 1mg/1mL via syringe for patients weighing more than 25kg or 0.15 mg IM for patients less than 25 kg. For either method the injections must be administered intramuscularly in the anterolateral thigh.  Medical direction must be consulted for additional dosing. Of note the new EMT dosing is the same as the AEMT dosing and May be followed by the EMT if trained this will be updated in the 2017 Protocols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C469B7A-2CD7-4835-B870-CECCB94D5FAE}" type="slidenum">
              <a:rPr lang="en-US" smtClean="0"/>
              <a:t>10</a:t>
            </a:fld>
            <a:endParaRPr lang="en-US" dirty="0"/>
          </a:p>
        </p:txBody>
      </p:sp>
    </p:spTree>
    <p:extLst>
      <p:ext uri="{BB962C8B-B14F-4D97-AF65-F5344CB8AC3E}">
        <p14:creationId xmlns:p14="http://schemas.microsoft.com/office/powerpoint/2010/main" val="395350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Anaphylaxis</a:t>
            </a:r>
            <a:r>
              <a:rPr lang="en-US" baseline="0" dirty="0"/>
              <a:t> is a life threatening systemic reaction. It most commonly presents with shock and/or respiratory distress. Anaphylaxis is typically, but not always, characterized by a rapid onset of symptoms. </a:t>
            </a:r>
          </a:p>
          <a:p>
            <a:endParaRPr lang="en-US" baseline="0" dirty="0"/>
          </a:p>
          <a:p>
            <a:r>
              <a:rPr lang="en-US" baseline="0" dirty="0"/>
              <a:t>Anaphylaxis should be suspected when:</a:t>
            </a:r>
          </a:p>
          <a:p>
            <a:pPr marL="171450" indent="-171450">
              <a:buFont typeface="Arial" panose="020B0604020202020204" pitchFamily="34" charset="0"/>
              <a:buChar char="•"/>
            </a:pPr>
            <a:r>
              <a:rPr lang="en-US" baseline="0" dirty="0"/>
              <a:t>There is a known/likely allergen exposure AND the patient is hypotensive or experiencing respiratory compromise</a:t>
            </a:r>
          </a:p>
          <a:p>
            <a:pPr marL="171450" indent="-171450">
              <a:buFont typeface="Arial" panose="020B0604020202020204" pitchFamily="34" charset="0"/>
              <a:buChar char="•"/>
            </a:pPr>
            <a:r>
              <a:rPr lang="en-US" baseline="0" dirty="0"/>
              <a:t>OR</a:t>
            </a:r>
          </a:p>
          <a:p>
            <a:pPr marL="171450" indent="-171450">
              <a:buFont typeface="Arial" panose="020B0604020202020204" pitchFamily="34" charset="0"/>
              <a:buChar char="•"/>
            </a:pPr>
            <a:r>
              <a:rPr lang="en-US" baseline="0" dirty="0"/>
              <a:t>The patient exhibits two or more of the following signs or symptoms – which are covered in detail on the following slides</a:t>
            </a:r>
          </a:p>
          <a:p>
            <a:endParaRPr lang="en-US" baseline="0" dirty="0"/>
          </a:p>
        </p:txBody>
      </p:sp>
      <p:sp>
        <p:nvSpPr>
          <p:cNvPr id="4" name="Slide Number Placeholder 3"/>
          <p:cNvSpPr>
            <a:spLocks noGrp="1"/>
          </p:cNvSpPr>
          <p:nvPr>
            <p:ph type="sldNum" sz="quarter" idx="10"/>
          </p:nvPr>
        </p:nvSpPr>
        <p:spPr/>
        <p:txBody>
          <a:bodyPr/>
          <a:lstStyle/>
          <a:p>
            <a:fld id="{0C469B7A-2CD7-4835-B870-CECCB94D5FAE}" type="slidenum">
              <a:rPr lang="en-US" smtClean="0"/>
              <a:t>11</a:t>
            </a:fld>
            <a:endParaRPr lang="en-US" dirty="0"/>
          </a:p>
        </p:txBody>
      </p:sp>
    </p:spTree>
    <p:extLst>
      <p:ext uri="{BB962C8B-B14F-4D97-AF65-F5344CB8AC3E}">
        <p14:creationId xmlns:p14="http://schemas.microsoft.com/office/powerpoint/2010/main" val="36849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hidden="1"/>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FE44718-91FD-4F0C-9833-EF03DF479743}"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1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85660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37362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hidden="1"/>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FE44718-91FD-4F0C-9833-EF03DF479743}"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434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12817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38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34915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955975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49379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07174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68818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7561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458094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829039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586290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hidden="1"/>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FE44718-91FD-4F0C-9833-EF03DF479743}"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877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878928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622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477110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61867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92443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919955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315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974897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496806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710244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235710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hidden="1"/>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FE44718-91FD-4F0C-9833-EF03DF479743}"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569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393941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60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77862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860890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22618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458842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4053822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521310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148332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730748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16286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47276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02721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305435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206833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6DBB7A-58B1-45F1-B4D6-AA132A0A2DFC}" type="datetimeFigureOut">
              <a:rPr lang="en-US" smtClean="0"/>
              <a:t>11/19/19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E44718-91FD-4F0C-9833-EF03DF479743}" type="slidenum">
              <a:rPr lang="en-US" smtClean="0"/>
              <a:t>‹#›</a:t>
            </a:fld>
            <a:endParaRPr lang="en-US" dirty="0"/>
          </a:p>
        </p:txBody>
      </p:sp>
    </p:spTree>
    <p:extLst>
      <p:ext uri="{BB962C8B-B14F-4D97-AF65-F5344CB8AC3E}">
        <p14:creationId xmlns:p14="http://schemas.microsoft.com/office/powerpoint/2010/main" val="124029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FE44718-91FD-4F0C-9833-EF03DF479743}" type="slidenum">
              <a:rPr lang="en-US" smtClean="0"/>
              <a:t>‹#›</a:t>
            </a:fld>
            <a:endParaRPr lang="en-US" dirty="0"/>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03838" y="0"/>
            <a:ext cx="1888162" cy="931653"/>
          </a:xfrm>
          <a:prstGeom prst="rect">
            <a:avLst/>
          </a:prstGeom>
        </p:spPr>
      </p:pic>
    </p:spTree>
    <p:extLst>
      <p:ext uri="{BB962C8B-B14F-4D97-AF65-F5344CB8AC3E}">
        <p14:creationId xmlns:p14="http://schemas.microsoft.com/office/powerpoint/2010/main" val="4078483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FE44718-91FD-4F0C-9833-EF03DF479743}" type="slidenum">
              <a:rPr lang="en-US" smtClean="0"/>
              <a:t>‹#›</a:t>
            </a:fld>
            <a:endParaRPr lang="en-US" dirty="0"/>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03838" y="0"/>
            <a:ext cx="1888162" cy="931653"/>
          </a:xfrm>
          <a:prstGeom prst="rect">
            <a:avLst/>
          </a:prstGeom>
        </p:spPr>
      </p:pic>
    </p:spTree>
    <p:extLst>
      <p:ext uri="{BB962C8B-B14F-4D97-AF65-F5344CB8AC3E}">
        <p14:creationId xmlns:p14="http://schemas.microsoft.com/office/powerpoint/2010/main" val="25767925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FE44718-91FD-4F0C-9833-EF03DF479743}" type="slidenum">
              <a:rPr lang="en-US" smtClean="0"/>
              <a:t>‹#›</a:t>
            </a:fld>
            <a:endParaRPr lang="en-US" dirty="0"/>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03838" y="0"/>
            <a:ext cx="1888162" cy="931653"/>
          </a:xfrm>
          <a:prstGeom prst="rect">
            <a:avLst/>
          </a:prstGeom>
        </p:spPr>
      </p:pic>
    </p:spTree>
    <p:extLst>
      <p:ext uri="{BB962C8B-B14F-4D97-AF65-F5344CB8AC3E}">
        <p14:creationId xmlns:p14="http://schemas.microsoft.com/office/powerpoint/2010/main" val="1588870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6DBB7A-58B1-45F1-B4D6-AA132A0A2DFC}" type="datetimeFigureOut">
              <a:rPr lang="en-US" smtClean="0"/>
              <a:t>11/19/19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FE44718-91FD-4F0C-9833-EF03DF479743}" type="slidenum">
              <a:rPr lang="en-US" smtClean="0"/>
              <a:t>‹#›</a:t>
            </a:fld>
            <a:endParaRPr lang="en-US" dirty="0"/>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03838" y="0"/>
            <a:ext cx="1888162" cy="931653"/>
          </a:xfrm>
          <a:prstGeom prst="rect">
            <a:avLst/>
          </a:prstGeom>
        </p:spPr>
      </p:pic>
    </p:spTree>
    <p:extLst>
      <p:ext uri="{BB962C8B-B14F-4D97-AF65-F5344CB8AC3E}">
        <p14:creationId xmlns:p14="http://schemas.microsoft.com/office/powerpoint/2010/main" val="38667321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2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49.jpe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49.jpe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53.jpe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Ready</a:t>
            </a:r>
            <a:br>
              <a:rPr lang="en-US" dirty="0"/>
            </a:br>
            <a:r>
              <a:rPr lang="en-US" dirty="0"/>
              <a:t>Check</a:t>
            </a:r>
            <a:br>
              <a:rPr lang="en-US" dirty="0"/>
            </a:br>
            <a:r>
              <a:rPr lang="en-US" dirty="0"/>
              <a:t>Inject</a:t>
            </a:r>
          </a:p>
        </p:txBody>
      </p:sp>
      <p:sp>
        <p:nvSpPr>
          <p:cNvPr id="3" name="Subtitle 2"/>
          <p:cNvSpPr>
            <a:spLocks noGrp="1"/>
          </p:cNvSpPr>
          <p:nvPr>
            <p:ph type="subTitle" idx="1"/>
          </p:nvPr>
        </p:nvSpPr>
        <p:spPr/>
        <p:txBody>
          <a:bodyPr>
            <a:normAutofit/>
          </a:bodyPr>
          <a:lstStyle/>
          <a:p>
            <a:r>
              <a:rPr lang="en-US" sz="5400" dirty="0">
                <a:solidFill>
                  <a:schemeClr val="tx1"/>
                </a:solidFill>
              </a:rPr>
              <a:t>Epinephrine Syringe Program</a:t>
            </a:r>
          </a:p>
        </p:txBody>
      </p:sp>
    </p:spTree>
    <p:extLst>
      <p:ext uri="{BB962C8B-B14F-4D97-AF65-F5344CB8AC3E}">
        <p14:creationId xmlns:p14="http://schemas.microsoft.com/office/powerpoint/2010/main" val="4045595517"/>
      </p:ext>
    </p:extLst>
  </p:cSld>
  <p:clrMapOvr>
    <a:masterClrMapping/>
  </p:clrMapOvr>
  <p:transition spd="slow" advTm="5541">
    <p:fade thruBlk="1"/>
  </p:transition>
  <p:extLst>
    <p:ext uri="{E180D4A7-C9FB-4DFB-919C-405C955672EB}">
      <p14:showEvtLst xmlns:p14="http://schemas.microsoft.com/office/powerpoint/2010/main">
        <p14:playEvt time="1" objId="7"/>
        <p14:stopEvt time="5381"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17530" r="4298"/>
          <a:stretch/>
        </p:blipFill>
        <p:spPr>
          <a:xfrm>
            <a:off x="1222979" y="1049868"/>
            <a:ext cx="10317804" cy="5046132"/>
          </a:xfrm>
          <a:prstGeom prst="rect">
            <a:avLst/>
          </a:prstGeom>
        </p:spPr>
      </p:pic>
    </p:spTree>
    <p:extLst>
      <p:ext uri="{BB962C8B-B14F-4D97-AF65-F5344CB8AC3E}">
        <p14:creationId xmlns:p14="http://schemas.microsoft.com/office/powerpoint/2010/main" val="1969279164"/>
      </p:ext>
    </p:extLst>
  </p:cSld>
  <p:clrMapOvr>
    <a:masterClrMapping/>
  </p:clrMapOvr>
  <p:transition spd="slow" advTm="28175">
    <p:fade thruBlk="1"/>
  </p:transition>
  <p:extLst>
    <p:ext uri="{E180D4A7-C9FB-4DFB-919C-405C955672EB}">
      <p14:showEvtLst xmlns:p14="http://schemas.microsoft.com/office/powerpoint/2010/main">
        <p14:playEvt time="0" objId="4"/>
        <p14:stopEvt time="25634"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Anaphylaxis- Overview</a:t>
            </a:r>
          </a:p>
        </p:txBody>
      </p:sp>
      <p:sp>
        <p:nvSpPr>
          <p:cNvPr id="5" name="Content Placeholder 4"/>
          <p:cNvSpPr>
            <a:spLocks noGrp="1"/>
          </p:cNvSpPr>
          <p:nvPr>
            <p:ph idx="1"/>
          </p:nvPr>
        </p:nvSpPr>
        <p:spPr>
          <a:xfrm>
            <a:off x="1145649" y="1733843"/>
            <a:ext cx="9872871" cy="4640580"/>
          </a:xfrm>
        </p:spPr>
        <p:txBody>
          <a:bodyPr>
            <a:normAutofit/>
          </a:bodyPr>
          <a:lstStyle/>
          <a:p>
            <a:r>
              <a:rPr lang="en-US" dirty="0"/>
              <a:t>Known/likely allergen exposure </a:t>
            </a:r>
            <a:r>
              <a:rPr lang="en-US" b="1" dirty="0"/>
              <a:t>AND</a:t>
            </a:r>
            <a:r>
              <a:rPr lang="en-US" dirty="0"/>
              <a:t> hypotension or respiratory compromise, </a:t>
            </a:r>
            <a:r>
              <a:rPr lang="en-US" b="1" dirty="0"/>
              <a:t>OR</a:t>
            </a:r>
            <a:endParaRPr lang="en-US" dirty="0"/>
          </a:p>
          <a:p>
            <a:r>
              <a:rPr lang="en-US" dirty="0"/>
              <a:t>Systemic allergic reaction (multi-system) including </a:t>
            </a:r>
            <a:r>
              <a:rPr lang="en-US" b="1" dirty="0"/>
              <a:t>two</a:t>
            </a:r>
            <a:r>
              <a:rPr lang="en-US" dirty="0"/>
              <a:t> or more signs and symptoms affecting theses systems;</a:t>
            </a:r>
          </a:p>
          <a:p>
            <a:r>
              <a:rPr lang="en-US" dirty="0"/>
              <a:t>Respiratory</a:t>
            </a:r>
            <a:br>
              <a:rPr lang="en-US" dirty="0"/>
            </a:br>
            <a:r>
              <a:rPr lang="en-US" dirty="0"/>
              <a:t>Skin</a:t>
            </a:r>
            <a:br>
              <a:rPr lang="en-US" dirty="0"/>
            </a:br>
            <a:r>
              <a:rPr lang="en-US" dirty="0"/>
              <a:t>GI</a:t>
            </a:r>
            <a:br>
              <a:rPr lang="en-US"/>
            </a:br>
            <a:r>
              <a:rPr lang="en-US"/>
              <a:t>Circulatory</a:t>
            </a:r>
            <a:br>
              <a:rPr lang="en-US" dirty="0"/>
            </a:br>
            <a:r>
              <a:rPr lang="en-US"/>
              <a:t>Neuro</a:t>
            </a:r>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97792953"/>
      </p:ext>
    </p:extLst>
  </p:cSld>
  <p:clrMapOvr>
    <a:masterClrMapping/>
  </p:clrMapOvr>
  <p:transition spd="slow" advTm="74066">
    <p:fade thruBlk="1"/>
  </p:transition>
  <p:extLst>
    <p:ext uri="{E180D4A7-C9FB-4DFB-919C-405C955672EB}">
      <p14:showEvtLst xmlns:p14="http://schemas.microsoft.com/office/powerpoint/2010/main">
        <p14:playEvt time="0" objId="3"/>
        <p14:stopEvt time="6975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Causes of Anaphylaxis</a:t>
            </a:r>
          </a:p>
        </p:txBody>
      </p:sp>
      <p:sp>
        <p:nvSpPr>
          <p:cNvPr id="3" name="Content Placeholder 2"/>
          <p:cNvSpPr>
            <a:spLocks noGrp="1"/>
          </p:cNvSpPr>
          <p:nvPr>
            <p:ph idx="1"/>
          </p:nvPr>
        </p:nvSpPr>
        <p:spPr/>
        <p:txBody>
          <a:bodyPr/>
          <a:lstStyle/>
          <a:p>
            <a:r>
              <a:rPr lang="en-US" dirty="0"/>
              <a:t>Foods—peanuts, treenuts, shellfish, fruits, milk</a:t>
            </a:r>
          </a:p>
          <a:p>
            <a:r>
              <a:rPr lang="en-US" dirty="0"/>
              <a:t>Insects—bees, wasps</a:t>
            </a:r>
          </a:p>
          <a:p>
            <a:r>
              <a:rPr lang="en-US" dirty="0"/>
              <a:t>Medications—antibiotics, sulfas, contrast dyes for medical tests</a:t>
            </a:r>
          </a:p>
          <a:p>
            <a:r>
              <a:rPr lang="en-US" dirty="0"/>
              <a:t>Plants—poison ivy, rubber tree (natural rubber latex)</a:t>
            </a:r>
          </a:p>
          <a:p>
            <a:r>
              <a:rPr lang="en-US" dirty="0"/>
              <a:t>Chemicals—DEET</a:t>
            </a:r>
          </a:p>
          <a:p>
            <a:r>
              <a:rPr lang="en-US" dirty="0"/>
              <a:t>Almost anything can cause anaphylaxis</a:t>
            </a:r>
          </a:p>
          <a:p>
            <a:endParaRPr lang="en-US" dirty="0"/>
          </a:p>
        </p:txBody>
      </p:sp>
    </p:spTree>
    <p:extLst>
      <p:ext uri="{BB962C8B-B14F-4D97-AF65-F5344CB8AC3E}">
        <p14:creationId xmlns:p14="http://schemas.microsoft.com/office/powerpoint/2010/main" val="3031679071"/>
      </p:ext>
    </p:extLst>
  </p:cSld>
  <p:clrMapOvr>
    <a:masterClrMapping/>
  </p:clrMapOvr>
  <p:transition spd="slow" advTm="50211">
    <p:fade thruBlk="1"/>
  </p:transition>
  <p:extLst>
    <p:ext uri="{E180D4A7-C9FB-4DFB-919C-405C955672EB}">
      <p14:showEvtLst xmlns:p14="http://schemas.microsoft.com/office/powerpoint/2010/main">
        <p14:playEvt time="1" objId="4"/>
        <p14:stopEvt time="47003"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Anaphylaxis- Overview  - continued</a:t>
            </a:r>
            <a:br>
              <a:rPr lang="en-US" dirty="0"/>
            </a:br>
            <a:r>
              <a:rPr lang="en-US" dirty="0"/>
              <a:t>Signs and Symptoms</a:t>
            </a:r>
          </a:p>
        </p:txBody>
      </p:sp>
      <p:sp>
        <p:nvSpPr>
          <p:cNvPr id="3" name="Content Placeholder 2"/>
          <p:cNvSpPr>
            <a:spLocks noGrp="1"/>
          </p:cNvSpPr>
          <p:nvPr>
            <p:ph idx="1"/>
          </p:nvPr>
        </p:nvSpPr>
        <p:spPr/>
        <p:txBody>
          <a:bodyPr>
            <a:normAutofit/>
          </a:bodyPr>
          <a:lstStyle/>
          <a:p>
            <a:pPr lvl="1"/>
            <a:r>
              <a:rPr lang="en-US" dirty="0"/>
              <a:t>Respiratory distress</a:t>
            </a:r>
          </a:p>
          <a:p>
            <a:pPr lvl="1"/>
            <a:r>
              <a:rPr lang="en-US" dirty="0"/>
              <a:t>Airway compromise/impending airway compromise</a:t>
            </a:r>
          </a:p>
          <a:p>
            <a:pPr lvl="2"/>
            <a:r>
              <a:rPr lang="en-US" dirty="0"/>
              <a:t>Wheezing or stridor</a:t>
            </a:r>
          </a:p>
          <a:p>
            <a:pPr lvl="2"/>
            <a:r>
              <a:rPr lang="en-US" dirty="0"/>
              <a:t>Swelling of lips, tongue, or any airway structures</a:t>
            </a:r>
          </a:p>
          <a:p>
            <a:pPr lvl="2"/>
            <a:r>
              <a:rPr lang="en-US" dirty="0"/>
              <a:t>Throat tightness</a:t>
            </a:r>
          </a:p>
          <a:p>
            <a:pPr lvl="2"/>
            <a:r>
              <a:rPr lang="en-US" dirty="0"/>
              <a:t>Difficulty or inability swallowing</a:t>
            </a:r>
          </a:p>
          <a:p>
            <a:endParaRPr lang="en-US" dirty="0"/>
          </a:p>
        </p:txBody>
      </p:sp>
    </p:spTree>
    <p:extLst>
      <p:ext uri="{BB962C8B-B14F-4D97-AF65-F5344CB8AC3E}">
        <p14:creationId xmlns:p14="http://schemas.microsoft.com/office/powerpoint/2010/main" val="44553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Angioedema </a:t>
            </a:r>
          </a:p>
        </p:txBody>
      </p:sp>
      <p:sp>
        <p:nvSpPr>
          <p:cNvPr id="8" name="Content Placeholder 7"/>
          <p:cNvSpPr>
            <a:spLocks noGrp="1"/>
          </p:cNvSpPr>
          <p:nvPr>
            <p:ph idx="1"/>
          </p:nvPr>
        </p:nvSpPr>
        <p:spPr/>
        <p:txBody>
          <a:bodyPr/>
          <a:lstStyle/>
          <a:p>
            <a:r>
              <a:rPr lang="en-US" dirty="0"/>
              <a:t>Common areas of swelling</a:t>
            </a:r>
          </a:p>
          <a:p>
            <a:pPr lvl="1"/>
            <a:r>
              <a:rPr lang="en-US" dirty="0"/>
              <a:t>Eye lids</a:t>
            </a:r>
          </a:p>
          <a:p>
            <a:pPr lvl="1"/>
            <a:r>
              <a:rPr lang="en-US" dirty="0"/>
              <a:t>Lips</a:t>
            </a:r>
          </a:p>
          <a:p>
            <a:pPr lvl="1"/>
            <a:r>
              <a:rPr lang="en-US" dirty="0"/>
              <a:t>Tongue</a:t>
            </a:r>
          </a:p>
        </p:txBody>
      </p:sp>
      <p:pic>
        <p:nvPicPr>
          <p:cNvPr id="5" name="Picture 2" descr="http://upload.wikimedia.org/wikipedia/commons/b/b9/Angioedema20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9171" y="2653665"/>
            <a:ext cx="2675063" cy="3772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epharmapedia.com/img/diseases/1304256547.jpg" title="https://www.epharmapedia.com/img/diseases/130425654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09155" y="2653665"/>
            <a:ext cx="4041774" cy="37723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jeffreysterlingmd.files.wordpress.com/2013/10/angioedema_250x.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3000" y="3616112"/>
            <a:ext cx="238125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264311"/>
      </p:ext>
    </p:extLst>
  </p:cSld>
  <p:clrMapOvr>
    <a:masterClrMapping/>
  </p:clrMapOvr>
  <p:transition spd="slow" advTm="18024">
    <p:fade thruBlk="1"/>
  </p:transition>
  <p:extLst>
    <p:ext uri="{E180D4A7-C9FB-4DFB-919C-405C955672EB}">
      <p14:showEvtLst xmlns:p14="http://schemas.microsoft.com/office/powerpoint/2010/main">
        <p14:playEvt time="1" objId="4"/>
        <p14:stopEvt time="13812"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Angioedema</a:t>
            </a:r>
          </a:p>
        </p:txBody>
      </p:sp>
      <p:grpSp>
        <p:nvGrpSpPr>
          <p:cNvPr id="6" name="Group 5"/>
          <p:cNvGrpSpPr/>
          <p:nvPr/>
        </p:nvGrpSpPr>
        <p:grpSpPr>
          <a:xfrm>
            <a:off x="634778" y="1735492"/>
            <a:ext cx="4362061" cy="4881585"/>
            <a:chOff x="1056130" y="1735492"/>
            <a:chExt cx="4362061" cy="4881585"/>
          </a:xfrm>
        </p:grpSpPr>
        <p:pic>
          <p:nvPicPr>
            <p:cNvPr id="3074" name="Picture 2" descr="Photgraph illustrating the normal anatomy of the mouth — tongue, tonsil, teeth, and uvula, from Wikimedia Commons, somewhat modifie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56130" y="1735492"/>
              <a:ext cx="4162569" cy="4173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56130" y="5909191"/>
              <a:ext cx="4362061" cy="707886"/>
            </a:xfrm>
            <a:prstGeom prst="rect">
              <a:avLst/>
            </a:prstGeom>
            <a:noFill/>
          </p:spPr>
          <p:txBody>
            <a:bodyPr wrap="square" rtlCol="0">
              <a:spAutoFit/>
            </a:bodyPr>
            <a:lstStyle/>
            <a:p>
              <a:r>
                <a:rPr lang="en-US" sz="2000" dirty="0"/>
                <a:t>Normal anatomy of mouth: 1-tongue, 2-tonsil, 3-uvula, 4-teeth/roof of mouth. </a:t>
              </a:r>
            </a:p>
          </p:txBody>
        </p:sp>
      </p:grpSp>
      <p:grpSp>
        <p:nvGrpSpPr>
          <p:cNvPr id="7" name="Group 6"/>
          <p:cNvGrpSpPr/>
          <p:nvPr/>
        </p:nvGrpSpPr>
        <p:grpSpPr>
          <a:xfrm>
            <a:off x="5405316" y="1735493"/>
            <a:ext cx="6121425" cy="4573809"/>
            <a:chOff x="5318445" y="1735493"/>
            <a:chExt cx="6121425" cy="4573809"/>
          </a:xfrm>
        </p:grpSpPr>
        <p:pic>
          <p:nvPicPr>
            <p:cNvPr id="3076" name="Picture 4" descr="Photograph of man with enlarged and elongated uvula, from Wikimedia Common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8445" y="1735493"/>
              <a:ext cx="6121425" cy="41736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18445" y="5909192"/>
              <a:ext cx="6121425" cy="400110"/>
            </a:xfrm>
            <a:prstGeom prst="rect">
              <a:avLst/>
            </a:prstGeom>
            <a:noFill/>
          </p:spPr>
          <p:txBody>
            <a:bodyPr wrap="square" rtlCol="0">
              <a:spAutoFit/>
            </a:bodyPr>
            <a:lstStyle/>
            <a:p>
              <a:pPr algn="ctr"/>
              <a:r>
                <a:rPr lang="en-US" sz="2000" dirty="0"/>
                <a:t>Angioedema of uvula</a:t>
              </a:r>
            </a:p>
          </p:txBody>
        </p:sp>
      </p:grpSp>
    </p:spTree>
    <p:extLst>
      <p:ext uri="{BB962C8B-B14F-4D97-AF65-F5344CB8AC3E}">
        <p14:creationId xmlns:p14="http://schemas.microsoft.com/office/powerpoint/2010/main" val="3871565628"/>
      </p:ext>
    </p:extLst>
  </p:cSld>
  <p:clrMapOvr>
    <a:masterClrMapping/>
  </p:clrMapOvr>
  <p:transition spd="slow" advTm="26606">
    <p:fade thruBlk="1"/>
  </p:transition>
  <p:extLst>
    <p:ext uri="{E180D4A7-C9FB-4DFB-919C-405C955672EB}">
      <p14:showEvtLst xmlns:p14="http://schemas.microsoft.com/office/powerpoint/2010/main">
        <p14:playEvt time="0" objId="5"/>
        <p14:stopEvt time="2309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2400" b="1" dirty="0" err="1"/>
              <a:t>Urticaria</a:t>
            </a:r>
            <a:r>
              <a:rPr lang="en-US" sz="2400" b="1" dirty="0"/>
              <a:t>- Hives</a:t>
            </a:r>
            <a:br>
              <a:rPr lang="en-US" sz="2400" b="1" dirty="0"/>
            </a:br>
            <a:r>
              <a:rPr lang="en-US" sz="2400" b="1" dirty="0"/>
              <a:t>Widespread hives, itching, swelling, flushing</a:t>
            </a:r>
            <a:br>
              <a:rPr lang="en-US" sz="2400" b="1" dirty="0"/>
            </a:br>
            <a:endParaRPr lang="en-US" sz="2400" b="1" dirty="0"/>
          </a:p>
        </p:txBody>
      </p:sp>
      <p:sp>
        <p:nvSpPr>
          <p:cNvPr id="3" name="Content Placeholder 2"/>
          <p:cNvSpPr>
            <a:spLocks noGrp="1"/>
          </p:cNvSpPr>
          <p:nvPr>
            <p:ph idx="1"/>
          </p:nvPr>
        </p:nvSpPr>
        <p:spPr>
          <a:xfrm>
            <a:off x="1143000" y="1625237"/>
            <a:ext cx="9872871" cy="4038600"/>
          </a:xfrm>
        </p:spPr>
        <p:txBody>
          <a:bodyPr/>
          <a:lstStyle/>
          <a:p>
            <a:r>
              <a:rPr lang="en-US" dirty="0"/>
              <a:t>Vary in presentation</a:t>
            </a:r>
          </a:p>
          <a:p>
            <a:pPr lvl="1"/>
            <a:r>
              <a:rPr lang="en-US" dirty="0"/>
              <a:t>Large raised patches</a:t>
            </a:r>
          </a:p>
          <a:p>
            <a:pPr lvl="1"/>
            <a:r>
              <a:rPr lang="en-US" dirty="0"/>
              <a:t>Small raised spots</a:t>
            </a:r>
          </a:p>
          <a:p>
            <a:pPr lvl="1"/>
            <a:r>
              <a:rPr lang="en-US" dirty="0"/>
              <a:t>Hives following areas of scratching</a:t>
            </a:r>
          </a:p>
          <a:p>
            <a:pPr lvl="1"/>
            <a:endParaRPr lang="en-US" dirty="0"/>
          </a:p>
        </p:txBody>
      </p:sp>
      <p:pic>
        <p:nvPicPr>
          <p:cNvPr id="4098" name="Picture 2" descr="http://www.allergycapital.com.au/allergycapital/Exercise_files/Cholinergic.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88961" y="4134122"/>
            <a:ext cx="3737993" cy="23476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nvitehealthblog.com/wp-content/uploads/2013/12/HIVES-GRAPHIC.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40351" y="3293849"/>
            <a:ext cx="5412715" cy="28416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mg.medscapestatic.com/pi/meds/ckb/36/6233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30815" y="1153551"/>
            <a:ext cx="3796139" cy="2847104"/>
          </a:xfrm>
          <a:prstGeom prst="rect">
            <a:avLst/>
          </a:prstGeom>
          <a:noFill/>
          <a:extLst>
            <a:ext uri="{909E8E84-426E-40DD-AFC4-6F175D3DCCD1}">
              <a14:hiddenFill xmlns:a14="http://schemas.microsoft.com/office/drawing/2010/main">
                <a:solidFill>
                  <a:srgbClr val="FFFFFF"/>
                </a:solidFill>
              </a14:hiddenFill>
            </a:ext>
          </a:extLst>
        </p:spPr>
      </p:pic>
      <p:pic>
        <p:nvPicPr>
          <p:cNvPr id="5" name="16- urticar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8957507"/>
      </p:ext>
    </p:extLst>
  </p:cSld>
  <p:clrMapOvr>
    <a:masterClrMapping/>
  </p:clrMapOvr>
  <p:transition spd="slow" advTm="433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remove"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1519"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Anaphylaxis- Overview  - continued</a:t>
            </a:r>
            <a:br>
              <a:rPr lang="en-US" dirty="0"/>
            </a:br>
            <a:r>
              <a:rPr lang="en-US" dirty="0"/>
              <a:t>Signs and Symptoms</a:t>
            </a:r>
          </a:p>
        </p:txBody>
      </p:sp>
      <p:sp>
        <p:nvSpPr>
          <p:cNvPr id="3" name="Content Placeholder 2"/>
          <p:cNvSpPr>
            <a:spLocks noGrp="1"/>
          </p:cNvSpPr>
          <p:nvPr>
            <p:ph idx="1"/>
          </p:nvPr>
        </p:nvSpPr>
        <p:spPr/>
        <p:txBody>
          <a:bodyPr/>
          <a:lstStyle/>
          <a:p>
            <a:pPr lvl="1"/>
            <a:r>
              <a:rPr lang="en-US" dirty="0"/>
              <a:t>Gastrointestinal symptoms: vomiting, abdominal pain</a:t>
            </a:r>
          </a:p>
          <a:p>
            <a:pPr lvl="1"/>
            <a:r>
              <a:rPr lang="en-US" dirty="0"/>
              <a:t>Altered mental status, syncope, cyanosis, delayed capillary refill or decreased level of consciousness associated with known or suspected allergic exposure</a:t>
            </a:r>
          </a:p>
          <a:p>
            <a:pPr lvl="1"/>
            <a:r>
              <a:rPr lang="en-US" dirty="0"/>
              <a:t>Signs of shock (Shock Protocol –  Maine EMS Protocol </a:t>
            </a:r>
            <a:r>
              <a:rPr lang="en-US" i="1" dirty="0"/>
              <a:t>Gold 12</a:t>
            </a:r>
            <a:r>
              <a:rPr lang="en-US" dirty="0"/>
              <a:t>)</a:t>
            </a:r>
          </a:p>
        </p:txBody>
      </p:sp>
    </p:spTree>
    <p:extLst>
      <p:ext uri="{BB962C8B-B14F-4D97-AF65-F5344CB8AC3E}">
        <p14:creationId xmlns:p14="http://schemas.microsoft.com/office/powerpoint/2010/main" val="15503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Anaphylaxis- Important Reminders</a:t>
            </a:r>
          </a:p>
        </p:txBody>
      </p:sp>
      <p:sp>
        <p:nvSpPr>
          <p:cNvPr id="3" name="Content Placeholder 2"/>
          <p:cNvSpPr>
            <a:spLocks noGrp="1"/>
          </p:cNvSpPr>
          <p:nvPr>
            <p:ph idx="1"/>
          </p:nvPr>
        </p:nvSpPr>
        <p:spPr/>
        <p:txBody>
          <a:bodyPr/>
          <a:lstStyle/>
          <a:p>
            <a:r>
              <a:rPr lang="en-US" dirty="0"/>
              <a:t>Patients can present in anaphylaxis without a history of allergen</a:t>
            </a:r>
          </a:p>
          <a:p>
            <a:r>
              <a:rPr lang="en-US" dirty="0"/>
              <a:t>Wheezing may be caused by anaphylaxis but it is not the only sign</a:t>
            </a:r>
          </a:p>
          <a:p>
            <a:pPr lvl="1"/>
            <a:r>
              <a:rPr lang="en-US" dirty="0"/>
              <a:t>Patients often present with no wheezing</a:t>
            </a:r>
          </a:p>
          <a:p>
            <a:r>
              <a:rPr lang="en-US" dirty="0"/>
              <a:t>Consider patients with history of asthma as having a high risk of anaphylaxis</a:t>
            </a:r>
          </a:p>
          <a:p>
            <a:r>
              <a:rPr lang="en-US" dirty="0"/>
              <a:t>Not all classic signs and symptoms such as hives or facial swelling must be present in cases of anaphylaxis, and failure to treat can result in death. </a:t>
            </a:r>
          </a:p>
        </p:txBody>
      </p:sp>
    </p:spTree>
    <p:extLst>
      <p:ext uri="{BB962C8B-B14F-4D97-AF65-F5344CB8AC3E}">
        <p14:creationId xmlns:p14="http://schemas.microsoft.com/office/powerpoint/2010/main" val="3074223314"/>
      </p:ext>
    </p:extLst>
  </p:cSld>
  <p:clrMapOvr>
    <a:masterClrMapping/>
  </p:clrMapOvr>
  <p:transition spd="slow" advTm="34130">
    <p:fade thruBlk="1"/>
  </p:transition>
  <p:extLst>
    <p:ext uri="{E180D4A7-C9FB-4DFB-919C-405C955672EB}">
      <p14:showEvtLst xmlns:p14="http://schemas.microsoft.com/office/powerpoint/2010/main">
        <p14:playEvt time="0" objId="5"/>
        <p14:stopEvt time="32032"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25" y="609600"/>
            <a:ext cx="11731082" cy="1356360"/>
          </a:xfrm>
        </p:spPr>
        <p:txBody>
          <a:bodyPr/>
          <a:lstStyle/>
          <a:p>
            <a:r>
              <a:rPr lang="en-US" dirty="0"/>
              <a:t>What key indicators of anaphylaxis are present?</a:t>
            </a:r>
          </a:p>
        </p:txBody>
      </p:sp>
      <p:pic>
        <p:nvPicPr>
          <p:cNvPr id="4" name="Allergic Reactions Video 1409_88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89200" y="2057400"/>
            <a:ext cx="7180263" cy="4038600"/>
          </a:xfrm>
        </p:spPr>
      </p:pic>
    </p:spTree>
    <p:extLst>
      <p:ext uri="{BB962C8B-B14F-4D97-AF65-F5344CB8AC3E}">
        <p14:creationId xmlns:p14="http://schemas.microsoft.com/office/powerpoint/2010/main" val="1697263796"/>
      </p:ext>
    </p:extLst>
  </p:cSld>
  <p:clrMapOvr>
    <a:masterClrMapping/>
  </p:clrMapOvr>
  <p:transition spd="slow" advTm="473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 objId="7"/>
        <p14:stopEvt time="6008" objId="7"/>
        <p14:playEvt time="6747" objId="4"/>
        <p14:stopEvt time="38719" objId="4"/>
        <p14:pauseEvt time="43675" objId="8"/>
        <p14:seekEvt time="43676" objId="8" seek="9485"/>
        <p14:seekEvt time="44836" objId="8" seek="422"/>
        <p14:stopEvt time="47307"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Epinephrine Syringe Program </a:t>
            </a:r>
          </a:p>
        </p:txBody>
      </p:sp>
      <p:sp>
        <p:nvSpPr>
          <p:cNvPr id="3" name="Content Placeholder 2"/>
          <p:cNvSpPr>
            <a:spLocks noGrp="1"/>
          </p:cNvSpPr>
          <p:nvPr>
            <p:ph idx="1"/>
          </p:nvPr>
        </p:nvSpPr>
        <p:spPr/>
        <p:txBody>
          <a:bodyPr/>
          <a:lstStyle/>
          <a:p>
            <a:r>
              <a:rPr lang="en-US" dirty="0"/>
              <a:t>Alternative to prescription epinephrine auto injectors as currently used in Maine EMS Protocols  for use at the EMT level. Please reference “Allergy Anaphylaxis #1” (Gold 1) in your protocols. This program is also recommended as a review for AEMT and Paramedic providers.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041" y="3124199"/>
            <a:ext cx="3533079" cy="3533079"/>
          </a:xfrm>
          <a:prstGeom prst="rect">
            <a:avLst/>
          </a:prstGeom>
        </p:spPr>
      </p:pic>
    </p:spTree>
    <p:extLst>
      <p:ext uri="{BB962C8B-B14F-4D97-AF65-F5344CB8AC3E}">
        <p14:creationId xmlns:p14="http://schemas.microsoft.com/office/powerpoint/2010/main" val="3388691584"/>
      </p:ext>
    </p:extLst>
  </p:cSld>
  <p:clrMapOvr>
    <a:masterClrMapping/>
  </p:clrMapOvr>
  <p:transition spd="slow" advTm="24002">
    <p:fade thruBlk="1"/>
  </p:transition>
  <p:extLst>
    <p:ext uri="{E180D4A7-C9FB-4DFB-919C-405C955672EB}">
      <p14:showEvtLst xmlns:p14="http://schemas.microsoft.com/office/powerpoint/2010/main">
        <p14:playEvt time="0" objId="5"/>
        <p14:stopEvt time="2289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Allergic Reactions</a:t>
            </a:r>
          </a:p>
        </p:txBody>
      </p:sp>
      <p:sp>
        <p:nvSpPr>
          <p:cNvPr id="3" name="Content Placeholder 2"/>
          <p:cNvSpPr>
            <a:spLocks noGrp="1"/>
          </p:cNvSpPr>
          <p:nvPr>
            <p:ph idx="1"/>
          </p:nvPr>
        </p:nvSpPr>
        <p:spPr>
          <a:xfrm>
            <a:off x="1143000" y="2057400"/>
            <a:ext cx="9872871" cy="4381500"/>
          </a:xfrm>
        </p:spPr>
        <p:txBody>
          <a:bodyPr>
            <a:normAutofit/>
          </a:bodyPr>
          <a:lstStyle/>
          <a:p>
            <a:r>
              <a:rPr lang="en-US" dirty="0"/>
              <a:t>Localized itching or discomfort from insect bites</a:t>
            </a:r>
          </a:p>
          <a:p>
            <a:r>
              <a:rPr lang="en-US" dirty="0"/>
              <a:t>Runny nose</a:t>
            </a:r>
          </a:p>
          <a:p>
            <a:r>
              <a:rPr lang="en-US" dirty="0"/>
              <a:t>Sneezing </a:t>
            </a:r>
          </a:p>
          <a:p>
            <a:r>
              <a:rPr lang="en-US" dirty="0"/>
              <a:t>Watery eyes</a:t>
            </a:r>
          </a:p>
          <a:p>
            <a:r>
              <a:rPr lang="en-US" dirty="0"/>
              <a:t>Localized hives – redness at site</a:t>
            </a:r>
          </a:p>
          <a:p>
            <a:endParaRPr lang="en-US" dirty="0"/>
          </a:p>
          <a:p>
            <a:r>
              <a:rPr lang="en-US" sz="5400" dirty="0"/>
              <a:t>LOCALIZED</a:t>
            </a:r>
          </a:p>
        </p:txBody>
      </p:sp>
    </p:spTree>
    <p:extLst>
      <p:ext uri="{BB962C8B-B14F-4D97-AF65-F5344CB8AC3E}">
        <p14:creationId xmlns:p14="http://schemas.microsoft.com/office/powerpoint/2010/main" val="4203598964"/>
      </p:ext>
    </p:extLst>
  </p:cSld>
  <p:clrMapOvr>
    <a:masterClrMapping/>
  </p:clrMapOvr>
  <p:transition spd="slow" advTm="625">
    <p:fade thruBlk="1"/>
  </p:transition>
  <p:extLst>
    <p:ext uri="{E180D4A7-C9FB-4DFB-919C-405C955672EB}">
      <p14:showEvtLst xmlns:p14="http://schemas.microsoft.com/office/powerpoint/2010/main">
        <p14:playEvt time="0" objId="5"/>
        <p14:stopEvt time="625"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for Anaphylaxis</a:t>
            </a:r>
          </a:p>
        </p:txBody>
      </p:sp>
      <p:sp>
        <p:nvSpPr>
          <p:cNvPr id="3" name="Content Placeholder 2"/>
          <p:cNvSpPr>
            <a:spLocks noGrp="1"/>
          </p:cNvSpPr>
          <p:nvPr>
            <p:ph idx="1"/>
          </p:nvPr>
        </p:nvSpPr>
        <p:spPr>
          <a:xfrm>
            <a:off x="1143000" y="2057399"/>
            <a:ext cx="9872871" cy="4474029"/>
          </a:xfrm>
        </p:spPr>
        <p:txBody>
          <a:bodyPr>
            <a:normAutofit/>
          </a:bodyPr>
          <a:lstStyle/>
          <a:p>
            <a:r>
              <a:rPr lang="en-US" dirty="0"/>
              <a:t>Epinephrine</a:t>
            </a:r>
          </a:p>
          <a:p>
            <a:pPr lvl="1"/>
            <a:r>
              <a:rPr lang="en-US" dirty="0"/>
              <a:t>Lifesaving treatment</a:t>
            </a:r>
          </a:p>
          <a:p>
            <a:pPr lvl="1"/>
            <a:r>
              <a:rPr lang="en-US" dirty="0"/>
              <a:t>First line treatment</a:t>
            </a:r>
          </a:p>
          <a:p>
            <a:pPr lvl="1"/>
            <a:r>
              <a:rPr lang="en-US" dirty="0"/>
              <a:t>Reduces airway swelling</a:t>
            </a:r>
          </a:p>
          <a:p>
            <a:pPr lvl="1"/>
            <a:r>
              <a:rPr lang="en-US" dirty="0"/>
              <a:t>Improves respiratory distress</a:t>
            </a:r>
          </a:p>
          <a:p>
            <a:pPr lvl="1"/>
            <a:r>
              <a:rPr lang="en-US" dirty="0"/>
              <a:t>Improves cardiac output, treating shock </a:t>
            </a:r>
          </a:p>
          <a:p>
            <a:pPr lvl="1"/>
            <a:endParaRPr lang="en-US" dirty="0"/>
          </a:p>
          <a:p>
            <a:r>
              <a:rPr lang="en-US" dirty="0"/>
              <a:t>Additional ALS treatments</a:t>
            </a:r>
          </a:p>
          <a:p>
            <a:pPr lvl="1"/>
            <a:r>
              <a:rPr lang="en-US" dirty="0"/>
              <a:t>Antihistamines –helps relieve itching</a:t>
            </a:r>
          </a:p>
          <a:p>
            <a:pPr lvl="1"/>
            <a:r>
              <a:rPr lang="en-US" dirty="0"/>
              <a:t>Nebulizers – aid in treating bronchospasms but do not correct the cause</a:t>
            </a:r>
          </a:p>
          <a:p>
            <a:pPr lvl="1"/>
            <a:endParaRPr lang="en-US" dirty="0"/>
          </a:p>
          <a:p>
            <a:endParaRPr lang="en-US" dirty="0"/>
          </a:p>
        </p:txBody>
      </p:sp>
    </p:spTree>
    <p:extLst>
      <p:ext uri="{BB962C8B-B14F-4D97-AF65-F5344CB8AC3E}">
        <p14:creationId xmlns:p14="http://schemas.microsoft.com/office/powerpoint/2010/main" val="2603034996"/>
      </p:ext>
    </p:extLst>
  </p:cSld>
  <p:clrMapOvr>
    <a:masterClrMapping/>
  </p:clrMapOvr>
  <p:transition spd="slow" advTm="34607">
    <p:fade thruBlk="1"/>
  </p:transition>
  <p:extLst>
    <p:ext uri="{E180D4A7-C9FB-4DFB-919C-405C955672EB}">
      <p14:showEvtLst xmlns:p14="http://schemas.microsoft.com/office/powerpoint/2010/main">
        <p14:playEvt time="0" objId="4"/>
        <p14:stopEvt time="32444"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Reactions</a:t>
            </a:r>
          </a:p>
        </p:txBody>
      </p:sp>
      <p:sp>
        <p:nvSpPr>
          <p:cNvPr id="3" name="Content Placeholder 2"/>
          <p:cNvSpPr>
            <a:spLocks noGrp="1"/>
          </p:cNvSpPr>
          <p:nvPr>
            <p:ph idx="1"/>
          </p:nvPr>
        </p:nvSpPr>
        <p:spPr/>
        <p:txBody>
          <a:bodyPr/>
          <a:lstStyle/>
          <a:p>
            <a:r>
              <a:rPr lang="en-US" dirty="0"/>
              <a:t>Reoccurrence of anaphylaxis</a:t>
            </a:r>
          </a:p>
          <a:p>
            <a:r>
              <a:rPr lang="en-US" dirty="0"/>
              <a:t>Can occur minutes to hours following first reaction</a:t>
            </a:r>
          </a:p>
          <a:p>
            <a:r>
              <a:rPr lang="en-US" dirty="0"/>
              <a:t>If symptoms recur contact  on-line medical control (OLMC) to administer epinephrine at the same appropriate dose</a:t>
            </a:r>
          </a:p>
        </p:txBody>
      </p:sp>
    </p:spTree>
    <p:extLst>
      <p:ext uri="{BB962C8B-B14F-4D97-AF65-F5344CB8AC3E}">
        <p14:creationId xmlns:p14="http://schemas.microsoft.com/office/powerpoint/2010/main" val="3024310189"/>
      </p:ext>
    </p:extLst>
  </p:cSld>
  <p:clrMapOvr>
    <a:masterClrMapping/>
  </p:clrMapOvr>
  <p:transition spd="slow" advTm="23940">
    <p:fade thruBlk="1"/>
  </p:transition>
  <p:extLst>
    <p:ext uri="{E180D4A7-C9FB-4DFB-919C-405C955672EB}">
      <p14:showEvtLst xmlns:p14="http://schemas.microsoft.com/office/powerpoint/2010/main">
        <p14:playEvt time="0" objId="4"/>
        <p14:stopEvt time="22210"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1942158"/>
          </a:xfrm>
        </p:spPr>
        <p:txBody>
          <a:bodyPr/>
          <a:lstStyle/>
          <a:p>
            <a:r>
              <a:rPr lang="en-US" dirty="0"/>
              <a:t>Ready, Check, Inject</a:t>
            </a:r>
          </a:p>
        </p:txBody>
      </p:sp>
      <p:sp>
        <p:nvSpPr>
          <p:cNvPr id="3" name="Text Placeholder 2"/>
          <p:cNvSpPr>
            <a:spLocks noGrp="1"/>
          </p:cNvSpPr>
          <p:nvPr>
            <p:ph type="body" idx="1"/>
          </p:nvPr>
        </p:nvSpPr>
        <p:spPr>
          <a:xfrm>
            <a:off x="1760728" y="3189320"/>
            <a:ext cx="8769096" cy="840813"/>
          </a:xfrm>
        </p:spPr>
        <p:txBody>
          <a:bodyPr>
            <a:normAutofit/>
          </a:bodyPr>
          <a:lstStyle/>
          <a:p>
            <a:r>
              <a:rPr lang="en-US" sz="4000" dirty="0">
                <a:solidFill>
                  <a:schemeClr val="tx1"/>
                </a:solidFill>
              </a:rPr>
              <a:t>Epinephrine Syringe Program</a:t>
            </a:r>
          </a:p>
        </p:txBody>
      </p:sp>
      <p:sp>
        <p:nvSpPr>
          <p:cNvPr id="4" name="Rectangle 3"/>
          <p:cNvSpPr/>
          <p:nvPr/>
        </p:nvSpPr>
        <p:spPr>
          <a:xfrm>
            <a:off x="2421467" y="4237335"/>
            <a:ext cx="7518399" cy="923330"/>
          </a:xfrm>
          <a:prstGeom prst="rect">
            <a:avLst/>
          </a:prstGeom>
        </p:spPr>
        <p:txBody>
          <a:bodyPr wrap="square">
            <a:spAutoFit/>
          </a:bodyPr>
          <a:lstStyle/>
          <a:p>
            <a:r>
              <a:rPr lang="en-US" dirty="0"/>
              <a:t>*Some of the following photographs were taken without gloves in order to more clearly show the correct steps. Gloves should always be worn while providing patient care. </a:t>
            </a:r>
          </a:p>
        </p:txBody>
      </p:sp>
    </p:spTree>
    <p:extLst>
      <p:ext uri="{BB962C8B-B14F-4D97-AF65-F5344CB8AC3E}">
        <p14:creationId xmlns:p14="http://schemas.microsoft.com/office/powerpoint/2010/main" val="2368550364"/>
      </p:ext>
    </p:extLst>
  </p:cSld>
  <p:clrMapOvr>
    <a:masterClrMapping/>
  </p:clrMapOvr>
  <p:transition spd="slow" advTm="6214">
    <p:fade thruBlk="1"/>
  </p:transition>
  <p:extLst>
    <p:ext uri="{E180D4A7-C9FB-4DFB-919C-405C955672EB}">
      <p14:showEvtLst xmlns:p14="http://schemas.microsoft.com/office/powerpoint/2010/main">
        <p14:playEvt time="0" objId="4"/>
        <p14:stopEvt time="5314"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READY</a:t>
            </a:r>
          </a:p>
        </p:txBody>
      </p:sp>
    </p:spTree>
    <p:extLst>
      <p:ext uri="{BB962C8B-B14F-4D97-AF65-F5344CB8AC3E}">
        <p14:creationId xmlns:p14="http://schemas.microsoft.com/office/powerpoint/2010/main" val="3993723353"/>
      </p:ext>
    </p:extLst>
  </p:cSld>
  <p:clrMapOvr>
    <a:masterClrMapping/>
  </p:clrMapOvr>
  <p:transition spd="slow" advTm="543">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695575" y="636270"/>
            <a:ext cx="6800850" cy="5585461"/>
          </a:xfrm>
        </p:spPr>
      </p:pic>
    </p:spTree>
    <p:extLst>
      <p:ext uri="{BB962C8B-B14F-4D97-AF65-F5344CB8AC3E}">
        <p14:creationId xmlns:p14="http://schemas.microsoft.com/office/powerpoint/2010/main" val="2237016648"/>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Ready - Supplies</a:t>
            </a:r>
          </a:p>
        </p:txBody>
      </p:sp>
      <p:sp>
        <p:nvSpPr>
          <p:cNvPr id="5" name="Content Placeholder 4"/>
          <p:cNvSpPr>
            <a:spLocks noGrp="1"/>
          </p:cNvSpPr>
          <p:nvPr>
            <p:ph idx="1"/>
          </p:nvPr>
        </p:nvSpPr>
        <p:spPr>
          <a:xfrm>
            <a:off x="1143000" y="2057400"/>
            <a:ext cx="3442063" cy="4038600"/>
          </a:xfrm>
        </p:spPr>
        <p:txBody>
          <a:bodyPr/>
          <a:lstStyle/>
          <a:p>
            <a:r>
              <a:rPr lang="en-US" dirty="0"/>
              <a:t>Prepare supplies needed:</a:t>
            </a:r>
          </a:p>
          <a:p>
            <a:pPr lvl="1"/>
            <a:r>
              <a:rPr lang="en-US" dirty="0"/>
              <a:t>1mL vial or ampule of Epinephrine 1:1,000 (1mg/1mL)*</a:t>
            </a:r>
          </a:p>
          <a:p>
            <a:pPr lvl="1"/>
            <a:r>
              <a:rPr lang="en-US" b="1" dirty="0"/>
              <a:t>1mL</a:t>
            </a:r>
            <a:r>
              <a:rPr lang="en-US" dirty="0"/>
              <a:t> syringe**</a:t>
            </a:r>
          </a:p>
          <a:p>
            <a:pPr lvl="1"/>
            <a:r>
              <a:rPr lang="en-US" dirty="0"/>
              <a:t>1” safety needle***</a:t>
            </a:r>
          </a:p>
          <a:p>
            <a:pPr lvl="1"/>
            <a:r>
              <a:rPr lang="en-US" dirty="0"/>
              <a:t>2 Alcohol prep pads</a:t>
            </a:r>
          </a:p>
          <a:p>
            <a:pPr lvl="1"/>
            <a:r>
              <a:rPr lang="en-US" dirty="0"/>
              <a:t>Bandaid</a:t>
            </a:r>
          </a:p>
          <a:p>
            <a:pPr lvl="1"/>
            <a:r>
              <a:rPr lang="en-US" dirty="0"/>
              <a:t>Sharps disposal container</a:t>
            </a:r>
          </a:p>
        </p:txBody>
      </p:sp>
      <p:pic>
        <p:nvPicPr>
          <p:cNvPr id="6"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7950" y="1498963"/>
            <a:ext cx="6887930" cy="3860074"/>
          </a:xfrm>
          <a:prstGeom prst="rect">
            <a:avLst/>
          </a:prstGeom>
        </p:spPr>
      </p:pic>
      <p:pic>
        <p:nvPicPr>
          <p:cNvPr id="7"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68906" y="4873518"/>
            <a:ext cx="1181279" cy="459767"/>
          </a:xfrm>
          <a:prstGeom prst="rect">
            <a:avLst/>
          </a:prstGeom>
          <a:ln w="12700">
            <a:miter lim="400000"/>
          </a:ln>
        </p:spPr>
      </p:pic>
    </p:spTree>
    <p:extLst>
      <p:ext uri="{BB962C8B-B14F-4D97-AF65-F5344CB8AC3E}">
        <p14:creationId xmlns:p14="http://schemas.microsoft.com/office/powerpoint/2010/main" val="1636167931"/>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Ready – Safety Requirements</a:t>
            </a:r>
          </a:p>
        </p:txBody>
      </p:sp>
      <p:sp>
        <p:nvSpPr>
          <p:cNvPr id="5" name="Content Placeholder 4"/>
          <p:cNvSpPr>
            <a:spLocks noGrp="1"/>
          </p:cNvSpPr>
          <p:nvPr>
            <p:ph idx="1"/>
          </p:nvPr>
        </p:nvSpPr>
        <p:spPr>
          <a:xfrm>
            <a:off x="1143000" y="2057400"/>
            <a:ext cx="3442063" cy="4038600"/>
          </a:xfrm>
        </p:spPr>
        <p:txBody>
          <a:bodyPr/>
          <a:lstStyle/>
          <a:p>
            <a:r>
              <a:rPr lang="en-US" dirty="0"/>
              <a:t>*A 1mL vial or ampules must be used. Larger multi-dose vials are not acceptable</a:t>
            </a:r>
          </a:p>
          <a:p>
            <a:r>
              <a:rPr lang="en-US" dirty="0"/>
              <a:t>**Only 1mL syringes may be used- no other volume syringe is acceptable</a:t>
            </a:r>
          </a:p>
          <a:p>
            <a:r>
              <a:rPr lang="en-US" dirty="0"/>
              <a:t>***Recommended needle gauge is 23-25</a:t>
            </a:r>
          </a:p>
          <a:p>
            <a:endParaRPr lang="en-US" dirty="0"/>
          </a:p>
        </p:txBody>
      </p:sp>
      <p:pic>
        <p:nvPicPr>
          <p:cNvPr id="6"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7950" y="1498963"/>
            <a:ext cx="6887930" cy="3860074"/>
          </a:xfrm>
          <a:prstGeom prst="rect">
            <a:avLst/>
          </a:prstGeom>
        </p:spPr>
      </p:pic>
      <p:pic>
        <p:nvPicPr>
          <p:cNvPr id="7"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68906" y="4873518"/>
            <a:ext cx="1181279" cy="459767"/>
          </a:xfrm>
          <a:prstGeom prst="rect">
            <a:avLst/>
          </a:prstGeom>
          <a:ln w="12700">
            <a:miter lim="400000"/>
          </a:ln>
        </p:spPr>
      </p:pic>
    </p:spTree>
    <p:extLst>
      <p:ext uri="{BB962C8B-B14F-4D97-AF65-F5344CB8AC3E}">
        <p14:creationId xmlns:p14="http://schemas.microsoft.com/office/powerpoint/2010/main" val="2430033531"/>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Ready</a:t>
            </a:r>
          </a:p>
        </p:txBody>
      </p:sp>
      <p:sp>
        <p:nvSpPr>
          <p:cNvPr id="3" name="Content Placeholder 2"/>
          <p:cNvSpPr>
            <a:spLocks noGrp="1"/>
          </p:cNvSpPr>
          <p:nvPr>
            <p:ph idx="1"/>
          </p:nvPr>
        </p:nvSpPr>
        <p:spPr/>
        <p:txBody>
          <a:bodyPr/>
          <a:lstStyle/>
          <a:p>
            <a:r>
              <a:rPr lang="en-US" dirty="0"/>
              <a:t>If more than one EMT is present:</a:t>
            </a:r>
          </a:p>
          <a:p>
            <a:pPr lvl="1"/>
            <a:r>
              <a:rPr lang="en-US" dirty="0"/>
              <a:t>One should prepare the supplies and medication as outlined in this section</a:t>
            </a:r>
          </a:p>
          <a:p>
            <a:pPr lvl="1"/>
            <a:r>
              <a:rPr lang="en-US" dirty="0"/>
              <a:t>The other should prepare the patient for injection by exposing and cleaning the site as outlined in step one of the “Inject” section</a:t>
            </a:r>
          </a:p>
          <a:p>
            <a:pPr lvl="1"/>
            <a:endParaRPr lang="en-US" dirty="0"/>
          </a:p>
          <a:p>
            <a:r>
              <a:rPr lang="en-US" dirty="0"/>
              <a:t>If only one EMT is present:</a:t>
            </a:r>
          </a:p>
          <a:p>
            <a:pPr lvl="1"/>
            <a:r>
              <a:rPr lang="en-US" dirty="0"/>
              <a:t>Advised to FIRST prepare the patient by exposing and cleaning the site prior to preparation of supplies and medication</a:t>
            </a:r>
          </a:p>
        </p:txBody>
      </p:sp>
    </p:spTree>
    <p:extLst>
      <p:ext uri="{BB962C8B-B14F-4D97-AF65-F5344CB8AC3E}">
        <p14:creationId xmlns:p14="http://schemas.microsoft.com/office/powerpoint/2010/main" val="52375105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Attach needle to syringe</a:t>
            </a:r>
          </a:p>
        </p:txBody>
      </p:sp>
      <p:pic>
        <p:nvPicPr>
          <p:cNvPr id="2" name="Content Placeholder 1"/>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2352185" y="1965960"/>
            <a:ext cx="6059832" cy="4038600"/>
          </a:xfrm>
        </p:spPr>
      </p:pic>
      <p:pic>
        <p:nvPicPr>
          <p:cNvPr id="5" name="Content Placeholder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1202" y="4181475"/>
            <a:ext cx="2190549" cy="2319227"/>
          </a:xfrm>
          <a:prstGeom prst="rect">
            <a:avLst/>
          </a:prstGeom>
        </p:spPr>
      </p:pic>
    </p:spTree>
    <p:extLst>
      <p:ext uri="{BB962C8B-B14F-4D97-AF65-F5344CB8AC3E}">
        <p14:creationId xmlns:p14="http://schemas.microsoft.com/office/powerpoint/2010/main" val="340726241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Autoinjectors</a:t>
            </a:r>
          </a:p>
        </p:txBody>
      </p:sp>
      <p:sp>
        <p:nvSpPr>
          <p:cNvPr id="3" name="Content Placeholder 2"/>
          <p:cNvSpPr>
            <a:spLocks noGrp="1"/>
          </p:cNvSpPr>
          <p:nvPr>
            <p:ph idx="1"/>
          </p:nvPr>
        </p:nvSpPr>
        <p:spPr>
          <a:xfrm>
            <a:off x="1143000" y="2057400"/>
            <a:ext cx="9872871" cy="4454912"/>
          </a:xfrm>
        </p:spPr>
        <p:txBody>
          <a:bodyPr>
            <a:normAutofit/>
          </a:bodyPr>
          <a:lstStyle/>
          <a:p>
            <a:r>
              <a:rPr lang="en-US" dirty="0"/>
              <a:t>PROS</a:t>
            </a:r>
          </a:p>
          <a:p>
            <a:pPr lvl="1"/>
            <a:r>
              <a:rPr lang="en-US" dirty="0"/>
              <a:t>Preferred method of delivering epinephrine to patients in anaphylaxis.</a:t>
            </a:r>
          </a:p>
          <a:p>
            <a:pPr lvl="1"/>
            <a:r>
              <a:rPr lang="en-US" dirty="0"/>
              <a:t>Convenient</a:t>
            </a:r>
          </a:p>
          <a:p>
            <a:pPr lvl="1"/>
            <a:r>
              <a:rPr lang="en-US" dirty="0"/>
              <a:t>Pre-filled reduces risk of dosing errors</a:t>
            </a:r>
          </a:p>
          <a:p>
            <a:pPr lvl="1"/>
            <a:r>
              <a:rPr lang="en-US" dirty="0"/>
              <a:t>Auto-injector reduces risk of route errors</a:t>
            </a:r>
          </a:p>
          <a:p>
            <a:pPr lvl="1"/>
            <a:r>
              <a:rPr lang="en-US" dirty="0"/>
              <a:t>Faster time to administer dose compared to syringe method</a:t>
            </a:r>
          </a:p>
          <a:p>
            <a:pPr lvl="1"/>
            <a:endParaRPr lang="en-US" dirty="0"/>
          </a:p>
          <a:p>
            <a:r>
              <a:rPr lang="en-US" dirty="0"/>
              <a:t>CONS</a:t>
            </a:r>
          </a:p>
          <a:p>
            <a:pPr lvl="1"/>
            <a:r>
              <a:rPr lang="en-US" dirty="0"/>
              <a:t>Expensive- $100-$500 per set</a:t>
            </a:r>
          </a:p>
          <a:p>
            <a:pPr lvl="1"/>
            <a:r>
              <a:rPr lang="en-US" dirty="0"/>
              <a:t>Expire annually</a:t>
            </a:r>
          </a:p>
          <a:p>
            <a:pPr lvl="1"/>
            <a:r>
              <a:rPr lang="en-US" dirty="0"/>
              <a:t>Improper use poses risk to providers</a:t>
            </a:r>
          </a:p>
          <a:p>
            <a:endParaRPr lang="en-US" dirty="0"/>
          </a:p>
        </p:txBody>
      </p:sp>
    </p:spTree>
    <p:extLst>
      <p:ext uri="{BB962C8B-B14F-4D97-AF65-F5344CB8AC3E}">
        <p14:creationId xmlns:p14="http://schemas.microsoft.com/office/powerpoint/2010/main" val="50147112"/>
      </p:ext>
    </p:extLst>
  </p:cSld>
  <p:clrMapOvr>
    <a:masterClrMapping/>
  </p:clrMapOvr>
  <p:transition spd="slow" advTm="50497">
    <p:fade thruBlk="1"/>
  </p:transition>
  <p:extLst>
    <p:ext uri="{E180D4A7-C9FB-4DFB-919C-405C955672EB}">
      <p14:showEvtLst xmlns:p14="http://schemas.microsoft.com/office/powerpoint/2010/main">
        <p14:playEvt time="1" objId="4"/>
        <p14:stopEvt time="47698"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Luer Lock Syringe</a:t>
            </a:r>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16041" y="2415139"/>
            <a:ext cx="3657601" cy="2759243"/>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29263" y="2551497"/>
            <a:ext cx="7796464" cy="2486527"/>
          </a:xfrm>
          <a:prstGeom prst="rect">
            <a:avLst/>
          </a:prstGeom>
        </p:spPr>
      </p:pic>
    </p:spTree>
    <p:extLst>
      <p:ext uri="{BB962C8B-B14F-4D97-AF65-F5344CB8AC3E}">
        <p14:creationId xmlns:p14="http://schemas.microsoft.com/office/powerpoint/2010/main" val="2680635175"/>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Luer Slip-Tip Syringe</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220579" y="2407118"/>
            <a:ext cx="3593432" cy="2711116"/>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39151" y="2776086"/>
            <a:ext cx="7379369" cy="1973180"/>
          </a:xfrm>
          <a:prstGeom prst="rect">
            <a:avLst/>
          </a:prstGeom>
        </p:spPr>
      </p:pic>
    </p:spTree>
    <p:extLst>
      <p:ext uri="{BB962C8B-B14F-4D97-AF65-F5344CB8AC3E}">
        <p14:creationId xmlns:p14="http://schemas.microsoft.com/office/powerpoint/2010/main" val="1845838053"/>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EPI-Safe Syringe (</a:t>
            </a:r>
            <a:r>
              <a:rPr lang="en-US" dirty="0" err="1"/>
              <a:t>Curaplex</a:t>
            </a:r>
            <a:r>
              <a:rPr lang="en-US" dirty="0"/>
              <a:t>)</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386011" y="2057400"/>
            <a:ext cx="538664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9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Sterile Supplies</a:t>
            </a:r>
          </a:p>
        </p:txBody>
      </p:sp>
      <p:sp>
        <p:nvSpPr>
          <p:cNvPr id="3" name="Content Placeholder 2"/>
          <p:cNvSpPr>
            <a:spLocks noGrp="1"/>
          </p:cNvSpPr>
          <p:nvPr>
            <p:ph idx="1"/>
          </p:nvPr>
        </p:nvSpPr>
        <p:spPr/>
        <p:txBody>
          <a:bodyPr/>
          <a:lstStyle/>
          <a:p>
            <a:r>
              <a:rPr lang="en-US" dirty="0"/>
              <a:t>Needles and syringes must immediately be attached to each other once removed from packaging</a:t>
            </a:r>
          </a:p>
          <a:p>
            <a:pPr lvl="1"/>
            <a:r>
              <a:rPr lang="en-US" dirty="0"/>
              <a:t>Neither can be removed from packaging and set down</a:t>
            </a:r>
          </a:p>
          <a:p>
            <a:r>
              <a:rPr lang="en-US" dirty="0"/>
              <a:t>Syringe with capped needle may be placed onto safe, flat and dry surface</a:t>
            </a:r>
          </a:p>
        </p:txBody>
      </p:sp>
    </p:spTree>
    <p:extLst>
      <p:ext uri="{BB962C8B-B14F-4D97-AF65-F5344CB8AC3E}">
        <p14:creationId xmlns:p14="http://schemas.microsoft.com/office/powerpoint/2010/main" val="3911227280"/>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cap from epinephrine vial</a:t>
            </a:r>
          </a:p>
        </p:txBody>
      </p:sp>
      <p:grpSp>
        <p:nvGrpSpPr>
          <p:cNvPr id="3" name="Group 2"/>
          <p:cNvGrpSpPr/>
          <p:nvPr/>
        </p:nvGrpSpPr>
        <p:grpSpPr>
          <a:xfrm>
            <a:off x="580300" y="2643189"/>
            <a:ext cx="11000920" cy="3724172"/>
            <a:chOff x="1143000" y="2928937"/>
            <a:chExt cx="10156842" cy="3438424"/>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2928937"/>
              <a:ext cx="5168347" cy="343842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0800" y="2943225"/>
              <a:ext cx="4899042" cy="3424136"/>
            </a:xfrm>
            <a:prstGeom prst="rect">
              <a:avLst/>
            </a:prstGeom>
          </p:spPr>
        </p:pic>
      </p:grpSp>
      <p:pic>
        <p:nvPicPr>
          <p:cNvPr id="8" name="Content Placeholder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6669" y="385763"/>
            <a:ext cx="2114551" cy="2257426"/>
          </a:xfrm>
          <a:prstGeom prst="rect">
            <a:avLst/>
          </a:prstGeom>
        </p:spPr>
      </p:pic>
    </p:spTree>
    <p:extLst>
      <p:ext uri="{BB962C8B-B14F-4D97-AF65-F5344CB8AC3E}">
        <p14:creationId xmlns:p14="http://schemas.microsoft.com/office/powerpoint/2010/main" val="2755576492"/>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Wipe top of vial with alcohol prep pad</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3648488" y="1941855"/>
            <a:ext cx="4864543" cy="4350026"/>
          </a:xfrm>
          <a:prstGeom prst="rect">
            <a:avLst/>
          </a:prstGeom>
        </p:spPr>
      </p:pic>
      <p:pic>
        <p:nvPicPr>
          <p:cNvPr id="6" name="Content Placeholder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9775" y="4263140"/>
            <a:ext cx="2071688" cy="2286000"/>
          </a:xfrm>
          <a:prstGeom prst="rect">
            <a:avLst/>
          </a:prstGeom>
        </p:spPr>
      </p:pic>
    </p:spTree>
    <p:extLst>
      <p:ext uri="{BB962C8B-B14F-4D97-AF65-F5344CB8AC3E}">
        <p14:creationId xmlns:p14="http://schemas.microsoft.com/office/powerpoint/2010/main" val="1980072502"/>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Carefully insert needle into top of vial</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81384" y="1965960"/>
            <a:ext cx="4931463" cy="4112757"/>
          </a:xfrm>
          <a:prstGeom prst="rect">
            <a:avLst/>
          </a:prstGeom>
        </p:spPr>
      </p:pic>
      <p:pic>
        <p:nvPicPr>
          <p:cNvPr id="5" name="Content Placeholder 5"/>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9715500" y="4022338"/>
            <a:ext cx="2000250" cy="2357437"/>
          </a:xfrm>
        </p:spPr>
      </p:pic>
    </p:spTree>
    <p:extLst>
      <p:ext uri="{BB962C8B-B14F-4D97-AF65-F5344CB8AC3E}">
        <p14:creationId xmlns:p14="http://schemas.microsoft.com/office/powerpoint/2010/main" val="1074919030"/>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94756" y="1965960"/>
            <a:ext cx="6169357" cy="4540707"/>
          </a:xfrm>
          <a:prstGeom prst="rect">
            <a:avLst/>
          </a:prstGeom>
        </p:spPr>
      </p:pic>
      <p:pic>
        <p:nvPicPr>
          <p:cNvPr id="5" name="Content Placeholder 5"/>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9829800" y="3971111"/>
            <a:ext cx="2043113" cy="2535556"/>
          </a:xfrm>
        </p:spPr>
      </p:pic>
      <p:sp>
        <p:nvSpPr>
          <p:cNvPr id="2" name="Title 1"/>
          <p:cNvSpPr>
            <a:spLocks noGrp="1"/>
          </p:cNvSpPr>
          <p:nvPr>
            <p:ph type="title"/>
          </p:nvPr>
        </p:nvSpPr>
        <p:spPr>
          <a:xfrm>
            <a:off x="1142999" y="836908"/>
            <a:ext cx="10573719" cy="1301858"/>
          </a:xfrm>
        </p:spPr>
        <p:txBody>
          <a:bodyPr/>
          <a:lstStyle/>
          <a:p>
            <a:r>
              <a:rPr lang="en-US" dirty="0"/>
              <a:t>Withdraw desired amount of medication by pulling back on syringe plunger</a:t>
            </a:r>
          </a:p>
        </p:txBody>
      </p:sp>
      <p:pic>
        <p:nvPicPr>
          <p:cNvPr id="3" name="35- draw f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2453912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1: Upside down vial</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94756" y="1965960"/>
            <a:ext cx="6169357" cy="4540707"/>
          </a:xfrm>
          <a:prstGeom prst="rect">
            <a:avLst/>
          </a:prstGeom>
        </p:spPr>
      </p:pic>
    </p:spTree>
    <p:extLst>
      <p:ext uri="{BB962C8B-B14F-4D97-AF65-F5344CB8AC3E}">
        <p14:creationId xmlns:p14="http://schemas.microsoft.com/office/powerpoint/2010/main" val="4162916889"/>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Ensure needle end is within fluid</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2688" y="1965960"/>
            <a:ext cx="7356144" cy="4421874"/>
          </a:xfrm>
          <a:prstGeom prst="rect">
            <a:avLst/>
          </a:prstGeom>
        </p:spPr>
      </p:pic>
    </p:spTree>
    <p:extLst>
      <p:ext uri="{BB962C8B-B14F-4D97-AF65-F5344CB8AC3E}">
        <p14:creationId xmlns:p14="http://schemas.microsoft.com/office/powerpoint/2010/main" val="54389066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Syringe Method</a:t>
            </a:r>
          </a:p>
        </p:txBody>
      </p:sp>
      <p:sp>
        <p:nvSpPr>
          <p:cNvPr id="5" name="Content Placeholder 4"/>
          <p:cNvSpPr>
            <a:spLocks noGrp="1"/>
          </p:cNvSpPr>
          <p:nvPr>
            <p:ph idx="1"/>
          </p:nvPr>
        </p:nvSpPr>
        <p:spPr/>
        <p:txBody>
          <a:bodyPr/>
          <a:lstStyle/>
          <a:p>
            <a:r>
              <a:rPr lang="en-US" dirty="0"/>
              <a:t>PROS</a:t>
            </a:r>
          </a:p>
          <a:p>
            <a:pPr lvl="1"/>
            <a:r>
              <a:rPr lang="en-US" dirty="0"/>
              <a:t>Vials are inexpensive- ~$12 per 1mg vial</a:t>
            </a:r>
          </a:p>
          <a:p>
            <a:pPr lvl="1"/>
            <a:r>
              <a:rPr lang="en-US" dirty="0"/>
              <a:t>Supplies are same as used by AEMTs for other medications</a:t>
            </a:r>
          </a:p>
          <a:p>
            <a:pPr lvl="1"/>
            <a:r>
              <a:rPr lang="en-US" dirty="0"/>
              <a:t>Easy to learn with proper training</a:t>
            </a:r>
          </a:p>
          <a:p>
            <a:pPr lvl="1"/>
            <a:endParaRPr lang="en-US" dirty="0"/>
          </a:p>
          <a:p>
            <a:r>
              <a:rPr lang="en-US" dirty="0"/>
              <a:t>CONS</a:t>
            </a:r>
          </a:p>
          <a:p>
            <a:pPr lvl="1"/>
            <a:r>
              <a:rPr lang="en-US" dirty="0"/>
              <a:t>1mg vials pose risk of dosing error</a:t>
            </a:r>
          </a:p>
          <a:p>
            <a:pPr lvl="1"/>
            <a:r>
              <a:rPr lang="en-US" dirty="0"/>
              <a:t>Takes time to assemble</a:t>
            </a:r>
          </a:p>
          <a:p>
            <a:pPr lvl="1"/>
            <a:r>
              <a:rPr lang="en-US" dirty="0"/>
              <a:t>More steps required</a:t>
            </a:r>
          </a:p>
          <a:p>
            <a:endParaRPr lang="en-US" dirty="0"/>
          </a:p>
        </p:txBody>
      </p:sp>
    </p:spTree>
    <p:extLst>
      <p:ext uri="{BB962C8B-B14F-4D97-AF65-F5344CB8AC3E}">
        <p14:creationId xmlns:p14="http://schemas.microsoft.com/office/powerpoint/2010/main" val="2124012380"/>
      </p:ext>
    </p:extLst>
  </p:cSld>
  <p:clrMapOvr>
    <a:masterClrMapping/>
  </p:clrMapOvr>
  <p:transition spd="slow" advTm="51198">
    <p:fade thruBlk="1"/>
  </p:transition>
  <p:extLst>
    <p:ext uri="{E180D4A7-C9FB-4DFB-919C-405C955672EB}">
      <p14:showEvtLst xmlns:p14="http://schemas.microsoft.com/office/powerpoint/2010/main">
        <p14:playEvt time="0" objId="3"/>
        <p14:stopEvt time="48145" objId="3"/>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insert needle beyond fluid. </a:t>
            </a:r>
          </a:p>
        </p:txBody>
      </p:sp>
      <p:sp>
        <p:nvSpPr>
          <p:cNvPr id="3" name="Content Placeholder 2"/>
          <p:cNvSpPr>
            <a:spLocks noGrp="1"/>
          </p:cNvSpPr>
          <p:nvPr>
            <p:ph idx="1"/>
          </p:nvPr>
        </p:nvSpPr>
        <p:spPr>
          <a:xfrm>
            <a:off x="7677509" y="2057400"/>
            <a:ext cx="3338362" cy="4038600"/>
          </a:xfrm>
        </p:spPr>
        <p:txBody>
          <a:bodyPr anchor="ctr"/>
          <a:lstStyle/>
          <a:p>
            <a:r>
              <a:rPr lang="en-US" dirty="0"/>
              <a:t>Inserting needle past fluid will cause only air to be drawn into syringe</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1825625"/>
            <a:ext cx="6387152" cy="4539232"/>
          </a:xfrm>
          <a:prstGeom prst="rect">
            <a:avLst/>
          </a:prstGeom>
        </p:spPr>
      </p:pic>
    </p:spTree>
    <p:extLst>
      <p:ext uri="{BB962C8B-B14F-4D97-AF65-F5344CB8AC3E}">
        <p14:creationId xmlns:p14="http://schemas.microsoft.com/office/powerpoint/2010/main" val="3974443346"/>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2: Upright Vial</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22306" y="1995048"/>
            <a:ext cx="4916906" cy="4203411"/>
          </a:xfrm>
          <a:prstGeom prst="rect">
            <a:avLst/>
          </a:prstGeom>
        </p:spPr>
      </p:pic>
    </p:spTree>
    <p:extLst>
      <p:ext uri="{BB962C8B-B14F-4D97-AF65-F5344CB8AC3E}">
        <p14:creationId xmlns:p14="http://schemas.microsoft.com/office/powerpoint/2010/main" val="160731339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2: Upright Vial</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86252" y="2014099"/>
            <a:ext cx="4916906" cy="4203411"/>
          </a:xfrm>
          <a:prstGeom prst="rect">
            <a:avLst/>
          </a:prstGeom>
        </p:spPr>
      </p:pic>
      <p:sp>
        <p:nvSpPr>
          <p:cNvPr id="4" name="Content Placeholder 2"/>
          <p:cNvSpPr>
            <a:spLocks noGrp="1"/>
          </p:cNvSpPr>
          <p:nvPr>
            <p:ph idx="1"/>
          </p:nvPr>
        </p:nvSpPr>
        <p:spPr>
          <a:xfrm>
            <a:off x="5524500" y="2057400"/>
            <a:ext cx="5491371" cy="4038600"/>
          </a:xfrm>
        </p:spPr>
        <p:txBody>
          <a:bodyPr anchor="ctr"/>
          <a:lstStyle/>
          <a:p>
            <a:r>
              <a:rPr lang="en-US" dirty="0"/>
              <a:t>Ensure the needle length is long enough for needle tip to be fully submerged in liquid</a:t>
            </a:r>
          </a:p>
          <a:p>
            <a:r>
              <a:rPr lang="en-US" dirty="0"/>
              <a:t>If unable to reach fluid, angle vial or use upside down method</a:t>
            </a:r>
          </a:p>
        </p:txBody>
      </p:sp>
    </p:spTree>
    <p:extLst>
      <p:ext uri="{BB962C8B-B14F-4D97-AF65-F5344CB8AC3E}">
        <p14:creationId xmlns:p14="http://schemas.microsoft.com/office/powerpoint/2010/main" val="1472411072"/>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Medication From an Ampule </a:t>
            </a:r>
          </a:p>
        </p:txBody>
      </p:sp>
      <p:sp>
        <p:nvSpPr>
          <p:cNvPr id="8" name="Content Placeholder 7"/>
          <p:cNvSpPr>
            <a:spLocks noGrp="1"/>
          </p:cNvSpPr>
          <p:nvPr>
            <p:ph idx="1"/>
          </p:nvPr>
        </p:nvSpPr>
        <p:spPr/>
        <p:txBody>
          <a:bodyPr/>
          <a:lstStyle/>
          <a:p>
            <a:pPr marL="0" indent="0">
              <a:lnSpc>
                <a:spcPct val="81000"/>
              </a:lnSpc>
              <a:buNone/>
            </a:pPr>
            <a:r>
              <a:rPr lang="en-US" dirty="0"/>
              <a:t>Clean ampule neck with alcohol swab</a:t>
            </a:r>
          </a:p>
          <a:p>
            <a:pPr marL="0" indent="0">
              <a:lnSpc>
                <a:spcPct val="81000"/>
              </a:lnSpc>
              <a:buNone/>
            </a:pPr>
            <a:r>
              <a:rPr lang="en-US" dirty="0"/>
              <a:t>Snap tip off ampule </a:t>
            </a:r>
          </a:p>
          <a:p>
            <a:pPr marL="0" indent="0">
              <a:lnSpc>
                <a:spcPct val="81000"/>
              </a:lnSpc>
              <a:buNone/>
            </a:pPr>
            <a:r>
              <a:rPr lang="en-US" dirty="0"/>
              <a:t>Attach filter straw to syringe</a:t>
            </a:r>
          </a:p>
          <a:p>
            <a:pPr marL="0" indent="0">
              <a:lnSpc>
                <a:spcPct val="81000"/>
              </a:lnSpc>
              <a:buNone/>
            </a:pPr>
            <a:r>
              <a:rPr lang="en-US" dirty="0"/>
              <a:t>Remove 0.3mg (0.3ml) or 0.15 mg (0.15ml)                                                                    epinephrine from ampule based on weight</a:t>
            </a:r>
          </a:p>
          <a:p>
            <a:pPr marL="0" indent="0">
              <a:lnSpc>
                <a:spcPct val="81000"/>
              </a:lnSpc>
              <a:buNone/>
              <a:defRPr i="1"/>
            </a:pPr>
            <a:r>
              <a:rPr lang="en-US" dirty="0"/>
              <a:t>Switch needle on syringe to 23-25 gauge</a:t>
            </a:r>
          </a:p>
          <a:p>
            <a:pPr marL="45720" indent="0">
              <a:buNone/>
            </a:pPr>
            <a:endParaRPr lang="en-US" dirty="0"/>
          </a:p>
        </p:txBody>
      </p:sp>
      <p:pic>
        <p:nvPicPr>
          <p:cNvPr id="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74893" y="1807119"/>
            <a:ext cx="3450566" cy="1342999"/>
          </a:xfrm>
          <a:prstGeom prst="rect">
            <a:avLst/>
          </a:prstGeom>
          <a:ln w="12700">
            <a:miter lim="400000"/>
          </a:ln>
        </p:spPr>
      </p:pic>
      <p:pic>
        <p:nvPicPr>
          <p:cNvPr id="1026" name="Picture 2" descr="Image result for snapping tip off ampu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7001" y="3642445"/>
            <a:ext cx="50863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ing a blunt filter needle with an ampu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8520" y="4679868"/>
            <a:ext cx="2857500" cy="20193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64168" y="6183824"/>
            <a:ext cx="5774241" cy="523220"/>
          </a:xfrm>
          <a:prstGeom prst="rect">
            <a:avLst/>
          </a:prstGeom>
        </p:spPr>
        <p:txBody>
          <a:bodyPr wrap="square">
            <a:spAutoFit/>
          </a:bodyPr>
          <a:lstStyle/>
          <a:p>
            <a:r>
              <a:rPr lang="en-US" sz="1400" dirty="0"/>
              <a:t>https://opentextbc.ca/clinicalskills/chapter/safe-injection-administration-and-preparing-medication-from-ampules-and-vials/</a:t>
            </a:r>
          </a:p>
        </p:txBody>
      </p:sp>
    </p:spTree>
    <p:extLst>
      <p:ext uri="{BB962C8B-B14F-4D97-AF65-F5344CB8AC3E}">
        <p14:creationId xmlns:p14="http://schemas.microsoft.com/office/powerpoint/2010/main" val="3875827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10666708" cy="1356360"/>
          </a:xfrm>
        </p:spPr>
        <p:txBody>
          <a:bodyPr/>
          <a:lstStyle/>
          <a:p>
            <a:r>
              <a:rPr lang="en-US" dirty="0"/>
              <a:t>Over-draw 0.1mL greater than correct dose</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1666875"/>
            <a:ext cx="3586716" cy="481965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29716" y="2826297"/>
            <a:ext cx="6694229" cy="2500806"/>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30061934"/>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any air bubbles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80640" y="2112400"/>
            <a:ext cx="4903160" cy="3978441"/>
          </a:xfrm>
          <a:prstGeom prst="rect">
            <a:avLst/>
          </a:prstGeom>
        </p:spPr>
      </p:pic>
      <p:sp>
        <p:nvSpPr>
          <p:cNvPr id="5" name="Content Placeholder 2"/>
          <p:cNvSpPr>
            <a:spLocks noGrp="1"/>
          </p:cNvSpPr>
          <p:nvPr>
            <p:ph idx="1"/>
          </p:nvPr>
        </p:nvSpPr>
        <p:spPr>
          <a:xfrm>
            <a:off x="5265140" y="2617725"/>
            <a:ext cx="4339026" cy="2967789"/>
          </a:xfrm>
        </p:spPr>
        <p:txBody>
          <a:bodyPr anchor="ctr"/>
          <a:lstStyle/>
          <a:p>
            <a:r>
              <a:rPr lang="en-US" dirty="0"/>
              <a:t>Remove air bubbles by carefully flicking the barrel of syringe repeatedly until air bubbles have all moved to top</a:t>
            </a:r>
          </a:p>
        </p:txBody>
      </p:sp>
    </p:spTree>
    <p:extLst>
      <p:ext uri="{BB962C8B-B14F-4D97-AF65-F5344CB8AC3E}">
        <p14:creationId xmlns:p14="http://schemas.microsoft.com/office/powerpoint/2010/main" val="4076464"/>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218" y="609600"/>
            <a:ext cx="7029752" cy="1477992"/>
          </a:xfrm>
        </p:spPr>
        <p:txBody>
          <a:bodyPr>
            <a:normAutofit/>
          </a:bodyPr>
          <a:lstStyle/>
          <a:p>
            <a:r>
              <a:rPr lang="en-US" dirty="0"/>
              <a:t>Large air bubble in syringe from inserting needle to far</a:t>
            </a:r>
          </a:p>
        </p:txBody>
      </p:sp>
      <p:sp>
        <p:nvSpPr>
          <p:cNvPr id="6" name="Content Placeholder 2"/>
          <p:cNvSpPr>
            <a:spLocks noGrp="1"/>
          </p:cNvSpPr>
          <p:nvPr>
            <p:ph idx="1"/>
          </p:nvPr>
        </p:nvSpPr>
        <p:spPr>
          <a:xfrm>
            <a:off x="6821224" y="2279475"/>
            <a:ext cx="4339026" cy="2967789"/>
          </a:xfrm>
        </p:spPr>
        <p:txBody>
          <a:bodyPr anchor="ctr"/>
          <a:lstStyle/>
          <a:p>
            <a:r>
              <a:rPr lang="en-US" dirty="0"/>
              <a:t>Air bubbles can be difficult to see and can cause improper dosing</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692"/>
          <a:stretch/>
        </p:blipFill>
        <p:spPr>
          <a:xfrm>
            <a:off x="368489" y="397764"/>
            <a:ext cx="4609729" cy="6062472"/>
          </a:xfrm>
          <a:prstGeom prst="rect">
            <a:avLst/>
          </a:prstGeom>
        </p:spPr>
      </p:pic>
      <p:sp>
        <p:nvSpPr>
          <p:cNvPr id="5" name="Right Arrow 4"/>
          <p:cNvSpPr/>
          <p:nvPr/>
        </p:nvSpPr>
        <p:spPr>
          <a:xfrm flipH="1">
            <a:off x="3259754" y="3429000"/>
            <a:ext cx="3179929" cy="668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2100190"/>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484378" y="1345863"/>
            <a:ext cx="6191144" cy="4229669"/>
          </a:xfrm>
          <a:prstGeom prst="rect">
            <a:avLst/>
          </a:prstGeom>
        </p:spPr>
      </p:pic>
      <p:sp>
        <p:nvSpPr>
          <p:cNvPr id="2" name="Title 1"/>
          <p:cNvSpPr>
            <a:spLocks noGrp="1"/>
          </p:cNvSpPr>
          <p:nvPr>
            <p:ph type="title"/>
          </p:nvPr>
        </p:nvSpPr>
        <p:spPr>
          <a:xfrm>
            <a:off x="4848044" y="609600"/>
            <a:ext cx="7004650" cy="1557638"/>
          </a:xfrm>
        </p:spPr>
        <p:txBody>
          <a:bodyPr/>
          <a:lstStyle/>
          <a:p>
            <a:r>
              <a:rPr lang="en-US" dirty="0"/>
              <a:t>Large air bubbles in syringe</a:t>
            </a:r>
          </a:p>
        </p:txBody>
      </p:sp>
      <p:sp>
        <p:nvSpPr>
          <p:cNvPr id="3" name="Content Placeholder 2"/>
          <p:cNvSpPr>
            <a:spLocks noGrp="1"/>
          </p:cNvSpPr>
          <p:nvPr>
            <p:ph idx="1"/>
          </p:nvPr>
        </p:nvSpPr>
        <p:spPr>
          <a:xfrm>
            <a:off x="4726028" y="6153704"/>
            <a:ext cx="3583029" cy="402566"/>
          </a:xfrm>
        </p:spPr>
        <p:txBody>
          <a:bodyPr>
            <a:normAutofit/>
          </a:bodyPr>
          <a:lstStyle/>
          <a:p>
            <a:pPr marL="0" indent="0">
              <a:buNone/>
            </a:pPr>
            <a:r>
              <a:rPr lang="en-US" dirty="0"/>
              <a:t>*</a:t>
            </a:r>
            <a:r>
              <a:rPr lang="en-US" sz="2000" i="1" dirty="0"/>
              <a:t>Fluid dyed for clearer imagery</a:t>
            </a:r>
            <a:endParaRPr lang="en-US" i="1" dirty="0"/>
          </a:p>
        </p:txBody>
      </p:sp>
      <p:sp>
        <p:nvSpPr>
          <p:cNvPr id="5" name="Right Arrow 4"/>
          <p:cNvSpPr/>
          <p:nvPr/>
        </p:nvSpPr>
        <p:spPr>
          <a:xfrm rot="20543281" flipH="1">
            <a:off x="3136064" y="2632640"/>
            <a:ext cx="3179929" cy="668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919971"/>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Expel air and excess fluid</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590"/>
          <a:stretch/>
        </p:blipFill>
        <p:spPr>
          <a:xfrm>
            <a:off x="5636340" y="1718310"/>
            <a:ext cx="2967644" cy="466344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1718310"/>
            <a:ext cx="3068758" cy="4663440"/>
          </a:xfrm>
          <a:prstGeom prst="rect">
            <a:avLst/>
          </a:prstGeom>
        </p:spPr>
      </p:pic>
    </p:spTree>
    <p:extLst>
      <p:ext uri="{BB962C8B-B14F-4D97-AF65-F5344CB8AC3E}">
        <p14:creationId xmlns:p14="http://schemas.microsoft.com/office/powerpoint/2010/main" val="669951060"/>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0.15mg = 0.15mL</a:t>
            </a:r>
          </a:p>
        </p:txBody>
      </p:sp>
      <p:sp>
        <p:nvSpPr>
          <p:cNvPr id="3" name="Content Placeholder 2"/>
          <p:cNvSpPr>
            <a:spLocks noGrp="1"/>
          </p:cNvSpPr>
          <p:nvPr>
            <p:ph idx="1"/>
          </p:nvPr>
        </p:nvSpPr>
        <p:spPr/>
        <p:txBody>
          <a:bodyPr>
            <a:normAutofit lnSpcReduction="10000"/>
          </a:bodyPr>
          <a:lstStyle/>
          <a:p>
            <a:r>
              <a:rPr lang="en-US" dirty="0"/>
              <a:t>Pediatric = Under 25kg (55lbs)</a:t>
            </a:r>
          </a:p>
          <a:p>
            <a:endParaRPr lang="en-US" dirty="0"/>
          </a:p>
          <a:p>
            <a:endParaRPr lang="en-US" dirty="0"/>
          </a:p>
          <a:p>
            <a:endParaRPr lang="en-US" dirty="0"/>
          </a:p>
          <a:p>
            <a:endParaRPr lang="en-US" dirty="0"/>
          </a:p>
          <a:p>
            <a:endParaRPr lang="en-US" dirty="0"/>
          </a:p>
          <a:p>
            <a:endParaRPr lang="en-US" dirty="0"/>
          </a:p>
          <a:p>
            <a:r>
              <a:rPr lang="en-US" dirty="0"/>
              <a:t>*Many pediatric patients weigh greater than 55lbs, in that case the adult dose of 0.3mL is correct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0" y="2466303"/>
            <a:ext cx="10945709" cy="2666975"/>
          </a:xfrm>
          <a:prstGeom prst="rect">
            <a:avLst/>
          </a:prstGeom>
        </p:spPr>
      </p:pic>
    </p:spTree>
    <p:extLst>
      <p:ext uri="{BB962C8B-B14F-4D97-AF65-F5344CB8AC3E}">
        <p14:creationId xmlns:p14="http://schemas.microsoft.com/office/powerpoint/2010/main" val="34805993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Epinephrine Syringe Programs in EMS</a:t>
            </a:r>
          </a:p>
        </p:txBody>
      </p:sp>
      <p:sp>
        <p:nvSpPr>
          <p:cNvPr id="3" name="Content Placeholder 2"/>
          <p:cNvSpPr>
            <a:spLocks noGrp="1"/>
          </p:cNvSpPr>
          <p:nvPr>
            <p:ph idx="1"/>
          </p:nvPr>
        </p:nvSpPr>
        <p:spPr/>
        <p:txBody>
          <a:bodyPr/>
          <a:lstStyle/>
          <a:p>
            <a:r>
              <a:rPr lang="en-US" dirty="0"/>
              <a:t>Multiple states allow EMTs to administer epinephrine via vial and syringe</a:t>
            </a:r>
          </a:p>
          <a:p>
            <a:r>
              <a:rPr lang="en-US" dirty="0"/>
              <a:t>King County, Washington created “Check &amp; Inject Kits”</a:t>
            </a:r>
          </a:p>
          <a:p>
            <a:pPr lvl="1"/>
            <a:r>
              <a:rPr lang="en-US" dirty="0"/>
              <a:t>Hundreds of BLS administrations of epinephrine</a:t>
            </a:r>
          </a:p>
          <a:p>
            <a:pPr lvl="1"/>
            <a:r>
              <a:rPr lang="en-US" dirty="0"/>
              <a:t>No reported injuries to providers</a:t>
            </a:r>
          </a:p>
          <a:p>
            <a:pPr lvl="1"/>
            <a:r>
              <a:rPr lang="en-US" dirty="0"/>
              <a:t>No adverse patient events</a:t>
            </a:r>
          </a:p>
          <a:p>
            <a:pPr lvl="2"/>
            <a:r>
              <a:rPr lang="en-US" dirty="0"/>
              <a:t>Increased rates of appropriate use of epinephrine</a:t>
            </a:r>
          </a:p>
          <a:p>
            <a:r>
              <a:rPr lang="en-US" dirty="0"/>
              <a:t>New York State</a:t>
            </a:r>
          </a:p>
          <a:p>
            <a:pPr lvl="1"/>
            <a:r>
              <a:rPr lang="en-US" dirty="0"/>
              <a:t>Check and Inject Kits</a:t>
            </a:r>
          </a:p>
          <a:p>
            <a:pPr lvl="1"/>
            <a:r>
              <a:rPr lang="en-US" dirty="0"/>
              <a:t>Custom syringes with markings for doses of epinephrine</a:t>
            </a:r>
          </a:p>
        </p:txBody>
      </p:sp>
    </p:spTree>
    <p:extLst>
      <p:ext uri="{BB962C8B-B14F-4D97-AF65-F5344CB8AC3E}">
        <p14:creationId xmlns:p14="http://schemas.microsoft.com/office/powerpoint/2010/main" val="1451437359"/>
      </p:ext>
    </p:extLst>
  </p:cSld>
  <p:clrMapOvr>
    <a:masterClrMapping/>
  </p:clrMapOvr>
  <p:transition spd="slow" advTm="53473">
    <p:fade thruBlk="1"/>
  </p:transition>
  <p:extLst>
    <p:ext uri="{E180D4A7-C9FB-4DFB-919C-405C955672EB}">
      <p14:showEvtLst xmlns:p14="http://schemas.microsoft.com/office/powerpoint/2010/main">
        <p14:playEvt time="0" objId="5"/>
        <p14:stopEvt time="51044" objId="5"/>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09599"/>
            <a:ext cx="2489200" cy="3285067"/>
          </a:xfrm>
        </p:spPr>
        <p:txBody>
          <a:bodyPr>
            <a:normAutofit/>
          </a:bodyPr>
          <a:lstStyle/>
          <a:p>
            <a:r>
              <a:rPr lang="en-US" sz="4000" dirty="0"/>
              <a:t>EPI-Safe Syringe (</a:t>
            </a:r>
            <a:r>
              <a:rPr lang="en-US" sz="4000" dirty="0" err="1"/>
              <a:t>Curaplex</a:t>
            </a:r>
            <a:r>
              <a:rPr lang="en-US" sz="4000" dirty="0"/>
              <a:t>)</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437467" y="1109938"/>
            <a:ext cx="7044266" cy="528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825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997200" y="282018"/>
            <a:ext cx="5958404" cy="6051049"/>
          </a:xfrm>
        </p:spPr>
      </p:pic>
      <p:pic>
        <p:nvPicPr>
          <p:cNvPr id="2" name="51- cross che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69547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63" y="172871"/>
            <a:ext cx="9875520" cy="1356360"/>
          </a:xfrm>
        </p:spPr>
        <p:txBody>
          <a:bodyPr/>
          <a:lstStyle/>
          <a:p>
            <a:r>
              <a:rPr lang="en-US" dirty="0"/>
              <a:t>Cross Check or Re-Check</a:t>
            </a:r>
          </a:p>
        </p:txBody>
      </p:sp>
      <p:sp>
        <p:nvSpPr>
          <p:cNvPr id="3" name="Content Placeholder 2"/>
          <p:cNvSpPr>
            <a:spLocks noGrp="1"/>
          </p:cNvSpPr>
          <p:nvPr>
            <p:ph idx="1"/>
          </p:nvPr>
        </p:nvSpPr>
        <p:spPr>
          <a:xfrm>
            <a:off x="1143000" y="1282890"/>
            <a:ext cx="9872871" cy="4813110"/>
          </a:xfrm>
        </p:spPr>
        <p:txBody>
          <a:bodyPr>
            <a:normAutofit fontScale="92500" lnSpcReduction="10000"/>
          </a:bodyPr>
          <a:lstStyle/>
          <a:p>
            <a:pPr>
              <a:buClr>
                <a:srgbClr val="00B0F0"/>
              </a:buClr>
            </a:pPr>
            <a:r>
              <a:rPr lang="en-US" dirty="0"/>
              <a:t>This is designed to be performed by two people</a:t>
            </a:r>
          </a:p>
          <a:p>
            <a:pPr>
              <a:buClr>
                <a:srgbClr val="00B0F0"/>
              </a:buClr>
            </a:pPr>
            <a:r>
              <a:rPr lang="en-US" b="1" dirty="0"/>
              <a:t>If a second person is not available, PAUSE at each step, THINK and CONFIRM before moving to the next step</a:t>
            </a:r>
          </a:p>
          <a:p>
            <a:pPr>
              <a:buClr>
                <a:srgbClr val="00B0F0"/>
              </a:buClr>
            </a:pPr>
            <a:r>
              <a:rPr lang="en-US" sz="2600" b="1" dirty="0"/>
              <a:t>Correct medication: Epinephrine 1mg/1mL</a:t>
            </a:r>
          </a:p>
          <a:p>
            <a:pPr lvl="1"/>
            <a:r>
              <a:rPr lang="en-US" dirty="0"/>
              <a:t>Visually inspect vial or ampule and confirm correct medication</a:t>
            </a:r>
          </a:p>
          <a:p>
            <a:pPr>
              <a:buClr>
                <a:srgbClr val="00B0F0"/>
              </a:buClr>
            </a:pPr>
            <a:r>
              <a:rPr lang="en-US" sz="2800" b="1" dirty="0"/>
              <a:t>Correct dose:</a:t>
            </a:r>
          </a:p>
          <a:p>
            <a:pPr lvl="1">
              <a:buClr>
                <a:srgbClr val="00B0F0"/>
              </a:buClr>
            </a:pPr>
            <a:r>
              <a:rPr lang="en-US" dirty="0"/>
              <a:t>Adult: 0.3mL</a:t>
            </a:r>
          </a:p>
          <a:p>
            <a:pPr lvl="1">
              <a:buClr>
                <a:srgbClr val="00B0F0"/>
              </a:buClr>
            </a:pPr>
            <a:r>
              <a:rPr lang="en-US" dirty="0"/>
              <a:t>Pediatric (Under 25kg): 0.15mL</a:t>
            </a:r>
          </a:p>
          <a:p>
            <a:pPr lvl="2"/>
            <a:r>
              <a:rPr lang="en-US" dirty="0"/>
              <a:t>Confirm selected dose is correct</a:t>
            </a:r>
          </a:p>
          <a:p>
            <a:pPr>
              <a:buClr>
                <a:srgbClr val="00B0F0"/>
              </a:buClr>
            </a:pPr>
            <a:r>
              <a:rPr lang="en-US" sz="2600" b="1" dirty="0"/>
              <a:t>Inspect Syringe:</a:t>
            </a:r>
          </a:p>
          <a:p>
            <a:pPr lvl="1">
              <a:buClr>
                <a:srgbClr val="00B0F0"/>
              </a:buClr>
            </a:pPr>
            <a:r>
              <a:rPr lang="en-US" dirty="0"/>
              <a:t>Correct volume for dose</a:t>
            </a:r>
          </a:p>
          <a:p>
            <a:pPr lvl="1">
              <a:buClr>
                <a:srgbClr val="00B0F0"/>
              </a:buClr>
            </a:pPr>
            <a:r>
              <a:rPr lang="en-US" dirty="0"/>
              <a:t>No air bubbles</a:t>
            </a:r>
          </a:p>
          <a:p>
            <a:pPr lvl="2"/>
            <a:r>
              <a:rPr lang="en-US" dirty="0"/>
              <a:t>Visually inspects and confirms </a:t>
            </a:r>
          </a:p>
        </p:txBody>
      </p:sp>
    </p:spTree>
    <p:extLst>
      <p:ext uri="{BB962C8B-B14F-4D97-AF65-F5344CB8AC3E}">
        <p14:creationId xmlns:p14="http://schemas.microsoft.com/office/powerpoint/2010/main" val="1215694135"/>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CHECK</a:t>
            </a:r>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3848660"/>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65008" y="1318260"/>
            <a:ext cx="8261984" cy="4221480"/>
          </a:xfrm>
        </p:spPr>
      </p:pic>
    </p:spTree>
    <p:extLst>
      <p:ext uri="{BB962C8B-B14F-4D97-AF65-F5344CB8AC3E}">
        <p14:creationId xmlns:p14="http://schemas.microsoft.com/office/powerpoint/2010/main" val="2946417159"/>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0563"/>
            <a:ext cx="10515600" cy="1356360"/>
          </a:xfrm>
        </p:spPr>
        <p:txBody>
          <a:bodyPr/>
          <a:lstStyle/>
          <a:p>
            <a:r>
              <a:rPr lang="en-US" dirty="0"/>
              <a:t>Check volume of medication in syringe is correct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1942" y="2337124"/>
            <a:ext cx="10216272" cy="3998627"/>
          </a:xfrm>
          <a:prstGeom prst="rect">
            <a:avLst/>
          </a:prstGeom>
        </p:spPr>
      </p:pic>
    </p:spTree>
    <p:extLst>
      <p:ext uri="{BB962C8B-B14F-4D97-AF65-F5344CB8AC3E}">
        <p14:creationId xmlns:p14="http://schemas.microsoft.com/office/powerpoint/2010/main" val="742916842"/>
      </p:ext>
    </p:extLst>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0.3mg = 0.3mL</a:t>
            </a:r>
          </a:p>
        </p:txBody>
      </p:sp>
      <p:sp>
        <p:nvSpPr>
          <p:cNvPr id="3" name="Content Placeholder 2"/>
          <p:cNvSpPr>
            <a:spLocks noGrp="1"/>
          </p:cNvSpPr>
          <p:nvPr>
            <p:ph idx="1"/>
          </p:nvPr>
        </p:nvSpPr>
        <p:spPr/>
        <p:txBody>
          <a:bodyPr/>
          <a:lstStyle/>
          <a:p>
            <a:r>
              <a:rPr lang="en-US" dirty="0"/>
              <a:t>Adults = 55lbs +</a:t>
            </a:r>
          </a:p>
          <a:p>
            <a:pPr marL="45720" indent="0">
              <a:buNone/>
            </a:pP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163" y="2563502"/>
            <a:ext cx="11263671" cy="2219325"/>
          </a:xfrm>
          <a:prstGeom prst="rect">
            <a:avLst/>
          </a:prstGeom>
        </p:spPr>
      </p:pic>
    </p:spTree>
    <p:extLst>
      <p:ext uri="{BB962C8B-B14F-4D97-AF65-F5344CB8AC3E}">
        <p14:creationId xmlns:p14="http://schemas.microsoft.com/office/powerpoint/2010/main" val="1144632951"/>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0.15mg = 0.15mL</a:t>
            </a:r>
          </a:p>
        </p:txBody>
      </p:sp>
      <p:sp>
        <p:nvSpPr>
          <p:cNvPr id="3" name="Content Placeholder 2"/>
          <p:cNvSpPr>
            <a:spLocks noGrp="1"/>
          </p:cNvSpPr>
          <p:nvPr>
            <p:ph idx="1"/>
          </p:nvPr>
        </p:nvSpPr>
        <p:spPr/>
        <p:txBody>
          <a:bodyPr>
            <a:normAutofit lnSpcReduction="10000"/>
          </a:bodyPr>
          <a:lstStyle/>
          <a:p>
            <a:r>
              <a:rPr lang="en-US" dirty="0"/>
              <a:t>Pediatric = Under 25kg (55lbs)</a:t>
            </a:r>
          </a:p>
          <a:p>
            <a:endParaRPr lang="en-US" dirty="0"/>
          </a:p>
          <a:p>
            <a:endParaRPr lang="en-US" dirty="0"/>
          </a:p>
          <a:p>
            <a:endParaRPr lang="en-US" dirty="0"/>
          </a:p>
          <a:p>
            <a:endParaRPr lang="en-US" dirty="0"/>
          </a:p>
          <a:p>
            <a:endParaRPr lang="en-US" dirty="0"/>
          </a:p>
          <a:p>
            <a:endParaRPr lang="en-US" dirty="0"/>
          </a:p>
          <a:p>
            <a:r>
              <a:rPr lang="en-US" dirty="0"/>
              <a:t>*Many pediatric patients weigh greater than 55lbs, in that case the adult dose of 0.3mL is correct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0" y="2466303"/>
            <a:ext cx="10945709" cy="2666975"/>
          </a:xfrm>
          <a:prstGeom prst="rect">
            <a:avLst/>
          </a:prstGeom>
        </p:spPr>
      </p:pic>
    </p:spTree>
    <p:extLst>
      <p:ext uri="{BB962C8B-B14F-4D97-AF65-F5344CB8AC3E}">
        <p14:creationId xmlns:p14="http://schemas.microsoft.com/office/powerpoint/2010/main" val="2594483253"/>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09599"/>
            <a:ext cx="2489200" cy="3285067"/>
          </a:xfrm>
        </p:spPr>
        <p:txBody>
          <a:bodyPr>
            <a:normAutofit/>
          </a:bodyPr>
          <a:lstStyle/>
          <a:p>
            <a:r>
              <a:rPr lang="en-US" sz="4000" dirty="0"/>
              <a:t>EPI-Safe Syringe (</a:t>
            </a:r>
            <a:r>
              <a:rPr lang="en-US" sz="4000" dirty="0" err="1"/>
              <a:t>Curaplex</a:t>
            </a:r>
            <a:r>
              <a:rPr lang="en-US" sz="4000" dirty="0"/>
              <a:t>)</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437467" y="1109938"/>
            <a:ext cx="7044266" cy="528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41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997200" y="282018"/>
            <a:ext cx="5958404" cy="6051049"/>
          </a:xfrm>
        </p:spPr>
      </p:pic>
      <p:pic>
        <p:nvPicPr>
          <p:cNvPr id="2" name="51- cross che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50110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Program – Two Sections</a:t>
            </a:r>
          </a:p>
        </p:txBody>
      </p:sp>
      <p:sp>
        <p:nvSpPr>
          <p:cNvPr id="3" name="Content Placeholder 2"/>
          <p:cNvSpPr>
            <a:spLocks noGrp="1"/>
          </p:cNvSpPr>
          <p:nvPr>
            <p:ph idx="1"/>
          </p:nvPr>
        </p:nvSpPr>
        <p:spPr/>
        <p:txBody>
          <a:bodyPr>
            <a:normAutofit/>
          </a:bodyPr>
          <a:lstStyle/>
          <a:p>
            <a:pPr marL="274320" lvl="1" indent="0">
              <a:buNone/>
            </a:pPr>
            <a:r>
              <a:rPr lang="en-US" sz="2800" dirty="0"/>
              <a:t>Section 1 - A review of Anaphylaxis</a:t>
            </a:r>
          </a:p>
          <a:p>
            <a:r>
              <a:rPr lang="en-US" sz="2800" dirty="0"/>
              <a:t>Section 2 - Instruction on the administration of EPI for anaphylaxis using the </a:t>
            </a:r>
            <a:r>
              <a:rPr lang="en-US" sz="3200" b="1" i="1" dirty="0"/>
              <a:t>Ready, Check Inject Program</a:t>
            </a:r>
            <a:endParaRPr lang="en-US" sz="2800" b="1" i="1" dirty="0"/>
          </a:p>
        </p:txBody>
      </p:sp>
    </p:spTree>
    <p:extLst>
      <p:ext uri="{BB962C8B-B14F-4D97-AF65-F5344CB8AC3E}">
        <p14:creationId xmlns:p14="http://schemas.microsoft.com/office/powerpoint/2010/main" val="4009168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63" y="172871"/>
            <a:ext cx="9875520" cy="1356360"/>
          </a:xfrm>
        </p:spPr>
        <p:txBody>
          <a:bodyPr/>
          <a:lstStyle/>
          <a:p>
            <a:r>
              <a:rPr lang="en-US" dirty="0"/>
              <a:t>Cross Check or Re-Check</a:t>
            </a:r>
          </a:p>
        </p:txBody>
      </p:sp>
      <p:sp>
        <p:nvSpPr>
          <p:cNvPr id="3" name="Content Placeholder 2"/>
          <p:cNvSpPr>
            <a:spLocks noGrp="1"/>
          </p:cNvSpPr>
          <p:nvPr>
            <p:ph idx="1"/>
          </p:nvPr>
        </p:nvSpPr>
        <p:spPr>
          <a:xfrm>
            <a:off x="1143000" y="1282890"/>
            <a:ext cx="9872871" cy="4813110"/>
          </a:xfrm>
        </p:spPr>
        <p:txBody>
          <a:bodyPr>
            <a:normAutofit fontScale="92500" lnSpcReduction="10000"/>
          </a:bodyPr>
          <a:lstStyle/>
          <a:p>
            <a:pPr>
              <a:buClr>
                <a:srgbClr val="00B0F0"/>
              </a:buClr>
            </a:pPr>
            <a:r>
              <a:rPr lang="en-US" dirty="0"/>
              <a:t>This is designed to be performed by two people</a:t>
            </a:r>
          </a:p>
          <a:p>
            <a:pPr>
              <a:buClr>
                <a:srgbClr val="00B0F0"/>
              </a:buClr>
            </a:pPr>
            <a:r>
              <a:rPr lang="en-US" b="1" dirty="0"/>
              <a:t>If a second person is not available, PAUSE at each step, THINK and CONFIRM before moving to the next step</a:t>
            </a:r>
          </a:p>
          <a:p>
            <a:pPr>
              <a:buClr>
                <a:srgbClr val="00B0F0"/>
              </a:buClr>
            </a:pPr>
            <a:r>
              <a:rPr lang="en-US" sz="2600" b="1" dirty="0"/>
              <a:t>Correct medication: Epinephrine 1mg/1mL</a:t>
            </a:r>
          </a:p>
          <a:p>
            <a:pPr lvl="1"/>
            <a:r>
              <a:rPr lang="en-US" dirty="0"/>
              <a:t>Visually inspect vial or ampule and confirm correct medication</a:t>
            </a:r>
          </a:p>
          <a:p>
            <a:pPr>
              <a:buClr>
                <a:srgbClr val="00B0F0"/>
              </a:buClr>
            </a:pPr>
            <a:r>
              <a:rPr lang="en-US" sz="2800" b="1" dirty="0"/>
              <a:t>Correct dose:</a:t>
            </a:r>
          </a:p>
          <a:p>
            <a:pPr lvl="1">
              <a:buClr>
                <a:srgbClr val="00B0F0"/>
              </a:buClr>
            </a:pPr>
            <a:r>
              <a:rPr lang="en-US" dirty="0"/>
              <a:t>Adult: 0.3mL</a:t>
            </a:r>
          </a:p>
          <a:p>
            <a:pPr lvl="1">
              <a:buClr>
                <a:srgbClr val="00B0F0"/>
              </a:buClr>
            </a:pPr>
            <a:r>
              <a:rPr lang="en-US" dirty="0"/>
              <a:t>Pediatric (Under 25kg): 0.15mL</a:t>
            </a:r>
          </a:p>
          <a:p>
            <a:pPr lvl="2"/>
            <a:r>
              <a:rPr lang="en-US" dirty="0"/>
              <a:t>Confirm selected dose is correct</a:t>
            </a:r>
          </a:p>
          <a:p>
            <a:pPr>
              <a:buClr>
                <a:srgbClr val="00B0F0"/>
              </a:buClr>
            </a:pPr>
            <a:r>
              <a:rPr lang="en-US" sz="2600" b="1" dirty="0"/>
              <a:t>Inspect Syringe:</a:t>
            </a:r>
          </a:p>
          <a:p>
            <a:pPr lvl="1">
              <a:buClr>
                <a:srgbClr val="00B0F0"/>
              </a:buClr>
            </a:pPr>
            <a:r>
              <a:rPr lang="en-US" dirty="0"/>
              <a:t>Correct volume for dose</a:t>
            </a:r>
          </a:p>
          <a:p>
            <a:pPr lvl="1">
              <a:buClr>
                <a:srgbClr val="00B0F0"/>
              </a:buClr>
            </a:pPr>
            <a:r>
              <a:rPr lang="en-US" dirty="0"/>
              <a:t>No air bubbles</a:t>
            </a:r>
          </a:p>
          <a:p>
            <a:pPr lvl="2"/>
            <a:r>
              <a:rPr lang="en-US" dirty="0"/>
              <a:t>Visually inspects and confirms </a:t>
            </a:r>
          </a:p>
        </p:txBody>
      </p:sp>
    </p:spTree>
    <p:extLst>
      <p:ext uri="{BB962C8B-B14F-4D97-AF65-F5344CB8AC3E}">
        <p14:creationId xmlns:p14="http://schemas.microsoft.com/office/powerpoint/2010/main" val="2398618250"/>
      </p:ext>
    </p:extLst>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INJECT</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27309570"/>
      </p:ext>
    </p:extLst>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2431256" y="636814"/>
            <a:ext cx="7329488" cy="5584372"/>
          </a:xfrm>
        </p:spPr>
      </p:pic>
      <p:pic>
        <p:nvPicPr>
          <p:cNvPr id="2" name="54- inject ste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12297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patient’s mid-thigh</a:t>
            </a: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29712" y="4076700"/>
            <a:ext cx="2428875" cy="220027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1763859"/>
            <a:ext cx="6958263" cy="4513116"/>
          </a:xfrm>
          <a:prstGeom prst="rect">
            <a:avLst/>
          </a:prstGeom>
        </p:spPr>
      </p:pic>
    </p:spTree>
    <p:extLst>
      <p:ext uri="{BB962C8B-B14F-4D97-AF65-F5344CB8AC3E}">
        <p14:creationId xmlns:p14="http://schemas.microsoft.com/office/powerpoint/2010/main" val="3017867450"/>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Cleanse selected site with alcohol prep</a:t>
            </a: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29712" y="4076700"/>
            <a:ext cx="2428875" cy="220027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1761961"/>
            <a:ext cx="6557211" cy="4629478"/>
          </a:xfrm>
          <a:prstGeom prst="rect">
            <a:avLst/>
          </a:prstGeom>
        </p:spPr>
      </p:pic>
    </p:spTree>
    <p:extLst>
      <p:ext uri="{BB962C8B-B14F-4D97-AF65-F5344CB8AC3E}">
        <p14:creationId xmlns:p14="http://schemas.microsoft.com/office/powerpoint/2010/main" val="3151363140"/>
      </p:ext>
    </p:extLst>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539" y="889120"/>
            <a:ext cx="11181657" cy="1356360"/>
          </a:xfrm>
        </p:spPr>
        <p:txBody>
          <a:bodyPr/>
          <a:lstStyle/>
          <a:p>
            <a:r>
              <a:rPr lang="en-US" dirty="0"/>
              <a:t>Flatten skin of mid-thigh with thumb and forefinger</a:t>
            </a: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5458" y="4076700"/>
            <a:ext cx="3957638" cy="2471737"/>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6539" y="2245480"/>
            <a:ext cx="6197661" cy="4302957"/>
          </a:xfrm>
          <a:prstGeom prst="rect">
            <a:avLst/>
          </a:prstGeom>
        </p:spPr>
      </p:pic>
    </p:spTree>
    <p:extLst>
      <p:ext uri="{BB962C8B-B14F-4D97-AF65-F5344CB8AC3E}">
        <p14:creationId xmlns:p14="http://schemas.microsoft.com/office/powerpoint/2010/main" val="3137643508"/>
      </p:ext>
    </p:extLst>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 needle quickly at 90° angle to skin</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1965960"/>
            <a:ext cx="7133220" cy="4336394"/>
          </a:xfrm>
          <a:prstGeom prst="rect">
            <a:avLst/>
          </a:prstGeom>
        </p:spPr>
      </p:pic>
      <p:pic>
        <p:nvPicPr>
          <p:cNvPr id="5"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6220" y="4056488"/>
            <a:ext cx="3674431" cy="2471737"/>
          </a:xfrm>
          <a:prstGeom prst="rect">
            <a:avLst/>
          </a:prstGeom>
        </p:spPr>
      </p:pic>
    </p:spTree>
    <p:extLst>
      <p:ext uri="{BB962C8B-B14F-4D97-AF65-F5344CB8AC3E}">
        <p14:creationId xmlns:p14="http://schemas.microsoft.com/office/powerpoint/2010/main" val="2644791816"/>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8822410" cy="1356360"/>
          </a:xfrm>
        </p:spPr>
        <p:txBody>
          <a:bodyPr/>
          <a:lstStyle/>
          <a:p>
            <a:r>
              <a:rPr lang="en-US" dirty="0"/>
              <a:t>Depress plunger slowly to inject entire dose of medication</a:t>
            </a: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5450" y="4076700"/>
            <a:ext cx="2486025" cy="240642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1814871"/>
            <a:ext cx="7668127" cy="4668252"/>
          </a:xfrm>
          <a:prstGeom prst="rect">
            <a:avLst/>
          </a:prstGeom>
        </p:spPr>
      </p:pic>
      <p:sp>
        <p:nvSpPr>
          <p:cNvPr id="3" name="TextBox 2"/>
          <p:cNvSpPr txBox="1"/>
          <p:nvPr/>
        </p:nvSpPr>
        <p:spPr>
          <a:xfrm>
            <a:off x="9315450" y="2507903"/>
            <a:ext cx="2486025" cy="1384995"/>
          </a:xfrm>
          <a:prstGeom prst="rect">
            <a:avLst/>
          </a:prstGeom>
          <a:noFill/>
        </p:spPr>
        <p:txBody>
          <a:bodyPr wrap="square" rtlCol="0">
            <a:spAutoFit/>
          </a:bodyPr>
          <a:lstStyle/>
          <a:p>
            <a:r>
              <a:rPr lang="en-US" sz="2800" b="1" dirty="0"/>
              <a:t>Alternative Two hand  technique</a:t>
            </a:r>
          </a:p>
        </p:txBody>
      </p:sp>
    </p:spTree>
    <p:extLst>
      <p:ext uri="{BB962C8B-B14F-4D97-AF65-F5344CB8AC3E}">
        <p14:creationId xmlns:p14="http://schemas.microsoft.com/office/powerpoint/2010/main" val="1471398488"/>
      </p:ext>
    </p:extLst>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7" y="575733"/>
            <a:ext cx="9875520" cy="1356360"/>
          </a:xfrm>
        </p:spPr>
        <p:txBody>
          <a:bodyPr>
            <a:normAutofit fontScale="90000"/>
          </a:bodyPr>
          <a:lstStyle/>
          <a:p>
            <a:r>
              <a:rPr lang="en-US" dirty="0"/>
              <a:t>In children – be sure to stabilize extremity to avoid laceration with patient movement</a:t>
            </a:r>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165959" y="2057400"/>
            <a:ext cx="782674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585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333854" cy="1356360"/>
          </a:xfrm>
        </p:spPr>
        <p:txBody>
          <a:bodyPr/>
          <a:lstStyle/>
          <a:p>
            <a:r>
              <a:rPr lang="en-US" dirty="0"/>
              <a:t>Remove needle and engage needle safety mechanism</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00075" y="2337435"/>
            <a:ext cx="4552950" cy="3467100"/>
          </a:xfrm>
          <a:prstGeom prst="rect">
            <a:avLst/>
          </a:prstGeom>
        </p:spPr>
      </p:pic>
      <p:sp>
        <p:nvSpPr>
          <p:cNvPr id="8" name="Content Placeholder 2"/>
          <p:cNvSpPr>
            <a:spLocks noGrp="1"/>
          </p:cNvSpPr>
          <p:nvPr>
            <p:ph idx="1"/>
          </p:nvPr>
        </p:nvSpPr>
        <p:spPr>
          <a:xfrm>
            <a:off x="4857750" y="1794509"/>
            <a:ext cx="6158121" cy="4552951"/>
          </a:xfrm>
        </p:spPr>
        <p:txBody>
          <a:bodyPr anchor="ctr">
            <a:normAutofit/>
          </a:bodyPr>
          <a:lstStyle/>
          <a:p>
            <a:r>
              <a:rPr lang="en-US" dirty="0"/>
              <a:t>Many different types of safety needles exist</a:t>
            </a:r>
          </a:p>
          <a:p>
            <a:r>
              <a:rPr lang="en-US" dirty="0"/>
              <a:t>Ensure you know how to properly engage the safety of the type of needle utilized</a:t>
            </a:r>
          </a:p>
        </p:txBody>
      </p:sp>
    </p:spTree>
    <p:extLst>
      <p:ext uri="{BB962C8B-B14F-4D97-AF65-F5344CB8AC3E}">
        <p14:creationId xmlns:p14="http://schemas.microsoft.com/office/powerpoint/2010/main" val="2120541128"/>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Anaphylaxis</a:t>
            </a:r>
          </a:p>
        </p:txBody>
      </p:sp>
      <p:sp>
        <p:nvSpPr>
          <p:cNvPr id="5" name="Text Placeholder 4"/>
          <p:cNvSpPr>
            <a:spLocks noGrp="1"/>
          </p:cNvSpPr>
          <p:nvPr>
            <p:ph type="body" idx="1"/>
          </p:nvPr>
        </p:nvSpPr>
        <p:spPr/>
        <p:txBody>
          <a:bodyPr>
            <a:normAutofit/>
          </a:bodyPr>
          <a:lstStyle/>
          <a:p>
            <a:r>
              <a:rPr lang="en-US" sz="2400" dirty="0">
                <a:solidFill>
                  <a:schemeClr val="tx1"/>
                </a:solidFill>
              </a:rPr>
              <a:t>Review of Anaphylaxis</a:t>
            </a:r>
          </a:p>
        </p:txBody>
      </p:sp>
    </p:spTree>
    <p:extLst>
      <p:ext uri="{BB962C8B-B14F-4D97-AF65-F5344CB8AC3E}">
        <p14:creationId xmlns:p14="http://schemas.microsoft.com/office/powerpoint/2010/main" val="377434968"/>
      </p:ext>
    </p:extLst>
  </p:cSld>
  <p:clrMapOvr>
    <a:masterClrMapping/>
  </p:clrMapOvr>
  <p:transition spd="slow" advTm="6656">
    <p:fade thruBlk="1"/>
  </p:transition>
  <p:extLst>
    <p:ext uri="{E180D4A7-C9FB-4DFB-919C-405C955672EB}">
      <p14:showEvtLst xmlns:p14="http://schemas.microsoft.com/office/powerpoint/2010/main">
        <p14:playEvt time="0" objId="3"/>
        <p14:stopEvt time="6082" objId="3"/>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Dispose in proper sharps container</a:t>
            </a: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72600" y="4076700"/>
            <a:ext cx="2371725" cy="2377848"/>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7742" y="1838325"/>
            <a:ext cx="5981700" cy="4476750"/>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695881195"/>
      </p:ext>
    </p:extLst>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needle</a:t>
            </a:r>
          </a:p>
        </p:txBody>
      </p:sp>
      <p:sp>
        <p:nvSpPr>
          <p:cNvPr id="3" name="Content Placeholder 2"/>
          <p:cNvSpPr>
            <a:spLocks noGrp="1"/>
          </p:cNvSpPr>
          <p:nvPr>
            <p:ph idx="1"/>
          </p:nvPr>
        </p:nvSpPr>
        <p:spPr/>
        <p:txBody>
          <a:bodyPr/>
          <a:lstStyle/>
          <a:p>
            <a:r>
              <a:rPr lang="en-US" dirty="0"/>
              <a:t>If not immediately ready to administer epinephrine after drawing</a:t>
            </a:r>
          </a:p>
          <a:p>
            <a:r>
              <a:rPr lang="en-US" dirty="0"/>
              <a:t>Engage safety mechanism on needle and leave attached to syringe</a:t>
            </a:r>
          </a:p>
          <a:p>
            <a:r>
              <a:rPr lang="en-US" dirty="0"/>
              <a:t>Prepare patient and site for administration of epinephrine</a:t>
            </a:r>
          </a:p>
          <a:p>
            <a:r>
              <a:rPr lang="en-US" dirty="0"/>
              <a:t>Remove needle and immediately attach new, sterile needle to syringe</a:t>
            </a:r>
          </a:p>
          <a:p>
            <a:r>
              <a:rPr lang="en-US" dirty="0"/>
              <a:t>Place first needle in sharps container</a:t>
            </a:r>
          </a:p>
          <a:p>
            <a:r>
              <a:rPr lang="en-US" dirty="0"/>
              <a:t>Remove cap from new needle</a:t>
            </a:r>
          </a:p>
          <a:p>
            <a:r>
              <a:rPr lang="en-US" dirty="0"/>
              <a:t>Administer epinephrine</a:t>
            </a:r>
          </a:p>
        </p:txBody>
      </p:sp>
    </p:spTree>
    <p:extLst>
      <p:ext uri="{BB962C8B-B14F-4D97-AF65-F5344CB8AC3E}">
        <p14:creationId xmlns:p14="http://schemas.microsoft.com/office/powerpoint/2010/main" val="353626437"/>
      </p:ext>
    </p:extLst>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Re-assess</a:t>
            </a:r>
          </a:p>
        </p:txBody>
      </p:sp>
      <p:sp>
        <p:nvSpPr>
          <p:cNvPr id="5" name="Content Placeholder 4"/>
          <p:cNvSpPr>
            <a:spLocks noGrp="1"/>
          </p:cNvSpPr>
          <p:nvPr>
            <p:ph idx="1"/>
          </p:nvPr>
        </p:nvSpPr>
        <p:spPr>
          <a:xfrm>
            <a:off x="1143000" y="1965960"/>
            <a:ext cx="9872871" cy="4130040"/>
          </a:xfrm>
        </p:spPr>
        <p:txBody>
          <a:bodyPr/>
          <a:lstStyle/>
          <a:p>
            <a:r>
              <a:rPr lang="en-US" dirty="0"/>
              <a:t>Monitor your patient’s condition following administration</a:t>
            </a:r>
          </a:p>
          <a:p>
            <a:r>
              <a:rPr lang="en-US" dirty="0"/>
              <a:t>Side effects of epinephrine are usually mild and dissipate on their own</a:t>
            </a:r>
          </a:p>
          <a:p>
            <a:r>
              <a:rPr lang="en-US" dirty="0"/>
              <a:t>Side-Effects can include:</a:t>
            </a:r>
          </a:p>
          <a:p>
            <a:pPr lvl="1"/>
            <a:r>
              <a:rPr lang="en-US" dirty="0"/>
              <a:t>Palpitations</a:t>
            </a:r>
          </a:p>
          <a:p>
            <a:pPr lvl="1"/>
            <a:r>
              <a:rPr lang="en-US" dirty="0"/>
              <a:t>Tachycardia/ </a:t>
            </a:r>
            <a:r>
              <a:rPr lang="en-US" dirty="0" err="1"/>
              <a:t>Tachypneic</a:t>
            </a:r>
            <a:r>
              <a:rPr lang="en-US" dirty="0"/>
              <a:t> </a:t>
            </a:r>
          </a:p>
          <a:p>
            <a:pPr lvl="1"/>
            <a:r>
              <a:rPr lang="en-US" dirty="0"/>
              <a:t>Nervousness or apprehensiveness</a:t>
            </a:r>
          </a:p>
          <a:p>
            <a:pPr lvl="1"/>
            <a:r>
              <a:rPr lang="en-US" dirty="0"/>
              <a:t>Restlessness</a:t>
            </a:r>
          </a:p>
          <a:p>
            <a:pPr lvl="1"/>
            <a:r>
              <a:rPr lang="en-US" dirty="0"/>
              <a:t>Tremors</a:t>
            </a:r>
          </a:p>
          <a:p>
            <a:r>
              <a:rPr lang="en-US" dirty="0"/>
              <a:t>Continually monitor patient for recurrent reactions</a:t>
            </a:r>
          </a:p>
        </p:txBody>
      </p:sp>
    </p:spTree>
    <p:extLst>
      <p:ext uri="{BB962C8B-B14F-4D97-AF65-F5344CB8AC3E}">
        <p14:creationId xmlns:p14="http://schemas.microsoft.com/office/powerpoint/2010/main" val="3242473823"/>
      </p:ext>
    </p:extLst>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Repeat Dosing</a:t>
            </a:r>
          </a:p>
        </p:txBody>
      </p:sp>
      <p:sp>
        <p:nvSpPr>
          <p:cNvPr id="5" name="Content Placeholder 4"/>
          <p:cNvSpPr>
            <a:spLocks noGrp="1"/>
          </p:cNvSpPr>
          <p:nvPr>
            <p:ph idx="1"/>
          </p:nvPr>
        </p:nvSpPr>
        <p:spPr>
          <a:xfrm>
            <a:off x="1143000" y="1965960"/>
            <a:ext cx="9872871" cy="4130040"/>
          </a:xfrm>
        </p:spPr>
        <p:txBody>
          <a:bodyPr/>
          <a:lstStyle/>
          <a:p>
            <a:r>
              <a:rPr lang="en-US" dirty="0"/>
              <a:t>All steps are repeated</a:t>
            </a:r>
          </a:p>
          <a:p>
            <a:r>
              <a:rPr lang="en-US" dirty="0"/>
              <a:t>No recapping or reusing of any needles</a:t>
            </a:r>
          </a:p>
          <a:p>
            <a:r>
              <a:rPr lang="en-US" dirty="0"/>
              <a:t>No reuse of syringes</a:t>
            </a:r>
          </a:p>
          <a:p>
            <a:r>
              <a:rPr lang="en-US" dirty="0"/>
              <a:t>Same vial may be used but top must be cleaned with alcohol prep again</a:t>
            </a:r>
          </a:p>
          <a:p>
            <a:r>
              <a:rPr lang="en-US" dirty="0"/>
              <a:t>If using a glass ampule, a new ampule must be used for each dose</a:t>
            </a:r>
          </a:p>
          <a:p>
            <a:endParaRPr lang="en-US" dirty="0"/>
          </a:p>
        </p:txBody>
      </p:sp>
    </p:spTree>
    <p:extLst>
      <p:ext uri="{BB962C8B-B14F-4D97-AF65-F5344CB8AC3E}">
        <p14:creationId xmlns:p14="http://schemas.microsoft.com/office/powerpoint/2010/main" val="1190697256"/>
      </p:ext>
    </p:extLst>
  </p:cSld>
  <p:clrMapOvr>
    <a:masterClrMapping/>
  </p:clrMapOvr>
  <p:transition spd="slow">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Hands on Training</a:t>
            </a:r>
          </a:p>
        </p:txBody>
      </p:sp>
      <p:sp>
        <p:nvSpPr>
          <p:cNvPr id="3" name="Content Placeholder 2"/>
          <p:cNvSpPr>
            <a:spLocks noGrp="1"/>
          </p:cNvSpPr>
          <p:nvPr>
            <p:ph idx="1"/>
          </p:nvPr>
        </p:nvSpPr>
        <p:spPr/>
        <p:txBody>
          <a:bodyPr/>
          <a:lstStyle/>
          <a:p>
            <a:r>
              <a:rPr lang="en-US" dirty="0"/>
              <a:t>Thank you for watching the Ready, Check, Inject training presentation</a:t>
            </a:r>
          </a:p>
          <a:p>
            <a:r>
              <a:rPr lang="en-US" dirty="0"/>
              <a:t>Hands on training with a qualified provider (AEMT, Paramedic, physician, physician extender or registered nurse) must be completed to become  approved for Ready, Check, Inject</a:t>
            </a:r>
          </a:p>
          <a:p>
            <a:r>
              <a:rPr lang="en-US" dirty="0"/>
              <a:t>The Maine EMS approved Skill Sheet must be used to complete and document the hands on training portion of the Ready, Check, Inject Program. </a:t>
            </a:r>
          </a:p>
          <a:p>
            <a:r>
              <a:rPr lang="en-US" dirty="0"/>
              <a:t>Each service will keep copies of the skill sheets on file and will produce them should they be requested by Maine EMS.</a:t>
            </a:r>
          </a:p>
        </p:txBody>
      </p:sp>
    </p:spTree>
    <p:extLst>
      <p:ext uri="{BB962C8B-B14F-4D97-AF65-F5344CB8AC3E}">
        <p14:creationId xmlns:p14="http://schemas.microsoft.com/office/powerpoint/2010/main" val="3419938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pPr marL="45720" indent="0">
              <a:buNone/>
            </a:pPr>
            <a:r>
              <a:rPr lang="en-US" dirty="0"/>
              <a:t> We would like to thank Vermont EMS for openly sharing their program </a:t>
            </a:r>
            <a:r>
              <a:rPr lang="en-US"/>
              <a:t>including much </a:t>
            </a:r>
            <a:r>
              <a:rPr lang="en-US" dirty="0"/>
              <a:t>of this PowerPoint with Maine EMS for use. </a:t>
            </a:r>
          </a:p>
        </p:txBody>
      </p:sp>
    </p:spTree>
    <p:extLst>
      <p:ext uri="{BB962C8B-B14F-4D97-AF65-F5344CB8AC3E}">
        <p14:creationId xmlns:p14="http://schemas.microsoft.com/office/powerpoint/2010/main" val="3932788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Anaphylaxis</a:t>
            </a:r>
          </a:p>
        </p:txBody>
      </p:sp>
      <p:sp>
        <p:nvSpPr>
          <p:cNvPr id="3" name="Content Placeholder 2"/>
          <p:cNvSpPr>
            <a:spLocks noGrp="1"/>
          </p:cNvSpPr>
          <p:nvPr>
            <p:ph idx="1"/>
          </p:nvPr>
        </p:nvSpPr>
        <p:spPr/>
        <p:txBody>
          <a:bodyPr>
            <a:normAutofit/>
          </a:bodyPr>
          <a:lstStyle/>
          <a:p>
            <a:r>
              <a:rPr lang="en-US" sz="3600" i="1" dirty="0"/>
              <a:t>A severe, potentially life threatening  allergic reaction with a rapid onset</a:t>
            </a:r>
          </a:p>
        </p:txBody>
      </p:sp>
    </p:spTree>
    <p:extLst>
      <p:ext uri="{BB962C8B-B14F-4D97-AF65-F5344CB8AC3E}">
        <p14:creationId xmlns:p14="http://schemas.microsoft.com/office/powerpoint/2010/main" val="202033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9707" y="642548"/>
            <a:ext cx="4372586" cy="5572903"/>
          </a:xfrm>
          <a:prstGeom prst="rect">
            <a:avLst/>
          </a:prstGeom>
        </p:spPr>
      </p:pic>
    </p:spTree>
    <p:extLst>
      <p:ext uri="{BB962C8B-B14F-4D97-AF65-F5344CB8AC3E}">
        <p14:creationId xmlns:p14="http://schemas.microsoft.com/office/powerpoint/2010/main" val="1234764833"/>
      </p:ext>
    </p:extLst>
  </p:cSld>
  <p:clrMapOvr>
    <a:masterClrMapping/>
  </p:clrMapOvr>
  <p:transition spd="slow" advTm="17584">
    <p:fade thruBlk="1"/>
  </p:transition>
  <p:extLst>
    <p:ext uri="{E180D4A7-C9FB-4DFB-919C-405C955672EB}">
      <p14:showEvtLst xmlns:p14="http://schemas.microsoft.com/office/powerpoint/2010/main">
        <p14:playEvt time="0" objId="5"/>
        <p14:stopEvt time="15983" objId="5"/>
      </p14:showEvtLst>
    </p:ext>
  </p:extLst>
</p:sld>
</file>

<file path=ppt/theme/theme1.xml><?xml version="1.0" encoding="utf-8"?>
<a:theme xmlns:a="http://schemas.openxmlformats.org/drawingml/2006/main" name="Basis">
  <a:themeElements>
    <a:clrScheme name="Custom 1">
      <a:dk1>
        <a:sysClr val="windowText" lastClr="000000"/>
      </a:dk1>
      <a:lt1>
        <a:sysClr val="window" lastClr="FFFFFF"/>
      </a:lt1>
      <a:dk2>
        <a:srgbClr val="39302A"/>
      </a:dk2>
      <a:lt2>
        <a:srgbClr val="FFFFFF"/>
      </a:lt2>
      <a:accent1>
        <a:srgbClr val="FFFFFF"/>
      </a:accent1>
      <a:accent2>
        <a:srgbClr val="FFFFFF"/>
      </a:accent2>
      <a:accent3>
        <a:srgbClr val="FFFFFF"/>
      </a:accent3>
      <a:accent4>
        <a:srgbClr val="FFFFFF"/>
      </a:accent4>
      <a:accent5>
        <a:srgbClr val="FFFFFF"/>
      </a:accent5>
      <a:accent6>
        <a:srgbClr val="FFFFFF"/>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1_Ready">
  <a:themeElements>
    <a:clrScheme name="Custom 1">
      <a:dk1>
        <a:sysClr val="windowText" lastClr="000000"/>
      </a:dk1>
      <a:lt1>
        <a:sysClr val="window" lastClr="FFFFFF"/>
      </a:lt1>
      <a:dk2>
        <a:srgbClr val="39302A"/>
      </a:dk2>
      <a:lt2>
        <a:srgbClr val="FFFFFF"/>
      </a:lt2>
      <a:accent1>
        <a:srgbClr val="FFFFFF"/>
      </a:accent1>
      <a:accent2>
        <a:srgbClr val="FFFFFF"/>
      </a:accent2>
      <a:accent3>
        <a:srgbClr val="FFFFFF"/>
      </a:accent3>
      <a:accent4>
        <a:srgbClr val="FFFFFF"/>
      </a:accent4>
      <a:accent5>
        <a:srgbClr val="FFFFFF"/>
      </a:accent5>
      <a:accent6>
        <a:srgbClr val="FFFFFF"/>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3.xml><?xml version="1.0" encoding="utf-8"?>
<a:theme xmlns:a="http://schemas.openxmlformats.org/drawingml/2006/main" name="2_Check">
  <a:themeElements>
    <a:clrScheme name="Custom 1">
      <a:dk1>
        <a:sysClr val="windowText" lastClr="000000"/>
      </a:dk1>
      <a:lt1>
        <a:sysClr val="window" lastClr="FFFFFF"/>
      </a:lt1>
      <a:dk2>
        <a:srgbClr val="39302A"/>
      </a:dk2>
      <a:lt2>
        <a:srgbClr val="FFFFFF"/>
      </a:lt2>
      <a:accent1>
        <a:srgbClr val="FFFFFF"/>
      </a:accent1>
      <a:accent2>
        <a:srgbClr val="FFFFFF"/>
      </a:accent2>
      <a:accent3>
        <a:srgbClr val="FFFFFF"/>
      </a:accent3>
      <a:accent4>
        <a:srgbClr val="FFFFFF"/>
      </a:accent4>
      <a:accent5>
        <a:srgbClr val="FFFFFF"/>
      </a:accent5>
      <a:accent6>
        <a:srgbClr val="FFFFFF"/>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4.xml><?xml version="1.0" encoding="utf-8"?>
<a:theme xmlns:a="http://schemas.openxmlformats.org/drawingml/2006/main" name="3_Inject">
  <a:themeElements>
    <a:clrScheme name="Custom 1">
      <a:dk1>
        <a:sysClr val="windowText" lastClr="000000"/>
      </a:dk1>
      <a:lt1>
        <a:sysClr val="window" lastClr="FFFFFF"/>
      </a:lt1>
      <a:dk2>
        <a:srgbClr val="39302A"/>
      </a:dk2>
      <a:lt2>
        <a:srgbClr val="FFFFFF"/>
      </a:lt2>
      <a:accent1>
        <a:srgbClr val="FFFFFF"/>
      </a:accent1>
      <a:accent2>
        <a:srgbClr val="FFFFFF"/>
      </a:accent2>
      <a:accent3>
        <a:srgbClr val="FFFFFF"/>
      </a:accent3>
      <a:accent4>
        <a:srgbClr val="FFFFFF"/>
      </a:accent4>
      <a:accent5>
        <a:srgbClr val="FFFFFF"/>
      </a:accent5>
      <a:accent6>
        <a:srgbClr val="FFFFFF"/>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14160</TotalTime>
  <Words>3861</Words>
  <Application>Microsoft Macintosh PowerPoint</Application>
  <PresentationFormat>Widescreen</PresentationFormat>
  <Paragraphs>436</Paragraphs>
  <Slides>75</Slides>
  <Notes>69</Notes>
  <HiddenSlides>0</HiddenSlides>
  <MMClips>6</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75</vt:i4>
      </vt:variant>
    </vt:vector>
  </HeadingPairs>
  <TitlesOfParts>
    <vt:vector size="82" baseType="lpstr">
      <vt:lpstr>Arial</vt:lpstr>
      <vt:lpstr>Calibri</vt:lpstr>
      <vt:lpstr>Corbel</vt:lpstr>
      <vt:lpstr>Basis</vt:lpstr>
      <vt:lpstr>1_Ready</vt:lpstr>
      <vt:lpstr>2_Check</vt:lpstr>
      <vt:lpstr>3_Inject</vt:lpstr>
      <vt:lpstr>Ready Check Inject</vt:lpstr>
      <vt:lpstr>Epinephrine Syringe Program </vt:lpstr>
      <vt:lpstr>Autoinjectors</vt:lpstr>
      <vt:lpstr>Syringe Method</vt:lpstr>
      <vt:lpstr>Epinephrine Syringe Programs in EMS</vt:lpstr>
      <vt:lpstr>The Program – Two Sections</vt:lpstr>
      <vt:lpstr>Anaphylaxis</vt:lpstr>
      <vt:lpstr>Definition of Anaphylaxis</vt:lpstr>
      <vt:lpstr>PowerPoint Presentation</vt:lpstr>
      <vt:lpstr>PowerPoint Presentation</vt:lpstr>
      <vt:lpstr>Anaphylaxis- Overview</vt:lpstr>
      <vt:lpstr>Common Causes of Anaphylaxis</vt:lpstr>
      <vt:lpstr>Anaphylaxis- Overview  - continued Signs and Symptoms</vt:lpstr>
      <vt:lpstr>Angioedema </vt:lpstr>
      <vt:lpstr>Angioedema</vt:lpstr>
      <vt:lpstr>Urticaria- Hives Widespread hives, itching, swelling, flushing </vt:lpstr>
      <vt:lpstr>Anaphylaxis- Overview  - continued Signs and Symptoms</vt:lpstr>
      <vt:lpstr>Anaphylaxis- Important Reminders</vt:lpstr>
      <vt:lpstr>What key indicators of anaphylaxis are present?</vt:lpstr>
      <vt:lpstr>Allergic Reactions</vt:lpstr>
      <vt:lpstr>Treatment for Anaphylaxis</vt:lpstr>
      <vt:lpstr>Recurrent Reactions</vt:lpstr>
      <vt:lpstr>Ready, Check, Inject</vt:lpstr>
      <vt:lpstr>READY</vt:lpstr>
      <vt:lpstr>PowerPoint Presentation</vt:lpstr>
      <vt:lpstr>Ready - Supplies</vt:lpstr>
      <vt:lpstr>Ready – Safety Requirements</vt:lpstr>
      <vt:lpstr>Ready</vt:lpstr>
      <vt:lpstr>Attach needle to syringe</vt:lpstr>
      <vt:lpstr>Luer Lock Syringe</vt:lpstr>
      <vt:lpstr>Luer Slip-Tip Syringe</vt:lpstr>
      <vt:lpstr>EPI-Safe Syringe (Curaplex)</vt:lpstr>
      <vt:lpstr>Sterile Supplies</vt:lpstr>
      <vt:lpstr>Remove cap from epinephrine vial</vt:lpstr>
      <vt:lpstr>Wipe top of vial with alcohol prep pad</vt:lpstr>
      <vt:lpstr>Carefully insert needle into top of vial</vt:lpstr>
      <vt:lpstr>Withdraw desired amount of medication by pulling back on syringe plunger</vt:lpstr>
      <vt:lpstr>Method 1: Upside down vial</vt:lpstr>
      <vt:lpstr>Ensure needle end is within fluid</vt:lpstr>
      <vt:lpstr>Do not insert needle beyond fluid. </vt:lpstr>
      <vt:lpstr>Method 2: Upright Vial</vt:lpstr>
      <vt:lpstr>Method 2: Upright Vial</vt:lpstr>
      <vt:lpstr>Drawing Medication From an Ampule </vt:lpstr>
      <vt:lpstr>Over-draw 0.1mL greater than correct dose</vt:lpstr>
      <vt:lpstr>Remove any air bubbles</vt:lpstr>
      <vt:lpstr>Large air bubble in syringe from inserting needle to far</vt:lpstr>
      <vt:lpstr>Large air bubbles in syringe</vt:lpstr>
      <vt:lpstr>Expel air and excess fluid</vt:lpstr>
      <vt:lpstr>Pediatric: 0.15mg = 0.15mL</vt:lpstr>
      <vt:lpstr>EPI-Safe Syringe (Curaplex)</vt:lpstr>
      <vt:lpstr>PowerPoint Presentation</vt:lpstr>
      <vt:lpstr>Cross Check or Re-Check</vt:lpstr>
      <vt:lpstr>CHECK</vt:lpstr>
      <vt:lpstr>PowerPoint Presentation</vt:lpstr>
      <vt:lpstr>Check volume of medication in syringe is correct</vt:lpstr>
      <vt:lpstr>Adult: 0.3mg = 0.3mL</vt:lpstr>
      <vt:lpstr>Pediatric: 0.15mg = 0.15mL</vt:lpstr>
      <vt:lpstr>EPI-Safe Syringe (Curaplex)</vt:lpstr>
      <vt:lpstr>PowerPoint Presentation</vt:lpstr>
      <vt:lpstr>Cross Check or Re-Check</vt:lpstr>
      <vt:lpstr>INJECT</vt:lpstr>
      <vt:lpstr>PowerPoint Presentation</vt:lpstr>
      <vt:lpstr>Identify patient’s mid-thigh</vt:lpstr>
      <vt:lpstr>Cleanse selected site with alcohol prep</vt:lpstr>
      <vt:lpstr>Flatten skin of mid-thigh with thumb and forefinger</vt:lpstr>
      <vt:lpstr>Insert needle quickly at 90° angle to skin</vt:lpstr>
      <vt:lpstr>Depress plunger slowly to inject entire dose of medication</vt:lpstr>
      <vt:lpstr>In children – be sure to stabilize extremity to avoid laceration with patient movement</vt:lpstr>
      <vt:lpstr>Remove needle and engage needle safety mechanism</vt:lpstr>
      <vt:lpstr>Dispose in proper sharps container</vt:lpstr>
      <vt:lpstr>Second needle</vt:lpstr>
      <vt:lpstr>Re-assess</vt:lpstr>
      <vt:lpstr>Repeat Dosing</vt:lpstr>
      <vt:lpstr>Hands on Training</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Check Inject</dc:title>
  <dc:creator>training@richmondrescue.org</dc:creator>
  <cp:lastModifiedBy>Carrier, Chris</cp:lastModifiedBy>
  <cp:revision>229</cp:revision>
  <cp:lastPrinted>2017-07-05T18:57:50Z</cp:lastPrinted>
  <dcterms:created xsi:type="dcterms:W3CDTF">2017-02-01T16:25:30Z</dcterms:created>
  <dcterms:modified xsi:type="dcterms:W3CDTF">2019-11-19T16:42:06Z</dcterms:modified>
</cp:coreProperties>
</file>