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4.jpg" ContentType="image/jpe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image21.JPG" ContentType="image/jpeg"/>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273" r:id="rId3"/>
    <p:sldId id="288" r:id="rId4"/>
    <p:sldId id="274" r:id="rId5"/>
    <p:sldId id="276" r:id="rId6"/>
    <p:sldId id="278" r:id="rId7"/>
    <p:sldId id="280" r:id="rId8"/>
    <p:sldId id="281" r:id="rId9"/>
    <p:sldId id="272" r:id="rId10"/>
    <p:sldId id="258" r:id="rId11"/>
    <p:sldId id="296" r:id="rId12"/>
    <p:sldId id="259" r:id="rId13"/>
    <p:sldId id="266" r:id="rId14"/>
    <p:sldId id="297" r:id="rId15"/>
    <p:sldId id="287" r:id="rId16"/>
    <p:sldId id="286" r:id="rId17"/>
    <p:sldId id="290" r:id="rId18"/>
    <p:sldId id="292" r:id="rId19"/>
    <p:sldId id="294" r:id="rId20"/>
    <p:sldId id="295" r:id="rId21"/>
    <p:sldId id="291" r:id="rId22"/>
    <p:sldId id="282" r:id="rId23"/>
    <p:sldId id="284" r:id="rId24"/>
    <p:sldId id="285" r:id="rId25"/>
  </p:sldIdLst>
  <p:sldSz cx="13004800" cy="9753600"/>
  <p:notesSz cx="9363075" cy="7077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16">
          <p15:clr>
            <a:srgbClr val="A4A3A4"/>
          </p15:clr>
        </p15:guide>
        <p15:guide id="2" pos="76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000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5" d="100"/>
          <a:sy n="85" d="100"/>
        </p:scale>
        <p:origin x="228" y="96"/>
      </p:cViewPr>
      <p:guideLst>
        <p:guide orient="horz" pos="2016"/>
        <p:guide pos="768"/>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7485" cy="353624"/>
          </a:xfrm>
          <a:prstGeom prst="rect">
            <a:avLst/>
          </a:prstGeom>
        </p:spPr>
        <p:txBody>
          <a:bodyPr vert="horz" lIns="66047" tIns="33024" rIns="66047" bIns="33024" rtlCol="0"/>
          <a:lstStyle>
            <a:lvl1pPr algn="l">
              <a:defRPr sz="900"/>
            </a:lvl1pPr>
          </a:lstStyle>
          <a:p>
            <a:endParaRPr lang="en-US"/>
          </a:p>
        </p:txBody>
      </p:sp>
      <p:sp>
        <p:nvSpPr>
          <p:cNvPr id="3" name="Date Placeholder 2"/>
          <p:cNvSpPr>
            <a:spLocks noGrp="1"/>
          </p:cNvSpPr>
          <p:nvPr>
            <p:ph type="dt" idx="1"/>
          </p:nvPr>
        </p:nvSpPr>
        <p:spPr>
          <a:xfrm>
            <a:off x="5303305" y="0"/>
            <a:ext cx="4057485" cy="353624"/>
          </a:xfrm>
          <a:prstGeom prst="rect">
            <a:avLst/>
          </a:prstGeom>
        </p:spPr>
        <p:txBody>
          <a:bodyPr vert="horz" lIns="66047" tIns="33024" rIns="66047" bIns="33024" rtlCol="0"/>
          <a:lstStyle>
            <a:lvl1pPr algn="r">
              <a:defRPr sz="900"/>
            </a:lvl1pPr>
          </a:lstStyle>
          <a:p>
            <a:fld id="{611DEE62-6B97-964F-AF5F-8AFDA6280850}" type="datetimeFigureOut">
              <a:rPr lang="en-US" smtClean="0"/>
              <a:t>3/1/2019</a:t>
            </a:fld>
            <a:endParaRPr lang="en-US"/>
          </a:p>
        </p:txBody>
      </p:sp>
      <p:sp>
        <p:nvSpPr>
          <p:cNvPr id="4" name="Slide Image Placeholder 3"/>
          <p:cNvSpPr>
            <a:spLocks noGrp="1" noRot="1" noChangeAspect="1"/>
          </p:cNvSpPr>
          <p:nvPr>
            <p:ph type="sldImg" idx="2"/>
          </p:nvPr>
        </p:nvSpPr>
        <p:spPr>
          <a:xfrm>
            <a:off x="2913063" y="530225"/>
            <a:ext cx="3536950" cy="2654300"/>
          </a:xfrm>
          <a:prstGeom prst="rect">
            <a:avLst/>
          </a:prstGeom>
          <a:noFill/>
          <a:ln w="12700">
            <a:solidFill>
              <a:prstClr val="black"/>
            </a:solidFill>
          </a:ln>
        </p:spPr>
        <p:txBody>
          <a:bodyPr vert="horz" lIns="66047" tIns="33024" rIns="66047" bIns="33024" rtlCol="0" anchor="ctr"/>
          <a:lstStyle/>
          <a:p>
            <a:endParaRPr lang="en-US"/>
          </a:p>
        </p:txBody>
      </p:sp>
      <p:sp>
        <p:nvSpPr>
          <p:cNvPr id="5" name="Notes Placeholder 4"/>
          <p:cNvSpPr>
            <a:spLocks noGrp="1"/>
          </p:cNvSpPr>
          <p:nvPr>
            <p:ph type="body" sz="quarter" idx="3"/>
          </p:nvPr>
        </p:nvSpPr>
        <p:spPr>
          <a:xfrm>
            <a:off x="936080" y="3361150"/>
            <a:ext cx="7490917" cy="3184914"/>
          </a:xfrm>
          <a:prstGeom prst="rect">
            <a:avLst/>
          </a:prstGeom>
        </p:spPr>
        <p:txBody>
          <a:bodyPr vert="horz" lIns="66047" tIns="33024" rIns="66047" bIns="33024"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6722300"/>
            <a:ext cx="4057485" cy="353624"/>
          </a:xfrm>
          <a:prstGeom prst="rect">
            <a:avLst/>
          </a:prstGeom>
        </p:spPr>
        <p:txBody>
          <a:bodyPr vert="horz" lIns="66047" tIns="33024" rIns="66047" bIns="33024" rtlCol="0" anchor="b"/>
          <a:lstStyle>
            <a:lvl1pPr algn="l">
              <a:defRPr sz="900"/>
            </a:lvl1pPr>
          </a:lstStyle>
          <a:p>
            <a:endParaRPr lang="en-US"/>
          </a:p>
        </p:txBody>
      </p:sp>
      <p:sp>
        <p:nvSpPr>
          <p:cNvPr id="7" name="Slide Number Placeholder 6"/>
          <p:cNvSpPr>
            <a:spLocks noGrp="1"/>
          </p:cNvSpPr>
          <p:nvPr>
            <p:ph type="sldNum" sz="quarter" idx="5"/>
          </p:nvPr>
        </p:nvSpPr>
        <p:spPr>
          <a:xfrm>
            <a:off x="5303305" y="6722300"/>
            <a:ext cx="4057485" cy="353624"/>
          </a:xfrm>
          <a:prstGeom prst="rect">
            <a:avLst/>
          </a:prstGeom>
        </p:spPr>
        <p:txBody>
          <a:bodyPr vert="horz" lIns="66047" tIns="33024" rIns="66047" bIns="33024" rtlCol="0" anchor="b"/>
          <a:lstStyle>
            <a:lvl1pPr algn="r">
              <a:defRPr sz="900"/>
            </a:lvl1pPr>
          </a:lstStyle>
          <a:p>
            <a:fld id="{DDFA3841-3417-AE4D-9F71-B8BE79200E72}" type="slidenum">
              <a:rPr lang="en-US" smtClean="0"/>
              <a:t>‹#›</a:t>
            </a:fld>
            <a:endParaRPr lang="en-US"/>
          </a:p>
        </p:txBody>
      </p:sp>
    </p:spTree>
    <p:extLst>
      <p:ext uri="{BB962C8B-B14F-4D97-AF65-F5344CB8AC3E}">
        <p14:creationId xmlns:p14="http://schemas.microsoft.com/office/powerpoint/2010/main" val="384292545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2348733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1209118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8131379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784168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591366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497165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41957278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4135487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24653335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28275541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703948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8743720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4585346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3449142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7108766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7230221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27360202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2710755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4089372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9323277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9628116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75360" y="3023616"/>
            <a:ext cx="11054080" cy="2048255"/>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950720" y="5462016"/>
            <a:ext cx="9103360" cy="24384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3/1/2019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0" i="0">
                <a:solidFill>
                  <a:srgbClr val="C82506"/>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3/1/2019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3004800" cy="9753600"/>
          </a:xfrm>
          <a:prstGeom prst="rect">
            <a:avLst/>
          </a:prstGeom>
          <a:blipFill>
            <a:blip r:embed="rId2" cstate="print"/>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4000" b="0" i="0">
                <a:solidFill>
                  <a:srgbClr val="C82506"/>
                </a:solidFill>
                <a:latin typeface="Calibri"/>
                <a:cs typeface="Calibri"/>
              </a:defRPr>
            </a:lvl1pPr>
          </a:lstStyle>
          <a:p>
            <a:endParaRPr/>
          </a:p>
        </p:txBody>
      </p:sp>
      <p:sp>
        <p:nvSpPr>
          <p:cNvPr id="3" name="Holder 3"/>
          <p:cNvSpPr>
            <a:spLocks noGrp="1"/>
          </p:cNvSpPr>
          <p:nvPr>
            <p:ph sz="half" idx="2"/>
          </p:nvPr>
        </p:nvSpPr>
        <p:spPr>
          <a:xfrm>
            <a:off x="650240" y="2243328"/>
            <a:ext cx="5657088" cy="6437376"/>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697472" y="2243328"/>
            <a:ext cx="5657088" cy="6437376"/>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3/1/2019</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0" i="0">
                <a:solidFill>
                  <a:srgbClr val="C82506"/>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3/1/2019</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3/1/2019</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3004800" cy="9753600"/>
          </a:xfrm>
          <a:prstGeom prst="rect">
            <a:avLst/>
          </a:prstGeom>
          <a:blipFill>
            <a:blip r:embed="rId7" cstate="print"/>
            <a:stretch>
              <a:fillRect/>
            </a:stretch>
          </a:blipFill>
        </p:spPr>
        <p:txBody>
          <a:bodyPr wrap="square" lIns="0" tIns="0" rIns="0" bIns="0" rtlCol="0"/>
          <a:lstStyle/>
          <a:p>
            <a:endParaRPr/>
          </a:p>
        </p:txBody>
      </p:sp>
      <p:sp>
        <p:nvSpPr>
          <p:cNvPr id="2" name="Holder 2"/>
          <p:cNvSpPr>
            <a:spLocks noGrp="1"/>
          </p:cNvSpPr>
          <p:nvPr>
            <p:ph type="title"/>
          </p:nvPr>
        </p:nvSpPr>
        <p:spPr>
          <a:xfrm>
            <a:off x="1174470" y="1473934"/>
            <a:ext cx="10655858" cy="508000"/>
          </a:xfrm>
          <a:prstGeom prst="rect">
            <a:avLst/>
          </a:prstGeom>
        </p:spPr>
        <p:txBody>
          <a:bodyPr wrap="square" lIns="0" tIns="0" rIns="0" bIns="0">
            <a:spAutoFit/>
          </a:bodyPr>
          <a:lstStyle>
            <a:lvl1pPr>
              <a:defRPr sz="4000" b="0" i="0">
                <a:solidFill>
                  <a:srgbClr val="C82506"/>
                </a:solidFill>
                <a:latin typeface="Calibri"/>
                <a:cs typeface="Calibri"/>
              </a:defRPr>
            </a:lvl1pPr>
          </a:lstStyle>
          <a:p>
            <a:endParaRPr/>
          </a:p>
        </p:txBody>
      </p:sp>
      <p:sp>
        <p:nvSpPr>
          <p:cNvPr id="3" name="Holder 3"/>
          <p:cNvSpPr>
            <a:spLocks noGrp="1"/>
          </p:cNvSpPr>
          <p:nvPr>
            <p:ph type="body" idx="1"/>
          </p:nvPr>
        </p:nvSpPr>
        <p:spPr>
          <a:xfrm>
            <a:off x="1161770" y="2349433"/>
            <a:ext cx="10681258" cy="385064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421632" y="9070848"/>
            <a:ext cx="4161536" cy="48768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50240" y="9070848"/>
            <a:ext cx="2991104" cy="48768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3/1/2019</a:t>
            </a:fld>
            <a:endParaRPr lang="en-US"/>
          </a:p>
        </p:txBody>
      </p:sp>
      <p:sp>
        <p:nvSpPr>
          <p:cNvPr id="6" name="Holder 6"/>
          <p:cNvSpPr>
            <a:spLocks noGrp="1"/>
          </p:cNvSpPr>
          <p:nvPr>
            <p:ph type="sldNum" sz="quarter" idx="7"/>
          </p:nvPr>
        </p:nvSpPr>
        <p:spPr>
          <a:xfrm>
            <a:off x="9363456" y="9070848"/>
            <a:ext cx="2991104" cy="48768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14.jpe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8" Type="http://schemas.openxmlformats.org/officeDocument/2006/relationships/image" Target="../media/image18.tiff"/><Relationship Id="rId3" Type="http://schemas.openxmlformats.org/officeDocument/2006/relationships/image" Target="../media/image4.jpg"/><Relationship Id="rId7"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19.png"/><Relationship Id="rId4" Type="http://schemas.openxmlformats.org/officeDocument/2006/relationships/hyperlink" Target="https://youtu.be/XXrZcKWN8Es"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jpg"/><Relationship Id="rId7"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22.jpeg"/><Relationship Id="rId5" Type="http://schemas.openxmlformats.org/officeDocument/2006/relationships/image" Target="../media/image21.JP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20.jpeg"/><Relationship Id="rId5" Type="http://schemas.openxmlformats.org/officeDocument/2006/relationships/image" Target="../media/image25.png"/><Relationship Id="rId4" Type="http://schemas.openxmlformats.org/officeDocument/2006/relationships/hyperlink" Target="https://vimeo.com/307619446"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9.jpeg"/></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28.jpe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32.emf"/></Relationships>
</file>

<file path=ppt/slides/_rels/slide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hyperlink" Target="https://youtu.be/giYQE1Hskjc"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g"/><Relationship Id="rId1" Type="http://schemas.openxmlformats.org/officeDocument/2006/relationships/slideLayout" Target="../slideLayouts/slideLayout5.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4F7E676D-691C-4FAA-BBC4-DBEBCC1676E5" descr="A46FF5D3-B309-4E29-9F3D-EAE749F4D683@B2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3412"/>
            <a:ext cx="13004800" cy="9766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3004800" cy="9753600"/>
          </a:xfrm>
          <a:prstGeom prst="rect">
            <a:avLst/>
          </a:prstGeom>
        </p:spPr>
      </p:pic>
      <p:sp>
        <p:nvSpPr>
          <p:cNvPr id="7" name="TextBox 6"/>
          <p:cNvSpPr txBox="1"/>
          <p:nvPr/>
        </p:nvSpPr>
        <p:spPr>
          <a:xfrm>
            <a:off x="1168400" y="486747"/>
            <a:ext cx="8940800" cy="830997"/>
          </a:xfrm>
          <a:prstGeom prst="rect">
            <a:avLst/>
          </a:prstGeom>
          <a:noFill/>
        </p:spPr>
        <p:txBody>
          <a:bodyPr wrap="square" rtlCol="0">
            <a:spAutoFit/>
          </a:bodyPr>
          <a:lstStyle/>
          <a:p>
            <a:r>
              <a:rPr lang="en-GB" sz="4800" dirty="0">
                <a:solidFill>
                  <a:srgbClr val="376092"/>
                </a:solidFill>
              </a:rPr>
              <a:t>The Solutions</a:t>
            </a:r>
          </a:p>
        </p:txBody>
      </p:sp>
      <p:sp>
        <p:nvSpPr>
          <p:cNvPr id="5" name="TextBox 4"/>
          <p:cNvSpPr txBox="1"/>
          <p:nvPr/>
        </p:nvSpPr>
        <p:spPr>
          <a:xfrm>
            <a:off x="1168400" y="2209800"/>
            <a:ext cx="10820400" cy="3785652"/>
          </a:xfrm>
          <a:prstGeom prst="rect">
            <a:avLst/>
          </a:prstGeom>
          <a:noFill/>
        </p:spPr>
        <p:txBody>
          <a:bodyPr wrap="square" rtlCol="0">
            <a:spAutoFit/>
          </a:bodyPr>
          <a:lstStyle/>
          <a:p>
            <a:r>
              <a:rPr lang="en-GB" sz="3600" baseline="30000" dirty="0">
                <a:solidFill>
                  <a:schemeClr val="tx1">
                    <a:lumMod val="65000"/>
                    <a:lumOff val="35000"/>
                  </a:schemeClr>
                </a:solidFill>
              </a:rPr>
              <a:t>Quantum EMS recognized that thousands of children per year were being transported in the the back of ambulances with inadequate restraining and saw the need for  devices that combine the functionality of several restraint devices into one neat package.</a:t>
            </a:r>
          </a:p>
          <a:p>
            <a:endParaRPr lang="en-GB" sz="3600" baseline="30000" dirty="0">
              <a:solidFill>
                <a:schemeClr val="tx1">
                  <a:lumMod val="65000"/>
                  <a:lumOff val="35000"/>
                </a:schemeClr>
              </a:solidFill>
            </a:endParaRPr>
          </a:p>
          <a:p>
            <a:r>
              <a:rPr lang="en-GB" sz="3600" baseline="30000" dirty="0">
                <a:solidFill>
                  <a:schemeClr val="tx1">
                    <a:lumMod val="65000"/>
                    <a:lumOff val="35000"/>
                  </a:schemeClr>
                </a:solidFill>
              </a:rPr>
              <a:t>The ACR and Aegis offer the broadest weight range of any dedicated pediatric restraint in the world, from </a:t>
            </a:r>
            <a:r>
              <a:rPr lang="en-GB" sz="3600" baseline="30000" dirty="0" err="1">
                <a:solidFill>
                  <a:schemeClr val="tx1">
                    <a:lumMod val="65000"/>
                    <a:lumOff val="35000"/>
                  </a:schemeClr>
                </a:solidFill>
              </a:rPr>
              <a:t>newborn’s</a:t>
            </a:r>
            <a:r>
              <a:rPr lang="en-GB" sz="3600" baseline="30000" dirty="0">
                <a:solidFill>
                  <a:schemeClr val="tx1">
                    <a:lumMod val="65000"/>
                    <a:lumOff val="35000"/>
                  </a:schemeClr>
                </a:solidFill>
              </a:rPr>
              <a:t> to 99lbs. The ACR 4 (4lbs-99lbs) and Aegis (</a:t>
            </a:r>
            <a:r>
              <a:rPr lang="en-GB" sz="3600" baseline="30000" dirty="0" err="1">
                <a:solidFill>
                  <a:schemeClr val="tx1">
                    <a:lumMod val="65000"/>
                    <a:lumOff val="35000"/>
                  </a:schemeClr>
                </a:solidFill>
              </a:rPr>
              <a:t>newborn’s</a:t>
            </a:r>
            <a:r>
              <a:rPr lang="en-GB" sz="3600" baseline="30000" dirty="0">
                <a:solidFill>
                  <a:schemeClr val="tx1">
                    <a:lumMod val="65000"/>
                    <a:lumOff val="35000"/>
                  </a:schemeClr>
                </a:solidFill>
              </a:rPr>
              <a:t>) have been fully crash tested under acceleration and deceleration and are universal devices capable of being fitted and secured to any brand of ambulance cot quickly, they can also be machine washed for effective infection control.</a:t>
            </a: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7496" r="7521"/>
          <a:stretch/>
        </p:blipFill>
        <p:spPr>
          <a:xfrm>
            <a:off x="6569544" y="5995452"/>
            <a:ext cx="3276600" cy="2156334"/>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51721" y="5995452"/>
            <a:ext cx="3234502" cy="2156334"/>
          </a:xfrm>
          <a:prstGeom prst="rect">
            <a:avLst/>
          </a:prstGeom>
        </p:spPr>
      </p:pic>
    </p:spTree>
    <p:extLst>
      <p:ext uri="{BB962C8B-B14F-4D97-AF65-F5344CB8AC3E}">
        <p14:creationId xmlns:p14="http://schemas.microsoft.com/office/powerpoint/2010/main" val="10364131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3004800" cy="9753600"/>
          </a:xfrm>
          <a:prstGeom prst="rect">
            <a:avLst/>
          </a:prstGeom>
        </p:spPr>
      </p:pic>
      <p:pic>
        <p:nvPicPr>
          <p:cNvPr id="2" name="Picture 1" descr="ACR Powerpoint Presentation (Quantum-2 blank).pdf"/>
          <p:cNvPicPr>
            <a:picLocks noChangeAspect="1"/>
          </p:cNvPicPr>
          <p:nvPr/>
        </p:nvPicPr>
        <p:blipFill rotWithShape="1">
          <a:blip r:embed="rId4">
            <a:extLst>
              <a:ext uri="{28A0092B-C50C-407E-A947-70E740481C1C}">
                <a14:useLocalDpi xmlns:a14="http://schemas.microsoft.com/office/drawing/2010/main" val="0"/>
              </a:ext>
            </a:extLst>
          </a:blip>
          <a:srcRect b="83681"/>
          <a:stretch/>
        </p:blipFill>
        <p:spPr>
          <a:xfrm>
            <a:off x="25400" y="12700"/>
            <a:ext cx="12954000" cy="1587500"/>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83698" y="1985433"/>
            <a:ext cx="2184400" cy="327660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8800" y="2446867"/>
            <a:ext cx="3987800" cy="2658533"/>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43401" y="5486400"/>
            <a:ext cx="3987799" cy="2658533"/>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31200" y="2142067"/>
            <a:ext cx="4445000" cy="2963333"/>
          </a:xfrm>
          <a:prstGeom prst="rect">
            <a:avLst/>
          </a:prstGeom>
        </p:spPr>
      </p:pic>
    </p:spTree>
    <p:extLst>
      <p:ext uri="{BB962C8B-B14F-4D97-AF65-F5344CB8AC3E}">
        <p14:creationId xmlns:p14="http://schemas.microsoft.com/office/powerpoint/2010/main" val="1079181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3004800" cy="9753600"/>
          </a:xfrm>
          <a:prstGeom prst="rect">
            <a:avLst/>
          </a:prstGeom>
        </p:spPr>
      </p:pic>
      <p:pic>
        <p:nvPicPr>
          <p:cNvPr id="2" name="Picture 1" descr="ACR Powerpoint Presentation (Quantum-2 blank).pdf"/>
          <p:cNvPicPr>
            <a:picLocks noChangeAspect="1"/>
          </p:cNvPicPr>
          <p:nvPr/>
        </p:nvPicPr>
        <p:blipFill rotWithShape="1">
          <a:blip r:embed="rId4">
            <a:extLst>
              <a:ext uri="{28A0092B-C50C-407E-A947-70E740481C1C}">
                <a14:useLocalDpi xmlns:a14="http://schemas.microsoft.com/office/drawing/2010/main" val="0"/>
              </a:ext>
            </a:extLst>
          </a:blip>
          <a:srcRect b="83681"/>
          <a:stretch/>
        </p:blipFill>
        <p:spPr>
          <a:xfrm>
            <a:off x="25400" y="12700"/>
            <a:ext cx="12954000" cy="1587500"/>
          </a:xfrm>
          <a:prstGeom prst="rect">
            <a:avLst/>
          </a:prstGeom>
        </p:spPr>
      </p:pic>
      <p:sp>
        <p:nvSpPr>
          <p:cNvPr id="3" name="TextBox 2"/>
          <p:cNvSpPr txBox="1"/>
          <p:nvPr/>
        </p:nvSpPr>
        <p:spPr>
          <a:xfrm>
            <a:off x="1161995" y="2119361"/>
            <a:ext cx="8940800" cy="830997"/>
          </a:xfrm>
          <a:prstGeom prst="rect">
            <a:avLst/>
          </a:prstGeom>
          <a:noFill/>
        </p:spPr>
        <p:txBody>
          <a:bodyPr wrap="square" rtlCol="0">
            <a:spAutoFit/>
          </a:bodyPr>
          <a:lstStyle/>
          <a:p>
            <a:r>
              <a:rPr lang="en-GB" sz="4800" dirty="0">
                <a:solidFill>
                  <a:schemeClr val="accent1">
                    <a:lumMod val="75000"/>
                  </a:schemeClr>
                </a:solidFill>
              </a:rPr>
              <a:t>The ACR - Features and Benefits</a:t>
            </a:r>
          </a:p>
        </p:txBody>
      </p:sp>
      <p:sp>
        <p:nvSpPr>
          <p:cNvPr id="8" name="TextBox 7"/>
          <p:cNvSpPr txBox="1"/>
          <p:nvPr/>
        </p:nvSpPr>
        <p:spPr>
          <a:xfrm>
            <a:off x="1184082" y="3124200"/>
            <a:ext cx="9448800" cy="5955476"/>
          </a:xfrm>
          <a:prstGeom prst="rect">
            <a:avLst/>
          </a:prstGeom>
          <a:noFill/>
        </p:spPr>
        <p:txBody>
          <a:bodyPr wrap="square" rtlCol="0">
            <a:spAutoFit/>
          </a:bodyPr>
          <a:lstStyle/>
          <a:p>
            <a:pPr marL="457200" indent="-457200">
              <a:spcAft>
                <a:spcPts val="600"/>
              </a:spcAft>
              <a:buClr>
                <a:schemeClr val="accent1">
                  <a:lumMod val="75000"/>
                </a:schemeClr>
              </a:buClr>
              <a:buFont typeface="Arial"/>
              <a:buChar char="•"/>
            </a:pPr>
            <a:r>
              <a:rPr lang="en-GB" sz="3600" baseline="30000" dirty="0">
                <a:solidFill>
                  <a:schemeClr val="tx1">
                    <a:lumMod val="65000"/>
                    <a:lumOff val="35000"/>
                  </a:schemeClr>
                </a:solidFill>
              </a:rPr>
              <a:t>Allows for the safe, effective, restraint of all children from 4lbs to 99lbs.</a:t>
            </a:r>
          </a:p>
          <a:p>
            <a:pPr marL="457200" indent="-457200">
              <a:spcAft>
                <a:spcPts val="600"/>
              </a:spcAft>
              <a:buClr>
                <a:schemeClr val="accent1">
                  <a:lumMod val="75000"/>
                </a:schemeClr>
              </a:buClr>
              <a:buFont typeface="Arial"/>
              <a:buChar char="•"/>
            </a:pPr>
            <a:r>
              <a:rPr lang="en-GB" sz="3600" baseline="30000" dirty="0">
                <a:solidFill>
                  <a:schemeClr val="tx1">
                    <a:lumMod val="65000"/>
                    <a:lumOff val="35000"/>
                  </a:schemeClr>
                </a:solidFill>
              </a:rPr>
              <a:t>Open channel design allows complete patient access from the airway to the waist without un-restraining the child.</a:t>
            </a:r>
          </a:p>
          <a:p>
            <a:pPr marL="457200" indent="-457200">
              <a:spcAft>
                <a:spcPts val="600"/>
              </a:spcAft>
              <a:buClr>
                <a:schemeClr val="accent1">
                  <a:lumMod val="75000"/>
                </a:schemeClr>
              </a:buClr>
              <a:buFont typeface="Arial"/>
              <a:buChar char="•"/>
            </a:pPr>
            <a:r>
              <a:rPr lang="en-GB" sz="3600" baseline="30000" dirty="0">
                <a:solidFill>
                  <a:schemeClr val="tx1">
                    <a:lumMod val="65000"/>
                    <a:lumOff val="35000"/>
                  </a:schemeClr>
                </a:solidFill>
              </a:rPr>
              <a:t>The restraint tightens into the mattress of the stretcher not into the child preventing any additional injury to the patient.</a:t>
            </a:r>
          </a:p>
          <a:p>
            <a:pPr marL="457200" indent="-457200">
              <a:spcAft>
                <a:spcPts val="600"/>
              </a:spcAft>
              <a:buClr>
                <a:schemeClr val="accent1">
                  <a:lumMod val="75000"/>
                </a:schemeClr>
              </a:buClr>
              <a:buFont typeface="Arial"/>
              <a:buChar char="•"/>
            </a:pPr>
            <a:r>
              <a:rPr lang="en-GB" sz="3600" baseline="30000" dirty="0">
                <a:solidFill>
                  <a:schemeClr val="tx1">
                    <a:lumMod val="65000"/>
                    <a:lumOff val="35000"/>
                  </a:schemeClr>
                </a:solidFill>
              </a:rPr>
              <a:t>Compact packaging, the ACR fits into its own 10 x 10 custom bag taking up less room in the back of an ambulance.</a:t>
            </a:r>
          </a:p>
          <a:p>
            <a:pPr marL="457200" indent="-457200">
              <a:spcAft>
                <a:spcPts val="600"/>
              </a:spcAft>
              <a:buClr>
                <a:schemeClr val="accent1">
                  <a:lumMod val="75000"/>
                </a:schemeClr>
              </a:buClr>
              <a:buFont typeface="Arial"/>
              <a:buChar char="•"/>
            </a:pPr>
            <a:r>
              <a:rPr lang="en-GB" sz="3600" baseline="30000" dirty="0">
                <a:solidFill>
                  <a:schemeClr val="tx1">
                    <a:lumMod val="65000"/>
                    <a:lumOff val="35000"/>
                  </a:schemeClr>
                </a:solidFill>
              </a:rPr>
              <a:t>The ACR replaces the need to carry multiple devices to accomplish the task of restraining all size patients</a:t>
            </a:r>
          </a:p>
          <a:p>
            <a:pPr marL="457200" indent="-457200">
              <a:spcAft>
                <a:spcPts val="600"/>
              </a:spcAft>
              <a:buClr>
                <a:schemeClr val="accent1">
                  <a:lumMod val="75000"/>
                </a:schemeClr>
              </a:buClr>
              <a:buFont typeface="Arial"/>
              <a:buChar char="•"/>
            </a:pPr>
            <a:r>
              <a:rPr lang="en-GB" sz="3600" baseline="30000" dirty="0">
                <a:solidFill>
                  <a:schemeClr val="tx1">
                    <a:lumMod val="65000"/>
                    <a:lumOff val="35000"/>
                  </a:schemeClr>
                </a:solidFill>
              </a:rPr>
              <a:t>The ACR has been fully crash tested under the strictest of standards</a:t>
            </a:r>
          </a:p>
          <a:p>
            <a:pPr marL="457200" indent="-457200">
              <a:spcAft>
                <a:spcPts val="600"/>
              </a:spcAft>
              <a:buClr>
                <a:schemeClr val="accent1">
                  <a:lumMod val="75000"/>
                </a:schemeClr>
              </a:buClr>
              <a:buFont typeface="Arial"/>
              <a:buChar char="•"/>
            </a:pPr>
            <a:r>
              <a:rPr lang="en-GB" sz="3600" baseline="30000" dirty="0" err="1">
                <a:solidFill>
                  <a:schemeClr val="tx1">
                    <a:lumMod val="65000"/>
                    <a:lumOff val="35000"/>
                  </a:schemeClr>
                </a:solidFill>
              </a:rPr>
              <a:t>Color</a:t>
            </a:r>
            <a:r>
              <a:rPr lang="en-GB" sz="3600" baseline="30000" dirty="0">
                <a:solidFill>
                  <a:schemeClr val="tx1">
                    <a:lumMod val="65000"/>
                    <a:lumOff val="35000"/>
                  </a:schemeClr>
                </a:solidFill>
              </a:rPr>
              <a:t> coded for easy size identification</a:t>
            </a:r>
          </a:p>
          <a:p>
            <a:pPr marL="457200" indent="-457200">
              <a:spcAft>
                <a:spcPts val="600"/>
              </a:spcAft>
              <a:buClr>
                <a:schemeClr val="accent1">
                  <a:lumMod val="75000"/>
                </a:schemeClr>
              </a:buClr>
              <a:buFont typeface="Arial"/>
              <a:buChar char="•"/>
            </a:pPr>
            <a:r>
              <a:rPr lang="en-GB" sz="3600" baseline="30000" dirty="0">
                <a:solidFill>
                  <a:schemeClr val="tx1">
                    <a:lumMod val="65000"/>
                    <a:lumOff val="35000"/>
                  </a:schemeClr>
                </a:solidFill>
              </a:rPr>
              <a:t>Machine washable</a:t>
            </a:r>
          </a:p>
          <a:p>
            <a:pPr marL="457200" indent="-457200">
              <a:spcAft>
                <a:spcPts val="600"/>
              </a:spcAft>
              <a:buClr>
                <a:schemeClr val="accent1">
                  <a:lumMod val="75000"/>
                </a:schemeClr>
              </a:buClr>
              <a:buFont typeface="Arial"/>
              <a:buChar char="•"/>
            </a:pPr>
            <a:r>
              <a:rPr lang="en-GB" sz="3600" baseline="30000" dirty="0">
                <a:solidFill>
                  <a:schemeClr val="tx1">
                    <a:lumMod val="65000"/>
                    <a:lumOff val="35000"/>
                  </a:schemeClr>
                </a:solidFill>
              </a:rPr>
              <a:t>Proven track record </a:t>
            </a:r>
          </a:p>
          <a:p>
            <a:pPr>
              <a:spcAft>
                <a:spcPts val="600"/>
              </a:spcAft>
              <a:buClr>
                <a:schemeClr val="accent1">
                  <a:lumMod val="75000"/>
                </a:schemeClr>
              </a:buClr>
            </a:pPr>
            <a:endParaRPr lang="en-GB" sz="3600" baseline="30000" dirty="0">
              <a:solidFill>
                <a:schemeClr val="tx1">
                  <a:lumMod val="65000"/>
                  <a:lumOff val="35000"/>
                </a:schemeClr>
              </a:solidFill>
            </a:endParaRPr>
          </a:p>
        </p:txBody>
      </p:sp>
    </p:spTree>
    <p:extLst>
      <p:ext uri="{BB962C8B-B14F-4D97-AF65-F5344CB8AC3E}">
        <p14:creationId xmlns:p14="http://schemas.microsoft.com/office/powerpoint/2010/main" val="40486033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CR Powerpoint Presentation (Quantum-2 blank).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 y="12700"/>
            <a:ext cx="12954000" cy="9728200"/>
          </a:xfrm>
          <a:prstGeom prst="rect">
            <a:avLst/>
          </a:prstGeom>
        </p:spPr>
      </p:pic>
      <p:sp>
        <p:nvSpPr>
          <p:cNvPr id="5" name="TextBox 4"/>
          <p:cNvSpPr txBox="1"/>
          <p:nvPr/>
        </p:nvSpPr>
        <p:spPr>
          <a:xfrm>
            <a:off x="1092200" y="7860268"/>
            <a:ext cx="2971800" cy="369332"/>
          </a:xfrm>
          <a:prstGeom prst="rect">
            <a:avLst/>
          </a:prstGeom>
          <a:noFill/>
        </p:spPr>
        <p:txBody>
          <a:bodyPr wrap="square" rtlCol="0">
            <a:spAutoFit/>
          </a:bodyPr>
          <a:lstStyle/>
          <a:p>
            <a:r>
              <a:rPr lang="en-US" dirty="0">
                <a:solidFill>
                  <a:srgbClr val="17375E"/>
                </a:solidFill>
              </a:rPr>
              <a:t>Click image to play video</a:t>
            </a:r>
          </a:p>
        </p:txBody>
      </p:sp>
      <p:sp>
        <p:nvSpPr>
          <p:cNvPr id="6" name="TextBox 5"/>
          <p:cNvSpPr txBox="1"/>
          <p:nvPr/>
        </p:nvSpPr>
        <p:spPr>
          <a:xfrm>
            <a:off x="1143000" y="2521803"/>
            <a:ext cx="8940800" cy="830997"/>
          </a:xfrm>
          <a:prstGeom prst="rect">
            <a:avLst/>
          </a:prstGeom>
          <a:noFill/>
        </p:spPr>
        <p:txBody>
          <a:bodyPr wrap="square" rtlCol="0">
            <a:spAutoFit/>
          </a:bodyPr>
          <a:lstStyle/>
          <a:p>
            <a:r>
              <a:rPr lang="en-GB" sz="4800" dirty="0">
                <a:solidFill>
                  <a:schemeClr val="accent1">
                    <a:lumMod val="75000"/>
                  </a:schemeClr>
                </a:solidFill>
              </a:rPr>
              <a:t>How to use the ACR</a:t>
            </a:r>
          </a:p>
        </p:txBody>
      </p:sp>
      <p:pic>
        <p:nvPicPr>
          <p:cNvPr id="2" name="Picture 1">
            <a:hlinkClick r:id="rId4"/>
          </p:cNvPr>
          <p:cNvPicPr>
            <a:picLocks noChangeAspect="1"/>
          </p:cNvPicPr>
          <p:nvPr/>
        </p:nvPicPr>
        <p:blipFill rotWithShape="1">
          <a:blip r:embed="rId5"/>
          <a:srcRect l="1953" t="16601" r="34179" b="28907"/>
          <a:stretch/>
        </p:blipFill>
        <p:spPr>
          <a:xfrm>
            <a:off x="1244600" y="3719061"/>
            <a:ext cx="6172200" cy="3510793"/>
          </a:xfrm>
          <a:prstGeom prst="rect">
            <a:avLst/>
          </a:prstGeom>
        </p:spPr>
      </p:pic>
    </p:spTree>
    <p:extLst>
      <p:ext uri="{BB962C8B-B14F-4D97-AF65-F5344CB8AC3E}">
        <p14:creationId xmlns:p14="http://schemas.microsoft.com/office/powerpoint/2010/main" val="4880931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3004800" cy="9753600"/>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1942" r="58006" b="79700"/>
          <a:stretch/>
        </p:blipFill>
        <p:spPr>
          <a:xfrm>
            <a:off x="1143000" y="36443"/>
            <a:ext cx="2534926" cy="1567598"/>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135" y="3200400"/>
            <a:ext cx="3293948" cy="4572000"/>
          </a:xfrm>
          <a:prstGeom prst="rect">
            <a:avLst/>
          </a:prstGeom>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l="8780" t="2471" r="7806"/>
          <a:stretch/>
        </p:blipFill>
        <p:spPr>
          <a:xfrm>
            <a:off x="4216400" y="4876799"/>
            <a:ext cx="4343400" cy="2855115"/>
          </a:xfrm>
          <a:prstGeom prst="rect">
            <a:avLst/>
          </a:prstGeom>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2334"/>
          <a:stretch/>
        </p:blipFill>
        <p:spPr>
          <a:xfrm>
            <a:off x="8903124" y="4804441"/>
            <a:ext cx="3189194" cy="2496778"/>
          </a:xfrm>
          <a:prstGeom prst="rect">
            <a:avLst/>
          </a:prstGeom>
        </p:spPr>
      </p:pic>
      <p:pic>
        <p:nvPicPr>
          <p:cNvPr id="9" name="Picture 8"/>
          <p:cNvPicPr>
            <a:picLocks noChangeAspect="1"/>
          </p:cNvPicPr>
          <p:nvPr/>
        </p:nvPicPr>
        <p:blipFill rotWithShape="1">
          <a:blip r:embed="rId8"/>
          <a:srcRect l="58203" t="26270" r="16016" b="33301"/>
          <a:stretch/>
        </p:blipFill>
        <p:spPr>
          <a:xfrm>
            <a:off x="9972100" y="2093579"/>
            <a:ext cx="2117396" cy="2213641"/>
          </a:xfrm>
          <a:prstGeom prst="rect">
            <a:avLst/>
          </a:prstGeom>
        </p:spPr>
      </p:pic>
    </p:spTree>
    <p:extLst>
      <p:ext uri="{BB962C8B-B14F-4D97-AF65-F5344CB8AC3E}">
        <p14:creationId xmlns:p14="http://schemas.microsoft.com/office/powerpoint/2010/main" val="14054080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3004800" cy="9753600"/>
          </a:xfrm>
          <a:prstGeom prst="rect">
            <a:avLst/>
          </a:prstGeom>
        </p:spPr>
      </p:pic>
      <p:sp>
        <p:nvSpPr>
          <p:cNvPr id="3" name="TextBox 2"/>
          <p:cNvSpPr txBox="1"/>
          <p:nvPr/>
        </p:nvSpPr>
        <p:spPr>
          <a:xfrm>
            <a:off x="1143000" y="1932027"/>
            <a:ext cx="8940800" cy="830997"/>
          </a:xfrm>
          <a:prstGeom prst="rect">
            <a:avLst/>
          </a:prstGeom>
          <a:noFill/>
        </p:spPr>
        <p:txBody>
          <a:bodyPr wrap="square" rtlCol="0">
            <a:spAutoFit/>
          </a:bodyPr>
          <a:lstStyle/>
          <a:p>
            <a:r>
              <a:rPr lang="en-GB" sz="4800" dirty="0">
                <a:solidFill>
                  <a:schemeClr val="accent1">
                    <a:lumMod val="75000"/>
                  </a:schemeClr>
                </a:solidFill>
              </a:rPr>
              <a:t>The Aegis - Features and Benefits</a:t>
            </a:r>
          </a:p>
        </p:txBody>
      </p:sp>
      <p:sp>
        <p:nvSpPr>
          <p:cNvPr id="4" name="TextBox 3"/>
          <p:cNvSpPr txBox="1"/>
          <p:nvPr/>
        </p:nvSpPr>
        <p:spPr>
          <a:xfrm>
            <a:off x="1168400" y="2971800"/>
            <a:ext cx="10058400" cy="5201424"/>
          </a:xfrm>
          <a:prstGeom prst="rect">
            <a:avLst/>
          </a:prstGeom>
          <a:noFill/>
        </p:spPr>
        <p:txBody>
          <a:bodyPr wrap="square" rtlCol="0">
            <a:spAutoFit/>
          </a:bodyPr>
          <a:lstStyle/>
          <a:p>
            <a:pPr marL="457200" indent="-457200">
              <a:spcAft>
                <a:spcPts val="600"/>
              </a:spcAft>
              <a:buClr>
                <a:schemeClr val="accent1">
                  <a:lumMod val="75000"/>
                </a:schemeClr>
              </a:buClr>
              <a:buFont typeface="Arial"/>
              <a:buChar char="•"/>
            </a:pPr>
            <a:r>
              <a:rPr lang="en-GB" sz="3600" baseline="30000" dirty="0">
                <a:solidFill>
                  <a:schemeClr val="tx1">
                    <a:lumMod val="65000"/>
                    <a:lumOff val="35000"/>
                  </a:schemeClr>
                </a:solidFill>
              </a:rPr>
              <a:t>Transport both patients with one ambulance and crew. Decrease mother and new-born stress.  Suitable for new-borns and early infants 4 to 14 lbs (1.8-6.3 kg).  Unisex, single use item with 5 customizable sizes </a:t>
            </a:r>
          </a:p>
          <a:p>
            <a:pPr marL="457200" indent="-457200">
              <a:spcAft>
                <a:spcPts val="600"/>
              </a:spcAft>
              <a:buClr>
                <a:schemeClr val="accent1">
                  <a:lumMod val="75000"/>
                </a:schemeClr>
              </a:buClr>
              <a:buFont typeface="Arial"/>
              <a:buChar char="•"/>
            </a:pPr>
            <a:r>
              <a:rPr lang="en-GB" sz="3600" baseline="30000" dirty="0">
                <a:solidFill>
                  <a:schemeClr val="tx1">
                    <a:lumMod val="65000"/>
                    <a:lumOff val="35000"/>
                  </a:schemeClr>
                </a:solidFill>
              </a:rPr>
              <a:t>Skin to skin contact with mother increases healthy microbiome and breastfeeding success. X-Static silver thread knitted throughout AEGIS provides the wrap with thermoregulatory/antimicrobial properties. </a:t>
            </a:r>
          </a:p>
          <a:p>
            <a:pPr marL="457200" indent="-457200">
              <a:spcAft>
                <a:spcPts val="600"/>
              </a:spcAft>
              <a:buClr>
                <a:schemeClr val="accent1">
                  <a:lumMod val="75000"/>
                </a:schemeClr>
              </a:buClr>
              <a:buFont typeface="Arial"/>
              <a:buChar char="•"/>
            </a:pPr>
            <a:r>
              <a:rPr lang="en-GB" sz="3600" baseline="30000" dirty="0">
                <a:solidFill>
                  <a:schemeClr val="tx1">
                    <a:lumMod val="65000"/>
                    <a:lumOff val="35000"/>
                  </a:schemeClr>
                </a:solidFill>
              </a:rPr>
              <a:t>New-born's face is visible, easily monitor breathing by mother and transport team. Nano guard supports new-born's head and neck. </a:t>
            </a:r>
          </a:p>
          <a:p>
            <a:pPr marL="457200" indent="-457200">
              <a:spcAft>
                <a:spcPts val="600"/>
              </a:spcAft>
              <a:buClr>
                <a:schemeClr val="accent1">
                  <a:lumMod val="75000"/>
                </a:schemeClr>
              </a:buClr>
              <a:buFont typeface="Arial"/>
              <a:buChar char="•"/>
            </a:pPr>
            <a:r>
              <a:rPr lang="en-GB" sz="3600" baseline="30000" dirty="0">
                <a:solidFill>
                  <a:schemeClr val="tx1">
                    <a:lumMod val="65000"/>
                    <a:lumOff val="35000"/>
                  </a:schemeClr>
                </a:solidFill>
              </a:rPr>
              <a:t>Pulls new-born limbs close to the torso in a frog-legged natural anatomical/in utero position. </a:t>
            </a:r>
          </a:p>
          <a:p>
            <a:pPr marL="457200" indent="-457200">
              <a:spcAft>
                <a:spcPts val="600"/>
              </a:spcAft>
              <a:buClr>
                <a:schemeClr val="accent1">
                  <a:lumMod val="75000"/>
                </a:schemeClr>
              </a:buClr>
              <a:buFont typeface="Arial"/>
              <a:buChar char="•"/>
            </a:pPr>
            <a:r>
              <a:rPr lang="en-GB" sz="3600" baseline="30000" dirty="0">
                <a:solidFill>
                  <a:schemeClr val="tx1">
                    <a:lumMod val="65000"/>
                    <a:lumOff val="35000"/>
                  </a:schemeClr>
                </a:solidFill>
              </a:rPr>
              <a:t>Harnesses entire new-born torso with 4-way stretch material. Quick emergency access 60 lb tested zipper with two sets of eye hook closures for added security.</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1942" r="58006" b="79700"/>
          <a:stretch/>
        </p:blipFill>
        <p:spPr>
          <a:xfrm>
            <a:off x="1143000" y="36443"/>
            <a:ext cx="2534926" cy="1567598"/>
          </a:xfrm>
          <a:prstGeom prst="rect">
            <a:avLst/>
          </a:prstGeom>
        </p:spPr>
      </p:pic>
    </p:spTree>
    <p:extLst>
      <p:ext uri="{BB962C8B-B14F-4D97-AF65-F5344CB8AC3E}">
        <p14:creationId xmlns:p14="http://schemas.microsoft.com/office/powerpoint/2010/main" val="23772821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3004800" cy="9753600"/>
          </a:xfrm>
          <a:prstGeom prst="rect">
            <a:avLst/>
          </a:prstGeom>
        </p:spPr>
      </p:pic>
      <p:sp>
        <p:nvSpPr>
          <p:cNvPr id="5" name="TextBox 4"/>
          <p:cNvSpPr txBox="1"/>
          <p:nvPr/>
        </p:nvSpPr>
        <p:spPr>
          <a:xfrm>
            <a:off x="1092200" y="7860268"/>
            <a:ext cx="2971800" cy="369332"/>
          </a:xfrm>
          <a:prstGeom prst="rect">
            <a:avLst/>
          </a:prstGeom>
          <a:noFill/>
        </p:spPr>
        <p:txBody>
          <a:bodyPr wrap="square" rtlCol="0">
            <a:spAutoFit/>
          </a:bodyPr>
          <a:lstStyle/>
          <a:p>
            <a:r>
              <a:rPr lang="en-US" dirty="0">
                <a:solidFill>
                  <a:srgbClr val="17375E"/>
                </a:solidFill>
              </a:rPr>
              <a:t>Click image to play video</a:t>
            </a:r>
          </a:p>
        </p:txBody>
      </p:sp>
      <p:sp>
        <p:nvSpPr>
          <p:cNvPr id="6" name="TextBox 5"/>
          <p:cNvSpPr txBox="1"/>
          <p:nvPr/>
        </p:nvSpPr>
        <p:spPr>
          <a:xfrm>
            <a:off x="1143000" y="2521803"/>
            <a:ext cx="8940800" cy="830997"/>
          </a:xfrm>
          <a:prstGeom prst="rect">
            <a:avLst/>
          </a:prstGeom>
          <a:noFill/>
        </p:spPr>
        <p:txBody>
          <a:bodyPr wrap="square" rtlCol="0">
            <a:spAutoFit/>
          </a:bodyPr>
          <a:lstStyle/>
          <a:p>
            <a:r>
              <a:rPr lang="en-GB" sz="4800" dirty="0">
                <a:solidFill>
                  <a:schemeClr val="accent1">
                    <a:lumMod val="75000"/>
                  </a:schemeClr>
                </a:solidFill>
              </a:rPr>
              <a:t>How to use the Aegis</a:t>
            </a:r>
          </a:p>
        </p:txBody>
      </p:sp>
      <p:pic>
        <p:nvPicPr>
          <p:cNvPr id="7" name="Picture 6">
            <a:hlinkClick r:id="rId4"/>
          </p:cNvPr>
          <p:cNvPicPr>
            <a:picLocks noChangeAspect="1"/>
          </p:cNvPicPr>
          <p:nvPr/>
        </p:nvPicPr>
        <p:blipFill rotWithShape="1">
          <a:blip r:embed="rId5"/>
          <a:srcRect l="14258" t="14844" r="14258" b="26269"/>
          <a:stretch/>
        </p:blipFill>
        <p:spPr>
          <a:xfrm>
            <a:off x="1244599" y="3705276"/>
            <a:ext cx="6295787" cy="3457523"/>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t="1942" r="58006" b="79700"/>
          <a:stretch/>
        </p:blipFill>
        <p:spPr>
          <a:xfrm>
            <a:off x="1143000" y="36443"/>
            <a:ext cx="2534926" cy="1567598"/>
          </a:xfrm>
          <a:prstGeom prst="rect">
            <a:avLst/>
          </a:prstGeom>
        </p:spPr>
      </p:pic>
    </p:spTree>
    <p:extLst>
      <p:ext uri="{BB962C8B-B14F-4D97-AF65-F5344CB8AC3E}">
        <p14:creationId xmlns:p14="http://schemas.microsoft.com/office/powerpoint/2010/main" val="23136072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3004800" cy="9753600"/>
          </a:xfrm>
          <a:prstGeom prst="rect">
            <a:avLst/>
          </a:prstGeom>
        </p:spPr>
      </p:pic>
      <p:sp>
        <p:nvSpPr>
          <p:cNvPr id="9" name="TextBox 8"/>
          <p:cNvSpPr txBox="1"/>
          <p:nvPr/>
        </p:nvSpPr>
        <p:spPr>
          <a:xfrm>
            <a:off x="406400" y="378044"/>
            <a:ext cx="12725400" cy="830997"/>
          </a:xfrm>
          <a:prstGeom prst="rect">
            <a:avLst/>
          </a:prstGeom>
          <a:noFill/>
        </p:spPr>
        <p:txBody>
          <a:bodyPr wrap="square" rtlCol="0">
            <a:spAutoFit/>
          </a:bodyPr>
          <a:lstStyle/>
          <a:p>
            <a:r>
              <a:rPr lang="en-GB" sz="4800" dirty="0">
                <a:solidFill>
                  <a:srgbClr val="376092"/>
                </a:solidFill>
              </a:rPr>
              <a:t>Peace of Mind – Crash Testing</a:t>
            </a:r>
            <a:endParaRPr lang="en-US" sz="4800" dirty="0">
              <a:solidFill>
                <a:srgbClr val="376092"/>
              </a:solidFill>
            </a:endParaRPr>
          </a:p>
        </p:txBody>
      </p:sp>
      <p:sp>
        <p:nvSpPr>
          <p:cNvPr id="5" name="TextBox 4"/>
          <p:cNvSpPr txBox="1"/>
          <p:nvPr/>
        </p:nvSpPr>
        <p:spPr>
          <a:xfrm>
            <a:off x="406400" y="1981200"/>
            <a:ext cx="12268200" cy="5447645"/>
          </a:xfrm>
          <a:prstGeom prst="rect">
            <a:avLst/>
          </a:prstGeom>
          <a:noFill/>
        </p:spPr>
        <p:txBody>
          <a:bodyPr wrap="square" rtlCol="0">
            <a:spAutoFit/>
          </a:bodyPr>
          <a:lstStyle/>
          <a:p>
            <a:endParaRPr lang="en-GB" sz="3600" dirty="0">
              <a:solidFill>
                <a:schemeClr val="tx1">
                  <a:lumMod val="65000"/>
                  <a:lumOff val="35000"/>
                </a:schemeClr>
              </a:solidFill>
            </a:endParaRPr>
          </a:p>
          <a:p>
            <a:endParaRPr lang="en-GB" sz="3600" dirty="0">
              <a:solidFill>
                <a:schemeClr val="tx1">
                  <a:lumMod val="65000"/>
                  <a:lumOff val="35000"/>
                </a:schemeClr>
              </a:solidFill>
            </a:endParaRPr>
          </a:p>
          <a:p>
            <a:pPr lvl="0"/>
            <a:endParaRPr lang="en-US" sz="3600" baseline="30000" dirty="0">
              <a:solidFill>
                <a:schemeClr val="tx1">
                  <a:lumMod val="65000"/>
                  <a:lumOff val="35000"/>
                </a:schemeClr>
              </a:solidFill>
            </a:endParaRPr>
          </a:p>
          <a:p>
            <a:pPr lvl="0"/>
            <a:endParaRPr lang="en-US" sz="3600" baseline="30000" dirty="0">
              <a:solidFill>
                <a:schemeClr val="tx1">
                  <a:lumMod val="65000"/>
                  <a:lumOff val="35000"/>
                </a:schemeClr>
              </a:solidFill>
            </a:endParaRPr>
          </a:p>
          <a:p>
            <a:pPr lvl="0"/>
            <a:r>
              <a:rPr lang="en-US" sz="3600" baseline="30000" dirty="0">
                <a:solidFill>
                  <a:schemeClr val="tx1">
                    <a:lumMod val="65000"/>
                    <a:lumOff val="35000"/>
                  </a:schemeClr>
                </a:solidFill>
              </a:rPr>
              <a:t>ACR Testing was verified</a:t>
            </a:r>
            <a:r>
              <a:rPr lang="en-US" sz="3600" dirty="0">
                <a:solidFill>
                  <a:schemeClr val="tx1">
                    <a:lumMod val="65000"/>
                    <a:lumOff val="35000"/>
                  </a:schemeClr>
                </a:solidFill>
              </a:rPr>
              <a:t> </a:t>
            </a:r>
            <a:r>
              <a:rPr lang="en-US" sz="3600" baseline="30000" dirty="0">
                <a:solidFill>
                  <a:schemeClr val="tx1">
                    <a:lumMod val="65000"/>
                    <a:lumOff val="35000"/>
                  </a:schemeClr>
                </a:solidFill>
              </a:rPr>
              <a:t>by VCA, Vehicle Type Approval authority for the UK and EU with more than 30 years experience supports industry by providing internationally recognized testing and certification for vehicles, their systems and components.</a:t>
            </a:r>
          </a:p>
          <a:p>
            <a:pPr lvl="0"/>
            <a:endParaRPr lang="en-US" sz="3600" baseline="30000" dirty="0">
              <a:solidFill>
                <a:schemeClr val="tx1">
                  <a:lumMod val="65000"/>
                  <a:lumOff val="35000"/>
                </a:schemeClr>
              </a:solidFill>
            </a:endParaRPr>
          </a:p>
          <a:p>
            <a:r>
              <a:rPr lang="en-US" sz="3600" baseline="30000" dirty="0">
                <a:solidFill>
                  <a:schemeClr val="tx1">
                    <a:lumMod val="65000"/>
                    <a:lumOff val="35000"/>
                  </a:schemeClr>
                </a:solidFill>
              </a:rPr>
              <a:t>Testing was completed per the standards of BS CEN 1789 to 10g</a:t>
            </a:r>
            <a:endParaRPr lang="en-GB" sz="3600" baseline="30000" dirty="0">
              <a:solidFill>
                <a:schemeClr val="tx1">
                  <a:lumMod val="65000"/>
                  <a:lumOff val="35000"/>
                </a:schemeClr>
              </a:solidFill>
            </a:endParaRPr>
          </a:p>
          <a:p>
            <a:pPr lvl="0"/>
            <a:r>
              <a:rPr lang="en-US" sz="3600" baseline="30000" dirty="0">
                <a:solidFill>
                  <a:schemeClr val="tx1">
                    <a:lumMod val="65000"/>
                    <a:lumOff val="35000"/>
                  </a:schemeClr>
                </a:solidFill>
              </a:rPr>
              <a:t>Testing was completed using an impact sled, stretcher and test dummies</a:t>
            </a:r>
            <a:endParaRPr lang="en-GB" sz="3600" baseline="30000" dirty="0">
              <a:solidFill>
                <a:schemeClr val="tx1">
                  <a:lumMod val="65000"/>
                  <a:lumOff val="35000"/>
                </a:schemeClr>
              </a:solidFill>
            </a:endParaRPr>
          </a:p>
          <a:p>
            <a:pPr lvl="0"/>
            <a:r>
              <a:rPr lang="en-US" sz="3600" baseline="30000" dirty="0">
                <a:solidFill>
                  <a:schemeClr val="tx1">
                    <a:lumMod val="65000"/>
                    <a:lumOff val="35000"/>
                  </a:schemeClr>
                </a:solidFill>
              </a:rPr>
              <a:t>Dummies range in sizes from 11kg , 35kg, and 45kg</a:t>
            </a:r>
            <a:endParaRPr lang="en-GB" sz="3600" baseline="30000" dirty="0">
              <a:solidFill>
                <a:schemeClr val="tx1">
                  <a:lumMod val="65000"/>
                  <a:lumOff val="35000"/>
                </a:schemeClr>
              </a:solidFill>
            </a:endParaRPr>
          </a:p>
          <a:p>
            <a:pPr lvl="0"/>
            <a:r>
              <a:rPr lang="en-US" sz="3600" baseline="30000" dirty="0">
                <a:solidFill>
                  <a:schemeClr val="tx1">
                    <a:lumMod val="65000"/>
                    <a:lumOff val="35000"/>
                  </a:schemeClr>
                </a:solidFill>
              </a:rPr>
              <a:t>Testing was completed in 6 different directions including forward, rearward, lateral and vertical  </a:t>
            </a:r>
          </a:p>
          <a:p>
            <a:pPr lvl="0"/>
            <a:r>
              <a:rPr lang="en-US" sz="3600" baseline="30000" dirty="0">
                <a:solidFill>
                  <a:schemeClr val="tx1">
                    <a:lumMod val="65000"/>
                    <a:lumOff val="35000"/>
                  </a:schemeClr>
                </a:solidFill>
              </a:rPr>
              <a:t>All test equipment was calibrated and quality assurance tests were completed prior to testing</a:t>
            </a:r>
            <a:endParaRPr lang="en-GB" sz="3600" baseline="30000" dirty="0">
              <a:solidFill>
                <a:schemeClr val="tx1">
                  <a:lumMod val="65000"/>
                  <a:lumOff val="35000"/>
                </a:schemeClr>
              </a:solidFill>
            </a:endParaRPr>
          </a:p>
        </p:txBody>
      </p:sp>
      <p:pic>
        <p:nvPicPr>
          <p:cNvPr id="6" name="Picture 5" descr="ACR Powerpoint Presentation (Quantum-2 blank).pdf"/>
          <p:cNvPicPr>
            <a:picLocks noChangeAspect="1"/>
          </p:cNvPicPr>
          <p:nvPr/>
        </p:nvPicPr>
        <p:blipFill rotWithShape="1">
          <a:blip r:embed="rId4">
            <a:extLst>
              <a:ext uri="{28A0092B-C50C-407E-A947-70E740481C1C}">
                <a14:useLocalDpi xmlns:a14="http://schemas.microsoft.com/office/drawing/2010/main" val="0"/>
              </a:ext>
            </a:extLst>
          </a:blip>
          <a:srcRect l="7647" t="1566" r="55294" b="83550"/>
          <a:stretch/>
        </p:blipFill>
        <p:spPr>
          <a:xfrm>
            <a:off x="443727" y="2209800"/>
            <a:ext cx="3505200" cy="1057124"/>
          </a:xfrm>
          <a:prstGeom prst="rect">
            <a:avLst/>
          </a:prstGeom>
        </p:spPr>
      </p:pic>
    </p:spTree>
    <p:extLst>
      <p:ext uri="{BB962C8B-B14F-4D97-AF65-F5344CB8AC3E}">
        <p14:creationId xmlns:p14="http://schemas.microsoft.com/office/powerpoint/2010/main" val="8996493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3004800" cy="9753600"/>
          </a:xfrm>
          <a:prstGeom prst="rect">
            <a:avLst/>
          </a:prstGeom>
        </p:spPr>
      </p:pic>
      <p:sp>
        <p:nvSpPr>
          <p:cNvPr id="9" name="TextBox 8"/>
          <p:cNvSpPr txBox="1"/>
          <p:nvPr/>
        </p:nvSpPr>
        <p:spPr>
          <a:xfrm>
            <a:off x="406400" y="378044"/>
            <a:ext cx="12725400" cy="830997"/>
          </a:xfrm>
          <a:prstGeom prst="rect">
            <a:avLst/>
          </a:prstGeom>
          <a:noFill/>
        </p:spPr>
        <p:txBody>
          <a:bodyPr wrap="square" rtlCol="0">
            <a:spAutoFit/>
          </a:bodyPr>
          <a:lstStyle/>
          <a:p>
            <a:r>
              <a:rPr lang="en-GB" sz="4800" dirty="0">
                <a:solidFill>
                  <a:srgbClr val="376092"/>
                </a:solidFill>
              </a:rPr>
              <a:t>Peace of Mind – Crash Testing</a:t>
            </a:r>
            <a:endParaRPr lang="en-US" sz="4800" dirty="0">
              <a:solidFill>
                <a:srgbClr val="376092"/>
              </a:solidFill>
            </a:endParaRPr>
          </a:p>
        </p:txBody>
      </p:sp>
      <p:sp>
        <p:nvSpPr>
          <p:cNvPr id="5" name="TextBox 4"/>
          <p:cNvSpPr txBox="1"/>
          <p:nvPr/>
        </p:nvSpPr>
        <p:spPr>
          <a:xfrm>
            <a:off x="558800" y="2020822"/>
            <a:ext cx="11353800" cy="5262979"/>
          </a:xfrm>
          <a:prstGeom prst="rect">
            <a:avLst/>
          </a:prstGeom>
          <a:noFill/>
        </p:spPr>
        <p:txBody>
          <a:bodyPr wrap="square" rtlCol="0">
            <a:spAutoFit/>
          </a:bodyPr>
          <a:lstStyle>
            <a:defPPr>
              <a:defRPr lang="en-US"/>
            </a:defPPr>
            <a:lvl1pPr>
              <a:defRPr sz="3600" baseline="30000">
                <a:solidFill>
                  <a:schemeClr val="tx1">
                    <a:lumMod val="65000"/>
                    <a:lumOff val="35000"/>
                  </a:schemeClr>
                </a:solidFill>
              </a:defRPr>
            </a:lvl1pPr>
          </a:lstStyle>
          <a:p>
            <a:endParaRPr lang="en-GB" dirty="0"/>
          </a:p>
          <a:p>
            <a:endParaRPr lang="en-GB" dirty="0"/>
          </a:p>
          <a:p>
            <a:endParaRPr lang="en-GB" dirty="0"/>
          </a:p>
          <a:p>
            <a:endParaRPr lang="en-GB" dirty="0"/>
          </a:p>
          <a:p>
            <a:endParaRPr lang="en-GB" dirty="0"/>
          </a:p>
          <a:p>
            <a:endParaRPr lang="en-GB" dirty="0"/>
          </a:p>
          <a:p>
            <a:r>
              <a:rPr lang="en-GB" dirty="0"/>
              <a:t>The AEGIS was tested to SAE standards SAE J2917, SAE J3044, SAE J2956 with deviations</a:t>
            </a:r>
          </a:p>
          <a:p>
            <a:r>
              <a:rPr lang="en-GB" dirty="0"/>
              <a:t>on an instrumented adult dummy weighing 170 pounds with a non-instrumented baby dummy weighing 8 lbs; a Stryker test cot was utilized for these tests. The deviations from the SAE standard tests were a raised head rest to a 44 degree angle.</a:t>
            </a:r>
          </a:p>
          <a:p>
            <a:endParaRPr lang="en-GB" dirty="0"/>
          </a:p>
          <a:p>
            <a:r>
              <a:rPr lang="en-GB" dirty="0"/>
              <a:t>The critical injury and standard limits for crash testing was tested to SAE Cot standards as well as FMVSS 213 car seat standards.</a:t>
            </a:r>
          </a:p>
          <a:p>
            <a:endParaRPr lang="en-GB" dirty="0"/>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1942" r="58006" b="79700"/>
          <a:stretch/>
        </p:blipFill>
        <p:spPr>
          <a:xfrm>
            <a:off x="558800" y="2362200"/>
            <a:ext cx="1828800" cy="1130930"/>
          </a:xfrm>
          <a:prstGeom prst="rect">
            <a:avLst/>
          </a:prstGeom>
        </p:spPr>
      </p:pic>
    </p:spTree>
    <p:extLst>
      <p:ext uri="{BB962C8B-B14F-4D97-AF65-F5344CB8AC3E}">
        <p14:creationId xmlns:p14="http://schemas.microsoft.com/office/powerpoint/2010/main" val="5677511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3004800" cy="9753600"/>
          </a:xfrm>
          <a:prstGeom prst="rect">
            <a:avLst/>
          </a:prstGeom>
        </p:spPr>
      </p:pic>
      <p:sp>
        <p:nvSpPr>
          <p:cNvPr id="9" name="TextBox 8"/>
          <p:cNvSpPr txBox="1"/>
          <p:nvPr/>
        </p:nvSpPr>
        <p:spPr>
          <a:xfrm>
            <a:off x="406400" y="378044"/>
            <a:ext cx="12725400" cy="830997"/>
          </a:xfrm>
          <a:prstGeom prst="rect">
            <a:avLst/>
          </a:prstGeom>
          <a:noFill/>
        </p:spPr>
        <p:txBody>
          <a:bodyPr wrap="square" rtlCol="0">
            <a:spAutoFit/>
          </a:bodyPr>
          <a:lstStyle/>
          <a:p>
            <a:r>
              <a:rPr lang="en-GB" sz="4800" dirty="0">
                <a:solidFill>
                  <a:srgbClr val="376092"/>
                </a:solidFill>
              </a:rPr>
              <a:t>Peace of Mind – Crash Testing</a:t>
            </a:r>
            <a:endParaRPr lang="en-US" sz="4800" dirty="0">
              <a:solidFill>
                <a:srgbClr val="376092"/>
              </a:solidFill>
            </a:endParaRPr>
          </a:p>
        </p:txBody>
      </p:sp>
      <p:pic>
        <p:nvPicPr>
          <p:cNvPr id="3" name="Picture 2"/>
          <p:cNvPicPr>
            <a:picLocks noChangeAspect="1"/>
          </p:cNvPicPr>
          <p:nvPr/>
        </p:nvPicPr>
        <p:blipFill rotWithShape="1">
          <a:blip r:embed="rId4"/>
          <a:srcRect l="32422" t="27149" r="32422" b="33301"/>
          <a:stretch/>
        </p:blipFill>
        <p:spPr>
          <a:xfrm>
            <a:off x="7797800" y="4114800"/>
            <a:ext cx="4572000" cy="3429000"/>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0400" y="1981200"/>
            <a:ext cx="6883400" cy="4588934"/>
          </a:xfrm>
          <a:prstGeom prst="rect">
            <a:avLst/>
          </a:prstGeom>
        </p:spPr>
      </p:pic>
    </p:spTree>
    <p:extLst>
      <p:ext uri="{BB962C8B-B14F-4D97-AF65-F5344CB8AC3E}">
        <p14:creationId xmlns:p14="http://schemas.microsoft.com/office/powerpoint/2010/main" val="37786134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3004800" cy="9753600"/>
          </a:xfrm>
          <a:prstGeom prst="rect">
            <a:avLst/>
          </a:prstGeom>
        </p:spPr>
      </p:pic>
      <p:sp>
        <p:nvSpPr>
          <p:cNvPr id="3" name="TextBox 2"/>
          <p:cNvSpPr txBox="1"/>
          <p:nvPr/>
        </p:nvSpPr>
        <p:spPr>
          <a:xfrm>
            <a:off x="1016000" y="2438400"/>
            <a:ext cx="11125200" cy="5262979"/>
          </a:xfrm>
          <a:prstGeom prst="rect">
            <a:avLst/>
          </a:prstGeom>
          <a:noFill/>
        </p:spPr>
        <p:txBody>
          <a:bodyPr wrap="square" rtlCol="0">
            <a:spAutoFit/>
          </a:bodyPr>
          <a:lstStyle/>
          <a:p>
            <a:r>
              <a:rPr lang="en-GB" sz="3600" baseline="30000" dirty="0">
                <a:solidFill>
                  <a:schemeClr val="tx1">
                    <a:lumMod val="65000"/>
                    <a:lumOff val="35000"/>
                  </a:schemeClr>
                </a:solidFill>
              </a:rPr>
              <a:t>In a world without true uniform national standards, it seems hard to believe that in the 21st Century there are many countries that have no legislation regarding infant and child transportation while in an ambulance.</a:t>
            </a:r>
            <a:br>
              <a:rPr lang="en-GB" sz="3600" baseline="30000" dirty="0">
                <a:solidFill>
                  <a:schemeClr val="tx1">
                    <a:lumMod val="65000"/>
                    <a:lumOff val="35000"/>
                  </a:schemeClr>
                </a:solidFill>
              </a:rPr>
            </a:br>
            <a:endParaRPr lang="en-GB" sz="3600" baseline="30000" dirty="0">
              <a:solidFill>
                <a:schemeClr val="tx1">
                  <a:lumMod val="65000"/>
                  <a:lumOff val="35000"/>
                </a:schemeClr>
              </a:solidFill>
            </a:endParaRPr>
          </a:p>
          <a:p>
            <a:r>
              <a:rPr lang="en-GB" sz="3600" baseline="30000" dirty="0">
                <a:solidFill>
                  <a:schemeClr val="tx1">
                    <a:lumMod val="65000"/>
                    <a:lumOff val="35000"/>
                  </a:schemeClr>
                </a:solidFill>
              </a:rPr>
              <a:t>Research in America estimates that ground Emergency Services respond to approximately </a:t>
            </a:r>
            <a:r>
              <a:rPr lang="en-GB" sz="3600" b="1" baseline="30000" dirty="0">
                <a:solidFill>
                  <a:schemeClr val="tx2"/>
                </a:solidFill>
              </a:rPr>
              <a:t>30 million</a:t>
            </a:r>
            <a:r>
              <a:rPr lang="en-GB" sz="3600" baseline="30000" dirty="0">
                <a:solidFill>
                  <a:schemeClr val="tx2"/>
                </a:solidFill>
              </a:rPr>
              <a:t> </a:t>
            </a:r>
            <a:r>
              <a:rPr lang="en-GB" sz="3600" baseline="30000" dirty="0">
                <a:solidFill>
                  <a:schemeClr val="tx1">
                    <a:lumMod val="65000"/>
                    <a:lumOff val="35000"/>
                  </a:schemeClr>
                </a:solidFill>
              </a:rPr>
              <a:t>emergency calls each year. Around </a:t>
            </a:r>
            <a:r>
              <a:rPr lang="en-GB" sz="3600" b="1" baseline="30000" dirty="0">
                <a:solidFill>
                  <a:srgbClr val="1F497D"/>
                </a:solidFill>
              </a:rPr>
              <a:t>6.2 million</a:t>
            </a:r>
            <a:r>
              <a:rPr lang="en-GB" sz="3600" baseline="30000" dirty="0">
                <a:solidFill>
                  <a:srgbClr val="1F497D"/>
                </a:solidFill>
              </a:rPr>
              <a:t> </a:t>
            </a:r>
            <a:r>
              <a:rPr lang="en-GB" sz="3600" baseline="30000" dirty="0">
                <a:solidFill>
                  <a:schemeClr val="tx1">
                    <a:lumMod val="65000"/>
                    <a:lumOff val="35000"/>
                  </a:schemeClr>
                </a:solidFill>
              </a:rPr>
              <a:t>patient transport ambulance trips occur annually, of which nearly </a:t>
            </a:r>
            <a:r>
              <a:rPr lang="en-GB" sz="3600" b="1" baseline="30000" dirty="0">
                <a:solidFill>
                  <a:srgbClr val="1F497D"/>
                </a:solidFill>
              </a:rPr>
              <a:t>800,000</a:t>
            </a:r>
            <a:r>
              <a:rPr lang="en-GB" sz="3600" baseline="30000" dirty="0">
                <a:solidFill>
                  <a:srgbClr val="FF0000"/>
                </a:solidFill>
              </a:rPr>
              <a:t> </a:t>
            </a:r>
            <a:r>
              <a:rPr lang="en-GB" sz="3600" baseline="30000" dirty="0">
                <a:solidFill>
                  <a:schemeClr val="tx1">
                    <a:lumMod val="65000"/>
                    <a:lumOff val="35000"/>
                  </a:schemeClr>
                </a:solidFill>
              </a:rPr>
              <a:t>of those patients are children. Insurance companies report that approximately </a:t>
            </a:r>
            <a:r>
              <a:rPr lang="en-GB" sz="3600" b="1" baseline="30000" dirty="0">
                <a:solidFill>
                  <a:srgbClr val="1F497D"/>
                </a:solidFill>
              </a:rPr>
              <a:t>10,000</a:t>
            </a:r>
            <a:r>
              <a:rPr lang="en-GB" sz="3600" baseline="30000" dirty="0">
                <a:solidFill>
                  <a:schemeClr val="tx1">
                    <a:lumMod val="65000"/>
                    <a:lumOff val="35000"/>
                  </a:schemeClr>
                </a:solidFill>
              </a:rPr>
              <a:t> ambulance crashes result in injury or death each year. Researchers suggest that up to </a:t>
            </a:r>
            <a:r>
              <a:rPr lang="en-GB" sz="3600" b="1" baseline="30000" dirty="0">
                <a:solidFill>
                  <a:srgbClr val="1F497D"/>
                </a:solidFill>
              </a:rPr>
              <a:t>1,000</a:t>
            </a:r>
            <a:r>
              <a:rPr lang="en-GB" sz="3600" baseline="30000" dirty="0">
                <a:solidFill>
                  <a:schemeClr val="tx1">
                    <a:lumMod val="65000"/>
                    <a:lumOff val="35000"/>
                  </a:schemeClr>
                </a:solidFill>
              </a:rPr>
              <a:t> ambulance crashes involve pediatric patients each year. </a:t>
            </a:r>
          </a:p>
          <a:p>
            <a:r>
              <a:rPr lang="en-GB" sz="3600" baseline="30000" dirty="0">
                <a:solidFill>
                  <a:schemeClr val="tx1">
                    <a:lumMod val="65000"/>
                    <a:lumOff val="35000"/>
                  </a:schemeClr>
                </a:solidFill>
              </a:rPr>
              <a:t>		</a:t>
            </a:r>
          </a:p>
          <a:p>
            <a:r>
              <a:rPr lang="en-GB" sz="3600" baseline="30000" dirty="0">
                <a:solidFill>
                  <a:schemeClr val="tx1">
                    <a:lumMod val="65000"/>
                    <a:lumOff val="35000"/>
                  </a:schemeClr>
                </a:solidFill>
              </a:rPr>
              <a:t>								This is a problem as there are not any national standards </a:t>
            </a:r>
            <a:br>
              <a:rPr lang="en-GB" sz="3600" baseline="30000" dirty="0">
                <a:solidFill>
                  <a:schemeClr val="tx1">
                    <a:lumMod val="65000"/>
                    <a:lumOff val="35000"/>
                  </a:schemeClr>
                </a:solidFill>
              </a:rPr>
            </a:br>
            <a:r>
              <a:rPr lang="en-GB" sz="3600" baseline="30000" dirty="0">
                <a:solidFill>
                  <a:schemeClr val="tx1">
                    <a:lumMod val="65000"/>
                    <a:lumOff val="35000"/>
                  </a:schemeClr>
                </a:solidFill>
              </a:rPr>
              <a:t>								for restraining children in the back of a moving </a:t>
            </a:r>
            <a:br>
              <a:rPr lang="en-GB" sz="3600" baseline="30000" dirty="0">
                <a:solidFill>
                  <a:schemeClr val="tx1">
                    <a:lumMod val="65000"/>
                    <a:lumOff val="35000"/>
                  </a:schemeClr>
                </a:solidFill>
              </a:rPr>
            </a:br>
            <a:r>
              <a:rPr lang="en-GB" sz="3600" baseline="30000" dirty="0">
                <a:solidFill>
                  <a:schemeClr val="tx1">
                    <a:lumMod val="65000"/>
                    <a:lumOff val="35000"/>
                  </a:schemeClr>
                </a:solidFill>
              </a:rPr>
              <a:t>								ambulance, however we do have interim guidance.</a:t>
            </a:r>
            <a:endParaRPr lang="en-US" sz="3600" baseline="30000" dirty="0">
              <a:solidFill>
                <a:schemeClr val="tx1">
                  <a:lumMod val="65000"/>
                  <a:lumOff val="35000"/>
                </a:schemeClr>
              </a:solidFill>
            </a:endParaRPr>
          </a:p>
        </p:txBody>
      </p:sp>
      <p:sp>
        <p:nvSpPr>
          <p:cNvPr id="4" name="TextBox 3"/>
          <p:cNvSpPr txBox="1"/>
          <p:nvPr/>
        </p:nvSpPr>
        <p:spPr>
          <a:xfrm>
            <a:off x="1168399" y="381000"/>
            <a:ext cx="8940800" cy="830997"/>
          </a:xfrm>
          <a:prstGeom prst="rect">
            <a:avLst/>
          </a:prstGeom>
          <a:noFill/>
        </p:spPr>
        <p:txBody>
          <a:bodyPr wrap="square" rtlCol="0">
            <a:spAutoFit/>
          </a:bodyPr>
          <a:lstStyle/>
          <a:p>
            <a:r>
              <a:rPr lang="en-GB" sz="4800" dirty="0">
                <a:solidFill>
                  <a:srgbClr val="376092"/>
                </a:solidFill>
              </a:rPr>
              <a:t>The Need for Pediatric Restraint</a:t>
            </a:r>
          </a:p>
        </p:txBody>
      </p:sp>
      <p:pic>
        <p:nvPicPr>
          <p:cNvPr id="3076" name="Picture 4" descr="Image result for chi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8559" y="6324600"/>
            <a:ext cx="3199984" cy="2129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43028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3004800" cy="9753600"/>
          </a:xfrm>
          <a:prstGeom prst="rect">
            <a:avLst/>
          </a:prstGeom>
        </p:spPr>
      </p:pic>
      <p:sp>
        <p:nvSpPr>
          <p:cNvPr id="9" name="TextBox 8"/>
          <p:cNvSpPr txBox="1"/>
          <p:nvPr/>
        </p:nvSpPr>
        <p:spPr>
          <a:xfrm>
            <a:off x="406400" y="378044"/>
            <a:ext cx="12725400" cy="830997"/>
          </a:xfrm>
          <a:prstGeom prst="rect">
            <a:avLst/>
          </a:prstGeom>
          <a:noFill/>
        </p:spPr>
        <p:txBody>
          <a:bodyPr wrap="square" rtlCol="0">
            <a:spAutoFit/>
          </a:bodyPr>
          <a:lstStyle/>
          <a:p>
            <a:r>
              <a:rPr lang="en-GB" sz="4800" dirty="0">
                <a:solidFill>
                  <a:srgbClr val="376092"/>
                </a:solidFill>
              </a:rPr>
              <a:t>Supporting Child Immobilization Products</a:t>
            </a:r>
            <a:endParaRPr lang="en-US" sz="4800" dirty="0">
              <a:solidFill>
                <a:srgbClr val="376092"/>
              </a:solidFill>
            </a:endParaRPr>
          </a:p>
        </p:txBody>
      </p:sp>
      <p:pic>
        <p:nvPicPr>
          <p:cNvPr id="5" name="Picture 4"/>
          <p:cNvPicPr>
            <a:picLocks noChangeAspect="1"/>
          </p:cNvPicPr>
          <p:nvPr/>
        </p:nvPicPr>
        <p:blipFill rotWithShape="1">
          <a:blip r:embed="rId4"/>
          <a:srcRect l="3125" t="55273" r="76953" b="21876"/>
          <a:stretch/>
        </p:blipFill>
        <p:spPr>
          <a:xfrm>
            <a:off x="512876" y="2051522"/>
            <a:ext cx="5303724" cy="4055789"/>
          </a:xfrm>
          <a:prstGeom prst="rect">
            <a:avLst/>
          </a:prstGeom>
        </p:spPr>
      </p:pic>
      <p:sp>
        <p:nvSpPr>
          <p:cNvPr id="10" name="TextBox 9"/>
          <p:cNvSpPr txBox="1"/>
          <p:nvPr/>
        </p:nvSpPr>
        <p:spPr>
          <a:xfrm>
            <a:off x="889994" y="6666401"/>
            <a:ext cx="11353800" cy="1200329"/>
          </a:xfrm>
          <a:prstGeom prst="rect">
            <a:avLst/>
          </a:prstGeom>
          <a:noFill/>
        </p:spPr>
        <p:txBody>
          <a:bodyPr wrap="square" rtlCol="0">
            <a:spAutoFit/>
          </a:bodyPr>
          <a:lstStyle>
            <a:defPPr>
              <a:defRPr lang="en-US"/>
            </a:defPPr>
            <a:lvl1pPr>
              <a:defRPr sz="3600" baseline="30000">
                <a:solidFill>
                  <a:schemeClr val="tx1">
                    <a:lumMod val="65000"/>
                    <a:lumOff val="35000"/>
                  </a:schemeClr>
                </a:solidFill>
              </a:defRPr>
            </a:lvl1pPr>
          </a:lstStyle>
          <a:p>
            <a:r>
              <a:rPr lang="en-GB" dirty="0"/>
              <a:t>Immobilization products such as the Quantum EMS Vacuum Mattress and Combined Pediatric back board can be utilized on a cot for effective child restraint transport and immobilization, in conjunction with the ACR.</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16600" y="2055516"/>
            <a:ext cx="3200400" cy="4051795"/>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17000" y="2055516"/>
            <a:ext cx="3200400" cy="4051795"/>
          </a:xfrm>
          <a:prstGeom prst="rect">
            <a:avLst/>
          </a:prstGeom>
        </p:spPr>
      </p:pic>
    </p:spTree>
    <p:extLst>
      <p:ext uri="{BB962C8B-B14F-4D97-AF65-F5344CB8AC3E}">
        <p14:creationId xmlns:p14="http://schemas.microsoft.com/office/powerpoint/2010/main" val="4929761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3004800" cy="9753600"/>
          </a:xfrm>
          <a:prstGeom prst="rect">
            <a:avLst/>
          </a:prstGeom>
        </p:spPr>
      </p:pic>
      <p:sp>
        <p:nvSpPr>
          <p:cNvPr id="9" name="TextBox 8"/>
          <p:cNvSpPr txBox="1"/>
          <p:nvPr/>
        </p:nvSpPr>
        <p:spPr>
          <a:xfrm>
            <a:off x="406400" y="378044"/>
            <a:ext cx="12725400" cy="830997"/>
          </a:xfrm>
          <a:prstGeom prst="rect">
            <a:avLst/>
          </a:prstGeom>
          <a:noFill/>
        </p:spPr>
        <p:txBody>
          <a:bodyPr wrap="square" rtlCol="0">
            <a:spAutoFit/>
          </a:bodyPr>
          <a:lstStyle/>
          <a:p>
            <a:r>
              <a:rPr lang="en-GB" sz="4800" dirty="0">
                <a:solidFill>
                  <a:srgbClr val="376092"/>
                </a:solidFill>
              </a:rPr>
              <a:t>Sample list of Customers</a:t>
            </a:r>
            <a:endParaRPr lang="en-US" sz="4800" dirty="0">
              <a:solidFill>
                <a:srgbClr val="376092"/>
              </a:solidFill>
            </a:endParaRPr>
          </a:p>
        </p:txBody>
      </p:sp>
      <p:pic>
        <p:nvPicPr>
          <p:cNvPr id="7" name="Picture 6"/>
          <p:cNvPicPr>
            <a:picLocks noChangeAspect="1"/>
          </p:cNvPicPr>
          <p:nvPr/>
        </p:nvPicPr>
        <p:blipFill>
          <a:blip r:embed="rId4"/>
          <a:stretch>
            <a:fillRect/>
          </a:stretch>
        </p:blipFill>
        <p:spPr>
          <a:xfrm>
            <a:off x="380117" y="1524000"/>
            <a:ext cx="12369706" cy="6705600"/>
          </a:xfrm>
          <a:prstGeom prst="rect">
            <a:avLst/>
          </a:prstGeom>
          <a:solidFill>
            <a:schemeClr val="bg1"/>
          </a:solidFill>
          <a:ln>
            <a:solidFill>
              <a:schemeClr val="accent1"/>
            </a:solidFill>
          </a:ln>
        </p:spPr>
      </p:pic>
    </p:spTree>
    <p:extLst>
      <p:ext uri="{BB962C8B-B14F-4D97-AF65-F5344CB8AC3E}">
        <p14:creationId xmlns:p14="http://schemas.microsoft.com/office/powerpoint/2010/main" val="21235836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3004800" cy="9753600"/>
          </a:xfrm>
          <a:prstGeom prst="rect">
            <a:avLst/>
          </a:prstGeom>
        </p:spPr>
      </p:pic>
      <p:sp>
        <p:nvSpPr>
          <p:cNvPr id="10" name="TextBox 9"/>
          <p:cNvSpPr txBox="1"/>
          <p:nvPr/>
        </p:nvSpPr>
        <p:spPr>
          <a:xfrm>
            <a:off x="635000" y="2667000"/>
            <a:ext cx="11734800" cy="4914166"/>
          </a:xfrm>
          <a:prstGeom prst="rect">
            <a:avLst/>
          </a:prstGeom>
          <a:noFill/>
        </p:spPr>
        <p:txBody>
          <a:bodyPr wrap="square" rtlCol="0">
            <a:spAutoFit/>
          </a:bodyPr>
          <a:lstStyle/>
          <a:p>
            <a:pPr marL="742950" indent="-742950">
              <a:spcAft>
                <a:spcPts val="600"/>
              </a:spcAft>
              <a:buClr>
                <a:schemeClr val="accent1">
                  <a:lumMod val="75000"/>
                </a:schemeClr>
              </a:buClr>
              <a:buFont typeface="Arial" panose="020B0604020202020204" pitchFamily="34" charset="0"/>
              <a:buChar char="•"/>
            </a:pPr>
            <a:r>
              <a:rPr lang="en-GB" sz="4000" baseline="30000" dirty="0">
                <a:solidFill>
                  <a:schemeClr val="tx1">
                    <a:lumMod val="65000"/>
                    <a:lumOff val="35000"/>
                  </a:schemeClr>
                </a:solidFill>
              </a:rPr>
              <a:t>Easy to use and implement, to ensure that a device is not just a check in the box.</a:t>
            </a:r>
          </a:p>
          <a:p>
            <a:pPr marL="742950" indent="-742950">
              <a:spcAft>
                <a:spcPts val="600"/>
              </a:spcAft>
              <a:buClr>
                <a:schemeClr val="accent1">
                  <a:lumMod val="75000"/>
                </a:schemeClr>
              </a:buClr>
              <a:buFont typeface="Arial" panose="020B0604020202020204" pitchFamily="34" charset="0"/>
              <a:buChar char="•"/>
            </a:pPr>
            <a:r>
              <a:rPr lang="en-GB" sz="4000" baseline="30000" dirty="0">
                <a:solidFill>
                  <a:schemeClr val="tx1">
                    <a:lumMod val="65000"/>
                    <a:lumOff val="35000"/>
                  </a:schemeClr>
                </a:solidFill>
              </a:rPr>
              <a:t>Don’t discriminate on size of child.  Allow for the safe, effective, restraint of all children, as per suggested guidelines.</a:t>
            </a:r>
          </a:p>
          <a:p>
            <a:pPr marL="742950" indent="-742950">
              <a:spcAft>
                <a:spcPts val="600"/>
              </a:spcAft>
              <a:buClr>
                <a:schemeClr val="accent1">
                  <a:lumMod val="75000"/>
                </a:schemeClr>
              </a:buClr>
              <a:buFont typeface="Arial" panose="020B0604020202020204" pitchFamily="34" charset="0"/>
              <a:buChar char="•"/>
            </a:pPr>
            <a:r>
              <a:rPr lang="en-GB" sz="4000" baseline="30000" dirty="0">
                <a:solidFill>
                  <a:schemeClr val="tx1">
                    <a:lumMod val="65000"/>
                    <a:lumOff val="35000"/>
                  </a:schemeClr>
                </a:solidFill>
              </a:rPr>
              <a:t>Use a Child restraint with a Proven track record.  Although there is no US standard at the moment, that does not mean that a restraint can not have some crash testing such as the SAE or </a:t>
            </a:r>
            <a:r>
              <a:rPr lang="en-US" sz="4000" baseline="30000" dirty="0">
                <a:solidFill>
                  <a:schemeClr val="tx1">
                    <a:lumMod val="65000"/>
                    <a:lumOff val="35000"/>
                  </a:schemeClr>
                </a:solidFill>
              </a:rPr>
              <a:t>BS CEN 178</a:t>
            </a:r>
            <a:r>
              <a:rPr lang="en-GB" sz="4000" baseline="30000" dirty="0">
                <a:solidFill>
                  <a:schemeClr val="tx1">
                    <a:lumMod val="65000"/>
                    <a:lumOff val="35000"/>
                  </a:schemeClr>
                </a:solidFill>
              </a:rPr>
              <a:t>9.</a:t>
            </a:r>
          </a:p>
          <a:p>
            <a:pPr marL="742950" indent="-742950">
              <a:spcAft>
                <a:spcPts val="600"/>
              </a:spcAft>
              <a:buClr>
                <a:schemeClr val="accent1">
                  <a:lumMod val="75000"/>
                </a:schemeClr>
              </a:buClr>
              <a:buFont typeface="Arial" panose="020B0604020202020204" pitchFamily="34" charset="0"/>
              <a:buChar char="•"/>
            </a:pPr>
            <a:r>
              <a:rPr lang="en-GB" sz="4000" baseline="30000" dirty="0">
                <a:solidFill>
                  <a:schemeClr val="tx1">
                    <a:lumMod val="65000"/>
                    <a:lumOff val="35000"/>
                  </a:schemeClr>
                </a:solidFill>
              </a:rPr>
              <a:t>Utilize a device allowing for complete clinical access from the airway to the waist without un-restraining the child.</a:t>
            </a:r>
          </a:p>
          <a:p>
            <a:pPr marL="742950" indent="-742950">
              <a:spcAft>
                <a:spcPts val="600"/>
              </a:spcAft>
              <a:buClr>
                <a:schemeClr val="accent1">
                  <a:lumMod val="75000"/>
                </a:schemeClr>
              </a:buClr>
              <a:buFont typeface="Arial" panose="020B0604020202020204" pitchFamily="34" charset="0"/>
              <a:buChar char="•"/>
            </a:pPr>
            <a:r>
              <a:rPr lang="en-GB" sz="4000" baseline="30000" dirty="0">
                <a:solidFill>
                  <a:schemeClr val="tx1">
                    <a:lumMod val="65000"/>
                    <a:lumOff val="35000"/>
                  </a:schemeClr>
                </a:solidFill>
              </a:rPr>
              <a:t>Utilize a device that does not tighten into the child, but rather tighten into the cot mattress preventing any additional injury to the patient.</a:t>
            </a:r>
          </a:p>
        </p:txBody>
      </p:sp>
      <p:sp>
        <p:nvSpPr>
          <p:cNvPr id="9" name="TextBox 8"/>
          <p:cNvSpPr txBox="1"/>
          <p:nvPr/>
        </p:nvSpPr>
        <p:spPr>
          <a:xfrm>
            <a:off x="406400" y="378044"/>
            <a:ext cx="12725400" cy="830997"/>
          </a:xfrm>
          <a:prstGeom prst="rect">
            <a:avLst/>
          </a:prstGeom>
          <a:noFill/>
        </p:spPr>
        <p:txBody>
          <a:bodyPr wrap="square" rtlCol="0">
            <a:spAutoFit/>
          </a:bodyPr>
          <a:lstStyle/>
          <a:p>
            <a:r>
              <a:rPr lang="en-GB" sz="4800" dirty="0">
                <a:solidFill>
                  <a:srgbClr val="376092"/>
                </a:solidFill>
              </a:rPr>
              <a:t>Key Considerations</a:t>
            </a:r>
            <a:endParaRPr lang="en-US" sz="4800" dirty="0">
              <a:solidFill>
                <a:srgbClr val="376092"/>
              </a:solidFill>
            </a:endParaRPr>
          </a:p>
        </p:txBody>
      </p:sp>
    </p:spTree>
    <p:extLst>
      <p:ext uri="{BB962C8B-B14F-4D97-AF65-F5344CB8AC3E}">
        <p14:creationId xmlns:p14="http://schemas.microsoft.com/office/powerpoint/2010/main" val="17257046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3004800" cy="9753600"/>
          </a:xfrm>
          <a:prstGeom prst="rect">
            <a:avLst/>
          </a:prstGeom>
        </p:spPr>
      </p:pic>
      <p:sp>
        <p:nvSpPr>
          <p:cNvPr id="4" name="TextBox 3"/>
          <p:cNvSpPr txBox="1"/>
          <p:nvPr/>
        </p:nvSpPr>
        <p:spPr>
          <a:xfrm>
            <a:off x="406400" y="378044"/>
            <a:ext cx="12725400" cy="830997"/>
          </a:xfrm>
          <a:prstGeom prst="rect">
            <a:avLst/>
          </a:prstGeom>
          <a:noFill/>
        </p:spPr>
        <p:txBody>
          <a:bodyPr wrap="square" rtlCol="0">
            <a:spAutoFit/>
          </a:bodyPr>
          <a:lstStyle/>
          <a:p>
            <a:r>
              <a:rPr lang="en-GB" sz="4800" dirty="0">
                <a:solidFill>
                  <a:srgbClr val="376092"/>
                </a:solidFill>
              </a:rPr>
              <a:t>Key Considerations</a:t>
            </a:r>
            <a:endParaRPr lang="en-US" sz="4800" dirty="0">
              <a:solidFill>
                <a:srgbClr val="376092"/>
              </a:solidFill>
            </a:endParaRPr>
          </a:p>
        </p:txBody>
      </p:sp>
      <p:sp>
        <p:nvSpPr>
          <p:cNvPr id="10" name="TextBox 9"/>
          <p:cNvSpPr txBox="1"/>
          <p:nvPr/>
        </p:nvSpPr>
        <p:spPr>
          <a:xfrm>
            <a:off x="635000" y="2624901"/>
            <a:ext cx="11353800" cy="4503797"/>
          </a:xfrm>
          <a:prstGeom prst="rect">
            <a:avLst/>
          </a:prstGeom>
          <a:noFill/>
        </p:spPr>
        <p:txBody>
          <a:bodyPr wrap="square" rtlCol="0">
            <a:spAutoFit/>
          </a:bodyPr>
          <a:lstStyle/>
          <a:p>
            <a:pPr marL="742950" indent="-742950">
              <a:spcAft>
                <a:spcPts val="600"/>
              </a:spcAft>
              <a:buClr>
                <a:schemeClr val="accent1">
                  <a:lumMod val="75000"/>
                </a:schemeClr>
              </a:buClr>
              <a:buFont typeface="Arial" panose="020B0604020202020204" pitchFamily="34" charset="0"/>
              <a:buChar char="•"/>
            </a:pPr>
            <a:r>
              <a:rPr lang="en-GB" sz="4000" baseline="30000" dirty="0">
                <a:solidFill>
                  <a:schemeClr val="tx1">
                    <a:lumMod val="65000"/>
                    <a:lumOff val="35000"/>
                  </a:schemeClr>
                </a:solidFill>
              </a:rPr>
              <a:t>Can </a:t>
            </a:r>
            <a:r>
              <a:rPr lang="en-US" sz="4000" baseline="30000" dirty="0">
                <a:solidFill>
                  <a:schemeClr val="tx1">
                    <a:lumMod val="65000"/>
                    <a:lumOff val="35000"/>
                  </a:schemeClr>
                </a:solidFill>
              </a:rPr>
              <a:t>be easily </a:t>
            </a:r>
            <a:r>
              <a:rPr lang="en-GB" sz="4000" baseline="30000" dirty="0">
                <a:solidFill>
                  <a:schemeClr val="tx1">
                    <a:lumMod val="65000"/>
                    <a:lumOff val="35000"/>
                  </a:schemeClr>
                </a:solidFill>
              </a:rPr>
              <a:t>be cleaned either by being machine washable or cleaned using a recognised practice.</a:t>
            </a:r>
          </a:p>
          <a:p>
            <a:pPr marL="742950" indent="-742950">
              <a:spcAft>
                <a:spcPts val="600"/>
              </a:spcAft>
              <a:buClr>
                <a:schemeClr val="accent1">
                  <a:lumMod val="75000"/>
                </a:schemeClr>
              </a:buClr>
              <a:buFont typeface="Arial" panose="020B0604020202020204" pitchFamily="34" charset="0"/>
              <a:buChar char="•"/>
            </a:pPr>
            <a:r>
              <a:rPr lang="en-GB" sz="4000" baseline="30000" dirty="0">
                <a:solidFill>
                  <a:schemeClr val="tx1">
                    <a:lumMod val="65000"/>
                    <a:lumOff val="35000"/>
                  </a:schemeClr>
                </a:solidFill>
              </a:rPr>
              <a:t>Use one device for all applications, to accomplish the task of restraining all size patients, as opposed to multiple devices. </a:t>
            </a:r>
          </a:p>
          <a:p>
            <a:pPr marL="742950" indent="-742950">
              <a:spcAft>
                <a:spcPts val="600"/>
              </a:spcAft>
              <a:buClr>
                <a:schemeClr val="accent1">
                  <a:lumMod val="75000"/>
                </a:schemeClr>
              </a:buClr>
              <a:buFont typeface="Arial" panose="020B0604020202020204" pitchFamily="34" charset="0"/>
              <a:buChar char="•"/>
            </a:pPr>
            <a:r>
              <a:rPr lang="en-GB" sz="4000" baseline="30000" dirty="0">
                <a:solidFill>
                  <a:schemeClr val="tx1">
                    <a:lumMod val="65000"/>
                    <a:lumOff val="35000"/>
                  </a:schemeClr>
                </a:solidFill>
              </a:rPr>
              <a:t>Color-coded for easy size identification and implementation.  Speed of implementation is key.</a:t>
            </a:r>
          </a:p>
          <a:p>
            <a:pPr marL="742950" indent="-742950">
              <a:spcAft>
                <a:spcPts val="600"/>
              </a:spcAft>
              <a:buClr>
                <a:schemeClr val="accent1">
                  <a:lumMod val="75000"/>
                </a:schemeClr>
              </a:buClr>
              <a:buFont typeface="Arial" panose="020B0604020202020204" pitchFamily="34" charset="0"/>
              <a:buChar char="•"/>
            </a:pPr>
            <a:r>
              <a:rPr lang="en-GB" sz="4000" baseline="30000" dirty="0">
                <a:solidFill>
                  <a:schemeClr val="tx1">
                    <a:lumMod val="65000"/>
                    <a:lumOff val="35000"/>
                  </a:schemeClr>
                </a:solidFill>
              </a:rPr>
              <a:t>Use a device that can be utilized across a number of equipment and vehicles types, to ensure the best clinical outcome.  </a:t>
            </a:r>
          </a:p>
          <a:p>
            <a:pPr marL="742950" indent="-742950">
              <a:spcAft>
                <a:spcPts val="600"/>
              </a:spcAft>
              <a:buClr>
                <a:schemeClr val="accent1">
                  <a:lumMod val="75000"/>
                </a:schemeClr>
              </a:buClr>
              <a:buFont typeface="Arial" panose="020B0604020202020204" pitchFamily="34" charset="0"/>
              <a:buChar char="•"/>
            </a:pPr>
            <a:r>
              <a:rPr lang="en-GB" sz="4000" baseline="30000" dirty="0">
                <a:solidFill>
                  <a:schemeClr val="tx1">
                    <a:lumMod val="65000"/>
                    <a:lumOff val="35000"/>
                  </a:schemeClr>
                </a:solidFill>
              </a:rPr>
              <a:t>Ask your Peers, see what they are using and how easy they find their existing solution/Child Restraint.</a:t>
            </a:r>
          </a:p>
        </p:txBody>
      </p:sp>
    </p:spTree>
    <p:extLst>
      <p:ext uri="{BB962C8B-B14F-4D97-AF65-F5344CB8AC3E}">
        <p14:creationId xmlns:p14="http://schemas.microsoft.com/office/powerpoint/2010/main" val="4888965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3004800" cy="9753600"/>
          </a:xfrm>
          <a:prstGeom prst="rect">
            <a:avLst/>
          </a:prstGeom>
        </p:spPr>
      </p:pic>
      <p:sp>
        <p:nvSpPr>
          <p:cNvPr id="4" name="TextBox 3"/>
          <p:cNvSpPr txBox="1"/>
          <p:nvPr/>
        </p:nvSpPr>
        <p:spPr>
          <a:xfrm>
            <a:off x="698500" y="388411"/>
            <a:ext cx="11607800" cy="830997"/>
          </a:xfrm>
          <a:prstGeom prst="rect">
            <a:avLst/>
          </a:prstGeom>
          <a:noFill/>
        </p:spPr>
        <p:txBody>
          <a:bodyPr wrap="square" rtlCol="0">
            <a:spAutoFit/>
          </a:bodyPr>
          <a:lstStyle/>
          <a:p>
            <a:r>
              <a:rPr lang="en-GB" sz="4800" dirty="0">
                <a:solidFill>
                  <a:srgbClr val="376092"/>
                </a:solidFill>
              </a:rPr>
              <a:t>Summary and More Information</a:t>
            </a:r>
            <a:endParaRPr lang="en-US" sz="4800" dirty="0">
              <a:solidFill>
                <a:srgbClr val="376092"/>
              </a:solidFill>
            </a:endParaRPr>
          </a:p>
        </p:txBody>
      </p:sp>
      <p:sp>
        <p:nvSpPr>
          <p:cNvPr id="5" name="TextBox 4"/>
          <p:cNvSpPr txBox="1"/>
          <p:nvPr/>
        </p:nvSpPr>
        <p:spPr>
          <a:xfrm>
            <a:off x="1168400" y="2478177"/>
            <a:ext cx="11137900" cy="2169825"/>
          </a:xfrm>
          <a:prstGeom prst="rect">
            <a:avLst/>
          </a:prstGeom>
          <a:noFill/>
        </p:spPr>
        <p:txBody>
          <a:bodyPr wrap="square" rtlCol="0">
            <a:spAutoFit/>
          </a:bodyPr>
          <a:lstStyle/>
          <a:p>
            <a:pPr marL="742950" indent="-742950">
              <a:spcAft>
                <a:spcPts val="600"/>
              </a:spcAft>
              <a:buClr>
                <a:schemeClr val="accent1">
                  <a:lumMod val="75000"/>
                </a:schemeClr>
              </a:buClr>
              <a:buFont typeface="Arial" panose="020B0604020202020204" pitchFamily="34" charset="0"/>
              <a:buChar char="•"/>
            </a:pPr>
            <a:r>
              <a:rPr lang="en-GB" sz="4000" baseline="30000" dirty="0">
                <a:solidFill>
                  <a:schemeClr val="tx1">
                    <a:lumMod val="65000"/>
                    <a:lumOff val="35000"/>
                  </a:schemeClr>
                </a:solidFill>
              </a:rPr>
              <a:t>Child Ambulance</a:t>
            </a:r>
            <a:r>
              <a:rPr lang="en-GB" sz="4000" dirty="0">
                <a:solidFill>
                  <a:schemeClr val="tx1">
                    <a:lumMod val="65000"/>
                    <a:lumOff val="35000"/>
                  </a:schemeClr>
                </a:solidFill>
              </a:rPr>
              <a:t> </a:t>
            </a:r>
            <a:r>
              <a:rPr lang="en-GB" sz="4000" baseline="30000" dirty="0">
                <a:solidFill>
                  <a:schemeClr val="tx1">
                    <a:lumMod val="65000"/>
                    <a:lumOff val="35000"/>
                  </a:schemeClr>
                </a:solidFill>
              </a:rPr>
              <a:t>Transport is Key issue, that can not be ignored. </a:t>
            </a:r>
          </a:p>
          <a:p>
            <a:pPr marL="742950" indent="-742950">
              <a:spcAft>
                <a:spcPts val="600"/>
              </a:spcAft>
              <a:buClr>
                <a:schemeClr val="accent1">
                  <a:lumMod val="75000"/>
                </a:schemeClr>
              </a:buClr>
              <a:buFont typeface="Arial" panose="020B0604020202020204" pitchFamily="34" charset="0"/>
              <a:buChar char="•"/>
            </a:pPr>
            <a:r>
              <a:rPr lang="en-GB" sz="4000" baseline="30000" dirty="0">
                <a:solidFill>
                  <a:schemeClr val="tx1">
                    <a:lumMod val="65000"/>
                    <a:lumOff val="35000"/>
                  </a:schemeClr>
                </a:solidFill>
              </a:rPr>
              <a:t>Act now, don’t wait - know your liability.</a:t>
            </a:r>
          </a:p>
          <a:p>
            <a:pPr marL="742950" indent="-742950">
              <a:spcAft>
                <a:spcPts val="600"/>
              </a:spcAft>
              <a:buClr>
                <a:schemeClr val="accent1">
                  <a:lumMod val="75000"/>
                </a:schemeClr>
              </a:buClr>
              <a:buFont typeface="Arial" panose="020B0604020202020204" pitchFamily="34" charset="0"/>
              <a:buChar char="•"/>
            </a:pPr>
            <a:r>
              <a:rPr lang="en-GB" sz="4000" baseline="30000" dirty="0">
                <a:solidFill>
                  <a:schemeClr val="tx1">
                    <a:lumMod val="65000"/>
                    <a:lumOff val="35000"/>
                  </a:schemeClr>
                </a:solidFill>
              </a:rPr>
              <a:t>Implementing something, is potentially cheaper than a law suit.</a:t>
            </a:r>
          </a:p>
          <a:p>
            <a:pPr marL="742950" indent="-742950">
              <a:spcAft>
                <a:spcPts val="600"/>
              </a:spcAft>
              <a:buClr>
                <a:schemeClr val="accent1">
                  <a:lumMod val="75000"/>
                </a:schemeClr>
              </a:buClr>
              <a:buFont typeface="Arial" panose="020B0604020202020204" pitchFamily="34" charset="0"/>
              <a:buChar char="•"/>
            </a:pPr>
            <a:r>
              <a:rPr lang="en-GB" sz="4000" baseline="30000">
                <a:solidFill>
                  <a:schemeClr val="tx1">
                    <a:lumMod val="65000"/>
                    <a:lumOff val="35000"/>
                  </a:schemeClr>
                </a:solidFill>
              </a:rPr>
              <a:t>Utilize </a:t>
            </a:r>
            <a:r>
              <a:rPr lang="en-GB" sz="4000" baseline="30000" dirty="0">
                <a:solidFill>
                  <a:schemeClr val="tx1">
                    <a:lumMod val="65000"/>
                    <a:lumOff val="35000"/>
                  </a:schemeClr>
                </a:solidFill>
              </a:rPr>
              <a:t>NASEMSO Interim Guidelines for your EMS service.</a:t>
            </a:r>
          </a:p>
        </p:txBody>
      </p:sp>
      <p:sp>
        <p:nvSpPr>
          <p:cNvPr id="7" name="TextBox 6"/>
          <p:cNvSpPr txBox="1"/>
          <p:nvPr/>
        </p:nvSpPr>
        <p:spPr>
          <a:xfrm>
            <a:off x="1168400" y="5048929"/>
            <a:ext cx="9886149" cy="4098558"/>
          </a:xfrm>
          <a:prstGeom prst="rect">
            <a:avLst/>
          </a:prstGeom>
          <a:noFill/>
        </p:spPr>
        <p:txBody>
          <a:bodyPr wrap="square" rtlCol="0">
            <a:spAutoFit/>
          </a:bodyPr>
          <a:lstStyle/>
          <a:p>
            <a:pPr>
              <a:spcAft>
                <a:spcPts val="600"/>
              </a:spcAft>
              <a:buClr>
                <a:schemeClr val="accent1">
                  <a:lumMod val="75000"/>
                </a:schemeClr>
              </a:buClr>
            </a:pPr>
            <a:endParaRPr lang="en-GB" sz="4000" b="1" baseline="30000" dirty="0"/>
          </a:p>
          <a:p>
            <a:pPr>
              <a:spcAft>
                <a:spcPts val="600"/>
              </a:spcAft>
              <a:buClr>
                <a:schemeClr val="accent1">
                  <a:lumMod val="75000"/>
                </a:schemeClr>
              </a:buClr>
            </a:pPr>
            <a:r>
              <a:rPr lang="en-GB" sz="4800" b="1" baseline="30000" dirty="0"/>
              <a:t>Quantum EMS LLC</a:t>
            </a:r>
          </a:p>
          <a:p>
            <a:pPr>
              <a:lnSpc>
                <a:spcPts val="4800"/>
              </a:lnSpc>
              <a:buClr>
                <a:schemeClr val="accent1">
                  <a:lumMod val="75000"/>
                </a:schemeClr>
              </a:buClr>
            </a:pPr>
            <a:r>
              <a:rPr lang="en-GB" sz="4000" baseline="30000" dirty="0"/>
              <a:t>Telephone:	516.321.9494</a:t>
            </a:r>
            <a:br>
              <a:rPr lang="en-GB" sz="4000" baseline="30000" dirty="0"/>
            </a:br>
            <a:r>
              <a:rPr lang="en-GB" sz="4000" baseline="30000" dirty="0"/>
              <a:t>Email:         	info@quantum-ems.com</a:t>
            </a:r>
            <a:br>
              <a:rPr lang="en-GB" sz="4000" dirty="0"/>
            </a:br>
            <a:r>
              <a:rPr lang="en-GB" sz="4000" baseline="30000" dirty="0"/>
              <a:t>Website: 		quantum-ems.com 	</a:t>
            </a:r>
            <a:endParaRPr lang="en-GB" sz="4000" dirty="0"/>
          </a:p>
          <a:p>
            <a:pPr>
              <a:spcAft>
                <a:spcPts val="600"/>
              </a:spcAft>
              <a:buClr>
                <a:schemeClr val="accent1">
                  <a:lumMod val="75000"/>
                </a:schemeClr>
              </a:buClr>
            </a:pPr>
            <a:endParaRPr lang="en-GB" sz="4000" dirty="0"/>
          </a:p>
          <a:p>
            <a:pPr>
              <a:spcAft>
                <a:spcPts val="600"/>
              </a:spcAft>
              <a:buClr>
                <a:schemeClr val="accent1">
                  <a:lumMod val="75000"/>
                </a:schemeClr>
              </a:buClr>
            </a:pPr>
            <a:endParaRPr lang="en-GB" sz="4000" baseline="30000" dirty="0">
              <a:solidFill>
                <a:schemeClr val="tx1">
                  <a:lumMod val="65000"/>
                  <a:lumOff val="35000"/>
                </a:schemeClr>
              </a:solidFill>
            </a:endParaRPr>
          </a:p>
        </p:txBody>
      </p:sp>
    </p:spTree>
    <p:extLst>
      <p:ext uri="{BB962C8B-B14F-4D97-AF65-F5344CB8AC3E}">
        <p14:creationId xmlns:p14="http://schemas.microsoft.com/office/powerpoint/2010/main" val="42371222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3004800" cy="9753600"/>
          </a:xfrm>
          <a:prstGeom prst="rect">
            <a:avLst/>
          </a:prstGeom>
        </p:spPr>
      </p:pic>
      <p:sp>
        <p:nvSpPr>
          <p:cNvPr id="4" name="TextBox 3"/>
          <p:cNvSpPr txBox="1"/>
          <p:nvPr/>
        </p:nvSpPr>
        <p:spPr>
          <a:xfrm>
            <a:off x="1168399" y="381000"/>
            <a:ext cx="8940800" cy="830997"/>
          </a:xfrm>
          <a:prstGeom prst="rect">
            <a:avLst/>
          </a:prstGeom>
          <a:noFill/>
        </p:spPr>
        <p:txBody>
          <a:bodyPr wrap="square" rtlCol="0">
            <a:spAutoFit/>
          </a:bodyPr>
          <a:lstStyle/>
          <a:p>
            <a:r>
              <a:rPr lang="en-GB" sz="4800" dirty="0">
                <a:solidFill>
                  <a:srgbClr val="376092"/>
                </a:solidFill>
              </a:rPr>
              <a:t>Current Mode of Child Transport</a:t>
            </a:r>
          </a:p>
        </p:txBody>
      </p:sp>
      <p:sp>
        <p:nvSpPr>
          <p:cNvPr id="6" name="TextBox 5"/>
          <p:cNvSpPr txBox="1"/>
          <p:nvPr/>
        </p:nvSpPr>
        <p:spPr>
          <a:xfrm>
            <a:off x="660400" y="2286000"/>
            <a:ext cx="7696200" cy="2677656"/>
          </a:xfrm>
          <a:prstGeom prst="rect">
            <a:avLst/>
          </a:prstGeom>
          <a:noFill/>
        </p:spPr>
        <p:txBody>
          <a:bodyPr wrap="square" rtlCol="0">
            <a:spAutoFit/>
          </a:bodyPr>
          <a:lstStyle/>
          <a:p>
            <a:r>
              <a:rPr lang="en-GB" sz="3600" baseline="30000" dirty="0">
                <a:solidFill>
                  <a:schemeClr val="tx1">
                    <a:lumMod val="65000"/>
                    <a:lumOff val="35000"/>
                  </a:schemeClr>
                </a:solidFill>
              </a:rPr>
              <a:t>A child passenger, including a new-born, must never be transported on an adult's lap.</a:t>
            </a:r>
          </a:p>
          <a:p>
            <a:endParaRPr lang="en-GB" sz="3600" baseline="30000" dirty="0">
              <a:solidFill>
                <a:schemeClr val="tx1">
                  <a:lumMod val="65000"/>
                  <a:lumOff val="35000"/>
                </a:schemeClr>
              </a:solidFill>
            </a:endParaRPr>
          </a:p>
          <a:p>
            <a:r>
              <a:rPr lang="en-GB" sz="3600" baseline="30000" dirty="0">
                <a:solidFill>
                  <a:schemeClr val="tx1">
                    <a:lumMod val="65000"/>
                    <a:lumOff val="35000"/>
                  </a:schemeClr>
                </a:solidFill>
              </a:rPr>
              <a:t>New-born's and children must always be transported in an appropriate child restraint system.</a:t>
            </a:r>
          </a:p>
          <a:p>
            <a:endParaRPr lang="en-GB" sz="3600" baseline="30000" dirty="0">
              <a:solidFill>
                <a:schemeClr val="tx1">
                  <a:lumMod val="65000"/>
                  <a:lumOff val="35000"/>
                </a:schemeClr>
              </a:solidFill>
            </a:endParaRPr>
          </a:p>
          <a:p>
            <a:r>
              <a:rPr lang="en-GB" sz="3600" baseline="30000" dirty="0">
                <a:solidFill>
                  <a:schemeClr val="tx1">
                    <a:lumMod val="65000"/>
                    <a:lumOff val="35000"/>
                  </a:schemeClr>
                </a:solidFill>
              </a:rPr>
              <a:t>Never allow anyone to hold a child during transport.</a:t>
            </a:r>
          </a:p>
        </p:txBody>
      </p:sp>
      <p:pic>
        <p:nvPicPr>
          <p:cNvPr id="7" name="Picture 6"/>
          <p:cNvPicPr>
            <a:picLocks noChangeAspect="1"/>
          </p:cNvPicPr>
          <p:nvPr/>
        </p:nvPicPr>
        <p:blipFill rotWithShape="1">
          <a:blip r:embed="rId3"/>
          <a:srcRect l="20704" t="19239" r="63476" b="45605"/>
          <a:stretch/>
        </p:blipFill>
        <p:spPr>
          <a:xfrm>
            <a:off x="9017000" y="2236757"/>
            <a:ext cx="3429000" cy="5080000"/>
          </a:xfrm>
          <a:prstGeom prst="rect">
            <a:avLst/>
          </a:prstGeom>
        </p:spPr>
      </p:pic>
      <p:pic>
        <p:nvPicPr>
          <p:cNvPr id="10" name="Picture 9">
            <a:hlinkClick r:id="rId4"/>
          </p:cNvPr>
          <p:cNvPicPr>
            <a:picLocks noChangeAspect="1"/>
          </p:cNvPicPr>
          <p:nvPr/>
        </p:nvPicPr>
        <p:blipFill rotWithShape="1">
          <a:blip r:embed="rId5"/>
          <a:srcRect l="7343" t="20454" r="8741" b="8741"/>
          <a:stretch/>
        </p:blipFill>
        <p:spPr>
          <a:xfrm>
            <a:off x="1549400" y="4963656"/>
            <a:ext cx="6096000" cy="3429000"/>
          </a:xfrm>
          <a:prstGeom prst="rect">
            <a:avLst/>
          </a:prstGeom>
        </p:spPr>
      </p:pic>
    </p:spTree>
    <p:extLst>
      <p:ext uri="{BB962C8B-B14F-4D97-AF65-F5344CB8AC3E}">
        <p14:creationId xmlns:p14="http://schemas.microsoft.com/office/powerpoint/2010/main" val="24282542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3004800" cy="9753600"/>
          </a:xfrm>
          <a:prstGeom prst="rect">
            <a:avLst/>
          </a:prstGeom>
        </p:spPr>
      </p:pic>
      <p:sp>
        <p:nvSpPr>
          <p:cNvPr id="4" name="TextBox 3"/>
          <p:cNvSpPr txBox="1"/>
          <p:nvPr/>
        </p:nvSpPr>
        <p:spPr>
          <a:xfrm>
            <a:off x="939800" y="416024"/>
            <a:ext cx="5270500" cy="830997"/>
          </a:xfrm>
          <a:prstGeom prst="rect">
            <a:avLst/>
          </a:prstGeom>
          <a:noFill/>
        </p:spPr>
        <p:txBody>
          <a:bodyPr wrap="square" rtlCol="0">
            <a:spAutoFit/>
          </a:bodyPr>
          <a:lstStyle/>
          <a:p>
            <a:r>
              <a:rPr lang="en-GB" sz="4800" dirty="0">
                <a:solidFill>
                  <a:srgbClr val="376092"/>
                </a:solidFill>
              </a:rPr>
              <a:t>Interim Guidance</a:t>
            </a:r>
            <a:endParaRPr lang="en-US" sz="4800" dirty="0">
              <a:solidFill>
                <a:srgbClr val="376092"/>
              </a:solidFill>
            </a:endParaRPr>
          </a:p>
        </p:txBody>
      </p:sp>
      <p:sp>
        <p:nvSpPr>
          <p:cNvPr id="3" name="AutoShape 2" descr="Image result for ambulanc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pic>
        <p:nvPicPr>
          <p:cNvPr id="4098" name="Picture 2" descr="Image result for nasemso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55400" y="132233"/>
            <a:ext cx="1381125" cy="153585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58800" y="2514600"/>
            <a:ext cx="11658600" cy="2677656"/>
          </a:xfrm>
          <a:prstGeom prst="rect">
            <a:avLst/>
          </a:prstGeom>
          <a:noFill/>
        </p:spPr>
        <p:txBody>
          <a:bodyPr wrap="square" rtlCol="0">
            <a:spAutoFit/>
          </a:bodyPr>
          <a:lstStyle/>
          <a:p>
            <a:pPr>
              <a:spcAft>
                <a:spcPts val="600"/>
              </a:spcAft>
              <a:buClr>
                <a:schemeClr val="accent1">
                  <a:lumMod val="75000"/>
                </a:schemeClr>
              </a:buClr>
            </a:pPr>
            <a:r>
              <a:rPr lang="en-US" sz="3600" baseline="30000" dirty="0">
                <a:solidFill>
                  <a:schemeClr val="tx1">
                    <a:lumMod val="65000"/>
                    <a:lumOff val="35000"/>
                  </a:schemeClr>
                </a:solidFill>
              </a:rPr>
              <a:t>Establishing guidelines for safely transporting children in ambulances has been an endeavor undertaken by various individuals and organizations in recent years. Despite these efforts, this multi-faceted problem has not been easy to solve. While there have been resources developed, such as the Working Group Best-Practice Recommendations for the Safe Transportation of Children in Emergency Ground Ambulances (NHTSA 2012), there remain unanswered questions, primarily due to the lack of ambulance crash testing research specific to children.</a:t>
            </a:r>
            <a:endParaRPr lang="en-GB" sz="3600" baseline="30000" dirty="0">
              <a:solidFill>
                <a:schemeClr val="tx1">
                  <a:lumMod val="65000"/>
                  <a:lumOff val="35000"/>
                </a:schemeClr>
              </a:solidFill>
            </a:endParaRPr>
          </a:p>
        </p:txBody>
      </p:sp>
      <p:sp>
        <p:nvSpPr>
          <p:cNvPr id="10" name="TextBox 9"/>
          <p:cNvSpPr txBox="1"/>
          <p:nvPr/>
        </p:nvSpPr>
        <p:spPr>
          <a:xfrm>
            <a:off x="558800" y="5334000"/>
            <a:ext cx="11658600" cy="3046988"/>
          </a:xfrm>
          <a:prstGeom prst="rect">
            <a:avLst/>
          </a:prstGeom>
          <a:noFill/>
        </p:spPr>
        <p:txBody>
          <a:bodyPr wrap="square" rtlCol="0">
            <a:spAutoFit/>
          </a:bodyPr>
          <a:lstStyle/>
          <a:p>
            <a:r>
              <a:rPr lang="en-US" sz="3600" baseline="30000" dirty="0">
                <a:solidFill>
                  <a:schemeClr val="tx1">
                    <a:lumMod val="65000"/>
                    <a:lumOff val="35000"/>
                  </a:schemeClr>
                </a:solidFill>
              </a:rPr>
              <a:t>The National Association of EMS State Officials (NASEMSO) is committed to advocating for the creation of evidence-based standards for safely transporting children by ambulance. Such standards would ensure a safer environment for the patients who rely on the EMS provider to act on their behalf. Developing standards will require large investments of both time and funding to conduct the required crash testing. If research were started today, it would require at least three years and hundreds of thousands of dollars to complete.</a:t>
            </a:r>
          </a:p>
          <a:p>
            <a:endParaRPr lang="en-US" sz="3600" baseline="30000" dirty="0">
              <a:solidFill>
                <a:schemeClr val="tx1">
                  <a:lumMod val="65000"/>
                  <a:lumOff val="35000"/>
                </a:schemeClr>
              </a:solidFill>
            </a:endParaRPr>
          </a:p>
          <a:p>
            <a:r>
              <a:rPr lang="en-US" sz="3600" baseline="30000" dirty="0">
                <a:solidFill>
                  <a:schemeClr val="tx1">
                    <a:lumMod val="65000"/>
                    <a:lumOff val="35000"/>
                  </a:schemeClr>
                </a:solidFill>
              </a:rPr>
              <a:t>Therefore they have made the following interim guidance:</a:t>
            </a:r>
          </a:p>
        </p:txBody>
      </p:sp>
    </p:spTree>
    <p:extLst>
      <p:ext uri="{BB962C8B-B14F-4D97-AF65-F5344CB8AC3E}">
        <p14:creationId xmlns:p14="http://schemas.microsoft.com/office/powerpoint/2010/main" val="42304547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3004800" cy="9753600"/>
          </a:xfrm>
          <a:prstGeom prst="rect">
            <a:avLst/>
          </a:prstGeom>
        </p:spPr>
      </p:pic>
      <p:sp>
        <p:nvSpPr>
          <p:cNvPr id="3" name="AutoShape 2" descr="Image result for ambulanc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 name="TextBox 8"/>
          <p:cNvSpPr txBox="1"/>
          <p:nvPr/>
        </p:nvSpPr>
        <p:spPr>
          <a:xfrm>
            <a:off x="482600" y="2281687"/>
            <a:ext cx="11658600" cy="3046988"/>
          </a:xfrm>
          <a:prstGeom prst="rect">
            <a:avLst/>
          </a:prstGeom>
          <a:noFill/>
        </p:spPr>
        <p:txBody>
          <a:bodyPr wrap="square" rtlCol="0">
            <a:spAutoFit/>
          </a:bodyPr>
          <a:lstStyle/>
          <a:p>
            <a:pPr lvl="0"/>
            <a:r>
              <a:rPr lang="en-US" sz="3600" baseline="30000" dirty="0">
                <a:solidFill>
                  <a:schemeClr val="tx1">
                    <a:lumMod val="65000"/>
                    <a:lumOff val="35000"/>
                  </a:schemeClr>
                </a:solidFill>
              </a:rPr>
              <a:t>Evidence-based standards for safely transporting children in ambulances should be developed and published by nationally recognized standards development organizations, such as the Society of Automotive Engineers (SAE);</a:t>
            </a:r>
            <a:endParaRPr lang="en-GB" sz="3600" baseline="30000" dirty="0">
              <a:solidFill>
                <a:schemeClr val="tx1">
                  <a:lumMod val="65000"/>
                  <a:lumOff val="35000"/>
                </a:schemeClr>
              </a:solidFill>
            </a:endParaRPr>
          </a:p>
          <a:p>
            <a:pPr lvl="0"/>
            <a:r>
              <a:rPr lang="en-US" sz="3600" baseline="30000" dirty="0">
                <a:solidFill>
                  <a:schemeClr val="tx1">
                    <a:lumMod val="65000"/>
                    <a:lumOff val="35000"/>
                  </a:schemeClr>
                </a:solidFill>
              </a:rPr>
              <a:t>Safe ambulance transport should be considered as a standard of care for the EMS system equivalent to maintaining an open airway, adequate ventilation and the maintenance of cardiovascular circulation; and</a:t>
            </a:r>
            <a:endParaRPr lang="en-GB" sz="3600" baseline="30000" dirty="0">
              <a:solidFill>
                <a:schemeClr val="tx1">
                  <a:lumMod val="65000"/>
                  <a:lumOff val="35000"/>
                </a:schemeClr>
              </a:solidFill>
            </a:endParaRPr>
          </a:p>
          <a:p>
            <a:pPr lvl="0"/>
            <a:r>
              <a:rPr lang="en-US" sz="3600" baseline="30000" dirty="0">
                <a:solidFill>
                  <a:schemeClr val="tx1">
                    <a:lumMod val="65000"/>
                    <a:lumOff val="35000"/>
                  </a:schemeClr>
                </a:solidFill>
              </a:rPr>
              <a:t>There are </a:t>
            </a:r>
            <a:r>
              <a:rPr lang="en-US" sz="3600" b="1" baseline="30000" dirty="0">
                <a:solidFill>
                  <a:srgbClr val="FF0000"/>
                </a:solidFill>
              </a:rPr>
              <a:t>immediate actions that can be taken to improve pediatric safety in ambulances including, but not limited to:</a:t>
            </a:r>
            <a:endParaRPr lang="en-GB" sz="3600" b="1" baseline="30000" dirty="0">
              <a:solidFill>
                <a:srgbClr val="FF0000"/>
              </a:solidFill>
            </a:endParaRPr>
          </a:p>
        </p:txBody>
      </p:sp>
      <p:sp>
        <p:nvSpPr>
          <p:cNvPr id="7" name="TextBox 6"/>
          <p:cNvSpPr txBox="1"/>
          <p:nvPr/>
        </p:nvSpPr>
        <p:spPr>
          <a:xfrm>
            <a:off x="939800" y="416024"/>
            <a:ext cx="5270500" cy="830997"/>
          </a:xfrm>
          <a:prstGeom prst="rect">
            <a:avLst/>
          </a:prstGeom>
          <a:noFill/>
        </p:spPr>
        <p:txBody>
          <a:bodyPr wrap="square" rtlCol="0">
            <a:spAutoFit/>
          </a:bodyPr>
          <a:lstStyle/>
          <a:p>
            <a:r>
              <a:rPr lang="en-GB" sz="4800" dirty="0">
                <a:solidFill>
                  <a:srgbClr val="376092"/>
                </a:solidFill>
              </a:rPr>
              <a:t>Interim Guidance</a:t>
            </a:r>
            <a:endParaRPr lang="en-US" sz="4800" dirty="0">
              <a:solidFill>
                <a:srgbClr val="376092"/>
              </a:solidFill>
            </a:endParaRPr>
          </a:p>
        </p:txBody>
      </p:sp>
      <p:pic>
        <p:nvPicPr>
          <p:cNvPr id="10" name="Picture 2" descr="Image result for nasemso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55400" y="132233"/>
            <a:ext cx="1381125" cy="153585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82600" y="5473138"/>
            <a:ext cx="10995026" cy="3046988"/>
          </a:xfrm>
          <a:prstGeom prst="rect">
            <a:avLst/>
          </a:prstGeom>
          <a:noFill/>
        </p:spPr>
        <p:txBody>
          <a:bodyPr wrap="square" rtlCol="0">
            <a:spAutoFit/>
          </a:bodyPr>
          <a:lstStyle/>
          <a:p>
            <a:pPr lvl="0"/>
            <a:r>
              <a:rPr lang="en-US" sz="3600" baseline="30000" dirty="0">
                <a:solidFill>
                  <a:schemeClr val="tx1">
                    <a:lumMod val="65000"/>
                    <a:lumOff val="35000"/>
                  </a:schemeClr>
                </a:solidFill>
              </a:rPr>
              <a:t>A) All EMS agencies that transport children should develop specific policies and procedures that address, at minimum the </a:t>
            </a:r>
            <a:r>
              <a:rPr lang="en-US" sz="3600" b="1" baseline="30000" dirty="0">
                <a:solidFill>
                  <a:srgbClr val="FF0000"/>
                </a:solidFill>
              </a:rPr>
              <a:t>following elements:</a:t>
            </a:r>
          </a:p>
          <a:p>
            <a:pPr lvl="0"/>
            <a:r>
              <a:rPr lang="en-US" sz="3600" baseline="30000" dirty="0">
                <a:solidFill>
                  <a:schemeClr val="tx1">
                    <a:lumMod val="65000"/>
                    <a:lumOff val="35000"/>
                  </a:schemeClr>
                </a:solidFill>
              </a:rPr>
              <a:t>	</a:t>
            </a:r>
          </a:p>
          <a:p>
            <a:pPr lvl="0"/>
            <a:r>
              <a:rPr lang="en-US" sz="3600" baseline="30000" dirty="0">
                <a:solidFill>
                  <a:schemeClr val="tx1">
                    <a:lumMod val="65000"/>
                    <a:lumOff val="35000"/>
                  </a:schemeClr>
                </a:solidFill>
              </a:rPr>
              <a:t>	1. Methods, training (initial and continual), and </a:t>
            </a:r>
            <a:r>
              <a:rPr lang="en-US" sz="3600" b="1" baseline="30000" dirty="0">
                <a:solidFill>
                  <a:srgbClr val="FF0000"/>
                </a:solidFill>
              </a:rPr>
              <a:t>equipment to secure children 		    during transport in a way that reduces both forward motion and possible</a:t>
            </a:r>
            <a:r>
              <a:rPr lang="en-GB" sz="3600" b="1" baseline="30000" dirty="0">
                <a:solidFill>
                  <a:srgbClr val="FF0000"/>
                </a:solidFill>
              </a:rPr>
              <a:t>        	  	    </a:t>
            </a:r>
            <a:r>
              <a:rPr lang="en-US" sz="3600" b="1" baseline="30000" dirty="0">
                <a:solidFill>
                  <a:srgbClr val="FF0000"/>
                </a:solidFill>
              </a:rPr>
              <a:t>ejection</a:t>
            </a:r>
            <a:r>
              <a:rPr lang="en-US" sz="3600" baseline="30000" dirty="0">
                <a:solidFill>
                  <a:srgbClr val="FF0000"/>
                </a:solidFill>
              </a:rPr>
              <a:t>. </a:t>
            </a:r>
            <a:r>
              <a:rPr lang="en-US" sz="3600" baseline="30000" dirty="0">
                <a:solidFill>
                  <a:schemeClr val="tx1">
                    <a:lumMod val="65000"/>
                    <a:lumOff val="35000"/>
                  </a:schemeClr>
                </a:solidFill>
              </a:rPr>
              <a:t>The primary focus should be to secure the torso, and provide support 	    for the head, neck, and spine of the child, as indicated by the patient’s condition;</a:t>
            </a:r>
            <a:endParaRPr lang="en-GB" sz="3600" baseline="30000" dirty="0">
              <a:solidFill>
                <a:schemeClr val="tx1">
                  <a:lumMod val="65000"/>
                  <a:lumOff val="35000"/>
                </a:schemeClr>
              </a:solidFill>
            </a:endParaRPr>
          </a:p>
          <a:p>
            <a:r>
              <a:rPr lang="en-US" sz="3600" baseline="30000" dirty="0">
                <a:solidFill>
                  <a:schemeClr val="tx1">
                    <a:lumMod val="65000"/>
                    <a:lumOff val="35000"/>
                  </a:schemeClr>
                </a:solidFill>
              </a:rPr>
              <a:t>	</a:t>
            </a:r>
            <a:endParaRPr lang="en-GB" sz="3600" baseline="30000" dirty="0">
              <a:solidFill>
                <a:schemeClr val="tx1">
                  <a:lumMod val="65000"/>
                  <a:lumOff val="35000"/>
                </a:schemeClr>
              </a:solidFill>
            </a:endParaRPr>
          </a:p>
        </p:txBody>
      </p:sp>
    </p:spTree>
    <p:extLst>
      <p:ext uri="{BB962C8B-B14F-4D97-AF65-F5344CB8AC3E}">
        <p14:creationId xmlns:p14="http://schemas.microsoft.com/office/powerpoint/2010/main" val="42155854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3004800" cy="9753600"/>
          </a:xfrm>
          <a:prstGeom prst="rect">
            <a:avLst/>
          </a:prstGeom>
        </p:spPr>
      </p:pic>
      <p:sp>
        <p:nvSpPr>
          <p:cNvPr id="3" name="AutoShape 2" descr="Image result for ambulanc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 name="TextBox 8"/>
          <p:cNvSpPr txBox="1"/>
          <p:nvPr/>
        </p:nvSpPr>
        <p:spPr>
          <a:xfrm>
            <a:off x="-203200" y="2286000"/>
            <a:ext cx="12245230" cy="3785652"/>
          </a:xfrm>
          <a:prstGeom prst="rect">
            <a:avLst/>
          </a:prstGeom>
          <a:noFill/>
        </p:spPr>
        <p:txBody>
          <a:bodyPr wrap="square" rtlCol="0">
            <a:spAutoFit/>
          </a:bodyPr>
          <a:lstStyle/>
          <a:p>
            <a:pPr lvl="2"/>
            <a:r>
              <a:rPr lang="en-US" sz="3600" baseline="30000" dirty="0">
                <a:solidFill>
                  <a:schemeClr val="tx1">
                    <a:lumMod val="65000"/>
                    <a:lumOff val="35000"/>
                  </a:schemeClr>
                </a:solidFill>
              </a:rPr>
              <a:t>2. Considerations for the </a:t>
            </a:r>
            <a:r>
              <a:rPr lang="en-US" sz="3600" b="1" baseline="30000" dirty="0">
                <a:solidFill>
                  <a:srgbClr val="FF0000"/>
                </a:solidFill>
              </a:rPr>
              <a:t>varied situations </a:t>
            </a:r>
            <a:r>
              <a:rPr lang="en-US" sz="3600" baseline="30000" dirty="0">
                <a:solidFill>
                  <a:schemeClr val="tx1">
                    <a:lumMod val="65000"/>
                    <a:lumOff val="35000"/>
                  </a:schemeClr>
                </a:solidFill>
              </a:rPr>
              <a:t>that a child who needs transport to a </a:t>
            </a:r>
          </a:p>
          <a:p>
            <a:pPr lvl="2"/>
            <a:r>
              <a:rPr lang="en-US" sz="3600" baseline="30000" dirty="0">
                <a:solidFill>
                  <a:schemeClr val="tx1">
                    <a:lumMod val="65000"/>
                    <a:lumOff val="35000"/>
                  </a:schemeClr>
                </a:solidFill>
              </a:rPr>
              <a:t>    hospital or other point of care may present to the EMS professional.</a:t>
            </a:r>
            <a:endParaRPr lang="en-US" sz="3600" b="1" baseline="30000" dirty="0">
              <a:solidFill>
                <a:srgbClr val="FF0000"/>
              </a:solidFill>
            </a:endParaRPr>
          </a:p>
          <a:p>
            <a:pPr lvl="2"/>
            <a:r>
              <a:rPr lang="en-US" sz="3600" b="1" baseline="30000" dirty="0">
                <a:solidFill>
                  <a:srgbClr val="FF0000"/>
                </a:solidFill>
              </a:rPr>
              <a:t>These include, but may not be limited to a child who is:</a:t>
            </a:r>
            <a:endParaRPr lang="en-GB" sz="3600" b="1" baseline="30000" dirty="0">
              <a:solidFill>
                <a:srgbClr val="FF0000"/>
              </a:solidFill>
            </a:endParaRPr>
          </a:p>
          <a:p>
            <a:pPr lvl="3"/>
            <a:r>
              <a:rPr lang="en-US" sz="3600" b="1" baseline="30000" dirty="0">
                <a:solidFill>
                  <a:srgbClr val="FF0000"/>
                </a:solidFill>
              </a:rPr>
              <a:t>uninjured/not ill,</a:t>
            </a:r>
            <a:endParaRPr lang="en-GB" sz="3600" b="1" baseline="30000" dirty="0">
              <a:solidFill>
                <a:srgbClr val="FF0000"/>
              </a:solidFill>
            </a:endParaRPr>
          </a:p>
          <a:p>
            <a:pPr lvl="3"/>
            <a:r>
              <a:rPr lang="en-US" sz="3600" b="1" baseline="30000" dirty="0">
                <a:solidFill>
                  <a:srgbClr val="FF0000"/>
                </a:solidFill>
              </a:rPr>
              <a:t>ill/injured, but requiring no intensive interventions or monitoring,</a:t>
            </a:r>
            <a:endParaRPr lang="en-GB" sz="3600" b="1" baseline="30000" dirty="0">
              <a:solidFill>
                <a:srgbClr val="FF0000"/>
              </a:solidFill>
            </a:endParaRPr>
          </a:p>
          <a:p>
            <a:pPr lvl="3"/>
            <a:r>
              <a:rPr lang="en-US" sz="3600" b="1" baseline="30000" dirty="0">
                <a:solidFill>
                  <a:srgbClr val="FF0000"/>
                </a:solidFill>
              </a:rPr>
              <a:t>requiring intensive interventions or monitoring,</a:t>
            </a:r>
            <a:endParaRPr lang="en-GB" sz="3600" b="1" baseline="30000" dirty="0">
              <a:solidFill>
                <a:srgbClr val="FF0000"/>
              </a:solidFill>
            </a:endParaRPr>
          </a:p>
          <a:p>
            <a:pPr lvl="3"/>
            <a:r>
              <a:rPr lang="en-US" sz="3600" b="1" baseline="30000" dirty="0">
                <a:solidFill>
                  <a:srgbClr val="FF0000"/>
                </a:solidFill>
              </a:rPr>
              <a:t>requiring spinal immobilization or supine transport, and</a:t>
            </a:r>
            <a:endParaRPr lang="en-GB" sz="3600" b="1" baseline="30000" dirty="0">
              <a:solidFill>
                <a:srgbClr val="FF0000"/>
              </a:solidFill>
            </a:endParaRPr>
          </a:p>
          <a:p>
            <a:pPr lvl="3"/>
            <a:r>
              <a:rPr lang="en-US" sz="3600" b="1" baseline="30000" dirty="0">
                <a:solidFill>
                  <a:srgbClr val="FF0000"/>
                </a:solidFill>
              </a:rPr>
              <a:t>multiple patients;</a:t>
            </a:r>
          </a:p>
          <a:p>
            <a:pPr lvl="3"/>
            <a:endParaRPr lang="en-US" sz="3600" baseline="30000" dirty="0">
              <a:solidFill>
                <a:schemeClr val="tx1">
                  <a:lumMod val="65000"/>
                  <a:lumOff val="35000"/>
                </a:schemeClr>
              </a:solidFill>
            </a:endParaRPr>
          </a:p>
          <a:p>
            <a:pPr lvl="2"/>
            <a:r>
              <a:rPr lang="en-US" sz="3600" baseline="30000" dirty="0">
                <a:solidFill>
                  <a:schemeClr val="tx1">
                    <a:lumMod val="65000"/>
                    <a:lumOff val="35000"/>
                  </a:schemeClr>
                </a:solidFill>
              </a:rPr>
              <a:t>3. </a:t>
            </a:r>
            <a:r>
              <a:rPr lang="en-US" sz="3600" b="1" baseline="30000" dirty="0">
                <a:solidFill>
                  <a:srgbClr val="FF0000"/>
                </a:solidFill>
              </a:rPr>
              <a:t>Prohibits children from being transported unrestrained</a:t>
            </a:r>
            <a:r>
              <a:rPr lang="en-US" sz="3600" baseline="30000" dirty="0">
                <a:solidFill>
                  <a:schemeClr val="tx1">
                    <a:lumMod val="65000"/>
                    <a:lumOff val="35000"/>
                  </a:schemeClr>
                </a:solidFill>
              </a:rPr>
              <a:t>, e.g. held in arms or lap;</a:t>
            </a:r>
            <a:endParaRPr lang="en-GB" sz="3600" baseline="30000" dirty="0">
              <a:solidFill>
                <a:schemeClr val="tx1">
                  <a:lumMod val="65000"/>
                  <a:lumOff val="35000"/>
                </a:schemeClr>
              </a:solidFill>
            </a:endParaRPr>
          </a:p>
        </p:txBody>
      </p:sp>
      <p:sp>
        <p:nvSpPr>
          <p:cNvPr id="7" name="TextBox 6"/>
          <p:cNvSpPr txBox="1"/>
          <p:nvPr/>
        </p:nvSpPr>
        <p:spPr>
          <a:xfrm>
            <a:off x="939800" y="416024"/>
            <a:ext cx="5270500" cy="830997"/>
          </a:xfrm>
          <a:prstGeom prst="rect">
            <a:avLst/>
          </a:prstGeom>
          <a:noFill/>
        </p:spPr>
        <p:txBody>
          <a:bodyPr wrap="square" rtlCol="0">
            <a:spAutoFit/>
          </a:bodyPr>
          <a:lstStyle/>
          <a:p>
            <a:r>
              <a:rPr lang="en-GB" sz="4800" dirty="0">
                <a:solidFill>
                  <a:srgbClr val="376092"/>
                </a:solidFill>
              </a:rPr>
              <a:t>Interim Guidance</a:t>
            </a:r>
            <a:endParaRPr lang="en-US" sz="4800" dirty="0">
              <a:solidFill>
                <a:srgbClr val="376092"/>
              </a:solidFill>
            </a:endParaRPr>
          </a:p>
        </p:txBody>
      </p:sp>
      <p:pic>
        <p:nvPicPr>
          <p:cNvPr id="10" name="Picture 2" descr="Image result for nasemso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55400" y="132233"/>
            <a:ext cx="1381125" cy="153585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203200" y="5395538"/>
            <a:ext cx="12509500" cy="3046988"/>
          </a:xfrm>
          <a:prstGeom prst="rect">
            <a:avLst/>
          </a:prstGeom>
          <a:noFill/>
        </p:spPr>
        <p:txBody>
          <a:bodyPr wrap="square" rtlCol="0">
            <a:spAutoFit/>
          </a:bodyPr>
          <a:lstStyle/>
          <a:p>
            <a:pPr lvl="2"/>
            <a:endParaRPr lang="en-US" sz="3600" baseline="30000" dirty="0">
              <a:solidFill>
                <a:schemeClr val="tx1">
                  <a:lumMod val="65000"/>
                  <a:lumOff val="35000"/>
                </a:schemeClr>
              </a:solidFill>
            </a:endParaRPr>
          </a:p>
          <a:p>
            <a:pPr lvl="2"/>
            <a:endParaRPr lang="en-US" sz="3600" baseline="30000" dirty="0">
              <a:solidFill>
                <a:schemeClr val="tx1">
                  <a:lumMod val="65000"/>
                  <a:lumOff val="35000"/>
                </a:schemeClr>
              </a:solidFill>
            </a:endParaRPr>
          </a:p>
          <a:p>
            <a:pPr lvl="2"/>
            <a:r>
              <a:rPr lang="en-US" sz="3600" baseline="30000" dirty="0">
                <a:solidFill>
                  <a:schemeClr val="tx1">
                    <a:lumMod val="65000"/>
                    <a:lumOff val="35000"/>
                  </a:schemeClr>
                </a:solidFill>
              </a:rPr>
              <a:t>4. Provision for </a:t>
            </a:r>
            <a:r>
              <a:rPr lang="en-US" sz="3600" b="1" baseline="30000" dirty="0">
                <a:solidFill>
                  <a:srgbClr val="FF0000"/>
                </a:solidFill>
              </a:rPr>
              <a:t>securing all equipment during a transport where a child is an occupant of the vehicle</a:t>
            </a:r>
            <a:r>
              <a:rPr lang="en-US" sz="3600" baseline="30000" dirty="0">
                <a:solidFill>
                  <a:schemeClr val="tx1">
                    <a:lumMod val="65000"/>
                    <a:lumOff val="35000"/>
                  </a:schemeClr>
                </a:solidFill>
              </a:rPr>
              <a:t>, with mounting systems tested in accordance with the requirements of SAE J3043;</a:t>
            </a:r>
          </a:p>
          <a:p>
            <a:pPr lvl="2"/>
            <a:endParaRPr lang="en-US" sz="3600" baseline="30000" dirty="0">
              <a:solidFill>
                <a:schemeClr val="tx1">
                  <a:lumMod val="65000"/>
                  <a:lumOff val="35000"/>
                </a:schemeClr>
              </a:solidFill>
            </a:endParaRPr>
          </a:p>
          <a:p>
            <a:pPr lvl="2"/>
            <a:r>
              <a:rPr lang="en-US" sz="3600" baseline="30000" dirty="0">
                <a:solidFill>
                  <a:schemeClr val="tx1">
                    <a:lumMod val="65000"/>
                    <a:lumOff val="35000"/>
                  </a:schemeClr>
                </a:solidFill>
              </a:rPr>
              <a:t>5. </a:t>
            </a:r>
            <a:r>
              <a:rPr lang="en-US" sz="3600" b="1" baseline="30000" dirty="0">
                <a:solidFill>
                  <a:srgbClr val="FF0000"/>
                </a:solidFill>
              </a:rPr>
              <a:t>Only use child restraint devices in the position for which they are designed and tested</a:t>
            </a:r>
            <a:r>
              <a:rPr lang="en-US" sz="3600" b="1" baseline="30000" dirty="0">
                <a:solidFill>
                  <a:schemeClr val="tx1">
                    <a:lumMod val="65000"/>
                    <a:lumOff val="35000"/>
                  </a:schemeClr>
                </a:solidFill>
              </a:rPr>
              <a:t>; </a:t>
            </a:r>
            <a:r>
              <a:rPr lang="en-US" sz="3600" baseline="30000" dirty="0">
                <a:solidFill>
                  <a:schemeClr val="tx1">
                    <a:lumMod val="65000"/>
                    <a:lumOff val="35000"/>
                  </a:schemeClr>
                </a:solidFill>
              </a:rPr>
              <a:t>and</a:t>
            </a:r>
            <a:endParaRPr lang="en-GB" sz="3600" baseline="30000" dirty="0">
              <a:solidFill>
                <a:schemeClr val="tx1">
                  <a:lumMod val="65000"/>
                  <a:lumOff val="35000"/>
                </a:schemeClr>
              </a:solidFill>
            </a:endParaRPr>
          </a:p>
        </p:txBody>
      </p:sp>
    </p:spTree>
    <p:extLst>
      <p:ext uri="{BB962C8B-B14F-4D97-AF65-F5344CB8AC3E}">
        <p14:creationId xmlns:p14="http://schemas.microsoft.com/office/powerpoint/2010/main" val="9729464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3004800" cy="9753600"/>
          </a:xfrm>
          <a:prstGeom prst="rect">
            <a:avLst/>
          </a:prstGeom>
        </p:spPr>
      </p:pic>
      <p:sp>
        <p:nvSpPr>
          <p:cNvPr id="3" name="AutoShape 2" descr="Image result for ambulanc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 name="TextBox 8"/>
          <p:cNvSpPr txBox="1"/>
          <p:nvPr/>
        </p:nvSpPr>
        <p:spPr>
          <a:xfrm>
            <a:off x="-15130" y="2334787"/>
            <a:ext cx="12321430" cy="4154984"/>
          </a:xfrm>
          <a:prstGeom prst="rect">
            <a:avLst/>
          </a:prstGeom>
          <a:noFill/>
        </p:spPr>
        <p:txBody>
          <a:bodyPr wrap="square" rtlCol="0">
            <a:spAutoFit/>
          </a:bodyPr>
          <a:lstStyle/>
          <a:p>
            <a:pPr lvl="1"/>
            <a:r>
              <a:rPr lang="en-US" sz="3600" baseline="30000" dirty="0">
                <a:solidFill>
                  <a:schemeClr val="tx1">
                    <a:lumMod val="65000"/>
                    <a:lumOff val="35000"/>
                  </a:schemeClr>
                </a:solidFill>
              </a:rPr>
              <a:t>B) EMS agencies should have appropriately-sized child restraint system(s) readily available on all ambulances that may transport children. Additionally, personnel should be initially and recurrently evaluated and trained on the correct use of those restraint systems;</a:t>
            </a:r>
          </a:p>
          <a:p>
            <a:pPr lvl="1"/>
            <a:endParaRPr lang="en-GB" sz="3600" b="1" baseline="30000" dirty="0">
              <a:solidFill>
                <a:srgbClr val="FF0000"/>
              </a:solidFill>
            </a:endParaRPr>
          </a:p>
          <a:p>
            <a:pPr lvl="2"/>
            <a:r>
              <a:rPr lang="en-US" sz="3600" baseline="30000" dirty="0">
                <a:solidFill>
                  <a:schemeClr val="tx1">
                    <a:lumMod val="65000"/>
                    <a:lumOff val="35000"/>
                  </a:schemeClr>
                </a:solidFill>
              </a:rPr>
              <a:t>1.</a:t>
            </a:r>
            <a:r>
              <a:rPr lang="en-US" sz="3600" b="1" baseline="30000" dirty="0">
                <a:solidFill>
                  <a:schemeClr val="tx1">
                    <a:lumMod val="65000"/>
                    <a:lumOff val="35000"/>
                  </a:schemeClr>
                </a:solidFill>
              </a:rPr>
              <a:t> </a:t>
            </a:r>
            <a:r>
              <a:rPr lang="en-US" sz="3600" b="1" baseline="30000" dirty="0">
                <a:solidFill>
                  <a:srgbClr val="FF0000"/>
                </a:solidFill>
              </a:rPr>
              <a:t>The device(s) should cover, at minimum, a weight range of between five (5) and 99 pounds (2.3 - 45 kg), ideally supporting the safest transport possible for all persons of any age or size;</a:t>
            </a:r>
            <a:endParaRPr lang="en-GB" sz="3600" b="1" baseline="30000" dirty="0">
              <a:solidFill>
                <a:srgbClr val="FF0000"/>
              </a:solidFill>
            </a:endParaRPr>
          </a:p>
          <a:p>
            <a:pPr lvl="2"/>
            <a:endParaRPr lang="en-US" sz="3600" baseline="30000" dirty="0">
              <a:solidFill>
                <a:schemeClr val="tx1">
                  <a:lumMod val="65000"/>
                  <a:lumOff val="35000"/>
                </a:schemeClr>
              </a:solidFill>
            </a:endParaRPr>
          </a:p>
          <a:p>
            <a:pPr lvl="2"/>
            <a:r>
              <a:rPr lang="en-US" sz="3600" baseline="30000" dirty="0">
                <a:solidFill>
                  <a:schemeClr val="tx1">
                    <a:lumMod val="65000"/>
                    <a:lumOff val="35000"/>
                  </a:schemeClr>
                </a:solidFill>
              </a:rPr>
              <a:t>2. Only the manufacturer’s recommendations for the </a:t>
            </a:r>
            <a:r>
              <a:rPr lang="en-US" sz="3600" b="1" baseline="30000" dirty="0">
                <a:solidFill>
                  <a:srgbClr val="FF0000"/>
                </a:solidFill>
              </a:rPr>
              <a:t>weight/size of the patient should be considered when selecting the appropriate device</a:t>
            </a:r>
            <a:r>
              <a:rPr lang="en-US" sz="3600" baseline="30000" dirty="0">
                <a:solidFill>
                  <a:srgbClr val="FF0000"/>
                </a:solidFill>
              </a:rPr>
              <a:t> </a:t>
            </a:r>
            <a:r>
              <a:rPr lang="en-US" sz="3600" baseline="30000" dirty="0">
                <a:solidFill>
                  <a:schemeClr val="tx1">
                    <a:lumMod val="65000"/>
                    <a:lumOff val="35000"/>
                  </a:schemeClr>
                </a:solidFill>
              </a:rPr>
              <a:t>for the specific child being transported; and</a:t>
            </a:r>
            <a:endParaRPr lang="en-GB" sz="3600" baseline="30000" dirty="0">
              <a:solidFill>
                <a:schemeClr val="tx1">
                  <a:lumMod val="65000"/>
                  <a:lumOff val="35000"/>
                </a:schemeClr>
              </a:solidFill>
            </a:endParaRPr>
          </a:p>
        </p:txBody>
      </p:sp>
      <p:sp>
        <p:nvSpPr>
          <p:cNvPr id="8" name="TextBox 7"/>
          <p:cNvSpPr txBox="1"/>
          <p:nvPr/>
        </p:nvSpPr>
        <p:spPr>
          <a:xfrm>
            <a:off x="939800" y="416024"/>
            <a:ext cx="5270500" cy="830997"/>
          </a:xfrm>
          <a:prstGeom prst="rect">
            <a:avLst/>
          </a:prstGeom>
          <a:noFill/>
        </p:spPr>
        <p:txBody>
          <a:bodyPr wrap="square" rtlCol="0">
            <a:spAutoFit/>
          </a:bodyPr>
          <a:lstStyle/>
          <a:p>
            <a:r>
              <a:rPr lang="en-GB" sz="4800" dirty="0">
                <a:solidFill>
                  <a:srgbClr val="376092"/>
                </a:solidFill>
              </a:rPr>
              <a:t>Interim Guidance</a:t>
            </a:r>
            <a:endParaRPr lang="en-US" sz="4800" dirty="0">
              <a:solidFill>
                <a:srgbClr val="376092"/>
              </a:solidFill>
            </a:endParaRPr>
          </a:p>
        </p:txBody>
      </p:sp>
      <p:pic>
        <p:nvPicPr>
          <p:cNvPr id="10" name="Picture 2" descr="Image result for nasemso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55400" y="132233"/>
            <a:ext cx="1381125" cy="1535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10768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3004800" cy="9753600"/>
          </a:xfrm>
          <a:prstGeom prst="rect">
            <a:avLst/>
          </a:prstGeom>
        </p:spPr>
      </p:pic>
      <p:sp>
        <p:nvSpPr>
          <p:cNvPr id="3" name="AutoShape 2" descr="Image result for ambulanc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 name="TextBox 8"/>
          <p:cNvSpPr txBox="1"/>
          <p:nvPr/>
        </p:nvSpPr>
        <p:spPr>
          <a:xfrm>
            <a:off x="-15130" y="2334787"/>
            <a:ext cx="12321430" cy="4431983"/>
          </a:xfrm>
          <a:prstGeom prst="rect">
            <a:avLst/>
          </a:prstGeom>
          <a:noFill/>
        </p:spPr>
        <p:txBody>
          <a:bodyPr wrap="square" rtlCol="0">
            <a:spAutoFit/>
          </a:bodyPr>
          <a:lstStyle/>
          <a:p>
            <a:pPr lvl="2"/>
            <a:r>
              <a:rPr lang="en-US" sz="3600" baseline="30000" dirty="0">
                <a:solidFill>
                  <a:schemeClr val="tx1">
                    <a:lumMod val="65000"/>
                    <a:lumOff val="35000"/>
                  </a:schemeClr>
                </a:solidFill>
              </a:rPr>
              <a:t>C) </a:t>
            </a:r>
            <a:r>
              <a:rPr lang="en-US" sz="3600" b="1" baseline="30000" dirty="0">
                <a:solidFill>
                  <a:srgbClr val="FF0000"/>
                </a:solidFill>
              </a:rPr>
              <a:t>State EMS officials should act to put interim steps in place while evidence-based standards are developed and implemented</a:t>
            </a:r>
            <a:r>
              <a:rPr lang="en-US" sz="3600" baseline="30000" dirty="0">
                <a:solidFill>
                  <a:schemeClr val="tx1">
                    <a:lumMod val="65000"/>
                    <a:lumOff val="35000"/>
                  </a:schemeClr>
                </a:solidFill>
              </a:rPr>
              <a:t>, including, but not limited to:</a:t>
            </a:r>
            <a:endParaRPr lang="en-GB" sz="3600" baseline="30000" dirty="0">
              <a:solidFill>
                <a:schemeClr val="tx1">
                  <a:lumMod val="65000"/>
                  <a:lumOff val="35000"/>
                </a:schemeClr>
              </a:solidFill>
            </a:endParaRPr>
          </a:p>
          <a:p>
            <a:pPr lvl="2"/>
            <a:endParaRPr lang="en-US" sz="3600" baseline="30000" dirty="0">
              <a:solidFill>
                <a:schemeClr val="tx1">
                  <a:lumMod val="65000"/>
                  <a:lumOff val="35000"/>
                </a:schemeClr>
              </a:solidFill>
            </a:endParaRPr>
          </a:p>
          <a:p>
            <a:pPr lvl="2"/>
            <a:r>
              <a:rPr lang="en-US" sz="3600" baseline="30000" dirty="0">
                <a:solidFill>
                  <a:schemeClr val="tx1">
                    <a:lumMod val="65000"/>
                    <a:lumOff val="35000"/>
                  </a:schemeClr>
                </a:solidFill>
              </a:rPr>
              <a:t>	1. Encourage and support EMS transport agencies to implement cost effective 	     		    solutions to mitigate risk while transporting children in ambulances; and</a:t>
            </a:r>
            <a:endParaRPr lang="en-GB" sz="3600" baseline="30000" dirty="0">
              <a:solidFill>
                <a:schemeClr val="tx1">
                  <a:lumMod val="65000"/>
                  <a:lumOff val="35000"/>
                </a:schemeClr>
              </a:solidFill>
            </a:endParaRPr>
          </a:p>
          <a:p>
            <a:pPr lvl="2"/>
            <a:endParaRPr lang="en-US" sz="3600" baseline="30000" dirty="0">
              <a:solidFill>
                <a:schemeClr val="tx1">
                  <a:lumMod val="65000"/>
                  <a:lumOff val="35000"/>
                </a:schemeClr>
              </a:solidFill>
            </a:endParaRPr>
          </a:p>
          <a:p>
            <a:pPr lvl="2"/>
            <a:r>
              <a:rPr lang="en-US" sz="3600" baseline="30000" dirty="0">
                <a:solidFill>
                  <a:schemeClr val="tx1">
                    <a:lumMod val="65000"/>
                    <a:lumOff val="35000"/>
                  </a:schemeClr>
                </a:solidFill>
              </a:rPr>
              <a:t>	2. Work with other state EMS officials to create uniform approaches and policy 			     language, including, but not limited to a network of information relating to    		 	     ambulance crash-related injuries; and</a:t>
            </a:r>
            <a:endParaRPr lang="en-GB" sz="3600" baseline="30000" dirty="0">
              <a:solidFill>
                <a:schemeClr val="tx1">
                  <a:lumMod val="65000"/>
                  <a:lumOff val="35000"/>
                </a:schemeClr>
              </a:solidFill>
            </a:endParaRPr>
          </a:p>
          <a:p>
            <a:pPr lvl="2"/>
            <a:endParaRPr lang="en-US" sz="3600" baseline="30000" dirty="0">
              <a:solidFill>
                <a:schemeClr val="tx1">
                  <a:lumMod val="65000"/>
                  <a:lumOff val="35000"/>
                </a:schemeClr>
              </a:solidFill>
            </a:endParaRPr>
          </a:p>
          <a:p>
            <a:pPr lvl="2"/>
            <a:r>
              <a:rPr lang="en-US" sz="3600" baseline="30000" dirty="0">
                <a:solidFill>
                  <a:schemeClr val="tx1">
                    <a:lumMod val="65000"/>
                    <a:lumOff val="35000"/>
                  </a:schemeClr>
                </a:solidFill>
              </a:rPr>
              <a:t>NASEMSO does not recommend or endorse any particular product</a:t>
            </a:r>
            <a:endParaRPr lang="en-GB" sz="3600" baseline="30000" dirty="0">
              <a:solidFill>
                <a:schemeClr val="tx1">
                  <a:lumMod val="65000"/>
                  <a:lumOff val="35000"/>
                </a:schemeClr>
              </a:solidFill>
            </a:endParaRPr>
          </a:p>
          <a:p>
            <a:r>
              <a:rPr lang="en-US" dirty="0"/>
              <a:t> </a:t>
            </a:r>
            <a:endParaRPr lang="en-GB" sz="2400" dirty="0"/>
          </a:p>
        </p:txBody>
      </p:sp>
      <p:sp>
        <p:nvSpPr>
          <p:cNvPr id="8" name="TextBox 7"/>
          <p:cNvSpPr txBox="1"/>
          <p:nvPr/>
        </p:nvSpPr>
        <p:spPr>
          <a:xfrm>
            <a:off x="939800" y="416024"/>
            <a:ext cx="5270500" cy="830997"/>
          </a:xfrm>
          <a:prstGeom prst="rect">
            <a:avLst/>
          </a:prstGeom>
          <a:noFill/>
        </p:spPr>
        <p:txBody>
          <a:bodyPr wrap="square" rtlCol="0">
            <a:spAutoFit/>
          </a:bodyPr>
          <a:lstStyle/>
          <a:p>
            <a:r>
              <a:rPr lang="en-GB" sz="4800" dirty="0">
                <a:solidFill>
                  <a:srgbClr val="376092"/>
                </a:solidFill>
              </a:rPr>
              <a:t>Interim Guidance</a:t>
            </a:r>
            <a:endParaRPr lang="en-US" sz="4800" dirty="0">
              <a:solidFill>
                <a:srgbClr val="376092"/>
              </a:solidFill>
            </a:endParaRPr>
          </a:p>
        </p:txBody>
      </p:sp>
      <p:pic>
        <p:nvPicPr>
          <p:cNvPr id="10" name="Picture 2" descr="Image result for nasemso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55400" y="132233"/>
            <a:ext cx="1381125" cy="153585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787400" y="5867400"/>
            <a:ext cx="11658600" cy="1815882"/>
          </a:xfrm>
          <a:prstGeom prst="rect">
            <a:avLst/>
          </a:prstGeom>
          <a:noFill/>
        </p:spPr>
        <p:txBody>
          <a:bodyPr wrap="square" rtlCol="0">
            <a:spAutoFit/>
          </a:bodyPr>
          <a:lstStyle/>
          <a:p>
            <a:endParaRPr lang="en-GB" sz="2800" b="1" dirty="0"/>
          </a:p>
          <a:p>
            <a:endParaRPr lang="en-GB" sz="2800" b="1" dirty="0"/>
          </a:p>
          <a:p>
            <a:r>
              <a:rPr lang="en-GB" sz="2800" b="1" dirty="0"/>
              <a:t>https://nasemso.org/wp-content/uploads/Safe-Transport-of-Children-by-EMS-InterimGuidance-08Mar2017-FINAL.pdf</a:t>
            </a:r>
          </a:p>
        </p:txBody>
      </p:sp>
    </p:spTree>
    <p:extLst>
      <p:ext uri="{BB962C8B-B14F-4D97-AF65-F5344CB8AC3E}">
        <p14:creationId xmlns:p14="http://schemas.microsoft.com/office/powerpoint/2010/main" val="27140939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3004800" cy="9753600"/>
          </a:xfrm>
          <a:prstGeom prst="rect">
            <a:avLst/>
          </a:prstGeom>
        </p:spPr>
      </p:pic>
      <p:sp>
        <p:nvSpPr>
          <p:cNvPr id="4" name="TextBox 3"/>
          <p:cNvSpPr txBox="1"/>
          <p:nvPr/>
        </p:nvSpPr>
        <p:spPr>
          <a:xfrm>
            <a:off x="1168400" y="486747"/>
            <a:ext cx="8940800" cy="830997"/>
          </a:xfrm>
          <a:prstGeom prst="rect">
            <a:avLst/>
          </a:prstGeom>
          <a:noFill/>
        </p:spPr>
        <p:txBody>
          <a:bodyPr wrap="square" rtlCol="0">
            <a:spAutoFit/>
          </a:bodyPr>
          <a:lstStyle/>
          <a:p>
            <a:r>
              <a:rPr lang="en-GB" sz="4800" dirty="0">
                <a:solidFill>
                  <a:srgbClr val="376092"/>
                </a:solidFill>
              </a:rPr>
              <a:t>The Solutions</a:t>
            </a:r>
          </a:p>
        </p:txBody>
      </p:sp>
      <p:sp>
        <p:nvSpPr>
          <p:cNvPr id="5" name="TextBox 4"/>
          <p:cNvSpPr txBox="1"/>
          <p:nvPr/>
        </p:nvSpPr>
        <p:spPr>
          <a:xfrm>
            <a:off x="7607300" y="3677819"/>
            <a:ext cx="3467100" cy="1569660"/>
          </a:xfrm>
          <a:prstGeom prst="rect">
            <a:avLst/>
          </a:prstGeom>
          <a:noFill/>
        </p:spPr>
        <p:txBody>
          <a:bodyPr wrap="square" rtlCol="0">
            <a:spAutoFit/>
          </a:bodyPr>
          <a:lstStyle/>
          <a:p>
            <a:pPr algn="ctr"/>
            <a:r>
              <a:rPr lang="en-GB" sz="3600" baseline="30000" dirty="0">
                <a:solidFill>
                  <a:schemeClr val="tx1">
                    <a:lumMod val="65000"/>
                    <a:lumOff val="35000"/>
                  </a:schemeClr>
                </a:solidFill>
              </a:rPr>
              <a:t>Providing Skin to Skin contact during mother and new born baby ambulance transportation</a:t>
            </a:r>
            <a:endParaRPr lang="en-US" sz="3600" baseline="30000" dirty="0">
              <a:solidFill>
                <a:schemeClr val="tx1">
                  <a:lumMod val="65000"/>
                  <a:lumOff val="35000"/>
                </a:schemeClr>
              </a:solidFill>
            </a:endParaRPr>
          </a:p>
        </p:txBody>
      </p:sp>
      <p:pic>
        <p:nvPicPr>
          <p:cNvPr id="6" name="Picture 5" descr="ACR Powerpoint Presentation (Quantum-2 blank).pdf"/>
          <p:cNvPicPr>
            <a:picLocks noChangeAspect="1"/>
          </p:cNvPicPr>
          <p:nvPr/>
        </p:nvPicPr>
        <p:blipFill rotWithShape="1">
          <a:blip r:embed="rId3">
            <a:extLst>
              <a:ext uri="{28A0092B-C50C-407E-A947-70E740481C1C}">
                <a14:useLocalDpi xmlns:a14="http://schemas.microsoft.com/office/drawing/2010/main" val="0"/>
              </a:ext>
            </a:extLst>
          </a:blip>
          <a:srcRect l="7316" t="1946" r="55037" b="83552"/>
          <a:stretch/>
        </p:blipFill>
        <p:spPr>
          <a:xfrm>
            <a:off x="1474965" y="2288968"/>
            <a:ext cx="3422818" cy="990174"/>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1942" r="58006" b="79700"/>
          <a:stretch/>
        </p:blipFill>
        <p:spPr>
          <a:xfrm>
            <a:off x="8178800" y="2174668"/>
            <a:ext cx="1970850" cy="1218774"/>
          </a:xfrm>
          <a:prstGeom prst="rect">
            <a:avLst/>
          </a:prstGeom>
        </p:spPr>
      </p:pic>
      <p:pic>
        <p:nvPicPr>
          <p:cNvPr id="1027" name="E01ABFC7-AE9B-48E5-B0D8-5C6EDAFA7099" descr="image1.jpe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440" t="2157" r="8364" b="808"/>
          <a:stretch/>
        </p:blipFill>
        <p:spPr bwMode="auto">
          <a:xfrm>
            <a:off x="7493000" y="5410200"/>
            <a:ext cx="3803224" cy="2317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1625600" y="3671699"/>
            <a:ext cx="3276600" cy="1569660"/>
          </a:xfrm>
          <a:prstGeom prst="rect">
            <a:avLst/>
          </a:prstGeom>
          <a:noFill/>
        </p:spPr>
        <p:txBody>
          <a:bodyPr wrap="square" rtlCol="0">
            <a:spAutoFit/>
          </a:bodyPr>
          <a:lstStyle/>
          <a:p>
            <a:pPr algn="ctr"/>
            <a:r>
              <a:rPr lang="en-GB" sz="3600" baseline="30000" dirty="0">
                <a:solidFill>
                  <a:schemeClr val="tx1">
                    <a:lumMod val="65000"/>
                    <a:lumOff val="35000"/>
                  </a:schemeClr>
                </a:solidFill>
              </a:rPr>
              <a:t>Universal Cot Restraint for Children with full clinical access during trauma  </a:t>
            </a:r>
            <a:endParaRPr lang="en-US" sz="3600" baseline="30000" dirty="0">
              <a:solidFill>
                <a:schemeClr val="tx1">
                  <a:lumMod val="65000"/>
                  <a:lumOff val="35000"/>
                </a:schemeClr>
              </a:solidFill>
            </a:endParaRPr>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20800" y="5410200"/>
            <a:ext cx="3796156" cy="2371556"/>
          </a:xfrm>
          <a:prstGeom prst="rect">
            <a:avLst/>
          </a:prstGeom>
        </p:spPr>
      </p:pic>
    </p:spTree>
    <p:extLst>
      <p:ext uri="{BB962C8B-B14F-4D97-AF65-F5344CB8AC3E}">
        <p14:creationId xmlns:p14="http://schemas.microsoft.com/office/powerpoint/2010/main" val="7341521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861001"/>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911</TotalTime>
  <Words>1653</Words>
  <Application>Microsoft Office PowerPoint</Application>
  <PresentationFormat>Custom</PresentationFormat>
  <Paragraphs>132</Paragraphs>
  <Slides>24</Slides>
  <Notes>21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24</vt:i4>
      </vt:variant>
    </vt:vector>
  </HeadingPairs>
  <TitlesOfParts>
    <vt:vector size="27"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 Bordnick</dc:creator>
  <cp:lastModifiedBy>Patrick</cp:lastModifiedBy>
  <cp:revision>112</cp:revision>
  <cp:lastPrinted>2019-03-01T13:12:13Z</cp:lastPrinted>
  <dcterms:created xsi:type="dcterms:W3CDTF">2015-05-12T10:06:37Z</dcterms:created>
  <dcterms:modified xsi:type="dcterms:W3CDTF">2019-03-01T19:29:19Z</dcterms:modified>
</cp:coreProperties>
</file>