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5856" y="335997"/>
            <a:ext cx="1089619" cy="138381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ine.gov/dps/ems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Drugs/DrugSafety/DrugShortages/ucm050792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1524000" y="3602035"/>
            <a:ext cx="9144000" cy="2010488"/>
          </a:xfrm>
          <a:prstGeom prst="rect">
            <a:avLst/>
          </a:prstGeom>
        </p:spPr>
        <p:txBody>
          <a:bodyPr/>
          <a:lstStyle/>
          <a:p>
            <a:pPr defTabSz="822958">
              <a:lnSpc>
                <a:spcPct val="81000"/>
              </a:lnSpc>
              <a:spcBef>
                <a:spcPts val="900"/>
              </a:spcBef>
              <a:defRPr sz="2900"/>
            </a:pPr>
            <a:r>
              <a:rPr dirty="0"/>
              <a:t>Medication Shortage Management </a:t>
            </a:r>
          </a:p>
          <a:p>
            <a:pPr defTabSz="822958">
              <a:lnSpc>
                <a:spcPct val="81000"/>
              </a:lnSpc>
              <a:spcBef>
                <a:spcPts val="900"/>
              </a:spcBef>
              <a:defRPr sz="2900"/>
            </a:pPr>
            <a:r>
              <a:rPr dirty="0"/>
              <a:t>and </a:t>
            </a:r>
          </a:p>
          <a:p>
            <a:pPr defTabSz="822958">
              <a:lnSpc>
                <a:spcPct val="81000"/>
              </a:lnSpc>
              <a:spcBef>
                <a:spcPts val="900"/>
              </a:spcBef>
              <a:defRPr sz="2900"/>
            </a:pPr>
            <a:r>
              <a:rPr dirty="0"/>
              <a:t>Alternate Protocol Training</a:t>
            </a:r>
          </a:p>
          <a:p>
            <a:pPr defTabSz="822958">
              <a:lnSpc>
                <a:spcPct val="81000"/>
              </a:lnSpc>
              <a:spcBef>
                <a:spcPts val="900"/>
              </a:spcBef>
            </a:pPr>
            <a:r>
              <a:rPr dirty="0"/>
              <a:t>Updated: </a:t>
            </a:r>
            <a:r>
              <a:rPr lang="en-US" dirty="0"/>
              <a:t>September</a:t>
            </a:r>
            <a:r>
              <a:rPr dirty="0"/>
              <a:t> 2019</a:t>
            </a:r>
            <a:r>
              <a:rPr sz="2900" dirty="0"/>
              <a:t>	</a:t>
            </a:r>
          </a:p>
        </p:txBody>
      </p:sp>
      <p:pic>
        <p:nvPicPr>
          <p:cNvPr id="114" name="Picture 2" descr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1319"/>
            <a:ext cx="9144000" cy="2308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Frequently Asked Questions</a:t>
            </a:r>
          </a:p>
        </p:txBody>
      </p:sp>
      <p:sp>
        <p:nvSpPr>
          <p:cNvPr id="14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t>If a medication shortage occurs after hours and I cannot reach a Regional Office or Regional Representative, can I still use the alternate protocol? </a:t>
            </a:r>
          </a:p>
          <a:p>
            <a:pPr marL="514350" indent="-514350">
              <a:buFontTx/>
              <a:buAutoNum type="arabicPeriod"/>
            </a:pPr>
            <a:r>
              <a:t>How do I know when a standard medication </a:t>
            </a:r>
            <a:r>
              <a:rPr i="1"/>
              <a:t>OR</a:t>
            </a:r>
            <a:r>
              <a:t> the standard form of a medication is no longer available?</a:t>
            </a:r>
          </a:p>
          <a:p>
            <a:pPr marL="514350" indent="-514350">
              <a:buFontTx/>
              <a:buAutoNum type="arabicPeriod"/>
            </a:pPr>
            <a:r>
              <a:t>What happens when the standard medication supply is reestablished?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After Hours Situations</a:t>
            </a:r>
          </a:p>
        </p:txBody>
      </p:sp>
      <p:sp>
        <p:nvSpPr>
          <p:cNvPr id="14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9903246" cy="4724402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EMS Services and the local hospital are expected to contact the Regional Office PRIOR TO deploying an alternate protocol. </a:t>
            </a:r>
          </a:p>
          <a:p>
            <a:pPr>
              <a:defRPr sz="3000"/>
            </a:pPr>
            <a:r>
              <a:t>IF THE SERVICE AND HOSPITAL HAVE NOT BEEN ABLE TO REACH REGIONAL REPRESENTATIVES AFTER DUE DILIGENCE, THE ALTERNATE PROTOCOL MAY BE DEPLOYED</a:t>
            </a:r>
          </a:p>
          <a:p>
            <a:pPr>
              <a:defRPr sz="3000"/>
            </a:pPr>
            <a:r>
              <a:t>The service and hospital are expected to continue attempts to contact the regional office until such communication is made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Notification of Medication Shortages</a:t>
            </a:r>
          </a:p>
        </p:txBody>
      </p:sp>
      <p:sp>
        <p:nvSpPr>
          <p:cNvPr id="14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Medication shortages can be quickly evolving events</a:t>
            </a:r>
          </a:p>
          <a:p>
            <a:r>
              <a:t>Maine EMS, the MDPB and Regional Offices are following shortages closely</a:t>
            </a:r>
          </a:p>
          <a:p>
            <a:r>
              <a:t>The best mechanism to obtain current information is through either MDPB meetings, Regional EMS meetings or through dialogue with your hospital/medical director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After Medication Shortage is Resolved </a:t>
            </a:r>
          </a:p>
        </p:txBody>
      </p:sp>
      <p:sp>
        <p:nvSpPr>
          <p:cNvPr id="15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Once a medication shortage has been resolved, the alternate protocol is no longer active and operations return to the most current Maine EMS protocols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Current Medication Shortages</a:t>
            </a:r>
          </a:p>
        </p:txBody>
      </p:sp>
      <p:sp>
        <p:nvSpPr>
          <p:cNvPr id="15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As of </a:t>
            </a:r>
            <a:r>
              <a:rPr lang="en-US" dirty="0"/>
              <a:t>September</a:t>
            </a:r>
            <a:r>
              <a:rPr dirty="0"/>
              <a:t> 2019, several medications in the EMS formulary are in short supply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/>
              <a:t>Cardiac Epinephrine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/>
              <a:t>D50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/>
              <a:t>Sodium Bicarbonate</a:t>
            </a:r>
          </a:p>
          <a:p>
            <a:pPr marL="457200" lvl="1" indent="0">
              <a:spcBef>
                <a:spcPts val="500"/>
              </a:spcBef>
              <a:buNone/>
              <a:defRPr sz="2400"/>
            </a:pPr>
            <a:endParaRPr dirty="0"/>
          </a:p>
          <a:p>
            <a:pPr marL="685800" lvl="1" indent="-228600">
              <a:spcBef>
                <a:spcPts val="500"/>
              </a:spcBef>
              <a:defRPr sz="2400"/>
            </a:pPr>
            <a:endParaRPr dirty="0"/>
          </a:p>
          <a:p>
            <a:r>
              <a:rPr dirty="0"/>
              <a:t>Additional medications, in Emergency Syringe form, may also be impacted by this shortage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/>
              <a:t> Atropine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t>Organization of Medication Slides</a:t>
            </a:r>
          </a:p>
        </p:txBody>
      </p:sp>
      <p:sp>
        <p:nvSpPr>
          <p:cNvPr id="15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500"/>
            </a:pPr>
            <a:r>
              <a:t>Medication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200"/>
            </a:pPr>
            <a:r>
              <a:t>Shortage reason, if known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200"/>
            </a:pPr>
            <a:r>
              <a:t>Estimated duration</a:t>
            </a:r>
          </a:p>
          <a:p>
            <a:pPr>
              <a:lnSpc>
                <a:spcPct val="81000"/>
              </a:lnSpc>
              <a:defRPr sz="2500"/>
            </a:pPr>
            <a:r>
              <a:t>Current protocol(s) affected by shortage</a:t>
            </a:r>
          </a:p>
          <a:p>
            <a:pPr>
              <a:lnSpc>
                <a:spcPct val="81000"/>
              </a:lnSpc>
              <a:defRPr sz="2500"/>
            </a:pPr>
            <a:r>
              <a:t>Alternative medication or substituted means of delivery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200"/>
            </a:pPr>
            <a:r>
              <a:t>Including why this medication was chosen</a:t>
            </a:r>
          </a:p>
          <a:p>
            <a:pPr>
              <a:lnSpc>
                <a:spcPct val="81000"/>
              </a:lnSpc>
              <a:defRPr sz="2500"/>
            </a:pPr>
            <a:r>
              <a:t>Information about new medication (if applicable)</a:t>
            </a:r>
          </a:p>
          <a:p>
            <a:pPr lvl="1">
              <a:lnSpc>
                <a:spcPct val="81000"/>
              </a:lnSpc>
              <a:defRPr sz="2500"/>
            </a:pPr>
            <a:r>
              <a:t>Special Circumstances for Alternate Medication </a:t>
            </a:r>
          </a:p>
          <a:p>
            <a:pPr lvl="1">
              <a:lnSpc>
                <a:spcPct val="81000"/>
              </a:lnSpc>
              <a:defRPr sz="2500"/>
            </a:pPr>
            <a:r>
              <a:t>Pharmacology Information </a:t>
            </a:r>
          </a:p>
          <a:p>
            <a:pPr lvl="2">
              <a:lnSpc>
                <a:spcPct val="81000"/>
              </a:lnSpc>
              <a:defRPr sz="2500"/>
            </a:pPr>
            <a:r>
              <a:t>Indications, contraindications, dose, administration instructions, etc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9576663" cy="1325563"/>
          </a:xfrm>
          <a:prstGeom prst="rect">
            <a:avLst/>
          </a:prstGeom>
        </p:spPr>
        <p:txBody>
          <a:bodyPr/>
          <a:lstStyle/>
          <a:p>
            <a:r>
              <a:t>Alternate Protocols </a:t>
            </a:r>
          </a:p>
        </p:txBody>
      </p:sp>
      <p:sp>
        <p:nvSpPr>
          <p:cNvPr id="16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remaining slides specifically discuss specific medication shortages and the MDPB’s response to these shortages in the form of alternate medication protocols</a:t>
            </a:r>
          </a:p>
          <a:p>
            <a:endParaRPr/>
          </a:p>
          <a:p>
            <a:r>
              <a:t>As mentioned previously, if additional medication shortages occur, these slides, along with the Maine EMS website and MEMSEd, will be updated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Pre-Filled Cardiac Epinephrine Syringes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750631" cy="4351338"/>
          </a:xfrm>
          <a:prstGeom prst="rect">
            <a:avLst/>
          </a:prstGeom>
        </p:spPr>
        <p:txBody>
          <a:bodyPr/>
          <a:lstStyle/>
          <a:p>
            <a:r>
              <a:t>Cause of shortage: lack of Abboject® syringes</a:t>
            </a:r>
          </a:p>
          <a:p>
            <a:r>
              <a:t>Expected duration of shortage: months</a:t>
            </a:r>
          </a:p>
        </p:txBody>
      </p:sp>
      <p:pic>
        <p:nvPicPr>
          <p:cNvPr id="16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824" y="3058884"/>
            <a:ext cx="3056597" cy="2136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00"/>
            </a:pPr>
            <a:r>
              <a:t>Pre-Filled Cardiac Epinephrine Syringes</a:t>
            </a:r>
            <a:br/>
            <a:r>
              <a:t>Alternate Delivery </a:t>
            </a:r>
          </a:p>
        </p:txBody>
      </p:sp>
      <p:sp>
        <p:nvSpPr>
          <p:cNvPr id="16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7197022" cy="4351338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700"/>
            </a:pPr>
            <a:r>
              <a:t>May require mixing cardiac epinephrine at the point of patient care. 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700"/>
            </a:pPr>
            <a:r>
              <a:t>Current recommendations to pharmacies for packaging materials to mix cardiac epi include: </a:t>
            </a:r>
          </a:p>
          <a:p>
            <a:pPr marL="678941" lvl="1" indent="-226313" defTabSz="905255">
              <a:lnSpc>
                <a:spcPct val="81000"/>
              </a:lnSpc>
              <a:spcBef>
                <a:spcPts val="400"/>
              </a:spcBef>
              <a:defRPr sz="2300"/>
            </a:pPr>
            <a:r>
              <a:t>“If using 1 mg/1 mL ampuls or vials in lieu of emergency syringes, package the vial, diluent, and syringe label in a clear plastic bag prominently labeled with the drug name and strength. Include instructions on preparing a dilution equivalent to a prefilled 1 mg/10 mL emergency syringe (i.e., EPINEPHrine 1 mg - dilute in 9 mL of sodium chloride 0.9%).” -ISMP</a:t>
            </a:r>
          </a:p>
        </p:txBody>
      </p:sp>
      <p:pic>
        <p:nvPicPr>
          <p:cNvPr id="16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824" y="1825625"/>
            <a:ext cx="3056597" cy="2136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3" descr="Picture 3"/>
          <p:cNvPicPr>
            <a:picLocks noChangeAspect="1"/>
          </p:cNvPicPr>
          <p:nvPr/>
        </p:nvPicPr>
        <p:blipFill>
          <a:blip r:embed="rId3"/>
          <a:srcRect t="18515" b="29524"/>
          <a:stretch>
            <a:fillRect/>
          </a:stretch>
        </p:blipFill>
        <p:spPr>
          <a:xfrm>
            <a:off x="8035221" y="4832132"/>
            <a:ext cx="2407910" cy="937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5" descr="Picture 5"/>
          <p:cNvPicPr>
            <a:picLocks noChangeAspect="1"/>
          </p:cNvPicPr>
          <p:nvPr/>
        </p:nvPicPr>
        <p:blipFill>
          <a:blip r:embed="rId4"/>
          <a:srcRect l="30646" r="30125"/>
          <a:stretch>
            <a:fillRect/>
          </a:stretch>
        </p:blipFill>
        <p:spPr>
          <a:xfrm>
            <a:off x="10685874" y="4096775"/>
            <a:ext cx="1116547" cy="2407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00"/>
            </a:pPr>
            <a:r>
              <a:t>Pre-Filled Cardiac Epinephrine Syringes</a:t>
            </a:r>
            <a:br/>
            <a:r>
              <a:t>Protocols Affected</a:t>
            </a:r>
          </a:p>
        </p:txBody>
      </p:sp>
      <p:sp>
        <p:nvSpPr>
          <p:cNvPr id="17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750631" cy="4351338"/>
          </a:xfrm>
          <a:prstGeom prst="rect">
            <a:avLst/>
          </a:prstGeom>
        </p:spPr>
        <p:txBody>
          <a:bodyPr/>
          <a:lstStyle/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Cardiac Arrest Protocols</a:t>
            </a:r>
          </a:p>
          <a:p>
            <a:pPr marL="1143000" lvl="2" indent="-228600">
              <a:lnSpc>
                <a:spcPct val="81000"/>
              </a:lnSpc>
              <a:spcBef>
                <a:spcPts val="500"/>
              </a:spcBef>
              <a:defRPr sz="2000"/>
            </a:pPr>
            <a:r>
              <a:t>Cardiac Arrest</a:t>
            </a:r>
          </a:p>
          <a:p>
            <a:pPr marL="1600200" lvl="3" indent="-228600">
              <a:lnSpc>
                <a:spcPct val="81000"/>
              </a:lnSpc>
              <a:spcBef>
                <a:spcPts val="500"/>
              </a:spcBef>
              <a:defRPr sz="1800"/>
            </a:pPr>
            <a:r>
              <a:t>Red 7/8</a:t>
            </a:r>
          </a:p>
          <a:p>
            <a:pPr marL="1143000" lvl="2" indent="-228600">
              <a:lnSpc>
                <a:spcPct val="81000"/>
              </a:lnSpc>
              <a:spcBef>
                <a:spcPts val="500"/>
              </a:spcBef>
              <a:defRPr sz="2000"/>
            </a:pPr>
            <a:r>
              <a:t>Pediatric Cardiac Arrest </a:t>
            </a:r>
          </a:p>
          <a:p>
            <a:pPr marL="1600200" lvl="3" indent="-228600">
              <a:lnSpc>
                <a:spcPct val="81000"/>
              </a:lnSpc>
              <a:spcBef>
                <a:spcPts val="500"/>
              </a:spcBef>
              <a:defRPr sz="1800"/>
            </a:pPr>
            <a:r>
              <a:t>Pink 18 </a:t>
            </a:r>
          </a:p>
          <a:p>
            <a:pPr marL="1600200" lvl="3" indent="-228600">
              <a:lnSpc>
                <a:spcPct val="81000"/>
              </a:lnSpc>
              <a:spcBef>
                <a:spcPts val="500"/>
              </a:spcBef>
              <a:defRPr sz="1800"/>
            </a:pPr>
            <a:r>
              <a:t>Neonatal Resuscitation</a:t>
            </a:r>
          </a:p>
          <a:p>
            <a:pPr marL="2057400" lvl="4" indent="-228600">
              <a:lnSpc>
                <a:spcPct val="81000"/>
              </a:lnSpc>
              <a:spcBef>
                <a:spcPts val="500"/>
              </a:spcBef>
              <a:defRPr sz="1800"/>
            </a:pPr>
            <a:r>
              <a:t>Pink 21 </a:t>
            </a:r>
          </a:p>
        </p:txBody>
      </p:sp>
      <p:pic>
        <p:nvPicPr>
          <p:cNvPr id="17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824" y="3058884"/>
            <a:ext cx="3056597" cy="2136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1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4000"/>
            </a:pPr>
            <a:r>
              <a:t>Since 2010, EMS has been affected by unprecedented numbers of medication shortages</a:t>
            </a:r>
          </a:p>
          <a:p>
            <a:pPr>
              <a:lnSpc>
                <a:spcPct val="81000"/>
              </a:lnSpc>
              <a:defRPr sz="4000"/>
            </a:pPr>
            <a:r>
              <a:t>Multiple reasons for these shortages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Disruptions in supply chain/manufacturing capabilities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Manufacturing practice updates mandated by the FDA</a:t>
            </a:r>
            <a:endParaRPr>
              <a:solidFill>
                <a:srgbClr val="FF40FF"/>
              </a:solidFill>
            </a:endParaRP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Increased utilization across the system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Decreased profit to manufacturers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Large scale weather events disrupting manufacturing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00"/>
            </a:pPr>
            <a:r>
              <a:t>Pre-Filled Cardiac Epinephrine Syringes</a:t>
            </a:r>
            <a:br/>
            <a:r>
              <a:t>Alternate Delivery </a:t>
            </a:r>
          </a:p>
        </p:txBody>
      </p:sp>
      <p:sp>
        <p:nvSpPr>
          <p:cNvPr id="17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750631" cy="4351338"/>
          </a:xfrm>
          <a:prstGeom prst="rect">
            <a:avLst/>
          </a:prstGeom>
        </p:spPr>
        <p:txBody>
          <a:bodyPr/>
          <a:lstStyle/>
          <a:p>
            <a:r>
              <a:t>Materials that </a:t>
            </a:r>
            <a:r>
              <a:rPr i="1"/>
              <a:t>should be </a:t>
            </a:r>
            <a:r>
              <a:t>provided: </a:t>
            </a:r>
          </a:p>
          <a:p>
            <a:pPr marL="971550" lvl="1" indent="-514350">
              <a:spcBef>
                <a:spcPts val="500"/>
              </a:spcBef>
              <a:buFontTx/>
              <a:buAutoNum type="arabicPeriod"/>
              <a:defRPr sz="2400"/>
            </a:pPr>
            <a:r>
              <a:t>Epinephrine 1mg/ml vial (or ampule)</a:t>
            </a:r>
          </a:p>
          <a:p>
            <a:pPr marL="971550" lvl="1" indent="-514350">
              <a:spcBef>
                <a:spcPts val="500"/>
              </a:spcBef>
              <a:buFontTx/>
              <a:buAutoNum type="arabicPeriod"/>
              <a:defRPr sz="2400"/>
            </a:pPr>
            <a:r>
              <a:t>18G needle</a:t>
            </a:r>
          </a:p>
          <a:p>
            <a:pPr marL="971550" lvl="1" indent="-514350">
              <a:spcBef>
                <a:spcPts val="500"/>
              </a:spcBef>
              <a:buFontTx/>
              <a:buAutoNum type="arabicPeriod"/>
              <a:defRPr sz="2400"/>
            </a:pPr>
            <a:r>
              <a:t>10ml syringe</a:t>
            </a:r>
          </a:p>
          <a:p>
            <a:pPr marL="971550" lvl="1" indent="-514350">
              <a:spcBef>
                <a:spcPts val="500"/>
              </a:spcBef>
              <a:buFontTx/>
              <a:buAutoNum type="arabicPeriod"/>
              <a:defRPr sz="2400"/>
            </a:pPr>
            <a:r>
              <a:t>Sodium chloride 0.9% 10ml vial</a:t>
            </a:r>
          </a:p>
          <a:p>
            <a:pPr marL="971550" lvl="1" indent="-514350">
              <a:spcBef>
                <a:spcPts val="500"/>
              </a:spcBef>
              <a:buFontTx/>
              <a:buAutoNum type="arabicPeriod"/>
              <a:defRPr sz="2400"/>
            </a:pPr>
            <a:r>
              <a:t>Alcohol swab</a:t>
            </a:r>
          </a:p>
          <a:p>
            <a:pPr marL="971550" lvl="1" indent="-514350">
              <a:spcBef>
                <a:spcPts val="500"/>
              </a:spcBef>
              <a:buFontTx/>
              <a:buAutoNum type="arabicPeriod"/>
              <a:defRPr sz="2400"/>
            </a:pPr>
            <a:r>
              <a:t>Filter needle (if glass amps used)</a:t>
            </a:r>
          </a:p>
          <a:p>
            <a:pPr marL="971550" lvl="1" indent="-514350">
              <a:spcBef>
                <a:spcPts val="500"/>
              </a:spcBef>
              <a:buFontTx/>
              <a:buAutoNum type="arabicPeriod"/>
              <a:defRPr sz="2400"/>
            </a:pPr>
            <a:r>
              <a:t>Label</a:t>
            </a:r>
          </a:p>
        </p:txBody>
      </p:sp>
      <p:pic>
        <p:nvPicPr>
          <p:cNvPr id="1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824" y="1825625"/>
            <a:ext cx="3056597" cy="2136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3" descr="Picture 3"/>
          <p:cNvPicPr>
            <a:picLocks noChangeAspect="1"/>
          </p:cNvPicPr>
          <p:nvPr/>
        </p:nvPicPr>
        <p:blipFill>
          <a:blip r:embed="rId3"/>
          <a:srcRect t="18515" b="29524"/>
          <a:stretch>
            <a:fillRect/>
          </a:stretch>
        </p:blipFill>
        <p:spPr>
          <a:xfrm>
            <a:off x="8035221" y="4832132"/>
            <a:ext cx="2407910" cy="937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5" descr="Picture 5"/>
          <p:cNvPicPr>
            <a:picLocks noChangeAspect="1"/>
          </p:cNvPicPr>
          <p:nvPr/>
        </p:nvPicPr>
        <p:blipFill>
          <a:blip r:embed="rId4"/>
          <a:srcRect l="30646" r="30125"/>
          <a:stretch>
            <a:fillRect/>
          </a:stretch>
        </p:blipFill>
        <p:spPr>
          <a:xfrm>
            <a:off x="10685874" y="4096775"/>
            <a:ext cx="1116547" cy="2407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00"/>
            </a:pPr>
            <a:r>
              <a:t>Pre-Filled Cardiac Epinephrine Syringes</a:t>
            </a:r>
            <a:br/>
            <a:r>
              <a:t>Alternate Delivery Instructions - Vial </a:t>
            </a:r>
          </a:p>
        </p:txBody>
      </p:sp>
      <p:sp>
        <p:nvSpPr>
          <p:cNvPr id="18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750631" cy="435133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t>Remove caps from each vial</a:t>
            </a:r>
          </a:p>
          <a:p>
            <a:pPr marL="514350" indent="-514350">
              <a:buFontTx/>
              <a:buAutoNum type="arabicPeriod"/>
            </a:pPr>
            <a:r>
              <a:t>Clean exposed stoppers with alcohol swab</a:t>
            </a:r>
          </a:p>
          <a:p>
            <a:pPr marL="514350" indent="-514350">
              <a:buFontTx/>
              <a:buAutoNum type="arabicPeriod"/>
            </a:pPr>
            <a:r>
              <a:t>Attach needle to syringe</a:t>
            </a:r>
          </a:p>
          <a:p>
            <a:pPr marL="514350" indent="-514350">
              <a:buFontTx/>
              <a:buAutoNum type="arabicPeriod"/>
            </a:pPr>
            <a:r>
              <a:t>Draw up 1mg (1ml) epinephrine</a:t>
            </a:r>
          </a:p>
          <a:p>
            <a:pPr marL="514350" indent="-514350">
              <a:buFontTx/>
              <a:buAutoNum type="arabicPeriod"/>
            </a:pPr>
            <a:r>
              <a:t>Dilute with 9ml sodium chloride 0.9%</a:t>
            </a:r>
          </a:p>
          <a:p>
            <a:pPr marL="514350" indent="-514350">
              <a:buFontTx/>
              <a:buAutoNum type="arabicPeriod"/>
            </a:pPr>
            <a:r>
              <a:t>Label syringe: ‘epinephrine 1mg/10ml’</a:t>
            </a:r>
          </a:p>
        </p:txBody>
      </p:sp>
      <p:pic>
        <p:nvPicPr>
          <p:cNvPr id="185" name="Picture 5" descr="Picture 5"/>
          <p:cNvPicPr>
            <a:picLocks noChangeAspect="1"/>
          </p:cNvPicPr>
          <p:nvPr/>
        </p:nvPicPr>
        <p:blipFill>
          <a:blip r:embed="rId2"/>
          <a:srcRect l="30646" r="30125"/>
          <a:stretch>
            <a:fillRect/>
          </a:stretch>
        </p:blipFill>
        <p:spPr>
          <a:xfrm>
            <a:off x="9621571" y="2002188"/>
            <a:ext cx="1935846" cy="4174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00"/>
            </a:pPr>
            <a:r>
              <a:t>Pre-Filled Cardiac Epinephrine Syringes</a:t>
            </a:r>
            <a:br/>
            <a:r>
              <a:t>Alternate Delivery Instructions - Ampule</a:t>
            </a:r>
          </a:p>
        </p:txBody>
      </p:sp>
      <p:sp>
        <p:nvSpPr>
          <p:cNvPr id="18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750631" cy="435133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t>Clean ampule neck with alcohol swab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t>Snap tip off ampule 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t>Attach filter straw to syringe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t>Remove 1mg (1ml) epinephrine from ampule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  <a:defRPr i="1"/>
            </a:pPr>
            <a:r>
              <a:t>Switch</a:t>
            </a:r>
            <a:r>
              <a:rPr i="0"/>
              <a:t> needle on syringe to 18G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t>Draw up 9ml sodium chloride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t>Label syringe: ‘epinephrine 1mg/10ml’</a:t>
            </a:r>
          </a:p>
        </p:txBody>
      </p:sp>
      <p:pic>
        <p:nvPicPr>
          <p:cNvPr id="189" name="Picture 3" descr="Picture 3"/>
          <p:cNvPicPr>
            <a:picLocks noChangeAspect="1"/>
          </p:cNvPicPr>
          <p:nvPr/>
        </p:nvPicPr>
        <p:blipFill>
          <a:blip r:embed="rId2"/>
          <a:srcRect t="18515" b="29524"/>
          <a:stretch>
            <a:fillRect/>
          </a:stretch>
        </p:blipFill>
        <p:spPr>
          <a:xfrm>
            <a:off x="8468907" y="3288962"/>
            <a:ext cx="3450567" cy="13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50% Dextrose (D50)</a:t>
            </a:r>
          </a:p>
        </p:txBody>
      </p:sp>
      <p:sp>
        <p:nvSpPr>
          <p:cNvPr id="192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Cause of shortage: lack of Abboject® syringes and subsequent vial depletion </a:t>
            </a:r>
          </a:p>
          <a:p>
            <a:r>
              <a:t>Expected duration of shortage: </a:t>
            </a:r>
          </a:p>
          <a:p>
            <a:pPr marL="685800" lvl="1" indent="-228600"/>
            <a:r>
              <a:t>unknown, &gt;3 months</a:t>
            </a:r>
          </a:p>
        </p:txBody>
      </p:sp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812" y="1825625"/>
            <a:ext cx="1924988" cy="4499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50% Dextrose (D50):</a:t>
            </a:r>
            <a:br/>
            <a:r>
              <a:t>Substitute Medication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260830" cy="4351338"/>
          </a:xfrm>
          <a:prstGeom prst="rect">
            <a:avLst/>
          </a:prstGeom>
        </p:spPr>
        <p:txBody>
          <a:bodyPr/>
          <a:lstStyle/>
          <a:p>
            <a:r>
              <a:t>10% Dextrose (D10)</a:t>
            </a:r>
          </a:p>
          <a:p>
            <a:pPr marL="685800" lvl="1" indent="-228600">
              <a:spcBef>
                <a:spcPts val="500"/>
              </a:spcBef>
            </a:pPr>
            <a:r>
              <a:t>This is a less concentrated form of dextrose, but an equivalent dose can be achieved as to that of an “amp” of D50:</a:t>
            </a:r>
            <a:endParaRPr sz="2400"/>
          </a:p>
          <a:p>
            <a:pPr marL="1143000" lvl="2" indent="-228600">
              <a:spcBef>
                <a:spcPts val="500"/>
              </a:spcBef>
            </a:pPr>
            <a:r>
              <a:t>250 mL of D10 = 25 grams of dextrose</a:t>
            </a:r>
            <a:endParaRPr sz="2000"/>
          </a:p>
          <a:p>
            <a:pPr marL="1143000" lvl="2" indent="-228600">
              <a:spcBef>
                <a:spcPts val="500"/>
              </a:spcBef>
            </a:pPr>
            <a:r>
              <a:t>50 mL of D50 (or an “amp”) = 25 grams of dextrose</a:t>
            </a:r>
          </a:p>
        </p:txBody>
      </p:sp>
      <p:pic>
        <p:nvPicPr>
          <p:cNvPr id="19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812" y="1825625"/>
            <a:ext cx="1924988" cy="4499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50% Dextrose (D50):</a:t>
            </a:r>
            <a:br/>
            <a:r>
              <a:t>Current Protocols Affected</a:t>
            </a:r>
          </a:p>
        </p:txBody>
      </p:sp>
      <p:sp>
        <p:nvSpPr>
          <p:cNvPr id="2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355980" cy="4351338"/>
          </a:xfrm>
          <a:prstGeom prst="rect">
            <a:avLst/>
          </a:prstGeom>
        </p:spPr>
        <p:txBody>
          <a:bodyPr/>
          <a:lstStyle/>
          <a:p>
            <a:pPr marL="685800" lvl="1" indent="-228600">
              <a:spcBef>
                <a:spcPts val="500"/>
              </a:spcBef>
            </a:pPr>
            <a:r>
              <a:t>Gold 6 – Adult Diabetic/Hypoglycemic Emergencies </a:t>
            </a:r>
            <a:endParaRPr sz="2400"/>
          </a:p>
          <a:p>
            <a:pPr marL="685800" lvl="1" indent="-228600">
              <a:spcBef>
                <a:spcPts val="500"/>
              </a:spcBef>
            </a:pPr>
            <a:r>
              <a:t>Yellow 12 – Combative Patient Protocol </a:t>
            </a:r>
          </a:p>
        </p:txBody>
      </p:sp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812" y="1825625"/>
            <a:ext cx="1924988" cy="4499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Sodium Bicarbonate </a:t>
            </a:r>
          </a:p>
        </p:txBody>
      </p:sp>
      <p:sp>
        <p:nvSpPr>
          <p:cNvPr id="204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Cause of shortage: lack of Abboject® syringes and new vial design resulting in faulty glass leading to depletion of all forms (syringe, vial, etc)</a:t>
            </a:r>
          </a:p>
          <a:p>
            <a:r>
              <a:t>Expected duration of shortage: unknown, but likely &gt;3 months</a:t>
            </a:r>
          </a:p>
        </p:txBody>
      </p:sp>
      <p:pic>
        <p:nvPicPr>
          <p:cNvPr id="205" name="Picture 1" descr="Picture 1"/>
          <p:cNvPicPr>
            <a:picLocks noChangeAspect="1"/>
          </p:cNvPicPr>
          <p:nvPr/>
        </p:nvPicPr>
        <p:blipFill>
          <a:blip r:embed="rId2"/>
          <a:srcRect l="31932" r="26022"/>
          <a:stretch>
            <a:fillRect/>
          </a:stretch>
        </p:blipFill>
        <p:spPr>
          <a:xfrm>
            <a:off x="7927715" y="2098079"/>
            <a:ext cx="1726333" cy="3806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Sodium Bicarbonate: </a:t>
            </a:r>
            <a:br/>
            <a:r>
              <a:t>Current Protocols Affected</a:t>
            </a:r>
          </a:p>
        </p:txBody>
      </p:sp>
      <p:sp>
        <p:nvSpPr>
          <p:cNvPr id="21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355980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0736" indent="-280736" defTabSz="457200">
              <a:lnSpc>
                <a:spcPct val="100000"/>
              </a:lnSpc>
              <a:spcBef>
                <a:spcPts val="0"/>
              </a:spcBef>
              <a:buFontTx/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 i="1" dirty="0"/>
              <a:t>Vials may be dispensed in place of syringes  </a:t>
            </a:r>
          </a:p>
          <a:p>
            <a:pPr marL="661736" lvl="1" indent="-280736" defTabSz="457200">
              <a:lnSpc>
                <a:spcPct val="100000"/>
              </a:lnSpc>
              <a:spcBef>
                <a:spcPts val="0"/>
              </a:spcBef>
              <a:buFontTx/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 lang="en-US" dirty="0"/>
              <a:t>Vials</a:t>
            </a:r>
            <a:r>
              <a:rPr dirty="0"/>
              <a:t> come in the same concentration and the same 50ml volume  </a:t>
            </a:r>
          </a:p>
          <a:p>
            <a:pPr marL="661736" lvl="1" indent="-280736" defTabSz="457200">
              <a:lnSpc>
                <a:spcPct val="100000"/>
              </a:lnSpc>
              <a:spcBef>
                <a:spcPts val="0"/>
              </a:spcBef>
              <a:buFontTx/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 dirty="0"/>
              <a:t>Preparation will be needed before administration but will only require draw</a:t>
            </a:r>
            <a:r>
              <a:rPr lang="en-US" dirty="0"/>
              <a:t>ing the medication</a:t>
            </a:r>
            <a:r>
              <a:rPr dirty="0"/>
              <a:t> up into a syringe</a:t>
            </a:r>
          </a:p>
          <a:p>
            <a:pPr marL="280736" indent="-280736" defTabSz="457200">
              <a:lnSpc>
                <a:spcPct val="100000"/>
              </a:lnSpc>
              <a:spcBef>
                <a:spcPts val="0"/>
              </a:spcBef>
              <a:buFontTx/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 dirty="0"/>
              <a:t>Protocols Affected:</a:t>
            </a:r>
          </a:p>
          <a:p>
            <a:pPr marL="685800" lvl="1" indent="-228600">
              <a:spcBef>
                <a:spcPts val="500"/>
              </a:spcBef>
            </a:pPr>
            <a:r>
              <a:rPr dirty="0"/>
              <a:t>Red 7/8 – Cardiac Arrest Protocol</a:t>
            </a:r>
            <a:endParaRPr sz="2400" dirty="0"/>
          </a:p>
          <a:p>
            <a:pPr marL="685800" lvl="1" indent="-228600">
              <a:spcBef>
                <a:spcPts val="500"/>
              </a:spcBef>
            </a:pPr>
            <a:r>
              <a:rPr dirty="0"/>
              <a:t>Yellow 4 – Antidotes </a:t>
            </a:r>
            <a:r>
              <a:rPr dirty="0" err="1"/>
              <a:t>fro</a:t>
            </a:r>
            <a:r>
              <a:rPr dirty="0"/>
              <a:t> Specific Toxins: </a:t>
            </a:r>
          </a:p>
          <a:p>
            <a:pPr marL="1143000" lvl="2" indent="-228600">
              <a:spcBef>
                <a:spcPts val="500"/>
              </a:spcBef>
            </a:pPr>
            <a:r>
              <a:rPr dirty="0"/>
              <a:t>Tri-Cyclic Antidepressants </a:t>
            </a:r>
          </a:p>
        </p:txBody>
      </p:sp>
      <p:pic>
        <p:nvPicPr>
          <p:cNvPr id="213" name="Picture 5" descr="Picture 5"/>
          <p:cNvPicPr>
            <a:picLocks noChangeAspect="1"/>
          </p:cNvPicPr>
          <p:nvPr/>
        </p:nvPicPr>
        <p:blipFill>
          <a:blip r:embed="rId2"/>
          <a:srcRect l="31932" r="26022"/>
          <a:stretch>
            <a:fillRect/>
          </a:stretch>
        </p:blipFill>
        <p:spPr>
          <a:xfrm>
            <a:off x="9578714" y="2001547"/>
            <a:ext cx="1954970" cy="4310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Sodium Bicarbonate: </a:t>
            </a:r>
            <a:br/>
            <a:r>
              <a:t>Substitution Options</a:t>
            </a:r>
          </a:p>
        </p:txBody>
      </p:sp>
      <p:sp>
        <p:nvSpPr>
          <p:cNvPr id="2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260830" cy="4351338"/>
          </a:xfrm>
          <a:prstGeom prst="rect">
            <a:avLst/>
          </a:prstGeom>
        </p:spPr>
        <p:txBody>
          <a:bodyPr/>
          <a:lstStyle/>
          <a:p>
            <a:pPr marL="224049" indent="-224049" defTabSz="896202">
              <a:lnSpc>
                <a:spcPct val="81000"/>
              </a:lnSpc>
              <a:spcBef>
                <a:spcPts val="800"/>
              </a:spcBef>
              <a:defRPr sz="2673"/>
            </a:pPr>
            <a:r>
              <a:rPr dirty="0"/>
              <a:t>There are no alternatives for therapeutic substitution of sodium bicarbonate</a:t>
            </a:r>
          </a:p>
          <a:p>
            <a:pPr marL="224049" indent="-224049" defTabSz="896202">
              <a:lnSpc>
                <a:spcPct val="81000"/>
              </a:lnSpc>
              <a:spcBef>
                <a:spcPts val="800"/>
              </a:spcBef>
              <a:defRPr sz="2673"/>
            </a:pPr>
            <a:r>
              <a:rPr dirty="0"/>
              <a:t>In light of circumstances in which sodium bicarbonate may have been a treatment option and there is none available – contact OLMC to alert the receiving hospital of your bicarb shortage and ETA</a:t>
            </a:r>
          </a:p>
          <a:p>
            <a:pPr marL="672151" lvl="1" indent="-224049" defTabSz="896202">
              <a:lnSpc>
                <a:spcPct val="81000"/>
              </a:lnSpc>
              <a:spcBef>
                <a:spcPts val="300"/>
              </a:spcBef>
              <a:defRPr sz="2277"/>
            </a:pPr>
            <a:r>
              <a:rPr dirty="0"/>
              <a:t>Cardiac arrest in hyperkalemia</a:t>
            </a:r>
          </a:p>
          <a:p>
            <a:pPr marL="672151" lvl="1" indent="-224049" defTabSz="896202">
              <a:lnSpc>
                <a:spcPct val="81000"/>
              </a:lnSpc>
              <a:spcBef>
                <a:spcPts val="300"/>
              </a:spcBef>
              <a:defRPr sz="2277"/>
            </a:pPr>
            <a:r>
              <a:rPr dirty="0"/>
              <a:t>Tricyclic overdose with hemodynamic instability or widened QRS</a:t>
            </a:r>
          </a:p>
          <a:p>
            <a:pPr marL="224049" indent="-224049" defTabSz="896202">
              <a:lnSpc>
                <a:spcPct val="81000"/>
              </a:lnSpc>
              <a:spcBef>
                <a:spcPts val="800"/>
              </a:spcBef>
              <a:defRPr sz="2673"/>
            </a:pPr>
            <a:r>
              <a:rPr dirty="0"/>
              <a:t>Focus on other therapies for each condition as listed in the MEMS protocols</a:t>
            </a:r>
          </a:p>
        </p:txBody>
      </p:sp>
      <p:pic>
        <p:nvPicPr>
          <p:cNvPr id="209" name="Picture 4" descr="Picture 4"/>
          <p:cNvPicPr>
            <a:picLocks noChangeAspect="1"/>
          </p:cNvPicPr>
          <p:nvPr/>
        </p:nvPicPr>
        <p:blipFill>
          <a:blip r:embed="rId2"/>
          <a:srcRect l="31932" r="26022"/>
          <a:stretch>
            <a:fillRect/>
          </a:stretch>
        </p:blipFill>
        <p:spPr>
          <a:xfrm>
            <a:off x="9578714" y="2001547"/>
            <a:ext cx="1954970" cy="4310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341" y="1825625"/>
            <a:ext cx="5032376" cy="5032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Dexamethasone</a:t>
            </a:r>
          </a:p>
        </p:txBody>
      </p:sp>
      <p:sp>
        <p:nvSpPr>
          <p:cNvPr id="217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Cause of shortage: multifactorial</a:t>
            </a:r>
          </a:p>
          <a:p>
            <a:r>
              <a:t>Duration: Intermittent availability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Noteworthy MEMS Medication Shortages </a:t>
            </a:r>
          </a:p>
        </p:txBody>
      </p:sp>
      <p:sp>
        <p:nvSpPr>
          <p:cNvPr id="120" name="Content Placeholder 3"/>
          <p:cNvSpPr txBox="1">
            <a:spLocks noGrp="1"/>
          </p:cNvSpPr>
          <p:nvPr>
            <p:ph type="body" sz="quarter" idx="1"/>
          </p:nvPr>
        </p:nvSpPr>
        <p:spPr>
          <a:xfrm>
            <a:off x="825500" y="1825625"/>
            <a:ext cx="3268851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u="sng"/>
            </a:pPr>
            <a:r>
              <a:t>2010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Epinephrine 1mg/10ml in pre-filled syringes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Naloxone</a:t>
            </a:r>
          </a:p>
        </p:txBody>
      </p:sp>
      <p:sp>
        <p:nvSpPr>
          <p:cNvPr id="121" name="Content Placeholder 4"/>
          <p:cNvSpPr txBox="1"/>
          <p:nvPr/>
        </p:nvSpPr>
        <p:spPr>
          <a:xfrm>
            <a:off x="3986938" y="1734006"/>
            <a:ext cx="3653726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800" u="sng"/>
            </a:pPr>
            <a:r>
              <a:t>2011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Fentanyl/Morphine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Midazolam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Magnesium Sulfate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Glucagon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Metoprolol</a:t>
            </a:r>
          </a:p>
        </p:txBody>
      </p:sp>
      <p:sp>
        <p:nvSpPr>
          <p:cNvPr id="122" name="Content Placeholder 3"/>
          <p:cNvSpPr txBox="1"/>
          <p:nvPr/>
        </p:nvSpPr>
        <p:spPr>
          <a:xfrm>
            <a:off x="7640663" y="1734005"/>
            <a:ext cx="3943029" cy="4930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 defTabSz="841247">
              <a:lnSpc>
                <a:spcPct val="90000"/>
              </a:lnSpc>
              <a:spcBef>
                <a:spcPts val="900"/>
              </a:spcBef>
              <a:defRPr sz="2300" u="sng"/>
            </a:pPr>
            <a:r>
              <a:t>2017</a:t>
            </a:r>
          </a:p>
          <a:p>
            <a:pPr marL="630936" lvl="1" indent="-210311" defTabSz="841247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All medications supplied in “Abboject ®” emergency syringes. Includes the following:</a:t>
            </a:r>
          </a:p>
          <a:p>
            <a:pPr marL="1051560" lvl="2" indent="-210311" defTabSz="841247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600"/>
            </a:pPr>
            <a:r>
              <a:t>Epinephrine 1mg/10ml in pre-filled syringes</a:t>
            </a:r>
            <a:endParaRPr sz="2200"/>
          </a:p>
          <a:p>
            <a:pPr marL="1051560" lvl="2" indent="-210311" defTabSz="841247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600"/>
            </a:pPr>
            <a:r>
              <a:t>D50</a:t>
            </a:r>
          </a:p>
          <a:p>
            <a:pPr marL="630936" lvl="3" indent="-210311" defTabSz="841247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Sodium Bicarbonate in particular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Dexamethasone</a:t>
            </a:r>
          </a:p>
        </p:txBody>
      </p:sp>
      <p:sp>
        <p:nvSpPr>
          <p:cNvPr id="220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Alternative:</a:t>
            </a:r>
          </a:p>
          <a:p>
            <a:pPr lvl="1"/>
            <a:r>
              <a:t>A different concentration is available</a:t>
            </a:r>
          </a:p>
          <a:p>
            <a:pPr lvl="2"/>
            <a:r>
              <a:t>10mg/ml (vs preferred and currently stocked, 4mg/ml)</a:t>
            </a:r>
          </a:p>
          <a:p>
            <a:pPr lvl="2"/>
            <a:r>
              <a:t>Both strengths are in intermittent supply due to original shortage</a:t>
            </a:r>
          </a:p>
          <a:p>
            <a:pPr lvl="2"/>
            <a:r>
              <a:t>The MDPB may revert to the previous protocol steroid, methylprednisolone as an substitute should the shortage become severe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Dexamethasone</a:t>
            </a:r>
          </a:p>
        </p:txBody>
      </p:sp>
      <p:sp>
        <p:nvSpPr>
          <p:cNvPr id="223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Protocols affected:</a:t>
            </a:r>
          </a:p>
          <a:p>
            <a:pPr marL="685800" lvl="1" indent="-228600"/>
            <a:r>
              <a:t>Blue 9- Respiratory Distress with Bronchospasm 2</a:t>
            </a:r>
          </a:p>
          <a:p>
            <a:pPr marL="685800" lvl="1" indent="-228600"/>
            <a:r>
              <a:t>Gold 13- Medical Shock #2</a:t>
            </a:r>
          </a:p>
          <a:p>
            <a:pPr marL="685800" lvl="1" indent="-228600"/>
            <a:r>
              <a:t>Pink 11- Pediatric Respiratory Distress with Wheezing #2</a:t>
            </a:r>
          </a:p>
        </p:txBody>
      </p:sp>
      <p:pic>
        <p:nvPicPr>
          <p:cNvPr id="22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279" y="3785454"/>
            <a:ext cx="3075719" cy="3075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Atropine	</a:t>
            </a:r>
          </a:p>
        </p:txBody>
      </p:sp>
      <p:sp>
        <p:nvSpPr>
          <p:cNvPr id="227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Cause of shortage: Multifactorial</a:t>
            </a:r>
          </a:p>
          <a:p>
            <a:r>
              <a:t>Expected duration: Intermittent</a:t>
            </a:r>
          </a:p>
        </p:txBody>
      </p:sp>
      <p:pic>
        <p:nvPicPr>
          <p:cNvPr id="22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800" y="1825625"/>
            <a:ext cx="4801421" cy="4801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Atropine</a:t>
            </a:r>
          </a:p>
        </p:txBody>
      </p:sp>
      <p:sp>
        <p:nvSpPr>
          <p:cNvPr id="231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Protocols affected:</a:t>
            </a:r>
          </a:p>
          <a:p>
            <a:pPr marL="685800" lvl="1" indent="-228600"/>
            <a:r>
              <a:t>Red 15- Bradycardia</a:t>
            </a:r>
          </a:p>
          <a:p>
            <a:pPr marL="685800" lvl="1" indent="-228600"/>
            <a:r>
              <a:t>Yellow 6- Antidotes for specific toxins: Organophosphate/Carbamate</a:t>
            </a:r>
          </a:p>
        </p:txBody>
      </p:sp>
      <p:pic>
        <p:nvPicPr>
          <p:cNvPr id="23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047" y="3476326"/>
            <a:ext cx="3381674" cy="3381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Any Questions?</a:t>
            </a:r>
          </a:p>
        </p:txBody>
      </p:sp>
      <p:sp>
        <p:nvSpPr>
          <p:cNvPr id="23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Contact your Regional Office, Regional Medical Director or Maine EMS with further questions about medication shortages in general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Purpose of This Presentation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t>Discuss Maine EMS process to track and respond to drug shortages in general</a:t>
            </a:r>
          </a:p>
          <a:p>
            <a:pPr marL="514350" indent="-514350">
              <a:buFontTx/>
              <a:buAutoNum type="arabicPeriod"/>
            </a:pPr>
            <a:endParaRPr/>
          </a:p>
          <a:p>
            <a:pPr marL="514350" indent="-514350">
              <a:buFontTx/>
              <a:buAutoNum type="arabicPeriod" startAt="2"/>
            </a:pPr>
            <a:r>
              <a:t>Alert the Maine EMS provider of the current drug shortages</a:t>
            </a:r>
          </a:p>
          <a:p>
            <a:pPr marL="514350" indent="-514350">
              <a:buFontTx/>
              <a:buAutoNum type="arabicPeriod" startAt="2"/>
            </a:pPr>
            <a:endParaRPr/>
          </a:p>
          <a:p>
            <a:pPr marL="514350" indent="-514350">
              <a:buFontTx/>
              <a:buAutoNum type="arabicPeriod" startAt="3"/>
            </a:pPr>
            <a:r>
              <a:t>Educate Maine EMS Providers about alternate protocols if standard medications are unavailable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Maine EMS Shortage Tracking Process </a:t>
            </a:r>
          </a:p>
        </p:txBody>
      </p:sp>
      <p:sp>
        <p:nvSpPr>
          <p:cNvPr id="12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Maine EMS Tracks Shortages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National dialogue with other state EMS offices</a:t>
            </a:r>
          </a:p>
          <a:p>
            <a:pPr marL="1143000" lvl="2" indent="-228600">
              <a:spcBef>
                <a:spcPts val="500"/>
              </a:spcBef>
              <a:defRPr sz="2000"/>
            </a:pPr>
            <a:r>
              <a:t>National Association of State EMS Officials </a:t>
            </a:r>
          </a:p>
          <a:p>
            <a:pPr marL="1143000" lvl="2" indent="-228600">
              <a:spcBef>
                <a:spcPts val="500"/>
              </a:spcBef>
              <a:defRPr sz="2000"/>
            </a:pPr>
            <a:r>
              <a:t>Shortages may be noticed first in another state/region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Local dialogue with Regional Offices (who are notified by partner hospitals)</a:t>
            </a:r>
          </a:p>
          <a:p>
            <a:pPr marL="1143000" lvl="2" indent="-228600">
              <a:spcBef>
                <a:spcPts val="500"/>
              </a:spcBef>
              <a:defRPr sz="2000"/>
            </a:pPr>
            <a:r>
              <a:t>Maine EMS Operations Team/MDPB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Clinical Pharmacist/Pharmacy Representative on the Medical Direction and Practice Board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Medication manufacturer notices 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Monitoring</a:t>
            </a:r>
            <a:r>
              <a:rPr strike="sngStrike"/>
              <a:t> </a:t>
            </a:r>
            <a:r>
              <a:t> FDA Drug Shortages Web-Sites</a:t>
            </a:r>
          </a:p>
          <a:p>
            <a:pPr marL="1143000" lvl="2" indent="-228600">
              <a:spcBef>
                <a:spcPts val="500"/>
              </a:spcBef>
              <a:defRPr sz="2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http://www.fda.gov/Drugs/DrugSafety/DrugShortages/ucm050792.htm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00"/>
            </a:lvl1pPr>
          </a:lstStyle>
          <a:p>
            <a:r>
              <a:t>MEMS Response to Medication Shortages</a:t>
            </a:r>
          </a:p>
        </p:txBody>
      </p:sp>
      <p:sp>
        <p:nvSpPr>
          <p:cNvPr id="13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Recall, the Maine EMS Medical Direction and Practice Board (MDPB) is the only group in the state with legislative authority to create EMS Protocols</a:t>
            </a:r>
          </a:p>
          <a:p>
            <a:endParaRPr/>
          </a:p>
          <a:p>
            <a:r>
              <a:t>The MDPB must therefore closely track drug shortages and create alternate protocols for use when critical medications becomes unavailable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605790" cy="1325563"/>
          </a:xfrm>
          <a:prstGeom prst="rect">
            <a:avLst/>
          </a:prstGeom>
        </p:spPr>
        <p:txBody>
          <a:bodyPr/>
          <a:lstStyle>
            <a:lvl1pPr defTabSz="685800">
              <a:defRPr sz="2900"/>
            </a:lvl1pPr>
          </a:lstStyle>
          <a:p>
            <a:r>
              <a:t>How Would an EMS Service Be Notified of an Alternate Medication or Alternate Means of Medication Delivery</a:t>
            </a:r>
          </a:p>
        </p:txBody>
      </p:sp>
      <p:sp>
        <p:nvSpPr>
          <p:cNvPr id="13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Maine EMS, the MDPB and the six Regional EMS Offices are communicating and discussing medication shortages with local hospital pharmacies on an ongoing basis</a:t>
            </a:r>
          </a:p>
          <a:p>
            <a:r>
              <a:t>Topics included, but not limited to: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Tracking of local medication availability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Creating communication mechanisms should any medication supply chain be threatened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Alerting pharmacies of alternate medication protocols created by the MDPB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400"/>
            </a:pPr>
            <a:r>
              <a:t>Should a hospital run out of any medication, the hospital </a:t>
            </a:r>
            <a:r>
              <a:rPr i="1"/>
              <a:t>OR</a:t>
            </a:r>
            <a:r>
              <a:t> the service should communicate this shortage with the appropriate Regional Office as soon as possible</a:t>
            </a:r>
          </a:p>
          <a:p>
            <a:pPr marL="226313" indent="-226313" defTabSz="905255">
              <a:spcBef>
                <a:spcPts val="900"/>
              </a:spcBef>
              <a:defRPr sz="2400"/>
            </a:pPr>
            <a:r>
              <a:t>The Regional Office in turn notifies Maine EMS</a:t>
            </a:r>
          </a:p>
          <a:p>
            <a:pPr marL="226313" indent="-226313" defTabSz="905255">
              <a:spcBef>
                <a:spcPts val="900"/>
              </a:spcBef>
              <a:defRPr sz="2400"/>
            </a:pPr>
            <a:r>
              <a:t>Alternate protocols are created as needed</a:t>
            </a:r>
          </a:p>
          <a:p>
            <a:pPr marL="226313" indent="-226313" defTabSz="905255">
              <a:spcBef>
                <a:spcPts val="900"/>
              </a:spcBef>
              <a:defRPr sz="2400"/>
            </a:pPr>
            <a:r>
              <a:t>The local hospital is then authorized to deploy the alternate medication or alternate form of the medication and the EMS service/EMS provider are authorized to utilize the alternate protocol or the alternate form of the medication  </a:t>
            </a:r>
          </a:p>
          <a:p>
            <a:pPr marL="226313" indent="-226313" defTabSz="905255">
              <a:spcBef>
                <a:spcPts val="900"/>
              </a:spcBef>
              <a:defRPr sz="2400"/>
            </a:pPr>
            <a:r>
              <a:t>Alternate protocols for current medication shortages can be accessed on the Maine EMS website</a:t>
            </a:r>
          </a:p>
        </p:txBody>
      </p:sp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605790" cy="1325563"/>
          </a:xfrm>
          <a:prstGeom prst="rect">
            <a:avLst/>
          </a:prstGeom>
        </p:spPr>
        <p:txBody>
          <a:bodyPr/>
          <a:lstStyle>
            <a:lvl1pPr defTabSz="685800">
              <a:defRPr sz="2900"/>
            </a:lvl1pPr>
          </a:lstStyle>
          <a:p>
            <a:r>
              <a:t>How Would an EMS Service Be Notified of an Alternate Medication or Alternate Means of Medication Delivery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Please Note… </a:t>
            </a:r>
          </a:p>
        </p:txBody>
      </p:sp>
      <p:sp>
        <p:nvSpPr>
          <p:cNvPr id="14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900"/>
              </a:spcBef>
              <a:defRPr sz="2744"/>
            </a:pPr>
            <a:r>
              <a:t>For multiple factors, hospitals may need to rapidly invoke an alternate medication or alternate form of an existing medication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It is imperative that all EMS providers continue to practice the utmost safety in providing medications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This includes providing standard medications in an alternate form or concentration </a:t>
            </a:r>
          </a:p>
          <a:p>
            <a:pPr marL="672084" lvl="1" indent="-224027" defTabSz="896111">
              <a:spcBef>
                <a:spcPts val="400"/>
              </a:spcBef>
              <a:defRPr sz="2352"/>
            </a:pPr>
            <a:r>
              <a:t>Such as mixing cardiac epinephrine or using a vial instead of prefilled syringe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Consider working closely with a partner to check medication doses/concentrations/etc. prior to </a:t>
            </a:r>
            <a:r>
              <a:rPr i="1"/>
              <a:t>every</a:t>
            </a:r>
            <a:r>
              <a:t> medication delivery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1570</Words>
  <Application>Microsoft Macintosh PowerPoint</Application>
  <PresentationFormat>Widescreen</PresentationFormat>
  <Paragraphs>196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Trebuchet MS</vt:lpstr>
      <vt:lpstr>Office Theme</vt:lpstr>
      <vt:lpstr>PowerPoint Presentation</vt:lpstr>
      <vt:lpstr>Introduction</vt:lpstr>
      <vt:lpstr>Noteworthy MEMS Medication Shortages </vt:lpstr>
      <vt:lpstr>The Purpose of This Presentation</vt:lpstr>
      <vt:lpstr>Maine EMS Shortage Tracking Process </vt:lpstr>
      <vt:lpstr>MEMS Response to Medication Shortages</vt:lpstr>
      <vt:lpstr>How Would an EMS Service Be Notified of an Alternate Medication or Alternate Means of Medication Delivery</vt:lpstr>
      <vt:lpstr>How Would an EMS Service Be Notified of an Alternate Medication or Alternate Means of Medication Delivery</vt:lpstr>
      <vt:lpstr>Please Note… </vt:lpstr>
      <vt:lpstr>Frequently Asked Questions</vt:lpstr>
      <vt:lpstr>After Hours Situations</vt:lpstr>
      <vt:lpstr>Notification of Medication Shortages</vt:lpstr>
      <vt:lpstr>After Medication Shortage is Resolved </vt:lpstr>
      <vt:lpstr>Current Medication Shortages</vt:lpstr>
      <vt:lpstr>Organization of Medication Slides</vt:lpstr>
      <vt:lpstr>Alternate Protocols </vt:lpstr>
      <vt:lpstr>Pre-Filled Cardiac Epinephrine Syringes</vt:lpstr>
      <vt:lpstr>Pre-Filled Cardiac Epinephrine Syringes Alternate Delivery </vt:lpstr>
      <vt:lpstr>Pre-Filled Cardiac Epinephrine Syringes Protocols Affected</vt:lpstr>
      <vt:lpstr>Pre-Filled Cardiac Epinephrine Syringes Alternate Delivery </vt:lpstr>
      <vt:lpstr>Pre-Filled Cardiac Epinephrine Syringes Alternate Delivery Instructions - Vial </vt:lpstr>
      <vt:lpstr>Pre-Filled Cardiac Epinephrine Syringes Alternate Delivery Instructions - Ampule</vt:lpstr>
      <vt:lpstr>50% Dextrose (D50)</vt:lpstr>
      <vt:lpstr>50% Dextrose (D50): Substitute Medication</vt:lpstr>
      <vt:lpstr>50% Dextrose (D50): Current Protocols Affected</vt:lpstr>
      <vt:lpstr>Sodium Bicarbonate </vt:lpstr>
      <vt:lpstr>Sodium Bicarbonate:  Current Protocols Affected</vt:lpstr>
      <vt:lpstr>Sodium Bicarbonate:  Substitution Options</vt:lpstr>
      <vt:lpstr>Dexamethasone</vt:lpstr>
      <vt:lpstr>Dexamethasone</vt:lpstr>
      <vt:lpstr>Dexamethasone</vt:lpstr>
      <vt:lpstr>Atropine </vt:lpstr>
      <vt:lpstr>Atropine</vt:lpstr>
      <vt:lpstr>Any Questions?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Matthew Sholl</cp:lastModifiedBy>
  <cp:revision>3</cp:revision>
  <dcterms:modified xsi:type="dcterms:W3CDTF">2019-09-26T14:56:51Z</dcterms:modified>
</cp:coreProperties>
</file>