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56" r:id="rId2"/>
    <p:sldId id="302" r:id="rId3"/>
    <p:sldId id="303" r:id="rId4"/>
    <p:sldId id="285" r:id="rId5"/>
    <p:sldId id="304" r:id="rId6"/>
    <p:sldId id="305" r:id="rId7"/>
    <p:sldId id="319" r:id="rId8"/>
    <p:sldId id="314" r:id="rId9"/>
    <p:sldId id="315" r:id="rId10"/>
    <p:sldId id="316" r:id="rId11"/>
    <p:sldId id="284" r:id="rId12"/>
    <p:sldId id="282" r:id="rId13"/>
    <p:sldId id="260" r:id="rId14"/>
    <p:sldId id="266" r:id="rId15"/>
    <p:sldId id="286" r:id="rId16"/>
    <p:sldId id="287" r:id="rId17"/>
    <p:sldId id="288" r:id="rId18"/>
    <p:sldId id="290" r:id="rId19"/>
    <p:sldId id="291" r:id="rId20"/>
    <p:sldId id="306" r:id="rId21"/>
    <p:sldId id="293" r:id="rId22"/>
    <p:sldId id="294" r:id="rId23"/>
    <p:sldId id="295" r:id="rId24"/>
    <p:sldId id="307" r:id="rId25"/>
    <p:sldId id="301" r:id="rId26"/>
    <p:sldId id="297" r:id="rId27"/>
    <p:sldId id="298" r:id="rId28"/>
    <p:sldId id="308" r:id="rId29"/>
    <p:sldId id="267" r:id="rId30"/>
    <p:sldId id="313" r:id="rId31"/>
    <p:sldId id="309" r:id="rId32"/>
    <p:sldId id="310" r:id="rId33"/>
    <p:sldId id="311" r:id="rId34"/>
    <p:sldId id="28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8383"/>
    <a:srgbClr val="418AB3"/>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99" autoAdjust="0"/>
    <p:restoredTop sz="94660"/>
  </p:normalViewPr>
  <p:slideViewPr>
    <p:cSldViewPr snapToGrid="0">
      <p:cViewPr varScale="1">
        <p:scale>
          <a:sx n="65" d="100"/>
          <a:sy n="65" d="100"/>
        </p:scale>
        <p:origin x="512" y="48"/>
      </p:cViewPr>
      <p:guideLst/>
    </p:cSldViewPr>
  </p:slideViewPr>
  <p:notesTextViewPr>
    <p:cViewPr>
      <p:scale>
        <a:sx n="3" d="2"/>
        <a:sy n="3" d="2"/>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Pediatric Responses by Hour of Day - Maine</a:t>
            </a:r>
          </a:p>
          <a:p>
            <a:pPr>
              <a:defRPr/>
            </a:pPr>
            <a:r>
              <a:rPr lang="en-US"/>
              <a:t>July 1, 2017 - June 30, 2018</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1"/>
          <c:order val="0"/>
          <c:tx>
            <c:strRef>
              <c:f>'Dispatch Time'!$E$3</c:f>
              <c:strCache>
                <c:ptCount val="1"/>
                <c:pt idx="0">
                  <c:v>Number</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'Dispatch Time'!$D$4:$D$27</c:f>
              <c:numCache>
                <c:formatCode>h:mm;@</c:formatCode>
                <c:ptCount val="24"/>
                <c:pt idx="0">
                  <c:v>1200</c:v>
                </c:pt>
                <c:pt idx="1">
                  <c:v>100.04166666666667</c:v>
                </c:pt>
                <c:pt idx="2">
                  <c:v>200.08333333333334</c:v>
                </c:pt>
                <c:pt idx="3">
                  <c:v>300.125</c:v>
                </c:pt>
                <c:pt idx="4">
                  <c:v>400.16666666666669</c:v>
                </c:pt>
                <c:pt idx="5">
                  <c:v>500.20833333333331</c:v>
                </c:pt>
                <c:pt idx="6">
                  <c:v>600.25</c:v>
                </c:pt>
                <c:pt idx="7">
                  <c:v>700.29166666666663</c:v>
                </c:pt>
                <c:pt idx="8">
                  <c:v>800.33333333333337</c:v>
                </c:pt>
                <c:pt idx="9">
                  <c:v>900.375</c:v>
                </c:pt>
                <c:pt idx="10">
                  <c:v>1000.4166666666666</c:v>
                </c:pt>
                <c:pt idx="11">
                  <c:v>1100.4583333333333</c:v>
                </c:pt>
                <c:pt idx="12">
                  <c:v>1200.5</c:v>
                </c:pt>
                <c:pt idx="13">
                  <c:v>1300.5416666666667</c:v>
                </c:pt>
                <c:pt idx="14">
                  <c:v>1400.5833333333333</c:v>
                </c:pt>
                <c:pt idx="15">
                  <c:v>1500.625</c:v>
                </c:pt>
                <c:pt idx="16">
                  <c:v>1600.6666666666667</c:v>
                </c:pt>
                <c:pt idx="17">
                  <c:v>1700.7083333333333</c:v>
                </c:pt>
                <c:pt idx="18">
                  <c:v>1800.75</c:v>
                </c:pt>
                <c:pt idx="19">
                  <c:v>1900.7916666666667</c:v>
                </c:pt>
                <c:pt idx="20">
                  <c:v>2000.8333333333333</c:v>
                </c:pt>
                <c:pt idx="21">
                  <c:v>2100.875</c:v>
                </c:pt>
                <c:pt idx="22">
                  <c:v>2200.9166666666665</c:v>
                </c:pt>
                <c:pt idx="23">
                  <c:v>2300.9583333333335</c:v>
                </c:pt>
              </c:numCache>
            </c:numRef>
          </c:cat>
          <c:val>
            <c:numRef>
              <c:f>'Dispatch Time'!$E$4:$E$27</c:f>
              <c:numCache>
                <c:formatCode>General</c:formatCode>
                <c:ptCount val="24"/>
                <c:pt idx="0">
                  <c:v>332</c:v>
                </c:pt>
                <c:pt idx="1">
                  <c:v>214</c:v>
                </c:pt>
                <c:pt idx="2">
                  <c:v>137</c:v>
                </c:pt>
                <c:pt idx="3">
                  <c:v>149</c:v>
                </c:pt>
                <c:pt idx="4">
                  <c:v>103</c:v>
                </c:pt>
                <c:pt idx="5">
                  <c:v>86</c:v>
                </c:pt>
                <c:pt idx="6">
                  <c:v>208</c:v>
                </c:pt>
                <c:pt idx="7">
                  <c:v>319</c:v>
                </c:pt>
                <c:pt idx="8">
                  <c:v>406</c:v>
                </c:pt>
                <c:pt idx="9">
                  <c:v>507</c:v>
                </c:pt>
                <c:pt idx="10">
                  <c:v>589</c:v>
                </c:pt>
                <c:pt idx="11">
                  <c:v>696</c:v>
                </c:pt>
                <c:pt idx="12">
                  <c:v>695</c:v>
                </c:pt>
                <c:pt idx="13">
                  <c:v>716</c:v>
                </c:pt>
                <c:pt idx="14">
                  <c:v>842</c:v>
                </c:pt>
                <c:pt idx="15">
                  <c:v>849</c:v>
                </c:pt>
                <c:pt idx="16">
                  <c:v>813</c:v>
                </c:pt>
                <c:pt idx="17">
                  <c:v>895</c:v>
                </c:pt>
                <c:pt idx="18">
                  <c:v>773</c:v>
                </c:pt>
                <c:pt idx="19">
                  <c:v>749</c:v>
                </c:pt>
                <c:pt idx="20">
                  <c:v>643</c:v>
                </c:pt>
                <c:pt idx="21">
                  <c:v>527</c:v>
                </c:pt>
                <c:pt idx="22">
                  <c:v>440</c:v>
                </c:pt>
                <c:pt idx="23">
                  <c:v>345</c:v>
                </c:pt>
              </c:numCache>
            </c:numRef>
          </c:val>
          <c:smooth val="0"/>
          <c:extLst>
            <c:ext xmlns:c16="http://schemas.microsoft.com/office/drawing/2014/chart" uri="{C3380CC4-5D6E-409C-BE32-E72D297353CC}">
              <c16:uniqueId val="{00000000-286E-494D-AC03-C5ED1A10A0F8}"/>
            </c:ext>
          </c:extLst>
        </c:ser>
        <c:dLbls>
          <c:dLblPos val="ctr"/>
          <c:showLegendKey val="0"/>
          <c:showVal val="1"/>
          <c:showCatName val="0"/>
          <c:showSerName val="0"/>
          <c:showPercent val="0"/>
          <c:showBubbleSize val="0"/>
        </c:dLbls>
        <c:marker val="1"/>
        <c:smooth val="0"/>
        <c:axId val="543867304"/>
        <c:axId val="543867632"/>
      </c:lineChart>
      <c:catAx>
        <c:axId val="543867304"/>
        <c:scaling>
          <c:orientation val="minMax"/>
        </c:scaling>
        <c:delete val="0"/>
        <c:axPos val="b"/>
        <c:numFmt formatCode="h:mm:ss"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1" i="0" u="none" strike="noStrike" kern="1200" cap="all" baseline="0">
                <a:solidFill>
                  <a:schemeClr val="tx2"/>
                </a:solidFill>
                <a:latin typeface="+mn-lt"/>
                <a:ea typeface="+mn-ea"/>
                <a:cs typeface="+mn-cs"/>
              </a:defRPr>
            </a:pPr>
            <a:endParaRPr lang="en-US"/>
          </a:p>
        </c:txPr>
        <c:crossAx val="543867632"/>
        <c:crosses val="autoZero"/>
        <c:auto val="0"/>
        <c:lblAlgn val="ctr"/>
        <c:lblOffset val="100"/>
        <c:tickLblSkip val="1"/>
        <c:noMultiLvlLbl val="0"/>
      </c:catAx>
      <c:valAx>
        <c:axId val="54386763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54386730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Pediatric Responses By Month - Maine</a:t>
            </a:r>
          </a:p>
          <a:p>
            <a:pPr>
              <a:defRPr b="1"/>
            </a:pPr>
            <a:r>
              <a:rPr lang="en-US" b="1"/>
              <a:t>July 1, 2017 - June 30, 2018</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'By Month'!$A$26:$A$37</c:f>
              <c:strCache>
                <c:ptCount val="12"/>
                <c:pt idx="0">
                  <c:v>July</c:v>
                </c:pt>
                <c:pt idx="1">
                  <c:v>August</c:v>
                </c:pt>
                <c:pt idx="2">
                  <c:v>September</c:v>
                </c:pt>
                <c:pt idx="3">
                  <c:v>October</c:v>
                </c:pt>
                <c:pt idx="4">
                  <c:v>November</c:v>
                </c:pt>
                <c:pt idx="5">
                  <c:v>December</c:v>
                </c:pt>
                <c:pt idx="6">
                  <c:v>January</c:v>
                </c:pt>
                <c:pt idx="7">
                  <c:v>February</c:v>
                </c:pt>
                <c:pt idx="8">
                  <c:v>March</c:v>
                </c:pt>
                <c:pt idx="9">
                  <c:v>April</c:v>
                </c:pt>
                <c:pt idx="10">
                  <c:v>May</c:v>
                </c:pt>
                <c:pt idx="11">
                  <c:v>June</c:v>
                </c:pt>
              </c:strCache>
            </c:strRef>
          </c:cat>
          <c:val>
            <c:numRef>
              <c:f>'By Month'!$B$26:$B$37</c:f>
              <c:numCache>
                <c:formatCode>General</c:formatCode>
                <c:ptCount val="12"/>
                <c:pt idx="0">
                  <c:v>1061</c:v>
                </c:pt>
                <c:pt idx="1">
                  <c:v>1079</c:v>
                </c:pt>
                <c:pt idx="2">
                  <c:v>1021</c:v>
                </c:pt>
                <c:pt idx="3">
                  <c:v>1033</c:v>
                </c:pt>
                <c:pt idx="4">
                  <c:v>831</c:v>
                </c:pt>
                <c:pt idx="5">
                  <c:v>905</c:v>
                </c:pt>
                <c:pt idx="6">
                  <c:v>928</c:v>
                </c:pt>
                <c:pt idx="7">
                  <c:v>908</c:v>
                </c:pt>
                <c:pt idx="8">
                  <c:v>921</c:v>
                </c:pt>
                <c:pt idx="9">
                  <c:v>940</c:v>
                </c:pt>
                <c:pt idx="10">
                  <c:v>1076</c:v>
                </c:pt>
                <c:pt idx="11">
                  <c:v>1017</c:v>
                </c:pt>
              </c:numCache>
            </c:numRef>
          </c:val>
          <c:smooth val="0"/>
          <c:extLst>
            <c:ext xmlns:c16="http://schemas.microsoft.com/office/drawing/2014/chart" uri="{C3380CC4-5D6E-409C-BE32-E72D297353CC}">
              <c16:uniqueId val="{00000000-3E06-43C1-91FC-72356B86DEFC}"/>
            </c:ext>
          </c:extLst>
        </c:ser>
        <c:dLbls>
          <c:showLegendKey val="0"/>
          <c:showVal val="0"/>
          <c:showCatName val="0"/>
          <c:showSerName val="0"/>
          <c:showPercent val="0"/>
          <c:showBubbleSize val="0"/>
        </c:dLbls>
        <c:smooth val="0"/>
        <c:axId val="515525480"/>
        <c:axId val="515525808"/>
      </c:lineChart>
      <c:catAx>
        <c:axId val="515525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crossAx val="515525808"/>
        <c:crosses val="autoZero"/>
        <c:auto val="1"/>
        <c:lblAlgn val="ctr"/>
        <c:lblOffset val="100"/>
        <c:noMultiLvlLbl val="0"/>
      </c:catAx>
      <c:valAx>
        <c:axId val="515525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5525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[Pedi Responses July 2017 to June 2018 WORKING.xlsx]By County!PivotTable6</c:name>
    <c:fmtId val="9"/>
  </c:pivotSource>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Pediatric Responses By County - Maine</a:t>
            </a:r>
          </a:p>
          <a:p>
            <a:pPr>
              <a:defRPr/>
            </a:pPr>
            <a:r>
              <a:rPr lang="en-US"/>
              <a:t>July 1, 2017 - June 30, 2018</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ivotFmts>
      <c:pivotFmt>
        <c:idx val="0"/>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alpha val="85000"/>
            </a:schemeClr>
          </a:solidFill>
          <a:ln w="9525" cap="flat" cmpd="sng" algn="ctr">
            <a:solidFill>
              <a:schemeClr val="lt1">
                <a:alpha val="50000"/>
              </a:schemeClr>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'By County'!$B$3</c:f>
              <c:strCache>
                <c:ptCount val="1"/>
                <c:pt idx="0">
                  <c:v>Total</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'By County'!$A$4:$A$21</c:f>
              <c:strCache>
                <c:ptCount val="17"/>
                <c:pt idx="0">
                  <c:v>Androscoggin</c:v>
                </c:pt>
                <c:pt idx="1">
                  <c:v>Aroostook</c:v>
                </c:pt>
                <c:pt idx="2">
                  <c:v>Cumberland</c:v>
                </c:pt>
                <c:pt idx="3">
                  <c:v>Franklin</c:v>
                </c:pt>
                <c:pt idx="4">
                  <c:v>Hancock</c:v>
                </c:pt>
                <c:pt idx="5">
                  <c:v>Kennebec</c:v>
                </c:pt>
                <c:pt idx="6">
                  <c:v>Knox</c:v>
                </c:pt>
                <c:pt idx="7">
                  <c:v>Lincoln</c:v>
                </c:pt>
                <c:pt idx="8">
                  <c:v>NH</c:v>
                </c:pt>
                <c:pt idx="9">
                  <c:v>Oxford</c:v>
                </c:pt>
                <c:pt idx="10">
                  <c:v>Penobscot</c:v>
                </c:pt>
                <c:pt idx="11">
                  <c:v>Piscataquis</c:v>
                </c:pt>
                <c:pt idx="12">
                  <c:v>Sagadahoc</c:v>
                </c:pt>
                <c:pt idx="13">
                  <c:v>Somerset</c:v>
                </c:pt>
                <c:pt idx="14">
                  <c:v>Waldo</c:v>
                </c:pt>
                <c:pt idx="15">
                  <c:v>Washington</c:v>
                </c:pt>
                <c:pt idx="16">
                  <c:v>York</c:v>
                </c:pt>
              </c:strCache>
            </c:strRef>
          </c:cat>
          <c:val>
            <c:numRef>
              <c:f>'By County'!$B$4:$B$21</c:f>
              <c:numCache>
                <c:formatCode>General</c:formatCode>
                <c:ptCount val="17"/>
                <c:pt idx="0">
                  <c:v>656</c:v>
                </c:pt>
                <c:pt idx="1">
                  <c:v>608</c:v>
                </c:pt>
                <c:pt idx="2">
                  <c:v>1814</c:v>
                </c:pt>
                <c:pt idx="3">
                  <c:v>376</c:v>
                </c:pt>
                <c:pt idx="4">
                  <c:v>424</c:v>
                </c:pt>
                <c:pt idx="5">
                  <c:v>1383</c:v>
                </c:pt>
                <c:pt idx="6">
                  <c:v>248</c:v>
                </c:pt>
                <c:pt idx="7">
                  <c:v>280</c:v>
                </c:pt>
                <c:pt idx="8">
                  <c:v>18</c:v>
                </c:pt>
                <c:pt idx="9">
                  <c:v>692</c:v>
                </c:pt>
                <c:pt idx="10">
                  <c:v>1807</c:v>
                </c:pt>
                <c:pt idx="11">
                  <c:v>156</c:v>
                </c:pt>
                <c:pt idx="12">
                  <c:v>326</c:v>
                </c:pt>
                <c:pt idx="13">
                  <c:v>540</c:v>
                </c:pt>
                <c:pt idx="14">
                  <c:v>344</c:v>
                </c:pt>
                <c:pt idx="15">
                  <c:v>303</c:v>
                </c:pt>
                <c:pt idx="16">
                  <c:v>1745</c:v>
                </c:pt>
              </c:numCache>
            </c:numRef>
          </c:val>
          <c:extLst>
            <c:ext xmlns:c16="http://schemas.microsoft.com/office/drawing/2014/chart" uri="{C3380CC4-5D6E-409C-BE32-E72D297353CC}">
              <c16:uniqueId val="{00000000-2375-48C0-9A9C-8FC1B7B072B4}"/>
            </c:ext>
          </c:extLst>
        </c:ser>
        <c:dLbls>
          <c:dLblPos val="inEnd"/>
          <c:showLegendKey val="0"/>
          <c:showVal val="1"/>
          <c:showCatName val="0"/>
          <c:showSerName val="0"/>
          <c:showPercent val="0"/>
          <c:showBubbleSize val="0"/>
        </c:dLbls>
        <c:gapWidth val="65"/>
        <c:axId val="479715496"/>
        <c:axId val="479713856"/>
      </c:barChart>
      <c:catAx>
        <c:axId val="47971549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1" i="0" u="none" strike="noStrike" kern="1200" cap="all" baseline="0">
                <a:solidFill>
                  <a:schemeClr val="tx2"/>
                </a:solidFill>
                <a:latin typeface="+mn-lt"/>
                <a:ea typeface="+mn-ea"/>
                <a:cs typeface="+mn-cs"/>
              </a:defRPr>
            </a:pPr>
            <a:endParaRPr lang="en-US"/>
          </a:p>
        </c:txPr>
        <c:crossAx val="479713856"/>
        <c:crosses val="autoZero"/>
        <c:auto val="0"/>
        <c:lblAlgn val="ctr"/>
        <c:lblOffset val="100"/>
        <c:noMultiLvlLbl val="0"/>
      </c:catAx>
      <c:valAx>
        <c:axId val="47971385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47971549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Average</a:t>
            </a:r>
            <a:r>
              <a:rPr lang="en-US" b="1" baseline="0" dirty="0"/>
              <a:t> Age Pediatric Response – Maine</a:t>
            </a:r>
          </a:p>
          <a:p>
            <a:pPr>
              <a:defRPr b="1"/>
            </a:pPr>
            <a:r>
              <a:rPr lang="en-US" b="1" baseline="0" dirty="0"/>
              <a:t>July 1, 2017 - June 30, 2018</a:t>
            </a:r>
            <a:endParaRPr lang="en-US"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Sheet3!$L$4:$L$22</c:f>
              <c:strCache>
                <c:ptCount val="19"/>
                <c:pt idx="0">
                  <c:v>0-12 months</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strCache>
            </c:strRef>
          </c:cat>
          <c:val>
            <c:numRef>
              <c:f>Sheet3!$M$4:$M$22</c:f>
              <c:numCache>
                <c:formatCode>General</c:formatCode>
                <c:ptCount val="19"/>
                <c:pt idx="0">
                  <c:v>991</c:v>
                </c:pt>
                <c:pt idx="1">
                  <c:v>703</c:v>
                </c:pt>
                <c:pt idx="2">
                  <c:v>527</c:v>
                </c:pt>
                <c:pt idx="3">
                  <c:v>371</c:v>
                </c:pt>
                <c:pt idx="4">
                  <c:v>291</c:v>
                </c:pt>
                <c:pt idx="5">
                  <c:v>286</c:v>
                </c:pt>
                <c:pt idx="6">
                  <c:v>312</c:v>
                </c:pt>
                <c:pt idx="7">
                  <c:v>280</c:v>
                </c:pt>
                <c:pt idx="8">
                  <c:v>317</c:v>
                </c:pt>
                <c:pt idx="9">
                  <c:v>325</c:v>
                </c:pt>
                <c:pt idx="10">
                  <c:v>411</c:v>
                </c:pt>
                <c:pt idx="11">
                  <c:v>457</c:v>
                </c:pt>
                <c:pt idx="12">
                  <c:v>500</c:v>
                </c:pt>
                <c:pt idx="13">
                  <c:v>623</c:v>
                </c:pt>
                <c:pt idx="14">
                  <c:v>758</c:v>
                </c:pt>
                <c:pt idx="15">
                  <c:v>829</c:v>
                </c:pt>
                <c:pt idx="16">
                  <c:v>1030</c:v>
                </c:pt>
                <c:pt idx="17">
                  <c:v>1217</c:v>
                </c:pt>
                <c:pt idx="18">
                  <c:v>1449</c:v>
                </c:pt>
              </c:numCache>
            </c:numRef>
          </c:val>
          <c:extLst>
            <c:ext xmlns:c16="http://schemas.microsoft.com/office/drawing/2014/chart" uri="{C3380CC4-5D6E-409C-BE32-E72D297353CC}">
              <c16:uniqueId val="{00000000-368E-4A19-A520-5769BB3924E6}"/>
            </c:ext>
          </c:extLst>
        </c:ser>
        <c:dLbls>
          <c:showLegendKey val="0"/>
          <c:showVal val="0"/>
          <c:showCatName val="0"/>
          <c:showSerName val="0"/>
          <c:showPercent val="0"/>
          <c:showBubbleSize val="0"/>
        </c:dLbls>
        <c:gapWidth val="219"/>
        <c:overlap val="-27"/>
        <c:axId val="511216128"/>
        <c:axId val="511216784"/>
      </c:barChart>
      <c:catAx>
        <c:axId val="511216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crossAx val="511216784"/>
        <c:crosses val="autoZero"/>
        <c:auto val="1"/>
        <c:lblAlgn val="ctr"/>
        <c:lblOffset val="100"/>
        <c:noMultiLvlLbl val="0"/>
      </c:catAx>
      <c:valAx>
        <c:axId val="511216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1216128"/>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t>Pediatric Complaints - Maine</a:t>
            </a:r>
          </a:p>
          <a:p>
            <a:pPr>
              <a:defRPr/>
            </a:pPr>
            <a:r>
              <a:rPr lang="en-US"/>
              <a:t>July 1, 2017 - June 30,218</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Sheet1!$C$224:$C$243</c:f>
              <c:strCache>
                <c:ptCount val="20"/>
                <c:pt idx="0">
                  <c:v>Choking</c:v>
                </c:pt>
                <c:pt idx="1">
                  <c:v>Pneumothorax</c:v>
                </c:pt>
                <c:pt idx="2">
                  <c:v>No Complaints</c:v>
                </c:pt>
                <c:pt idx="3">
                  <c:v>Behavioral</c:v>
                </c:pt>
                <c:pt idx="4">
                  <c:v>Cardiac Arrest</c:v>
                </c:pt>
                <c:pt idx="5">
                  <c:v>Cardiac</c:v>
                </c:pt>
                <c:pt idx="6">
                  <c:v>Environmental</c:v>
                </c:pt>
                <c:pt idx="7">
                  <c:v>Foreign Body</c:v>
                </c:pt>
                <c:pt idx="8">
                  <c:v>GI Issue</c:v>
                </c:pt>
                <c:pt idx="9">
                  <c:v>Head Bleed</c:v>
                </c:pt>
                <c:pt idx="10">
                  <c:v>Vaginal Bleed</c:v>
                </c:pt>
                <c:pt idx="11">
                  <c:v>Traumatic Injury</c:v>
                </c:pt>
                <c:pt idx="12">
                  <c:v>Medical</c:v>
                </c:pt>
                <c:pt idx="13">
                  <c:v>Newborn Respiratory Distress</c:v>
                </c:pt>
                <c:pt idx="14">
                  <c:v>Not recorded</c:v>
                </c:pt>
                <c:pt idx="15">
                  <c:v>OB/GYN</c:v>
                </c:pt>
                <c:pt idx="16">
                  <c:v>Pain</c:v>
                </c:pt>
                <c:pt idx="17">
                  <c:v>Respiratory</c:v>
                </c:pt>
                <c:pt idx="18">
                  <c:v>Shock</c:v>
                </c:pt>
                <c:pt idx="19">
                  <c:v>Toxin/Drugs</c:v>
                </c:pt>
              </c:strCache>
            </c:strRef>
          </c:cat>
          <c:val>
            <c:numRef>
              <c:f>Sheet1!$D$224:$D$243</c:f>
              <c:numCache>
                <c:formatCode>General</c:formatCode>
                <c:ptCount val="20"/>
                <c:pt idx="0">
                  <c:v>101</c:v>
                </c:pt>
                <c:pt idx="1">
                  <c:v>8</c:v>
                </c:pt>
                <c:pt idx="2">
                  <c:v>1065</c:v>
                </c:pt>
                <c:pt idx="3">
                  <c:v>1924</c:v>
                </c:pt>
                <c:pt idx="4">
                  <c:v>50</c:v>
                </c:pt>
                <c:pt idx="5">
                  <c:v>110</c:v>
                </c:pt>
                <c:pt idx="6">
                  <c:v>62</c:v>
                </c:pt>
                <c:pt idx="7">
                  <c:v>45</c:v>
                </c:pt>
                <c:pt idx="8">
                  <c:v>146</c:v>
                </c:pt>
                <c:pt idx="9">
                  <c:v>26</c:v>
                </c:pt>
                <c:pt idx="10">
                  <c:v>16</c:v>
                </c:pt>
                <c:pt idx="11">
                  <c:v>2424</c:v>
                </c:pt>
                <c:pt idx="12">
                  <c:v>2431</c:v>
                </c:pt>
                <c:pt idx="13">
                  <c:v>25</c:v>
                </c:pt>
                <c:pt idx="14">
                  <c:v>705</c:v>
                </c:pt>
                <c:pt idx="15">
                  <c:v>53</c:v>
                </c:pt>
                <c:pt idx="16">
                  <c:v>1156</c:v>
                </c:pt>
                <c:pt idx="17">
                  <c:v>726</c:v>
                </c:pt>
                <c:pt idx="18">
                  <c:v>47</c:v>
                </c:pt>
                <c:pt idx="19">
                  <c:v>441</c:v>
                </c:pt>
              </c:numCache>
            </c:numRef>
          </c:val>
          <c:extLst>
            <c:ext xmlns:c16="http://schemas.microsoft.com/office/drawing/2014/chart" uri="{C3380CC4-5D6E-409C-BE32-E72D297353CC}">
              <c16:uniqueId val="{00000000-1FCE-4839-ABB8-31821EDF6228}"/>
            </c:ext>
          </c:extLst>
        </c:ser>
        <c:dLbls>
          <c:dLblPos val="outEnd"/>
          <c:showLegendKey val="0"/>
          <c:showVal val="1"/>
          <c:showCatName val="0"/>
          <c:showSerName val="0"/>
          <c:showPercent val="0"/>
          <c:showBubbleSize val="0"/>
        </c:dLbls>
        <c:gapWidth val="444"/>
        <c:overlap val="-90"/>
        <c:axId val="481044776"/>
        <c:axId val="555652024"/>
      </c:barChart>
      <c:catAx>
        <c:axId val="4810447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cap="all" spc="120" normalizeH="0" baseline="0">
                <a:solidFill>
                  <a:schemeClr val="tx1"/>
                </a:solidFill>
                <a:latin typeface="+mn-lt"/>
                <a:ea typeface="+mn-ea"/>
                <a:cs typeface="+mn-cs"/>
              </a:defRPr>
            </a:pPr>
            <a:endParaRPr lang="en-US"/>
          </a:p>
        </c:txPr>
        <c:crossAx val="555652024"/>
        <c:crosses val="autoZero"/>
        <c:auto val="1"/>
        <c:lblAlgn val="ctr"/>
        <c:lblOffset val="100"/>
        <c:noMultiLvlLbl val="0"/>
      </c:catAx>
      <c:valAx>
        <c:axId val="555652024"/>
        <c:scaling>
          <c:orientation val="minMax"/>
        </c:scaling>
        <c:delete val="1"/>
        <c:axPos val="l"/>
        <c:numFmt formatCode="General" sourceLinked="1"/>
        <c:majorTickMark val="none"/>
        <c:minorTickMark val="none"/>
        <c:tickLblPos val="nextTo"/>
        <c:crossAx val="481044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baseline="0">
                <a:solidFill>
                  <a:schemeClr val="tx2"/>
                </a:solidFill>
                <a:latin typeface="+mn-lt"/>
                <a:ea typeface="+mn-ea"/>
                <a:cs typeface="+mn-cs"/>
              </a:defRPr>
            </a:pPr>
            <a:r>
              <a:rPr lang="en-US" dirty="0"/>
              <a:t>Pediatric</a:t>
            </a:r>
            <a:r>
              <a:rPr lang="en-US" baseline="0" dirty="0"/>
              <a:t> Response Results - Maine</a:t>
            </a:r>
          </a:p>
          <a:p>
            <a:pPr>
              <a:defRPr/>
            </a:pPr>
            <a:r>
              <a:rPr lang="en-US" baseline="0" dirty="0"/>
              <a:t>July 1, 2017 - June 30, 2018</a:t>
            </a:r>
            <a:endParaRPr lang="en-US" dirty="0"/>
          </a:p>
        </c:rich>
      </c:tx>
      <c:layout>
        <c:manualLayout>
          <c:xMode val="edge"/>
          <c:yMode val="edge"/>
          <c:x val="0.37158588755713767"/>
          <c:y val="1.1742337970375407E-2"/>
        </c:manualLayout>
      </c:layout>
      <c:overlay val="0"/>
      <c:spPr>
        <a:noFill/>
        <a:ln>
          <a:noFill/>
        </a:ln>
        <a:effectLst/>
      </c:spPr>
      <c:txPr>
        <a:bodyPr rot="0" spcFirstLastPara="1" vertOverflow="ellipsis" vert="horz" wrap="square" anchor="ctr" anchorCtr="1"/>
        <a:lstStyle/>
        <a:p>
          <a:pPr>
            <a:defRPr sz="1600" b="1" i="0" u="none" strike="noStrike" baseline="0">
              <a:solidFill>
                <a:schemeClr val="tx2"/>
              </a:solidFill>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solidFill>
                  <a:schemeClr val="bg1"/>
                </a:solidFill>
              </a:ln>
              <a:effectLst/>
            </c:spPr>
            <c:extLst>
              <c:ext xmlns:c16="http://schemas.microsoft.com/office/drawing/2014/chart" uri="{C3380CC4-5D6E-409C-BE32-E72D297353CC}">
                <c16:uniqueId val="{00000001-58D4-42C2-9F2F-4B45CC86D477}"/>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solidFill>
                  <a:schemeClr val="bg1"/>
                </a:solidFill>
              </a:ln>
              <a:effectLst/>
            </c:spPr>
            <c:extLst>
              <c:ext xmlns:c16="http://schemas.microsoft.com/office/drawing/2014/chart" uri="{C3380CC4-5D6E-409C-BE32-E72D297353CC}">
                <c16:uniqueId val="{00000003-58D4-42C2-9F2F-4B45CC86D477}"/>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solidFill>
                  <a:schemeClr val="bg1"/>
                </a:solidFill>
              </a:ln>
              <a:effectLst/>
            </c:spPr>
            <c:extLst>
              <c:ext xmlns:c16="http://schemas.microsoft.com/office/drawing/2014/chart" uri="{C3380CC4-5D6E-409C-BE32-E72D297353CC}">
                <c16:uniqueId val="{00000005-58D4-42C2-9F2F-4B45CC86D477}"/>
              </c:ext>
            </c:extLst>
          </c:dPt>
          <c:dLbls>
            <c:dLbl>
              <c:idx val="0"/>
              <c:layout>
                <c:manualLayout>
                  <c:x val="0.15444584426946631"/>
                  <c:y val="-0.18329818789774566"/>
                </c:manualLayout>
              </c:layout>
              <c:tx>
                <c:rich>
                  <a:bodyPr/>
                  <a:lstStyle/>
                  <a:p>
                    <a:r>
                      <a:rPr lang="en-US" baseline="0"/>
                      <a:t>Transported
</a:t>
                    </a:r>
                    <a:fld id="{2BA61DBF-345F-4CF6-A721-7E9127F785B0}"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8D4-42C2-9F2F-4B45CC86D477}"/>
                </c:ext>
              </c:extLst>
            </c:dLbl>
            <c:dLbl>
              <c:idx val="1"/>
              <c:layout>
                <c:manualLayout>
                  <c:x val="-0.15084671916010506"/>
                  <c:y val="0.16741829360371049"/>
                </c:manualLayout>
              </c:layout>
              <c:tx>
                <c:rich>
                  <a:bodyPr/>
                  <a:lstStyle/>
                  <a:p>
                    <a:r>
                      <a:rPr lang="en-US"/>
                      <a:t>Not Transported</a:t>
                    </a:r>
                    <a:r>
                      <a:rPr lang="en-US" baseline="0"/>
                      <a:t>
</a:t>
                    </a:r>
                    <a:fld id="{1E0EEB0F-BF6B-4B4C-83E9-1FDEC24069DC}"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8D4-42C2-9F2F-4B45CC86D477}"/>
                </c:ext>
              </c:extLst>
            </c:dLbl>
            <c:dLbl>
              <c:idx val="2"/>
              <c:layout>
                <c:manualLayout>
                  <c:x val="2.5402624671916011E-2"/>
                  <c:y val="5.8294143026642216E-2"/>
                </c:manualLayout>
              </c:layout>
              <c:tx>
                <c:rich>
                  <a:bodyPr/>
                  <a:lstStyle/>
                  <a:p>
                    <a:r>
                      <a:rPr lang="en-US"/>
                      <a:t>Assist another unit with Transport</a:t>
                    </a:r>
                    <a:r>
                      <a:rPr lang="en-US" baseline="0"/>
                      <a:t>
</a:t>
                    </a:r>
                    <a:fld id="{AE969837-2BD0-4440-90B6-BE33CDD4C8DE}"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8D4-42C2-9F2F-4B45CC86D47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Sheet6!$E$21:$E$23</c:f>
              <c:strCache>
                <c:ptCount val="3"/>
                <c:pt idx="0">
                  <c:v>Transports</c:v>
                </c:pt>
                <c:pt idx="1">
                  <c:v>No Transports</c:v>
                </c:pt>
                <c:pt idx="2">
                  <c:v>Assist, other transports</c:v>
                </c:pt>
              </c:strCache>
            </c:strRef>
          </c:cat>
          <c:val>
            <c:numRef>
              <c:f>Sheet6!$F$21:$F$23</c:f>
              <c:numCache>
                <c:formatCode>General</c:formatCode>
                <c:ptCount val="3"/>
                <c:pt idx="0">
                  <c:v>8540</c:v>
                </c:pt>
                <c:pt idx="1">
                  <c:v>3019</c:v>
                </c:pt>
                <c:pt idx="2">
                  <c:v>161</c:v>
                </c:pt>
              </c:numCache>
            </c:numRef>
          </c:val>
          <c:extLst>
            <c:ext xmlns:c16="http://schemas.microsoft.com/office/drawing/2014/chart" uri="{C3380CC4-5D6E-409C-BE32-E72D297353CC}">
              <c16:uniqueId val="{00000006-58D4-42C2-9F2F-4B45CC86D477}"/>
            </c:ext>
          </c:extLst>
        </c:ser>
        <c:dLbls>
          <c:showLegendKey val="0"/>
          <c:showVal val="0"/>
          <c:showCatName val="1"/>
          <c:showSerName val="0"/>
          <c:showPercent val="1"/>
          <c:showBubbleSize val="0"/>
          <c:showLeaderLines val="1"/>
        </c:dLbls>
        <c:firstSliceAng val="98"/>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Top Ten Pediatric Transport Destinations - Maine</a:t>
            </a:r>
          </a:p>
          <a:p>
            <a:pPr>
              <a:defRPr b="1"/>
            </a:pPr>
            <a:r>
              <a:rPr lang="en-US" b="1"/>
              <a:t>July 1, 2017 - June 30, 2018</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Sheet6!$E$9:$E$18</c:f>
              <c:strCache>
                <c:ptCount val="10"/>
                <c:pt idx="0">
                  <c:v>Acadia</c:v>
                </c:pt>
                <c:pt idx="1">
                  <c:v>CMMC</c:v>
                </c:pt>
                <c:pt idx="2">
                  <c:v>EMMC</c:v>
                </c:pt>
                <c:pt idx="3">
                  <c:v>Franklin Memorial</c:v>
                </c:pt>
                <c:pt idx="4">
                  <c:v>Maine General - Alfond Center</c:v>
                </c:pt>
                <c:pt idx="5">
                  <c:v>Midcoast</c:v>
                </c:pt>
                <c:pt idx="6">
                  <c:v>MMC</c:v>
                </c:pt>
                <c:pt idx="7">
                  <c:v>SMHC Biddeford</c:v>
                </c:pt>
                <c:pt idx="8">
                  <c:v>Spring Harbor</c:v>
                </c:pt>
                <c:pt idx="9">
                  <c:v>St Marys</c:v>
                </c:pt>
              </c:strCache>
            </c:strRef>
          </c:cat>
          <c:val>
            <c:numRef>
              <c:f>Sheet6!$F$9:$F$18</c:f>
              <c:numCache>
                <c:formatCode>General</c:formatCode>
                <c:ptCount val="10"/>
                <c:pt idx="0">
                  <c:v>363</c:v>
                </c:pt>
                <c:pt idx="1">
                  <c:v>282</c:v>
                </c:pt>
                <c:pt idx="2">
                  <c:v>1056</c:v>
                </c:pt>
                <c:pt idx="3">
                  <c:v>190</c:v>
                </c:pt>
                <c:pt idx="4">
                  <c:v>423</c:v>
                </c:pt>
                <c:pt idx="5">
                  <c:v>368</c:v>
                </c:pt>
                <c:pt idx="6">
                  <c:v>1458</c:v>
                </c:pt>
                <c:pt idx="7">
                  <c:v>372</c:v>
                </c:pt>
                <c:pt idx="8">
                  <c:v>204</c:v>
                </c:pt>
                <c:pt idx="9">
                  <c:v>248</c:v>
                </c:pt>
              </c:numCache>
            </c:numRef>
          </c:val>
          <c:extLst>
            <c:ext xmlns:c16="http://schemas.microsoft.com/office/drawing/2014/chart" uri="{C3380CC4-5D6E-409C-BE32-E72D297353CC}">
              <c16:uniqueId val="{00000000-FB10-4311-9153-99A7AC894093}"/>
            </c:ext>
          </c:extLst>
        </c:ser>
        <c:dLbls>
          <c:showLegendKey val="0"/>
          <c:showVal val="0"/>
          <c:showCatName val="0"/>
          <c:showSerName val="0"/>
          <c:showPercent val="0"/>
          <c:showBubbleSize val="0"/>
        </c:dLbls>
        <c:gapWidth val="219"/>
        <c:overlap val="-27"/>
        <c:axId val="588613752"/>
        <c:axId val="588614080"/>
      </c:barChart>
      <c:catAx>
        <c:axId val="588613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crossAx val="588614080"/>
        <c:crosses val="autoZero"/>
        <c:auto val="1"/>
        <c:lblAlgn val="ctr"/>
        <c:lblOffset val="100"/>
        <c:noMultiLvlLbl val="0"/>
      </c:catAx>
      <c:valAx>
        <c:axId val="588614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8613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413">
  <cs:axisTitle>
    <cs:lnRef idx="0"/>
    <cs:fillRef idx="0"/>
    <cs:effectRef idx="0"/>
    <cs:fontRef idx="minor">
      <a:schemeClr val="tx2"/>
    </cs:fontRef>
    <cs:spPr>
      <a:solidFill>
        <a:schemeClr val="bg1">
          <a:lumMod val="65000"/>
        </a:schemeClr>
      </a:solidFill>
      <a:ln>
        <a:solidFill>
          <a:schemeClr val="bg1"/>
        </a:solidFill>
      </a:ln>
    </cs:spPr>
    <cs:defRPr sz="9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cs:chartArea>
  <cs:dataLabel>
    <cs:lnRef idx="0"/>
    <cs:fillRef idx="0"/>
    <cs:effectRef idx="0"/>
    <cs:fontRef idx="minor">
      <a:schemeClr val="lt1"/>
    </cs:fontRef>
    <cs:defRPr sz="9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2"/>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ln>
        <a:solidFill>
          <a:schemeClr val="bg1"/>
        </a:solidFill>
      </a:ln>
    </cs:spPr>
  </cs:dataPoint>
  <cs:dataPoint3D>
    <cs:lnRef idx="0"/>
    <cs:fillRef idx="0">
      <cs:styleClr val="auto"/>
    </cs:fillRef>
    <cs:effectRef idx="0"/>
    <cs:fontRef idx="minor">
      <a:schemeClr val="tx2"/>
    </cs:fontRef>
    <cs:spPr>
      <a:solidFill>
        <a:schemeClr val="phClr"/>
      </a:solidFill>
    </cs:spPr>
  </cs:dataPoint3D>
  <cs:dataPointLine>
    <cs:lnRef idx="0">
      <cs:styleClr val="auto"/>
    </cs:lnRef>
    <cs:fillRef idx="0"/>
    <cs:effectRef idx="0"/>
    <cs:fontRef idx="minor">
      <a:schemeClr val="tx2"/>
    </cs:fontRef>
    <cs:spPr>
      <a:ln w="28575" cap="rnd">
        <a:solidFill>
          <a:schemeClr val="phClr"/>
        </a:solidFill>
        <a:round/>
      </a:ln>
    </cs:spPr>
  </cs:dataPointLine>
  <cs:dataPointMarker>
    <cs:lnRef idx="0"/>
    <cs:fillRef idx="0">
      <cs:styleClr val="auto"/>
    </cs:fillRef>
    <cs:effectRef idx="0"/>
    <cs:fontRef idx="minor">
      <a:schemeClr val="tx2"/>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2"/>
    </cs:fontRef>
    <cs:spPr>
      <a:ln w="2857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2"/>
    </cs:fontRef>
    <cs:defRPr sz="9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cs:seriesAxis>
  <cs:seriesLine>
    <cs:lnRef idx="0"/>
    <cs:fillRef idx="0"/>
    <cs:effectRef idx="0"/>
    <cs:fontRef idx="minor">
      <a:schemeClr val="tx2"/>
    </cs:fontRef>
    <cs:spPr>
      <a:ln w="9525" cap="flat">
        <a:solidFill>
          <a:srgbClr val="D9D9D9"/>
        </a:solidFill>
        <a:round/>
      </a:ln>
    </cs:spPr>
  </cs:seriesLine>
  <cs:title>
    <cs:lnRef idx="0"/>
    <cs:fillRef idx="0"/>
    <cs:effectRef idx="0"/>
    <cs:fontRef idx="minor">
      <a:schemeClr val="tx2"/>
    </cs:fontRef>
    <cs:defRPr sz="1600" b="1"/>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DDEAAE-DE55-45A3-A4F7-3874E0140D37}"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E4D23657-D1E8-4B22-974B-8DC90813F51B}">
      <dgm:prSet phldrT="[Text]"/>
      <dgm:spPr/>
      <dgm:t>
        <a:bodyPr/>
        <a:lstStyle/>
        <a:p>
          <a:r>
            <a:rPr lang="en-US" dirty="0"/>
            <a:t>State Resources</a:t>
          </a:r>
        </a:p>
      </dgm:t>
    </dgm:pt>
    <dgm:pt modelId="{89EF0911-2234-42D0-AEF3-7FADAFD12999}" type="parTrans" cxnId="{99F95D8E-A851-4953-A3C5-9BF7753ED9FA}">
      <dgm:prSet/>
      <dgm:spPr/>
      <dgm:t>
        <a:bodyPr/>
        <a:lstStyle/>
        <a:p>
          <a:endParaRPr lang="en-US"/>
        </a:p>
      </dgm:t>
    </dgm:pt>
    <dgm:pt modelId="{529487B0-19AA-4AAC-8F83-CF2C113EB84D}" type="sibTrans" cxnId="{99F95D8E-A851-4953-A3C5-9BF7753ED9FA}">
      <dgm:prSet/>
      <dgm:spPr/>
      <dgm:t>
        <a:bodyPr/>
        <a:lstStyle/>
        <a:p>
          <a:endParaRPr lang="en-US"/>
        </a:p>
      </dgm:t>
    </dgm:pt>
    <dgm:pt modelId="{EF034794-D109-40B6-8FA2-8971C3123AB6}">
      <dgm:prSet phldrT="[Text]"/>
      <dgm:spPr/>
      <dgm:t>
        <a:bodyPr/>
        <a:lstStyle/>
        <a:p>
          <a:r>
            <a:rPr lang="en-US" dirty="0"/>
            <a:t>EMS Systems</a:t>
          </a:r>
        </a:p>
      </dgm:t>
    </dgm:pt>
    <dgm:pt modelId="{64D09C75-3D44-4CEF-9459-5C91DB44A9EA}" type="parTrans" cxnId="{80FF73C0-9BCD-436E-A85B-D6D7D322462C}">
      <dgm:prSet/>
      <dgm:spPr/>
      <dgm:t>
        <a:bodyPr/>
        <a:lstStyle/>
        <a:p>
          <a:endParaRPr lang="en-US"/>
        </a:p>
      </dgm:t>
    </dgm:pt>
    <dgm:pt modelId="{CDDFC891-FC62-4131-A642-2D94388BCCE2}" type="sibTrans" cxnId="{80FF73C0-9BCD-436E-A85B-D6D7D322462C}">
      <dgm:prSet/>
      <dgm:spPr/>
      <dgm:t>
        <a:bodyPr/>
        <a:lstStyle/>
        <a:p>
          <a:endParaRPr lang="en-US"/>
        </a:p>
      </dgm:t>
    </dgm:pt>
    <dgm:pt modelId="{15E11DBD-E9B5-4BCF-A56C-7AAE26CE30DC}">
      <dgm:prSet phldrT="[Text]"/>
      <dgm:spPr/>
      <dgm:t>
        <a:bodyPr/>
        <a:lstStyle/>
        <a:p>
          <a:r>
            <a:rPr lang="en-US" dirty="0"/>
            <a:t>Hospital Systems</a:t>
          </a:r>
        </a:p>
      </dgm:t>
    </dgm:pt>
    <dgm:pt modelId="{B7B43D5B-12E9-44B1-B818-4B50F6AD3C0A}" type="parTrans" cxnId="{5E0737F0-6DE4-4885-BC59-82E10D617E50}">
      <dgm:prSet/>
      <dgm:spPr/>
      <dgm:t>
        <a:bodyPr/>
        <a:lstStyle/>
        <a:p>
          <a:endParaRPr lang="en-US"/>
        </a:p>
      </dgm:t>
    </dgm:pt>
    <dgm:pt modelId="{329BDEDB-415B-4AB3-B964-E819D0C56DBB}" type="sibTrans" cxnId="{5E0737F0-6DE4-4885-BC59-82E10D617E50}">
      <dgm:prSet/>
      <dgm:spPr/>
      <dgm:t>
        <a:bodyPr/>
        <a:lstStyle/>
        <a:p>
          <a:endParaRPr lang="en-US"/>
        </a:p>
      </dgm:t>
    </dgm:pt>
    <dgm:pt modelId="{EB3CB291-E23A-4667-A32E-A640A76557A1}" type="pres">
      <dgm:prSet presAssocID="{41DDEAAE-DE55-45A3-A4F7-3874E0140D37}" presName="rootnode" presStyleCnt="0">
        <dgm:presLayoutVars>
          <dgm:chMax/>
          <dgm:chPref/>
          <dgm:dir/>
          <dgm:animLvl val="lvl"/>
        </dgm:presLayoutVars>
      </dgm:prSet>
      <dgm:spPr/>
    </dgm:pt>
    <dgm:pt modelId="{01035298-0CF7-4145-8EE2-24DBFEAF33BB}" type="pres">
      <dgm:prSet presAssocID="{E4D23657-D1E8-4B22-974B-8DC90813F51B}" presName="composite" presStyleCnt="0"/>
      <dgm:spPr/>
    </dgm:pt>
    <dgm:pt modelId="{21E1F518-1190-4883-914B-1FB66E6D3A63}" type="pres">
      <dgm:prSet presAssocID="{E4D23657-D1E8-4B22-974B-8DC90813F51B}" presName="LShape" presStyleLbl="alignNode1" presStyleIdx="0" presStyleCnt="5"/>
      <dgm:spPr/>
    </dgm:pt>
    <dgm:pt modelId="{80B372F1-8EF3-4532-ACC6-E65E1D63ACA2}" type="pres">
      <dgm:prSet presAssocID="{E4D23657-D1E8-4B22-974B-8DC90813F51B}" presName="ParentText" presStyleLbl="revTx" presStyleIdx="0" presStyleCnt="3">
        <dgm:presLayoutVars>
          <dgm:chMax val="0"/>
          <dgm:chPref val="0"/>
          <dgm:bulletEnabled val="1"/>
        </dgm:presLayoutVars>
      </dgm:prSet>
      <dgm:spPr/>
    </dgm:pt>
    <dgm:pt modelId="{B746139E-4627-4CCC-9299-5653D77ED24D}" type="pres">
      <dgm:prSet presAssocID="{E4D23657-D1E8-4B22-974B-8DC90813F51B}" presName="Triangle" presStyleLbl="alignNode1" presStyleIdx="1" presStyleCnt="5"/>
      <dgm:spPr/>
    </dgm:pt>
    <dgm:pt modelId="{780BC64D-2F67-498A-99F6-7EB28080D705}" type="pres">
      <dgm:prSet presAssocID="{529487B0-19AA-4AAC-8F83-CF2C113EB84D}" presName="sibTrans" presStyleCnt="0"/>
      <dgm:spPr/>
    </dgm:pt>
    <dgm:pt modelId="{68E230FA-2656-4C78-B827-58AFD214F445}" type="pres">
      <dgm:prSet presAssocID="{529487B0-19AA-4AAC-8F83-CF2C113EB84D}" presName="space" presStyleCnt="0"/>
      <dgm:spPr/>
    </dgm:pt>
    <dgm:pt modelId="{B07824BD-C1CB-4098-8E38-D3E1F721DF31}" type="pres">
      <dgm:prSet presAssocID="{EF034794-D109-40B6-8FA2-8971C3123AB6}" presName="composite" presStyleCnt="0"/>
      <dgm:spPr/>
    </dgm:pt>
    <dgm:pt modelId="{85769F8C-5820-4CB5-B01D-69A648973D8F}" type="pres">
      <dgm:prSet presAssocID="{EF034794-D109-40B6-8FA2-8971C3123AB6}" presName="LShape" presStyleLbl="alignNode1" presStyleIdx="2" presStyleCnt="5"/>
      <dgm:spPr/>
    </dgm:pt>
    <dgm:pt modelId="{18F7A15A-3ED1-4A32-B700-36B8D6BBE441}" type="pres">
      <dgm:prSet presAssocID="{EF034794-D109-40B6-8FA2-8971C3123AB6}" presName="ParentText" presStyleLbl="revTx" presStyleIdx="1" presStyleCnt="3">
        <dgm:presLayoutVars>
          <dgm:chMax val="0"/>
          <dgm:chPref val="0"/>
          <dgm:bulletEnabled val="1"/>
        </dgm:presLayoutVars>
      </dgm:prSet>
      <dgm:spPr/>
    </dgm:pt>
    <dgm:pt modelId="{F6F2BEFC-1674-4E8D-98FF-DE4432BB887C}" type="pres">
      <dgm:prSet presAssocID="{EF034794-D109-40B6-8FA2-8971C3123AB6}" presName="Triangle" presStyleLbl="alignNode1" presStyleIdx="3" presStyleCnt="5"/>
      <dgm:spPr/>
    </dgm:pt>
    <dgm:pt modelId="{E26373E0-D095-405B-9F4A-CC7FBB5BEBD2}" type="pres">
      <dgm:prSet presAssocID="{CDDFC891-FC62-4131-A642-2D94388BCCE2}" presName="sibTrans" presStyleCnt="0"/>
      <dgm:spPr/>
    </dgm:pt>
    <dgm:pt modelId="{8B10941C-73F0-477C-9F3D-EB0A4525ACBE}" type="pres">
      <dgm:prSet presAssocID="{CDDFC891-FC62-4131-A642-2D94388BCCE2}" presName="space" presStyleCnt="0"/>
      <dgm:spPr/>
    </dgm:pt>
    <dgm:pt modelId="{DF2F85E9-6BAE-40EA-8F18-DAFCA3EFFB69}" type="pres">
      <dgm:prSet presAssocID="{15E11DBD-E9B5-4BCF-A56C-7AAE26CE30DC}" presName="composite" presStyleCnt="0"/>
      <dgm:spPr/>
    </dgm:pt>
    <dgm:pt modelId="{A5E67CF4-39ED-4CC8-A27F-E45EA5D3AC44}" type="pres">
      <dgm:prSet presAssocID="{15E11DBD-E9B5-4BCF-A56C-7AAE26CE30DC}" presName="LShape" presStyleLbl="alignNode1" presStyleIdx="4" presStyleCnt="5"/>
      <dgm:spPr>
        <a:solidFill>
          <a:srgbClr val="838383"/>
        </a:solidFill>
      </dgm:spPr>
    </dgm:pt>
    <dgm:pt modelId="{F0124EB5-2136-46F3-B2F4-41A5196C24A0}" type="pres">
      <dgm:prSet presAssocID="{15E11DBD-E9B5-4BCF-A56C-7AAE26CE30DC}" presName="ParentText" presStyleLbl="revTx" presStyleIdx="2" presStyleCnt="3">
        <dgm:presLayoutVars>
          <dgm:chMax val="0"/>
          <dgm:chPref val="0"/>
          <dgm:bulletEnabled val="1"/>
        </dgm:presLayoutVars>
      </dgm:prSet>
      <dgm:spPr/>
    </dgm:pt>
  </dgm:ptLst>
  <dgm:cxnLst>
    <dgm:cxn modelId="{57D67B06-1099-E540-81D9-641D8C0CC83A}" type="presOf" srcId="{EF034794-D109-40B6-8FA2-8971C3123AB6}" destId="{18F7A15A-3ED1-4A32-B700-36B8D6BBE441}" srcOrd="0" destOrd="0" presId="urn:microsoft.com/office/officeart/2009/3/layout/StepUpProcess"/>
    <dgm:cxn modelId="{4385953E-9912-9E41-9BB9-EF2716BBF44A}" type="presOf" srcId="{E4D23657-D1E8-4B22-974B-8DC90813F51B}" destId="{80B372F1-8EF3-4532-ACC6-E65E1D63ACA2}" srcOrd="0" destOrd="0" presId="urn:microsoft.com/office/officeart/2009/3/layout/StepUpProcess"/>
    <dgm:cxn modelId="{99F95D8E-A851-4953-A3C5-9BF7753ED9FA}" srcId="{41DDEAAE-DE55-45A3-A4F7-3874E0140D37}" destId="{E4D23657-D1E8-4B22-974B-8DC90813F51B}" srcOrd="0" destOrd="0" parTransId="{89EF0911-2234-42D0-AEF3-7FADAFD12999}" sibTransId="{529487B0-19AA-4AAC-8F83-CF2C113EB84D}"/>
    <dgm:cxn modelId="{3B26BFA1-2266-5442-857E-176E1B792F56}" type="presOf" srcId="{15E11DBD-E9B5-4BCF-A56C-7AAE26CE30DC}" destId="{F0124EB5-2136-46F3-B2F4-41A5196C24A0}" srcOrd="0" destOrd="0" presId="urn:microsoft.com/office/officeart/2009/3/layout/StepUpProcess"/>
    <dgm:cxn modelId="{80FF73C0-9BCD-436E-A85B-D6D7D322462C}" srcId="{41DDEAAE-DE55-45A3-A4F7-3874E0140D37}" destId="{EF034794-D109-40B6-8FA2-8971C3123AB6}" srcOrd="1" destOrd="0" parTransId="{64D09C75-3D44-4CEF-9459-5C91DB44A9EA}" sibTransId="{CDDFC891-FC62-4131-A642-2D94388BCCE2}"/>
    <dgm:cxn modelId="{5E0737F0-6DE4-4885-BC59-82E10D617E50}" srcId="{41DDEAAE-DE55-45A3-A4F7-3874E0140D37}" destId="{15E11DBD-E9B5-4BCF-A56C-7AAE26CE30DC}" srcOrd="2" destOrd="0" parTransId="{B7B43D5B-12E9-44B1-B818-4B50F6AD3C0A}" sibTransId="{329BDEDB-415B-4AB3-B964-E819D0C56DBB}"/>
    <dgm:cxn modelId="{2607AFFA-E9F8-4160-9AE4-19F4DB2B71C9}" type="presOf" srcId="{41DDEAAE-DE55-45A3-A4F7-3874E0140D37}" destId="{EB3CB291-E23A-4667-A32E-A640A76557A1}" srcOrd="0" destOrd="0" presId="urn:microsoft.com/office/officeart/2009/3/layout/StepUpProcess"/>
    <dgm:cxn modelId="{57448D82-4C05-864B-A3DC-F76E6D10F54F}" type="presParOf" srcId="{EB3CB291-E23A-4667-A32E-A640A76557A1}" destId="{01035298-0CF7-4145-8EE2-24DBFEAF33BB}" srcOrd="0" destOrd="0" presId="urn:microsoft.com/office/officeart/2009/3/layout/StepUpProcess"/>
    <dgm:cxn modelId="{86208127-0E60-B745-8123-7B27509848A7}" type="presParOf" srcId="{01035298-0CF7-4145-8EE2-24DBFEAF33BB}" destId="{21E1F518-1190-4883-914B-1FB66E6D3A63}" srcOrd="0" destOrd="0" presId="urn:microsoft.com/office/officeart/2009/3/layout/StepUpProcess"/>
    <dgm:cxn modelId="{7C64E091-FD1C-7C4D-B92C-B9E07FDC5EA2}" type="presParOf" srcId="{01035298-0CF7-4145-8EE2-24DBFEAF33BB}" destId="{80B372F1-8EF3-4532-ACC6-E65E1D63ACA2}" srcOrd="1" destOrd="0" presId="urn:microsoft.com/office/officeart/2009/3/layout/StepUpProcess"/>
    <dgm:cxn modelId="{9BB781F2-13AF-5D48-A820-AD751EE9E092}" type="presParOf" srcId="{01035298-0CF7-4145-8EE2-24DBFEAF33BB}" destId="{B746139E-4627-4CCC-9299-5653D77ED24D}" srcOrd="2" destOrd="0" presId="urn:microsoft.com/office/officeart/2009/3/layout/StepUpProcess"/>
    <dgm:cxn modelId="{B62CE773-A95F-7E48-A6F5-2A25BB3897BD}" type="presParOf" srcId="{EB3CB291-E23A-4667-A32E-A640A76557A1}" destId="{780BC64D-2F67-498A-99F6-7EB28080D705}" srcOrd="1" destOrd="0" presId="urn:microsoft.com/office/officeart/2009/3/layout/StepUpProcess"/>
    <dgm:cxn modelId="{22632F18-9C89-B84E-93DB-AC207F457F48}" type="presParOf" srcId="{780BC64D-2F67-498A-99F6-7EB28080D705}" destId="{68E230FA-2656-4C78-B827-58AFD214F445}" srcOrd="0" destOrd="0" presId="urn:microsoft.com/office/officeart/2009/3/layout/StepUpProcess"/>
    <dgm:cxn modelId="{7FF1E588-8ADF-F141-BEE0-12DA147BE216}" type="presParOf" srcId="{EB3CB291-E23A-4667-A32E-A640A76557A1}" destId="{B07824BD-C1CB-4098-8E38-D3E1F721DF31}" srcOrd="2" destOrd="0" presId="urn:microsoft.com/office/officeart/2009/3/layout/StepUpProcess"/>
    <dgm:cxn modelId="{A67143A2-38C0-1645-93C6-86C6A30F4628}" type="presParOf" srcId="{B07824BD-C1CB-4098-8E38-D3E1F721DF31}" destId="{85769F8C-5820-4CB5-B01D-69A648973D8F}" srcOrd="0" destOrd="0" presId="urn:microsoft.com/office/officeart/2009/3/layout/StepUpProcess"/>
    <dgm:cxn modelId="{B3A01BBA-2BCD-5748-960D-6B5848BE07D2}" type="presParOf" srcId="{B07824BD-C1CB-4098-8E38-D3E1F721DF31}" destId="{18F7A15A-3ED1-4A32-B700-36B8D6BBE441}" srcOrd="1" destOrd="0" presId="urn:microsoft.com/office/officeart/2009/3/layout/StepUpProcess"/>
    <dgm:cxn modelId="{3D0416AB-AD4D-7443-9A49-CF18725E13DD}" type="presParOf" srcId="{B07824BD-C1CB-4098-8E38-D3E1F721DF31}" destId="{F6F2BEFC-1674-4E8D-98FF-DE4432BB887C}" srcOrd="2" destOrd="0" presId="urn:microsoft.com/office/officeart/2009/3/layout/StepUpProcess"/>
    <dgm:cxn modelId="{9E1D6FCC-F926-5C46-96F2-483747D1C122}" type="presParOf" srcId="{EB3CB291-E23A-4667-A32E-A640A76557A1}" destId="{E26373E0-D095-405B-9F4A-CC7FBB5BEBD2}" srcOrd="3" destOrd="0" presId="urn:microsoft.com/office/officeart/2009/3/layout/StepUpProcess"/>
    <dgm:cxn modelId="{56075646-6665-9744-8F14-F839FD371E03}" type="presParOf" srcId="{E26373E0-D095-405B-9F4A-CC7FBB5BEBD2}" destId="{8B10941C-73F0-477C-9F3D-EB0A4525ACBE}" srcOrd="0" destOrd="0" presId="urn:microsoft.com/office/officeart/2009/3/layout/StepUpProcess"/>
    <dgm:cxn modelId="{F3D71668-C07E-F84A-9346-33172C73A2DF}" type="presParOf" srcId="{EB3CB291-E23A-4667-A32E-A640A76557A1}" destId="{DF2F85E9-6BAE-40EA-8F18-DAFCA3EFFB69}" srcOrd="4" destOrd="0" presId="urn:microsoft.com/office/officeart/2009/3/layout/StepUpProcess"/>
    <dgm:cxn modelId="{292CDE32-C006-C74E-ADC9-7EB6BF953357}" type="presParOf" srcId="{DF2F85E9-6BAE-40EA-8F18-DAFCA3EFFB69}" destId="{A5E67CF4-39ED-4CC8-A27F-E45EA5D3AC44}" srcOrd="0" destOrd="0" presId="urn:microsoft.com/office/officeart/2009/3/layout/StepUpProcess"/>
    <dgm:cxn modelId="{EDD45A15-DCEB-554B-A950-92490B25CFAD}" type="presParOf" srcId="{DF2F85E9-6BAE-40EA-8F18-DAFCA3EFFB69}" destId="{F0124EB5-2136-46F3-B2F4-41A5196C24A0}"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DDEAAE-DE55-45A3-A4F7-3874E0140D37}"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E4D23657-D1E8-4B22-974B-8DC90813F51B}">
      <dgm:prSet phldrT="[Text]"/>
      <dgm:spPr/>
      <dgm:t>
        <a:bodyPr/>
        <a:lstStyle/>
        <a:p>
          <a:r>
            <a:rPr lang="en-US" dirty="0"/>
            <a:t>State Resources</a:t>
          </a:r>
        </a:p>
      </dgm:t>
    </dgm:pt>
    <dgm:pt modelId="{89EF0911-2234-42D0-AEF3-7FADAFD12999}" type="parTrans" cxnId="{99F95D8E-A851-4953-A3C5-9BF7753ED9FA}">
      <dgm:prSet/>
      <dgm:spPr/>
      <dgm:t>
        <a:bodyPr/>
        <a:lstStyle/>
        <a:p>
          <a:endParaRPr lang="en-US"/>
        </a:p>
      </dgm:t>
    </dgm:pt>
    <dgm:pt modelId="{529487B0-19AA-4AAC-8F83-CF2C113EB84D}" type="sibTrans" cxnId="{99F95D8E-A851-4953-A3C5-9BF7753ED9FA}">
      <dgm:prSet/>
      <dgm:spPr/>
      <dgm:t>
        <a:bodyPr/>
        <a:lstStyle/>
        <a:p>
          <a:endParaRPr lang="en-US"/>
        </a:p>
      </dgm:t>
    </dgm:pt>
    <dgm:pt modelId="{EB3CB291-E23A-4667-A32E-A640A76557A1}" type="pres">
      <dgm:prSet presAssocID="{41DDEAAE-DE55-45A3-A4F7-3874E0140D37}" presName="rootnode" presStyleCnt="0">
        <dgm:presLayoutVars>
          <dgm:chMax/>
          <dgm:chPref/>
          <dgm:dir/>
          <dgm:animLvl val="lvl"/>
        </dgm:presLayoutVars>
      </dgm:prSet>
      <dgm:spPr/>
    </dgm:pt>
    <dgm:pt modelId="{01035298-0CF7-4145-8EE2-24DBFEAF33BB}" type="pres">
      <dgm:prSet presAssocID="{E4D23657-D1E8-4B22-974B-8DC90813F51B}" presName="composite" presStyleCnt="0"/>
      <dgm:spPr/>
    </dgm:pt>
    <dgm:pt modelId="{21E1F518-1190-4883-914B-1FB66E6D3A63}" type="pres">
      <dgm:prSet presAssocID="{E4D23657-D1E8-4B22-974B-8DC90813F51B}" presName="LShape" presStyleLbl="alignNode1" presStyleIdx="0" presStyleCnt="1" custLinFactX="-4995" custLinFactNeighborX="-100000" custLinFactNeighborY="2144"/>
      <dgm:spPr/>
    </dgm:pt>
    <dgm:pt modelId="{80B372F1-8EF3-4532-ACC6-E65E1D63ACA2}" type="pres">
      <dgm:prSet presAssocID="{E4D23657-D1E8-4B22-974B-8DC90813F51B}" presName="ParentText" presStyleLbl="revTx" presStyleIdx="0" presStyleCnt="1" custLinFactX="-19003" custLinFactNeighborX="-100000" custLinFactNeighborY="1123">
        <dgm:presLayoutVars>
          <dgm:chMax val="0"/>
          <dgm:chPref val="0"/>
          <dgm:bulletEnabled val="1"/>
        </dgm:presLayoutVars>
      </dgm:prSet>
      <dgm:spPr/>
    </dgm:pt>
  </dgm:ptLst>
  <dgm:cxnLst>
    <dgm:cxn modelId="{4385953E-9912-9E41-9BB9-EF2716BBF44A}" type="presOf" srcId="{E4D23657-D1E8-4B22-974B-8DC90813F51B}" destId="{80B372F1-8EF3-4532-ACC6-E65E1D63ACA2}" srcOrd="0" destOrd="0" presId="urn:microsoft.com/office/officeart/2009/3/layout/StepUpProcess"/>
    <dgm:cxn modelId="{99F95D8E-A851-4953-A3C5-9BF7753ED9FA}" srcId="{41DDEAAE-DE55-45A3-A4F7-3874E0140D37}" destId="{E4D23657-D1E8-4B22-974B-8DC90813F51B}" srcOrd="0" destOrd="0" parTransId="{89EF0911-2234-42D0-AEF3-7FADAFD12999}" sibTransId="{529487B0-19AA-4AAC-8F83-CF2C113EB84D}"/>
    <dgm:cxn modelId="{2607AFFA-E9F8-4160-9AE4-19F4DB2B71C9}" type="presOf" srcId="{41DDEAAE-DE55-45A3-A4F7-3874E0140D37}" destId="{EB3CB291-E23A-4667-A32E-A640A76557A1}" srcOrd="0" destOrd="0" presId="urn:microsoft.com/office/officeart/2009/3/layout/StepUpProcess"/>
    <dgm:cxn modelId="{57448D82-4C05-864B-A3DC-F76E6D10F54F}" type="presParOf" srcId="{EB3CB291-E23A-4667-A32E-A640A76557A1}" destId="{01035298-0CF7-4145-8EE2-24DBFEAF33BB}" srcOrd="0" destOrd="0" presId="urn:microsoft.com/office/officeart/2009/3/layout/StepUpProcess"/>
    <dgm:cxn modelId="{86208127-0E60-B745-8123-7B27509848A7}" type="presParOf" srcId="{01035298-0CF7-4145-8EE2-24DBFEAF33BB}" destId="{21E1F518-1190-4883-914B-1FB66E6D3A63}" srcOrd="0" destOrd="0" presId="urn:microsoft.com/office/officeart/2009/3/layout/StepUpProcess"/>
    <dgm:cxn modelId="{7C64E091-FD1C-7C4D-B92C-B9E07FDC5EA2}" type="presParOf" srcId="{01035298-0CF7-4145-8EE2-24DBFEAF33BB}" destId="{80B372F1-8EF3-4532-ACC6-E65E1D63ACA2}"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DDEAAE-DE55-45A3-A4F7-3874E0140D37}"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EF034794-D109-40B6-8FA2-8971C3123AB6}">
      <dgm:prSet phldrT="[Text]" custT="1"/>
      <dgm:spPr/>
      <dgm:t>
        <a:bodyPr/>
        <a:lstStyle/>
        <a:p>
          <a:r>
            <a:rPr lang="en-US" sz="4200" dirty="0"/>
            <a:t>EMS Systems</a:t>
          </a:r>
        </a:p>
      </dgm:t>
    </dgm:pt>
    <dgm:pt modelId="{64D09C75-3D44-4CEF-9459-5C91DB44A9EA}" type="parTrans" cxnId="{80FF73C0-9BCD-436E-A85B-D6D7D322462C}">
      <dgm:prSet/>
      <dgm:spPr/>
      <dgm:t>
        <a:bodyPr/>
        <a:lstStyle/>
        <a:p>
          <a:endParaRPr lang="en-US"/>
        </a:p>
      </dgm:t>
    </dgm:pt>
    <dgm:pt modelId="{CDDFC891-FC62-4131-A642-2D94388BCCE2}" type="sibTrans" cxnId="{80FF73C0-9BCD-436E-A85B-D6D7D322462C}">
      <dgm:prSet/>
      <dgm:spPr/>
      <dgm:t>
        <a:bodyPr/>
        <a:lstStyle/>
        <a:p>
          <a:endParaRPr lang="en-US"/>
        </a:p>
      </dgm:t>
    </dgm:pt>
    <dgm:pt modelId="{EB3CB291-E23A-4667-A32E-A640A76557A1}" type="pres">
      <dgm:prSet presAssocID="{41DDEAAE-DE55-45A3-A4F7-3874E0140D37}" presName="rootnode" presStyleCnt="0">
        <dgm:presLayoutVars>
          <dgm:chMax/>
          <dgm:chPref/>
          <dgm:dir/>
          <dgm:animLvl val="lvl"/>
        </dgm:presLayoutVars>
      </dgm:prSet>
      <dgm:spPr/>
    </dgm:pt>
    <dgm:pt modelId="{B07824BD-C1CB-4098-8E38-D3E1F721DF31}" type="pres">
      <dgm:prSet presAssocID="{EF034794-D109-40B6-8FA2-8971C3123AB6}" presName="composite" presStyleCnt="0"/>
      <dgm:spPr/>
    </dgm:pt>
    <dgm:pt modelId="{85769F8C-5820-4CB5-B01D-69A648973D8F}" type="pres">
      <dgm:prSet presAssocID="{EF034794-D109-40B6-8FA2-8971C3123AB6}" presName="LShape" presStyleLbl="alignNode1" presStyleIdx="0" presStyleCnt="1" custLinFactNeighborX="-82440" custLinFactNeighborY="-11425"/>
      <dgm:spPr>
        <a:solidFill>
          <a:srgbClr val="418AB3"/>
        </a:solidFill>
      </dgm:spPr>
    </dgm:pt>
    <dgm:pt modelId="{18F7A15A-3ED1-4A32-B700-36B8D6BBE441}" type="pres">
      <dgm:prSet presAssocID="{EF034794-D109-40B6-8FA2-8971C3123AB6}" presName="ParentText" presStyleLbl="revTx" presStyleIdx="0" presStyleCnt="1" custLinFactNeighborX="-90662" custLinFactNeighborY="-9770">
        <dgm:presLayoutVars>
          <dgm:chMax val="0"/>
          <dgm:chPref val="0"/>
          <dgm:bulletEnabled val="1"/>
        </dgm:presLayoutVars>
      </dgm:prSet>
      <dgm:spPr/>
    </dgm:pt>
  </dgm:ptLst>
  <dgm:cxnLst>
    <dgm:cxn modelId="{57D67B06-1099-E540-81D9-641D8C0CC83A}" type="presOf" srcId="{EF034794-D109-40B6-8FA2-8971C3123AB6}" destId="{18F7A15A-3ED1-4A32-B700-36B8D6BBE441}" srcOrd="0" destOrd="0" presId="urn:microsoft.com/office/officeart/2009/3/layout/StepUpProcess"/>
    <dgm:cxn modelId="{80FF73C0-9BCD-436E-A85B-D6D7D322462C}" srcId="{41DDEAAE-DE55-45A3-A4F7-3874E0140D37}" destId="{EF034794-D109-40B6-8FA2-8971C3123AB6}" srcOrd="0" destOrd="0" parTransId="{64D09C75-3D44-4CEF-9459-5C91DB44A9EA}" sibTransId="{CDDFC891-FC62-4131-A642-2D94388BCCE2}"/>
    <dgm:cxn modelId="{2607AFFA-E9F8-4160-9AE4-19F4DB2B71C9}" type="presOf" srcId="{41DDEAAE-DE55-45A3-A4F7-3874E0140D37}" destId="{EB3CB291-E23A-4667-A32E-A640A76557A1}" srcOrd="0" destOrd="0" presId="urn:microsoft.com/office/officeart/2009/3/layout/StepUpProcess"/>
    <dgm:cxn modelId="{7FF1E588-8ADF-F141-BEE0-12DA147BE216}" type="presParOf" srcId="{EB3CB291-E23A-4667-A32E-A640A76557A1}" destId="{B07824BD-C1CB-4098-8E38-D3E1F721DF31}" srcOrd="0" destOrd="0" presId="urn:microsoft.com/office/officeart/2009/3/layout/StepUpProcess"/>
    <dgm:cxn modelId="{A67143A2-38C0-1645-93C6-86C6A30F4628}" type="presParOf" srcId="{B07824BD-C1CB-4098-8E38-D3E1F721DF31}" destId="{85769F8C-5820-4CB5-B01D-69A648973D8F}" srcOrd="0" destOrd="0" presId="urn:microsoft.com/office/officeart/2009/3/layout/StepUpProcess"/>
    <dgm:cxn modelId="{B3A01BBA-2BCD-5748-960D-6B5848BE07D2}" type="presParOf" srcId="{B07824BD-C1CB-4098-8E38-D3E1F721DF31}" destId="{18F7A15A-3ED1-4A32-B700-36B8D6BBE441}"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DDEAAE-DE55-45A3-A4F7-3874E0140D37}"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15E11DBD-E9B5-4BCF-A56C-7AAE26CE30DC}">
      <dgm:prSet phldrT="[Text]" custT="1"/>
      <dgm:spPr/>
      <dgm:t>
        <a:bodyPr/>
        <a:lstStyle/>
        <a:p>
          <a:r>
            <a:rPr lang="en-US" sz="4200" dirty="0"/>
            <a:t>Hospital Systems</a:t>
          </a:r>
        </a:p>
      </dgm:t>
    </dgm:pt>
    <dgm:pt modelId="{B7B43D5B-12E9-44B1-B818-4B50F6AD3C0A}" type="parTrans" cxnId="{5E0737F0-6DE4-4885-BC59-82E10D617E50}">
      <dgm:prSet/>
      <dgm:spPr/>
      <dgm:t>
        <a:bodyPr/>
        <a:lstStyle/>
        <a:p>
          <a:endParaRPr lang="en-US"/>
        </a:p>
      </dgm:t>
    </dgm:pt>
    <dgm:pt modelId="{329BDEDB-415B-4AB3-B964-E819D0C56DBB}" type="sibTrans" cxnId="{5E0737F0-6DE4-4885-BC59-82E10D617E50}">
      <dgm:prSet/>
      <dgm:spPr/>
      <dgm:t>
        <a:bodyPr/>
        <a:lstStyle/>
        <a:p>
          <a:endParaRPr lang="en-US"/>
        </a:p>
      </dgm:t>
    </dgm:pt>
    <dgm:pt modelId="{EB3CB291-E23A-4667-A32E-A640A76557A1}" type="pres">
      <dgm:prSet presAssocID="{41DDEAAE-DE55-45A3-A4F7-3874E0140D37}" presName="rootnode" presStyleCnt="0">
        <dgm:presLayoutVars>
          <dgm:chMax/>
          <dgm:chPref/>
          <dgm:dir/>
          <dgm:animLvl val="lvl"/>
        </dgm:presLayoutVars>
      </dgm:prSet>
      <dgm:spPr/>
    </dgm:pt>
    <dgm:pt modelId="{DF2F85E9-6BAE-40EA-8F18-DAFCA3EFFB69}" type="pres">
      <dgm:prSet presAssocID="{15E11DBD-E9B5-4BCF-A56C-7AAE26CE30DC}" presName="composite" presStyleCnt="0"/>
      <dgm:spPr/>
    </dgm:pt>
    <dgm:pt modelId="{A5E67CF4-39ED-4CC8-A27F-E45EA5D3AC44}" type="pres">
      <dgm:prSet presAssocID="{15E11DBD-E9B5-4BCF-A56C-7AAE26CE30DC}" presName="LShape" presStyleLbl="alignNode1" presStyleIdx="0" presStyleCnt="1" custLinFactNeighborX="-82440" custLinFactNeighborY="-16859"/>
      <dgm:spPr>
        <a:solidFill>
          <a:srgbClr val="838383"/>
        </a:solidFill>
      </dgm:spPr>
    </dgm:pt>
    <dgm:pt modelId="{F0124EB5-2136-46F3-B2F4-41A5196C24A0}" type="pres">
      <dgm:prSet presAssocID="{15E11DBD-E9B5-4BCF-A56C-7AAE26CE30DC}" presName="ParentText" presStyleLbl="revTx" presStyleIdx="0" presStyleCnt="1" custLinFactNeighborX="-91376" custLinFactNeighborY="-14487">
        <dgm:presLayoutVars>
          <dgm:chMax val="0"/>
          <dgm:chPref val="0"/>
          <dgm:bulletEnabled val="1"/>
        </dgm:presLayoutVars>
      </dgm:prSet>
      <dgm:spPr/>
    </dgm:pt>
  </dgm:ptLst>
  <dgm:cxnLst>
    <dgm:cxn modelId="{3B26BFA1-2266-5442-857E-176E1B792F56}" type="presOf" srcId="{15E11DBD-E9B5-4BCF-A56C-7AAE26CE30DC}" destId="{F0124EB5-2136-46F3-B2F4-41A5196C24A0}" srcOrd="0" destOrd="0" presId="urn:microsoft.com/office/officeart/2009/3/layout/StepUpProcess"/>
    <dgm:cxn modelId="{5E0737F0-6DE4-4885-BC59-82E10D617E50}" srcId="{41DDEAAE-DE55-45A3-A4F7-3874E0140D37}" destId="{15E11DBD-E9B5-4BCF-A56C-7AAE26CE30DC}" srcOrd="0" destOrd="0" parTransId="{B7B43D5B-12E9-44B1-B818-4B50F6AD3C0A}" sibTransId="{329BDEDB-415B-4AB3-B964-E819D0C56DBB}"/>
    <dgm:cxn modelId="{2607AFFA-E9F8-4160-9AE4-19F4DB2B71C9}" type="presOf" srcId="{41DDEAAE-DE55-45A3-A4F7-3874E0140D37}" destId="{EB3CB291-E23A-4667-A32E-A640A76557A1}" srcOrd="0" destOrd="0" presId="urn:microsoft.com/office/officeart/2009/3/layout/StepUpProcess"/>
    <dgm:cxn modelId="{F3D71668-C07E-F84A-9346-33172C73A2DF}" type="presParOf" srcId="{EB3CB291-E23A-4667-A32E-A640A76557A1}" destId="{DF2F85E9-6BAE-40EA-8F18-DAFCA3EFFB69}" srcOrd="0" destOrd="0" presId="urn:microsoft.com/office/officeart/2009/3/layout/StepUpProcess"/>
    <dgm:cxn modelId="{292CDE32-C006-C74E-ADC9-7EB6BF953357}" type="presParOf" srcId="{DF2F85E9-6BAE-40EA-8F18-DAFCA3EFFB69}" destId="{A5E67CF4-39ED-4CC8-A27F-E45EA5D3AC44}" srcOrd="0" destOrd="0" presId="urn:microsoft.com/office/officeart/2009/3/layout/StepUpProcess"/>
    <dgm:cxn modelId="{EDD45A15-DCEB-554B-A950-92490B25CFAD}" type="presParOf" srcId="{DF2F85E9-6BAE-40EA-8F18-DAFCA3EFFB69}" destId="{F0124EB5-2136-46F3-B2F4-41A5196C24A0}"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1F518-1190-4883-914B-1FB66E6D3A63}">
      <dsp:nvSpPr>
        <dsp:cNvPr id="0" name=""/>
        <dsp:cNvSpPr/>
      </dsp:nvSpPr>
      <dsp:spPr>
        <a:xfrm rot="5400000">
          <a:off x="664565" y="995726"/>
          <a:ext cx="1718166" cy="2858991"/>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B372F1-8EF3-4532-ACC6-E65E1D63ACA2}">
      <dsp:nvSpPr>
        <dsp:cNvPr id="0" name=""/>
        <dsp:cNvSpPr/>
      </dsp:nvSpPr>
      <dsp:spPr>
        <a:xfrm>
          <a:off x="377760" y="1849948"/>
          <a:ext cx="2581113" cy="2262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State Resources</a:t>
          </a:r>
        </a:p>
      </dsp:txBody>
      <dsp:txXfrm>
        <a:off x="377760" y="1849948"/>
        <a:ext cx="2581113" cy="2262497"/>
      </dsp:txXfrm>
    </dsp:sp>
    <dsp:sp modelId="{B746139E-4627-4CCC-9299-5653D77ED24D}">
      <dsp:nvSpPr>
        <dsp:cNvPr id="0" name=""/>
        <dsp:cNvSpPr/>
      </dsp:nvSpPr>
      <dsp:spPr>
        <a:xfrm>
          <a:off x="2471871" y="785244"/>
          <a:ext cx="487002" cy="487002"/>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769F8C-5820-4CB5-B01D-69A648973D8F}">
      <dsp:nvSpPr>
        <dsp:cNvPr id="0" name=""/>
        <dsp:cNvSpPr/>
      </dsp:nvSpPr>
      <dsp:spPr>
        <a:xfrm rot="5400000">
          <a:off x="3824351" y="213834"/>
          <a:ext cx="1718166" cy="2858991"/>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7A15A-3ED1-4A32-B700-36B8D6BBE441}">
      <dsp:nvSpPr>
        <dsp:cNvPr id="0" name=""/>
        <dsp:cNvSpPr/>
      </dsp:nvSpPr>
      <dsp:spPr>
        <a:xfrm>
          <a:off x="3537547" y="1068056"/>
          <a:ext cx="2581113" cy="2262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EMS Systems</a:t>
          </a:r>
        </a:p>
      </dsp:txBody>
      <dsp:txXfrm>
        <a:off x="3537547" y="1068056"/>
        <a:ext cx="2581113" cy="2262497"/>
      </dsp:txXfrm>
    </dsp:sp>
    <dsp:sp modelId="{F6F2BEFC-1674-4E8D-98FF-DE4432BB887C}">
      <dsp:nvSpPr>
        <dsp:cNvPr id="0" name=""/>
        <dsp:cNvSpPr/>
      </dsp:nvSpPr>
      <dsp:spPr>
        <a:xfrm>
          <a:off x="5631657" y="3352"/>
          <a:ext cx="487002" cy="487002"/>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E67CF4-39ED-4CC8-A27F-E45EA5D3AC44}">
      <dsp:nvSpPr>
        <dsp:cNvPr id="0" name=""/>
        <dsp:cNvSpPr/>
      </dsp:nvSpPr>
      <dsp:spPr>
        <a:xfrm rot="5400000">
          <a:off x="6984138" y="-568058"/>
          <a:ext cx="1718166" cy="2858991"/>
        </a:xfrm>
        <a:prstGeom prst="corner">
          <a:avLst>
            <a:gd name="adj1" fmla="val 16120"/>
            <a:gd name="adj2" fmla="val 16110"/>
          </a:avLst>
        </a:prstGeom>
        <a:solidFill>
          <a:srgbClr val="838383"/>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124EB5-2136-46F3-B2F4-41A5196C24A0}">
      <dsp:nvSpPr>
        <dsp:cNvPr id="0" name=""/>
        <dsp:cNvSpPr/>
      </dsp:nvSpPr>
      <dsp:spPr>
        <a:xfrm>
          <a:off x="6697333" y="286164"/>
          <a:ext cx="2581113" cy="2262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Hospital Systems</a:t>
          </a:r>
        </a:p>
      </dsp:txBody>
      <dsp:txXfrm>
        <a:off x="6697333" y="286164"/>
        <a:ext cx="2581113" cy="22624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1F518-1190-4883-914B-1FB66E6D3A63}">
      <dsp:nvSpPr>
        <dsp:cNvPr id="0" name=""/>
        <dsp:cNvSpPr/>
      </dsp:nvSpPr>
      <dsp:spPr>
        <a:xfrm rot="5400000">
          <a:off x="1709817" y="-159366"/>
          <a:ext cx="1913106" cy="3183366"/>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B372F1-8EF3-4532-ACC6-E65E1D63ACA2}">
      <dsp:nvSpPr>
        <dsp:cNvPr id="0" name=""/>
        <dsp:cNvSpPr/>
      </dsp:nvSpPr>
      <dsp:spPr>
        <a:xfrm>
          <a:off x="1312748" y="779047"/>
          <a:ext cx="2873961" cy="2519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State Resources</a:t>
          </a:r>
        </a:p>
      </dsp:txBody>
      <dsp:txXfrm>
        <a:off x="1312748" y="779047"/>
        <a:ext cx="2873961" cy="25191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69F8C-5820-4CB5-B01D-69A648973D8F}">
      <dsp:nvSpPr>
        <dsp:cNvPr id="0" name=""/>
        <dsp:cNvSpPr/>
      </dsp:nvSpPr>
      <dsp:spPr>
        <a:xfrm rot="5400000">
          <a:off x="705437" y="-465333"/>
          <a:ext cx="2124882" cy="3535757"/>
        </a:xfrm>
        <a:prstGeom prst="corner">
          <a:avLst>
            <a:gd name="adj1" fmla="val 16120"/>
            <a:gd name="adj2" fmla="val 16110"/>
          </a:avLst>
        </a:prstGeom>
        <a:solidFill>
          <a:srgbClr val="418AB3"/>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7A15A-3ED1-4A32-B700-36B8D6BBE441}">
      <dsp:nvSpPr>
        <dsp:cNvPr id="0" name=""/>
        <dsp:cNvSpPr/>
      </dsp:nvSpPr>
      <dsp:spPr>
        <a:xfrm>
          <a:off x="371597" y="560493"/>
          <a:ext cx="3192101" cy="2798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EMS Systems</a:t>
          </a:r>
        </a:p>
      </dsp:txBody>
      <dsp:txXfrm>
        <a:off x="371597" y="560493"/>
        <a:ext cx="3192101" cy="27980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67CF4-39ED-4CC8-A27F-E45EA5D3AC44}">
      <dsp:nvSpPr>
        <dsp:cNvPr id="0" name=""/>
        <dsp:cNvSpPr/>
      </dsp:nvSpPr>
      <dsp:spPr>
        <a:xfrm rot="5400000">
          <a:off x="705437" y="-580799"/>
          <a:ext cx="2124882" cy="3535757"/>
        </a:xfrm>
        <a:prstGeom prst="corner">
          <a:avLst>
            <a:gd name="adj1" fmla="val 16120"/>
            <a:gd name="adj2" fmla="val 16110"/>
          </a:avLst>
        </a:prstGeom>
        <a:solidFill>
          <a:srgbClr val="838383"/>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124EB5-2136-46F3-B2F4-41A5196C24A0}">
      <dsp:nvSpPr>
        <dsp:cNvPr id="0" name=""/>
        <dsp:cNvSpPr/>
      </dsp:nvSpPr>
      <dsp:spPr>
        <a:xfrm>
          <a:off x="348805" y="428508"/>
          <a:ext cx="3192101" cy="2798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US" sz="4200" kern="1200" dirty="0"/>
            <a:t>Hospital Systems</a:t>
          </a:r>
        </a:p>
      </dsp:txBody>
      <dsp:txXfrm>
        <a:off x="348805" y="428508"/>
        <a:ext cx="3192101" cy="2798064"/>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B33BB8-6C7A-4BE0-9B55-9EAC48D52EC6}" type="datetimeFigureOut">
              <a:rPr lang="en-US"/>
              <a:t>3/12/2019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7AA83-DE31-4E93-AB07-EF7FB05F6670}" type="slidenum">
              <a:rPr/>
              <a:t>‹#›</a:t>
            </a:fld>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1EF64-F73B-4314-BB6F-BC0937BBDF19}" type="datetimeFigureOut">
              <a:rPr lang="en-US"/>
              <a:t>3/12/2019</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E2820-AFE1-45FA-949E-17BDB534E1DC}" type="slidenum">
              <a:rPr/>
              <a:t>‹#›</a:t>
            </a:fld>
            <a:endParaRPr/>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1</a:t>
            </a:fld>
            <a:endParaRPr lang="en-US"/>
          </a:p>
        </p:txBody>
      </p:sp>
    </p:spTree>
    <p:extLst>
      <p:ext uri="{BB962C8B-B14F-4D97-AF65-F5344CB8AC3E}">
        <p14:creationId xmlns:p14="http://schemas.microsoft.com/office/powerpoint/2010/main" val="306991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 Inouye’s chief of staff’s daughter was hospitalized and died from meningitis that was poorly treated in an 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50 states, DC, 5 US territories and 3 Freely Associated States have received grants</a:t>
            </a:r>
          </a:p>
          <a:p>
            <a:endParaRPr lang="en-US" dirty="0"/>
          </a:p>
          <a:p>
            <a:r>
              <a:rPr lang="en-US" dirty="0"/>
              <a:t>Freely Associated States are Marshall Islands, Micronesia and </a:t>
            </a:r>
            <a:r>
              <a:rPr lang="en-US" dirty="0" err="1"/>
              <a:t>Palua</a:t>
            </a:r>
            <a:endParaRPr lang="en-US" dirty="0"/>
          </a:p>
        </p:txBody>
      </p:sp>
      <p:sp>
        <p:nvSpPr>
          <p:cNvPr id="4" name="Slide Number Placeholder 3"/>
          <p:cNvSpPr>
            <a:spLocks noGrp="1"/>
          </p:cNvSpPr>
          <p:nvPr>
            <p:ph type="sldNum" sz="quarter" idx="10"/>
          </p:nvPr>
        </p:nvSpPr>
        <p:spPr/>
        <p:txBody>
          <a:bodyPr/>
          <a:lstStyle/>
          <a:p>
            <a:fld id="{FE7DE1F8-1C70-FA47-B2FD-C5635DF9E9BB}" type="slidenum">
              <a:rPr lang="en-US" smtClean="0"/>
              <a:t>6</a:t>
            </a:fld>
            <a:endParaRPr lang="en-US"/>
          </a:p>
        </p:txBody>
      </p:sp>
    </p:spTree>
    <p:extLst>
      <p:ext uri="{BB962C8B-B14F-4D97-AF65-F5344CB8AC3E}">
        <p14:creationId xmlns:p14="http://schemas.microsoft.com/office/powerpoint/2010/main" val="2746917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7DE1F8-1C70-FA47-B2FD-C5635DF9E9BB}" type="slidenum">
              <a:rPr lang="en-US" smtClean="0"/>
              <a:t>33</a:t>
            </a:fld>
            <a:endParaRPr lang="en-US"/>
          </a:p>
        </p:txBody>
      </p:sp>
    </p:spTree>
    <p:extLst>
      <p:ext uri="{BB962C8B-B14F-4D97-AF65-F5344CB8AC3E}">
        <p14:creationId xmlns:p14="http://schemas.microsoft.com/office/powerpoint/2010/main" val="1166044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7DE1F8-1C70-FA47-B2FD-C5635DF9E9BB}" type="slidenum">
              <a:rPr lang="en-US" smtClean="0"/>
              <a:t>34</a:t>
            </a:fld>
            <a:endParaRPr lang="en-US"/>
          </a:p>
        </p:txBody>
      </p:sp>
    </p:spTree>
    <p:extLst>
      <p:ext uri="{BB962C8B-B14F-4D97-AF65-F5344CB8AC3E}">
        <p14:creationId xmlns:p14="http://schemas.microsoft.com/office/powerpoint/2010/main" val="39633502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t>3/12/2019</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427AEA-BBBB-4C9B-AB23-214EAA8AB789}" type="datetime1">
              <a:rPr lang="en-US"/>
              <a:t>3/12/2019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91CA30-F5CD-4CA0-B16A-349C6F830700}" type="datetime1">
              <a:rPr lang="en-US"/>
              <a:t>3/12/2019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B3AF48E-ABA0-4B58-B562-D1D7408067C4}" type="datetime1">
              <a:rPr lang="en-US"/>
              <a:t>3/12/2019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en-US"/>
              <a:t>Click to edit Master title style</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5034C-8BD9-4B0C-893B-33834FAB227F}" type="datetime1">
              <a:rPr lang="en-US"/>
              <a:t>3/12/2019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CD787AA-CBCD-47F9-A04C-7106C508CDE4}" type="datetime1">
              <a:rPr lang="en-US"/>
              <a:t>3/12/2019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AD1CC9DD-75F5-4611-BA0B-CFB1A226639C}" type="datetime1">
              <a:rPr lang="en-US"/>
              <a:t>3/12/2019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t>3/12/2019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3/12/2019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85CD17-C377-4DE5-9FCA-CC7471605C58}" type="datetime1">
              <a:rPr lang="en-US"/>
              <a:t>3/12/2019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BE9F02-BE96-4BAE-86A5-1FA60D24CAE2}" type="datetime1">
              <a:rPr lang="en-US"/>
              <a:t>3/12/2019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9D3B9702-7FBF-4720-8670-571C5E7EEDDE}" type="datetime1">
              <a:rPr lang="en-US" smtClean="0"/>
              <a:pPr/>
              <a:t>3/12/2019</a:t>
            </a:fld>
            <a:endParaRPr lang="en-US" dirty="0"/>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8FDBFFB2-86D9-4B8F-A59A-553A60B94BBE}" type="slidenum">
              <a:rPr lang="en-US" smtClean="0"/>
              <a:pPr/>
              <a:t>‹#›</a:t>
            </a:fld>
            <a:endParaRPr lang="en-US"/>
          </a:p>
        </p:txBody>
      </p:sp>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g"/><Relationship Id="rId3" Type="http://schemas.openxmlformats.org/officeDocument/2006/relationships/image" Target="../media/image13.png"/><Relationship Id="rId7" Type="http://schemas.openxmlformats.org/officeDocument/2006/relationships/image" Target="../media/image17.jpg"/><Relationship Id="rId12" Type="http://schemas.openxmlformats.org/officeDocument/2006/relationships/image" Target="../media/image22.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5" Type="http://schemas.openxmlformats.org/officeDocument/2006/relationships/image" Target="../media/image2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EMS for Children</a:t>
            </a:r>
          </a:p>
        </p:txBody>
      </p:sp>
      <p:sp>
        <p:nvSpPr>
          <p:cNvPr id="3" name="Subtitle 2"/>
          <p:cNvSpPr>
            <a:spLocks noGrp="1"/>
          </p:cNvSpPr>
          <p:nvPr>
            <p:ph type="subTitle" idx="1"/>
          </p:nvPr>
        </p:nvSpPr>
        <p:spPr/>
        <p:txBody>
          <a:bodyPr/>
          <a:lstStyle/>
          <a:p>
            <a:r>
              <a:rPr lang="en-US" dirty="0"/>
              <a:t>Marc Minkler</a:t>
            </a:r>
          </a:p>
          <a:p>
            <a:r>
              <a:rPr lang="en-US" dirty="0"/>
              <a:t>Maine EMS-C Program Manager</a:t>
            </a:r>
          </a:p>
        </p:txBody>
      </p:sp>
    </p:spTree>
    <p:extLst>
      <p:ext uri="{BB962C8B-B14F-4D97-AF65-F5344CB8AC3E}">
        <p14:creationId xmlns:p14="http://schemas.microsoft.com/office/powerpoint/2010/main" val="35784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DB777-221A-49F8-8FB3-6B75E80B3624}"/>
              </a:ext>
            </a:extLst>
          </p:cNvPr>
          <p:cNvSpPr>
            <a:spLocks noGrp="1"/>
          </p:cNvSpPr>
          <p:nvPr>
            <p:ph type="title"/>
          </p:nvPr>
        </p:nvSpPr>
        <p:spPr>
          <a:xfrm>
            <a:off x="1409700" y="149811"/>
            <a:ext cx="9372600" cy="767797"/>
          </a:xfrm>
        </p:spPr>
        <p:txBody>
          <a:bodyPr/>
          <a:lstStyle/>
          <a:p>
            <a:pPr algn="ctr"/>
            <a:r>
              <a:rPr lang="en-US" dirty="0"/>
              <a:t>National EMSC Data Analysis Center</a:t>
            </a:r>
          </a:p>
        </p:txBody>
      </p:sp>
      <p:sp>
        <p:nvSpPr>
          <p:cNvPr id="3" name="Content Placeholder 2">
            <a:extLst>
              <a:ext uri="{FF2B5EF4-FFF2-40B4-BE49-F238E27FC236}">
                <a16:creationId xmlns:a16="http://schemas.microsoft.com/office/drawing/2014/main" id="{C97433F7-577B-4792-8EF1-0419883854F2}"/>
              </a:ext>
            </a:extLst>
          </p:cNvPr>
          <p:cNvSpPr>
            <a:spLocks noGrp="1"/>
          </p:cNvSpPr>
          <p:nvPr>
            <p:ph idx="1"/>
          </p:nvPr>
        </p:nvSpPr>
        <p:spPr>
          <a:xfrm>
            <a:off x="1409700" y="2094270"/>
            <a:ext cx="10515600" cy="2843828"/>
          </a:xfrm>
        </p:spPr>
        <p:txBody>
          <a:bodyPr/>
          <a:lstStyle/>
          <a:p>
            <a:r>
              <a:rPr lang="en-US" dirty="0"/>
              <a:t>Provides technical assistance to EMSC grantees</a:t>
            </a:r>
          </a:p>
          <a:p>
            <a:r>
              <a:rPr lang="en-US" dirty="0"/>
              <a:t>Located at the University of Utah School of Medicine</a:t>
            </a:r>
          </a:p>
          <a:p>
            <a:r>
              <a:rPr lang="en-US" dirty="0"/>
              <a:t>Established in 1995 to</a:t>
            </a:r>
          </a:p>
          <a:p>
            <a:pPr lvl="1"/>
            <a:r>
              <a:rPr lang="en-US" dirty="0"/>
              <a:t>Assist in the collection of EMSC data</a:t>
            </a:r>
          </a:p>
          <a:p>
            <a:pPr lvl="1"/>
            <a:r>
              <a:rPr lang="en-US" dirty="0"/>
              <a:t>Help provide define and foster adoption of common EMS definitions</a:t>
            </a:r>
          </a:p>
          <a:p>
            <a:pPr lvl="1"/>
            <a:r>
              <a:rPr lang="en-US" dirty="0"/>
              <a:t>Enhance data collection analysis</a:t>
            </a:r>
          </a:p>
        </p:txBody>
      </p:sp>
      <p:grpSp>
        <p:nvGrpSpPr>
          <p:cNvPr id="5" name="Group 4">
            <a:extLst>
              <a:ext uri="{FF2B5EF4-FFF2-40B4-BE49-F238E27FC236}">
                <a16:creationId xmlns:a16="http://schemas.microsoft.com/office/drawing/2014/main" id="{8064C036-535E-4955-BCED-A81B98C42CCC}"/>
              </a:ext>
            </a:extLst>
          </p:cNvPr>
          <p:cNvGrpSpPr/>
          <p:nvPr/>
        </p:nvGrpSpPr>
        <p:grpSpPr>
          <a:xfrm>
            <a:off x="3034146" y="988758"/>
            <a:ext cx="5676900" cy="866775"/>
            <a:chOff x="4400830" y="1480370"/>
            <a:chExt cx="5676900" cy="866775"/>
          </a:xfrm>
        </p:grpSpPr>
        <p:pic>
          <p:nvPicPr>
            <p:cNvPr id="4" name="Picture 3">
              <a:extLst>
                <a:ext uri="{FF2B5EF4-FFF2-40B4-BE49-F238E27FC236}">
                  <a16:creationId xmlns:a16="http://schemas.microsoft.com/office/drawing/2014/main" id="{596E6034-6693-43B8-9D39-F86F87D6A174}"/>
                </a:ext>
              </a:extLst>
            </p:cNvPr>
            <p:cNvPicPr>
              <a:picLocks noChangeAspect="1"/>
            </p:cNvPicPr>
            <p:nvPr/>
          </p:nvPicPr>
          <p:blipFill>
            <a:blip r:embed="rId2"/>
            <a:stretch>
              <a:fillRect/>
            </a:stretch>
          </p:blipFill>
          <p:spPr>
            <a:xfrm>
              <a:off x="4400830" y="1480370"/>
              <a:ext cx="5676900" cy="866775"/>
            </a:xfrm>
            <a:prstGeom prst="rect">
              <a:avLst/>
            </a:prstGeom>
          </p:spPr>
        </p:pic>
        <p:pic>
          <p:nvPicPr>
            <p:cNvPr id="1026" name="Picture 2" descr="NEDARC Logo">
              <a:extLst>
                <a:ext uri="{FF2B5EF4-FFF2-40B4-BE49-F238E27FC236}">
                  <a16:creationId xmlns:a16="http://schemas.microsoft.com/office/drawing/2014/main" id="{63807019-D434-4CF0-AD68-5F60A2A75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1495425"/>
              <a:ext cx="2819400" cy="3905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22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DB528DCC-613E-184A-9671-8D2F919951A4}"/>
              </a:ext>
            </a:extLst>
          </p:cNvPr>
          <p:cNvSpPr/>
          <p:nvPr/>
        </p:nvSpPr>
        <p:spPr>
          <a:xfrm>
            <a:off x="3842080" y="1111965"/>
            <a:ext cx="4507831" cy="381802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1879D61-0B62-EF45-99A5-CDD572D9900D}"/>
              </a:ext>
            </a:extLst>
          </p:cNvPr>
          <p:cNvSpPr txBox="1"/>
          <p:nvPr/>
        </p:nvSpPr>
        <p:spPr>
          <a:xfrm>
            <a:off x="2059711" y="2097872"/>
            <a:ext cx="2469303" cy="1200329"/>
          </a:xfrm>
          <a:prstGeom prst="rect">
            <a:avLst/>
          </a:prstGeom>
          <a:solidFill>
            <a:schemeClr val="bg1"/>
          </a:solidFill>
          <a:ln>
            <a:solidFill>
              <a:schemeClr val="accent1">
                <a:shade val="50000"/>
              </a:schemeClr>
            </a:solidFill>
          </a:ln>
        </p:spPr>
        <p:txBody>
          <a:bodyPr wrap="square" rtlCol="0">
            <a:spAutoFit/>
          </a:bodyPr>
          <a:lstStyle/>
          <a:p>
            <a:pPr algn="ctr"/>
            <a:r>
              <a:rPr lang="en-US" sz="3600" b="1" dirty="0"/>
              <a:t>Hospital Systems</a:t>
            </a:r>
          </a:p>
        </p:txBody>
      </p:sp>
      <p:sp>
        <p:nvSpPr>
          <p:cNvPr id="8" name="TextBox 7">
            <a:extLst>
              <a:ext uri="{FF2B5EF4-FFF2-40B4-BE49-F238E27FC236}">
                <a16:creationId xmlns:a16="http://schemas.microsoft.com/office/drawing/2014/main" id="{2DBCD27A-CEA2-814F-93F5-2C50F266180C}"/>
              </a:ext>
            </a:extLst>
          </p:cNvPr>
          <p:cNvSpPr txBox="1"/>
          <p:nvPr/>
        </p:nvSpPr>
        <p:spPr>
          <a:xfrm>
            <a:off x="4042606" y="5074817"/>
            <a:ext cx="4106780" cy="646331"/>
          </a:xfrm>
          <a:prstGeom prst="rect">
            <a:avLst/>
          </a:prstGeom>
          <a:solidFill>
            <a:schemeClr val="bg1"/>
          </a:solidFill>
          <a:ln>
            <a:solidFill>
              <a:schemeClr val="accent1">
                <a:shade val="50000"/>
              </a:schemeClr>
            </a:solidFill>
          </a:ln>
        </p:spPr>
        <p:txBody>
          <a:bodyPr wrap="square" rtlCol="0">
            <a:spAutoFit/>
          </a:bodyPr>
          <a:lstStyle/>
          <a:p>
            <a:pPr algn="ctr"/>
            <a:r>
              <a:rPr lang="en-US" sz="3600" b="1" dirty="0"/>
              <a:t>State Resources</a:t>
            </a:r>
          </a:p>
        </p:txBody>
      </p:sp>
      <p:sp>
        <p:nvSpPr>
          <p:cNvPr id="9" name="TextBox 8">
            <a:extLst>
              <a:ext uri="{FF2B5EF4-FFF2-40B4-BE49-F238E27FC236}">
                <a16:creationId xmlns:a16="http://schemas.microsoft.com/office/drawing/2014/main" id="{6D4F9A88-0AF3-7A4C-BCEF-21576303DC0A}"/>
              </a:ext>
            </a:extLst>
          </p:cNvPr>
          <p:cNvSpPr txBox="1"/>
          <p:nvPr/>
        </p:nvSpPr>
        <p:spPr>
          <a:xfrm>
            <a:off x="7662976" y="2097873"/>
            <a:ext cx="2431104" cy="1200329"/>
          </a:xfrm>
          <a:prstGeom prst="rect">
            <a:avLst/>
          </a:prstGeom>
          <a:solidFill>
            <a:schemeClr val="bg1"/>
          </a:solidFill>
          <a:ln>
            <a:solidFill>
              <a:schemeClr val="accent1">
                <a:shade val="50000"/>
              </a:schemeClr>
            </a:solidFill>
          </a:ln>
        </p:spPr>
        <p:txBody>
          <a:bodyPr wrap="square" rtlCol="0">
            <a:spAutoFit/>
          </a:bodyPr>
          <a:lstStyle/>
          <a:p>
            <a:pPr algn="ctr"/>
            <a:r>
              <a:rPr lang="en-US" sz="3600" b="1" dirty="0"/>
              <a:t>EMS </a:t>
            </a:r>
          </a:p>
          <a:p>
            <a:pPr algn="ctr"/>
            <a:r>
              <a:rPr lang="en-US" sz="3600" b="1" dirty="0"/>
              <a:t>Systems</a:t>
            </a:r>
          </a:p>
        </p:txBody>
      </p:sp>
      <p:sp>
        <p:nvSpPr>
          <p:cNvPr id="11" name="Title 1">
            <a:extLst>
              <a:ext uri="{FF2B5EF4-FFF2-40B4-BE49-F238E27FC236}">
                <a16:creationId xmlns:a16="http://schemas.microsoft.com/office/drawing/2014/main" id="{FCA2A2D2-94E5-954B-B2EC-EC61D2FE9C38}"/>
              </a:ext>
            </a:extLst>
          </p:cNvPr>
          <p:cNvSpPr txBox="1">
            <a:spLocks/>
          </p:cNvSpPr>
          <p:nvPr/>
        </p:nvSpPr>
        <p:spPr>
          <a:xfrm>
            <a:off x="4529014" y="2524149"/>
            <a:ext cx="3133962" cy="1979561"/>
          </a:xfrm>
          <a:prstGeom prst="rect">
            <a:avLst/>
          </a:prstGeom>
          <a:ln>
            <a:noFill/>
          </a:ln>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algn="ctr"/>
            <a:r>
              <a:rPr lang="fr-FR" sz="2000" b="1" i="1" dirty="0" err="1"/>
              <a:t>Integrate</a:t>
            </a:r>
            <a:r>
              <a:rPr lang="fr-FR" sz="2000" b="1" i="1" dirty="0"/>
              <a:t> </a:t>
            </a:r>
            <a:r>
              <a:rPr lang="fr-FR" sz="2000" b="1" i="1" dirty="0" err="1"/>
              <a:t>pediatric</a:t>
            </a:r>
            <a:r>
              <a:rPr lang="fr-FR" sz="2000" b="1" i="1" dirty="0"/>
              <a:t> </a:t>
            </a:r>
          </a:p>
          <a:p>
            <a:pPr algn="ctr"/>
            <a:r>
              <a:rPr lang="fr-FR" sz="2000" b="1" i="1" dirty="0"/>
              <a:t>care across the emergency medical system.</a:t>
            </a:r>
            <a:endParaRPr lang="en-US" sz="2000" b="1" i="1" dirty="0"/>
          </a:p>
        </p:txBody>
      </p:sp>
      <p:sp>
        <p:nvSpPr>
          <p:cNvPr id="12" name="Title 1">
            <a:extLst>
              <a:ext uri="{FF2B5EF4-FFF2-40B4-BE49-F238E27FC236}">
                <a16:creationId xmlns:a16="http://schemas.microsoft.com/office/drawing/2014/main" id="{4C8A9756-D350-3D47-B6DA-F714E5DB650A}"/>
              </a:ext>
            </a:extLst>
          </p:cNvPr>
          <p:cNvSpPr txBox="1">
            <a:spLocks/>
          </p:cNvSpPr>
          <p:nvPr/>
        </p:nvSpPr>
        <p:spPr>
          <a:xfrm>
            <a:off x="3120978" y="235138"/>
            <a:ext cx="6856740" cy="6572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en-US" sz="4400" dirty="0"/>
              <a:t>What does EMS-C do?</a:t>
            </a:r>
          </a:p>
        </p:txBody>
      </p:sp>
    </p:spTree>
    <p:extLst>
      <p:ext uri="{BB962C8B-B14F-4D97-AF65-F5344CB8AC3E}">
        <p14:creationId xmlns:p14="http://schemas.microsoft.com/office/powerpoint/2010/main" val="2986180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651B1FB-0A24-8945-8EFD-CDD42DD79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62419"/>
            <a:ext cx="12192257" cy="1917700"/>
          </a:xfrm>
          <a:prstGeom prst="rect">
            <a:avLst/>
          </a:prstGeom>
        </p:spPr>
      </p:pic>
      <p:sp>
        <p:nvSpPr>
          <p:cNvPr id="6" name="Oval 5">
            <a:extLst>
              <a:ext uri="{FF2B5EF4-FFF2-40B4-BE49-F238E27FC236}">
                <a16:creationId xmlns:a16="http://schemas.microsoft.com/office/drawing/2014/main" id="{95304BFD-B37B-634F-ACCE-8588E7B19CA6}"/>
              </a:ext>
            </a:extLst>
          </p:cNvPr>
          <p:cNvSpPr/>
          <p:nvPr/>
        </p:nvSpPr>
        <p:spPr>
          <a:xfrm>
            <a:off x="3685366" y="952921"/>
            <a:ext cx="5128591" cy="5168348"/>
          </a:xfrm>
          <a:prstGeom prst="ellipse">
            <a:avLst/>
          </a:prstGeom>
          <a:noFill/>
          <a:ln w="2127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67518BB-594F-E14A-BBAA-3A9DC2878D12}"/>
              </a:ext>
            </a:extLst>
          </p:cNvPr>
          <p:cNvSpPr/>
          <p:nvPr/>
        </p:nvSpPr>
        <p:spPr>
          <a:xfrm>
            <a:off x="2558932" y="840626"/>
            <a:ext cx="4203031" cy="5466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C1983F5-613E-F446-87CB-A91588A23D29}"/>
              </a:ext>
            </a:extLst>
          </p:cNvPr>
          <p:cNvGrpSpPr/>
          <p:nvPr/>
        </p:nvGrpSpPr>
        <p:grpSpPr>
          <a:xfrm>
            <a:off x="6960264" y="733946"/>
            <a:ext cx="1245704" cy="1232452"/>
            <a:chOff x="6455073" y="961649"/>
            <a:chExt cx="1245704" cy="1232452"/>
          </a:xfrm>
        </p:grpSpPr>
        <p:sp>
          <p:nvSpPr>
            <p:cNvPr id="11" name="Oval 10">
              <a:extLst>
                <a:ext uri="{FF2B5EF4-FFF2-40B4-BE49-F238E27FC236}">
                  <a16:creationId xmlns:a16="http://schemas.microsoft.com/office/drawing/2014/main" id="{2051D968-4A71-F244-A08A-54DBD644E9BB}"/>
                </a:ext>
              </a:extLst>
            </p:cNvPr>
            <p:cNvSpPr/>
            <p:nvPr/>
          </p:nvSpPr>
          <p:spPr>
            <a:xfrm>
              <a:off x="6455073" y="961649"/>
              <a:ext cx="1245704" cy="123245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Megaphone">
              <a:extLst>
                <a:ext uri="{FF2B5EF4-FFF2-40B4-BE49-F238E27FC236}">
                  <a16:creationId xmlns:a16="http://schemas.microsoft.com/office/drawing/2014/main" id="{F899B508-C2FD-484E-89C9-12D97EE806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0725" y="1007097"/>
              <a:ext cx="828946" cy="914400"/>
            </a:xfrm>
            <a:prstGeom prst="rect">
              <a:avLst/>
            </a:prstGeom>
          </p:spPr>
        </p:pic>
      </p:grpSp>
      <p:grpSp>
        <p:nvGrpSpPr>
          <p:cNvPr id="4" name="Group 3">
            <a:extLst>
              <a:ext uri="{FF2B5EF4-FFF2-40B4-BE49-F238E27FC236}">
                <a16:creationId xmlns:a16="http://schemas.microsoft.com/office/drawing/2014/main" id="{5FD5D9C5-0237-114F-9710-7C3F616BF8F5}"/>
              </a:ext>
            </a:extLst>
          </p:cNvPr>
          <p:cNvGrpSpPr/>
          <p:nvPr/>
        </p:nvGrpSpPr>
        <p:grpSpPr>
          <a:xfrm>
            <a:off x="7933667" y="2011217"/>
            <a:ext cx="1245704" cy="1232452"/>
            <a:chOff x="7568253" y="2194101"/>
            <a:chExt cx="1245704" cy="1232452"/>
          </a:xfrm>
        </p:grpSpPr>
        <p:sp>
          <p:nvSpPr>
            <p:cNvPr id="16" name="Oval 15">
              <a:extLst>
                <a:ext uri="{FF2B5EF4-FFF2-40B4-BE49-F238E27FC236}">
                  <a16:creationId xmlns:a16="http://schemas.microsoft.com/office/drawing/2014/main" id="{F078D2AB-4DAA-944D-A009-12EAC976447B}"/>
                </a:ext>
              </a:extLst>
            </p:cNvPr>
            <p:cNvSpPr/>
            <p:nvPr/>
          </p:nvSpPr>
          <p:spPr>
            <a:xfrm>
              <a:off x="7568253" y="2194101"/>
              <a:ext cx="1245704" cy="123245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Users">
              <a:extLst>
                <a:ext uri="{FF2B5EF4-FFF2-40B4-BE49-F238E27FC236}">
                  <a16:creationId xmlns:a16="http://schemas.microsoft.com/office/drawing/2014/main" id="{A99291C0-195F-5544-8C71-1CBFF6569D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33905" y="2352599"/>
              <a:ext cx="914400" cy="914400"/>
            </a:xfrm>
            <a:prstGeom prst="rect">
              <a:avLst/>
            </a:prstGeom>
          </p:spPr>
        </p:pic>
      </p:grpSp>
      <p:grpSp>
        <p:nvGrpSpPr>
          <p:cNvPr id="5" name="Group 4">
            <a:extLst>
              <a:ext uri="{FF2B5EF4-FFF2-40B4-BE49-F238E27FC236}">
                <a16:creationId xmlns:a16="http://schemas.microsoft.com/office/drawing/2014/main" id="{4A06EC1D-1874-5E40-9123-28378CE1AEB4}"/>
              </a:ext>
            </a:extLst>
          </p:cNvPr>
          <p:cNvGrpSpPr/>
          <p:nvPr/>
        </p:nvGrpSpPr>
        <p:grpSpPr>
          <a:xfrm>
            <a:off x="7933667" y="3465475"/>
            <a:ext cx="1245704" cy="1232452"/>
            <a:chOff x="7568253" y="4094922"/>
            <a:chExt cx="1245704" cy="1232452"/>
          </a:xfrm>
        </p:grpSpPr>
        <p:sp>
          <p:nvSpPr>
            <p:cNvPr id="17" name="Oval 16">
              <a:extLst>
                <a:ext uri="{FF2B5EF4-FFF2-40B4-BE49-F238E27FC236}">
                  <a16:creationId xmlns:a16="http://schemas.microsoft.com/office/drawing/2014/main" id="{B3B2D44B-F085-D54D-A07E-E999FBC5D5B7}"/>
                </a:ext>
              </a:extLst>
            </p:cNvPr>
            <p:cNvSpPr/>
            <p:nvPr/>
          </p:nvSpPr>
          <p:spPr>
            <a:xfrm>
              <a:off x="7568253" y="4094922"/>
              <a:ext cx="1245704" cy="123245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MagnifyingGlass">
              <a:extLst>
                <a:ext uri="{FF2B5EF4-FFF2-40B4-BE49-F238E27FC236}">
                  <a16:creationId xmlns:a16="http://schemas.microsoft.com/office/drawing/2014/main" id="{4564C52F-96D6-B740-BF28-2DB070059F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48768" y="4253948"/>
              <a:ext cx="914400" cy="914400"/>
            </a:xfrm>
            <a:prstGeom prst="rect">
              <a:avLst/>
            </a:prstGeom>
          </p:spPr>
        </p:pic>
      </p:grpSp>
      <p:grpSp>
        <p:nvGrpSpPr>
          <p:cNvPr id="9" name="Group 8">
            <a:extLst>
              <a:ext uri="{FF2B5EF4-FFF2-40B4-BE49-F238E27FC236}">
                <a16:creationId xmlns:a16="http://schemas.microsoft.com/office/drawing/2014/main" id="{86420C8E-FCDE-604D-BDE3-B0FE7B9533DE}"/>
              </a:ext>
            </a:extLst>
          </p:cNvPr>
          <p:cNvGrpSpPr/>
          <p:nvPr/>
        </p:nvGrpSpPr>
        <p:grpSpPr>
          <a:xfrm>
            <a:off x="6960264" y="4981757"/>
            <a:ext cx="1245704" cy="1232452"/>
            <a:chOff x="6455073" y="5327374"/>
            <a:chExt cx="1245704" cy="1232452"/>
          </a:xfrm>
        </p:grpSpPr>
        <p:sp>
          <p:nvSpPr>
            <p:cNvPr id="18" name="Oval 17">
              <a:extLst>
                <a:ext uri="{FF2B5EF4-FFF2-40B4-BE49-F238E27FC236}">
                  <a16:creationId xmlns:a16="http://schemas.microsoft.com/office/drawing/2014/main" id="{FA6B43DF-7B06-094C-964E-88F521BED48D}"/>
                </a:ext>
              </a:extLst>
            </p:cNvPr>
            <p:cNvSpPr/>
            <p:nvPr/>
          </p:nvSpPr>
          <p:spPr>
            <a:xfrm>
              <a:off x="6455073" y="5327374"/>
              <a:ext cx="1245704" cy="123245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Checklist_LTR">
              <a:extLst>
                <a:ext uri="{FF2B5EF4-FFF2-40B4-BE49-F238E27FC236}">
                  <a16:creationId xmlns:a16="http://schemas.microsoft.com/office/drawing/2014/main" id="{E4C4AFE1-A4F2-6E44-85A4-6691A5928C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3517" y="5486400"/>
              <a:ext cx="914400" cy="914400"/>
            </a:xfrm>
            <a:prstGeom prst="rect">
              <a:avLst/>
            </a:prstGeom>
          </p:spPr>
        </p:pic>
      </p:grpSp>
      <p:sp>
        <p:nvSpPr>
          <p:cNvPr id="25" name="TextBox 24">
            <a:extLst>
              <a:ext uri="{FF2B5EF4-FFF2-40B4-BE49-F238E27FC236}">
                <a16:creationId xmlns:a16="http://schemas.microsoft.com/office/drawing/2014/main" id="{CF759DAA-E521-5A44-BB17-614C16BE95ED}"/>
              </a:ext>
            </a:extLst>
          </p:cNvPr>
          <p:cNvSpPr txBox="1"/>
          <p:nvPr/>
        </p:nvSpPr>
        <p:spPr>
          <a:xfrm>
            <a:off x="8648304" y="1094965"/>
            <a:ext cx="2935359" cy="369332"/>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dirty="0"/>
              <a:t>Communicate Goals</a:t>
            </a:r>
          </a:p>
        </p:txBody>
      </p:sp>
      <p:sp>
        <p:nvSpPr>
          <p:cNvPr id="26" name="TextBox 25">
            <a:extLst>
              <a:ext uri="{FF2B5EF4-FFF2-40B4-BE49-F238E27FC236}">
                <a16:creationId xmlns:a16="http://schemas.microsoft.com/office/drawing/2014/main" id="{B000AF8D-4CF1-BC4A-889E-2596F0014C32}"/>
              </a:ext>
            </a:extLst>
          </p:cNvPr>
          <p:cNvSpPr txBox="1"/>
          <p:nvPr/>
        </p:nvSpPr>
        <p:spPr>
          <a:xfrm>
            <a:off x="9345023" y="2442249"/>
            <a:ext cx="2318368" cy="646331"/>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dirty="0"/>
              <a:t>Meet &amp; Assist Goal Implementation</a:t>
            </a:r>
          </a:p>
        </p:txBody>
      </p:sp>
      <p:sp>
        <p:nvSpPr>
          <p:cNvPr id="27" name="TextBox 26">
            <a:extLst>
              <a:ext uri="{FF2B5EF4-FFF2-40B4-BE49-F238E27FC236}">
                <a16:creationId xmlns:a16="http://schemas.microsoft.com/office/drawing/2014/main" id="{60A4E17B-EC33-2C4E-A3CB-8271DF6CF544}"/>
              </a:ext>
            </a:extLst>
          </p:cNvPr>
          <p:cNvSpPr txBox="1"/>
          <p:nvPr/>
        </p:nvSpPr>
        <p:spPr>
          <a:xfrm>
            <a:off x="9451671" y="3915925"/>
            <a:ext cx="2211720" cy="646331"/>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dirty="0"/>
              <a:t>Review Performance</a:t>
            </a:r>
          </a:p>
        </p:txBody>
      </p:sp>
      <p:sp>
        <p:nvSpPr>
          <p:cNvPr id="28" name="TextBox 27">
            <a:extLst>
              <a:ext uri="{FF2B5EF4-FFF2-40B4-BE49-F238E27FC236}">
                <a16:creationId xmlns:a16="http://schemas.microsoft.com/office/drawing/2014/main" id="{EAB71FD0-D534-3941-AB73-D75A123C85D1}"/>
              </a:ext>
            </a:extLst>
          </p:cNvPr>
          <p:cNvSpPr txBox="1"/>
          <p:nvPr/>
        </p:nvSpPr>
        <p:spPr>
          <a:xfrm>
            <a:off x="8571381" y="5413317"/>
            <a:ext cx="2985361" cy="646331"/>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dirty="0"/>
              <a:t>Report Performance to EMS, Hospitals &amp; Public</a:t>
            </a:r>
          </a:p>
        </p:txBody>
      </p:sp>
      <p:sp>
        <p:nvSpPr>
          <p:cNvPr id="29" name="TextBox 28">
            <a:extLst>
              <a:ext uri="{FF2B5EF4-FFF2-40B4-BE49-F238E27FC236}">
                <a16:creationId xmlns:a16="http://schemas.microsoft.com/office/drawing/2014/main" id="{6AF32A32-7360-D84F-88BF-63F8E20EFDB8}"/>
              </a:ext>
            </a:extLst>
          </p:cNvPr>
          <p:cNvSpPr txBox="1"/>
          <p:nvPr/>
        </p:nvSpPr>
        <p:spPr>
          <a:xfrm>
            <a:off x="1933155" y="2442249"/>
            <a:ext cx="4780548" cy="1938992"/>
          </a:xfrm>
          <a:prstGeom prst="rect">
            <a:avLst/>
          </a:prstGeom>
          <a:solidFill>
            <a:srgbClr val="76D6FF"/>
          </a:solidFill>
          <a:ln>
            <a:solidFill>
              <a:schemeClr val="tx1"/>
            </a:solidFill>
          </a:ln>
          <a:effectLst>
            <a:outerShdw blurRad="762000" dist="38100" dir="13500000" algn="br" rotWithShape="0">
              <a:prstClr val="black">
                <a:alpha val="40000"/>
              </a:prstClr>
            </a:outerShdw>
          </a:effectLst>
        </p:spPr>
        <p:txBody>
          <a:bodyPr wrap="square" rtlCol="0">
            <a:spAutoFit/>
          </a:bodyPr>
          <a:lstStyle/>
          <a:p>
            <a:pPr algn="ctr"/>
            <a:r>
              <a:rPr lang="en-US" sz="4000" dirty="0"/>
              <a:t>Improve Quality of Care &amp; Outcomes for Children</a:t>
            </a:r>
          </a:p>
        </p:txBody>
      </p:sp>
      <p:sp>
        <p:nvSpPr>
          <p:cNvPr id="2" name="Title 1">
            <a:extLst>
              <a:ext uri="{FF2B5EF4-FFF2-40B4-BE49-F238E27FC236}">
                <a16:creationId xmlns:a16="http://schemas.microsoft.com/office/drawing/2014/main" id="{060C20CD-0964-F54B-8B67-1520280240A2}"/>
              </a:ext>
            </a:extLst>
          </p:cNvPr>
          <p:cNvSpPr>
            <a:spLocks noGrp="1"/>
          </p:cNvSpPr>
          <p:nvPr>
            <p:ph type="title" idx="4294967295"/>
          </p:nvPr>
        </p:nvSpPr>
        <p:spPr>
          <a:xfrm>
            <a:off x="915660" y="1040360"/>
            <a:ext cx="4249381" cy="657225"/>
          </a:xfrm>
        </p:spPr>
        <p:txBody>
          <a:bodyPr>
            <a:noAutofit/>
          </a:bodyPr>
          <a:lstStyle/>
          <a:p>
            <a:r>
              <a:rPr lang="en-US" sz="4400" dirty="0"/>
              <a:t>Overall Strategy</a:t>
            </a:r>
          </a:p>
        </p:txBody>
      </p:sp>
      <p:sp>
        <p:nvSpPr>
          <p:cNvPr id="19" name="Rectangle 18">
            <a:extLst>
              <a:ext uri="{FF2B5EF4-FFF2-40B4-BE49-F238E27FC236}">
                <a16:creationId xmlns:a16="http://schemas.microsoft.com/office/drawing/2014/main" id="{5FE1B914-B502-7D47-A0A3-A81F368A956A}"/>
              </a:ext>
            </a:extLst>
          </p:cNvPr>
          <p:cNvSpPr/>
          <p:nvPr/>
        </p:nvSpPr>
        <p:spPr>
          <a:xfrm>
            <a:off x="1222408" y="5140783"/>
            <a:ext cx="1597794" cy="1073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261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707" y="0"/>
            <a:ext cx="11369799" cy="2486025"/>
          </a:xfrm>
        </p:spPr>
        <p:txBody>
          <a:bodyPr>
            <a:normAutofit/>
          </a:bodyPr>
          <a:lstStyle/>
          <a:p>
            <a:r>
              <a:rPr lang="en-US" sz="3200" dirty="0">
                <a:solidFill>
                  <a:schemeClr val="tx2"/>
                </a:solidFill>
              </a:rPr>
              <a:t>The EMS-C program performance measures are a </a:t>
            </a:r>
            <a:r>
              <a:rPr lang="en-US" sz="3200" b="1" dirty="0">
                <a:solidFill>
                  <a:schemeClr val="tx2"/>
                </a:solidFill>
              </a:rPr>
              <a:t>set of standards</a:t>
            </a:r>
            <a:r>
              <a:rPr lang="en-US" sz="3200" dirty="0">
                <a:solidFill>
                  <a:schemeClr val="tx2"/>
                </a:solidFill>
              </a:rPr>
              <a:t> that were developed to measure</a:t>
            </a:r>
            <a:r>
              <a:rPr lang="en-US" sz="3200" b="1" dirty="0">
                <a:solidFill>
                  <a:schemeClr val="tx2"/>
                </a:solidFill>
              </a:rPr>
              <a:t> </a:t>
            </a:r>
            <a:r>
              <a:rPr lang="en-US" sz="3200" b="1" u="sng" dirty="0">
                <a:solidFill>
                  <a:schemeClr val="tx2"/>
                </a:solidFill>
              </a:rPr>
              <a:t>long-term progress</a:t>
            </a:r>
            <a:r>
              <a:rPr lang="en-US" sz="3200" dirty="0">
                <a:solidFill>
                  <a:schemeClr val="tx2"/>
                </a:solidFill>
              </a:rPr>
              <a:t> at both state and national levels of the EMS-C program in key areas of pediatric emergency care.</a:t>
            </a:r>
          </a:p>
        </p:txBody>
      </p:sp>
      <p:pic>
        <p:nvPicPr>
          <p:cNvPr id="7" name="Graphic 6">
            <a:extLst>
              <a:ext uri="{FF2B5EF4-FFF2-40B4-BE49-F238E27FC236}">
                <a16:creationId xmlns:a16="http://schemas.microsoft.com/office/drawing/2014/main" id="{3655A1F7-C01C-BA4B-B420-69FE9F44DE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30406" y="3709148"/>
            <a:ext cx="4102100" cy="1295400"/>
          </a:xfrm>
          <a:prstGeom prst="rect">
            <a:avLst/>
          </a:prstGeom>
        </p:spPr>
      </p:pic>
    </p:spTree>
    <p:extLst>
      <p:ext uri="{BB962C8B-B14F-4D97-AF65-F5344CB8AC3E}">
        <p14:creationId xmlns:p14="http://schemas.microsoft.com/office/powerpoint/2010/main" val="4274568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4" descr="Step Up Process diagram showing 5 steps ascending" title="SmartArt">
            <a:extLst>
              <a:ext uri="{FF2B5EF4-FFF2-40B4-BE49-F238E27FC236}">
                <a16:creationId xmlns:a16="http://schemas.microsoft.com/office/drawing/2014/main" id="{CA6BEDE7-D863-1145-B2A3-51091D5942B7}"/>
              </a:ext>
            </a:extLst>
          </p:cNvPr>
          <p:cNvGraphicFramePr>
            <a:graphicFrameLocks/>
          </p:cNvGraphicFramePr>
          <p:nvPr>
            <p:extLst>
              <p:ext uri="{D42A27DB-BD31-4B8C-83A1-F6EECF244321}">
                <p14:modId xmlns:p14="http://schemas.microsoft.com/office/powerpoint/2010/main" val="1560764611"/>
              </p:ext>
            </p:extLst>
          </p:nvPr>
        </p:nvGraphicFramePr>
        <p:xfrm>
          <a:off x="2208213" y="905008"/>
          <a:ext cx="93726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43DDD6F4-1056-4244-A281-D2BCFB7DCC50}"/>
              </a:ext>
            </a:extLst>
          </p:cNvPr>
          <p:cNvSpPr txBox="1">
            <a:spLocks/>
          </p:cNvSpPr>
          <p:nvPr/>
        </p:nvSpPr>
        <p:spPr>
          <a:xfrm>
            <a:off x="394636" y="180363"/>
            <a:ext cx="11105495" cy="1200416"/>
          </a:xfrm>
          <a:prstGeom prst="rect">
            <a:avLst/>
          </a:prstGeom>
        </p:spPr>
        <p:txBody>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en-US" dirty="0"/>
              <a:t>Maine EMS has received a 4-year grant for </a:t>
            </a:r>
          </a:p>
          <a:p>
            <a:r>
              <a:rPr lang="en-US" dirty="0"/>
              <a:t>9 performance goals </a:t>
            </a:r>
          </a:p>
        </p:txBody>
      </p:sp>
      <p:sp>
        <p:nvSpPr>
          <p:cNvPr id="4" name="TextBox 3">
            <a:extLst>
              <a:ext uri="{FF2B5EF4-FFF2-40B4-BE49-F238E27FC236}">
                <a16:creationId xmlns:a16="http://schemas.microsoft.com/office/drawing/2014/main" id="{DBA09490-20D2-9B47-BB3B-64C79364CC7C}"/>
              </a:ext>
            </a:extLst>
          </p:cNvPr>
          <p:cNvSpPr txBox="1"/>
          <p:nvPr/>
        </p:nvSpPr>
        <p:spPr>
          <a:xfrm>
            <a:off x="5932394" y="3436129"/>
            <a:ext cx="2259106" cy="2585323"/>
          </a:xfrm>
          <a:prstGeom prst="rect">
            <a:avLst/>
          </a:prstGeom>
          <a:noFill/>
        </p:spPr>
        <p:txBody>
          <a:bodyPr wrap="square" rtlCol="0">
            <a:spAutoFit/>
          </a:bodyPr>
          <a:lstStyle/>
          <a:p>
            <a:pPr marL="285750" indent="-285750">
              <a:buFont typeface="Arial" panose="020B0604020202020204" pitchFamily="34" charset="0"/>
              <a:buChar char="•"/>
            </a:pPr>
            <a:r>
              <a:rPr lang="en-US" dirty="0"/>
              <a:t>Submit NEMSIS data</a:t>
            </a:r>
          </a:p>
          <a:p>
            <a:pPr marL="285750" indent="-285750">
              <a:buFont typeface="Arial" panose="020B0604020202020204" pitchFamily="34" charset="0"/>
              <a:buChar char="•"/>
            </a:pPr>
            <a:r>
              <a:rPr lang="en-US" dirty="0"/>
              <a:t>Pediatric Emergency Care Coordinator</a:t>
            </a:r>
          </a:p>
          <a:p>
            <a:pPr marL="285750" indent="-285750">
              <a:buFont typeface="Arial" panose="020B0604020202020204" pitchFamily="34" charset="0"/>
              <a:buChar char="•"/>
            </a:pPr>
            <a:r>
              <a:rPr lang="en-US" dirty="0"/>
              <a:t>Pediatric Equipment Competency</a:t>
            </a:r>
          </a:p>
          <a:p>
            <a:endParaRPr lang="en-US" dirty="0"/>
          </a:p>
        </p:txBody>
      </p:sp>
      <p:sp>
        <p:nvSpPr>
          <p:cNvPr id="5" name="TextBox 4">
            <a:extLst>
              <a:ext uri="{FF2B5EF4-FFF2-40B4-BE49-F238E27FC236}">
                <a16:creationId xmlns:a16="http://schemas.microsoft.com/office/drawing/2014/main" id="{43788651-EA79-7043-8604-4072A2EFDF5B}"/>
              </a:ext>
            </a:extLst>
          </p:cNvPr>
          <p:cNvSpPr txBox="1"/>
          <p:nvPr/>
        </p:nvSpPr>
        <p:spPr>
          <a:xfrm>
            <a:off x="9175377" y="2626659"/>
            <a:ext cx="2405436" cy="3416320"/>
          </a:xfrm>
          <a:prstGeom prst="rect">
            <a:avLst/>
          </a:prstGeom>
          <a:noFill/>
        </p:spPr>
        <p:txBody>
          <a:bodyPr wrap="square" rtlCol="0">
            <a:spAutoFit/>
          </a:bodyPr>
          <a:lstStyle/>
          <a:p>
            <a:pPr marL="285750" indent="-285750">
              <a:buFont typeface="Arial" panose="020B0604020202020204" pitchFamily="34" charset="0"/>
              <a:buChar char="•"/>
            </a:pPr>
            <a:r>
              <a:rPr lang="en-US" dirty="0"/>
              <a:t>Recognize Pediatric Trauma Capabilities</a:t>
            </a:r>
          </a:p>
          <a:p>
            <a:pPr marL="285750" indent="-285750">
              <a:buFont typeface="Arial" panose="020B0604020202020204" pitchFamily="34" charset="0"/>
              <a:buChar char="•"/>
            </a:pPr>
            <a:r>
              <a:rPr lang="en-US" dirty="0"/>
              <a:t>Recognize Pediatric Medical Emergency Capabilities</a:t>
            </a:r>
          </a:p>
          <a:p>
            <a:pPr marL="285750" indent="-285750">
              <a:buFont typeface="Arial" panose="020B0604020202020204" pitchFamily="34" charset="0"/>
              <a:buChar char="•"/>
            </a:pPr>
            <a:r>
              <a:rPr lang="en-US" dirty="0"/>
              <a:t>Assist with Pediatric Transfer Guidelines &amp; Agreements</a:t>
            </a:r>
          </a:p>
          <a:p>
            <a:endParaRPr lang="en-US" dirty="0"/>
          </a:p>
        </p:txBody>
      </p:sp>
      <p:sp>
        <p:nvSpPr>
          <p:cNvPr id="6" name="TextBox 5">
            <a:extLst>
              <a:ext uri="{FF2B5EF4-FFF2-40B4-BE49-F238E27FC236}">
                <a16:creationId xmlns:a16="http://schemas.microsoft.com/office/drawing/2014/main" id="{FA149CD4-2988-BD4B-8E52-78F49FE6DAD1}"/>
              </a:ext>
            </a:extLst>
          </p:cNvPr>
          <p:cNvSpPr txBox="1"/>
          <p:nvPr/>
        </p:nvSpPr>
        <p:spPr>
          <a:xfrm>
            <a:off x="2689411" y="4038688"/>
            <a:ext cx="2433917" cy="2308324"/>
          </a:xfrm>
          <a:prstGeom prst="rect">
            <a:avLst/>
          </a:prstGeom>
          <a:noFill/>
        </p:spPr>
        <p:txBody>
          <a:bodyPr wrap="square" rtlCol="0">
            <a:spAutoFit/>
          </a:bodyPr>
          <a:lstStyle/>
          <a:p>
            <a:pPr marL="285750" indent="-285750">
              <a:buFont typeface="Arial" panose="020B0604020202020204" pitchFamily="34" charset="0"/>
              <a:buChar char="•"/>
            </a:pPr>
            <a:r>
              <a:rPr lang="en-US" dirty="0"/>
              <a:t>Develop EMS-C Advisory Committee</a:t>
            </a:r>
          </a:p>
          <a:p>
            <a:pPr marL="285750" indent="-285750">
              <a:buFont typeface="Arial" panose="020B0604020202020204" pitchFamily="34" charset="0"/>
              <a:buChar char="•"/>
            </a:pPr>
            <a:r>
              <a:rPr lang="en-US" dirty="0"/>
              <a:t>Integrate into state statutes</a:t>
            </a:r>
          </a:p>
          <a:p>
            <a:pPr marL="285750" indent="-285750">
              <a:buFont typeface="Arial" panose="020B0604020202020204" pitchFamily="34" charset="0"/>
              <a:buChar char="•"/>
            </a:pPr>
            <a:r>
              <a:rPr lang="en-US" dirty="0"/>
              <a:t>Assist EMS &amp; Hospital systems</a:t>
            </a:r>
          </a:p>
          <a:p>
            <a:endParaRPr lang="en-US" dirty="0"/>
          </a:p>
        </p:txBody>
      </p:sp>
    </p:spTree>
    <p:extLst>
      <p:ext uri="{BB962C8B-B14F-4D97-AF65-F5344CB8AC3E}">
        <p14:creationId xmlns:p14="http://schemas.microsoft.com/office/powerpoint/2010/main" val="679647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4" descr="Step Up Process diagram showing 5 steps ascending" title="SmartArt">
            <a:extLst>
              <a:ext uri="{FF2B5EF4-FFF2-40B4-BE49-F238E27FC236}">
                <a16:creationId xmlns:a16="http://schemas.microsoft.com/office/drawing/2014/main" id="{CA6BEDE7-D863-1145-B2A3-51091D5942B7}"/>
              </a:ext>
            </a:extLst>
          </p:cNvPr>
          <p:cNvGraphicFramePr>
            <a:graphicFrameLocks/>
          </p:cNvGraphicFramePr>
          <p:nvPr>
            <p:extLst>
              <p:ext uri="{D42A27DB-BD31-4B8C-83A1-F6EECF244321}">
                <p14:modId xmlns:p14="http://schemas.microsoft.com/office/powerpoint/2010/main" val="2424891135"/>
              </p:ext>
            </p:extLst>
          </p:nvPr>
        </p:nvGraphicFramePr>
        <p:xfrm>
          <a:off x="-443060" y="905008"/>
          <a:ext cx="12023873" cy="3704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43DDD6F4-1056-4244-A281-D2BCFB7DCC50}"/>
              </a:ext>
            </a:extLst>
          </p:cNvPr>
          <p:cNvSpPr txBox="1">
            <a:spLocks/>
          </p:cNvSpPr>
          <p:nvPr/>
        </p:nvSpPr>
        <p:spPr>
          <a:xfrm>
            <a:off x="394636" y="180363"/>
            <a:ext cx="11105495" cy="1200416"/>
          </a:xfrm>
          <a:prstGeom prst="rect">
            <a:avLst/>
          </a:prstGeom>
        </p:spPr>
        <p:txBody>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en-US" dirty="0"/>
              <a:t>Maine EMS has received a 4-year grant for </a:t>
            </a:r>
          </a:p>
          <a:p>
            <a:r>
              <a:rPr lang="en-US" dirty="0"/>
              <a:t>9 performance goals </a:t>
            </a:r>
          </a:p>
        </p:txBody>
      </p:sp>
      <p:sp>
        <p:nvSpPr>
          <p:cNvPr id="6" name="TextBox 5">
            <a:extLst>
              <a:ext uri="{FF2B5EF4-FFF2-40B4-BE49-F238E27FC236}">
                <a16:creationId xmlns:a16="http://schemas.microsoft.com/office/drawing/2014/main" id="{FA149CD4-2988-BD4B-8E52-78F49FE6DAD1}"/>
              </a:ext>
            </a:extLst>
          </p:cNvPr>
          <p:cNvSpPr txBox="1"/>
          <p:nvPr/>
        </p:nvSpPr>
        <p:spPr>
          <a:xfrm>
            <a:off x="4172807" y="1505259"/>
            <a:ext cx="6300372" cy="3416320"/>
          </a:xfrm>
          <a:prstGeom prst="rect">
            <a:avLst/>
          </a:prstGeom>
          <a:noFill/>
        </p:spPr>
        <p:txBody>
          <a:bodyPr wrap="square" rtlCol="0">
            <a:spAutoFit/>
          </a:bodyPr>
          <a:lstStyle/>
          <a:p>
            <a:pPr marL="285750" indent="-285750">
              <a:buFont typeface="Arial" panose="020B0604020202020204" pitchFamily="34" charset="0"/>
              <a:buChar char="•"/>
            </a:pPr>
            <a:r>
              <a:rPr lang="en-US" sz="2400" i="1" dirty="0"/>
              <a:t>Develop EMS-C Advisory Committee</a:t>
            </a:r>
          </a:p>
          <a:p>
            <a:pPr marL="742950" lvl="1" indent="-285750">
              <a:buFont typeface="Arial" panose="020B0604020202020204" pitchFamily="34" charset="0"/>
              <a:buChar char="•"/>
            </a:pPr>
            <a:r>
              <a:rPr lang="en-US" sz="2000" dirty="0"/>
              <a:t>Advise on pediatric protocols and care</a:t>
            </a:r>
          </a:p>
          <a:p>
            <a:pPr marL="742950" lvl="1" indent="-285750">
              <a:buFont typeface="Arial" panose="020B0604020202020204" pitchFamily="34" charset="0"/>
              <a:buChar char="•"/>
            </a:pPr>
            <a:r>
              <a:rPr lang="en-US" sz="2000" dirty="0"/>
              <a:t>Help with education and best practices</a:t>
            </a:r>
          </a:p>
          <a:p>
            <a:pPr marL="285750" indent="-285750">
              <a:buFont typeface="Arial" panose="020B0604020202020204" pitchFamily="34" charset="0"/>
              <a:buChar char="•"/>
            </a:pPr>
            <a:r>
              <a:rPr lang="en-US" sz="2400" i="1" dirty="0"/>
              <a:t>Integrate into state statues</a:t>
            </a:r>
          </a:p>
          <a:p>
            <a:pPr marL="742950" lvl="1" indent="-285750">
              <a:buFont typeface="Arial" panose="020B0604020202020204" pitchFamily="34" charset="0"/>
              <a:buChar char="•"/>
            </a:pPr>
            <a:r>
              <a:rPr lang="en-US" sz="2000" dirty="0"/>
              <a:t>Make sure EMS-C is important through the future</a:t>
            </a:r>
          </a:p>
          <a:p>
            <a:pPr marL="285750" indent="-285750">
              <a:buFont typeface="Arial" panose="020B0604020202020204" pitchFamily="34" charset="0"/>
              <a:buChar char="•"/>
            </a:pPr>
            <a:r>
              <a:rPr lang="en-US" sz="2400" i="1" dirty="0"/>
              <a:t>Assist EMS &amp; Hospital systems</a:t>
            </a:r>
          </a:p>
          <a:p>
            <a:pPr marL="742950" lvl="1" indent="-285750">
              <a:buFont typeface="Arial" panose="020B0604020202020204" pitchFamily="34" charset="0"/>
              <a:buChar char="•"/>
            </a:pPr>
            <a:r>
              <a:rPr lang="en-US" sz="2000" dirty="0"/>
              <a:t>Transports and agreements, insight into EMS care</a:t>
            </a:r>
          </a:p>
          <a:p>
            <a:endParaRPr lang="en-US" sz="2400" dirty="0"/>
          </a:p>
        </p:txBody>
      </p:sp>
    </p:spTree>
    <p:extLst>
      <p:ext uri="{BB962C8B-B14F-4D97-AF65-F5344CB8AC3E}">
        <p14:creationId xmlns:p14="http://schemas.microsoft.com/office/powerpoint/2010/main" val="1825872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4" descr="Step Up Process diagram showing 5 steps ascending" title="SmartArt">
            <a:extLst>
              <a:ext uri="{FF2B5EF4-FFF2-40B4-BE49-F238E27FC236}">
                <a16:creationId xmlns:a16="http://schemas.microsoft.com/office/drawing/2014/main" id="{CA6BEDE7-D863-1145-B2A3-51091D5942B7}"/>
              </a:ext>
            </a:extLst>
          </p:cNvPr>
          <p:cNvGraphicFramePr>
            <a:graphicFrameLocks/>
          </p:cNvGraphicFramePr>
          <p:nvPr>
            <p:extLst>
              <p:ext uri="{D42A27DB-BD31-4B8C-83A1-F6EECF244321}">
                <p14:modId xmlns:p14="http://schemas.microsoft.com/office/powerpoint/2010/main" val="3452079749"/>
              </p:ext>
            </p:extLst>
          </p:nvPr>
        </p:nvGraphicFramePr>
        <p:xfrm>
          <a:off x="394636" y="1140678"/>
          <a:ext cx="93726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43DDD6F4-1056-4244-A281-D2BCFB7DCC50}"/>
              </a:ext>
            </a:extLst>
          </p:cNvPr>
          <p:cNvSpPr txBox="1">
            <a:spLocks/>
          </p:cNvSpPr>
          <p:nvPr/>
        </p:nvSpPr>
        <p:spPr>
          <a:xfrm>
            <a:off x="394636" y="180363"/>
            <a:ext cx="11105495" cy="1200416"/>
          </a:xfrm>
          <a:prstGeom prst="rect">
            <a:avLst/>
          </a:prstGeom>
        </p:spPr>
        <p:txBody>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en-US" dirty="0"/>
              <a:t>Maine EMS has received a 4-year grant for </a:t>
            </a:r>
          </a:p>
          <a:p>
            <a:r>
              <a:rPr lang="en-US" dirty="0"/>
              <a:t>9 performance goals </a:t>
            </a:r>
          </a:p>
        </p:txBody>
      </p:sp>
      <p:sp>
        <p:nvSpPr>
          <p:cNvPr id="4" name="TextBox 3">
            <a:extLst>
              <a:ext uri="{FF2B5EF4-FFF2-40B4-BE49-F238E27FC236}">
                <a16:creationId xmlns:a16="http://schemas.microsoft.com/office/drawing/2014/main" id="{DBA09490-20D2-9B47-BB3B-64C79364CC7C}"/>
              </a:ext>
            </a:extLst>
          </p:cNvPr>
          <p:cNvSpPr txBox="1"/>
          <p:nvPr/>
        </p:nvSpPr>
        <p:spPr>
          <a:xfrm>
            <a:off x="4593786" y="1470568"/>
            <a:ext cx="5822831" cy="3724096"/>
          </a:xfrm>
          <a:prstGeom prst="rect">
            <a:avLst/>
          </a:prstGeom>
          <a:noFill/>
        </p:spPr>
        <p:txBody>
          <a:bodyPr wrap="square" rtlCol="0">
            <a:spAutoFit/>
          </a:bodyPr>
          <a:lstStyle/>
          <a:p>
            <a:pPr marL="285750" indent="-285750">
              <a:buFont typeface="Arial" panose="020B0604020202020204" pitchFamily="34" charset="0"/>
              <a:buChar char="•"/>
            </a:pPr>
            <a:r>
              <a:rPr lang="en-US" sz="2400" i="1" dirty="0"/>
              <a:t>Submit NEMSIS data</a:t>
            </a:r>
          </a:p>
          <a:p>
            <a:pPr marL="742950" lvl="1" indent="-285750">
              <a:buFont typeface="Arial" panose="020B0604020202020204" pitchFamily="34" charset="0"/>
              <a:buChar char="•"/>
            </a:pPr>
            <a:r>
              <a:rPr lang="en-US" sz="2000" dirty="0"/>
              <a:t>From EMS PCR</a:t>
            </a:r>
          </a:p>
          <a:p>
            <a:pPr marL="742950" lvl="1" indent="-285750">
              <a:buFont typeface="Arial" panose="020B0604020202020204" pitchFamily="34" charset="0"/>
              <a:buChar char="•"/>
            </a:pPr>
            <a:r>
              <a:rPr lang="en-US" sz="2000" dirty="0"/>
              <a:t>Data helps guide future care</a:t>
            </a:r>
          </a:p>
          <a:p>
            <a:pPr marL="285750" indent="-285750">
              <a:buFont typeface="Arial" panose="020B0604020202020204" pitchFamily="34" charset="0"/>
              <a:buChar char="•"/>
            </a:pPr>
            <a:r>
              <a:rPr lang="en-US" sz="2400" i="1" dirty="0"/>
              <a:t>Pediatric Care Coordinator</a:t>
            </a:r>
          </a:p>
          <a:p>
            <a:pPr marL="742950" lvl="1" indent="-285750">
              <a:buFont typeface="Arial" panose="020B0604020202020204" pitchFamily="34" charset="0"/>
              <a:buChar char="•"/>
            </a:pPr>
            <a:r>
              <a:rPr lang="en-US" sz="2000" dirty="0"/>
              <a:t>One per service or can be shared between services</a:t>
            </a:r>
          </a:p>
          <a:p>
            <a:pPr marL="742950" lvl="1" indent="-285750">
              <a:buFont typeface="Arial" panose="020B0604020202020204" pitchFamily="34" charset="0"/>
              <a:buChar char="•"/>
            </a:pPr>
            <a:r>
              <a:rPr lang="en-US" sz="2000" dirty="0"/>
              <a:t>A resource for CEH and purchases</a:t>
            </a:r>
          </a:p>
          <a:p>
            <a:pPr marL="285750" indent="-285750">
              <a:buFont typeface="Arial" panose="020B0604020202020204" pitchFamily="34" charset="0"/>
              <a:buChar char="•"/>
            </a:pPr>
            <a:r>
              <a:rPr lang="en-US" sz="2400" i="1" dirty="0"/>
              <a:t>Pediatric Equipment Competency</a:t>
            </a:r>
          </a:p>
          <a:p>
            <a:pPr marL="742950" lvl="1" indent="-285750">
              <a:buFont typeface="Arial" panose="020B0604020202020204" pitchFamily="34" charset="0"/>
              <a:buChar char="•"/>
            </a:pPr>
            <a:r>
              <a:rPr lang="en-US" sz="2000" dirty="0"/>
              <a:t>Personnel knowing how to use service specific pediatric equipment</a:t>
            </a:r>
          </a:p>
          <a:p>
            <a:endParaRPr lang="en-US" sz="2400" dirty="0"/>
          </a:p>
        </p:txBody>
      </p:sp>
    </p:spTree>
    <p:extLst>
      <p:ext uri="{BB962C8B-B14F-4D97-AF65-F5344CB8AC3E}">
        <p14:creationId xmlns:p14="http://schemas.microsoft.com/office/powerpoint/2010/main" val="2625744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4" descr="Step Up Process diagram showing 5 steps ascending" title="SmartArt">
            <a:extLst>
              <a:ext uri="{FF2B5EF4-FFF2-40B4-BE49-F238E27FC236}">
                <a16:creationId xmlns:a16="http://schemas.microsoft.com/office/drawing/2014/main" id="{CA6BEDE7-D863-1145-B2A3-51091D5942B7}"/>
              </a:ext>
            </a:extLst>
          </p:cNvPr>
          <p:cNvGraphicFramePr>
            <a:graphicFrameLocks/>
          </p:cNvGraphicFramePr>
          <p:nvPr>
            <p:extLst>
              <p:ext uri="{D42A27DB-BD31-4B8C-83A1-F6EECF244321}">
                <p14:modId xmlns:p14="http://schemas.microsoft.com/office/powerpoint/2010/main" val="2636414043"/>
              </p:ext>
            </p:extLst>
          </p:nvPr>
        </p:nvGraphicFramePr>
        <p:xfrm>
          <a:off x="394636" y="1131252"/>
          <a:ext cx="93726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43DDD6F4-1056-4244-A281-D2BCFB7DCC50}"/>
              </a:ext>
            </a:extLst>
          </p:cNvPr>
          <p:cNvSpPr txBox="1">
            <a:spLocks/>
          </p:cNvSpPr>
          <p:nvPr/>
        </p:nvSpPr>
        <p:spPr>
          <a:xfrm>
            <a:off x="394636" y="180363"/>
            <a:ext cx="11105495" cy="1200416"/>
          </a:xfrm>
          <a:prstGeom prst="rect">
            <a:avLst/>
          </a:prstGeom>
        </p:spPr>
        <p:txBody>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en-US" dirty="0"/>
              <a:t>Maine EMS has received a 4-year grant for </a:t>
            </a:r>
          </a:p>
          <a:p>
            <a:r>
              <a:rPr lang="en-US" dirty="0"/>
              <a:t>9 performance goals </a:t>
            </a:r>
          </a:p>
        </p:txBody>
      </p:sp>
      <p:sp>
        <p:nvSpPr>
          <p:cNvPr id="7" name="TextBox 6">
            <a:extLst>
              <a:ext uri="{FF2B5EF4-FFF2-40B4-BE49-F238E27FC236}">
                <a16:creationId xmlns:a16="http://schemas.microsoft.com/office/drawing/2014/main" id="{9D77B2D6-E523-4FFC-9969-3E4AC1EBDF98}"/>
              </a:ext>
            </a:extLst>
          </p:cNvPr>
          <p:cNvSpPr txBox="1"/>
          <p:nvPr/>
        </p:nvSpPr>
        <p:spPr>
          <a:xfrm>
            <a:off x="4791913" y="1247036"/>
            <a:ext cx="6048912" cy="4678204"/>
          </a:xfrm>
          <a:prstGeom prst="rect">
            <a:avLst/>
          </a:prstGeom>
          <a:noFill/>
        </p:spPr>
        <p:txBody>
          <a:bodyPr wrap="square" rtlCol="0">
            <a:spAutoFit/>
          </a:bodyPr>
          <a:lstStyle/>
          <a:p>
            <a:pPr marL="285750" indent="-285750">
              <a:buFont typeface="Arial" panose="020B0604020202020204" pitchFamily="34" charset="0"/>
              <a:buChar char="•"/>
            </a:pPr>
            <a:r>
              <a:rPr lang="en-US" sz="2400" i="1" dirty="0"/>
              <a:t>Recognize Pediatric Trauma Capabilities</a:t>
            </a:r>
          </a:p>
          <a:p>
            <a:pPr marL="285750" indent="-285750">
              <a:buFont typeface="Arial" panose="020B0604020202020204" pitchFamily="34" charset="0"/>
              <a:buChar char="•"/>
            </a:pPr>
            <a:r>
              <a:rPr lang="en-US" sz="2400" i="1" dirty="0"/>
              <a:t>Recognize Pediatric Medical Emergency Capabilities</a:t>
            </a:r>
          </a:p>
          <a:p>
            <a:pPr marL="742950" lvl="1" indent="-285750">
              <a:buFont typeface="Arial" panose="020B0604020202020204" pitchFamily="34" charset="0"/>
              <a:buChar char="•"/>
            </a:pPr>
            <a:r>
              <a:rPr lang="en-US" sz="2000" dirty="0"/>
              <a:t>What are individual hospital thresholds.  We will not define them, but encourage hospitals to have a definition of them</a:t>
            </a:r>
          </a:p>
          <a:p>
            <a:pPr marL="285750" indent="-285750">
              <a:buFont typeface="Arial" panose="020B0604020202020204" pitchFamily="34" charset="0"/>
              <a:buChar char="•"/>
            </a:pPr>
            <a:r>
              <a:rPr lang="en-US" sz="2400" i="1" dirty="0"/>
              <a:t>Assist with Pediatric Transfer Guidelines &amp; Agreements</a:t>
            </a:r>
          </a:p>
          <a:p>
            <a:pPr marL="742950" lvl="1" indent="-285750">
              <a:buFont typeface="Arial" panose="020B0604020202020204" pitchFamily="34" charset="0"/>
              <a:buChar char="•"/>
            </a:pPr>
            <a:r>
              <a:rPr lang="en-US" sz="2000" dirty="0"/>
              <a:t>Once a pediatric patient reaches (or better, approaches) this threshold:</a:t>
            </a:r>
          </a:p>
          <a:p>
            <a:pPr marL="1200150" lvl="2" indent="-285750">
              <a:buFont typeface="Arial" panose="020B0604020202020204" pitchFamily="34" charset="0"/>
              <a:buChar char="•"/>
            </a:pPr>
            <a:r>
              <a:rPr lang="en-US" sz="2000" dirty="0"/>
              <a:t>Have a plan as </a:t>
            </a:r>
            <a:r>
              <a:rPr lang="en-US" sz="2000"/>
              <a:t>to moving </a:t>
            </a:r>
            <a:r>
              <a:rPr lang="en-US" sz="2000" dirty="0"/>
              <a:t>the patient</a:t>
            </a:r>
          </a:p>
          <a:p>
            <a:pPr marL="1200150" lvl="2" indent="-285750">
              <a:buFont typeface="Arial" panose="020B0604020202020204" pitchFamily="34" charset="0"/>
              <a:buChar char="•"/>
            </a:pPr>
            <a:r>
              <a:rPr lang="en-US" sz="2000" dirty="0"/>
              <a:t>Have agreements for facilities to receive these patients</a:t>
            </a:r>
          </a:p>
          <a:p>
            <a:endParaRPr lang="en-US" dirty="0"/>
          </a:p>
        </p:txBody>
      </p:sp>
    </p:spTree>
    <p:extLst>
      <p:ext uri="{BB962C8B-B14F-4D97-AF65-F5344CB8AC3E}">
        <p14:creationId xmlns:p14="http://schemas.microsoft.com/office/powerpoint/2010/main" val="3105306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9ABDF-7EC7-46F3-AB4A-0300685C991C}"/>
              </a:ext>
            </a:extLst>
          </p:cNvPr>
          <p:cNvSpPr>
            <a:spLocks noGrp="1"/>
          </p:cNvSpPr>
          <p:nvPr>
            <p:ph type="title"/>
          </p:nvPr>
        </p:nvSpPr>
        <p:spPr/>
        <p:txBody>
          <a:bodyPr/>
          <a:lstStyle/>
          <a:p>
            <a:r>
              <a:rPr lang="en-US" dirty="0"/>
              <a:t>Where are we now?</a:t>
            </a:r>
          </a:p>
        </p:txBody>
      </p:sp>
      <p:pic>
        <p:nvPicPr>
          <p:cNvPr id="4" name="Picture 3">
            <a:extLst>
              <a:ext uri="{FF2B5EF4-FFF2-40B4-BE49-F238E27FC236}">
                <a16:creationId xmlns:a16="http://schemas.microsoft.com/office/drawing/2014/main" id="{B9D85771-D5CA-4FFD-8390-5C3027E89622}"/>
              </a:ext>
            </a:extLst>
          </p:cNvPr>
          <p:cNvPicPr>
            <a:picLocks noChangeAspect="1"/>
          </p:cNvPicPr>
          <p:nvPr/>
        </p:nvPicPr>
        <p:blipFill>
          <a:blip r:embed="rId2"/>
          <a:stretch>
            <a:fillRect/>
          </a:stretch>
        </p:blipFill>
        <p:spPr>
          <a:xfrm>
            <a:off x="5977288" y="-26845"/>
            <a:ext cx="4424973" cy="3216481"/>
          </a:xfrm>
          <a:prstGeom prst="rect">
            <a:avLst/>
          </a:prstGeom>
        </p:spPr>
      </p:pic>
    </p:spTree>
    <p:extLst>
      <p:ext uri="{BB962C8B-B14F-4D97-AF65-F5344CB8AC3E}">
        <p14:creationId xmlns:p14="http://schemas.microsoft.com/office/powerpoint/2010/main" val="3960625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FCE2-F363-46D5-891C-0DC8EA88D110}"/>
              </a:ext>
            </a:extLst>
          </p:cNvPr>
          <p:cNvSpPr>
            <a:spLocks noGrp="1"/>
          </p:cNvSpPr>
          <p:nvPr>
            <p:ph type="ctrTitle"/>
          </p:nvPr>
        </p:nvSpPr>
        <p:spPr/>
        <p:txBody>
          <a:bodyPr/>
          <a:lstStyle/>
          <a:p>
            <a:r>
              <a:rPr lang="en-US" dirty="0"/>
              <a:t>Maine </a:t>
            </a:r>
            <a:br>
              <a:rPr lang="en-US" dirty="0"/>
            </a:br>
            <a:r>
              <a:rPr lang="en-US" dirty="0"/>
              <a:t>Pediatric Data</a:t>
            </a:r>
          </a:p>
        </p:txBody>
      </p:sp>
      <p:sp>
        <p:nvSpPr>
          <p:cNvPr id="3" name="Subtitle 2">
            <a:extLst>
              <a:ext uri="{FF2B5EF4-FFF2-40B4-BE49-F238E27FC236}">
                <a16:creationId xmlns:a16="http://schemas.microsoft.com/office/drawing/2014/main" id="{EA21EA9E-3B13-4DFB-A311-BE648C3F5273}"/>
              </a:ext>
            </a:extLst>
          </p:cNvPr>
          <p:cNvSpPr>
            <a:spLocks noGrp="1"/>
          </p:cNvSpPr>
          <p:nvPr>
            <p:ph type="subTitle" idx="1"/>
          </p:nvPr>
        </p:nvSpPr>
        <p:spPr/>
        <p:txBody>
          <a:bodyPr>
            <a:normAutofit/>
          </a:bodyPr>
          <a:lstStyle/>
          <a:p>
            <a:r>
              <a:rPr lang="en-US" dirty="0"/>
              <a:t>July 1, 2017 – June 30, 2018</a:t>
            </a:r>
          </a:p>
          <a:p>
            <a:endParaRPr lang="en-US" dirty="0"/>
          </a:p>
        </p:txBody>
      </p:sp>
      <p:pic>
        <p:nvPicPr>
          <p:cNvPr id="4" name="Content Placeholder 7">
            <a:extLst>
              <a:ext uri="{FF2B5EF4-FFF2-40B4-BE49-F238E27FC236}">
                <a16:creationId xmlns:a16="http://schemas.microsoft.com/office/drawing/2014/main" id="{1A0F6A68-CDA5-4437-8F06-26C75CE62F5C}"/>
              </a:ext>
            </a:extLst>
          </p:cNvPr>
          <p:cNvPicPr>
            <a:picLocks noChangeAspect="1"/>
          </p:cNvPicPr>
          <p:nvPr/>
        </p:nvPicPr>
        <p:blipFill>
          <a:blip r:embed="rId2"/>
          <a:stretch>
            <a:fillRect/>
          </a:stretch>
        </p:blipFill>
        <p:spPr>
          <a:xfrm>
            <a:off x="1065213" y="3947004"/>
            <a:ext cx="3328361" cy="2663734"/>
          </a:xfrm>
          <a:prstGeom prst="rect">
            <a:avLst/>
          </a:prstGeom>
          <a:gradFill>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1289094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DC17A4-7947-4D93-8B89-BE619A314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491" y="1428678"/>
            <a:ext cx="4072242" cy="2068440"/>
          </a:xfrm>
          <a:prstGeom prst="rect">
            <a:avLst/>
          </a:prstGeom>
        </p:spPr>
      </p:pic>
      <p:pic>
        <p:nvPicPr>
          <p:cNvPr id="5" name="Content Placeholder 7">
            <a:extLst>
              <a:ext uri="{FF2B5EF4-FFF2-40B4-BE49-F238E27FC236}">
                <a16:creationId xmlns:a16="http://schemas.microsoft.com/office/drawing/2014/main" id="{26C4DD8A-2F2D-4147-A9CF-FA158DCAB02D}"/>
              </a:ext>
            </a:extLst>
          </p:cNvPr>
          <p:cNvPicPr>
            <a:picLocks noChangeAspect="1"/>
          </p:cNvPicPr>
          <p:nvPr/>
        </p:nvPicPr>
        <p:blipFill>
          <a:blip r:embed="rId3"/>
          <a:stretch>
            <a:fillRect/>
          </a:stretch>
        </p:blipFill>
        <p:spPr>
          <a:xfrm>
            <a:off x="7595064" y="1332425"/>
            <a:ext cx="2825072" cy="2260945"/>
          </a:xfrm>
          <a:prstGeom prst="rect">
            <a:avLst/>
          </a:prstGeom>
          <a:gradFill>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240770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5E7BACD-0AFE-488F-BDB8-7F22DB9C9856}"/>
              </a:ext>
            </a:extLst>
          </p:cNvPr>
          <p:cNvSpPr/>
          <p:nvPr/>
        </p:nvSpPr>
        <p:spPr>
          <a:xfrm>
            <a:off x="1151467" y="849843"/>
            <a:ext cx="9990666" cy="12641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77AE4E-044E-480B-8D9D-B86A2946A872}"/>
              </a:ext>
            </a:extLst>
          </p:cNvPr>
          <p:cNvSpPr>
            <a:spLocks noGrp="1"/>
          </p:cNvSpPr>
          <p:nvPr>
            <p:ph idx="1"/>
          </p:nvPr>
        </p:nvSpPr>
        <p:spPr>
          <a:xfrm>
            <a:off x="838200" y="1083733"/>
            <a:ext cx="10515600" cy="5093230"/>
          </a:xfrm>
        </p:spPr>
        <p:txBody>
          <a:bodyPr>
            <a:normAutofit/>
          </a:bodyPr>
          <a:lstStyle/>
          <a:p>
            <a:pPr marL="0" indent="0" algn="ctr">
              <a:buNone/>
            </a:pPr>
            <a:r>
              <a:rPr lang="en-US" b="1" dirty="0"/>
              <a:t>272 EMS Agencies in Maine evaluated 11,720 pediatric patients </a:t>
            </a:r>
          </a:p>
          <a:p>
            <a:pPr marL="0" indent="0" algn="ctr">
              <a:buNone/>
            </a:pPr>
            <a:r>
              <a:rPr lang="en-US" b="1" dirty="0"/>
              <a:t>between July 1, 2017 and June 30, 2018</a:t>
            </a:r>
          </a:p>
          <a:p>
            <a:pPr marL="0" indent="0">
              <a:buNone/>
            </a:pPr>
            <a:endParaRPr lang="en-US" dirty="0"/>
          </a:p>
          <a:p>
            <a:r>
              <a:rPr lang="en-US" dirty="0"/>
              <a:t>Data does not include:</a:t>
            </a:r>
          </a:p>
          <a:p>
            <a:pPr lvl="1"/>
            <a:r>
              <a:rPr lang="en-US" dirty="0" err="1"/>
              <a:t>Lifeflight</a:t>
            </a:r>
            <a:endParaRPr lang="en-US" dirty="0"/>
          </a:p>
          <a:p>
            <a:pPr lvl="1"/>
            <a:r>
              <a:rPr lang="en-US" dirty="0"/>
              <a:t>Portland Fire Department/</a:t>
            </a:r>
            <a:r>
              <a:rPr lang="en-US" dirty="0" err="1"/>
              <a:t>Medcu</a:t>
            </a:r>
            <a:r>
              <a:rPr lang="en-US" dirty="0"/>
              <a:t> (started reporting 8/1/18)</a:t>
            </a:r>
          </a:p>
          <a:p>
            <a:pPr lvl="1"/>
            <a:r>
              <a:rPr lang="en-US" dirty="0"/>
              <a:t>United Ambulance (started 8/1/18)</a:t>
            </a:r>
          </a:p>
          <a:p>
            <a:pPr lvl="1"/>
            <a:endParaRPr lang="en-US" dirty="0"/>
          </a:p>
          <a:p>
            <a:r>
              <a:rPr lang="en-US" dirty="0"/>
              <a:t>Data for North East Mobile Health Services starts in March 2018.</a:t>
            </a:r>
          </a:p>
        </p:txBody>
      </p:sp>
    </p:spTree>
    <p:extLst>
      <p:ext uri="{BB962C8B-B14F-4D97-AF65-F5344CB8AC3E}">
        <p14:creationId xmlns:p14="http://schemas.microsoft.com/office/powerpoint/2010/main" val="327132676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9BFC12E-83C1-4089-98E6-63089D716E77}"/>
              </a:ext>
            </a:extLst>
          </p:cNvPr>
          <p:cNvGraphicFramePr>
            <a:graphicFrameLocks/>
          </p:cNvGraphicFramePr>
          <p:nvPr>
            <p:extLst>
              <p:ext uri="{D42A27DB-BD31-4B8C-83A1-F6EECF244321}">
                <p14:modId xmlns:p14="http://schemas.microsoft.com/office/powerpoint/2010/main" val="2811395990"/>
              </p:ext>
            </p:extLst>
          </p:nvPr>
        </p:nvGraphicFramePr>
        <p:xfrm>
          <a:off x="914401" y="156754"/>
          <a:ext cx="10081260" cy="64612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10705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B788406-EADC-479A-AB48-EE899E05DDE1}"/>
              </a:ext>
            </a:extLst>
          </p:cNvPr>
          <p:cNvGraphicFramePr>
            <a:graphicFrameLocks/>
          </p:cNvGraphicFramePr>
          <p:nvPr>
            <p:extLst>
              <p:ext uri="{D42A27DB-BD31-4B8C-83A1-F6EECF244321}">
                <p14:modId xmlns:p14="http://schemas.microsoft.com/office/powerpoint/2010/main" val="2273385222"/>
              </p:ext>
            </p:extLst>
          </p:nvPr>
        </p:nvGraphicFramePr>
        <p:xfrm>
          <a:off x="1740352" y="273639"/>
          <a:ext cx="8527053" cy="6475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39154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7A1FBCC-07CB-4376-896F-46A1D7635EBD}"/>
              </a:ext>
            </a:extLst>
          </p:cNvPr>
          <p:cNvGraphicFramePr>
            <a:graphicFrameLocks/>
          </p:cNvGraphicFramePr>
          <p:nvPr>
            <p:extLst>
              <p:ext uri="{D42A27DB-BD31-4B8C-83A1-F6EECF244321}">
                <p14:modId xmlns:p14="http://schemas.microsoft.com/office/powerpoint/2010/main" val="484751545"/>
              </p:ext>
            </p:extLst>
          </p:nvPr>
        </p:nvGraphicFramePr>
        <p:xfrm>
          <a:off x="448537" y="190635"/>
          <a:ext cx="10942274" cy="65236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14916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FE6BCA3-0FBC-4393-ADB0-324806000C85}"/>
              </a:ext>
            </a:extLst>
          </p:cNvPr>
          <p:cNvGraphicFramePr>
            <a:graphicFrameLocks/>
          </p:cNvGraphicFramePr>
          <p:nvPr>
            <p:extLst>
              <p:ext uri="{D42A27DB-BD31-4B8C-83A1-F6EECF244321}">
                <p14:modId xmlns:p14="http://schemas.microsoft.com/office/powerpoint/2010/main" val="3724585753"/>
              </p:ext>
            </p:extLst>
          </p:nvPr>
        </p:nvGraphicFramePr>
        <p:xfrm>
          <a:off x="875899" y="279133"/>
          <a:ext cx="10416941" cy="62245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2952768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9C1955B8-9105-4B3F-9E19-3962E4603BD8}"/>
              </a:ext>
            </a:extLst>
          </p:cNvPr>
          <p:cNvGraphicFramePr>
            <a:graphicFrameLocks/>
          </p:cNvGraphicFramePr>
          <p:nvPr>
            <p:extLst>
              <p:ext uri="{D42A27DB-BD31-4B8C-83A1-F6EECF244321}">
                <p14:modId xmlns:p14="http://schemas.microsoft.com/office/powerpoint/2010/main" val="1488063223"/>
              </p:ext>
            </p:extLst>
          </p:nvPr>
        </p:nvGraphicFramePr>
        <p:xfrm>
          <a:off x="480060" y="240030"/>
          <a:ext cx="11247120" cy="64808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6537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2594B17-A26B-4B81-BFEF-5D69E0526FDF}"/>
              </a:ext>
            </a:extLst>
          </p:cNvPr>
          <p:cNvGraphicFramePr>
            <a:graphicFrameLocks/>
          </p:cNvGraphicFramePr>
          <p:nvPr>
            <p:extLst/>
          </p:nvPr>
        </p:nvGraphicFramePr>
        <p:xfrm>
          <a:off x="1052647" y="224971"/>
          <a:ext cx="9745981" cy="6489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93963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E0EC085-CC10-4EB1-8575-3EC5AFF314AA}"/>
              </a:ext>
            </a:extLst>
          </p:cNvPr>
          <p:cNvGraphicFramePr>
            <a:graphicFrameLocks/>
          </p:cNvGraphicFramePr>
          <p:nvPr>
            <p:extLst>
              <p:ext uri="{D42A27DB-BD31-4B8C-83A1-F6EECF244321}">
                <p14:modId xmlns:p14="http://schemas.microsoft.com/office/powerpoint/2010/main" val="1921945511"/>
              </p:ext>
            </p:extLst>
          </p:nvPr>
        </p:nvGraphicFramePr>
        <p:xfrm>
          <a:off x="1309279" y="150222"/>
          <a:ext cx="9428390" cy="66163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29355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B8E4B-E6C8-4A9A-8FB6-BD80804B61A5}"/>
              </a:ext>
            </a:extLst>
          </p:cNvPr>
          <p:cNvSpPr>
            <a:spLocks noGrp="1"/>
          </p:cNvSpPr>
          <p:nvPr>
            <p:ph type="title"/>
          </p:nvPr>
        </p:nvSpPr>
        <p:spPr/>
        <p:txBody>
          <a:bodyPr/>
          <a:lstStyle/>
          <a:p>
            <a:r>
              <a:rPr lang="en-US" dirty="0"/>
              <a:t>Where are we going?</a:t>
            </a:r>
          </a:p>
        </p:txBody>
      </p:sp>
      <p:sp>
        <p:nvSpPr>
          <p:cNvPr id="3" name="Content Placeholder 2">
            <a:extLst>
              <a:ext uri="{FF2B5EF4-FFF2-40B4-BE49-F238E27FC236}">
                <a16:creationId xmlns:a16="http://schemas.microsoft.com/office/drawing/2014/main" id="{DDB60C3B-8B74-4804-9530-15EEEB5434F3}"/>
              </a:ext>
            </a:extLst>
          </p:cNvPr>
          <p:cNvSpPr>
            <a:spLocks noGrp="1"/>
          </p:cNvSpPr>
          <p:nvPr>
            <p:ph idx="1"/>
          </p:nvPr>
        </p:nvSpPr>
        <p:spPr/>
        <p:txBody>
          <a:bodyPr/>
          <a:lstStyle/>
          <a:p>
            <a:r>
              <a:rPr lang="en-US" dirty="0"/>
              <a:t>Producing education from identified pediatric responses</a:t>
            </a:r>
          </a:p>
          <a:p>
            <a:endParaRPr lang="en-US" dirty="0"/>
          </a:p>
          <a:p>
            <a:r>
              <a:rPr lang="en-US" dirty="0"/>
              <a:t>Meeting with regional and state groups to better communicate</a:t>
            </a:r>
          </a:p>
          <a:p>
            <a:endParaRPr lang="en-US" dirty="0"/>
          </a:p>
          <a:p>
            <a:r>
              <a:rPr lang="en-US" dirty="0"/>
              <a:t>Legislation submitted for pediatric representation on State EMS Board</a:t>
            </a:r>
          </a:p>
          <a:p>
            <a:endParaRPr lang="en-US" dirty="0"/>
          </a:p>
          <a:p>
            <a:r>
              <a:rPr lang="en-US" dirty="0"/>
              <a:t>Collaboration with national partners</a:t>
            </a:r>
          </a:p>
        </p:txBody>
      </p:sp>
    </p:spTree>
    <p:extLst>
      <p:ext uri="{BB962C8B-B14F-4D97-AF65-F5344CB8AC3E}">
        <p14:creationId xmlns:p14="http://schemas.microsoft.com/office/powerpoint/2010/main" val="36214796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3B7A36-6407-457D-B12A-CFF6068C6EED}"/>
              </a:ext>
            </a:extLst>
          </p:cNvPr>
          <p:cNvPicPr>
            <a:picLocks noChangeAspect="1"/>
          </p:cNvPicPr>
          <p:nvPr/>
        </p:nvPicPr>
        <p:blipFill>
          <a:blip r:embed="rId2"/>
          <a:stretch>
            <a:fillRect/>
          </a:stretch>
        </p:blipFill>
        <p:spPr>
          <a:xfrm>
            <a:off x="3681195" y="184300"/>
            <a:ext cx="4381500" cy="5705475"/>
          </a:xfrm>
          <a:prstGeom prst="rect">
            <a:avLst/>
          </a:prstGeom>
        </p:spPr>
      </p:pic>
    </p:spTree>
    <p:extLst>
      <p:ext uri="{BB962C8B-B14F-4D97-AF65-F5344CB8AC3E}">
        <p14:creationId xmlns:p14="http://schemas.microsoft.com/office/powerpoint/2010/main" val="147088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3F29A-A0EB-499E-958C-2B3CA99278C3}"/>
              </a:ext>
            </a:extLst>
          </p:cNvPr>
          <p:cNvSpPr>
            <a:spLocks noGrp="1"/>
          </p:cNvSpPr>
          <p:nvPr>
            <p:ph type="title"/>
          </p:nvPr>
        </p:nvSpPr>
        <p:spPr>
          <a:xfrm>
            <a:off x="462013" y="304800"/>
            <a:ext cx="11118800" cy="1200416"/>
          </a:xfrm>
        </p:spPr>
        <p:txBody>
          <a:bodyPr/>
          <a:lstStyle/>
          <a:p>
            <a:pPr algn="ctr"/>
            <a:r>
              <a:rPr lang="en-US" dirty="0">
                <a:latin typeface="Times New Roman" panose="02020603050405020304" pitchFamily="18" charset="0"/>
                <a:cs typeface="Times New Roman" panose="02020603050405020304" pitchFamily="18" charset="0"/>
              </a:rPr>
              <a:t>EMS-C Disclosure</a:t>
            </a:r>
          </a:p>
        </p:txBody>
      </p:sp>
      <p:sp>
        <p:nvSpPr>
          <p:cNvPr id="3" name="Content Placeholder 2">
            <a:extLst>
              <a:ext uri="{FF2B5EF4-FFF2-40B4-BE49-F238E27FC236}">
                <a16:creationId xmlns:a16="http://schemas.microsoft.com/office/drawing/2014/main" id="{C37E17AF-BD5C-46D1-9A51-B32794010E09}"/>
              </a:ext>
            </a:extLst>
          </p:cNvPr>
          <p:cNvSpPr>
            <a:spLocks noGrp="1"/>
          </p:cNvSpPr>
          <p:nvPr>
            <p:ph idx="1"/>
          </p:nvPr>
        </p:nvSpPr>
        <p:spPr>
          <a:xfrm>
            <a:off x="818147" y="1600200"/>
            <a:ext cx="10762666" cy="4114800"/>
          </a:xfrm>
        </p:spPr>
        <p:txBody>
          <a:bodyPr>
            <a:normAutofit/>
          </a:bodyPr>
          <a:lstStyle/>
          <a:p>
            <a:pPr marL="0" indent="0" algn="ctr">
              <a:lnSpc>
                <a:spcPct val="150000"/>
              </a:lnSpc>
              <a:buNone/>
            </a:pPr>
            <a:r>
              <a:rPr lang="en-US" dirty="0">
                <a:latin typeface="Times New Roman" panose="02020603050405020304" pitchFamily="18" charset="0"/>
                <a:cs typeface="Times New Roman" panose="02020603050405020304" pitchFamily="18" charset="0"/>
              </a:rPr>
              <a:t>This project is supported by the Health Resources and Services Administration (HRSA), Maternal and Child Health Bureau (MCHB), Emergency Medical Services for Children (EMSC) State Partnership grant program, Grant # H33MC31622.</a:t>
            </a:r>
          </a:p>
          <a:p>
            <a:pPr marL="0" indent="0" algn="ctr">
              <a:lnSpc>
                <a:spcPct val="150000"/>
              </a:lnSpc>
              <a:buNone/>
            </a:pPr>
            <a:r>
              <a:rPr lang="en-US" dirty="0">
                <a:latin typeface="Times New Roman" panose="02020603050405020304" pitchFamily="18" charset="0"/>
                <a:cs typeface="Times New Roman" panose="02020603050405020304" pitchFamily="18" charset="0"/>
              </a:rPr>
              <a:t>This information or content and conclusions are those of the author and should not be construed as the official position or policy of, nor should any endorsements be inferred by HRSA, HHS or the U.S. Government.</a:t>
            </a:r>
          </a:p>
        </p:txBody>
      </p:sp>
    </p:spTree>
    <p:extLst>
      <p:ext uri="{BB962C8B-B14F-4D97-AF65-F5344CB8AC3E}">
        <p14:creationId xmlns:p14="http://schemas.microsoft.com/office/powerpoint/2010/main" val="120640114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3B7A36-6407-457D-B12A-CFF6068C6EED}"/>
              </a:ext>
            </a:extLst>
          </p:cNvPr>
          <p:cNvPicPr>
            <a:picLocks noChangeAspect="1"/>
          </p:cNvPicPr>
          <p:nvPr/>
        </p:nvPicPr>
        <p:blipFill>
          <a:blip r:embed="rId2"/>
          <a:stretch>
            <a:fillRect/>
          </a:stretch>
        </p:blipFill>
        <p:spPr>
          <a:xfrm>
            <a:off x="1294130" y="261302"/>
            <a:ext cx="4381500" cy="5705475"/>
          </a:xfrm>
          <a:prstGeom prst="rect">
            <a:avLst/>
          </a:prstGeom>
        </p:spPr>
      </p:pic>
      <p:pic>
        <p:nvPicPr>
          <p:cNvPr id="3" name="Picture 2">
            <a:extLst>
              <a:ext uri="{FF2B5EF4-FFF2-40B4-BE49-F238E27FC236}">
                <a16:creationId xmlns:a16="http://schemas.microsoft.com/office/drawing/2014/main" id="{8DC2D6F6-1C53-4CF0-8212-BA592C71B0C8}"/>
              </a:ext>
            </a:extLst>
          </p:cNvPr>
          <p:cNvPicPr>
            <a:picLocks noChangeAspect="1"/>
          </p:cNvPicPr>
          <p:nvPr/>
        </p:nvPicPr>
        <p:blipFill>
          <a:blip r:embed="rId3"/>
          <a:stretch>
            <a:fillRect/>
          </a:stretch>
        </p:blipFill>
        <p:spPr>
          <a:xfrm>
            <a:off x="7258050" y="261301"/>
            <a:ext cx="4381500" cy="5705475"/>
          </a:xfrm>
          <a:prstGeom prst="rect">
            <a:avLst/>
          </a:prstGeom>
        </p:spPr>
      </p:pic>
      <p:sp>
        <p:nvSpPr>
          <p:cNvPr id="4" name="Arrow: Left-Right 3">
            <a:extLst>
              <a:ext uri="{FF2B5EF4-FFF2-40B4-BE49-F238E27FC236}">
                <a16:creationId xmlns:a16="http://schemas.microsoft.com/office/drawing/2014/main" id="{A9B8514E-81D8-4D30-92B6-87037039BA12}"/>
              </a:ext>
            </a:extLst>
          </p:cNvPr>
          <p:cNvSpPr/>
          <p:nvPr/>
        </p:nvSpPr>
        <p:spPr>
          <a:xfrm>
            <a:off x="5675630" y="1632552"/>
            <a:ext cx="1497330" cy="467360"/>
          </a:xfrm>
          <a:prstGeom prst="lef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21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1B2768-C68D-BE48-A877-B9019C6CF32E}"/>
              </a:ext>
            </a:extLst>
          </p:cNvPr>
          <p:cNvSpPr/>
          <p:nvPr/>
        </p:nvSpPr>
        <p:spPr>
          <a:xfrm>
            <a:off x="0" y="6197599"/>
            <a:ext cx="12192000" cy="338667"/>
          </a:xfrm>
          <a:prstGeom prst="rect">
            <a:avLst/>
          </a:prstGeom>
          <a:solidFill>
            <a:srgbClr val="0096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739D181-A334-5A4E-AB4F-5E37A7A62828}"/>
              </a:ext>
            </a:extLst>
          </p:cNvPr>
          <p:cNvSpPr/>
          <p:nvPr/>
        </p:nvSpPr>
        <p:spPr>
          <a:xfrm>
            <a:off x="0" y="6519333"/>
            <a:ext cx="12192000" cy="338667"/>
          </a:xfrm>
          <a:prstGeom prst="rect">
            <a:avLst/>
          </a:prstGeom>
          <a:solidFill>
            <a:srgbClr val="0096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F02744D4-9720-854A-86B5-0D6E343DC0F1}"/>
              </a:ext>
            </a:extLst>
          </p:cNvPr>
          <p:cNvSpPr/>
          <p:nvPr/>
        </p:nvSpPr>
        <p:spPr>
          <a:xfrm>
            <a:off x="0" y="5909733"/>
            <a:ext cx="3742267" cy="948267"/>
          </a:xfrm>
          <a:prstGeom prst="triangle">
            <a:avLst>
              <a:gd name="adj" fmla="val 443"/>
            </a:avLst>
          </a:prstGeom>
          <a:gradFill>
            <a:gsLst>
              <a:gs pos="0">
                <a:schemeClr val="accent1">
                  <a:lumMod val="5000"/>
                  <a:lumOff val="95000"/>
                </a:schemeClr>
              </a:gs>
              <a:gs pos="0">
                <a:schemeClr val="accent1">
                  <a:lumMod val="45000"/>
                  <a:lumOff val="55000"/>
                </a:schemeClr>
              </a:gs>
              <a:gs pos="48000">
                <a:schemeClr val="accent1">
                  <a:lumMod val="45000"/>
                  <a:lumOff val="55000"/>
                </a:schemeClr>
              </a:gs>
              <a:gs pos="95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9E794B-EDEB-3448-878D-54606CD1F386}"/>
              </a:ext>
            </a:extLst>
          </p:cNvPr>
          <p:cNvSpPr>
            <a:spLocks noGrp="1"/>
          </p:cNvSpPr>
          <p:nvPr>
            <p:ph type="title"/>
          </p:nvPr>
        </p:nvSpPr>
        <p:spPr>
          <a:xfrm>
            <a:off x="2208213" y="304800"/>
            <a:ext cx="9372600" cy="696227"/>
          </a:xfrm>
        </p:spPr>
        <p:txBody>
          <a:bodyPr/>
          <a:lstStyle/>
          <a:p>
            <a:r>
              <a:rPr lang="en-US" dirty="0"/>
              <a:t>Additional Opportunities</a:t>
            </a:r>
          </a:p>
        </p:txBody>
      </p:sp>
      <p:pic>
        <p:nvPicPr>
          <p:cNvPr id="9" name="Content Placeholder 8">
            <a:extLst>
              <a:ext uri="{FF2B5EF4-FFF2-40B4-BE49-F238E27FC236}">
                <a16:creationId xmlns:a16="http://schemas.microsoft.com/office/drawing/2014/main" id="{67CE7345-6173-9148-BF6C-3A1019642E5C}"/>
              </a:ext>
            </a:extLst>
          </p:cNvPr>
          <p:cNvPicPr>
            <a:picLocks noGrp="1" noChangeAspect="1"/>
          </p:cNvPicPr>
          <p:nvPr>
            <p:ph sz="half" idx="1"/>
          </p:nvPr>
        </p:nvPicPr>
        <p:blipFill>
          <a:blip r:embed="rId2"/>
          <a:stretch>
            <a:fillRect/>
          </a:stretch>
        </p:blipFill>
        <p:spPr>
          <a:xfrm>
            <a:off x="937941" y="1322761"/>
            <a:ext cx="4962938" cy="3308625"/>
          </a:xfrm>
        </p:spPr>
      </p:pic>
      <p:sp>
        <p:nvSpPr>
          <p:cNvPr id="8" name="Content Placeholder 7">
            <a:extLst>
              <a:ext uri="{FF2B5EF4-FFF2-40B4-BE49-F238E27FC236}">
                <a16:creationId xmlns:a16="http://schemas.microsoft.com/office/drawing/2014/main" id="{4C0FC3B9-3052-0F4C-BC25-3709DDF12CF7}"/>
              </a:ext>
            </a:extLst>
          </p:cNvPr>
          <p:cNvSpPr>
            <a:spLocks noGrp="1"/>
          </p:cNvSpPr>
          <p:nvPr>
            <p:ph sz="half" idx="2"/>
          </p:nvPr>
        </p:nvSpPr>
        <p:spPr>
          <a:xfrm>
            <a:off x="6172200" y="2228446"/>
            <a:ext cx="5181600" cy="3145435"/>
          </a:xfrm>
        </p:spPr>
        <p:txBody>
          <a:bodyPr/>
          <a:lstStyle/>
          <a:p>
            <a:r>
              <a:rPr lang="en-US" dirty="0"/>
              <a:t>Dedicated Website</a:t>
            </a:r>
          </a:p>
          <a:p>
            <a:r>
              <a:rPr lang="en-US" dirty="0"/>
              <a:t>School Emergency Guidelines</a:t>
            </a:r>
          </a:p>
          <a:p>
            <a:r>
              <a:rPr lang="en-US" dirty="0"/>
              <a:t>Concussion Programs</a:t>
            </a:r>
          </a:p>
          <a:p>
            <a:r>
              <a:rPr lang="en-US" dirty="0"/>
              <a:t>Water Safety Programs</a:t>
            </a:r>
          </a:p>
          <a:p>
            <a:r>
              <a:rPr lang="en-US" dirty="0"/>
              <a:t>Child Safety Seat Programs</a:t>
            </a:r>
          </a:p>
          <a:p>
            <a:r>
              <a:rPr lang="en-US" dirty="0"/>
              <a:t>Mannikin Loaners</a:t>
            </a:r>
          </a:p>
          <a:p>
            <a:endParaRPr lang="en-US" dirty="0"/>
          </a:p>
        </p:txBody>
      </p:sp>
      <p:pic>
        <p:nvPicPr>
          <p:cNvPr id="7" name="Content Placeholder 7">
            <a:extLst>
              <a:ext uri="{FF2B5EF4-FFF2-40B4-BE49-F238E27FC236}">
                <a16:creationId xmlns:a16="http://schemas.microsoft.com/office/drawing/2014/main" id="{C9C5BAA6-C8B8-EF47-8F70-3041C7DE98E6}"/>
              </a:ext>
            </a:extLst>
          </p:cNvPr>
          <p:cNvPicPr>
            <a:picLocks noChangeAspect="1"/>
          </p:cNvPicPr>
          <p:nvPr/>
        </p:nvPicPr>
        <p:blipFill>
          <a:blip r:embed="rId3"/>
          <a:stretch>
            <a:fillRect/>
          </a:stretch>
        </p:blipFill>
        <p:spPr>
          <a:xfrm>
            <a:off x="10236261" y="5292794"/>
            <a:ext cx="1955739" cy="1565206"/>
          </a:xfrm>
          <a:prstGeom prst="rect">
            <a:avLst/>
          </a:prstGeom>
          <a:gradFill>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1571294616"/>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9E1B0-6C30-6F44-9777-EF485C2D1D71}"/>
              </a:ext>
            </a:extLst>
          </p:cNvPr>
          <p:cNvSpPr>
            <a:spLocks noGrp="1"/>
          </p:cNvSpPr>
          <p:nvPr>
            <p:ph type="title"/>
          </p:nvPr>
        </p:nvSpPr>
        <p:spPr/>
        <p:txBody>
          <a:bodyPr/>
          <a:lstStyle/>
          <a:p>
            <a:r>
              <a:rPr lang="en-US" dirty="0"/>
              <a:t>Years 2 and beyond</a:t>
            </a:r>
          </a:p>
        </p:txBody>
      </p:sp>
      <p:pic>
        <p:nvPicPr>
          <p:cNvPr id="6" name="Content Placeholder 5">
            <a:extLst>
              <a:ext uri="{FF2B5EF4-FFF2-40B4-BE49-F238E27FC236}">
                <a16:creationId xmlns:a16="http://schemas.microsoft.com/office/drawing/2014/main" id="{E1E8998E-EDF9-5F45-9604-CF9B21DCE3E8}"/>
              </a:ext>
            </a:extLst>
          </p:cNvPr>
          <p:cNvPicPr>
            <a:picLocks noGrp="1" noChangeAspect="1"/>
          </p:cNvPicPr>
          <p:nvPr>
            <p:ph sz="half" idx="1"/>
          </p:nvPr>
        </p:nvPicPr>
        <p:blipFill>
          <a:blip r:embed="rId2"/>
          <a:stretch>
            <a:fillRect/>
          </a:stretch>
        </p:blipFill>
        <p:spPr>
          <a:xfrm>
            <a:off x="4581939" y="1866695"/>
            <a:ext cx="5181600" cy="3886200"/>
          </a:xfrm>
        </p:spPr>
      </p:pic>
      <p:sp>
        <p:nvSpPr>
          <p:cNvPr id="3" name="Content Placeholder 2">
            <a:extLst>
              <a:ext uri="{FF2B5EF4-FFF2-40B4-BE49-F238E27FC236}">
                <a16:creationId xmlns:a16="http://schemas.microsoft.com/office/drawing/2014/main" id="{424279D0-950D-6649-80EE-0B87E1BCCC1B}"/>
              </a:ext>
            </a:extLst>
          </p:cNvPr>
          <p:cNvSpPr>
            <a:spLocks noGrp="1"/>
          </p:cNvSpPr>
          <p:nvPr>
            <p:ph sz="half" idx="2"/>
          </p:nvPr>
        </p:nvSpPr>
        <p:spPr>
          <a:xfrm>
            <a:off x="1225826" y="2238756"/>
            <a:ext cx="5181600" cy="4351338"/>
          </a:xfrm>
        </p:spPr>
        <p:txBody>
          <a:bodyPr/>
          <a:lstStyle/>
          <a:p>
            <a:r>
              <a:rPr lang="en-US" dirty="0"/>
              <a:t>Revise</a:t>
            </a:r>
          </a:p>
          <a:p>
            <a:r>
              <a:rPr lang="en-US" dirty="0"/>
              <a:t>Revise</a:t>
            </a:r>
          </a:p>
          <a:p>
            <a:r>
              <a:rPr lang="en-US" dirty="0"/>
              <a:t>Revise</a:t>
            </a:r>
          </a:p>
        </p:txBody>
      </p:sp>
      <p:pic>
        <p:nvPicPr>
          <p:cNvPr id="4" name="Content Placeholder 7">
            <a:extLst>
              <a:ext uri="{FF2B5EF4-FFF2-40B4-BE49-F238E27FC236}">
                <a16:creationId xmlns:a16="http://schemas.microsoft.com/office/drawing/2014/main" id="{5AB7FE4F-2289-BF40-A91F-FD51E110F8FF}"/>
              </a:ext>
            </a:extLst>
          </p:cNvPr>
          <p:cNvPicPr>
            <a:picLocks noChangeAspect="1"/>
          </p:cNvPicPr>
          <p:nvPr/>
        </p:nvPicPr>
        <p:blipFill>
          <a:blip r:embed="rId3"/>
          <a:stretch>
            <a:fillRect/>
          </a:stretch>
        </p:blipFill>
        <p:spPr>
          <a:xfrm>
            <a:off x="10236261" y="5292794"/>
            <a:ext cx="1955739" cy="1565206"/>
          </a:xfrm>
          <a:prstGeom prst="rect">
            <a:avLst/>
          </a:prstGeom>
          <a:gradFill>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2902320925"/>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9E1B0-6C30-6F44-9777-EF485C2D1D71}"/>
              </a:ext>
            </a:extLst>
          </p:cNvPr>
          <p:cNvSpPr>
            <a:spLocks noGrp="1"/>
          </p:cNvSpPr>
          <p:nvPr>
            <p:ph type="title"/>
          </p:nvPr>
        </p:nvSpPr>
        <p:spPr/>
        <p:txBody>
          <a:bodyPr/>
          <a:lstStyle/>
          <a:p>
            <a:r>
              <a:rPr lang="en-US" dirty="0"/>
              <a:t>Summary / Reflection</a:t>
            </a:r>
          </a:p>
        </p:txBody>
      </p:sp>
      <p:sp>
        <p:nvSpPr>
          <p:cNvPr id="3" name="Content Placeholder 2">
            <a:extLst>
              <a:ext uri="{FF2B5EF4-FFF2-40B4-BE49-F238E27FC236}">
                <a16:creationId xmlns:a16="http://schemas.microsoft.com/office/drawing/2014/main" id="{F022DEBE-4275-D646-9932-889B6A481ED2}"/>
              </a:ext>
            </a:extLst>
          </p:cNvPr>
          <p:cNvSpPr>
            <a:spLocks noGrp="1"/>
          </p:cNvSpPr>
          <p:nvPr>
            <p:ph idx="1"/>
          </p:nvPr>
        </p:nvSpPr>
        <p:spPr/>
        <p:txBody>
          <a:bodyPr/>
          <a:lstStyle/>
          <a:p>
            <a:pPr marL="0" indent="0">
              <a:buNone/>
            </a:pPr>
            <a:r>
              <a:rPr lang="en-US" dirty="0"/>
              <a:t>Convince –”cause someone to believe firmly in the truth of something”</a:t>
            </a:r>
          </a:p>
          <a:p>
            <a:pPr lvl="1"/>
            <a:r>
              <a:rPr lang="en-US" dirty="0"/>
              <a:t>Latin </a:t>
            </a:r>
            <a:r>
              <a:rPr lang="en-US" i="1" dirty="0" err="1"/>
              <a:t>convincere</a:t>
            </a:r>
            <a:r>
              <a:rPr lang="en-US" dirty="0"/>
              <a:t> meaning “to overcome decisively”</a:t>
            </a:r>
          </a:p>
          <a:p>
            <a:endParaRPr lang="en-US" dirty="0"/>
          </a:p>
          <a:p>
            <a:pPr marL="0" indent="0" algn="ctr">
              <a:buNone/>
            </a:pPr>
            <a:r>
              <a:rPr lang="en-US" b="1" i="1" dirty="0"/>
              <a:t>versus</a:t>
            </a:r>
          </a:p>
          <a:p>
            <a:endParaRPr lang="en-US" dirty="0"/>
          </a:p>
          <a:p>
            <a:pPr marL="0" indent="0">
              <a:buNone/>
            </a:pPr>
            <a:r>
              <a:rPr lang="en-US" dirty="0"/>
              <a:t>Educate – “to develop the faculties and powers of someone”</a:t>
            </a:r>
          </a:p>
          <a:p>
            <a:pPr lvl="1"/>
            <a:r>
              <a:rPr lang="en-US" dirty="0"/>
              <a:t>Latin </a:t>
            </a:r>
            <a:r>
              <a:rPr lang="en-US" dirty="0" err="1"/>
              <a:t>ducere</a:t>
            </a:r>
            <a:r>
              <a:rPr lang="en-US" dirty="0"/>
              <a:t>, meaning “to lead” </a:t>
            </a:r>
          </a:p>
        </p:txBody>
      </p:sp>
      <p:pic>
        <p:nvPicPr>
          <p:cNvPr id="4" name="Content Placeholder 7">
            <a:extLst>
              <a:ext uri="{FF2B5EF4-FFF2-40B4-BE49-F238E27FC236}">
                <a16:creationId xmlns:a16="http://schemas.microsoft.com/office/drawing/2014/main" id="{8F6BA4C8-56D8-D749-8336-9918A77A6F94}"/>
              </a:ext>
            </a:extLst>
          </p:cNvPr>
          <p:cNvPicPr>
            <a:picLocks noChangeAspect="1"/>
          </p:cNvPicPr>
          <p:nvPr/>
        </p:nvPicPr>
        <p:blipFill>
          <a:blip r:embed="rId3"/>
          <a:stretch>
            <a:fillRect/>
          </a:stretch>
        </p:blipFill>
        <p:spPr>
          <a:xfrm>
            <a:off x="10236261" y="5292794"/>
            <a:ext cx="1955739" cy="1565206"/>
          </a:xfrm>
          <a:prstGeom prst="rect">
            <a:avLst/>
          </a:prstGeom>
          <a:gradFill>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1645277729"/>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2DEBE-4275-D646-9932-889B6A481ED2}"/>
              </a:ext>
            </a:extLst>
          </p:cNvPr>
          <p:cNvSpPr>
            <a:spLocks noGrp="1"/>
          </p:cNvSpPr>
          <p:nvPr>
            <p:ph idx="1"/>
          </p:nvPr>
        </p:nvSpPr>
        <p:spPr>
          <a:xfrm>
            <a:off x="779929" y="1331258"/>
            <a:ext cx="10800884" cy="1855695"/>
          </a:xfrm>
        </p:spPr>
        <p:txBody>
          <a:bodyPr>
            <a:normAutofit/>
          </a:bodyPr>
          <a:lstStyle/>
          <a:p>
            <a:pPr marL="0" indent="0" algn="ctr">
              <a:buNone/>
            </a:pPr>
            <a:r>
              <a:rPr lang="en-US" sz="3200" dirty="0"/>
              <a:t>Maine EMS-C is here to help </a:t>
            </a:r>
          </a:p>
          <a:p>
            <a:pPr marL="0" indent="0" algn="ctr">
              <a:buNone/>
            </a:pPr>
            <a:r>
              <a:rPr lang="en-US" sz="3200" dirty="0"/>
              <a:t>educate, improve and NOT dictate </a:t>
            </a:r>
          </a:p>
          <a:p>
            <a:pPr marL="0" indent="0">
              <a:buNone/>
            </a:pPr>
            <a:r>
              <a:rPr lang="en-US" dirty="0"/>
              <a:t> </a:t>
            </a:r>
          </a:p>
          <a:p>
            <a:pPr marL="365760" lvl="1" indent="0">
              <a:buNone/>
            </a:pPr>
            <a:endParaRPr lang="en-US" dirty="0"/>
          </a:p>
          <a:p>
            <a:pPr marL="365760" lvl="1" indent="0">
              <a:buNone/>
            </a:pPr>
            <a:endParaRPr lang="en-US" dirty="0"/>
          </a:p>
        </p:txBody>
      </p:sp>
      <p:pic>
        <p:nvPicPr>
          <p:cNvPr id="4" name="Content Placeholder 7">
            <a:extLst>
              <a:ext uri="{FF2B5EF4-FFF2-40B4-BE49-F238E27FC236}">
                <a16:creationId xmlns:a16="http://schemas.microsoft.com/office/drawing/2014/main" id="{8F6BA4C8-56D8-D749-8336-9918A77A6F94}"/>
              </a:ext>
            </a:extLst>
          </p:cNvPr>
          <p:cNvPicPr>
            <a:picLocks noChangeAspect="1"/>
          </p:cNvPicPr>
          <p:nvPr/>
        </p:nvPicPr>
        <p:blipFill>
          <a:blip r:embed="rId3"/>
          <a:stretch>
            <a:fillRect/>
          </a:stretch>
        </p:blipFill>
        <p:spPr>
          <a:xfrm>
            <a:off x="10236261" y="5292794"/>
            <a:ext cx="1955739" cy="1565206"/>
          </a:xfrm>
          <a:prstGeom prst="rect">
            <a:avLst/>
          </a:prstGeom>
          <a:gradFill>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6" name="Title 5">
            <a:extLst>
              <a:ext uri="{FF2B5EF4-FFF2-40B4-BE49-F238E27FC236}">
                <a16:creationId xmlns:a16="http://schemas.microsoft.com/office/drawing/2014/main" id="{9A46A75E-BA94-B44D-9092-505615563386}"/>
              </a:ext>
            </a:extLst>
          </p:cNvPr>
          <p:cNvSpPr>
            <a:spLocks noGrp="1"/>
          </p:cNvSpPr>
          <p:nvPr>
            <p:ph type="title"/>
          </p:nvPr>
        </p:nvSpPr>
        <p:spPr>
          <a:xfrm>
            <a:off x="4272336" y="0"/>
            <a:ext cx="3816069" cy="954741"/>
          </a:xfrm>
        </p:spPr>
        <p:txBody>
          <a:bodyPr>
            <a:normAutofit/>
          </a:bodyPr>
          <a:lstStyle/>
          <a:p>
            <a:r>
              <a:rPr lang="en-US" sz="4400" dirty="0"/>
              <a:t>Last thoughts</a:t>
            </a:r>
          </a:p>
        </p:txBody>
      </p:sp>
      <p:sp>
        <p:nvSpPr>
          <p:cNvPr id="7" name="Title 5">
            <a:extLst>
              <a:ext uri="{FF2B5EF4-FFF2-40B4-BE49-F238E27FC236}">
                <a16:creationId xmlns:a16="http://schemas.microsoft.com/office/drawing/2014/main" id="{BF1E3B24-FA22-3949-BE77-255A9D81C30D}"/>
              </a:ext>
            </a:extLst>
          </p:cNvPr>
          <p:cNvSpPr txBox="1">
            <a:spLocks/>
          </p:cNvSpPr>
          <p:nvPr/>
        </p:nvSpPr>
        <p:spPr>
          <a:xfrm>
            <a:off x="1582598" y="2635623"/>
            <a:ext cx="9195546" cy="25361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algn="ctr"/>
            <a:r>
              <a:rPr lang="en-US" sz="4400" u="sng" dirty="0"/>
              <a:t>For more information:</a:t>
            </a:r>
          </a:p>
          <a:p>
            <a:r>
              <a:rPr lang="en-US" sz="4400" dirty="0"/>
              <a:t>Visit: 	maine.gov/ems/</a:t>
            </a:r>
          </a:p>
          <a:p>
            <a:r>
              <a:rPr lang="en-US" sz="4400" dirty="0"/>
              <a:t>Email: 	marc.a.minkler@maine.gov</a:t>
            </a:r>
          </a:p>
          <a:p>
            <a:r>
              <a:rPr lang="en-US" sz="4400" dirty="0"/>
              <a:t>Call: 	207-626-3867 </a:t>
            </a:r>
          </a:p>
        </p:txBody>
      </p:sp>
    </p:spTree>
    <p:extLst>
      <p:ext uri="{BB962C8B-B14F-4D97-AF65-F5344CB8AC3E}">
        <p14:creationId xmlns:p14="http://schemas.microsoft.com/office/powerpoint/2010/main" val="3634343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707" y="0"/>
            <a:ext cx="11369799" cy="2486025"/>
          </a:xfrm>
        </p:spPr>
        <p:txBody>
          <a:bodyPr>
            <a:normAutofit/>
          </a:bodyPr>
          <a:lstStyle/>
          <a:p>
            <a:r>
              <a:rPr lang="en-US" sz="3200" dirty="0"/>
              <a:t>The mission of Emergency Medical Services for Children (EMSC) is to </a:t>
            </a:r>
            <a:r>
              <a:rPr lang="en-US" sz="3200" b="1" i="1" dirty="0"/>
              <a:t>reduce child and youth mortality and morbidity resulting from severe illness or trauma</a:t>
            </a:r>
            <a:r>
              <a:rPr lang="en-US" sz="3200" dirty="0"/>
              <a:t>.</a:t>
            </a:r>
          </a:p>
        </p:txBody>
      </p:sp>
      <p:pic>
        <p:nvPicPr>
          <p:cNvPr id="7" name="Graphic 6">
            <a:extLst>
              <a:ext uri="{FF2B5EF4-FFF2-40B4-BE49-F238E27FC236}">
                <a16:creationId xmlns:a16="http://schemas.microsoft.com/office/drawing/2014/main" id="{3655A1F7-C01C-BA4B-B420-69FE9F44DE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30406" y="3709148"/>
            <a:ext cx="4102100" cy="1295400"/>
          </a:xfrm>
          <a:prstGeom prst="rect">
            <a:avLst/>
          </a:prstGeom>
        </p:spPr>
      </p:pic>
    </p:spTree>
    <p:extLst>
      <p:ext uri="{BB962C8B-B14F-4D97-AF65-F5344CB8AC3E}">
        <p14:creationId xmlns:p14="http://schemas.microsoft.com/office/powerpoint/2010/main" val="876947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BB31D-3BD7-4F71-B4CC-2B13C8324F43}"/>
              </a:ext>
            </a:extLst>
          </p:cNvPr>
          <p:cNvSpPr>
            <a:spLocks noGrp="1"/>
          </p:cNvSpPr>
          <p:nvPr>
            <p:ph type="title"/>
          </p:nvPr>
        </p:nvSpPr>
        <p:spPr/>
        <p:txBody>
          <a:bodyPr/>
          <a:lstStyle/>
          <a:p>
            <a:r>
              <a:rPr lang="en-US" dirty="0"/>
              <a:t>EMS-C?</a:t>
            </a:r>
          </a:p>
        </p:txBody>
      </p:sp>
      <p:sp>
        <p:nvSpPr>
          <p:cNvPr id="3" name="Content Placeholder 2">
            <a:extLst>
              <a:ext uri="{FF2B5EF4-FFF2-40B4-BE49-F238E27FC236}">
                <a16:creationId xmlns:a16="http://schemas.microsoft.com/office/drawing/2014/main" id="{F2DD1088-51CC-4ED5-B0BF-A0437EE11343}"/>
              </a:ext>
            </a:extLst>
          </p:cNvPr>
          <p:cNvSpPr>
            <a:spLocks noGrp="1"/>
          </p:cNvSpPr>
          <p:nvPr>
            <p:ph idx="1"/>
          </p:nvPr>
        </p:nvSpPr>
        <p:spPr>
          <a:xfrm>
            <a:off x="838200" y="1825625"/>
            <a:ext cx="6934200" cy="4351338"/>
          </a:xfrm>
        </p:spPr>
        <p:txBody>
          <a:bodyPr/>
          <a:lstStyle/>
          <a:p>
            <a:r>
              <a:rPr lang="en-US" dirty="0"/>
              <a:t>Emergency Medical Services for Children</a:t>
            </a:r>
          </a:p>
          <a:p>
            <a:endParaRPr lang="en-US" dirty="0"/>
          </a:p>
          <a:p>
            <a:r>
              <a:rPr lang="en-US" dirty="0"/>
              <a:t>From birth through age 18</a:t>
            </a:r>
          </a:p>
          <a:p>
            <a:endParaRPr lang="en-US" dirty="0"/>
          </a:p>
          <a:p>
            <a:r>
              <a:rPr lang="en-US" dirty="0"/>
              <a:t>26% of Maine’s population – Approximately 335,000 age 18 and under</a:t>
            </a:r>
          </a:p>
        </p:txBody>
      </p:sp>
      <p:pic>
        <p:nvPicPr>
          <p:cNvPr id="4" name="Picture 3">
            <a:extLst>
              <a:ext uri="{FF2B5EF4-FFF2-40B4-BE49-F238E27FC236}">
                <a16:creationId xmlns:a16="http://schemas.microsoft.com/office/drawing/2014/main" id="{79FE3036-34AE-49A3-86E9-A3834D6F8347}"/>
              </a:ext>
            </a:extLst>
          </p:cNvPr>
          <p:cNvPicPr>
            <a:picLocks noChangeAspect="1"/>
          </p:cNvPicPr>
          <p:nvPr/>
        </p:nvPicPr>
        <p:blipFill>
          <a:blip r:embed="rId2"/>
          <a:stretch>
            <a:fillRect/>
          </a:stretch>
        </p:blipFill>
        <p:spPr>
          <a:xfrm>
            <a:off x="7772400" y="1690688"/>
            <a:ext cx="4091495" cy="327448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276570592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1B2768-C68D-BE48-A877-B9019C6CF32E}"/>
              </a:ext>
            </a:extLst>
          </p:cNvPr>
          <p:cNvSpPr/>
          <p:nvPr/>
        </p:nvSpPr>
        <p:spPr>
          <a:xfrm>
            <a:off x="0" y="6197599"/>
            <a:ext cx="12192000" cy="338667"/>
          </a:xfrm>
          <a:prstGeom prst="rect">
            <a:avLst/>
          </a:prstGeom>
          <a:solidFill>
            <a:srgbClr val="0096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739D181-A334-5A4E-AB4F-5E37A7A62828}"/>
              </a:ext>
            </a:extLst>
          </p:cNvPr>
          <p:cNvSpPr/>
          <p:nvPr/>
        </p:nvSpPr>
        <p:spPr>
          <a:xfrm>
            <a:off x="0" y="6519333"/>
            <a:ext cx="12192000" cy="338667"/>
          </a:xfrm>
          <a:prstGeom prst="rect">
            <a:avLst/>
          </a:prstGeom>
          <a:solidFill>
            <a:srgbClr val="0096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F02744D4-9720-854A-86B5-0D6E343DC0F1}"/>
              </a:ext>
            </a:extLst>
          </p:cNvPr>
          <p:cNvSpPr/>
          <p:nvPr/>
        </p:nvSpPr>
        <p:spPr>
          <a:xfrm>
            <a:off x="0" y="5909733"/>
            <a:ext cx="3742267" cy="948267"/>
          </a:xfrm>
          <a:prstGeom prst="triangle">
            <a:avLst>
              <a:gd name="adj" fmla="val 443"/>
            </a:avLst>
          </a:prstGeom>
          <a:gradFill>
            <a:gsLst>
              <a:gs pos="0">
                <a:schemeClr val="accent1">
                  <a:lumMod val="5000"/>
                  <a:lumOff val="95000"/>
                </a:schemeClr>
              </a:gs>
              <a:gs pos="0">
                <a:schemeClr val="accent1">
                  <a:lumMod val="45000"/>
                  <a:lumOff val="55000"/>
                </a:schemeClr>
              </a:gs>
              <a:gs pos="48000">
                <a:schemeClr val="accent1">
                  <a:lumMod val="45000"/>
                  <a:lumOff val="55000"/>
                </a:schemeClr>
              </a:gs>
              <a:gs pos="95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9E794B-EDEB-3448-878D-54606CD1F386}"/>
              </a:ext>
            </a:extLst>
          </p:cNvPr>
          <p:cNvSpPr>
            <a:spLocks noGrp="1"/>
          </p:cNvSpPr>
          <p:nvPr>
            <p:ph type="title"/>
          </p:nvPr>
        </p:nvSpPr>
        <p:spPr>
          <a:xfrm>
            <a:off x="2208213" y="304800"/>
            <a:ext cx="9372600" cy="593169"/>
          </a:xfrm>
        </p:spPr>
        <p:txBody>
          <a:bodyPr/>
          <a:lstStyle/>
          <a:p>
            <a:r>
              <a:rPr lang="en-US" dirty="0"/>
              <a:t>Early History</a:t>
            </a:r>
          </a:p>
        </p:txBody>
      </p:sp>
      <p:sp>
        <p:nvSpPr>
          <p:cNvPr id="6" name="Content Placeholder 5">
            <a:extLst>
              <a:ext uri="{FF2B5EF4-FFF2-40B4-BE49-F238E27FC236}">
                <a16:creationId xmlns:a16="http://schemas.microsoft.com/office/drawing/2014/main" id="{20375C96-5745-A34E-B7E6-1703789B41B3}"/>
              </a:ext>
            </a:extLst>
          </p:cNvPr>
          <p:cNvSpPr>
            <a:spLocks noGrp="1"/>
          </p:cNvSpPr>
          <p:nvPr>
            <p:ph idx="1"/>
          </p:nvPr>
        </p:nvSpPr>
        <p:spPr>
          <a:xfrm>
            <a:off x="838200" y="897969"/>
            <a:ext cx="7572375" cy="4351338"/>
          </a:xfrm>
        </p:spPr>
        <p:txBody>
          <a:bodyPr>
            <a:normAutofit/>
          </a:bodyPr>
          <a:lstStyle/>
          <a:p>
            <a:r>
              <a:rPr lang="en-US" dirty="0"/>
              <a:t>1979 – Dr. Calvin C.J. </a:t>
            </a:r>
            <a:r>
              <a:rPr lang="en-US" dirty="0" err="1"/>
              <a:t>Sia</a:t>
            </a:r>
            <a:r>
              <a:rPr lang="en-US" dirty="0"/>
              <a:t> sought legislation through Sen. Daniel Inouye (HI) to improve pediatric care.</a:t>
            </a:r>
          </a:p>
          <a:p>
            <a:r>
              <a:rPr lang="en-US" dirty="0"/>
              <a:t>1984 – Congress enacted legislation to use federal funds for EMS-C</a:t>
            </a:r>
          </a:p>
          <a:p>
            <a:pPr lvl="1"/>
            <a:r>
              <a:rPr lang="en-US" dirty="0"/>
              <a:t>Preventive Health Amendments of 1984 (PL 98-555)</a:t>
            </a:r>
          </a:p>
          <a:p>
            <a:r>
              <a:rPr lang="en-US" dirty="0"/>
              <a:t>1985 – Grant process announced</a:t>
            </a:r>
          </a:p>
          <a:p>
            <a:r>
              <a:rPr lang="en-US" dirty="0"/>
              <a:t>1986 – First grants awarded (AL, CA, NY, OR)</a:t>
            </a:r>
          </a:p>
          <a:p>
            <a:r>
              <a:rPr lang="en-US" dirty="0"/>
              <a:t>1987 – Maine receives EMS-C grant</a:t>
            </a:r>
          </a:p>
          <a:p>
            <a:r>
              <a:rPr lang="en-US" dirty="0"/>
              <a:t>2010 – Maine elects to not renew EMS-C grant</a:t>
            </a:r>
          </a:p>
          <a:p>
            <a:r>
              <a:rPr lang="en-US" dirty="0"/>
              <a:t>2017 – Maine applies and is awarded EMS-C grant</a:t>
            </a:r>
          </a:p>
        </p:txBody>
      </p:sp>
      <p:grpSp>
        <p:nvGrpSpPr>
          <p:cNvPr id="10" name="Group 9">
            <a:extLst>
              <a:ext uri="{FF2B5EF4-FFF2-40B4-BE49-F238E27FC236}">
                <a16:creationId xmlns:a16="http://schemas.microsoft.com/office/drawing/2014/main" id="{F2FC9088-DF83-409D-BDD0-9ADBE1E320E0}"/>
              </a:ext>
            </a:extLst>
          </p:cNvPr>
          <p:cNvGrpSpPr/>
          <p:nvPr/>
        </p:nvGrpSpPr>
        <p:grpSpPr>
          <a:xfrm>
            <a:off x="8410575" y="365125"/>
            <a:ext cx="3590925" cy="4904818"/>
            <a:chOff x="8234362" y="1160552"/>
            <a:chExt cx="3590925" cy="4904818"/>
          </a:xfrm>
        </p:grpSpPr>
        <p:pic>
          <p:nvPicPr>
            <p:cNvPr id="7" name="Picture 6">
              <a:extLst>
                <a:ext uri="{FF2B5EF4-FFF2-40B4-BE49-F238E27FC236}">
                  <a16:creationId xmlns:a16="http://schemas.microsoft.com/office/drawing/2014/main" id="{97682B2D-BB93-44E6-805E-181B23F4571E}"/>
                </a:ext>
              </a:extLst>
            </p:cNvPr>
            <p:cNvPicPr>
              <a:picLocks noChangeAspect="1"/>
            </p:cNvPicPr>
            <p:nvPr/>
          </p:nvPicPr>
          <p:blipFill>
            <a:blip r:embed="rId3"/>
            <a:stretch>
              <a:fillRect/>
            </a:stretch>
          </p:blipFill>
          <p:spPr>
            <a:xfrm>
              <a:off x="8234362" y="1160552"/>
              <a:ext cx="3590925" cy="4514850"/>
            </a:xfrm>
            <a:prstGeom prst="rect">
              <a:avLst/>
            </a:prstGeom>
          </p:spPr>
        </p:pic>
        <p:sp>
          <p:nvSpPr>
            <p:cNvPr id="8" name="TextBox 7">
              <a:extLst>
                <a:ext uri="{FF2B5EF4-FFF2-40B4-BE49-F238E27FC236}">
                  <a16:creationId xmlns:a16="http://schemas.microsoft.com/office/drawing/2014/main" id="{7654ADDE-D1B5-4C45-AD75-9BF584D11308}"/>
                </a:ext>
              </a:extLst>
            </p:cNvPr>
            <p:cNvSpPr txBox="1"/>
            <p:nvPr/>
          </p:nvSpPr>
          <p:spPr>
            <a:xfrm>
              <a:off x="8996663" y="5696038"/>
              <a:ext cx="2150193" cy="369332"/>
            </a:xfrm>
            <a:prstGeom prst="rect">
              <a:avLst/>
            </a:prstGeom>
            <a:noFill/>
          </p:spPr>
          <p:txBody>
            <a:bodyPr wrap="square" rtlCol="0">
              <a:spAutoFit/>
            </a:bodyPr>
            <a:lstStyle/>
            <a:p>
              <a:r>
                <a:rPr lang="en-US" dirty="0"/>
                <a:t>Dr. Calvin C.J. </a:t>
              </a:r>
              <a:r>
                <a:rPr lang="en-US" dirty="0" err="1"/>
                <a:t>Sia</a:t>
              </a:r>
              <a:endParaRPr lang="en-US" dirty="0"/>
            </a:p>
          </p:txBody>
        </p:sp>
      </p:grpSp>
    </p:spTree>
    <p:extLst>
      <p:ext uri="{BB962C8B-B14F-4D97-AF65-F5344CB8AC3E}">
        <p14:creationId xmlns:p14="http://schemas.microsoft.com/office/powerpoint/2010/main" val="360750838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C2C06-1122-47AA-A223-659267EB7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92" y="77560"/>
            <a:ext cx="2314898" cy="2534004"/>
          </a:xfrm>
          <a:prstGeom prst="rect">
            <a:avLst/>
          </a:prstGeom>
        </p:spPr>
      </p:pic>
      <p:pic>
        <p:nvPicPr>
          <p:cNvPr id="5" name="Picture 4">
            <a:extLst>
              <a:ext uri="{FF2B5EF4-FFF2-40B4-BE49-F238E27FC236}">
                <a16:creationId xmlns:a16="http://schemas.microsoft.com/office/drawing/2014/main" id="{4CD2A0D1-B7B2-4860-A6C5-CDC3E24B2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102" y="77560"/>
            <a:ext cx="1876425" cy="2428875"/>
          </a:xfrm>
          <a:prstGeom prst="rect">
            <a:avLst/>
          </a:prstGeom>
        </p:spPr>
      </p:pic>
      <p:pic>
        <p:nvPicPr>
          <p:cNvPr id="7" name="Picture 6">
            <a:extLst>
              <a:ext uri="{FF2B5EF4-FFF2-40B4-BE49-F238E27FC236}">
                <a16:creationId xmlns:a16="http://schemas.microsoft.com/office/drawing/2014/main" id="{3FB6FD8F-8431-44D3-9BC1-04DC9BB3D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0563" y="130124"/>
            <a:ext cx="2390775" cy="1914525"/>
          </a:xfrm>
          <a:prstGeom prst="rect">
            <a:avLst/>
          </a:prstGeom>
        </p:spPr>
      </p:pic>
      <p:pic>
        <p:nvPicPr>
          <p:cNvPr id="9" name="Picture 8">
            <a:extLst>
              <a:ext uri="{FF2B5EF4-FFF2-40B4-BE49-F238E27FC236}">
                <a16:creationId xmlns:a16="http://schemas.microsoft.com/office/drawing/2014/main" id="{A9EC4217-CDF8-4771-9A08-0F543E4BBA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2486" y="195757"/>
            <a:ext cx="3131574" cy="1783257"/>
          </a:xfrm>
          <a:prstGeom prst="rect">
            <a:avLst/>
          </a:prstGeom>
        </p:spPr>
      </p:pic>
      <p:pic>
        <p:nvPicPr>
          <p:cNvPr id="11" name="Picture 10">
            <a:extLst>
              <a:ext uri="{FF2B5EF4-FFF2-40B4-BE49-F238E27FC236}">
                <a16:creationId xmlns:a16="http://schemas.microsoft.com/office/drawing/2014/main" id="{AC0A69AA-4C61-4D23-9D37-3B02B3B80C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8" y="2611564"/>
            <a:ext cx="2790825" cy="1638300"/>
          </a:xfrm>
          <a:prstGeom prst="rect">
            <a:avLst/>
          </a:prstGeom>
        </p:spPr>
      </p:pic>
      <p:pic>
        <p:nvPicPr>
          <p:cNvPr id="13" name="Picture 12">
            <a:extLst>
              <a:ext uri="{FF2B5EF4-FFF2-40B4-BE49-F238E27FC236}">
                <a16:creationId xmlns:a16="http://schemas.microsoft.com/office/drawing/2014/main" id="{1824CDE4-54A8-436D-892E-0FBE3157A5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1504" y="2173236"/>
            <a:ext cx="1725246" cy="2018538"/>
          </a:xfrm>
          <a:prstGeom prst="rect">
            <a:avLst/>
          </a:prstGeom>
        </p:spPr>
      </p:pic>
      <p:pic>
        <p:nvPicPr>
          <p:cNvPr id="15" name="Picture 14">
            <a:extLst>
              <a:ext uri="{FF2B5EF4-FFF2-40B4-BE49-F238E27FC236}">
                <a16:creationId xmlns:a16="http://schemas.microsoft.com/office/drawing/2014/main" id="{2C2649BF-3EB4-4306-BE35-6C87750759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71247" y="4808765"/>
            <a:ext cx="2381250" cy="1266825"/>
          </a:xfrm>
          <a:prstGeom prst="rect">
            <a:avLst/>
          </a:prstGeom>
        </p:spPr>
      </p:pic>
      <p:pic>
        <p:nvPicPr>
          <p:cNvPr id="17" name="Picture 16">
            <a:extLst>
              <a:ext uri="{FF2B5EF4-FFF2-40B4-BE49-F238E27FC236}">
                <a16:creationId xmlns:a16="http://schemas.microsoft.com/office/drawing/2014/main" id="{DB152017-41EB-42B7-9902-DE9EB7A204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2497" y="2301823"/>
            <a:ext cx="2143125" cy="2143125"/>
          </a:xfrm>
          <a:prstGeom prst="rect">
            <a:avLst/>
          </a:prstGeom>
        </p:spPr>
      </p:pic>
      <p:pic>
        <p:nvPicPr>
          <p:cNvPr id="19" name="Picture 18">
            <a:extLst>
              <a:ext uri="{FF2B5EF4-FFF2-40B4-BE49-F238E27FC236}">
                <a16:creationId xmlns:a16="http://schemas.microsoft.com/office/drawing/2014/main" id="{FD86F578-3F9D-421E-99A5-65D9CB1740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7082" y="2020837"/>
            <a:ext cx="1666875" cy="2743200"/>
          </a:xfrm>
          <a:prstGeom prst="rect">
            <a:avLst/>
          </a:prstGeom>
        </p:spPr>
      </p:pic>
      <p:pic>
        <p:nvPicPr>
          <p:cNvPr id="21" name="Picture 20">
            <a:extLst>
              <a:ext uri="{FF2B5EF4-FFF2-40B4-BE49-F238E27FC236}">
                <a16:creationId xmlns:a16="http://schemas.microsoft.com/office/drawing/2014/main" id="{E2CC25DA-D9C4-4D94-A57F-46A99C4234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66197" y="4660490"/>
            <a:ext cx="1845259" cy="1551524"/>
          </a:xfrm>
          <a:prstGeom prst="rect">
            <a:avLst/>
          </a:prstGeom>
        </p:spPr>
      </p:pic>
      <p:pic>
        <p:nvPicPr>
          <p:cNvPr id="23" name="Picture 22">
            <a:extLst>
              <a:ext uri="{FF2B5EF4-FFF2-40B4-BE49-F238E27FC236}">
                <a16:creationId xmlns:a16="http://schemas.microsoft.com/office/drawing/2014/main" id="{341E0119-02C0-4474-B8A9-A9EAC06BCB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66322" y="515886"/>
            <a:ext cx="1333500" cy="1657350"/>
          </a:xfrm>
          <a:prstGeom prst="rect">
            <a:avLst/>
          </a:prstGeom>
        </p:spPr>
      </p:pic>
      <p:pic>
        <p:nvPicPr>
          <p:cNvPr id="25" name="Picture 24">
            <a:extLst>
              <a:ext uri="{FF2B5EF4-FFF2-40B4-BE49-F238E27FC236}">
                <a16:creationId xmlns:a16="http://schemas.microsoft.com/office/drawing/2014/main" id="{1ED15815-5B8B-4478-B334-94D047279E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5721" y="4292903"/>
            <a:ext cx="2505075" cy="1600200"/>
          </a:xfrm>
          <a:prstGeom prst="rect">
            <a:avLst/>
          </a:prstGeom>
        </p:spPr>
      </p:pic>
      <p:pic>
        <p:nvPicPr>
          <p:cNvPr id="27" name="Picture 26">
            <a:extLst>
              <a:ext uri="{FF2B5EF4-FFF2-40B4-BE49-F238E27FC236}">
                <a16:creationId xmlns:a16="http://schemas.microsoft.com/office/drawing/2014/main" id="{68062D9A-121F-4DE0-8C4C-E59029CBF02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88914" y="2611564"/>
            <a:ext cx="1710242" cy="2570036"/>
          </a:xfrm>
          <a:prstGeom prst="rect">
            <a:avLst/>
          </a:prstGeom>
        </p:spPr>
      </p:pic>
      <p:pic>
        <p:nvPicPr>
          <p:cNvPr id="29" name="Picture 28">
            <a:extLst>
              <a:ext uri="{FF2B5EF4-FFF2-40B4-BE49-F238E27FC236}">
                <a16:creationId xmlns:a16="http://schemas.microsoft.com/office/drawing/2014/main" id="{7CB3521A-0A9C-40C5-8C21-B59A2EC8886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20538" y="4320361"/>
            <a:ext cx="1962150" cy="1476375"/>
          </a:xfrm>
          <a:prstGeom prst="rect">
            <a:avLst/>
          </a:prstGeom>
        </p:spPr>
      </p:pic>
      <p:sp>
        <p:nvSpPr>
          <p:cNvPr id="16" name="Title 1">
            <a:extLst>
              <a:ext uri="{FF2B5EF4-FFF2-40B4-BE49-F238E27FC236}">
                <a16:creationId xmlns:a16="http://schemas.microsoft.com/office/drawing/2014/main" id="{8DD91285-0E05-47B4-93CA-6F86FEF66134}"/>
              </a:ext>
            </a:extLst>
          </p:cNvPr>
          <p:cNvSpPr txBox="1">
            <a:spLocks/>
          </p:cNvSpPr>
          <p:nvPr/>
        </p:nvSpPr>
        <p:spPr>
          <a:xfrm>
            <a:off x="772704" y="6253920"/>
            <a:ext cx="9372600" cy="593169"/>
          </a:xfrm>
          <a:prstGeom prst="rect">
            <a:avLst/>
          </a:prstGeom>
        </p:spPr>
        <p:txBody>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en-US" dirty="0"/>
              <a:t>EMS-C Across the Country</a:t>
            </a:r>
          </a:p>
        </p:txBody>
      </p:sp>
    </p:spTree>
    <p:extLst>
      <p:ext uri="{BB962C8B-B14F-4D97-AF65-F5344CB8AC3E}">
        <p14:creationId xmlns:p14="http://schemas.microsoft.com/office/powerpoint/2010/main" val="732520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32BC-1D32-4A89-B01E-5A4FF3B32ED0}"/>
              </a:ext>
            </a:extLst>
          </p:cNvPr>
          <p:cNvSpPr>
            <a:spLocks noGrp="1"/>
          </p:cNvSpPr>
          <p:nvPr>
            <p:ph type="title"/>
          </p:nvPr>
        </p:nvSpPr>
        <p:spPr>
          <a:xfrm>
            <a:off x="1726432" y="312625"/>
            <a:ext cx="9372600" cy="760969"/>
          </a:xfrm>
        </p:spPr>
        <p:txBody>
          <a:bodyPr/>
          <a:lstStyle/>
          <a:p>
            <a:pPr algn="ctr"/>
            <a:r>
              <a:rPr lang="en-US" dirty="0"/>
              <a:t>Maine EMS-C Organizational Chart</a:t>
            </a:r>
          </a:p>
        </p:txBody>
      </p:sp>
      <p:sp>
        <p:nvSpPr>
          <p:cNvPr id="3" name="Rectangle 2">
            <a:extLst>
              <a:ext uri="{FF2B5EF4-FFF2-40B4-BE49-F238E27FC236}">
                <a16:creationId xmlns:a16="http://schemas.microsoft.com/office/drawing/2014/main" id="{02D45E35-FE20-4D07-99FF-C8C5CF530A44}"/>
              </a:ext>
            </a:extLst>
          </p:cNvPr>
          <p:cNvSpPr/>
          <p:nvPr/>
        </p:nvSpPr>
        <p:spPr>
          <a:xfrm>
            <a:off x="4423954" y="1402081"/>
            <a:ext cx="2725783" cy="966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Jocelyn Hulbert</a:t>
            </a:r>
          </a:p>
          <a:p>
            <a:pPr algn="ctr"/>
            <a:r>
              <a:rPr lang="en-US" dirty="0"/>
              <a:t>HRSA</a:t>
            </a:r>
          </a:p>
        </p:txBody>
      </p:sp>
      <p:sp>
        <p:nvSpPr>
          <p:cNvPr id="4" name="Rectangle 3">
            <a:extLst>
              <a:ext uri="{FF2B5EF4-FFF2-40B4-BE49-F238E27FC236}">
                <a16:creationId xmlns:a16="http://schemas.microsoft.com/office/drawing/2014/main" id="{5F4134C7-A29E-4A05-A44A-2F5E6A10EC60}"/>
              </a:ext>
            </a:extLst>
          </p:cNvPr>
          <p:cNvSpPr/>
          <p:nvPr/>
        </p:nvSpPr>
        <p:spPr>
          <a:xfrm>
            <a:off x="3209670" y="2777060"/>
            <a:ext cx="1460653" cy="628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Atim Effiong</a:t>
            </a:r>
          </a:p>
          <a:p>
            <a:pPr algn="ctr"/>
            <a:r>
              <a:rPr lang="en-US" dirty="0"/>
              <a:t>NEDARC</a:t>
            </a:r>
          </a:p>
        </p:txBody>
      </p:sp>
      <p:sp>
        <p:nvSpPr>
          <p:cNvPr id="5" name="Rectangle 4">
            <a:extLst>
              <a:ext uri="{FF2B5EF4-FFF2-40B4-BE49-F238E27FC236}">
                <a16:creationId xmlns:a16="http://schemas.microsoft.com/office/drawing/2014/main" id="{C96A30C9-9B92-4BB5-AC5A-FBE1DA415962}"/>
              </a:ext>
            </a:extLst>
          </p:cNvPr>
          <p:cNvSpPr/>
          <p:nvPr/>
        </p:nvSpPr>
        <p:spPr>
          <a:xfrm>
            <a:off x="4423954" y="3546058"/>
            <a:ext cx="2725783" cy="966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Shaun St. Germain</a:t>
            </a:r>
          </a:p>
          <a:p>
            <a:pPr algn="ctr"/>
            <a:r>
              <a:rPr lang="en-US" dirty="0"/>
              <a:t>Maine EMS &amp; EMS-C Program Director</a:t>
            </a:r>
          </a:p>
        </p:txBody>
      </p:sp>
      <p:sp>
        <p:nvSpPr>
          <p:cNvPr id="6" name="Rectangle 5">
            <a:extLst>
              <a:ext uri="{FF2B5EF4-FFF2-40B4-BE49-F238E27FC236}">
                <a16:creationId xmlns:a16="http://schemas.microsoft.com/office/drawing/2014/main" id="{75AC3947-D8EE-4787-884E-84D0BEC90F6E}"/>
              </a:ext>
            </a:extLst>
          </p:cNvPr>
          <p:cNvSpPr/>
          <p:nvPr/>
        </p:nvSpPr>
        <p:spPr>
          <a:xfrm>
            <a:off x="3359894" y="5030173"/>
            <a:ext cx="1868691" cy="8432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Marc Minkler</a:t>
            </a:r>
          </a:p>
          <a:p>
            <a:pPr algn="ctr"/>
            <a:r>
              <a:rPr lang="en-US" dirty="0"/>
              <a:t>EMS-C Program Manager</a:t>
            </a:r>
          </a:p>
        </p:txBody>
      </p:sp>
      <p:sp>
        <p:nvSpPr>
          <p:cNvPr id="7" name="Rectangle 6">
            <a:extLst>
              <a:ext uri="{FF2B5EF4-FFF2-40B4-BE49-F238E27FC236}">
                <a16:creationId xmlns:a16="http://schemas.microsoft.com/office/drawing/2014/main" id="{87135D7E-387B-4587-9E6B-7291F85A2AAC}"/>
              </a:ext>
            </a:extLst>
          </p:cNvPr>
          <p:cNvSpPr/>
          <p:nvPr/>
        </p:nvSpPr>
        <p:spPr>
          <a:xfrm>
            <a:off x="6579466" y="4981566"/>
            <a:ext cx="1868691" cy="8432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EMS-C Committee</a:t>
            </a:r>
          </a:p>
        </p:txBody>
      </p:sp>
      <p:cxnSp>
        <p:nvCxnSpPr>
          <p:cNvPr id="9" name="Straight Connector 8">
            <a:extLst>
              <a:ext uri="{FF2B5EF4-FFF2-40B4-BE49-F238E27FC236}">
                <a16:creationId xmlns:a16="http://schemas.microsoft.com/office/drawing/2014/main" id="{C14C186D-73E0-4A89-ACE9-63A10F15C0CA}"/>
              </a:ext>
            </a:extLst>
          </p:cNvPr>
          <p:cNvCxnSpPr>
            <a:stCxn id="3" idx="2"/>
            <a:endCxn id="5" idx="0"/>
          </p:cNvCxnSpPr>
          <p:nvPr/>
        </p:nvCxnSpPr>
        <p:spPr>
          <a:xfrm>
            <a:off x="5786846" y="2368732"/>
            <a:ext cx="0" cy="1177326"/>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845EDB1C-4189-4DED-8187-73F8537EA925}"/>
              </a:ext>
            </a:extLst>
          </p:cNvPr>
          <p:cNvCxnSpPr>
            <a:cxnSpLocks/>
          </p:cNvCxnSpPr>
          <p:nvPr/>
        </p:nvCxnSpPr>
        <p:spPr>
          <a:xfrm flipH="1">
            <a:off x="4670324" y="3077200"/>
            <a:ext cx="1116522" cy="0"/>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7EA698A0-FB01-4D5B-9657-6A6416EA84F0}"/>
              </a:ext>
            </a:extLst>
          </p:cNvPr>
          <p:cNvCxnSpPr>
            <a:cxnSpLocks/>
          </p:cNvCxnSpPr>
          <p:nvPr/>
        </p:nvCxnSpPr>
        <p:spPr>
          <a:xfrm>
            <a:off x="4916691" y="4512709"/>
            <a:ext cx="0" cy="517464"/>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FD501423-70A0-4D08-936E-FFC1A46E7D62}"/>
              </a:ext>
            </a:extLst>
          </p:cNvPr>
          <p:cNvCxnSpPr>
            <a:cxnSpLocks/>
          </p:cNvCxnSpPr>
          <p:nvPr/>
        </p:nvCxnSpPr>
        <p:spPr>
          <a:xfrm>
            <a:off x="6878226" y="4512709"/>
            <a:ext cx="0" cy="51746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8" name="Rectangle 17">
            <a:extLst>
              <a:ext uri="{FF2B5EF4-FFF2-40B4-BE49-F238E27FC236}">
                <a16:creationId xmlns:a16="http://schemas.microsoft.com/office/drawing/2014/main" id="{561B2AEA-8EAC-4A6F-94F7-42780E405FC5}"/>
              </a:ext>
            </a:extLst>
          </p:cNvPr>
          <p:cNvSpPr/>
          <p:nvPr/>
        </p:nvSpPr>
        <p:spPr>
          <a:xfrm>
            <a:off x="7149737" y="1277758"/>
            <a:ext cx="4570562" cy="1295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Project Officer</a:t>
            </a:r>
            <a:endParaRPr lang="en-US" sz="1400" dirty="0"/>
          </a:p>
          <a:p>
            <a:r>
              <a:rPr lang="en-US" sz="1400" b="1" dirty="0"/>
              <a:t>Emergency Medical Services for Children Program (EMSC)</a:t>
            </a:r>
            <a:endParaRPr lang="en-US" sz="1400" dirty="0"/>
          </a:p>
          <a:p>
            <a:r>
              <a:rPr lang="en-US" sz="1400" b="1" dirty="0"/>
              <a:t>Division of Child, Adolescent and Family Health (DCAFH)</a:t>
            </a:r>
            <a:endParaRPr lang="en-US" sz="1400" dirty="0"/>
          </a:p>
          <a:p>
            <a:r>
              <a:rPr lang="en-US" sz="1400" b="1" dirty="0"/>
              <a:t>Maternal and Child Health Bureau (MCHB)</a:t>
            </a:r>
            <a:endParaRPr lang="en-US" sz="1400" dirty="0"/>
          </a:p>
        </p:txBody>
      </p:sp>
      <p:sp>
        <p:nvSpPr>
          <p:cNvPr id="13" name="Rectangle 12">
            <a:extLst>
              <a:ext uri="{FF2B5EF4-FFF2-40B4-BE49-F238E27FC236}">
                <a16:creationId xmlns:a16="http://schemas.microsoft.com/office/drawing/2014/main" id="{B0CCFB91-FF76-4A7C-90F1-B7F46FD97217}"/>
              </a:ext>
            </a:extLst>
          </p:cNvPr>
          <p:cNvSpPr/>
          <p:nvPr/>
        </p:nvSpPr>
        <p:spPr>
          <a:xfrm>
            <a:off x="8314860" y="3669424"/>
            <a:ext cx="1868691" cy="8432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EMS-C Medical Director</a:t>
            </a:r>
          </a:p>
        </p:txBody>
      </p:sp>
      <p:cxnSp>
        <p:nvCxnSpPr>
          <p:cNvPr id="14" name="Straight Connector 13">
            <a:extLst>
              <a:ext uri="{FF2B5EF4-FFF2-40B4-BE49-F238E27FC236}">
                <a16:creationId xmlns:a16="http://schemas.microsoft.com/office/drawing/2014/main" id="{EF8E9A74-E452-45C0-B2CE-E19924884750}"/>
              </a:ext>
            </a:extLst>
          </p:cNvPr>
          <p:cNvCxnSpPr>
            <a:cxnSpLocks/>
          </p:cNvCxnSpPr>
          <p:nvPr/>
        </p:nvCxnSpPr>
        <p:spPr>
          <a:xfrm>
            <a:off x="7149737" y="4168580"/>
            <a:ext cx="1165123"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61793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8D35DC-D949-46AE-956D-38CA28642CB5}"/>
              </a:ext>
            </a:extLst>
          </p:cNvPr>
          <p:cNvSpPr>
            <a:spLocks noGrp="1"/>
          </p:cNvSpPr>
          <p:nvPr>
            <p:ph idx="1"/>
          </p:nvPr>
        </p:nvSpPr>
        <p:spPr>
          <a:xfrm>
            <a:off x="1526458" y="1927122"/>
            <a:ext cx="10515600" cy="3512421"/>
          </a:xfrm>
        </p:spPr>
        <p:txBody>
          <a:bodyPr/>
          <a:lstStyle/>
          <a:p>
            <a:r>
              <a:rPr lang="en-US" dirty="0"/>
              <a:t>11 Offices and 6 Bureaus</a:t>
            </a:r>
          </a:p>
          <a:p>
            <a:r>
              <a:rPr lang="en-US" dirty="0"/>
              <a:t>$1.3 billion budget</a:t>
            </a:r>
          </a:p>
          <a:p>
            <a:r>
              <a:rPr lang="en-US" dirty="0"/>
              <a:t>2,000 employees</a:t>
            </a:r>
          </a:p>
          <a:p>
            <a:r>
              <a:rPr lang="en-US" dirty="0"/>
              <a:t>Award Grants</a:t>
            </a:r>
          </a:p>
          <a:p>
            <a:r>
              <a:rPr lang="en-US" dirty="0"/>
              <a:t>Receive regular reports</a:t>
            </a:r>
          </a:p>
          <a:p>
            <a:r>
              <a:rPr lang="en-US" dirty="0"/>
              <a:t>Sponsor webinars and technical advisory programs</a:t>
            </a:r>
          </a:p>
        </p:txBody>
      </p:sp>
      <p:pic>
        <p:nvPicPr>
          <p:cNvPr id="2050" name="Picture 2" descr="Health Resources &amp; Services Administration">
            <a:extLst>
              <a:ext uri="{FF2B5EF4-FFF2-40B4-BE49-F238E27FC236}">
                <a16:creationId xmlns:a16="http://schemas.microsoft.com/office/drawing/2014/main" id="{D9FC7900-50FC-4FB8-8217-1D8FD7189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9724" y="279600"/>
            <a:ext cx="4232551" cy="137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294183"/>
      </p:ext>
    </p:extLst>
  </p:cSld>
  <p:clrMapOvr>
    <a:masterClrMapping/>
  </p:clrMapOvr>
</p:sld>
</file>

<file path=ppt/theme/theme1.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395</TotalTime>
  <Words>1009</Words>
  <Application>Microsoft Office PowerPoint</Application>
  <PresentationFormat>Widescreen</PresentationFormat>
  <Paragraphs>184</Paragraphs>
  <Slides>34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Euphemia</vt:lpstr>
      <vt:lpstr>Times New Roman</vt:lpstr>
      <vt:lpstr>Wingdings</vt:lpstr>
      <vt:lpstr>Children Playing 16x9</vt:lpstr>
      <vt:lpstr>EMS for Children</vt:lpstr>
      <vt:lpstr>PowerPoint Presentation</vt:lpstr>
      <vt:lpstr>EMS-C Disclosure</vt:lpstr>
      <vt:lpstr>The mission of Emergency Medical Services for Children (EMSC) is to reduce child and youth mortality and morbidity resulting from severe illness or trauma.</vt:lpstr>
      <vt:lpstr>EMS-C?</vt:lpstr>
      <vt:lpstr>Early History</vt:lpstr>
      <vt:lpstr>PowerPoint Presentation</vt:lpstr>
      <vt:lpstr>Maine EMS-C Organizational Chart</vt:lpstr>
      <vt:lpstr>PowerPoint Presentation</vt:lpstr>
      <vt:lpstr>National EMSC Data Analysis Center</vt:lpstr>
      <vt:lpstr>PowerPoint Presentation</vt:lpstr>
      <vt:lpstr>Overall Strategy</vt:lpstr>
      <vt:lpstr>The EMS-C program performance measures are a set of standards that were developed to measure long-term progress at both state and national levels of the EMS-C program in key areas of pediatric emergency care.</vt:lpstr>
      <vt:lpstr>PowerPoint Presentation</vt:lpstr>
      <vt:lpstr>PowerPoint Presentation</vt:lpstr>
      <vt:lpstr>PowerPoint Presentation</vt:lpstr>
      <vt:lpstr>PowerPoint Presentation</vt:lpstr>
      <vt:lpstr>Where are we now?</vt:lpstr>
      <vt:lpstr>Maine  Pediatric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are we going?</vt:lpstr>
      <vt:lpstr>PowerPoint Presentation</vt:lpstr>
      <vt:lpstr>PowerPoint Presentation</vt:lpstr>
      <vt:lpstr>Additional Opportunities</vt:lpstr>
      <vt:lpstr>Years 2 and beyond</vt:lpstr>
      <vt:lpstr>Summary / Reflection</vt:lpstr>
      <vt:lpstr>Last 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EMS for Children</dc:title>
  <dc:creator>Minkler, Marc</dc:creator>
  <cp:lastModifiedBy>Minkler, Marc A</cp:lastModifiedBy>
  <cp:revision>36</cp:revision>
  <dcterms:created xsi:type="dcterms:W3CDTF">2018-07-15T23:05:23Z</dcterms:created>
  <dcterms:modified xsi:type="dcterms:W3CDTF">2019-03-12T20:23:34Z</dcterms:modified>
</cp:coreProperties>
</file>