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8" r:id="rId5"/>
    <p:sldMasterId id="2147484126" r:id="rId6"/>
    <p:sldMasterId id="2147484120" r:id="rId7"/>
  </p:sldMasterIdLst>
  <p:notesMasterIdLst>
    <p:notesMasterId r:id="rId45"/>
  </p:notesMasterIdLst>
  <p:handoutMasterIdLst>
    <p:handoutMasterId r:id="rId46"/>
  </p:handoutMasterIdLst>
  <p:sldIdLst>
    <p:sldId id="330" r:id="rId8"/>
    <p:sldId id="257" r:id="rId9"/>
    <p:sldId id="320" r:id="rId10"/>
    <p:sldId id="261" r:id="rId11"/>
    <p:sldId id="321" r:id="rId12"/>
    <p:sldId id="333" r:id="rId13"/>
    <p:sldId id="266" r:id="rId14"/>
    <p:sldId id="328" r:id="rId15"/>
    <p:sldId id="277" r:id="rId16"/>
    <p:sldId id="309" r:id="rId17"/>
    <p:sldId id="332" r:id="rId18"/>
    <p:sldId id="268" r:id="rId19"/>
    <p:sldId id="285" r:id="rId20"/>
    <p:sldId id="286" r:id="rId21"/>
    <p:sldId id="263" r:id="rId22"/>
    <p:sldId id="272" r:id="rId23"/>
    <p:sldId id="318" r:id="rId24"/>
    <p:sldId id="319" r:id="rId25"/>
    <p:sldId id="280" r:id="rId26"/>
    <p:sldId id="334" r:id="rId27"/>
    <p:sldId id="284" r:id="rId28"/>
    <p:sldId id="317" r:id="rId29"/>
    <p:sldId id="292" r:id="rId30"/>
    <p:sldId id="293" r:id="rId31"/>
    <p:sldId id="294" r:id="rId32"/>
    <p:sldId id="295" r:id="rId33"/>
    <p:sldId id="296" r:id="rId34"/>
    <p:sldId id="297" r:id="rId35"/>
    <p:sldId id="324" r:id="rId36"/>
    <p:sldId id="325" r:id="rId37"/>
    <p:sldId id="326" r:id="rId38"/>
    <p:sldId id="316" r:id="rId39"/>
    <p:sldId id="289" r:id="rId40"/>
    <p:sldId id="308" r:id="rId41"/>
    <p:sldId id="303" r:id="rId42"/>
    <p:sldId id="306" r:id="rId43"/>
    <p:sldId id="331" r:id="rId44"/>
  </p:sldIdLst>
  <p:sldSz cx="9144000" cy="6858000" type="screen4x3"/>
  <p:notesSz cx="7010400" cy="9296400"/>
  <p:custDataLst>
    <p:tags r:id="rId47"/>
  </p:custDataLst>
  <p:defaultTextStyle>
    <a:defPPr>
      <a:defRPr lang="en-US"/>
    </a:defPPr>
    <a:lvl1pPr algn="l" rtl="0" fontAlgn="base">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2DFD5"/>
    <a:srgbClr val="007A5E"/>
    <a:srgbClr val="AAB7D7"/>
    <a:srgbClr val="FF7A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C643E-EE6E-48B4-9B1C-ABFE9D3CE22D}" v="9" dt="2024-03-25T14:36:41.029"/>
    <p1510:client id="{3C160408-B314-B7C7-2593-C2FD581AA7A6}" v="13" dt="2024-03-25T15:54:51.358"/>
    <p1510:client id="{51AAA3AA-2796-1671-7AA1-BBE0D2A9D55D}" v="1" dt="2024-03-25T15:31:04.390"/>
    <p1510:client id="{8962E788-7AF3-4EF3-9ECE-335A3D64EB1B}" v="8" dt="2024-03-25T15:32:18.156"/>
    <p1510:client id="{A359AB2B-492D-39C7-A3FA-C1E218A60624}" v="8" dt="2024-03-25T15:44:38.088"/>
    <p1510:client id="{CDFEED68-1A09-41FE-B232-107015B35CB1}" v="7" dt="2024-03-25T16:52:30.960"/>
    <p1510:client id="{E2ECC2A8-080F-4B67-933B-B96418B94A15}" v="28" dt="2024-03-25T16:28:37.632"/>
    <p1510:client id="{ED7389CA-D121-4900-9BB8-89D4201CC5F4}" v="72" dt="2024-03-25T15:23:03.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38" autoAdjust="0"/>
    <p:restoredTop sz="78548" autoAdjust="0"/>
  </p:normalViewPr>
  <p:slideViewPr>
    <p:cSldViewPr>
      <p:cViewPr varScale="1">
        <p:scale>
          <a:sx n="114" d="100"/>
          <a:sy n="114" d="100"/>
        </p:scale>
        <p:origin x="112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938"/>
    </p:cViewPr>
  </p:sorterViewPr>
  <p:notesViewPr>
    <p:cSldViewPr>
      <p:cViewPr varScale="1">
        <p:scale>
          <a:sx n="56" d="100"/>
          <a:sy n="56" d="100"/>
        </p:scale>
        <p:origin x="-178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431824-1D76-0077-C476-93209EB1523D}"/>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CF698A1A-7EDC-B8B7-386F-6B1B0441917E}"/>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cs typeface="Arial" charset="0"/>
              </a:defRPr>
            </a:lvl1pPr>
          </a:lstStyle>
          <a:p>
            <a:pPr>
              <a:defRPr/>
            </a:pPr>
            <a:fld id="{1F7972B5-034D-415C-B44C-C2EA0B9FB4D3}" type="datetimeFigureOut">
              <a:rPr lang="en-US"/>
              <a:pPr>
                <a:defRPr/>
              </a:pPr>
              <a:t>3/25/2024</a:t>
            </a:fld>
            <a:endParaRPr lang="en-US" dirty="0"/>
          </a:p>
        </p:txBody>
      </p:sp>
      <p:sp>
        <p:nvSpPr>
          <p:cNvPr id="4" name="Footer Placeholder 3">
            <a:extLst>
              <a:ext uri="{FF2B5EF4-FFF2-40B4-BE49-F238E27FC236}">
                <a16:creationId xmlns:a16="http://schemas.microsoft.com/office/drawing/2014/main" id="{6AF2EF25-C9AB-8BA7-24C4-350BCEC5784F}"/>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959AEC6A-2298-81C6-D3D2-9ABBF44D94A0}"/>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1E568D4-692D-4B22-A135-8FA1C5DCDC6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DF8065-D5FB-E7FD-B68F-68276FC5DD5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D3DB1C6D-7A8B-46F5-8C79-F1A7F9F77AE3}"/>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25C4DE93-68A3-4004-B309-43A276821184}" type="datetimeFigureOut">
              <a:rPr lang="en-US"/>
              <a:pPr>
                <a:defRPr/>
              </a:pPr>
              <a:t>3/25/2024</a:t>
            </a:fld>
            <a:endParaRPr lang="en-US" dirty="0"/>
          </a:p>
        </p:txBody>
      </p:sp>
      <p:sp>
        <p:nvSpPr>
          <p:cNvPr id="4" name="Slide Image Placeholder 3">
            <a:extLst>
              <a:ext uri="{FF2B5EF4-FFF2-40B4-BE49-F238E27FC236}">
                <a16:creationId xmlns:a16="http://schemas.microsoft.com/office/drawing/2014/main" id="{062CCA73-A49F-A609-F439-D29AABBCEEBE}"/>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A7985FF0-1A12-66F0-E77B-3B7D6833EAAB}"/>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C20B75F-7A7B-8F3A-7C62-221A82DC33B7}"/>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38FB8F3-C2BB-2493-D3D1-C3868EFC184D}"/>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D0DBD6D4-59E0-45E1-8A76-65C665EA183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Maine EMS spends a lot of time analyzing data for a variety of different purposes. One of the more important as of late is attempting to support the anecdotal claims of the current crisis in EMS where there are claims that responses times are increasing, calls are going unanswered and there is an insufficient number of EMS clinicians in the state.</a:t>
            </a:r>
          </a:p>
        </p:txBody>
      </p:sp>
      <p:sp>
        <p:nvSpPr>
          <p:cNvPr id="4" name="Slide Number Placeholder 3"/>
          <p:cNvSpPr>
            <a:spLocks noGrp="1"/>
          </p:cNvSpPr>
          <p:nvPr>
            <p:ph type="sldNum" sz="quarter" idx="5"/>
          </p:nvPr>
        </p:nvSpPr>
        <p:spPr/>
        <p:txBody>
          <a:bodyPr/>
          <a:lstStyle/>
          <a:p>
            <a:fld id="{71F10765-475A-4577-8980-C0B73B31FCC8}" type="slidenum">
              <a:rPr lang="en-US" smtClean="0"/>
              <a:t>1</a:t>
            </a:fld>
            <a:endParaRPr lang="en-US"/>
          </a:p>
        </p:txBody>
      </p:sp>
    </p:spTree>
    <p:extLst>
      <p:ext uri="{BB962C8B-B14F-4D97-AF65-F5344CB8AC3E}">
        <p14:creationId xmlns:p14="http://schemas.microsoft.com/office/powerpoint/2010/main" val="2435109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7B00841-F8CA-A0CF-B159-661DAA99DF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E2B87978-DB1A-D7F0-F422-19D0B4E61A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are two common opioid/opiate addiction treatment drugs: methadone and suboxone.  Vivitrol is another that is gaining popularity among some medical providers.</a:t>
            </a:r>
          </a:p>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4C05C680-2FAE-C3CE-587B-00C153EA529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F9F5E5E8-EAA6-464C-B828-45DF76F63EE4}"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A24ED1FB-2CB3-4226-70B3-9395F299F1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BCC85F19-111E-25CD-4311-C6091D6433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Naloxone can reverse central nervous system and respiratory depression due to an overdose of opioids opiates.  It is not effective against respiratory depression due to non-opioid drugs.  Thus, it is important to recognize the signs and symptoms of an opioid or opiate overdose and use naloxone appropriately.</a:t>
            </a:r>
          </a:p>
        </p:txBody>
      </p:sp>
      <p:sp>
        <p:nvSpPr>
          <p:cNvPr id="84996" name="Slide Number Placeholder 3">
            <a:extLst>
              <a:ext uri="{FF2B5EF4-FFF2-40B4-BE49-F238E27FC236}">
                <a16:creationId xmlns:a16="http://schemas.microsoft.com/office/drawing/2014/main" id="{DADE3DF9-2ADB-A175-30C1-AA20A065E57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DE9FE3BB-F9B7-4B4C-B09F-174AD4142B31}"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5271B92-6C77-7BAE-5D8D-C200C32415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0C9C4B98-BCF8-91C2-9778-14090BCE8A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are many reasons to administer intranasal naloxone.  It minimizes the risk for blood borne pathogen exposure.  It can be rapidly administered and naloxone has a rapid onset with peak effect within a few minutes.</a:t>
            </a:r>
          </a:p>
          <a:p>
            <a:pPr eaLnBrk="1" hangingPunct="1">
              <a:spcBef>
                <a:spcPct val="0"/>
              </a:spcBef>
            </a:pPr>
            <a:endParaRPr lang="en-US" altLang="en-US"/>
          </a:p>
        </p:txBody>
      </p:sp>
      <p:sp>
        <p:nvSpPr>
          <p:cNvPr id="86020" name="Slide Number Placeholder 3">
            <a:extLst>
              <a:ext uri="{FF2B5EF4-FFF2-40B4-BE49-F238E27FC236}">
                <a16:creationId xmlns:a16="http://schemas.microsoft.com/office/drawing/2014/main" id="{219C8E34-2E7B-1B00-30E6-384F55926D7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D9F7E6DD-F85B-468B-9772-4F2805F1DA23}"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63F8264-E9AA-9706-1E24-FDD19FD780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FCFAB70D-040D-C67B-A3A3-D689C8CABE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medication is sprayed in a large area and rapidly absorbed.</a:t>
            </a:r>
          </a:p>
        </p:txBody>
      </p:sp>
      <p:sp>
        <p:nvSpPr>
          <p:cNvPr id="4" name="Slide Number Placeholder 3">
            <a:extLst>
              <a:ext uri="{FF2B5EF4-FFF2-40B4-BE49-F238E27FC236}">
                <a16:creationId xmlns:a16="http://schemas.microsoft.com/office/drawing/2014/main" id="{4F4F5F5D-C212-299D-222D-D559510F0404}"/>
              </a:ext>
            </a:extLst>
          </p:cNvPr>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97AE45D7-6749-4929-A4DD-27F50D36C910}"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FD22E84E-0B3E-50C3-5653-4D8FCEF270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78184371-7BCA-C663-85E4-84DE4F422D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atomizer helps spread the distribution of the medication.</a:t>
            </a:r>
          </a:p>
        </p:txBody>
      </p:sp>
      <p:sp>
        <p:nvSpPr>
          <p:cNvPr id="4" name="Slide Number Placeholder 3">
            <a:extLst>
              <a:ext uri="{FF2B5EF4-FFF2-40B4-BE49-F238E27FC236}">
                <a16:creationId xmlns:a16="http://schemas.microsoft.com/office/drawing/2014/main" id="{E5129A5E-C4C2-76E9-0703-51767F02090F}"/>
              </a:ext>
            </a:extLst>
          </p:cNvPr>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127FFA9C-AA89-4481-B1F8-2108BD024684}"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6F601C7-DF01-8203-F170-26E95895DB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6949BBD-19E5-ED62-7E58-3C1DFE19CF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are many signs and symptoms of an opioid  or opiate overdose, but intranasal naloxone is indicated for a patient with respiratory arrest or hypoventilation.</a:t>
            </a:r>
          </a:p>
          <a:p>
            <a:pPr eaLnBrk="1" hangingPunct="1">
              <a:spcBef>
                <a:spcPct val="0"/>
              </a:spcBef>
            </a:pPr>
            <a:endParaRPr lang="en-US" altLang="en-US"/>
          </a:p>
        </p:txBody>
      </p:sp>
      <p:sp>
        <p:nvSpPr>
          <p:cNvPr id="92164" name="Slide Number Placeholder 3">
            <a:extLst>
              <a:ext uri="{FF2B5EF4-FFF2-40B4-BE49-F238E27FC236}">
                <a16:creationId xmlns:a16="http://schemas.microsoft.com/office/drawing/2014/main" id="{0D82903D-93C1-51FE-4A68-0B66326784E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227878D1-99F0-4AFF-AD9A-B41B04B49A0D}"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6F601C7-DF01-8203-F170-26E95895DB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6949BBD-19E5-ED62-7E58-3C1DFE19CF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are many signs and symptoms of an opioid  or opiate overdose, but intranasal naloxone is indicated for a patient with respiratory arrest or hypoventilation.</a:t>
            </a:r>
          </a:p>
          <a:p>
            <a:pPr eaLnBrk="1" hangingPunct="1">
              <a:spcBef>
                <a:spcPct val="0"/>
              </a:spcBef>
            </a:pPr>
            <a:endParaRPr lang="en-US" altLang="en-US"/>
          </a:p>
        </p:txBody>
      </p:sp>
      <p:sp>
        <p:nvSpPr>
          <p:cNvPr id="92164" name="Slide Number Placeholder 3">
            <a:extLst>
              <a:ext uri="{FF2B5EF4-FFF2-40B4-BE49-F238E27FC236}">
                <a16:creationId xmlns:a16="http://schemas.microsoft.com/office/drawing/2014/main" id="{0D82903D-93C1-51FE-4A68-0B66326784E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227878D1-99F0-4AFF-AD9A-B41B04B49A0D}"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149493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50202AFF-3191-7DB9-C6B4-12471D7395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B14644AB-5C8E-6FC2-571E-D3C23F6D97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Each tube of naloxone contains 2 mg of naloxone.  For intranasal administration, this is 1mg of Naloxone per nostril.  Administer ½ tube in one nostril and wait a minute to see if this is effective.  If the patient is still not adequately breathing, administer the second ½ of the tube into the other nostril.  Also consider contacting poison control (800-222-1222) if more than one drug use is suspected.  EMS Providers: follow the Maine EMS protocols for your respective license level.</a:t>
            </a:r>
          </a:p>
          <a:p>
            <a:pPr eaLnBrk="1" hangingPunct="1">
              <a:spcBef>
                <a:spcPct val="0"/>
              </a:spcBef>
            </a:pPr>
            <a:endParaRPr lang="en-US" altLang="en-US" dirty="0"/>
          </a:p>
        </p:txBody>
      </p:sp>
      <p:sp>
        <p:nvSpPr>
          <p:cNvPr id="99332" name="Slide Number Placeholder 3">
            <a:extLst>
              <a:ext uri="{FF2B5EF4-FFF2-40B4-BE49-F238E27FC236}">
                <a16:creationId xmlns:a16="http://schemas.microsoft.com/office/drawing/2014/main" id="{35E761A9-0391-87CD-1B5A-652FB3FFF97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C62B2F76-B782-4296-ACC0-C32FD411FD0A}"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D5C3DA4-8717-7165-5DF1-DAB6BE1445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26145C99-CE23-5C48-DFB5-FD5E2ECF98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For equipment, you will need one luer-jet needle free syringe, one vial of naloxone, and one atomizer.</a:t>
            </a:r>
          </a:p>
        </p:txBody>
      </p:sp>
      <p:sp>
        <p:nvSpPr>
          <p:cNvPr id="101380" name="Slide Number Placeholder 3">
            <a:extLst>
              <a:ext uri="{FF2B5EF4-FFF2-40B4-BE49-F238E27FC236}">
                <a16:creationId xmlns:a16="http://schemas.microsoft.com/office/drawing/2014/main" id="{8B1B0A61-538F-78D4-B72E-61E05200D93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24AFFEBC-CB15-4F25-B4AD-DC6654E90C54}"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127BBC81-E2D8-E0C9-6BCC-4F918FC7C4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C394BBE0-4E2A-169F-DD3B-B3EFC4DB8D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Remove the caps from both ends of the luer-jet needle free syringe.</a:t>
            </a:r>
          </a:p>
          <a:p>
            <a:pPr eaLnBrk="1" hangingPunct="1">
              <a:spcBef>
                <a:spcPct val="0"/>
              </a:spcBef>
            </a:pPr>
            <a:endParaRPr lang="en-US" altLang="en-US"/>
          </a:p>
        </p:txBody>
      </p:sp>
      <p:sp>
        <p:nvSpPr>
          <p:cNvPr id="102404" name="Slide Number Placeholder 3">
            <a:extLst>
              <a:ext uri="{FF2B5EF4-FFF2-40B4-BE49-F238E27FC236}">
                <a16:creationId xmlns:a16="http://schemas.microsoft.com/office/drawing/2014/main" id="{785627A7-203E-1614-3BAB-BA2D7C1D0F3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35AB8556-9381-4D88-8C85-A6333C9C1B5E}"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F4EC485-0C16-2DC3-32A5-98AF366B98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C716243-9599-13DB-FAF8-1605385AC6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presentation is going to discuss the use of Intranasal naloxone by law enforcement and firefighters.  Naloxone is the generic name while Narcan is the trade name.  EMS providers must follow the Maine EMS protocols for their respective license level.</a:t>
            </a:r>
          </a:p>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F62602D9-4228-B348-1B65-0967AAE45E7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BF668BDE-FF15-45D9-9221-42D9363D2DAA}"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98C258C-6DAA-BA92-59B4-AD30CDB46E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56AB198E-DBA9-64A0-9234-D49E391349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Remove the red cap from the naloxone vial.  Screw the now open end of the vial into the syringe.  It will become difficult to turn when it is threaded enough.</a:t>
            </a:r>
          </a:p>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D981720A-9033-3EB5-1495-2FC7450F603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EBFA9424-D244-4DBF-9E83-4FB980C43083}"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91ECB49-93C1-B688-F186-BFB8A7F5E5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2846BF9-D890-42DD-8508-0B755991C5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Attach the nasal atomizer to the opposite end.</a:t>
            </a:r>
          </a:p>
        </p:txBody>
      </p:sp>
      <p:sp>
        <p:nvSpPr>
          <p:cNvPr id="104452" name="Slide Number Placeholder 3">
            <a:extLst>
              <a:ext uri="{FF2B5EF4-FFF2-40B4-BE49-F238E27FC236}">
                <a16:creationId xmlns:a16="http://schemas.microsoft.com/office/drawing/2014/main" id="{B87FFD0A-B135-C4BA-B885-8E12CB46685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68F55B12-F790-4EE5-9804-70DA03E5A431}"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BF0B3697-7144-9FCF-B293-0EF476ED6A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2E4BB92F-6549-AF89-696F-9FEF0612CB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what your final product should look like!</a:t>
            </a:r>
          </a:p>
        </p:txBody>
      </p:sp>
      <p:sp>
        <p:nvSpPr>
          <p:cNvPr id="105476" name="Slide Number Placeholder 3">
            <a:extLst>
              <a:ext uri="{FF2B5EF4-FFF2-40B4-BE49-F238E27FC236}">
                <a16:creationId xmlns:a16="http://schemas.microsoft.com/office/drawing/2014/main" id="{49199190-8040-2838-6800-F043BD73FFA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DD9FF596-996B-49DB-A7B5-0B19FE79AB67}"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84C9A2E7-22BB-A70C-C8E7-8C2AB30F25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7128EBD0-3AE9-EEAC-08B9-8886EFF302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administration will take some choreographing of your team members.  Continue to ventilate your patient, assess the nares and suction as needed.  Control your patient’s head and place the atomizer in one nare while carefully occluding the opposite nostril.</a:t>
            </a:r>
          </a:p>
        </p:txBody>
      </p:sp>
      <p:sp>
        <p:nvSpPr>
          <p:cNvPr id="106500" name="Slide Number Placeholder 3">
            <a:extLst>
              <a:ext uri="{FF2B5EF4-FFF2-40B4-BE49-F238E27FC236}">
                <a16:creationId xmlns:a16="http://schemas.microsoft.com/office/drawing/2014/main" id="{82D83428-976D-4E7B-756E-162995CB6DC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A9739A10-3C7C-4552-98F2-2E07DB1E0443}"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11841BB0-9A23-B69E-4D65-039A9CC888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06DD3363-A4AF-BCA7-7FD9-0369FA0D95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Once naloxone has been administered, it is vital to continue to monitor the patient.   The half-life of naloxone is brief and can be as short as 30 minutes.  As the effect of the naloxone fades, the signs and symptoms of an opioid overdose can return.  Recurrent altered mental status, respiratory depression, or circulatory compromise can follow quickly; therefore, constant patient monitoring and frequent reassessment is essential.</a:t>
            </a:r>
          </a:p>
        </p:txBody>
      </p:sp>
      <p:sp>
        <p:nvSpPr>
          <p:cNvPr id="4" name="Slide Number Placeholder 3">
            <a:extLst>
              <a:ext uri="{FF2B5EF4-FFF2-40B4-BE49-F238E27FC236}">
                <a16:creationId xmlns:a16="http://schemas.microsoft.com/office/drawing/2014/main" id="{0E2DCE04-E718-5D63-A3A5-FD38FED1657F}"/>
              </a:ext>
            </a:extLst>
          </p:cNvPr>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959AA05C-09CA-4FA8-B2C0-90F105CDCA3A}"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101970DE-E1CD-C821-921E-B03B046D61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668440C1-A817-4FA5-08BF-16E315C147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Naloxone works by creating narcotic withdrawal, which may also cause the above signs and symptoms.  These are common in the chronic narcotic user who has been administered naloxone.  Nevertheless, if a patient is in respiratory arrest secondary to an narcotic overdose, the administration of naloxone is a life-saving time-critical action.</a:t>
            </a:r>
          </a:p>
          <a:p>
            <a:pPr eaLnBrk="1" hangingPunct="1">
              <a:spcBef>
                <a:spcPct val="0"/>
              </a:spcBef>
            </a:pPr>
            <a:endParaRPr lang="en-US" altLang="en-US"/>
          </a:p>
        </p:txBody>
      </p:sp>
      <p:sp>
        <p:nvSpPr>
          <p:cNvPr id="112644" name="Slide Number Placeholder 3">
            <a:extLst>
              <a:ext uri="{FF2B5EF4-FFF2-40B4-BE49-F238E27FC236}">
                <a16:creationId xmlns:a16="http://schemas.microsoft.com/office/drawing/2014/main" id="{B3145929-17C2-8F8A-19E3-88C89CB8660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0B46A496-2BA1-437E-8466-0CE544C3B10D}"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04101575-7F87-9031-DBA4-3BE2B33782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93C2DA3B-B4DA-2F9C-9127-E51895B4FA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Remember to suction the child’s nose prior to the administration of naloxone.</a:t>
            </a:r>
          </a:p>
        </p:txBody>
      </p:sp>
      <p:sp>
        <p:nvSpPr>
          <p:cNvPr id="115716" name="Slide Number Placeholder 3">
            <a:extLst>
              <a:ext uri="{FF2B5EF4-FFF2-40B4-BE49-F238E27FC236}">
                <a16:creationId xmlns:a16="http://schemas.microsoft.com/office/drawing/2014/main" id="{DFFB191C-DB38-F792-6A3B-7EA62E69DD6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D71AE8E3-8F15-49D5-B7C5-4C93F357C31B}"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2FFCFF0F-0493-9450-672B-229A775DFF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7CEC980A-CD0E-94E6-DF29-195ED4A422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your agency develops a skills practice session, consider using a scenario that incorporates preparing the atomizer, demonstrating how to administer intranasal naloxone, and describing what else you would provide to the patient.</a:t>
            </a:r>
          </a:p>
        </p:txBody>
      </p:sp>
      <p:sp>
        <p:nvSpPr>
          <p:cNvPr id="118788" name="Slide Number Placeholder 3">
            <a:extLst>
              <a:ext uri="{FF2B5EF4-FFF2-40B4-BE49-F238E27FC236}">
                <a16:creationId xmlns:a16="http://schemas.microsoft.com/office/drawing/2014/main" id="{9DECCFFE-6286-57B7-F8C6-C9862EBE971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E97CFC93-FE9B-4C3E-85B9-66167F531B6A}"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F77DC635-2DEC-DCEE-6881-783476DBA7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B79B1A12-0D6D-BFEA-1F1D-7E078594E1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9812" name="Slide Number Placeholder 3">
            <a:extLst>
              <a:ext uri="{FF2B5EF4-FFF2-40B4-BE49-F238E27FC236}">
                <a16:creationId xmlns:a16="http://schemas.microsoft.com/office/drawing/2014/main" id="{E5D86844-238F-E3FE-B9F3-04A1DEA69D5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63501170-4BB7-4A53-B63C-C1F075B1B8B8}"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5C60B21-8542-8DC3-6175-32BB7A3E6A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6C313ED-BCEE-13C7-953B-B362D693D6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legislation is permissive, not mandatory.  The decision about whether a municipality adopt such a policy is a local one.</a:t>
            </a:r>
          </a:p>
        </p:txBody>
      </p:sp>
      <p:sp>
        <p:nvSpPr>
          <p:cNvPr id="4" name="Slide Number Placeholder 3">
            <a:extLst>
              <a:ext uri="{FF2B5EF4-FFF2-40B4-BE49-F238E27FC236}">
                <a16:creationId xmlns:a16="http://schemas.microsoft.com/office/drawing/2014/main" id="{373DD738-4028-1A20-E820-B16FE1FAA5A4}"/>
              </a:ext>
            </a:extLst>
          </p:cNvPr>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89B6329D-A9B2-4BF6-9BAF-91275410A248}"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730F80C-F37E-871F-4CDD-ECC008155C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70210220-9A14-9C9C-CB91-66B6249B36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Definitive treatment for an opioid or opiate overdose is the reversal of hypoventilation.  Intranasal naloxone is a possible treatment option for trained law enforcement officers and firefighters.</a:t>
            </a:r>
          </a:p>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id="{47AD6B75-62BA-4E02-AEB7-9AFE1E908DF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1961E777-8E6B-45A3-AD3A-97A589AC520D}"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8B96586-96A9-471B-C93F-0A2620D7E9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9D8676A1-7282-C3E0-145B-59D4C2DEA8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municipal policy should include at a minimum: maintaining documenting the completion of naloxone administration training; identifying any agency specific training (e.g. practical training), and any other agency specific policies and procedures.  Maine EMS has approved this presentation as meeting the requirements for intranasal naloxone, but will not be retaining records regarding course completion.</a:t>
            </a:r>
          </a:p>
        </p:txBody>
      </p:sp>
      <p:sp>
        <p:nvSpPr>
          <p:cNvPr id="4" name="Slide Number Placeholder 3">
            <a:extLst>
              <a:ext uri="{FF2B5EF4-FFF2-40B4-BE49-F238E27FC236}">
                <a16:creationId xmlns:a16="http://schemas.microsoft.com/office/drawing/2014/main" id="{0E002174-207B-2721-2B13-25C59FAF5B06}"/>
              </a:ext>
            </a:extLst>
          </p:cNvPr>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E94E7C91-7F9C-4D4B-A612-F7CD4929D6E8}"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730F80C-F37E-871F-4CDD-ECC008155C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70210220-9A14-9C9C-CB91-66B6249B36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Definitive treatment for an opioid or opiate overdose is the reversal of hypoventilation.  Intranasal naloxone is a possible treatment option for trained law enforcement officers and firefighters.</a:t>
            </a:r>
          </a:p>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id="{47AD6B75-62BA-4E02-AEB7-9AFE1E908DF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1961E777-8E6B-45A3-AD3A-97A589AC520D}"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25899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BAE5E66-0B34-7B9E-D413-86470FB300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CBE074C4-DE6D-8B0B-F621-29B9DCA53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An opioid is a synthetic or semi-synthetic alkaloid that acts on the central nervous system to decrease perception of and reaction to pain.  They are also used to increase pain tolerance.  They are prescribed for acute, debilitating, chronic pain, or palliative care.  </a:t>
            </a:r>
          </a:p>
          <a:p>
            <a:pPr eaLnBrk="1" hangingPunct="1">
              <a:spcBef>
                <a:spcPct val="0"/>
              </a:spcBef>
            </a:pPr>
            <a:endParaRPr lang="en-US" altLang="en-US" dirty="0"/>
          </a:p>
        </p:txBody>
      </p:sp>
      <p:sp>
        <p:nvSpPr>
          <p:cNvPr id="74756" name="Slide Number Placeholder 3">
            <a:extLst>
              <a:ext uri="{FF2B5EF4-FFF2-40B4-BE49-F238E27FC236}">
                <a16:creationId xmlns:a16="http://schemas.microsoft.com/office/drawing/2014/main" id="{4DD2C19C-380D-5FA0-98B0-A3B8070A58E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EA790B17-5756-4324-9C81-C9C407F0DC36}"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E446DA9-308C-1FF7-64CA-910569615F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A69ECF9F-81B9-0928-EEAE-D96BA7CDDF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Remember, Narcan is specific to opiate and opioid overdoses!  It will NOT reverse the effects of other drugs/medications, such as benzodiazepine (e.g. Valium and Versed), alcohol, marijuana, sedatives, bath salts, PCP, methamphetamine, cocaine, etc.</a:t>
            </a:r>
          </a:p>
          <a:p>
            <a:pPr eaLnBrk="1" hangingPunct="1">
              <a:spcBef>
                <a:spcPct val="0"/>
              </a:spcBef>
            </a:pPr>
            <a:endParaRPr lang="en-US" altLang="en-US" dirty="0"/>
          </a:p>
        </p:txBody>
      </p:sp>
      <p:sp>
        <p:nvSpPr>
          <p:cNvPr id="79876" name="Slide Number Placeholder 3">
            <a:extLst>
              <a:ext uri="{FF2B5EF4-FFF2-40B4-BE49-F238E27FC236}">
                <a16:creationId xmlns:a16="http://schemas.microsoft.com/office/drawing/2014/main" id="{C0F92332-EA74-D020-B47C-96202A69E6A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E1CE11A6-4D2A-47FC-98A4-98438A176688}"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E446DA9-308C-1FF7-64CA-910569615F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A69ECF9F-81B9-0928-EEAE-D96BA7CDDF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Remember, Narcan is specific to opiate and opioid overdoses!  It will NOT reverse the effects of other drugs/medications, such as benzodiazepine (e.g. Valium and Versed), alcohol, marijuana, sedatives, bath salts, PCP, methamphetamine, cocaine, etc.</a:t>
            </a:r>
          </a:p>
          <a:p>
            <a:pPr eaLnBrk="1" hangingPunct="1">
              <a:spcBef>
                <a:spcPct val="0"/>
              </a:spcBef>
            </a:pPr>
            <a:endParaRPr lang="en-US" altLang="en-US"/>
          </a:p>
        </p:txBody>
      </p:sp>
      <p:sp>
        <p:nvSpPr>
          <p:cNvPr id="79876" name="Slide Number Placeholder 3">
            <a:extLst>
              <a:ext uri="{FF2B5EF4-FFF2-40B4-BE49-F238E27FC236}">
                <a16:creationId xmlns:a16="http://schemas.microsoft.com/office/drawing/2014/main" id="{C0F92332-EA74-D020-B47C-96202A69E6A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55650" indent="-290513" eaLnBrk="0" hangingPunct="0">
              <a:defRPr>
                <a:solidFill>
                  <a:schemeClr val="tx1"/>
                </a:solidFill>
                <a:latin typeface="Tw Cen MT" panose="020B0602020104020603" pitchFamily="34" charset="0"/>
                <a:cs typeface="Arial" panose="020B0604020202020204" pitchFamily="34" charset="0"/>
              </a:defRPr>
            </a:lvl2pPr>
            <a:lvl3pPr marL="1163638" indent="-231775" eaLnBrk="0" hangingPunct="0">
              <a:defRPr>
                <a:solidFill>
                  <a:schemeClr val="tx1"/>
                </a:solidFill>
                <a:latin typeface="Tw Cen MT" panose="020B0602020104020603" pitchFamily="34" charset="0"/>
                <a:cs typeface="Arial" panose="020B0604020202020204" pitchFamily="34" charset="0"/>
              </a:defRPr>
            </a:lvl3pPr>
            <a:lvl4pPr marL="1630363" indent="-231775" eaLnBrk="0" hangingPunct="0">
              <a:defRPr>
                <a:solidFill>
                  <a:schemeClr val="tx1"/>
                </a:solidFill>
                <a:latin typeface="Tw Cen MT" panose="020B0602020104020603" pitchFamily="34" charset="0"/>
                <a:cs typeface="Arial" panose="020B0604020202020204" pitchFamily="34" charset="0"/>
              </a:defRPr>
            </a:lvl4pPr>
            <a:lvl5pPr marL="2095500" indent="-231775" eaLnBrk="0" hangingPunct="0">
              <a:defRPr>
                <a:solidFill>
                  <a:schemeClr val="tx1"/>
                </a:solidFill>
                <a:latin typeface="Tw Cen MT" panose="020B06020201040206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E1CE11A6-4D2A-47FC-98A4-98438A176688}"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405685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4F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a:extLst>
              <a:ext uri="{FF2B5EF4-FFF2-40B4-BE49-F238E27FC236}">
                <a16:creationId xmlns:a16="http://schemas.microsoft.com/office/drawing/2014/main" id="{5232091B-4B4F-018E-398D-7A05F7415581}"/>
              </a:ext>
            </a:extLst>
          </p:cNvPr>
          <p:cNvSpPr>
            <a:spLocks noGrp="1"/>
          </p:cNvSpPr>
          <p:nvPr>
            <p:ph type="dt" sz="half" idx="10"/>
          </p:nvPr>
        </p:nvSpPr>
        <p:spPr/>
        <p:txBody>
          <a:bodyPr/>
          <a:lstStyle>
            <a:lvl1pPr defTabSz="914400">
              <a:defRPr dirty="0" smtClean="0">
                <a:latin typeface="Tw Cen MT" pitchFamily="34" charset="0"/>
                <a:ea typeface="+mn-ea"/>
              </a:defRPr>
            </a:lvl1pPr>
          </a:lstStyle>
          <a:p>
            <a:pPr>
              <a:defRPr/>
            </a:pPr>
            <a:r>
              <a:rPr lang="en-US" altLang="en-US" dirty="0"/>
              <a:t>12/01/2023</a:t>
            </a:r>
          </a:p>
          <a:p>
            <a:pPr>
              <a:defRPr/>
            </a:pPr>
            <a:r>
              <a:rPr lang="en-US" dirty="0"/>
              <a:t>Updated: 12/2023</a:t>
            </a:r>
          </a:p>
        </p:txBody>
      </p:sp>
      <p:sp>
        <p:nvSpPr>
          <p:cNvPr id="6" name="Footer Placeholder 4">
            <a:extLst>
              <a:ext uri="{FF2B5EF4-FFF2-40B4-BE49-F238E27FC236}">
                <a16:creationId xmlns:a16="http://schemas.microsoft.com/office/drawing/2014/main" id="{35B2F3A5-3EC4-62BE-D406-0131B8E45A03}"/>
              </a:ext>
            </a:extLst>
          </p:cNvPr>
          <p:cNvSpPr>
            <a:spLocks noGrp="1"/>
          </p:cNvSpPr>
          <p:nvPr>
            <p:ph type="ftr" sz="quarter" idx="11"/>
          </p:nvPr>
        </p:nvSpPr>
        <p:spPr/>
        <p:txBody>
          <a:bodyPr/>
          <a:lstStyle>
            <a:lvl1pPr defTabSz="914400">
              <a:defRPr dirty="0" smtClean="0"/>
            </a:lvl1pPr>
          </a:lstStyle>
          <a:p>
            <a:pPr>
              <a:defRPr/>
            </a:pPr>
            <a:endParaRPr lang="en-US" dirty="0"/>
          </a:p>
        </p:txBody>
      </p:sp>
      <p:sp>
        <p:nvSpPr>
          <p:cNvPr id="7" name="Slide Number Placeholder 5">
            <a:extLst>
              <a:ext uri="{FF2B5EF4-FFF2-40B4-BE49-F238E27FC236}">
                <a16:creationId xmlns:a16="http://schemas.microsoft.com/office/drawing/2014/main" id="{32685482-3623-6E2B-77CF-9A70C4D385B3}"/>
              </a:ext>
            </a:extLst>
          </p:cNvPr>
          <p:cNvSpPr>
            <a:spLocks noGrp="1"/>
          </p:cNvSpPr>
          <p:nvPr>
            <p:ph type="sldNum" sz="quarter" idx="12"/>
          </p:nvPr>
        </p:nvSpPr>
        <p:spPr/>
        <p:txBody>
          <a:bodyPr/>
          <a:lstStyle>
            <a:lvl1pPr defTabSz="914400">
              <a:defRPr>
                <a:latin typeface="Tw Cen MT" panose="020B0602020104020603" pitchFamily="34" charset="0"/>
              </a:defRPr>
            </a:lvl1pPr>
          </a:lstStyle>
          <a:p>
            <a:fld id="{D3511974-1209-4119-98C9-5F97453755DB}" type="slidenum">
              <a:rPr lang="en-US" altLang="en-US"/>
              <a:pPr/>
              <a:t>‹#›</a:t>
            </a:fld>
            <a:endParaRPr lang="en-US" altLang="en-US"/>
          </a:p>
        </p:txBody>
      </p:sp>
    </p:spTree>
    <p:extLst>
      <p:ext uri="{BB962C8B-B14F-4D97-AF65-F5344CB8AC3E}">
        <p14:creationId xmlns:p14="http://schemas.microsoft.com/office/powerpoint/2010/main" val="55791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5C939-9BF9-1FF7-79DB-D3D3A6159D35}"/>
              </a:ext>
            </a:extLst>
          </p:cNvPr>
          <p:cNvSpPr>
            <a:spLocks noGrp="1"/>
          </p:cNvSpPr>
          <p:nvPr>
            <p:ph type="dt" sz="half" idx="10"/>
          </p:nvPr>
        </p:nvSpPr>
        <p:spPr/>
        <p:txBody>
          <a:bodyPr/>
          <a:lstStyle>
            <a:lvl1pPr defTabSz="914400">
              <a:defRPr dirty="0" smtClean="0">
                <a:latin typeface="Tw Cen MT" pitchFamily="34" charset="0"/>
                <a:ea typeface="+mn-ea"/>
              </a:defRPr>
            </a:lvl1pPr>
          </a:lstStyle>
          <a:p>
            <a:pPr>
              <a:defRPr/>
            </a:pPr>
            <a:r>
              <a:rPr lang="en-US" altLang="en-US" dirty="0"/>
              <a:t>12/01/2023</a:t>
            </a:r>
          </a:p>
          <a:p>
            <a:pPr>
              <a:defRPr/>
            </a:pPr>
            <a:r>
              <a:rPr lang="en-US" dirty="0"/>
              <a:t>Updated: 12/2023</a:t>
            </a:r>
          </a:p>
        </p:txBody>
      </p:sp>
      <p:sp>
        <p:nvSpPr>
          <p:cNvPr id="5" name="Footer Placeholder 4">
            <a:extLst>
              <a:ext uri="{FF2B5EF4-FFF2-40B4-BE49-F238E27FC236}">
                <a16:creationId xmlns:a16="http://schemas.microsoft.com/office/drawing/2014/main" id="{4ADACB0B-ACF9-9A55-68B9-F560456345F0}"/>
              </a:ext>
            </a:extLst>
          </p:cNvPr>
          <p:cNvSpPr>
            <a:spLocks noGrp="1"/>
          </p:cNvSpPr>
          <p:nvPr>
            <p:ph type="ftr" sz="quarter" idx="11"/>
          </p:nvPr>
        </p:nvSpPr>
        <p:spPr/>
        <p:txBody>
          <a:bodyPr/>
          <a:lstStyle>
            <a:lvl1pPr defTabSz="914400">
              <a:defRPr dirty="0" smtClean="0"/>
            </a:lvl1pPr>
          </a:lstStyle>
          <a:p>
            <a:pPr>
              <a:defRPr/>
            </a:pPr>
            <a:endParaRPr lang="en-US"/>
          </a:p>
        </p:txBody>
      </p:sp>
      <p:sp>
        <p:nvSpPr>
          <p:cNvPr id="6" name="Slide Number Placeholder 5">
            <a:extLst>
              <a:ext uri="{FF2B5EF4-FFF2-40B4-BE49-F238E27FC236}">
                <a16:creationId xmlns:a16="http://schemas.microsoft.com/office/drawing/2014/main" id="{3F52F729-F2B4-4E82-5554-3660F34F064F}"/>
              </a:ext>
            </a:extLst>
          </p:cNvPr>
          <p:cNvSpPr>
            <a:spLocks noGrp="1"/>
          </p:cNvSpPr>
          <p:nvPr>
            <p:ph type="sldNum" sz="quarter" idx="12"/>
          </p:nvPr>
        </p:nvSpPr>
        <p:spPr/>
        <p:txBody>
          <a:bodyPr/>
          <a:lstStyle>
            <a:lvl1pPr defTabSz="914400">
              <a:defRPr>
                <a:latin typeface="Tw Cen MT" panose="020B0602020104020603" pitchFamily="34" charset="0"/>
              </a:defRPr>
            </a:lvl1pPr>
          </a:lstStyle>
          <a:p>
            <a:fld id="{2A6E8E6B-F061-4326-B285-89F7E04346B4}" type="slidenum">
              <a:rPr lang="en-US" altLang="en-US"/>
              <a:pPr/>
              <a:t>‹#›</a:t>
            </a:fld>
            <a:endParaRPr lang="en-US" altLang="en-US"/>
          </a:p>
        </p:txBody>
      </p:sp>
    </p:spTree>
    <p:extLst>
      <p:ext uri="{BB962C8B-B14F-4D97-AF65-F5344CB8AC3E}">
        <p14:creationId xmlns:p14="http://schemas.microsoft.com/office/powerpoint/2010/main" val="48121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7ACC-8684-4CB4-9AE8-4BFB0292394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4B781A6-A6BB-43A4-80D6-7592CF471E1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B5D0086-5B7F-4E55-B512-0C1EFF450527}"/>
              </a:ext>
            </a:extLst>
          </p:cNvPr>
          <p:cNvSpPr>
            <a:spLocks noGrp="1"/>
          </p:cNvSpPr>
          <p:nvPr>
            <p:ph type="dt" sz="half" idx="10"/>
          </p:nvPr>
        </p:nvSpPr>
        <p:spPr/>
        <p:txBody>
          <a:bodyPr/>
          <a:lstStyle/>
          <a:p>
            <a:fld id="{DC1919A4-C548-4BCD-9031-EC72C580FDA6}" type="datetimeFigureOut">
              <a:rPr lang="en-US" smtClean="0"/>
              <a:t>3/25/2024</a:t>
            </a:fld>
            <a:endParaRPr lang="en-US"/>
          </a:p>
        </p:txBody>
      </p:sp>
      <p:sp>
        <p:nvSpPr>
          <p:cNvPr id="5" name="Footer Placeholder 4">
            <a:extLst>
              <a:ext uri="{FF2B5EF4-FFF2-40B4-BE49-F238E27FC236}">
                <a16:creationId xmlns:a16="http://schemas.microsoft.com/office/drawing/2014/main" id="{6E77B267-81E1-4BE3-965F-729777413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176C6-332B-456D-A524-1296992D15C5}"/>
              </a:ext>
            </a:extLst>
          </p:cNvPr>
          <p:cNvSpPr>
            <a:spLocks noGrp="1"/>
          </p:cNvSpPr>
          <p:nvPr>
            <p:ph type="sldNum" sz="quarter" idx="12"/>
          </p:nvPr>
        </p:nvSpPr>
        <p:spPr/>
        <p:txBody>
          <a:bodyPr/>
          <a:lstStyle/>
          <a:p>
            <a:fld id="{50B47B4A-A798-45F7-A0CB-435F50B89DEB}" type="slidenum">
              <a:rPr lang="en-US" smtClean="0"/>
              <a:t>‹#›</a:t>
            </a:fld>
            <a:endParaRPr lang="en-US"/>
          </a:p>
        </p:txBody>
      </p:sp>
    </p:spTree>
    <p:extLst>
      <p:ext uri="{BB962C8B-B14F-4D97-AF65-F5344CB8AC3E}">
        <p14:creationId xmlns:p14="http://schemas.microsoft.com/office/powerpoint/2010/main" val="3344488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2163-F40D-4144-8B3B-3EF827C81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4B6D13-8BEC-407D-A615-08C843543F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FB1B4-B127-48EB-9CD1-4911C1F3F0DE}"/>
              </a:ext>
            </a:extLst>
          </p:cNvPr>
          <p:cNvSpPr>
            <a:spLocks noGrp="1"/>
          </p:cNvSpPr>
          <p:nvPr>
            <p:ph type="dt" sz="half" idx="10"/>
          </p:nvPr>
        </p:nvSpPr>
        <p:spPr/>
        <p:txBody>
          <a:bodyPr/>
          <a:lstStyle/>
          <a:p>
            <a:fld id="{DC1919A4-C548-4BCD-9031-EC72C580FDA6}" type="datetimeFigureOut">
              <a:rPr lang="en-US" smtClean="0"/>
              <a:t>3/25/2024</a:t>
            </a:fld>
            <a:endParaRPr lang="en-US"/>
          </a:p>
        </p:txBody>
      </p:sp>
      <p:sp>
        <p:nvSpPr>
          <p:cNvPr id="5" name="Footer Placeholder 4">
            <a:extLst>
              <a:ext uri="{FF2B5EF4-FFF2-40B4-BE49-F238E27FC236}">
                <a16:creationId xmlns:a16="http://schemas.microsoft.com/office/drawing/2014/main" id="{EBD1DDCF-62E7-4BF5-A3EA-19FD6C7A5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2B21D-03FE-4348-B9A8-30C7389082E3}"/>
              </a:ext>
            </a:extLst>
          </p:cNvPr>
          <p:cNvSpPr>
            <a:spLocks noGrp="1"/>
          </p:cNvSpPr>
          <p:nvPr>
            <p:ph type="sldNum" sz="quarter" idx="12"/>
          </p:nvPr>
        </p:nvSpPr>
        <p:spPr/>
        <p:txBody>
          <a:bodyPr/>
          <a:lstStyle/>
          <a:p>
            <a:fld id="{50B47B4A-A798-45F7-A0CB-435F50B89DEB}" type="slidenum">
              <a:rPr lang="en-US" smtClean="0"/>
              <a:t>‹#›</a:t>
            </a:fld>
            <a:endParaRPr lang="en-US"/>
          </a:p>
        </p:txBody>
      </p:sp>
    </p:spTree>
    <p:extLst>
      <p:ext uri="{BB962C8B-B14F-4D97-AF65-F5344CB8AC3E}">
        <p14:creationId xmlns:p14="http://schemas.microsoft.com/office/powerpoint/2010/main" val="1180912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6424-9DF0-4DA3-8DB3-314FC530C60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04836CB-B8DF-4C2F-8A33-D679E3DB892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FFD728-879C-46BE-B52F-2452D7CFB7B7}"/>
              </a:ext>
            </a:extLst>
          </p:cNvPr>
          <p:cNvSpPr>
            <a:spLocks noGrp="1"/>
          </p:cNvSpPr>
          <p:nvPr>
            <p:ph type="dt" sz="half" idx="10"/>
          </p:nvPr>
        </p:nvSpPr>
        <p:spPr/>
        <p:txBody>
          <a:bodyPr/>
          <a:lstStyle/>
          <a:p>
            <a:fld id="{DC1919A4-C548-4BCD-9031-EC72C580FDA6}" type="datetimeFigureOut">
              <a:rPr lang="en-US" smtClean="0"/>
              <a:t>3/25/2024</a:t>
            </a:fld>
            <a:endParaRPr lang="en-US"/>
          </a:p>
        </p:txBody>
      </p:sp>
      <p:sp>
        <p:nvSpPr>
          <p:cNvPr id="5" name="Footer Placeholder 4">
            <a:extLst>
              <a:ext uri="{FF2B5EF4-FFF2-40B4-BE49-F238E27FC236}">
                <a16:creationId xmlns:a16="http://schemas.microsoft.com/office/drawing/2014/main" id="{0DD87888-DD88-4A73-818C-58F8D794F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1B901-0BE6-42F4-9A07-B374E3F43B56}"/>
              </a:ext>
            </a:extLst>
          </p:cNvPr>
          <p:cNvSpPr>
            <a:spLocks noGrp="1"/>
          </p:cNvSpPr>
          <p:nvPr>
            <p:ph type="sldNum" sz="quarter" idx="12"/>
          </p:nvPr>
        </p:nvSpPr>
        <p:spPr/>
        <p:txBody>
          <a:bodyPr/>
          <a:lstStyle/>
          <a:p>
            <a:fld id="{50B47B4A-A798-45F7-A0CB-435F50B89DEB}" type="slidenum">
              <a:rPr lang="en-US" smtClean="0"/>
              <a:t>‹#›</a:t>
            </a:fld>
            <a:endParaRPr lang="en-US"/>
          </a:p>
        </p:txBody>
      </p:sp>
    </p:spTree>
    <p:extLst>
      <p:ext uri="{BB962C8B-B14F-4D97-AF65-F5344CB8AC3E}">
        <p14:creationId xmlns:p14="http://schemas.microsoft.com/office/powerpoint/2010/main" val="3565594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A7DD-F2AB-4E95-8A43-0C03AC22C2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8CD7C-28FF-4908-890D-BC204C6A5F5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739E8-5C75-4AA0-A904-AE335231F69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A7B4C0-ABF3-4054-B5FB-92DC28F1A7E3}"/>
              </a:ext>
            </a:extLst>
          </p:cNvPr>
          <p:cNvSpPr>
            <a:spLocks noGrp="1"/>
          </p:cNvSpPr>
          <p:nvPr>
            <p:ph type="dt" sz="half" idx="10"/>
          </p:nvPr>
        </p:nvSpPr>
        <p:spPr/>
        <p:txBody>
          <a:bodyPr/>
          <a:lstStyle/>
          <a:p>
            <a:fld id="{DC1919A4-C548-4BCD-9031-EC72C580FDA6}" type="datetimeFigureOut">
              <a:rPr lang="en-US" smtClean="0"/>
              <a:t>3/25/2024</a:t>
            </a:fld>
            <a:endParaRPr lang="en-US"/>
          </a:p>
        </p:txBody>
      </p:sp>
      <p:sp>
        <p:nvSpPr>
          <p:cNvPr id="6" name="Footer Placeholder 5">
            <a:extLst>
              <a:ext uri="{FF2B5EF4-FFF2-40B4-BE49-F238E27FC236}">
                <a16:creationId xmlns:a16="http://schemas.microsoft.com/office/drawing/2014/main" id="{6F726123-D0C9-4FAA-88D7-BEF36EC44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0B29C-5FCB-4906-A157-A02713DDBE4D}"/>
              </a:ext>
            </a:extLst>
          </p:cNvPr>
          <p:cNvSpPr>
            <a:spLocks noGrp="1"/>
          </p:cNvSpPr>
          <p:nvPr>
            <p:ph type="sldNum" sz="quarter" idx="12"/>
          </p:nvPr>
        </p:nvSpPr>
        <p:spPr/>
        <p:txBody>
          <a:bodyPr/>
          <a:lstStyle/>
          <a:p>
            <a:fld id="{50B47B4A-A798-45F7-A0CB-435F50B89DEB}" type="slidenum">
              <a:rPr lang="en-US" smtClean="0"/>
              <a:t>‹#›</a:t>
            </a:fld>
            <a:endParaRPr lang="en-US"/>
          </a:p>
        </p:txBody>
      </p:sp>
    </p:spTree>
    <p:extLst>
      <p:ext uri="{BB962C8B-B14F-4D97-AF65-F5344CB8AC3E}">
        <p14:creationId xmlns:p14="http://schemas.microsoft.com/office/powerpoint/2010/main" val="3787221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04FE-E377-4438-A6A9-E7D454A243F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193C2A-7F35-40FE-B77D-8F3195D2A4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2E2FBBB-4443-4246-BF7B-BDAC33F4A82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38DE68-5DA3-41D4-B512-D0818F374E1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BA65CBC-973C-4612-A2B1-BF61B320F77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A4F360-BBF6-4C11-A944-E7E3F2C34CB7}"/>
              </a:ext>
            </a:extLst>
          </p:cNvPr>
          <p:cNvSpPr>
            <a:spLocks noGrp="1"/>
          </p:cNvSpPr>
          <p:nvPr>
            <p:ph type="dt" sz="half" idx="10"/>
          </p:nvPr>
        </p:nvSpPr>
        <p:spPr/>
        <p:txBody>
          <a:bodyPr/>
          <a:lstStyle/>
          <a:p>
            <a:fld id="{DC1919A4-C548-4BCD-9031-EC72C580FDA6}" type="datetimeFigureOut">
              <a:rPr lang="en-US" smtClean="0"/>
              <a:t>3/25/2024</a:t>
            </a:fld>
            <a:endParaRPr lang="en-US"/>
          </a:p>
        </p:txBody>
      </p:sp>
      <p:sp>
        <p:nvSpPr>
          <p:cNvPr id="8" name="Footer Placeholder 7">
            <a:extLst>
              <a:ext uri="{FF2B5EF4-FFF2-40B4-BE49-F238E27FC236}">
                <a16:creationId xmlns:a16="http://schemas.microsoft.com/office/drawing/2014/main" id="{03E94BFC-9BA9-45BB-9B89-1E68C29FF9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2AA93E-2A1B-48D1-A580-BFDB8EA3A1BA}"/>
              </a:ext>
            </a:extLst>
          </p:cNvPr>
          <p:cNvSpPr>
            <a:spLocks noGrp="1"/>
          </p:cNvSpPr>
          <p:nvPr>
            <p:ph type="sldNum" sz="quarter" idx="12"/>
          </p:nvPr>
        </p:nvSpPr>
        <p:spPr/>
        <p:txBody>
          <a:bodyPr/>
          <a:lstStyle/>
          <a:p>
            <a:fld id="{50B47B4A-A798-45F7-A0CB-435F50B89DEB}" type="slidenum">
              <a:rPr lang="en-US" smtClean="0"/>
              <a:t>‹#›</a:t>
            </a:fld>
            <a:endParaRPr lang="en-US"/>
          </a:p>
        </p:txBody>
      </p:sp>
    </p:spTree>
    <p:extLst>
      <p:ext uri="{BB962C8B-B14F-4D97-AF65-F5344CB8AC3E}">
        <p14:creationId xmlns:p14="http://schemas.microsoft.com/office/powerpoint/2010/main" val="335345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47E2-49FD-476B-A0BA-ECAE5DC6F9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6709E9-01A2-4F27-A600-35796DA3561A}"/>
              </a:ext>
            </a:extLst>
          </p:cNvPr>
          <p:cNvSpPr>
            <a:spLocks noGrp="1"/>
          </p:cNvSpPr>
          <p:nvPr>
            <p:ph type="dt" sz="half" idx="10"/>
          </p:nvPr>
        </p:nvSpPr>
        <p:spPr/>
        <p:txBody>
          <a:bodyPr/>
          <a:lstStyle/>
          <a:p>
            <a:fld id="{DC1919A4-C548-4BCD-9031-EC72C580FDA6}" type="datetimeFigureOut">
              <a:rPr lang="en-US" smtClean="0"/>
              <a:t>3/25/2024</a:t>
            </a:fld>
            <a:endParaRPr lang="en-US"/>
          </a:p>
        </p:txBody>
      </p:sp>
      <p:sp>
        <p:nvSpPr>
          <p:cNvPr id="4" name="Footer Placeholder 3">
            <a:extLst>
              <a:ext uri="{FF2B5EF4-FFF2-40B4-BE49-F238E27FC236}">
                <a16:creationId xmlns:a16="http://schemas.microsoft.com/office/drawing/2014/main" id="{DA245CD8-A5FF-4F9E-9446-FED12D9E61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C2254B-7DD3-4E50-96EC-066956B68A55}"/>
              </a:ext>
            </a:extLst>
          </p:cNvPr>
          <p:cNvSpPr>
            <a:spLocks noGrp="1"/>
          </p:cNvSpPr>
          <p:nvPr>
            <p:ph type="sldNum" sz="quarter" idx="12"/>
          </p:nvPr>
        </p:nvSpPr>
        <p:spPr/>
        <p:txBody>
          <a:bodyPr/>
          <a:lstStyle/>
          <a:p>
            <a:fld id="{50B47B4A-A798-45F7-A0CB-435F50B89DEB}" type="slidenum">
              <a:rPr lang="en-US" smtClean="0"/>
              <a:t>‹#›</a:t>
            </a:fld>
            <a:endParaRPr lang="en-US"/>
          </a:p>
        </p:txBody>
      </p:sp>
    </p:spTree>
    <p:extLst>
      <p:ext uri="{BB962C8B-B14F-4D97-AF65-F5344CB8AC3E}">
        <p14:creationId xmlns:p14="http://schemas.microsoft.com/office/powerpoint/2010/main" val="144660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579C3-2743-43FA-9238-3EC4D34AB1B7}"/>
              </a:ext>
            </a:extLst>
          </p:cNvPr>
          <p:cNvSpPr>
            <a:spLocks noGrp="1"/>
          </p:cNvSpPr>
          <p:nvPr>
            <p:ph type="dt" sz="half" idx="10"/>
          </p:nvPr>
        </p:nvSpPr>
        <p:spPr/>
        <p:txBody>
          <a:bodyPr/>
          <a:lstStyle/>
          <a:p>
            <a:fld id="{DC1919A4-C548-4BCD-9031-EC72C580FDA6}" type="datetimeFigureOut">
              <a:rPr lang="en-US" smtClean="0"/>
              <a:t>3/25/2024</a:t>
            </a:fld>
            <a:endParaRPr lang="en-US"/>
          </a:p>
        </p:txBody>
      </p:sp>
      <p:sp>
        <p:nvSpPr>
          <p:cNvPr id="3" name="Footer Placeholder 2">
            <a:extLst>
              <a:ext uri="{FF2B5EF4-FFF2-40B4-BE49-F238E27FC236}">
                <a16:creationId xmlns:a16="http://schemas.microsoft.com/office/drawing/2014/main" id="{A7B0A1B9-1DA2-44BC-B2B3-213871A4DC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F9A225-1682-45E4-BB24-B4D726D6DC3C}"/>
              </a:ext>
            </a:extLst>
          </p:cNvPr>
          <p:cNvSpPr>
            <a:spLocks noGrp="1"/>
          </p:cNvSpPr>
          <p:nvPr>
            <p:ph type="sldNum" sz="quarter" idx="12"/>
          </p:nvPr>
        </p:nvSpPr>
        <p:spPr/>
        <p:txBody>
          <a:bodyPr/>
          <a:lstStyle/>
          <a:p>
            <a:fld id="{50B47B4A-A798-45F7-A0CB-435F50B89DEB}" type="slidenum">
              <a:rPr lang="en-US" smtClean="0"/>
              <a:t>‹#›</a:t>
            </a:fld>
            <a:endParaRPr lang="en-US"/>
          </a:p>
        </p:txBody>
      </p:sp>
    </p:spTree>
    <p:extLst>
      <p:ext uri="{BB962C8B-B14F-4D97-AF65-F5344CB8AC3E}">
        <p14:creationId xmlns:p14="http://schemas.microsoft.com/office/powerpoint/2010/main" val="2638698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46EA-B33A-4C1E-B551-33D77D5D106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0C5D468-D2FE-44C4-80E9-CAAF049A928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D6A110-89EA-44A6-9DBC-D0E84290A43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7B185E-3F7A-4448-8919-DD8E421A241F}"/>
              </a:ext>
            </a:extLst>
          </p:cNvPr>
          <p:cNvSpPr>
            <a:spLocks noGrp="1"/>
          </p:cNvSpPr>
          <p:nvPr>
            <p:ph type="dt" sz="half" idx="10"/>
          </p:nvPr>
        </p:nvSpPr>
        <p:spPr/>
        <p:txBody>
          <a:bodyPr/>
          <a:lstStyle/>
          <a:p>
            <a:fld id="{DC1919A4-C548-4BCD-9031-EC72C580FDA6}" type="datetimeFigureOut">
              <a:rPr lang="en-US" smtClean="0"/>
              <a:t>3/25/2024</a:t>
            </a:fld>
            <a:endParaRPr lang="en-US"/>
          </a:p>
        </p:txBody>
      </p:sp>
      <p:sp>
        <p:nvSpPr>
          <p:cNvPr id="6" name="Footer Placeholder 5">
            <a:extLst>
              <a:ext uri="{FF2B5EF4-FFF2-40B4-BE49-F238E27FC236}">
                <a16:creationId xmlns:a16="http://schemas.microsoft.com/office/drawing/2014/main" id="{BF9AEB77-2A4F-4DD3-AE17-70C295E648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DDAD31-86D8-4A79-8EED-5FA8883D5023}"/>
              </a:ext>
            </a:extLst>
          </p:cNvPr>
          <p:cNvSpPr>
            <a:spLocks noGrp="1"/>
          </p:cNvSpPr>
          <p:nvPr>
            <p:ph type="sldNum" sz="quarter" idx="12"/>
          </p:nvPr>
        </p:nvSpPr>
        <p:spPr/>
        <p:txBody>
          <a:bodyPr/>
          <a:lstStyle/>
          <a:p>
            <a:fld id="{50B47B4A-A798-45F7-A0CB-435F50B89DEB}" type="slidenum">
              <a:rPr lang="en-US" smtClean="0"/>
              <a:t>‹#›</a:t>
            </a:fld>
            <a:endParaRPr lang="en-US"/>
          </a:p>
        </p:txBody>
      </p:sp>
    </p:spTree>
    <p:extLst>
      <p:ext uri="{BB962C8B-B14F-4D97-AF65-F5344CB8AC3E}">
        <p14:creationId xmlns:p14="http://schemas.microsoft.com/office/powerpoint/2010/main" val="2849502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95F8-7DB4-48BC-B81B-4E23206913C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5EEED12-A53B-4FE3-A9B0-5BB5327A7CB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BAD5274-BA33-44AD-B239-52B60747F9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40C76F-C26E-441B-B3B3-F2FE2A4863BD}"/>
              </a:ext>
            </a:extLst>
          </p:cNvPr>
          <p:cNvSpPr>
            <a:spLocks noGrp="1"/>
          </p:cNvSpPr>
          <p:nvPr>
            <p:ph type="dt" sz="half" idx="10"/>
          </p:nvPr>
        </p:nvSpPr>
        <p:spPr/>
        <p:txBody>
          <a:bodyPr/>
          <a:lstStyle/>
          <a:p>
            <a:fld id="{DC1919A4-C548-4BCD-9031-EC72C580FDA6}" type="datetimeFigureOut">
              <a:rPr lang="en-US" smtClean="0"/>
              <a:t>3/25/2024</a:t>
            </a:fld>
            <a:endParaRPr lang="en-US"/>
          </a:p>
        </p:txBody>
      </p:sp>
      <p:sp>
        <p:nvSpPr>
          <p:cNvPr id="6" name="Footer Placeholder 5">
            <a:extLst>
              <a:ext uri="{FF2B5EF4-FFF2-40B4-BE49-F238E27FC236}">
                <a16:creationId xmlns:a16="http://schemas.microsoft.com/office/drawing/2014/main" id="{EEC3B2E7-ADF0-4C1E-9E77-7A727F41A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49574-077B-44A3-8EA0-E174FEA2293B}"/>
              </a:ext>
            </a:extLst>
          </p:cNvPr>
          <p:cNvSpPr>
            <a:spLocks noGrp="1"/>
          </p:cNvSpPr>
          <p:nvPr>
            <p:ph type="sldNum" sz="quarter" idx="12"/>
          </p:nvPr>
        </p:nvSpPr>
        <p:spPr/>
        <p:txBody>
          <a:bodyPr/>
          <a:lstStyle/>
          <a:p>
            <a:fld id="{50B47B4A-A798-45F7-A0CB-435F50B89DEB}" type="slidenum">
              <a:rPr lang="en-US" smtClean="0"/>
              <a:t>‹#›</a:t>
            </a:fld>
            <a:endParaRPr lang="en-US"/>
          </a:p>
        </p:txBody>
      </p:sp>
    </p:spTree>
    <p:extLst>
      <p:ext uri="{BB962C8B-B14F-4D97-AF65-F5344CB8AC3E}">
        <p14:creationId xmlns:p14="http://schemas.microsoft.com/office/powerpoint/2010/main" val="402932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EF41FE6-5F05-CBA1-AB52-7512F6DFA312}"/>
              </a:ext>
            </a:extLst>
          </p:cNvPr>
          <p:cNvSpPr>
            <a:spLocks noGrp="1"/>
          </p:cNvSpPr>
          <p:nvPr>
            <p:ph type="dt" sz="half" idx="10"/>
          </p:nvPr>
        </p:nvSpPr>
        <p:spPr/>
        <p:txBody>
          <a:bodyPr/>
          <a:lstStyle>
            <a:lvl1pPr defTabSz="914400">
              <a:defRPr dirty="0" smtClean="0">
                <a:latin typeface="Tw Cen MT" pitchFamily="34" charset="0"/>
                <a:ea typeface="+mn-ea"/>
              </a:defRPr>
            </a:lvl1pPr>
          </a:lstStyle>
          <a:p>
            <a:pPr>
              <a:defRPr/>
            </a:pPr>
            <a:r>
              <a:rPr lang="en-US" altLang="en-US" dirty="0"/>
              <a:t>12/01/2023</a:t>
            </a:r>
          </a:p>
          <a:p>
            <a:pPr>
              <a:defRPr/>
            </a:pPr>
            <a:r>
              <a:rPr lang="en-US" dirty="0"/>
              <a:t>Updated: 12/2023</a:t>
            </a:r>
          </a:p>
        </p:txBody>
      </p:sp>
      <p:sp>
        <p:nvSpPr>
          <p:cNvPr id="6" name="Footer Placeholder 4">
            <a:extLst>
              <a:ext uri="{FF2B5EF4-FFF2-40B4-BE49-F238E27FC236}">
                <a16:creationId xmlns:a16="http://schemas.microsoft.com/office/drawing/2014/main" id="{2B48825E-96B7-EDFB-50BF-7FDF3D9EB568}"/>
              </a:ext>
            </a:extLst>
          </p:cNvPr>
          <p:cNvSpPr>
            <a:spLocks noGrp="1"/>
          </p:cNvSpPr>
          <p:nvPr>
            <p:ph type="ftr" sz="quarter" idx="11"/>
          </p:nvPr>
        </p:nvSpPr>
        <p:spPr/>
        <p:txBody>
          <a:bodyPr/>
          <a:lstStyle>
            <a:lvl1pPr defTabSz="914400">
              <a:defRPr dirty="0" smtClean="0"/>
            </a:lvl1pPr>
          </a:lstStyle>
          <a:p>
            <a:pPr>
              <a:defRPr/>
            </a:pPr>
            <a:endParaRPr lang="en-US"/>
          </a:p>
        </p:txBody>
      </p:sp>
      <p:sp>
        <p:nvSpPr>
          <p:cNvPr id="7" name="Slide Number Placeholder 5">
            <a:extLst>
              <a:ext uri="{FF2B5EF4-FFF2-40B4-BE49-F238E27FC236}">
                <a16:creationId xmlns:a16="http://schemas.microsoft.com/office/drawing/2014/main" id="{F0F36EB0-F370-984D-74AB-8FC5396EA4C5}"/>
              </a:ext>
            </a:extLst>
          </p:cNvPr>
          <p:cNvSpPr>
            <a:spLocks noGrp="1"/>
          </p:cNvSpPr>
          <p:nvPr>
            <p:ph type="sldNum" sz="quarter" idx="12"/>
          </p:nvPr>
        </p:nvSpPr>
        <p:spPr>
          <a:xfrm>
            <a:off x="6149975" y="6356350"/>
            <a:ext cx="2133600" cy="365125"/>
          </a:xfrm>
        </p:spPr>
        <p:txBody>
          <a:bodyPr/>
          <a:lstStyle>
            <a:lvl1pPr defTabSz="914400">
              <a:defRPr>
                <a:latin typeface="Tw Cen MT" panose="020B0602020104020603" pitchFamily="34" charset="0"/>
              </a:defRPr>
            </a:lvl1pPr>
          </a:lstStyle>
          <a:p>
            <a:fld id="{84EAE3E6-E198-496A-8566-7F30211F57D6}" type="slidenum">
              <a:rPr lang="en-US" altLang="en-US"/>
              <a:pPr/>
              <a:t>‹#›</a:t>
            </a:fld>
            <a:endParaRPr lang="en-US" altLang="en-US"/>
          </a:p>
        </p:txBody>
      </p:sp>
    </p:spTree>
    <p:extLst>
      <p:ext uri="{BB962C8B-B14F-4D97-AF65-F5344CB8AC3E}">
        <p14:creationId xmlns:p14="http://schemas.microsoft.com/office/powerpoint/2010/main" val="320940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2E77-AA73-406E-93FE-64B6F690BA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C01F2B-ACFF-48AE-BA32-7B88D1EA0F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40639-875E-4F18-A229-2B9D97C056E0}"/>
              </a:ext>
            </a:extLst>
          </p:cNvPr>
          <p:cNvSpPr>
            <a:spLocks noGrp="1"/>
          </p:cNvSpPr>
          <p:nvPr>
            <p:ph type="dt" sz="half" idx="10"/>
          </p:nvPr>
        </p:nvSpPr>
        <p:spPr/>
        <p:txBody>
          <a:bodyPr/>
          <a:lstStyle/>
          <a:p>
            <a:fld id="{DC1919A4-C548-4BCD-9031-EC72C580FDA6}" type="datetimeFigureOut">
              <a:rPr lang="en-US" smtClean="0"/>
              <a:t>3/25/2024</a:t>
            </a:fld>
            <a:endParaRPr lang="en-US"/>
          </a:p>
        </p:txBody>
      </p:sp>
      <p:sp>
        <p:nvSpPr>
          <p:cNvPr id="5" name="Footer Placeholder 4">
            <a:extLst>
              <a:ext uri="{FF2B5EF4-FFF2-40B4-BE49-F238E27FC236}">
                <a16:creationId xmlns:a16="http://schemas.microsoft.com/office/drawing/2014/main" id="{6DAA11DC-1B79-48FB-A392-B232A6FC6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1DB99-1E15-4B8E-AADB-777BA35AE4C1}"/>
              </a:ext>
            </a:extLst>
          </p:cNvPr>
          <p:cNvSpPr>
            <a:spLocks noGrp="1"/>
          </p:cNvSpPr>
          <p:nvPr>
            <p:ph type="sldNum" sz="quarter" idx="12"/>
          </p:nvPr>
        </p:nvSpPr>
        <p:spPr/>
        <p:txBody>
          <a:bodyPr/>
          <a:lstStyle/>
          <a:p>
            <a:fld id="{50B47B4A-A798-45F7-A0CB-435F50B89DEB}" type="slidenum">
              <a:rPr lang="en-US" smtClean="0"/>
              <a:t>‹#›</a:t>
            </a:fld>
            <a:endParaRPr lang="en-US"/>
          </a:p>
        </p:txBody>
      </p:sp>
    </p:spTree>
    <p:extLst>
      <p:ext uri="{BB962C8B-B14F-4D97-AF65-F5344CB8AC3E}">
        <p14:creationId xmlns:p14="http://schemas.microsoft.com/office/powerpoint/2010/main" val="401656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D2AC7B-29AB-4A74-BE30-EB01FA72C1E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3DA78B-2243-4066-8F38-C0B1773A156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881CB-D044-4CE7-A0FA-0321212FAD65}"/>
              </a:ext>
            </a:extLst>
          </p:cNvPr>
          <p:cNvSpPr>
            <a:spLocks noGrp="1"/>
          </p:cNvSpPr>
          <p:nvPr>
            <p:ph type="dt" sz="half" idx="10"/>
          </p:nvPr>
        </p:nvSpPr>
        <p:spPr/>
        <p:txBody>
          <a:bodyPr/>
          <a:lstStyle/>
          <a:p>
            <a:fld id="{DC1919A4-C548-4BCD-9031-EC72C580FDA6}" type="datetimeFigureOut">
              <a:rPr lang="en-US" smtClean="0"/>
              <a:t>3/25/2024</a:t>
            </a:fld>
            <a:endParaRPr lang="en-US"/>
          </a:p>
        </p:txBody>
      </p:sp>
      <p:sp>
        <p:nvSpPr>
          <p:cNvPr id="5" name="Footer Placeholder 4">
            <a:extLst>
              <a:ext uri="{FF2B5EF4-FFF2-40B4-BE49-F238E27FC236}">
                <a16:creationId xmlns:a16="http://schemas.microsoft.com/office/drawing/2014/main" id="{E50BD64B-BDF9-4BF8-A42C-F6EA9BA9B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7E2B6-F29F-4341-B3F9-1DA07FF8B9E8}"/>
              </a:ext>
            </a:extLst>
          </p:cNvPr>
          <p:cNvSpPr>
            <a:spLocks noGrp="1"/>
          </p:cNvSpPr>
          <p:nvPr>
            <p:ph type="sldNum" sz="quarter" idx="12"/>
          </p:nvPr>
        </p:nvSpPr>
        <p:spPr/>
        <p:txBody>
          <a:bodyPr/>
          <a:lstStyle/>
          <a:p>
            <a:fld id="{50B47B4A-A798-45F7-A0CB-435F50B89DEB}" type="slidenum">
              <a:rPr lang="en-US" smtClean="0"/>
              <a:t>‹#›</a:t>
            </a:fld>
            <a:endParaRPr lang="en-US"/>
          </a:p>
        </p:txBody>
      </p:sp>
    </p:spTree>
    <p:extLst>
      <p:ext uri="{BB962C8B-B14F-4D97-AF65-F5344CB8AC3E}">
        <p14:creationId xmlns:p14="http://schemas.microsoft.com/office/powerpoint/2010/main" val="2034233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2163-F40D-4144-8B3B-3EF827C814BB}"/>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44B6D13-8BEC-407D-A615-08C843543F7D}"/>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1FB1B4-B127-48EB-9CD1-4911C1F3F0DE}"/>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pPr>
              <a:defRPr/>
            </a:pPr>
            <a:r>
              <a:rPr lang="en-US" altLang="en-US" dirty="0"/>
              <a:t>12/01/2023</a:t>
            </a:r>
          </a:p>
          <a:p>
            <a:pPr>
              <a:defRPr/>
            </a:pPr>
            <a:r>
              <a:rPr lang="en-US" dirty="0"/>
              <a:t>Updated: 12/2023</a:t>
            </a:r>
          </a:p>
        </p:txBody>
      </p:sp>
      <p:sp>
        <p:nvSpPr>
          <p:cNvPr id="5" name="Footer Placeholder 4">
            <a:extLst>
              <a:ext uri="{FF2B5EF4-FFF2-40B4-BE49-F238E27FC236}">
                <a16:creationId xmlns:a16="http://schemas.microsoft.com/office/drawing/2014/main" id="{EBD1DDCF-62E7-4BF5-A3EA-19FD6C7A545D}"/>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65A2B21D-03FE-4348-B9A8-30C7389082E3}"/>
              </a:ext>
            </a:extLst>
          </p:cNvPr>
          <p:cNvSpPr>
            <a:spLocks noGrp="1"/>
          </p:cNvSpPr>
          <p:nvPr>
            <p:ph type="sldNum" sz="quarter" idx="12"/>
          </p:nvPr>
        </p:nvSpPr>
        <p:spPr/>
        <p:txBody>
          <a:bodyPr/>
          <a:lstStyle/>
          <a:p>
            <a:fld id="{84EAE3E6-E198-496A-8566-7F30211F57D6}" type="slidenum">
              <a:rPr lang="en-US" altLang="en-US" smtClean="0"/>
              <a:pPr/>
              <a:t>‹#›</a:t>
            </a:fld>
            <a:endParaRPr lang="en-US" altLang="en-US"/>
          </a:p>
        </p:txBody>
      </p:sp>
    </p:spTree>
    <p:extLst>
      <p:ext uri="{BB962C8B-B14F-4D97-AF65-F5344CB8AC3E}">
        <p14:creationId xmlns:p14="http://schemas.microsoft.com/office/powerpoint/2010/main" val="1208274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C6A5D858-DB6B-5F30-4F5A-2C9418A92866}"/>
              </a:ext>
            </a:extLst>
          </p:cNvPr>
          <p:cNvSpPr>
            <a:spLocks noGrp="1"/>
          </p:cNvSpPr>
          <p:nvPr>
            <p:ph type="dt" sz="half" idx="10"/>
          </p:nvPr>
        </p:nvSpPr>
        <p:spPr/>
        <p:txBody>
          <a:bodyPr/>
          <a:lstStyle>
            <a:lvl1pPr defTabSz="914400">
              <a:defRPr dirty="0" smtClean="0">
                <a:latin typeface="Tw Cen MT" pitchFamily="34" charset="0"/>
                <a:ea typeface="+mn-ea"/>
              </a:defRPr>
            </a:lvl1pPr>
          </a:lstStyle>
          <a:p>
            <a:pPr>
              <a:defRPr/>
            </a:pPr>
            <a:r>
              <a:rPr lang="en-US" altLang="en-US" dirty="0"/>
              <a:t>12/01/2023</a:t>
            </a:r>
          </a:p>
          <a:p>
            <a:pPr>
              <a:defRPr/>
            </a:pPr>
            <a:r>
              <a:rPr lang="en-US" dirty="0"/>
              <a:t>Updated: 12/2023</a:t>
            </a:r>
          </a:p>
        </p:txBody>
      </p:sp>
      <p:sp>
        <p:nvSpPr>
          <p:cNvPr id="7" name="Footer Placeholder 5">
            <a:extLst>
              <a:ext uri="{FF2B5EF4-FFF2-40B4-BE49-F238E27FC236}">
                <a16:creationId xmlns:a16="http://schemas.microsoft.com/office/drawing/2014/main" id="{D861B8AE-43FD-EB3F-234A-3D19917318EC}"/>
              </a:ext>
            </a:extLst>
          </p:cNvPr>
          <p:cNvSpPr>
            <a:spLocks noGrp="1"/>
          </p:cNvSpPr>
          <p:nvPr>
            <p:ph type="ftr" sz="quarter" idx="11"/>
          </p:nvPr>
        </p:nvSpPr>
        <p:spPr/>
        <p:txBody>
          <a:bodyPr/>
          <a:lstStyle>
            <a:lvl1pPr defTabSz="914400">
              <a:defRPr dirty="0" smtClean="0"/>
            </a:lvl1pPr>
          </a:lstStyle>
          <a:p>
            <a:pPr>
              <a:defRPr/>
            </a:pPr>
            <a:endParaRPr lang="en-US" dirty="0"/>
          </a:p>
        </p:txBody>
      </p:sp>
      <p:sp>
        <p:nvSpPr>
          <p:cNvPr id="8" name="Slide Number Placeholder 6">
            <a:extLst>
              <a:ext uri="{FF2B5EF4-FFF2-40B4-BE49-F238E27FC236}">
                <a16:creationId xmlns:a16="http://schemas.microsoft.com/office/drawing/2014/main" id="{984580C0-2DEB-B8CB-E3B7-A89512EDDC46}"/>
              </a:ext>
            </a:extLst>
          </p:cNvPr>
          <p:cNvSpPr>
            <a:spLocks noGrp="1"/>
          </p:cNvSpPr>
          <p:nvPr>
            <p:ph type="sldNum" sz="quarter" idx="12"/>
          </p:nvPr>
        </p:nvSpPr>
        <p:spPr/>
        <p:txBody>
          <a:bodyPr/>
          <a:lstStyle>
            <a:lvl1pPr defTabSz="914400">
              <a:defRPr>
                <a:latin typeface="Tw Cen MT" panose="020B0602020104020603" pitchFamily="34" charset="0"/>
              </a:defRPr>
            </a:lvl1pPr>
          </a:lstStyle>
          <a:p>
            <a:fld id="{89D6BD91-4127-4911-B3E1-FCB804AE3E00}" type="slidenum">
              <a:rPr lang="en-US" altLang="en-US"/>
              <a:pPr/>
              <a:t>‹#›</a:t>
            </a:fld>
            <a:endParaRPr lang="en-US" altLang="en-US"/>
          </a:p>
        </p:txBody>
      </p:sp>
    </p:spTree>
    <p:extLst>
      <p:ext uri="{BB962C8B-B14F-4D97-AF65-F5344CB8AC3E}">
        <p14:creationId xmlns:p14="http://schemas.microsoft.com/office/powerpoint/2010/main" val="19915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E20EA082-B15C-C4EC-6256-B3369A7154B5}"/>
              </a:ext>
            </a:extLst>
          </p:cNvPr>
          <p:cNvSpPr>
            <a:spLocks noGrp="1"/>
          </p:cNvSpPr>
          <p:nvPr>
            <p:ph type="dt" sz="half" idx="10"/>
          </p:nvPr>
        </p:nvSpPr>
        <p:spPr/>
        <p:txBody>
          <a:bodyPr/>
          <a:lstStyle>
            <a:lvl1pPr defTabSz="914400">
              <a:defRPr dirty="0" smtClean="0">
                <a:latin typeface="Tw Cen MT" pitchFamily="34" charset="0"/>
                <a:ea typeface="+mn-ea"/>
              </a:defRPr>
            </a:lvl1pPr>
          </a:lstStyle>
          <a:p>
            <a:pPr>
              <a:defRPr/>
            </a:pPr>
            <a:r>
              <a:rPr lang="en-US" altLang="en-US" dirty="0"/>
              <a:t>12/01/2023</a:t>
            </a:r>
          </a:p>
          <a:p>
            <a:pPr>
              <a:defRPr/>
            </a:pPr>
            <a:r>
              <a:rPr lang="en-US" dirty="0"/>
              <a:t>Updated: 12/2023</a:t>
            </a:r>
          </a:p>
        </p:txBody>
      </p:sp>
      <p:sp>
        <p:nvSpPr>
          <p:cNvPr id="4" name="Footer Placeholder 2">
            <a:extLst>
              <a:ext uri="{FF2B5EF4-FFF2-40B4-BE49-F238E27FC236}">
                <a16:creationId xmlns:a16="http://schemas.microsoft.com/office/drawing/2014/main" id="{4A3A7057-E016-9AFD-19BC-4DD50DC28271}"/>
              </a:ext>
            </a:extLst>
          </p:cNvPr>
          <p:cNvSpPr>
            <a:spLocks noGrp="1"/>
          </p:cNvSpPr>
          <p:nvPr>
            <p:ph type="ftr" sz="quarter" idx="11"/>
          </p:nvPr>
        </p:nvSpPr>
        <p:spPr/>
        <p:txBody>
          <a:bodyPr/>
          <a:lstStyle>
            <a:lvl1pPr defTabSz="914400">
              <a:defRPr dirty="0" smtClean="0"/>
            </a:lvl1pPr>
          </a:lstStyle>
          <a:p>
            <a:pPr>
              <a:defRPr/>
            </a:pPr>
            <a:endParaRPr lang="en-US"/>
          </a:p>
        </p:txBody>
      </p:sp>
      <p:sp>
        <p:nvSpPr>
          <p:cNvPr id="5" name="Slide Number Placeholder 3">
            <a:extLst>
              <a:ext uri="{FF2B5EF4-FFF2-40B4-BE49-F238E27FC236}">
                <a16:creationId xmlns:a16="http://schemas.microsoft.com/office/drawing/2014/main" id="{864417E5-9C88-7449-265F-B3BCDE1CA2BB}"/>
              </a:ext>
            </a:extLst>
          </p:cNvPr>
          <p:cNvSpPr>
            <a:spLocks noGrp="1"/>
          </p:cNvSpPr>
          <p:nvPr>
            <p:ph type="sldNum" sz="quarter" idx="12"/>
          </p:nvPr>
        </p:nvSpPr>
        <p:spPr/>
        <p:txBody>
          <a:bodyPr/>
          <a:lstStyle>
            <a:lvl1pPr defTabSz="914400">
              <a:defRPr>
                <a:latin typeface="Tw Cen MT" panose="020B0602020104020603" pitchFamily="34" charset="0"/>
              </a:defRPr>
            </a:lvl1pPr>
          </a:lstStyle>
          <a:p>
            <a:fld id="{C290C787-D873-4999-BFB0-84CC9306280B}" type="slidenum">
              <a:rPr lang="en-US" altLang="en-US"/>
              <a:pPr/>
              <a:t>‹#›</a:t>
            </a:fld>
            <a:endParaRPr lang="en-US" altLang="en-US"/>
          </a:p>
        </p:txBody>
      </p:sp>
    </p:spTree>
    <p:extLst>
      <p:ext uri="{BB962C8B-B14F-4D97-AF65-F5344CB8AC3E}">
        <p14:creationId xmlns:p14="http://schemas.microsoft.com/office/powerpoint/2010/main" val="2245972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EB8AA8F1-D8C4-3BCA-0805-257D4D2D7C92}"/>
              </a:ext>
            </a:extLst>
          </p:cNvPr>
          <p:cNvSpPr>
            <a:spLocks noGrp="1"/>
          </p:cNvSpPr>
          <p:nvPr>
            <p:ph type="dt" sz="half" idx="10"/>
          </p:nvPr>
        </p:nvSpPr>
        <p:spPr/>
        <p:txBody>
          <a:bodyPr/>
          <a:lstStyle>
            <a:lvl1pPr defTabSz="914400">
              <a:defRPr dirty="0" smtClean="0">
                <a:latin typeface="Tw Cen MT" pitchFamily="34" charset="0"/>
                <a:ea typeface="+mn-ea"/>
              </a:defRPr>
            </a:lvl1pPr>
          </a:lstStyle>
          <a:p>
            <a:pPr>
              <a:defRPr/>
            </a:pPr>
            <a:r>
              <a:rPr lang="en-US" altLang="en-US" dirty="0"/>
              <a:t>12/01/2023</a:t>
            </a:r>
          </a:p>
          <a:p>
            <a:pPr>
              <a:defRPr/>
            </a:pPr>
            <a:r>
              <a:rPr lang="en-US" dirty="0"/>
              <a:t>Updated: 12/2023</a:t>
            </a:r>
          </a:p>
        </p:txBody>
      </p:sp>
      <p:sp>
        <p:nvSpPr>
          <p:cNvPr id="5" name="Footer Placeholder 3">
            <a:extLst>
              <a:ext uri="{FF2B5EF4-FFF2-40B4-BE49-F238E27FC236}">
                <a16:creationId xmlns:a16="http://schemas.microsoft.com/office/drawing/2014/main" id="{27E1C452-31C7-1393-703F-831D8A49F2C1}"/>
              </a:ext>
            </a:extLst>
          </p:cNvPr>
          <p:cNvSpPr>
            <a:spLocks noGrp="1"/>
          </p:cNvSpPr>
          <p:nvPr>
            <p:ph type="ftr" sz="quarter" idx="11"/>
          </p:nvPr>
        </p:nvSpPr>
        <p:spPr/>
        <p:txBody>
          <a:bodyPr/>
          <a:lstStyle>
            <a:lvl1pPr defTabSz="914400">
              <a:defRPr dirty="0" smtClean="0"/>
            </a:lvl1pPr>
          </a:lstStyle>
          <a:p>
            <a:pPr>
              <a:defRPr/>
            </a:pPr>
            <a:endParaRPr lang="en-US"/>
          </a:p>
        </p:txBody>
      </p:sp>
      <p:sp>
        <p:nvSpPr>
          <p:cNvPr id="6" name="Slide Number Placeholder 4">
            <a:extLst>
              <a:ext uri="{FF2B5EF4-FFF2-40B4-BE49-F238E27FC236}">
                <a16:creationId xmlns:a16="http://schemas.microsoft.com/office/drawing/2014/main" id="{E8CC1EB1-37DA-0884-CC7F-7061C024FEB7}"/>
              </a:ext>
            </a:extLst>
          </p:cNvPr>
          <p:cNvSpPr>
            <a:spLocks noGrp="1"/>
          </p:cNvSpPr>
          <p:nvPr>
            <p:ph type="sldNum" sz="quarter" idx="12"/>
          </p:nvPr>
        </p:nvSpPr>
        <p:spPr/>
        <p:txBody>
          <a:bodyPr/>
          <a:lstStyle>
            <a:lvl1pPr defTabSz="914400">
              <a:defRPr>
                <a:latin typeface="Tw Cen MT" panose="020B0602020104020603" pitchFamily="34" charset="0"/>
              </a:defRPr>
            </a:lvl1pPr>
          </a:lstStyle>
          <a:p>
            <a:fld id="{20F985A3-D99C-4FE7-8CF4-D5E13C2EFA0B}" type="slidenum">
              <a:rPr lang="en-US" altLang="en-US"/>
              <a:pPr/>
              <a:t>‹#›</a:t>
            </a:fld>
            <a:endParaRPr lang="en-US" altLang="en-US"/>
          </a:p>
        </p:txBody>
      </p:sp>
    </p:spTree>
    <p:extLst>
      <p:ext uri="{BB962C8B-B14F-4D97-AF65-F5344CB8AC3E}">
        <p14:creationId xmlns:p14="http://schemas.microsoft.com/office/powerpoint/2010/main" val="194150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C6A5D858-DB6B-5F30-4F5A-2C9418A92866}"/>
              </a:ext>
            </a:extLst>
          </p:cNvPr>
          <p:cNvSpPr>
            <a:spLocks noGrp="1"/>
          </p:cNvSpPr>
          <p:nvPr>
            <p:ph type="dt" sz="half" idx="10"/>
          </p:nvPr>
        </p:nvSpPr>
        <p:spPr/>
        <p:txBody>
          <a:bodyPr/>
          <a:lstStyle>
            <a:lvl1pPr defTabSz="914400">
              <a:defRPr dirty="0" smtClean="0">
                <a:latin typeface="Tw Cen MT" pitchFamily="34" charset="0"/>
                <a:ea typeface="+mn-ea"/>
              </a:defRPr>
            </a:lvl1pPr>
          </a:lstStyle>
          <a:p>
            <a:pPr>
              <a:defRPr/>
            </a:pPr>
            <a:r>
              <a:rPr lang="en-US" altLang="en-US" dirty="0"/>
              <a:t>12/01/2023</a:t>
            </a:r>
          </a:p>
          <a:p>
            <a:pPr>
              <a:defRPr/>
            </a:pPr>
            <a:r>
              <a:rPr lang="en-US" dirty="0"/>
              <a:t>Updated: 12/2023</a:t>
            </a:r>
          </a:p>
        </p:txBody>
      </p:sp>
      <p:sp>
        <p:nvSpPr>
          <p:cNvPr id="7" name="Footer Placeholder 5">
            <a:extLst>
              <a:ext uri="{FF2B5EF4-FFF2-40B4-BE49-F238E27FC236}">
                <a16:creationId xmlns:a16="http://schemas.microsoft.com/office/drawing/2014/main" id="{D861B8AE-43FD-EB3F-234A-3D19917318EC}"/>
              </a:ext>
            </a:extLst>
          </p:cNvPr>
          <p:cNvSpPr>
            <a:spLocks noGrp="1"/>
          </p:cNvSpPr>
          <p:nvPr>
            <p:ph type="ftr" sz="quarter" idx="11"/>
          </p:nvPr>
        </p:nvSpPr>
        <p:spPr/>
        <p:txBody>
          <a:bodyPr/>
          <a:lstStyle>
            <a:lvl1pPr defTabSz="914400">
              <a:defRPr dirty="0" smtClean="0"/>
            </a:lvl1pPr>
          </a:lstStyle>
          <a:p>
            <a:pPr>
              <a:defRPr/>
            </a:pPr>
            <a:endParaRPr lang="en-US" dirty="0"/>
          </a:p>
        </p:txBody>
      </p:sp>
      <p:sp>
        <p:nvSpPr>
          <p:cNvPr id="8" name="Slide Number Placeholder 6">
            <a:extLst>
              <a:ext uri="{FF2B5EF4-FFF2-40B4-BE49-F238E27FC236}">
                <a16:creationId xmlns:a16="http://schemas.microsoft.com/office/drawing/2014/main" id="{984580C0-2DEB-B8CB-E3B7-A89512EDDC46}"/>
              </a:ext>
            </a:extLst>
          </p:cNvPr>
          <p:cNvSpPr>
            <a:spLocks noGrp="1"/>
          </p:cNvSpPr>
          <p:nvPr>
            <p:ph type="sldNum" sz="quarter" idx="12"/>
          </p:nvPr>
        </p:nvSpPr>
        <p:spPr/>
        <p:txBody>
          <a:bodyPr/>
          <a:lstStyle>
            <a:lvl1pPr defTabSz="914400">
              <a:defRPr>
                <a:latin typeface="Tw Cen MT" panose="020B0602020104020603" pitchFamily="34" charset="0"/>
              </a:defRPr>
            </a:lvl1pPr>
          </a:lstStyle>
          <a:p>
            <a:fld id="{89D6BD91-4127-4911-B3E1-FCB804AE3E00}" type="slidenum">
              <a:rPr lang="en-US" altLang="en-US"/>
              <a:pPr/>
              <a:t>‹#›</a:t>
            </a:fld>
            <a:endParaRPr lang="en-US" altLang="en-US"/>
          </a:p>
        </p:txBody>
      </p:sp>
    </p:spTree>
    <p:extLst>
      <p:ext uri="{BB962C8B-B14F-4D97-AF65-F5344CB8AC3E}">
        <p14:creationId xmlns:p14="http://schemas.microsoft.com/office/powerpoint/2010/main" val="367128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C6CE36B1-DA2B-6212-796D-CD23E78E0E16}"/>
              </a:ext>
            </a:extLst>
          </p:cNvPr>
          <p:cNvSpPr>
            <a:spLocks noGrp="1"/>
          </p:cNvSpPr>
          <p:nvPr>
            <p:ph type="dt" sz="half" idx="10"/>
          </p:nvPr>
        </p:nvSpPr>
        <p:spPr/>
        <p:txBody>
          <a:bodyPr/>
          <a:lstStyle>
            <a:lvl1pPr defTabSz="914400">
              <a:defRPr dirty="0" smtClean="0">
                <a:latin typeface="Tw Cen MT" pitchFamily="34" charset="0"/>
                <a:ea typeface="+mn-ea"/>
              </a:defRPr>
            </a:lvl1pPr>
          </a:lstStyle>
          <a:p>
            <a:pPr>
              <a:defRPr/>
            </a:pPr>
            <a:r>
              <a:rPr lang="en-US" altLang="en-US" dirty="0"/>
              <a:t>12/01/2023</a:t>
            </a:r>
          </a:p>
          <a:p>
            <a:pPr>
              <a:defRPr/>
            </a:pPr>
            <a:r>
              <a:rPr lang="en-US" dirty="0"/>
              <a:t>Updated: 12/2023</a:t>
            </a:r>
          </a:p>
        </p:txBody>
      </p:sp>
      <p:sp>
        <p:nvSpPr>
          <p:cNvPr id="9" name="Footer Placeholder 7">
            <a:extLst>
              <a:ext uri="{FF2B5EF4-FFF2-40B4-BE49-F238E27FC236}">
                <a16:creationId xmlns:a16="http://schemas.microsoft.com/office/drawing/2014/main" id="{5F22AE4F-AB50-6D9F-8927-2CD87A27E842}"/>
              </a:ext>
            </a:extLst>
          </p:cNvPr>
          <p:cNvSpPr>
            <a:spLocks noGrp="1"/>
          </p:cNvSpPr>
          <p:nvPr>
            <p:ph type="ftr" sz="quarter" idx="11"/>
          </p:nvPr>
        </p:nvSpPr>
        <p:spPr/>
        <p:txBody>
          <a:bodyPr/>
          <a:lstStyle>
            <a:lvl1pPr defTabSz="914400">
              <a:defRPr dirty="0" smtClean="0"/>
            </a:lvl1pPr>
          </a:lstStyle>
          <a:p>
            <a:pPr>
              <a:defRPr/>
            </a:pPr>
            <a:endParaRPr lang="en-US"/>
          </a:p>
        </p:txBody>
      </p:sp>
      <p:sp>
        <p:nvSpPr>
          <p:cNvPr id="10" name="Slide Number Placeholder 8">
            <a:extLst>
              <a:ext uri="{FF2B5EF4-FFF2-40B4-BE49-F238E27FC236}">
                <a16:creationId xmlns:a16="http://schemas.microsoft.com/office/drawing/2014/main" id="{DDD48B63-F2BC-EFC6-1545-751C80673787}"/>
              </a:ext>
            </a:extLst>
          </p:cNvPr>
          <p:cNvSpPr>
            <a:spLocks noGrp="1"/>
          </p:cNvSpPr>
          <p:nvPr>
            <p:ph type="sldNum" sz="quarter" idx="12"/>
          </p:nvPr>
        </p:nvSpPr>
        <p:spPr/>
        <p:txBody>
          <a:bodyPr/>
          <a:lstStyle>
            <a:lvl1pPr defTabSz="914400">
              <a:defRPr>
                <a:latin typeface="Tw Cen MT" panose="020B0602020104020603" pitchFamily="34" charset="0"/>
              </a:defRPr>
            </a:lvl1pPr>
          </a:lstStyle>
          <a:p>
            <a:fld id="{BAA9ECCA-4D0C-4AA5-BF49-A4BC8E4550EA}" type="slidenum">
              <a:rPr lang="en-US" altLang="en-US"/>
              <a:pPr/>
              <a:t>‹#›</a:t>
            </a:fld>
            <a:endParaRPr lang="en-US" altLang="en-US"/>
          </a:p>
        </p:txBody>
      </p:sp>
    </p:spTree>
    <p:extLst>
      <p:ext uri="{BB962C8B-B14F-4D97-AF65-F5344CB8AC3E}">
        <p14:creationId xmlns:p14="http://schemas.microsoft.com/office/powerpoint/2010/main" val="282612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EB8AA8F1-D8C4-3BCA-0805-257D4D2D7C92}"/>
              </a:ext>
            </a:extLst>
          </p:cNvPr>
          <p:cNvSpPr>
            <a:spLocks noGrp="1"/>
          </p:cNvSpPr>
          <p:nvPr>
            <p:ph type="dt" sz="half" idx="10"/>
          </p:nvPr>
        </p:nvSpPr>
        <p:spPr/>
        <p:txBody>
          <a:bodyPr/>
          <a:lstStyle>
            <a:lvl1pPr defTabSz="914400">
              <a:defRPr dirty="0" smtClean="0">
                <a:latin typeface="Tw Cen MT" pitchFamily="34" charset="0"/>
                <a:ea typeface="+mn-ea"/>
              </a:defRPr>
            </a:lvl1pPr>
          </a:lstStyle>
          <a:p>
            <a:pPr>
              <a:defRPr/>
            </a:pPr>
            <a:r>
              <a:rPr lang="en-US" altLang="en-US" dirty="0"/>
              <a:t>12/01/2023</a:t>
            </a:r>
          </a:p>
          <a:p>
            <a:pPr>
              <a:defRPr/>
            </a:pPr>
            <a:r>
              <a:rPr lang="en-US" dirty="0"/>
              <a:t>Updated: 12/2023</a:t>
            </a:r>
          </a:p>
        </p:txBody>
      </p:sp>
      <p:sp>
        <p:nvSpPr>
          <p:cNvPr id="5" name="Footer Placeholder 3">
            <a:extLst>
              <a:ext uri="{FF2B5EF4-FFF2-40B4-BE49-F238E27FC236}">
                <a16:creationId xmlns:a16="http://schemas.microsoft.com/office/drawing/2014/main" id="{27E1C452-31C7-1393-703F-831D8A49F2C1}"/>
              </a:ext>
            </a:extLst>
          </p:cNvPr>
          <p:cNvSpPr>
            <a:spLocks noGrp="1"/>
          </p:cNvSpPr>
          <p:nvPr>
            <p:ph type="ftr" sz="quarter" idx="11"/>
          </p:nvPr>
        </p:nvSpPr>
        <p:spPr/>
        <p:txBody>
          <a:bodyPr/>
          <a:lstStyle>
            <a:lvl1pPr defTabSz="914400">
              <a:defRPr dirty="0" smtClean="0"/>
            </a:lvl1pPr>
          </a:lstStyle>
          <a:p>
            <a:pPr>
              <a:defRPr/>
            </a:pPr>
            <a:endParaRPr lang="en-US"/>
          </a:p>
        </p:txBody>
      </p:sp>
      <p:sp>
        <p:nvSpPr>
          <p:cNvPr id="6" name="Slide Number Placeholder 4">
            <a:extLst>
              <a:ext uri="{FF2B5EF4-FFF2-40B4-BE49-F238E27FC236}">
                <a16:creationId xmlns:a16="http://schemas.microsoft.com/office/drawing/2014/main" id="{E8CC1EB1-37DA-0884-CC7F-7061C024FEB7}"/>
              </a:ext>
            </a:extLst>
          </p:cNvPr>
          <p:cNvSpPr>
            <a:spLocks noGrp="1"/>
          </p:cNvSpPr>
          <p:nvPr>
            <p:ph type="sldNum" sz="quarter" idx="12"/>
          </p:nvPr>
        </p:nvSpPr>
        <p:spPr/>
        <p:txBody>
          <a:bodyPr/>
          <a:lstStyle>
            <a:lvl1pPr defTabSz="914400">
              <a:defRPr>
                <a:latin typeface="Tw Cen MT" panose="020B0602020104020603" pitchFamily="34" charset="0"/>
              </a:defRPr>
            </a:lvl1pPr>
          </a:lstStyle>
          <a:p>
            <a:fld id="{20F985A3-D99C-4FE7-8CF4-D5E13C2EFA0B}" type="slidenum">
              <a:rPr lang="en-US" altLang="en-US"/>
              <a:pPr/>
              <a:t>‹#›</a:t>
            </a:fld>
            <a:endParaRPr lang="en-US" altLang="en-US"/>
          </a:p>
        </p:txBody>
      </p:sp>
    </p:spTree>
    <p:extLst>
      <p:ext uri="{BB962C8B-B14F-4D97-AF65-F5344CB8AC3E}">
        <p14:creationId xmlns:p14="http://schemas.microsoft.com/office/powerpoint/2010/main" val="386722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E20EA082-B15C-C4EC-6256-B3369A7154B5}"/>
              </a:ext>
            </a:extLst>
          </p:cNvPr>
          <p:cNvSpPr>
            <a:spLocks noGrp="1"/>
          </p:cNvSpPr>
          <p:nvPr>
            <p:ph type="dt" sz="half" idx="10"/>
          </p:nvPr>
        </p:nvSpPr>
        <p:spPr/>
        <p:txBody>
          <a:bodyPr/>
          <a:lstStyle>
            <a:lvl1pPr defTabSz="914400">
              <a:defRPr dirty="0" smtClean="0">
                <a:latin typeface="Tw Cen MT" pitchFamily="34" charset="0"/>
                <a:ea typeface="+mn-ea"/>
              </a:defRPr>
            </a:lvl1pPr>
          </a:lstStyle>
          <a:p>
            <a:pPr>
              <a:defRPr/>
            </a:pPr>
            <a:r>
              <a:rPr lang="en-US" altLang="en-US" dirty="0"/>
              <a:t>12/01/2023</a:t>
            </a:r>
          </a:p>
          <a:p>
            <a:pPr>
              <a:defRPr/>
            </a:pPr>
            <a:r>
              <a:rPr lang="en-US" dirty="0"/>
              <a:t>Updated: 12/2023</a:t>
            </a:r>
          </a:p>
        </p:txBody>
      </p:sp>
      <p:sp>
        <p:nvSpPr>
          <p:cNvPr id="4" name="Footer Placeholder 2">
            <a:extLst>
              <a:ext uri="{FF2B5EF4-FFF2-40B4-BE49-F238E27FC236}">
                <a16:creationId xmlns:a16="http://schemas.microsoft.com/office/drawing/2014/main" id="{4A3A7057-E016-9AFD-19BC-4DD50DC28271}"/>
              </a:ext>
            </a:extLst>
          </p:cNvPr>
          <p:cNvSpPr>
            <a:spLocks noGrp="1"/>
          </p:cNvSpPr>
          <p:nvPr>
            <p:ph type="ftr" sz="quarter" idx="11"/>
          </p:nvPr>
        </p:nvSpPr>
        <p:spPr/>
        <p:txBody>
          <a:bodyPr/>
          <a:lstStyle>
            <a:lvl1pPr defTabSz="914400">
              <a:defRPr dirty="0" smtClean="0"/>
            </a:lvl1pPr>
          </a:lstStyle>
          <a:p>
            <a:pPr>
              <a:defRPr/>
            </a:pPr>
            <a:endParaRPr lang="en-US"/>
          </a:p>
        </p:txBody>
      </p:sp>
      <p:sp>
        <p:nvSpPr>
          <p:cNvPr id="5" name="Slide Number Placeholder 3">
            <a:extLst>
              <a:ext uri="{FF2B5EF4-FFF2-40B4-BE49-F238E27FC236}">
                <a16:creationId xmlns:a16="http://schemas.microsoft.com/office/drawing/2014/main" id="{864417E5-9C88-7449-265F-B3BCDE1CA2BB}"/>
              </a:ext>
            </a:extLst>
          </p:cNvPr>
          <p:cNvSpPr>
            <a:spLocks noGrp="1"/>
          </p:cNvSpPr>
          <p:nvPr>
            <p:ph type="sldNum" sz="quarter" idx="12"/>
          </p:nvPr>
        </p:nvSpPr>
        <p:spPr/>
        <p:txBody>
          <a:bodyPr/>
          <a:lstStyle>
            <a:lvl1pPr defTabSz="914400">
              <a:defRPr>
                <a:latin typeface="Tw Cen MT" panose="020B0602020104020603" pitchFamily="34" charset="0"/>
              </a:defRPr>
            </a:lvl1pPr>
          </a:lstStyle>
          <a:p>
            <a:fld id="{C290C787-D873-4999-BFB0-84CC9306280B}" type="slidenum">
              <a:rPr lang="en-US" altLang="en-US"/>
              <a:pPr/>
              <a:t>‹#›</a:t>
            </a:fld>
            <a:endParaRPr lang="en-US" altLang="en-US"/>
          </a:p>
        </p:txBody>
      </p:sp>
    </p:spTree>
    <p:extLst>
      <p:ext uri="{BB962C8B-B14F-4D97-AF65-F5344CB8AC3E}">
        <p14:creationId xmlns:p14="http://schemas.microsoft.com/office/powerpoint/2010/main" val="91081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A8095B-FCB7-6D44-D8BD-5CBE613C130B}"/>
              </a:ext>
            </a:extLst>
          </p:cNvPr>
          <p:cNvSpPr>
            <a:spLocks noGrp="1"/>
          </p:cNvSpPr>
          <p:nvPr>
            <p:ph type="dt" sz="half" idx="10"/>
          </p:nvPr>
        </p:nvSpPr>
        <p:spPr/>
        <p:txBody>
          <a:bodyPr/>
          <a:lstStyle>
            <a:lvl1pPr defTabSz="914400">
              <a:defRPr dirty="0" smtClean="0">
                <a:latin typeface="Tw Cen MT" pitchFamily="34" charset="0"/>
                <a:ea typeface="+mn-ea"/>
              </a:defRPr>
            </a:lvl1pPr>
          </a:lstStyle>
          <a:p>
            <a:pPr>
              <a:defRPr/>
            </a:pPr>
            <a:r>
              <a:rPr lang="en-US" altLang="en-US" dirty="0"/>
              <a:t>12/01/2023</a:t>
            </a:r>
          </a:p>
          <a:p>
            <a:pPr>
              <a:defRPr/>
            </a:pPr>
            <a:r>
              <a:rPr lang="en-US" dirty="0"/>
              <a:t>Updated: 12/2023</a:t>
            </a:r>
          </a:p>
        </p:txBody>
      </p:sp>
      <p:sp>
        <p:nvSpPr>
          <p:cNvPr id="6" name="Footer Placeholder 4">
            <a:extLst>
              <a:ext uri="{FF2B5EF4-FFF2-40B4-BE49-F238E27FC236}">
                <a16:creationId xmlns:a16="http://schemas.microsoft.com/office/drawing/2014/main" id="{1CF9674B-058A-9840-83A0-21A4C4C2F9B9}"/>
              </a:ext>
            </a:extLst>
          </p:cNvPr>
          <p:cNvSpPr>
            <a:spLocks noGrp="1"/>
          </p:cNvSpPr>
          <p:nvPr>
            <p:ph type="ftr" sz="quarter" idx="11"/>
          </p:nvPr>
        </p:nvSpPr>
        <p:spPr/>
        <p:txBody>
          <a:bodyPr/>
          <a:lstStyle>
            <a:lvl1pPr defTabSz="914400">
              <a:defRPr dirty="0" smtClean="0"/>
            </a:lvl1pPr>
          </a:lstStyle>
          <a:p>
            <a:pPr>
              <a:defRPr/>
            </a:pPr>
            <a:endParaRPr lang="en-US"/>
          </a:p>
        </p:txBody>
      </p:sp>
      <p:sp>
        <p:nvSpPr>
          <p:cNvPr id="7" name="Slide Number Placeholder 5">
            <a:extLst>
              <a:ext uri="{FF2B5EF4-FFF2-40B4-BE49-F238E27FC236}">
                <a16:creationId xmlns:a16="http://schemas.microsoft.com/office/drawing/2014/main" id="{3DCD4A1B-D1DC-2621-34B9-5A19F26EF2C6}"/>
              </a:ext>
            </a:extLst>
          </p:cNvPr>
          <p:cNvSpPr>
            <a:spLocks noGrp="1"/>
          </p:cNvSpPr>
          <p:nvPr>
            <p:ph type="sldNum" sz="quarter" idx="12"/>
          </p:nvPr>
        </p:nvSpPr>
        <p:spPr/>
        <p:txBody>
          <a:bodyPr/>
          <a:lstStyle>
            <a:lvl1pPr defTabSz="914400">
              <a:defRPr>
                <a:latin typeface="Tw Cen MT" panose="020B0602020104020603" pitchFamily="34" charset="0"/>
              </a:defRPr>
            </a:lvl1pPr>
          </a:lstStyle>
          <a:p>
            <a:fld id="{5F0F03BA-4C24-4B14-96A0-A698F04EEB10}" type="slidenum">
              <a:rPr lang="en-US" altLang="en-US"/>
              <a:pPr/>
              <a:t>‹#›</a:t>
            </a:fld>
            <a:endParaRPr lang="en-US" altLang="en-US"/>
          </a:p>
        </p:txBody>
      </p:sp>
    </p:spTree>
    <p:extLst>
      <p:ext uri="{BB962C8B-B14F-4D97-AF65-F5344CB8AC3E}">
        <p14:creationId xmlns:p14="http://schemas.microsoft.com/office/powerpoint/2010/main" val="346297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9B831F7-D487-1F9D-A495-3B6995F54BC1}"/>
              </a:ext>
            </a:extLst>
          </p:cNvPr>
          <p:cNvSpPr>
            <a:spLocks noGrp="1"/>
          </p:cNvSpPr>
          <p:nvPr>
            <p:ph type="dt" sz="half" idx="10"/>
          </p:nvPr>
        </p:nvSpPr>
        <p:spPr/>
        <p:txBody>
          <a:bodyPr/>
          <a:lstStyle>
            <a:lvl1pPr defTabSz="914400">
              <a:defRPr dirty="0" smtClean="0">
                <a:latin typeface="Tw Cen MT" pitchFamily="34" charset="0"/>
                <a:ea typeface="+mn-ea"/>
              </a:defRPr>
            </a:lvl1pPr>
          </a:lstStyle>
          <a:p>
            <a:pPr>
              <a:defRPr/>
            </a:pPr>
            <a:r>
              <a:rPr lang="en-US" altLang="en-US" dirty="0"/>
              <a:t>12/01/2023</a:t>
            </a:r>
          </a:p>
          <a:p>
            <a:pPr>
              <a:defRPr/>
            </a:pPr>
            <a:r>
              <a:rPr lang="en-US" dirty="0"/>
              <a:t>Updated: 12/2023</a:t>
            </a:r>
          </a:p>
        </p:txBody>
      </p:sp>
      <p:sp>
        <p:nvSpPr>
          <p:cNvPr id="6" name="Footer Placeholder 4">
            <a:extLst>
              <a:ext uri="{FF2B5EF4-FFF2-40B4-BE49-F238E27FC236}">
                <a16:creationId xmlns:a16="http://schemas.microsoft.com/office/drawing/2014/main" id="{3030BC02-B042-7697-89C7-2615DBD62110}"/>
              </a:ext>
            </a:extLst>
          </p:cNvPr>
          <p:cNvSpPr>
            <a:spLocks noGrp="1"/>
          </p:cNvSpPr>
          <p:nvPr>
            <p:ph type="ftr" sz="quarter" idx="11"/>
          </p:nvPr>
        </p:nvSpPr>
        <p:spPr/>
        <p:txBody>
          <a:bodyPr/>
          <a:lstStyle>
            <a:lvl1pPr defTabSz="914400">
              <a:defRPr dirty="0" smtClean="0"/>
            </a:lvl1pPr>
          </a:lstStyle>
          <a:p>
            <a:pPr>
              <a:defRPr/>
            </a:pPr>
            <a:endParaRPr lang="en-US"/>
          </a:p>
        </p:txBody>
      </p:sp>
      <p:sp>
        <p:nvSpPr>
          <p:cNvPr id="7" name="Slide Number Placeholder 5">
            <a:extLst>
              <a:ext uri="{FF2B5EF4-FFF2-40B4-BE49-F238E27FC236}">
                <a16:creationId xmlns:a16="http://schemas.microsoft.com/office/drawing/2014/main" id="{2E0A307A-6C6C-6DBA-D5DB-726BD63851D0}"/>
              </a:ext>
            </a:extLst>
          </p:cNvPr>
          <p:cNvSpPr>
            <a:spLocks noGrp="1"/>
          </p:cNvSpPr>
          <p:nvPr>
            <p:ph type="sldNum" sz="quarter" idx="12"/>
          </p:nvPr>
        </p:nvSpPr>
        <p:spPr/>
        <p:txBody>
          <a:bodyPr/>
          <a:lstStyle>
            <a:lvl1pPr defTabSz="914400">
              <a:defRPr>
                <a:latin typeface="Tw Cen MT" panose="020B0602020104020603" pitchFamily="34" charset="0"/>
              </a:defRPr>
            </a:lvl1pPr>
          </a:lstStyle>
          <a:p>
            <a:fld id="{B6360929-ECB1-4839-99CD-CC77BD00C582}" type="slidenum">
              <a:rPr lang="en-US" altLang="en-US"/>
              <a:pPr/>
              <a:t>‹#›</a:t>
            </a:fld>
            <a:endParaRPr lang="en-US" altLang="en-US"/>
          </a:p>
        </p:txBody>
      </p:sp>
    </p:spTree>
    <p:extLst>
      <p:ext uri="{BB962C8B-B14F-4D97-AF65-F5344CB8AC3E}">
        <p14:creationId xmlns:p14="http://schemas.microsoft.com/office/powerpoint/2010/main" val="36995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49620-71F3-5619-556A-A2E2C20D8F1B}"/>
              </a:ext>
            </a:extLst>
          </p:cNvPr>
          <p:cNvSpPr>
            <a:spLocks noGrp="1"/>
          </p:cNvSpPr>
          <p:nvPr>
            <p:ph type="dt" sz="half" idx="10"/>
          </p:nvPr>
        </p:nvSpPr>
        <p:spPr/>
        <p:txBody>
          <a:bodyPr/>
          <a:lstStyle>
            <a:lvl1pPr defTabSz="914400">
              <a:defRPr dirty="0" smtClean="0">
                <a:latin typeface="Tw Cen MT" pitchFamily="34" charset="0"/>
                <a:ea typeface="+mn-ea"/>
              </a:defRPr>
            </a:lvl1pPr>
          </a:lstStyle>
          <a:p>
            <a:pPr>
              <a:defRPr/>
            </a:pPr>
            <a:r>
              <a:rPr lang="en-US" altLang="en-US" dirty="0"/>
              <a:t>12/01/2023</a:t>
            </a:r>
          </a:p>
          <a:p>
            <a:pPr>
              <a:defRPr/>
            </a:pPr>
            <a:r>
              <a:rPr lang="en-US" dirty="0"/>
              <a:t>Updated: 12/2023</a:t>
            </a:r>
          </a:p>
        </p:txBody>
      </p:sp>
      <p:sp>
        <p:nvSpPr>
          <p:cNvPr id="5" name="Footer Placeholder 4">
            <a:extLst>
              <a:ext uri="{FF2B5EF4-FFF2-40B4-BE49-F238E27FC236}">
                <a16:creationId xmlns:a16="http://schemas.microsoft.com/office/drawing/2014/main" id="{5920951D-1184-D836-0DBF-191907D3C0AD}"/>
              </a:ext>
            </a:extLst>
          </p:cNvPr>
          <p:cNvSpPr>
            <a:spLocks noGrp="1"/>
          </p:cNvSpPr>
          <p:nvPr>
            <p:ph type="ftr" sz="quarter" idx="11"/>
          </p:nvPr>
        </p:nvSpPr>
        <p:spPr/>
        <p:txBody>
          <a:bodyPr/>
          <a:lstStyle>
            <a:lvl1pPr defTabSz="914400">
              <a:defRPr dirty="0" smtClean="0"/>
            </a:lvl1pPr>
          </a:lstStyle>
          <a:p>
            <a:pPr>
              <a:defRPr/>
            </a:pPr>
            <a:endParaRPr lang="en-US"/>
          </a:p>
        </p:txBody>
      </p:sp>
      <p:sp>
        <p:nvSpPr>
          <p:cNvPr id="6" name="Slide Number Placeholder 5">
            <a:extLst>
              <a:ext uri="{FF2B5EF4-FFF2-40B4-BE49-F238E27FC236}">
                <a16:creationId xmlns:a16="http://schemas.microsoft.com/office/drawing/2014/main" id="{54B002D3-1BA7-3B47-DE1E-0F9DEE97D7A1}"/>
              </a:ext>
            </a:extLst>
          </p:cNvPr>
          <p:cNvSpPr>
            <a:spLocks noGrp="1"/>
          </p:cNvSpPr>
          <p:nvPr>
            <p:ph type="sldNum" sz="quarter" idx="12"/>
          </p:nvPr>
        </p:nvSpPr>
        <p:spPr/>
        <p:txBody>
          <a:bodyPr/>
          <a:lstStyle>
            <a:lvl1pPr defTabSz="914400">
              <a:defRPr>
                <a:latin typeface="Tw Cen MT" panose="020B0602020104020603" pitchFamily="34" charset="0"/>
              </a:defRPr>
            </a:lvl1pPr>
          </a:lstStyle>
          <a:p>
            <a:fld id="{B56E7CFD-C72C-45C5-AC2C-E055F44AD0A6}" type="slidenum">
              <a:rPr lang="en-US" altLang="en-US"/>
              <a:pPr/>
              <a:t>‹#›</a:t>
            </a:fld>
            <a:endParaRPr lang="en-US" altLang="en-US"/>
          </a:p>
        </p:txBody>
      </p:sp>
    </p:spTree>
    <p:extLst>
      <p:ext uri="{BB962C8B-B14F-4D97-AF65-F5344CB8AC3E}">
        <p14:creationId xmlns:p14="http://schemas.microsoft.com/office/powerpoint/2010/main" val="18406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8000">
              <a:srgbClr val="FFFFFF"/>
            </a:gs>
            <a:gs pos="100000">
              <a:srgbClr val="007A5E"/>
            </a:gs>
            <a:gs pos="19000">
              <a:srgbClr val="E1EFEA"/>
            </a:gs>
            <a:gs pos="0">
              <a:schemeClr val="bg1">
                <a:lumMod val="5000"/>
                <a:lumOff val="95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1CB93C-DCF9-17E7-EFA0-09598517B3F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1A50ACEE-E0E3-D36E-421E-BF533340D56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AC2A7780-AA51-B982-F053-71CB0AA5786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dirty="0" smtClean="0">
                <a:solidFill>
                  <a:srgbClr val="898989"/>
                </a:solidFill>
                <a:latin typeface="Calibri" pitchFamily="34" charset="0"/>
                <a:ea typeface="ＭＳ Ｐゴシック" pitchFamily="34" charset="-128"/>
                <a:cs typeface="Arial" charset="0"/>
              </a:defRPr>
            </a:lvl1pPr>
          </a:lstStyle>
          <a:p>
            <a:pPr>
              <a:defRPr/>
            </a:pPr>
            <a:r>
              <a:rPr lang="en-US" altLang="en-US" dirty="0"/>
              <a:t>12/01/2023 </a:t>
            </a:r>
          </a:p>
          <a:p>
            <a:pPr>
              <a:defRPr/>
            </a:pPr>
            <a:r>
              <a:rPr lang="en-US" dirty="0"/>
              <a:t>Updated: 12/2023</a:t>
            </a:r>
          </a:p>
        </p:txBody>
      </p:sp>
      <p:sp>
        <p:nvSpPr>
          <p:cNvPr id="5" name="Footer Placeholder 4">
            <a:extLst>
              <a:ext uri="{FF2B5EF4-FFF2-40B4-BE49-F238E27FC236}">
                <a16:creationId xmlns:a16="http://schemas.microsoft.com/office/drawing/2014/main" id="{A093E66F-4A77-408E-C4E4-58E5C221753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dirty="0" smtClean="0">
                <a:solidFill>
                  <a:prstClr val="black">
                    <a:tint val="75000"/>
                  </a:prstClr>
                </a:solidFill>
                <a:latin typeface="+mn-lt"/>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09630AA6-42DF-867F-3A4F-727CED4EC77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ea typeface="ＭＳ Ｐゴシック" panose="020B0600070205080204" pitchFamily="34" charset="-128"/>
              </a:defRPr>
            </a:lvl1pPr>
          </a:lstStyle>
          <a:p>
            <a:fld id="{3FCDE3F4-7641-40D8-851C-395318C0B48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Lst>
  <p:hf sldNum="0" hdr="0" ftr="0"/>
  <p:txStyles>
    <p:titleStyle>
      <a:lvl1pPr algn="ctr" defTabSz="457200" rtl="0" eaLnBrk="0" fontAlgn="base" hangingPunct="0">
        <a:spcBef>
          <a:spcPct val="0"/>
        </a:spcBef>
        <a:spcAft>
          <a:spcPct val="0"/>
        </a:spcAft>
        <a:defRPr sz="4400" kern="1200">
          <a:solidFill>
            <a:schemeClr val="tx1"/>
          </a:solidFill>
          <a:latin typeface="Times New Roman" panose="02020603050405020304" pitchFamily="18" charset="0"/>
          <a:ea typeface="ＭＳ Ｐゴシック" charset="0"/>
          <a:cs typeface="Times New Roman" panose="02020603050405020304" pitchFamily="18" charset="0"/>
        </a:defRPr>
      </a:lvl1pPr>
      <a:lvl2pPr algn="ctr" defTabSz="457200" rtl="0" eaLnBrk="0" fontAlgn="base" hangingPunct="0">
        <a:spcBef>
          <a:spcPct val="0"/>
        </a:spcBef>
        <a:spcAft>
          <a:spcPct val="0"/>
        </a:spcAft>
        <a:defRPr sz="4400">
          <a:solidFill>
            <a:srgbClr val="17375E"/>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rgbClr val="17375E"/>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rgbClr val="17375E"/>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rgbClr val="17375E"/>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rgbClr val="17375E"/>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rgbClr val="17375E"/>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rgbClr val="17375E"/>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rgbClr val="17375E"/>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anose="02020603050405020304" pitchFamily="18" charset="0"/>
          <a:ea typeface="ＭＳ Ｐゴシック" charset="0"/>
          <a:cs typeface="Times New Roman" panose="02020603050405020304" pitchFamily="18"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ＭＳ Ｐゴシック" charset="0"/>
          <a:cs typeface="Times New Roman" panose="02020603050405020304" pitchFamily="18"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ＭＳ Ｐゴシック" charset="0"/>
          <a:cs typeface="Times New Roman" panose="02020603050405020304" pitchFamily="18"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ＭＳ Ｐゴシック" charset="0"/>
          <a:cs typeface="Times New Roman" panose="02020603050405020304" pitchFamily="18"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ＭＳ Ｐゴシック" charset="0"/>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8000">
              <a:srgbClr val="FFFFFF"/>
            </a:gs>
            <a:gs pos="100000">
              <a:srgbClr val="007A5E"/>
            </a:gs>
            <a:gs pos="19000">
              <a:srgbClr val="E1EFEA"/>
            </a:gs>
            <a:gs pos="0">
              <a:schemeClr val="bg1">
                <a:lumMod val="5000"/>
                <a:lumOff val="9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8136EF-A59B-4319-9FF8-C7CF1787C1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9FFC3D-564D-4E61-9FCA-7C5D7009414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100B5-9ADB-4AD6-BF65-4A0E4FE9CED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1919A4-C548-4BCD-9031-EC72C580FDA6}" type="datetimeFigureOut">
              <a:rPr lang="en-US" smtClean="0"/>
              <a:t>3/25/2024</a:t>
            </a:fld>
            <a:endParaRPr lang="en-US"/>
          </a:p>
        </p:txBody>
      </p:sp>
      <p:sp>
        <p:nvSpPr>
          <p:cNvPr id="5" name="Footer Placeholder 4">
            <a:extLst>
              <a:ext uri="{FF2B5EF4-FFF2-40B4-BE49-F238E27FC236}">
                <a16:creationId xmlns:a16="http://schemas.microsoft.com/office/drawing/2014/main" id="{7EB0AF7E-DD7E-438F-A335-476C75BB357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6FBFD8-E3A7-40F7-BAC9-5CB1E9FC2D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B47B4A-A798-45F7-A0CB-435F50B89DEB}" type="slidenum">
              <a:rPr lang="en-US" smtClean="0"/>
              <a:t>‹#›</a:t>
            </a:fld>
            <a:endParaRPr lang="en-US"/>
          </a:p>
        </p:txBody>
      </p:sp>
    </p:spTree>
    <p:extLst>
      <p:ext uri="{BB962C8B-B14F-4D97-AF65-F5344CB8AC3E}">
        <p14:creationId xmlns:p14="http://schemas.microsoft.com/office/powerpoint/2010/main" val="2431315834"/>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rgbClr val="FFFFFF"/>
            </a:gs>
            <a:gs pos="100000">
              <a:srgbClr val="007A5E"/>
            </a:gs>
            <a:gs pos="19000">
              <a:srgbClr val="E1EFEA"/>
            </a:gs>
            <a:gs pos="0">
              <a:schemeClr val="bg1">
                <a:lumMod val="5000"/>
                <a:lumOff val="9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8136EF-A59B-4319-9FF8-C7CF1787C1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9FFC3D-564D-4E61-9FCA-7C5D7009414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100B5-9ADB-4AD6-BF65-4A0E4FE9CED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ltLang="en-US"/>
              <a:t>12/01/2023 </a:t>
            </a:r>
          </a:p>
          <a:p>
            <a:pPr>
              <a:defRPr/>
            </a:pPr>
            <a:r>
              <a:rPr lang="en-US"/>
              <a:t>Updated: 12/2023</a:t>
            </a:r>
            <a:endParaRPr lang="en-US" dirty="0"/>
          </a:p>
        </p:txBody>
      </p:sp>
      <p:sp>
        <p:nvSpPr>
          <p:cNvPr id="5" name="Footer Placeholder 4">
            <a:extLst>
              <a:ext uri="{FF2B5EF4-FFF2-40B4-BE49-F238E27FC236}">
                <a16:creationId xmlns:a16="http://schemas.microsoft.com/office/drawing/2014/main" id="{7EB0AF7E-DD7E-438F-A335-476C75BB357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056FBFD8-E3A7-40F7-BAC9-5CB1E9FC2D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CDE3F4-7641-40D8-851C-395318C0B48B}" type="slidenum">
              <a:rPr lang="en-US" altLang="en-US" smtClean="0"/>
              <a:pPr/>
              <a:t>‹#›</a:t>
            </a:fld>
            <a:endParaRPr lang="en-US" altLang="en-US"/>
          </a:p>
        </p:txBody>
      </p:sp>
    </p:spTree>
    <p:extLst>
      <p:ext uri="{BB962C8B-B14F-4D97-AF65-F5344CB8AC3E}">
        <p14:creationId xmlns:p14="http://schemas.microsoft.com/office/powerpoint/2010/main" val="3635277975"/>
      </p:ext>
    </p:extLst>
  </p:cSld>
  <p:clrMap bg1="lt1" tx1="dk1" bg2="lt2" tx2="dk2" accent1="accent1" accent2="accent2" accent3="accent3" accent4="accent4" accent5="accent5" accent6="accent6" hlink="hlink" folHlink="folHlink"/>
  <p:sldLayoutIdLst>
    <p:sldLayoutId id="2147484121" r:id="rId1"/>
    <p:sldLayoutId id="2147484123" r:id="rId2"/>
    <p:sldLayoutId id="2147484124" r:id="rId3"/>
    <p:sldLayoutId id="2147484125" r:id="rId4"/>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0.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11.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13.xml"/><Relationship Id="rId6" Type="http://schemas.openxmlformats.org/officeDocument/2006/relationships/image" Target="../media/image9.jpeg"/><Relationship Id="rId5" Type="http://schemas.openxmlformats.org/officeDocument/2006/relationships/hyperlink" Target="https://www.nejm.org/doi/full/10.1056/NEJMvcm2020745"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14.xml"/><Relationship Id="rId6" Type="http://schemas.openxmlformats.org/officeDocument/2006/relationships/image" Target="../media/image11.jpg"/><Relationship Id="rId5" Type="http://schemas.openxmlformats.org/officeDocument/2006/relationships/image" Target="../media/image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1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1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17.xml"/><Relationship Id="rId5" Type="http://schemas.openxmlformats.org/officeDocument/2006/relationships/image" Target="../media/image1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4.xml"/><Relationship Id="rId1" Type="http://schemas.openxmlformats.org/officeDocument/2006/relationships/tags" Target="../tags/tag18.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2.xml"/><Relationship Id="rId1" Type="http://schemas.openxmlformats.org/officeDocument/2006/relationships/tags" Target="../tags/tag24.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emf"/><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3.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2.xml"/><Relationship Id="rId1" Type="http://schemas.openxmlformats.org/officeDocument/2006/relationships/tags" Target="../tags/tag25.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2.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2.xml"/><Relationship Id="rId1" Type="http://schemas.openxmlformats.org/officeDocument/2006/relationships/tags" Target="../tags/tag27.xml"/><Relationship Id="rId5" Type="http://schemas.openxmlformats.org/officeDocument/2006/relationships/image" Target="../media/image27.pn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2.xml"/><Relationship Id="rId1" Type="http://schemas.openxmlformats.org/officeDocument/2006/relationships/tags" Target="../tags/tag28.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2.xml"/><Relationship Id="rId1" Type="http://schemas.openxmlformats.org/officeDocument/2006/relationships/tags" Target="../tags/tag29.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hyperlink" Target="https://www.nejm.org/doi/full/10.1056/NEJMvcm2020745" TargetMode="External"/><Relationship Id="rId2" Type="http://schemas.openxmlformats.org/officeDocument/2006/relationships/hyperlink" Target="https://narcan.com/" TargetMode="External"/><Relationship Id="rId1" Type="http://schemas.openxmlformats.org/officeDocument/2006/relationships/slideLayout" Target="../slideLayouts/slideLayout23.xml"/><Relationship Id="rId6" Type="http://schemas.openxmlformats.org/officeDocument/2006/relationships/hyperlink" Target="https://www.drugs.com/naloxone.html" TargetMode="External"/><Relationship Id="rId5" Type="http://schemas.openxmlformats.org/officeDocument/2006/relationships/hyperlink" Target="https://www.samhsa.gov/resource/ebp/overdose-prevention-naloxone-manual" TargetMode="External"/><Relationship Id="rId4" Type="http://schemas.openxmlformats.org/officeDocument/2006/relationships/hyperlink" Target="https://www.cdc.gov/stopoverdose/naloxone/index.html#:~:text=Naloxone%20quickly%20reverses%20an%20overdose,opioids%20like%20fentanyl%20are%20involved"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3AE1945-2CFF-4DC0-B5CC-B3DEC46CB957}"/>
              </a:ext>
            </a:extLst>
          </p:cNvPr>
          <p:cNvPicPr>
            <a:picLocks noGrp="1" noChangeAspect="1"/>
          </p:cNvPicPr>
          <p:nvPr>
            <p:ph idx="1"/>
          </p:nvPr>
        </p:nvPicPr>
        <p:blipFill rotWithShape="1">
          <a:blip r:embed="rId3"/>
          <a:srcRect/>
          <a:stretch/>
        </p:blipFill>
        <p:spPr>
          <a:xfrm>
            <a:off x="0" y="0"/>
            <a:ext cx="9144000" cy="6858000"/>
          </a:xfrm>
          <a:prstGeom prst="rect">
            <a:avLst/>
          </a:prstGeom>
        </p:spPr>
      </p:pic>
      <p:sp>
        <p:nvSpPr>
          <p:cNvPr id="5" name="Title 1">
            <a:extLst>
              <a:ext uri="{FF2B5EF4-FFF2-40B4-BE49-F238E27FC236}">
                <a16:creationId xmlns:a16="http://schemas.microsoft.com/office/drawing/2014/main" id="{3228F2C3-99F2-4CC7-9E75-872A649271CD}"/>
              </a:ext>
            </a:extLst>
          </p:cNvPr>
          <p:cNvSpPr>
            <a:spLocks noGrp="1"/>
          </p:cNvSpPr>
          <p:nvPr>
            <p:ph type="title"/>
          </p:nvPr>
        </p:nvSpPr>
        <p:spPr>
          <a:xfrm>
            <a:off x="4882231" y="1448531"/>
            <a:ext cx="4156484" cy="3964237"/>
          </a:xfrm>
        </p:spPr>
        <p:txBody>
          <a:bodyPr>
            <a:noAutofit/>
          </a:bodyPr>
          <a:lstStyle/>
          <a:p>
            <a:pPr algn="ctr"/>
            <a:r>
              <a:rPr kumimoji="0" lang="en-US" sz="2400" b="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Intranasal Naloxone Administration Training Module for Non-EMS  Responders</a:t>
            </a:r>
            <a:br>
              <a:rPr kumimoji="0" lang="en-US" sz="2400" b="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br>
            <a:br>
              <a:rPr kumimoji="0" lang="en-US" sz="2400" b="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br>
            <a:br>
              <a:rPr kumimoji="0" lang="en-US" sz="2400" b="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br>
            <a:r>
              <a:rPr lang="en-US" sz="2400" dirty="0"/>
              <a:t>March</a:t>
            </a:r>
            <a:r>
              <a:rPr kumimoji="0" lang="en-US" sz="2400" b="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 </a:t>
            </a:r>
            <a:r>
              <a:rPr kumimoji="0" lang="en-US" sz="2400" b="0" i="0" u="none" strike="noStrike" kern="1200" cap="none" spc="0" normalizeH="0" baseline="0" noProof="0">
                <a:ln>
                  <a:noFill/>
                </a:ln>
                <a:effectLst/>
                <a:uLnTx/>
                <a:uFillTx/>
                <a:latin typeface="Times New Roman" panose="02020603050405020304" pitchFamily="18" charset="0"/>
                <a:ea typeface="+mj-ea"/>
                <a:cs typeface="Times New Roman" panose="02020603050405020304" pitchFamily="18" charset="0"/>
              </a:rPr>
              <a:t>20, </a:t>
            </a:r>
            <a:r>
              <a:rPr kumimoji="0" lang="en-US" sz="2400" b="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2024</a:t>
            </a:r>
            <a:br>
              <a:rPr lang="en-US" sz="2700" b="1" dirty="0">
                <a:solidFill>
                  <a:schemeClr val="bg1"/>
                </a:solidFill>
                <a:latin typeface="Lato"/>
              </a:rPr>
            </a:br>
            <a:endParaRPr lang="en-US" sz="1200" b="1" dirty="0">
              <a:solidFill>
                <a:schemeClr val="bg1"/>
              </a:solidFill>
            </a:endParaRPr>
          </a:p>
        </p:txBody>
      </p:sp>
      <p:sp>
        <p:nvSpPr>
          <p:cNvPr id="7" name="TextBox 6">
            <a:extLst>
              <a:ext uri="{FF2B5EF4-FFF2-40B4-BE49-F238E27FC236}">
                <a16:creationId xmlns:a16="http://schemas.microsoft.com/office/drawing/2014/main" id="{F94B37E1-2671-80C1-930E-1A1894F23EDA}"/>
              </a:ext>
            </a:extLst>
          </p:cNvPr>
          <p:cNvSpPr txBox="1"/>
          <p:nvPr/>
        </p:nvSpPr>
        <p:spPr>
          <a:xfrm>
            <a:off x="4674315" y="6581001"/>
            <a:ext cx="4463081"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Approved by the Maine EMS Medical Direction and Practices Board</a:t>
            </a:r>
            <a:r>
              <a:rPr lang="en-US" sz="1200" dirty="0">
                <a:solidFill>
                  <a:schemeClr val="bg1"/>
                </a:solidFill>
                <a:latin typeface="The Serif Hand Light" panose="020B0604020202020204" pitchFamily="66" charset="0"/>
                <a:cs typeface="Times New Roman" panose="02020603050405020304" pitchFamily="18" charset="0"/>
              </a:rPr>
              <a:t>.</a:t>
            </a:r>
          </a:p>
        </p:txBody>
      </p:sp>
    </p:spTree>
    <p:extLst>
      <p:ext uri="{BB962C8B-B14F-4D97-AF65-F5344CB8AC3E}">
        <p14:creationId xmlns:p14="http://schemas.microsoft.com/office/powerpoint/2010/main" val="81806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989D235-1706-264D-11E9-3EA84A03BB89}"/>
              </a:ext>
            </a:extLst>
          </p:cNvPr>
          <p:cNvSpPr>
            <a:spLocks noGrp="1"/>
          </p:cNvSpPr>
          <p:nvPr>
            <p:ph type="title"/>
          </p:nvPr>
        </p:nvSpPr>
        <p:spPr>
          <a:xfrm>
            <a:off x="0" y="446323"/>
            <a:ext cx="5373033" cy="1143000"/>
          </a:xfrm>
        </p:spPr>
        <p:txBody>
          <a:bodyPr/>
          <a:lstStyle/>
          <a:p>
            <a:pPr eaLnBrk="1" hangingPunct="1"/>
            <a:r>
              <a:rPr lang="en-US" altLang="en-US" b="1" dirty="0">
                <a:ea typeface="ＭＳ Ｐゴシック" panose="020B0600070205080204" pitchFamily="34" charset="-128"/>
              </a:rPr>
              <a:t>Naloxone Effectiveness</a:t>
            </a:r>
          </a:p>
        </p:txBody>
      </p:sp>
      <p:pic>
        <p:nvPicPr>
          <p:cNvPr id="2" name="Picture 1">
            <a:extLst>
              <a:ext uri="{FF2B5EF4-FFF2-40B4-BE49-F238E27FC236}">
                <a16:creationId xmlns:a16="http://schemas.microsoft.com/office/drawing/2014/main" id="{AAF88656-5655-EFA8-FDD4-9AE7DA77EFEB}"/>
              </a:ext>
            </a:extLst>
          </p:cNvPr>
          <p:cNvPicPr>
            <a:picLocks noChangeAspect="1"/>
          </p:cNvPicPr>
          <p:nvPr/>
        </p:nvPicPr>
        <p:blipFill>
          <a:blip r:embed="rId4"/>
          <a:stretch>
            <a:fillRect/>
          </a:stretch>
        </p:blipFill>
        <p:spPr>
          <a:xfrm>
            <a:off x="6607844" y="822734"/>
            <a:ext cx="2536156" cy="390178"/>
          </a:xfrm>
          <a:prstGeom prst="rect">
            <a:avLst/>
          </a:prstGeom>
        </p:spPr>
      </p:pic>
      <p:sp>
        <p:nvSpPr>
          <p:cNvPr id="5" name="TextBox 4">
            <a:extLst>
              <a:ext uri="{FF2B5EF4-FFF2-40B4-BE49-F238E27FC236}">
                <a16:creationId xmlns:a16="http://schemas.microsoft.com/office/drawing/2014/main" id="{65804CEC-CF85-6671-6A79-2961B40D4090}"/>
              </a:ext>
            </a:extLst>
          </p:cNvPr>
          <p:cNvSpPr txBox="1"/>
          <p:nvPr/>
        </p:nvSpPr>
        <p:spPr>
          <a:xfrm>
            <a:off x="76200" y="1588624"/>
            <a:ext cx="8327077" cy="358636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Naloxone can quickly reverse an overdose by blocking the effects of opioids. It can restore normal breathing within 2 to 3 minutes in a person whose breathing has slowed, or even stopped, as a result of opioid overdose. </a:t>
            </a:r>
          </a:p>
          <a:p>
            <a:pPr>
              <a:lnSpc>
                <a:spcPct val="150000"/>
              </a:lnSpc>
            </a:pPr>
            <a:endParaRPr lang="en-US" sz="22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More than one dose of naloxone may be required when long acting or large doses of opioids are involved </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989D235-1706-264D-11E9-3EA84A03BB89}"/>
              </a:ext>
            </a:extLst>
          </p:cNvPr>
          <p:cNvSpPr>
            <a:spLocks noGrp="1"/>
          </p:cNvSpPr>
          <p:nvPr>
            <p:ph type="title"/>
          </p:nvPr>
        </p:nvSpPr>
        <p:spPr>
          <a:xfrm>
            <a:off x="0" y="446323"/>
            <a:ext cx="5373033" cy="1143000"/>
          </a:xfrm>
        </p:spPr>
        <p:txBody>
          <a:bodyPr/>
          <a:lstStyle/>
          <a:p>
            <a:pPr eaLnBrk="1" hangingPunct="1"/>
            <a:r>
              <a:rPr lang="en-US" altLang="en-US" b="1" dirty="0">
                <a:ea typeface="ＭＳ Ｐゴシック" panose="020B0600070205080204" pitchFamily="34" charset="-128"/>
              </a:rPr>
              <a:t>Naloxone Effectiveness</a:t>
            </a:r>
          </a:p>
        </p:txBody>
      </p:sp>
      <p:sp>
        <p:nvSpPr>
          <p:cNvPr id="3" name="Content Placeholder 2">
            <a:extLst>
              <a:ext uri="{FF2B5EF4-FFF2-40B4-BE49-F238E27FC236}">
                <a16:creationId xmlns:a16="http://schemas.microsoft.com/office/drawing/2014/main" id="{9FE6B269-2ACA-0A09-D559-7487FEAE2AE0}"/>
              </a:ext>
            </a:extLst>
          </p:cNvPr>
          <p:cNvSpPr>
            <a:spLocks noGrp="1"/>
          </p:cNvSpPr>
          <p:nvPr>
            <p:ph idx="1"/>
          </p:nvPr>
        </p:nvSpPr>
        <p:spPr>
          <a:xfrm>
            <a:off x="457200" y="2286000"/>
            <a:ext cx="8153400" cy="2286000"/>
          </a:xfrm>
        </p:spPr>
        <p:txBody>
          <a:bodyPr>
            <a:normAutofit fontScale="92500" lnSpcReduction="20000"/>
          </a:bodyPr>
          <a:lstStyle/>
          <a:p>
            <a:pPr marL="0" indent="0" eaLnBrk="1" hangingPunct="1">
              <a:lnSpc>
                <a:spcPct val="150000"/>
              </a:lnSpc>
              <a:buFont typeface="Wingdings" charset="2"/>
              <a:buNone/>
              <a:defRPr/>
            </a:pPr>
            <a:r>
              <a:rPr lang="en-US" sz="2200" dirty="0"/>
              <a:t>Naloxone will not reverse the effects of other medications/drugs that are not opioids. </a:t>
            </a:r>
          </a:p>
          <a:p>
            <a:pPr marL="0" indent="0" eaLnBrk="1" hangingPunct="1">
              <a:lnSpc>
                <a:spcPct val="150000"/>
              </a:lnSpc>
              <a:buFont typeface="Wingdings" charset="2"/>
              <a:buNone/>
              <a:defRPr/>
            </a:pPr>
            <a:r>
              <a:rPr lang="en-US" sz="2200" dirty="0"/>
              <a:t>For example; Benzodiazepines [diazepam(Valium), midazolam(Versed), lorazepam(Ativan), alprazolam(Xanax)], cocaine, LSD, ecstasy, bath salts, tranquilizers, methamphetamines, Xylazine, and marijuana. </a:t>
            </a:r>
          </a:p>
          <a:p>
            <a:pPr eaLnBrk="1" hangingPunct="1">
              <a:buFont typeface="Wingdings" charset="2"/>
              <a:buChar char=""/>
              <a:defRPr/>
            </a:pPr>
            <a:endParaRPr lang="en-US" dirty="0"/>
          </a:p>
        </p:txBody>
      </p:sp>
      <p:pic>
        <p:nvPicPr>
          <p:cNvPr id="2" name="Picture 1">
            <a:extLst>
              <a:ext uri="{FF2B5EF4-FFF2-40B4-BE49-F238E27FC236}">
                <a16:creationId xmlns:a16="http://schemas.microsoft.com/office/drawing/2014/main" id="{AAF88656-5655-EFA8-FDD4-9AE7DA77EFEB}"/>
              </a:ext>
            </a:extLst>
          </p:cNvPr>
          <p:cNvPicPr>
            <a:picLocks noChangeAspect="1"/>
          </p:cNvPicPr>
          <p:nvPr/>
        </p:nvPicPr>
        <p:blipFill>
          <a:blip r:embed="rId4"/>
          <a:stretch>
            <a:fillRect/>
          </a:stretch>
        </p:blipFill>
        <p:spPr>
          <a:xfrm>
            <a:off x="6607844" y="822734"/>
            <a:ext cx="2536156" cy="390178"/>
          </a:xfrm>
          <a:prstGeom prst="rect">
            <a:avLst/>
          </a:prstGeom>
        </p:spPr>
      </p:pic>
    </p:spTree>
    <p:custDataLst>
      <p:tags r:id="rId1"/>
    </p:custDataLst>
    <p:extLst>
      <p:ext uri="{BB962C8B-B14F-4D97-AF65-F5344CB8AC3E}">
        <p14:creationId xmlns:p14="http://schemas.microsoft.com/office/powerpoint/2010/main" val="365926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19824C2-E899-475C-F3F4-40052732D1EF}"/>
              </a:ext>
            </a:extLst>
          </p:cNvPr>
          <p:cNvSpPr>
            <a:spLocks noGrp="1"/>
          </p:cNvSpPr>
          <p:nvPr>
            <p:ph type="title"/>
          </p:nvPr>
        </p:nvSpPr>
        <p:spPr>
          <a:xfrm>
            <a:off x="-62144" y="254757"/>
            <a:ext cx="4648200" cy="1325563"/>
          </a:xfrm>
        </p:spPr>
        <p:txBody>
          <a:bodyPr>
            <a:normAutofit/>
          </a:bodyPr>
          <a:lstStyle/>
          <a:p>
            <a:pPr algn="ctr" eaLnBrk="1" hangingPunct="1"/>
            <a:r>
              <a:rPr lang="en-US" altLang="en-US" sz="3000" b="1" dirty="0">
                <a:ea typeface="ＭＳ Ｐゴシック" panose="020B0600070205080204" pitchFamily="34" charset="-128"/>
              </a:rPr>
              <a:t>Medication for Opioid Use Disorder (MOUD)</a:t>
            </a:r>
          </a:p>
        </p:txBody>
      </p:sp>
      <p:sp>
        <p:nvSpPr>
          <p:cNvPr id="3" name="TextBox 2">
            <a:extLst>
              <a:ext uri="{FF2B5EF4-FFF2-40B4-BE49-F238E27FC236}">
                <a16:creationId xmlns:a16="http://schemas.microsoft.com/office/drawing/2014/main" id="{9A6BA6AF-3B95-F9AD-F2F2-CE3F9FAEDF78}"/>
              </a:ext>
            </a:extLst>
          </p:cNvPr>
          <p:cNvSpPr txBox="1"/>
          <p:nvPr/>
        </p:nvSpPr>
        <p:spPr>
          <a:xfrm>
            <a:off x="318856" y="1762259"/>
            <a:ext cx="70866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Methadone is an opioid that may be used as a pain reliever but is also commonly prescribed to treat Opioid Use Disorder (OUD).</a:t>
            </a:r>
          </a:p>
        </p:txBody>
      </p:sp>
      <p:sp>
        <p:nvSpPr>
          <p:cNvPr id="5" name="TextBox 4">
            <a:extLst>
              <a:ext uri="{FF2B5EF4-FFF2-40B4-BE49-F238E27FC236}">
                <a16:creationId xmlns:a16="http://schemas.microsoft.com/office/drawing/2014/main" id="{9F3C95A8-6605-3352-6585-4F762A3B7533}"/>
              </a:ext>
            </a:extLst>
          </p:cNvPr>
          <p:cNvSpPr txBox="1"/>
          <p:nvPr/>
        </p:nvSpPr>
        <p:spPr>
          <a:xfrm>
            <a:off x="304800" y="2834022"/>
            <a:ext cx="76581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Suboxone and Subutex are brand names for the opioid buprenorphine, which may be used as a pain reliever but is also commonly prescribed to treat OUD. Suboxone comes in film strips and tablet form.</a:t>
            </a:r>
          </a:p>
        </p:txBody>
      </p:sp>
      <p:sp>
        <p:nvSpPr>
          <p:cNvPr id="6" name="TextBox 5">
            <a:extLst>
              <a:ext uri="{FF2B5EF4-FFF2-40B4-BE49-F238E27FC236}">
                <a16:creationId xmlns:a16="http://schemas.microsoft.com/office/drawing/2014/main" id="{C511249B-DC5C-BCF4-FB56-A0F0A7084C15}"/>
              </a:ext>
            </a:extLst>
          </p:cNvPr>
          <p:cNvSpPr txBox="1"/>
          <p:nvPr/>
        </p:nvSpPr>
        <p:spPr>
          <a:xfrm>
            <a:off x="318856" y="4128315"/>
            <a:ext cx="6477000" cy="707886"/>
          </a:xfrm>
          <a:prstGeom prst="rect">
            <a:avLst/>
          </a:prstGeom>
          <a:noFill/>
        </p:spPr>
        <p:txBody>
          <a:bodyPr wrap="square" lIns="91440" tIns="45720" rIns="91440" bIns="45720" rtlCol="0" anchor="t">
            <a:spAutoFit/>
          </a:bodyPr>
          <a:lstStyle/>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These drugs help reduce the craving for opiates and opioids and treat withdrawal symptoms.</a:t>
            </a:r>
            <a:endParaRPr lang="en-US"/>
          </a:p>
        </p:txBody>
      </p:sp>
      <p:sp>
        <p:nvSpPr>
          <p:cNvPr id="7" name="TextBox 6">
            <a:extLst>
              <a:ext uri="{FF2B5EF4-FFF2-40B4-BE49-F238E27FC236}">
                <a16:creationId xmlns:a16="http://schemas.microsoft.com/office/drawing/2014/main" id="{CABE16B7-9A48-BDD5-A3F5-9DA9E300A860}"/>
              </a:ext>
            </a:extLst>
          </p:cNvPr>
          <p:cNvSpPr txBox="1"/>
          <p:nvPr/>
        </p:nvSpPr>
        <p:spPr>
          <a:xfrm>
            <a:off x="304800" y="5250492"/>
            <a:ext cx="78867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Methadone and buprenorphine are never used alone as the sole plan for the treatment of OUD but are used in combination with counseling and skill-learning efforts.</a:t>
            </a:r>
          </a:p>
        </p:txBody>
      </p:sp>
      <p:pic>
        <p:nvPicPr>
          <p:cNvPr id="2" name="Picture 1">
            <a:extLst>
              <a:ext uri="{FF2B5EF4-FFF2-40B4-BE49-F238E27FC236}">
                <a16:creationId xmlns:a16="http://schemas.microsoft.com/office/drawing/2014/main" id="{DD548723-9B71-3023-54C2-C9EAE998FE20}"/>
              </a:ext>
            </a:extLst>
          </p:cNvPr>
          <p:cNvPicPr>
            <a:picLocks noChangeAspect="1"/>
          </p:cNvPicPr>
          <p:nvPr/>
        </p:nvPicPr>
        <p:blipFill>
          <a:blip r:embed="rId4"/>
          <a:stretch>
            <a:fillRect/>
          </a:stretch>
        </p:blipFill>
        <p:spPr>
          <a:xfrm>
            <a:off x="6553200" y="834313"/>
            <a:ext cx="2536156" cy="390178"/>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8D94C36-5344-436F-8A6D-1BD12A309DAD}"/>
              </a:ext>
            </a:extLst>
          </p:cNvPr>
          <p:cNvSpPr>
            <a:spLocks noGrp="1"/>
          </p:cNvSpPr>
          <p:nvPr>
            <p:ph type="title"/>
          </p:nvPr>
        </p:nvSpPr>
        <p:spPr>
          <a:xfrm>
            <a:off x="-13379" y="766312"/>
            <a:ext cx="5772150" cy="691356"/>
          </a:xfrm>
        </p:spPr>
        <p:txBody>
          <a:bodyPr>
            <a:normAutofit fontScale="90000"/>
          </a:bodyPr>
          <a:lstStyle/>
          <a:p>
            <a:r>
              <a:rPr lang="en-US" dirty="0">
                <a:solidFill>
                  <a:srgbClr val="007A5E"/>
                </a:solidFill>
              </a:rPr>
              <a:t> </a:t>
            </a:r>
            <a:r>
              <a:rPr lang="en-US" b="1" dirty="0">
                <a:latin typeface="Times New Roman" panose="02020603050405020304" pitchFamily="18" charset="0"/>
                <a:cs typeface="Times New Roman" panose="02020603050405020304" pitchFamily="18" charset="0"/>
              </a:rPr>
              <a:t>Elements of Opioid Use Disorder</a:t>
            </a:r>
          </a:p>
        </p:txBody>
      </p:sp>
      <p:pic>
        <p:nvPicPr>
          <p:cNvPr id="13" name="Content Placeholder 12" descr="A picture containing text, clipart&#10;&#10;Description automatically generated">
            <a:extLst>
              <a:ext uri="{FF2B5EF4-FFF2-40B4-BE49-F238E27FC236}">
                <a16:creationId xmlns:a16="http://schemas.microsoft.com/office/drawing/2014/main" id="{9C0BFAC1-D8A4-44BF-8055-CF2C2EB763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3940" y="858703"/>
            <a:ext cx="2541588" cy="391394"/>
          </a:xfrm>
        </p:spPr>
      </p:pic>
      <p:sp>
        <p:nvSpPr>
          <p:cNvPr id="3" name="TextBox 2">
            <a:extLst>
              <a:ext uri="{FF2B5EF4-FFF2-40B4-BE49-F238E27FC236}">
                <a16:creationId xmlns:a16="http://schemas.microsoft.com/office/drawing/2014/main" id="{4FD30BC6-2C39-7A43-9E72-068BFE64D1F5}"/>
              </a:ext>
            </a:extLst>
          </p:cNvPr>
          <p:cNvSpPr txBox="1"/>
          <p:nvPr/>
        </p:nvSpPr>
        <p:spPr>
          <a:xfrm>
            <a:off x="120400" y="1678880"/>
            <a:ext cx="7216334" cy="646331"/>
          </a:xfrm>
          <a:prstGeom prst="rect">
            <a:avLst/>
          </a:prstGeom>
          <a:noFill/>
        </p:spPr>
        <p:txBody>
          <a:bodyPr wrap="none" rtlCol="0">
            <a:spAutoFit/>
          </a:bodyPr>
          <a:lstStyle/>
          <a:p>
            <a:pPr marL="214313" indent="-2143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Taking larger amounts or taking drugs over a longer period than intended.</a:t>
            </a:r>
          </a:p>
          <a:p>
            <a:endParaRPr lang="en-US" dirty="0"/>
          </a:p>
        </p:txBody>
      </p:sp>
      <p:sp>
        <p:nvSpPr>
          <p:cNvPr id="4" name="TextBox 3">
            <a:extLst>
              <a:ext uri="{FF2B5EF4-FFF2-40B4-BE49-F238E27FC236}">
                <a16:creationId xmlns:a16="http://schemas.microsoft.com/office/drawing/2014/main" id="{CD91936B-7B1E-C878-9B96-BA0E42ED1C12}"/>
              </a:ext>
            </a:extLst>
          </p:cNvPr>
          <p:cNvSpPr txBox="1"/>
          <p:nvPr/>
        </p:nvSpPr>
        <p:spPr>
          <a:xfrm>
            <a:off x="120400" y="2179806"/>
            <a:ext cx="7232429" cy="369332"/>
          </a:xfrm>
          <a:prstGeom prst="rect">
            <a:avLst/>
          </a:prstGeom>
          <a:noFill/>
        </p:spPr>
        <p:txBody>
          <a:bodyPr wrap="none" rtlCol="0">
            <a:spAutoFit/>
          </a:bodyPr>
          <a:lstStyle/>
          <a:p>
            <a:pPr marL="214313" indent="-2143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Persistent desire or unsuccessful efforts to cut down or control opioid use.</a:t>
            </a:r>
          </a:p>
        </p:txBody>
      </p:sp>
      <p:sp>
        <p:nvSpPr>
          <p:cNvPr id="5" name="TextBox 4">
            <a:extLst>
              <a:ext uri="{FF2B5EF4-FFF2-40B4-BE49-F238E27FC236}">
                <a16:creationId xmlns:a16="http://schemas.microsoft.com/office/drawing/2014/main" id="{C8146FDC-05E2-4B2B-382D-DC00CDF02828}"/>
              </a:ext>
            </a:extLst>
          </p:cNvPr>
          <p:cNvSpPr txBox="1"/>
          <p:nvPr/>
        </p:nvSpPr>
        <p:spPr>
          <a:xfrm>
            <a:off x="120400" y="2655361"/>
            <a:ext cx="8643072" cy="369332"/>
          </a:xfrm>
          <a:prstGeom prst="rect">
            <a:avLst/>
          </a:prstGeom>
          <a:noFill/>
        </p:spPr>
        <p:txBody>
          <a:bodyPr wrap="none" rtlCol="0">
            <a:spAutoFit/>
          </a:bodyPr>
          <a:lstStyle/>
          <a:p>
            <a:pPr marL="214313" indent="-2143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Spending a great deal of time obtaining or using the opioid or recovering from its effects.</a:t>
            </a:r>
          </a:p>
        </p:txBody>
      </p:sp>
      <p:sp>
        <p:nvSpPr>
          <p:cNvPr id="7" name="TextBox 6">
            <a:extLst>
              <a:ext uri="{FF2B5EF4-FFF2-40B4-BE49-F238E27FC236}">
                <a16:creationId xmlns:a16="http://schemas.microsoft.com/office/drawing/2014/main" id="{BCD51D65-F90F-16ED-5C35-0BDDD5799F09}"/>
              </a:ext>
            </a:extLst>
          </p:cNvPr>
          <p:cNvSpPr txBox="1"/>
          <p:nvPr/>
        </p:nvSpPr>
        <p:spPr>
          <a:xfrm>
            <a:off x="116701" y="3109515"/>
            <a:ext cx="5008626" cy="369332"/>
          </a:xfrm>
          <a:prstGeom prst="rect">
            <a:avLst/>
          </a:prstGeom>
          <a:noFill/>
        </p:spPr>
        <p:txBody>
          <a:bodyPr wrap="square">
            <a:spAutoFit/>
          </a:bodyPr>
          <a:lstStyle/>
          <a:p>
            <a:pPr marL="214313" indent="-2143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Craving, or a strong desire or urge to use opioids.</a:t>
            </a:r>
          </a:p>
        </p:txBody>
      </p:sp>
      <p:sp>
        <p:nvSpPr>
          <p:cNvPr id="9" name="TextBox 8">
            <a:extLst>
              <a:ext uri="{FF2B5EF4-FFF2-40B4-BE49-F238E27FC236}">
                <a16:creationId xmlns:a16="http://schemas.microsoft.com/office/drawing/2014/main" id="{21F37E0D-E96F-28C4-CB34-225223394E0A}"/>
              </a:ext>
            </a:extLst>
          </p:cNvPr>
          <p:cNvSpPr txBox="1"/>
          <p:nvPr/>
        </p:nvSpPr>
        <p:spPr>
          <a:xfrm>
            <a:off x="94507" y="3585263"/>
            <a:ext cx="5646418" cy="369332"/>
          </a:xfrm>
          <a:prstGeom prst="rect">
            <a:avLst/>
          </a:prstGeom>
          <a:noFill/>
        </p:spPr>
        <p:txBody>
          <a:bodyPr wrap="none" rtlCol="0">
            <a:spAutoFit/>
          </a:bodyPr>
          <a:lstStyle/>
          <a:p>
            <a:pPr marL="214313" indent="-2143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Problems fulfilling obligations at work, school, or home.</a:t>
            </a:r>
          </a:p>
        </p:txBody>
      </p:sp>
      <p:sp>
        <p:nvSpPr>
          <p:cNvPr id="10" name="TextBox 9">
            <a:extLst>
              <a:ext uri="{FF2B5EF4-FFF2-40B4-BE49-F238E27FC236}">
                <a16:creationId xmlns:a16="http://schemas.microsoft.com/office/drawing/2014/main" id="{5B81E57C-06BA-A4E2-CD93-B4804C7AC2CF}"/>
              </a:ext>
            </a:extLst>
          </p:cNvPr>
          <p:cNvSpPr txBox="1"/>
          <p:nvPr/>
        </p:nvSpPr>
        <p:spPr>
          <a:xfrm>
            <a:off x="85629" y="4078485"/>
            <a:ext cx="7762381" cy="369332"/>
          </a:xfrm>
          <a:prstGeom prst="rect">
            <a:avLst/>
          </a:prstGeom>
          <a:noFill/>
        </p:spPr>
        <p:txBody>
          <a:bodyPr wrap="none" rtlCol="0">
            <a:spAutoFit/>
          </a:bodyPr>
          <a:lstStyle/>
          <a:p>
            <a:pPr marL="214313" indent="-2143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Continued opioid use despite having recurring social or interpersonal problems.</a:t>
            </a:r>
          </a:p>
        </p:txBody>
      </p:sp>
      <p:sp>
        <p:nvSpPr>
          <p:cNvPr id="11" name="TextBox 10">
            <a:extLst>
              <a:ext uri="{FF2B5EF4-FFF2-40B4-BE49-F238E27FC236}">
                <a16:creationId xmlns:a16="http://schemas.microsoft.com/office/drawing/2014/main" id="{DEFA769F-6B3D-4F5C-CEC1-E4977D800618}"/>
              </a:ext>
            </a:extLst>
          </p:cNvPr>
          <p:cNvSpPr txBox="1"/>
          <p:nvPr/>
        </p:nvSpPr>
        <p:spPr>
          <a:xfrm>
            <a:off x="85629" y="4576696"/>
            <a:ext cx="5447645" cy="369332"/>
          </a:xfrm>
          <a:prstGeom prst="rect">
            <a:avLst/>
          </a:prstGeom>
          <a:noFill/>
        </p:spPr>
        <p:txBody>
          <a:bodyPr wrap="none" rtlCol="0">
            <a:spAutoFit/>
          </a:bodyPr>
          <a:lstStyle/>
          <a:p>
            <a:pPr marL="214313" indent="-2143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Giving up or reducing activities because of opioid use.</a:t>
            </a:r>
          </a:p>
        </p:txBody>
      </p:sp>
    </p:spTree>
    <p:extLst>
      <p:ext uri="{BB962C8B-B14F-4D97-AF65-F5344CB8AC3E}">
        <p14:creationId xmlns:p14="http://schemas.microsoft.com/office/powerpoint/2010/main" val="3390780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8D94C36-5344-436F-8A6D-1BD12A309DAD}"/>
              </a:ext>
            </a:extLst>
          </p:cNvPr>
          <p:cNvSpPr>
            <a:spLocks noGrp="1"/>
          </p:cNvSpPr>
          <p:nvPr>
            <p:ph type="title"/>
          </p:nvPr>
        </p:nvSpPr>
        <p:spPr>
          <a:xfrm>
            <a:off x="-42918" y="723917"/>
            <a:ext cx="5772150" cy="691356"/>
          </a:xfrm>
        </p:spPr>
        <p:txBody>
          <a:bodyPr>
            <a:normAutofit fontScale="90000"/>
          </a:bodyPr>
          <a:lstStyle/>
          <a:p>
            <a:r>
              <a:rPr lang="en-US" dirty="0">
                <a:solidFill>
                  <a:srgbClr val="007A5E"/>
                </a:solidFill>
              </a:rPr>
              <a:t> </a:t>
            </a:r>
            <a:r>
              <a:rPr lang="en-US" b="1" dirty="0">
                <a:latin typeface="Times New Roman" panose="02020603050405020304" pitchFamily="18" charset="0"/>
                <a:cs typeface="Times New Roman" panose="02020603050405020304" pitchFamily="18" charset="0"/>
              </a:rPr>
              <a:t>Elements of Opioid Use Disorder</a:t>
            </a:r>
          </a:p>
        </p:txBody>
      </p:sp>
      <p:pic>
        <p:nvPicPr>
          <p:cNvPr id="13" name="Content Placeholder 12" descr="A picture containing text, clipart&#10;&#10;Description automatically generated">
            <a:extLst>
              <a:ext uri="{FF2B5EF4-FFF2-40B4-BE49-F238E27FC236}">
                <a16:creationId xmlns:a16="http://schemas.microsoft.com/office/drawing/2014/main" id="{9C0BFAC1-D8A4-44BF-8055-CF2C2EB763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0150" y="873318"/>
            <a:ext cx="2541588" cy="391394"/>
          </a:xfrm>
        </p:spPr>
      </p:pic>
      <p:sp>
        <p:nvSpPr>
          <p:cNvPr id="4" name="TextBox 3">
            <a:extLst>
              <a:ext uri="{FF2B5EF4-FFF2-40B4-BE49-F238E27FC236}">
                <a16:creationId xmlns:a16="http://schemas.microsoft.com/office/drawing/2014/main" id="{0575781F-45DC-01E8-7F7B-033572CECC43}"/>
              </a:ext>
            </a:extLst>
          </p:cNvPr>
          <p:cNvSpPr txBox="1"/>
          <p:nvPr/>
        </p:nvSpPr>
        <p:spPr>
          <a:xfrm>
            <a:off x="83899" y="1862953"/>
            <a:ext cx="8778240" cy="646331"/>
          </a:xfrm>
          <a:prstGeom prst="rect">
            <a:avLst/>
          </a:prstGeom>
          <a:noFill/>
        </p:spPr>
        <p:txBody>
          <a:bodyPr wrap="square" rtlCol="0">
            <a:spAutoFit/>
          </a:bodyPr>
          <a:lstStyle/>
          <a:p>
            <a:pPr marL="214313" indent="-2143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opioids in physically hazardous situations such as driving while under the influence of opioids.</a:t>
            </a:r>
          </a:p>
        </p:txBody>
      </p:sp>
      <p:sp>
        <p:nvSpPr>
          <p:cNvPr id="5" name="TextBox 4">
            <a:extLst>
              <a:ext uri="{FF2B5EF4-FFF2-40B4-BE49-F238E27FC236}">
                <a16:creationId xmlns:a16="http://schemas.microsoft.com/office/drawing/2014/main" id="{AAA870CC-7358-DF71-DF8D-C1BCBFC98D0B}"/>
              </a:ext>
            </a:extLst>
          </p:cNvPr>
          <p:cNvSpPr txBox="1"/>
          <p:nvPr/>
        </p:nvSpPr>
        <p:spPr>
          <a:xfrm>
            <a:off x="90890" y="2932647"/>
            <a:ext cx="8163306" cy="923330"/>
          </a:xfrm>
          <a:prstGeom prst="rect">
            <a:avLst/>
          </a:prstGeom>
          <a:noFill/>
        </p:spPr>
        <p:txBody>
          <a:bodyPr wrap="square" rtlCol="0">
            <a:spAutoFit/>
          </a:bodyPr>
          <a:lstStyle/>
          <a:p>
            <a:pPr marL="214313" indent="-2143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Continued opioid use despite ongoing physical or psychological problems likely to have been caused or worsened by opioids.</a:t>
            </a:r>
          </a:p>
          <a:p>
            <a:endParaRPr lang="en-US" dirty="0"/>
          </a:p>
        </p:txBody>
      </p:sp>
      <p:sp>
        <p:nvSpPr>
          <p:cNvPr id="6" name="TextBox 5">
            <a:extLst>
              <a:ext uri="{FF2B5EF4-FFF2-40B4-BE49-F238E27FC236}">
                <a16:creationId xmlns:a16="http://schemas.microsoft.com/office/drawing/2014/main" id="{0CC6DAAC-A0D3-5181-89A0-CE7955712EBC}"/>
              </a:ext>
            </a:extLst>
          </p:cNvPr>
          <p:cNvSpPr txBox="1"/>
          <p:nvPr/>
        </p:nvSpPr>
        <p:spPr>
          <a:xfrm>
            <a:off x="83899" y="4040643"/>
            <a:ext cx="8884842" cy="646331"/>
          </a:xfrm>
          <a:prstGeom prst="rect">
            <a:avLst/>
          </a:prstGeom>
          <a:noFill/>
        </p:spPr>
        <p:txBody>
          <a:bodyPr wrap="square" rtlCol="0">
            <a:spAutoFit/>
          </a:bodyPr>
          <a:lstStyle/>
          <a:p>
            <a:pPr marL="214313" indent="-2143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Tolerance (i.e., need for increased amount, or diminishing effect of continued use).</a:t>
            </a:r>
          </a:p>
          <a:p>
            <a:endParaRPr lang="en-US" dirty="0"/>
          </a:p>
        </p:txBody>
      </p:sp>
      <p:sp>
        <p:nvSpPr>
          <p:cNvPr id="7" name="TextBox 6">
            <a:extLst>
              <a:ext uri="{FF2B5EF4-FFF2-40B4-BE49-F238E27FC236}">
                <a16:creationId xmlns:a16="http://schemas.microsoft.com/office/drawing/2014/main" id="{BE80B975-0BB3-E8BE-A822-7122B3FFDACF}"/>
              </a:ext>
            </a:extLst>
          </p:cNvPr>
          <p:cNvSpPr txBox="1"/>
          <p:nvPr/>
        </p:nvSpPr>
        <p:spPr>
          <a:xfrm>
            <a:off x="67820" y="4963973"/>
            <a:ext cx="9326102" cy="646331"/>
          </a:xfrm>
          <a:prstGeom prst="rect">
            <a:avLst/>
          </a:prstGeom>
          <a:noFill/>
        </p:spPr>
        <p:txBody>
          <a:bodyPr wrap="square" rtlCol="0">
            <a:spAutoFit/>
          </a:bodyPr>
          <a:lstStyle/>
          <a:p>
            <a:pPr marL="214313" indent="-2143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Experiencing withdrawal (opioid withdrawal syndrome) or taking opioids (or a closely related substance) to relieve or avoid withdrawal symptoms.</a:t>
            </a:r>
          </a:p>
        </p:txBody>
      </p:sp>
    </p:spTree>
    <p:extLst>
      <p:ext uri="{BB962C8B-B14F-4D97-AF65-F5344CB8AC3E}">
        <p14:creationId xmlns:p14="http://schemas.microsoft.com/office/powerpoint/2010/main" val="2724931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02A1B71-EFBB-6868-624B-4E31208E3CC4}"/>
              </a:ext>
            </a:extLst>
          </p:cNvPr>
          <p:cNvSpPr>
            <a:spLocks noGrp="1"/>
          </p:cNvSpPr>
          <p:nvPr>
            <p:ph type="title"/>
          </p:nvPr>
        </p:nvSpPr>
        <p:spPr>
          <a:xfrm>
            <a:off x="0" y="427777"/>
            <a:ext cx="3730626" cy="1325563"/>
          </a:xfrm>
        </p:spPr>
        <p:txBody>
          <a:bodyPr>
            <a:normAutofit/>
          </a:bodyPr>
          <a:lstStyle/>
          <a:p>
            <a:pPr eaLnBrk="1" hangingPunct="1"/>
            <a:r>
              <a:rPr lang="en-US" altLang="en-US" sz="3000" b="1" dirty="0">
                <a:latin typeface="Times New Roman" panose="02020603050405020304" pitchFamily="18" charset="0"/>
                <a:ea typeface="ＭＳ Ｐゴシック" panose="020B0600070205080204" pitchFamily="34" charset="-128"/>
                <a:cs typeface="Times New Roman" panose="02020603050405020304" pitchFamily="18" charset="0"/>
              </a:rPr>
              <a:t>Intranasal Naloxone</a:t>
            </a:r>
          </a:p>
        </p:txBody>
      </p:sp>
      <p:sp>
        <p:nvSpPr>
          <p:cNvPr id="24579" name="Content Placeholder 2">
            <a:extLst>
              <a:ext uri="{FF2B5EF4-FFF2-40B4-BE49-F238E27FC236}">
                <a16:creationId xmlns:a16="http://schemas.microsoft.com/office/drawing/2014/main" id="{4AC8B5CF-F2EF-98E2-5312-6A2805A83EA8}"/>
              </a:ext>
            </a:extLst>
          </p:cNvPr>
          <p:cNvSpPr>
            <a:spLocks noGrp="1"/>
          </p:cNvSpPr>
          <p:nvPr>
            <p:ph sz="half" idx="1"/>
          </p:nvPr>
        </p:nvSpPr>
        <p:spPr>
          <a:xfrm>
            <a:off x="381000" y="1805322"/>
            <a:ext cx="3886200" cy="4572000"/>
          </a:xfrm>
        </p:spPr>
        <p:txBody>
          <a:bodyPr>
            <a:normAutofit fontScale="92500"/>
          </a:bodyPr>
          <a:lstStyle/>
          <a:p>
            <a:pPr eaLnBrk="1" hangingPunct="1">
              <a:lnSpc>
                <a:spcPct val="100000"/>
              </a:lnSpc>
            </a:pPr>
            <a:r>
              <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rPr>
              <a:t>Naloxone (Narcan®) is used to counter the effects of opioid overdose such as central nervous system and respiratory depression. </a:t>
            </a:r>
          </a:p>
          <a:p>
            <a:pPr eaLnBrk="1" hangingPunct="1">
              <a:lnSpc>
                <a:spcPct val="100000"/>
              </a:lnSpc>
            </a:pPr>
            <a:endPar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lnSpc>
                <a:spcPct val="100000"/>
              </a:lnSpc>
            </a:pPr>
            <a:r>
              <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rPr>
              <a:t>Naloxone is </a:t>
            </a:r>
            <a:r>
              <a:rPr lang="en-US" altLang="en-US" sz="2600" b="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NOT</a:t>
            </a:r>
            <a:r>
              <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rPr>
              <a:t> effective against respiratory depression due to non-opioid drugs (or other causes).</a:t>
            </a:r>
          </a:p>
        </p:txBody>
      </p:sp>
      <p:pic>
        <p:nvPicPr>
          <p:cNvPr id="6" name="Content Placeholder 5" descr="Text&#10;&#10;Description automatically generated with medium confidence">
            <a:extLst>
              <a:ext uri="{FF2B5EF4-FFF2-40B4-BE49-F238E27FC236}">
                <a16:creationId xmlns:a16="http://schemas.microsoft.com/office/drawing/2014/main" id="{DBAED013-8AAB-53F4-30C3-709CF8651864}"/>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b="5053"/>
          <a:stretch/>
        </p:blipFill>
        <p:spPr>
          <a:xfrm>
            <a:off x="4474211" y="2126904"/>
            <a:ext cx="4196714" cy="2200274"/>
          </a:xfrm>
        </p:spPr>
      </p:pic>
      <p:pic>
        <p:nvPicPr>
          <p:cNvPr id="2" name="Picture 1">
            <a:extLst>
              <a:ext uri="{FF2B5EF4-FFF2-40B4-BE49-F238E27FC236}">
                <a16:creationId xmlns:a16="http://schemas.microsoft.com/office/drawing/2014/main" id="{EAE92E95-2CEE-D823-5064-58B570B892C4}"/>
              </a:ext>
            </a:extLst>
          </p:cNvPr>
          <p:cNvPicPr>
            <a:picLocks noChangeAspect="1"/>
          </p:cNvPicPr>
          <p:nvPr/>
        </p:nvPicPr>
        <p:blipFill>
          <a:blip r:embed="rId5"/>
          <a:stretch>
            <a:fillRect/>
          </a:stretch>
        </p:blipFill>
        <p:spPr>
          <a:xfrm>
            <a:off x="6607844" y="895469"/>
            <a:ext cx="2536156" cy="390178"/>
          </a:xfrm>
          <a:prstGeom prst="rect">
            <a:avLst/>
          </a:prstGeom>
        </p:spPr>
      </p:pic>
      <p:pic>
        <p:nvPicPr>
          <p:cNvPr id="8" name="Picture 7" descr="Text, letter&#10;&#10;Description automatically generated">
            <a:extLst>
              <a:ext uri="{FF2B5EF4-FFF2-40B4-BE49-F238E27FC236}">
                <a16:creationId xmlns:a16="http://schemas.microsoft.com/office/drawing/2014/main" id="{622C90C3-8369-69C4-142F-8C98DF6A5E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9925" y="4495800"/>
            <a:ext cx="4191000" cy="2200275"/>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E7022AA-CD0D-2CC0-4C88-6D4BA77D427F}"/>
              </a:ext>
            </a:extLst>
          </p:cNvPr>
          <p:cNvSpPr>
            <a:spLocks noGrp="1"/>
          </p:cNvSpPr>
          <p:nvPr>
            <p:ph type="title"/>
          </p:nvPr>
        </p:nvSpPr>
        <p:spPr>
          <a:xfrm>
            <a:off x="-16543" y="425748"/>
            <a:ext cx="5105400" cy="1325563"/>
          </a:xfrm>
        </p:spPr>
        <p:txBody>
          <a:bodyPr/>
          <a:lstStyle/>
          <a:p>
            <a:pPr eaLnBrk="1" hangingPunct="1"/>
            <a:r>
              <a:rPr lang="en-US" altLang="en-US" b="1" dirty="0">
                <a:latin typeface="Times New Roman" panose="02020603050405020304" pitchFamily="18" charset="0"/>
                <a:ea typeface="ＭＳ Ｐゴシック" panose="020B0600070205080204" pitchFamily="34" charset="-128"/>
                <a:cs typeface="Times New Roman" panose="02020603050405020304" pitchFamily="18" charset="0"/>
              </a:rPr>
              <a:t>Why Intranasal Naloxone?</a:t>
            </a:r>
          </a:p>
        </p:txBody>
      </p:sp>
      <p:sp>
        <p:nvSpPr>
          <p:cNvPr id="25603" name="Content Placeholder 2">
            <a:extLst>
              <a:ext uri="{FF2B5EF4-FFF2-40B4-BE49-F238E27FC236}">
                <a16:creationId xmlns:a16="http://schemas.microsoft.com/office/drawing/2014/main" id="{5FEE2F7F-88DC-E0A1-1932-A0398CC9D5B3}"/>
              </a:ext>
            </a:extLst>
          </p:cNvPr>
          <p:cNvSpPr>
            <a:spLocks noGrp="1"/>
          </p:cNvSpPr>
          <p:nvPr>
            <p:ph sz="half" idx="1"/>
          </p:nvPr>
        </p:nvSpPr>
        <p:spPr>
          <a:xfrm>
            <a:off x="70546" y="1518444"/>
            <a:ext cx="4343400" cy="4572000"/>
          </a:xfrm>
        </p:spPr>
        <p:txBody>
          <a:bodyPr>
            <a:normAutofit fontScale="92500"/>
          </a:bodyPr>
          <a:lstStyle/>
          <a:p>
            <a:pPr eaLnBrk="1" hangingPunct="1">
              <a:lnSpc>
                <a:spcPct val="150000"/>
              </a:lnSpc>
            </a:pPr>
            <a:r>
              <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rPr>
              <a:t>Very low risk of exposure to blood (no needle)</a:t>
            </a:r>
          </a:p>
          <a:p>
            <a:pPr eaLnBrk="1" hangingPunct="1">
              <a:lnSpc>
                <a:spcPct val="150000"/>
              </a:lnSpc>
            </a:pPr>
            <a:r>
              <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rPr>
              <a:t>Can be administered quickly and with little training</a:t>
            </a:r>
          </a:p>
          <a:p>
            <a:pPr eaLnBrk="1" hangingPunct="1">
              <a:lnSpc>
                <a:spcPct val="150000"/>
              </a:lnSpc>
            </a:pPr>
            <a:r>
              <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rPr>
              <a:t>Onset of action is rapid</a:t>
            </a:r>
          </a:p>
          <a:p>
            <a:pPr eaLnBrk="1" hangingPunct="1">
              <a:lnSpc>
                <a:spcPct val="150000"/>
              </a:lnSpc>
            </a:pPr>
            <a:r>
              <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rPr>
              <a:t>Very effective when used properly and in a timely manor</a:t>
            </a:r>
          </a:p>
        </p:txBody>
      </p:sp>
      <p:sp>
        <p:nvSpPr>
          <p:cNvPr id="4" name="Content Placeholder 3">
            <a:extLst>
              <a:ext uri="{FF2B5EF4-FFF2-40B4-BE49-F238E27FC236}">
                <a16:creationId xmlns:a16="http://schemas.microsoft.com/office/drawing/2014/main" id="{126E3977-B7BC-851E-17A8-D829F660EE6B}"/>
              </a:ext>
            </a:extLst>
          </p:cNvPr>
          <p:cNvSpPr>
            <a:spLocks noGrp="1"/>
          </p:cNvSpPr>
          <p:nvPr>
            <p:ph sz="half" idx="2"/>
          </p:nvPr>
        </p:nvSpPr>
        <p:spPr>
          <a:xfrm>
            <a:off x="5181600" y="1589088"/>
            <a:ext cx="3549650" cy="4430712"/>
          </a:xfrm>
        </p:spPr>
        <p:txBody>
          <a:bodyPr>
            <a:normAutofit fontScale="92500"/>
          </a:bodyPr>
          <a:lstStyle/>
          <a:p>
            <a:pPr eaLnBrk="1" hangingPunct="1">
              <a:buFont typeface="Wingdings" charset="2"/>
              <a:buChar char=""/>
              <a:defRPr/>
            </a:pPr>
            <a:endParaRPr lang="en-US" dirty="0"/>
          </a:p>
          <a:p>
            <a:pPr eaLnBrk="1" hangingPunct="1">
              <a:buFont typeface="Wingdings" charset="2"/>
              <a:buChar char=""/>
              <a:defRPr/>
            </a:pPr>
            <a:endParaRPr lang="en-US" dirty="0"/>
          </a:p>
          <a:p>
            <a:pPr eaLnBrk="1" hangingPunct="1">
              <a:buFont typeface="Wingdings" charset="2"/>
              <a:buChar char=""/>
              <a:defRPr/>
            </a:pPr>
            <a:endParaRPr lang="en-US" dirty="0"/>
          </a:p>
          <a:p>
            <a:pPr eaLnBrk="1" hangingPunct="1">
              <a:buFont typeface="Wingdings" charset="2"/>
              <a:buChar char=""/>
              <a:defRPr/>
            </a:pPr>
            <a:endParaRPr lang="en-US" dirty="0"/>
          </a:p>
          <a:p>
            <a:pPr eaLnBrk="1" hangingPunct="1">
              <a:buFont typeface="Wingdings" charset="2"/>
              <a:buChar char=""/>
              <a:defRPr/>
            </a:pPr>
            <a:endParaRPr lang="en-US" dirty="0"/>
          </a:p>
          <a:p>
            <a:pPr eaLnBrk="1" hangingPunct="1">
              <a:buFont typeface="Wingdings" charset="2"/>
              <a:buChar char=""/>
              <a:defRPr/>
            </a:pPr>
            <a:endParaRPr lang="en-US" dirty="0"/>
          </a:p>
          <a:p>
            <a:pPr eaLnBrk="1" hangingPunct="1">
              <a:buFont typeface="Wingdings" charset="2"/>
              <a:buChar char=""/>
              <a:defRPr/>
            </a:pPr>
            <a:endParaRPr lang="en-US" dirty="0"/>
          </a:p>
          <a:p>
            <a:pPr eaLnBrk="1" hangingPunct="1">
              <a:buFont typeface="Wingdings" charset="2"/>
              <a:buChar char=""/>
              <a:defRPr/>
            </a:pPr>
            <a:endParaRPr lang="en-US" dirty="0"/>
          </a:p>
          <a:p>
            <a:pPr marL="0" indent="0" eaLnBrk="1" hangingPunct="1">
              <a:buFont typeface="Wingdings" charset="2"/>
              <a:buNone/>
              <a:defRPr/>
            </a:pPr>
            <a:r>
              <a:rPr lang="en-US" dirty="0"/>
              <a:t>   </a:t>
            </a:r>
            <a:endParaRPr lang="en-US" sz="1600" dirty="0"/>
          </a:p>
        </p:txBody>
      </p:sp>
      <p:pic>
        <p:nvPicPr>
          <p:cNvPr id="2" name="Picture 1">
            <a:extLst>
              <a:ext uri="{FF2B5EF4-FFF2-40B4-BE49-F238E27FC236}">
                <a16:creationId xmlns:a16="http://schemas.microsoft.com/office/drawing/2014/main" id="{8A86D4F7-F7CB-A36E-95B8-81FF02772E8B}"/>
              </a:ext>
            </a:extLst>
          </p:cNvPr>
          <p:cNvPicPr>
            <a:picLocks noChangeAspect="1"/>
          </p:cNvPicPr>
          <p:nvPr/>
        </p:nvPicPr>
        <p:blipFill>
          <a:blip r:embed="rId4"/>
          <a:stretch>
            <a:fillRect/>
          </a:stretch>
        </p:blipFill>
        <p:spPr>
          <a:xfrm>
            <a:off x="6607844" y="893441"/>
            <a:ext cx="2536156" cy="390178"/>
          </a:xfrm>
          <a:prstGeom prst="rect">
            <a:avLst/>
          </a:prstGeom>
        </p:spPr>
      </p:pic>
      <p:pic>
        <p:nvPicPr>
          <p:cNvPr id="3" name="Picture 2">
            <a:extLst>
              <a:ext uri="{FF2B5EF4-FFF2-40B4-BE49-F238E27FC236}">
                <a16:creationId xmlns:a16="http://schemas.microsoft.com/office/drawing/2014/main" id="{B1EE1547-55B0-092B-DF04-CE2D6F76B9A6}"/>
              </a:ext>
            </a:extLst>
          </p:cNvPr>
          <p:cNvPicPr>
            <a:picLocks noChangeAspect="1"/>
          </p:cNvPicPr>
          <p:nvPr/>
        </p:nvPicPr>
        <p:blipFill>
          <a:blip r:embed="rId5"/>
          <a:stretch>
            <a:fillRect/>
          </a:stretch>
        </p:blipFill>
        <p:spPr>
          <a:xfrm>
            <a:off x="4191000" y="3792933"/>
            <a:ext cx="2664183" cy="3048264"/>
          </a:xfrm>
          <a:prstGeom prst="rect">
            <a:avLst/>
          </a:prstGeom>
        </p:spPr>
      </p:pic>
      <p:pic>
        <p:nvPicPr>
          <p:cNvPr id="25605" name="Picture 2">
            <a:extLst>
              <a:ext uri="{FF2B5EF4-FFF2-40B4-BE49-F238E27FC236}">
                <a16:creationId xmlns:a16="http://schemas.microsoft.com/office/drawing/2014/main" id="{FF93712B-CEE0-DF6B-5AD7-4E22A38E11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944" y="1809849"/>
            <a:ext cx="285750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5">
            <a:extLst>
              <a:ext uri="{FF2B5EF4-FFF2-40B4-BE49-F238E27FC236}">
                <a16:creationId xmlns:a16="http://schemas.microsoft.com/office/drawing/2014/main" id="{D7EB5848-87EC-86E8-95C1-E1B0A0E48048}"/>
              </a:ext>
            </a:extLst>
          </p:cNvPr>
          <p:cNvSpPr txBox="1">
            <a:spLocks/>
          </p:cNvSpPr>
          <p:nvPr/>
        </p:nvSpPr>
        <p:spPr bwMode="auto">
          <a:xfrm>
            <a:off x="228600" y="23622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anose="020B0604020202020204" pitchFamily="34" charset="0"/>
              <a:buChar char="•"/>
              <a:defRPr sz="3200">
                <a:solidFill>
                  <a:srgbClr val="4F6228"/>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rgbClr val="4F6228"/>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rgbClr val="4F6228"/>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9pPr>
          </a:lstStyle>
          <a:p>
            <a:pPr algn="ctr" eaLnBrk="1" hangingPunct="1">
              <a:buFont typeface="Wingdings" panose="05000000000000000000" pitchFamily="2" charset="2"/>
              <a:buNone/>
            </a:pPr>
            <a:r>
              <a:rPr lang="en-US" altLang="en-US" sz="2800" i="1" dirty="0">
                <a:solidFill>
                  <a:schemeClr val="tx1"/>
                </a:solidFill>
                <a:latin typeface="Times New Roman" panose="02020603050405020304" pitchFamily="18" charset="0"/>
                <a:cs typeface="Times New Roman" panose="02020603050405020304" pitchFamily="18" charset="0"/>
              </a:rPr>
              <a:t>Works quickly due to  large surface area of the nasal cavity which is beneficial  for absorbing medication directly into the bloodstream.</a:t>
            </a:r>
          </a:p>
        </p:txBody>
      </p:sp>
      <p:sp>
        <p:nvSpPr>
          <p:cNvPr id="26628" name="Title 1">
            <a:extLst>
              <a:ext uri="{FF2B5EF4-FFF2-40B4-BE49-F238E27FC236}">
                <a16:creationId xmlns:a16="http://schemas.microsoft.com/office/drawing/2014/main" id="{AC6FDD90-7647-4501-0E4C-EA76FA4E1E2B}"/>
              </a:ext>
            </a:extLst>
          </p:cNvPr>
          <p:cNvSpPr txBox="1">
            <a:spLocks/>
          </p:cNvSpPr>
          <p:nvPr/>
        </p:nvSpPr>
        <p:spPr bwMode="auto">
          <a:xfrm>
            <a:off x="-114300" y="698119"/>
            <a:ext cx="40386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panose="020B0604020202020204" pitchFamily="34" charset="0"/>
              <a:buChar char="•"/>
              <a:defRPr sz="3200">
                <a:solidFill>
                  <a:srgbClr val="4F6228"/>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rgbClr val="4F6228"/>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rgbClr val="4F6228"/>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300" b="1" dirty="0">
                <a:solidFill>
                  <a:schemeClr val="tx1"/>
                </a:solidFill>
                <a:latin typeface="Times New Roman" panose="02020603050405020304" pitchFamily="18" charset="0"/>
                <a:cs typeface="Times New Roman" panose="02020603050405020304" pitchFamily="18" charset="0"/>
              </a:rPr>
              <a:t>Intranasal Naloxone</a:t>
            </a:r>
          </a:p>
        </p:txBody>
      </p:sp>
      <p:pic>
        <p:nvPicPr>
          <p:cNvPr id="2" name="Picture 1">
            <a:extLst>
              <a:ext uri="{FF2B5EF4-FFF2-40B4-BE49-F238E27FC236}">
                <a16:creationId xmlns:a16="http://schemas.microsoft.com/office/drawing/2014/main" id="{C46B8C1C-A669-DD80-F654-F199FDCC8A5B}"/>
              </a:ext>
            </a:extLst>
          </p:cNvPr>
          <p:cNvPicPr>
            <a:picLocks noChangeAspect="1"/>
          </p:cNvPicPr>
          <p:nvPr/>
        </p:nvPicPr>
        <p:blipFill>
          <a:blip r:embed="rId4"/>
          <a:stretch>
            <a:fillRect/>
          </a:stretch>
        </p:blipFill>
        <p:spPr>
          <a:xfrm>
            <a:off x="6607844" y="838200"/>
            <a:ext cx="2536156" cy="390178"/>
          </a:xfrm>
          <a:prstGeom prst="rect">
            <a:avLst/>
          </a:prstGeom>
        </p:spPr>
      </p:pic>
      <p:pic>
        <p:nvPicPr>
          <p:cNvPr id="4" name="Picture 3" descr="A picture containing person&#10;&#10;Description automatically generated">
            <a:hlinkClick r:id="rId5"/>
            <a:extLst>
              <a:ext uri="{FF2B5EF4-FFF2-40B4-BE49-F238E27FC236}">
                <a16:creationId xmlns:a16="http://schemas.microsoft.com/office/drawing/2014/main" id="{A61A1E65-3246-B4D9-64A9-B9C042CC1B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504" y="1905000"/>
            <a:ext cx="4140679" cy="4114800"/>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1528A71-AB1E-AEBE-67D3-62A9286239D1}"/>
              </a:ext>
            </a:extLst>
          </p:cNvPr>
          <p:cNvSpPr txBox="1">
            <a:spLocks/>
          </p:cNvSpPr>
          <p:nvPr/>
        </p:nvSpPr>
        <p:spPr bwMode="auto">
          <a:xfrm>
            <a:off x="-76200" y="701740"/>
            <a:ext cx="6172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panose="020B0604020202020204" pitchFamily="34" charset="0"/>
              <a:buChar char="•"/>
              <a:defRPr sz="3200">
                <a:solidFill>
                  <a:srgbClr val="4F6228"/>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rgbClr val="4F6228"/>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rgbClr val="4F6228"/>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300" b="1" dirty="0">
                <a:solidFill>
                  <a:schemeClr val="tx1"/>
                </a:solidFill>
                <a:latin typeface="Times New Roman" panose="02020603050405020304" pitchFamily="18" charset="0"/>
                <a:cs typeface="Times New Roman" panose="02020603050405020304" pitchFamily="18" charset="0"/>
              </a:rPr>
              <a:t>Why is it used with an Atomizer?</a:t>
            </a:r>
          </a:p>
        </p:txBody>
      </p:sp>
      <p:sp>
        <p:nvSpPr>
          <p:cNvPr id="27651" name="Text Placeholder 3">
            <a:extLst>
              <a:ext uri="{FF2B5EF4-FFF2-40B4-BE49-F238E27FC236}">
                <a16:creationId xmlns:a16="http://schemas.microsoft.com/office/drawing/2014/main" id="{722063C1-884C-470A-5041-0D241287EE51}"/>
              </a:ext>
            </a:extLst>
          </p:cNvPr>
          <p:cNvSpPr txBox="1">
            <a:spLocks/>
          </p:cNvSpPr>
          <p:nvPr/>
        </p:nvSpPr>
        <p:spPr bwMode="auto">
          <a:xfrm>
            <a:off x="152400" y="2438400"/>
            <a:ext cx="4800600" cy="215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anose="020B0604020202020204" pitchFamily="34" charset="0"/>
              <a:buChar char="•"/>
              <a:defRPr sz="3200">
                <a:solidFill>
                  <a:srgbClr val="4F6228"/>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rgbClr val="4F6228"/>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rgbClr val="4F6228"/>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9pPr>
          </a:lstStyle>
          <a:p>
            <a:pPr algn="ctr" eaLnBrk="1" hangingPunct="1">
              <a:buFont typeface="Wingdings" panose="05000000000000000000" pitchFamily="2" charset="2"/>
              <a:buNone/>
            </a:pPr>
            <a:r>
              <a:rPr lang="en-US" altLang="en-US" sz="2400" i="1" dirty="0">
                <a:solidFill>
                  <a:schemeClr val="tx1"/>
                </a:solidFill>
                <a:latin typeface="Times New Roman" panose="02020603050405020304" pitchFamily="18" charset="0"/>
                <a:cs typeface="Times New Roman" panose="02020603050405020304" pitchFamily="18" charset="0"/>
              </a:rPr>
              <a:t>Administering the liquid drug as a fine mist covers more of the surface, like spray paint or hair spray and increases amount absorbed into the bloodstream.</a:t>
            </a:r>
          </a:p>
          <a:p>
            <a:pPr algn="ctr" eaLnBrk="1" hangingPunct="1">
              <a:buFont typeface="Wingdings" panose="05000000000000000000" pitchFamily="2" charset="2"/>
              <a:buNone/>
            </a:pPr>
            <a:endParaRPr lang="en-US" altLang="en-US" sz="1600" i="1" dirty="0"/>
          </a:p>
        </p:txBody>
      </p:sp>
      <p:pic>
        <p:nvPicPr>
          <p:cNvPr id="27652" name="Picture 2">
            <a:extLst>
              <a:ext uri="{FF2B5EF4-FFF2-40B4-BE49-F238E27FC236}">
                <a16:creationId xmlns:a16="http://schemas.microsoft.com/office/drawing/2014/main" id="{103F2587-0618-2C4E-A89B-BB56E514B1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473672"/>
            <a:ext cx="3378200" cy="332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E53CEBE5-87B1-659E-8734-6B4145C46938}"/>
              </a:ext>
            </a:extLst>
          </p:cNvPr>
          <p:cNvPicPr>
            <a:picLocks noChangeAspect="1"/>
          </p:cNvPicPr>
          <p:nvPr/>
        </p:nvPicPr>
        <p:blipFill>
          <a:blip r:embed="rId5"/>
          <a:stretch>
            <a:fillRect/>
          </a:stretch>
        </p:blipFill>
        <p:spPr>
          <a:xfrm>
            <a:off x="6607844" y="806862"/>
            <a:ext cx="2536156" cy="390178"/>
          </a:xfrm>
          <a:prstGeom prst="rect">
            <a:avLst/>
          </a:prstGeom>
        </p:spPr>
      </p:pic>
      <p:pic>
        <p:nvPicPr>
          <p:cNvPr id="4" name="Picture 3">
            <a:extLst>
              <a:ext uri="{FF2B5EF4-FFF2-40B4-BE49-F238E27FC236}">
                <a16:creationId xmlns:a16="http://schemas.microsoft.com/office/drawing/2014/main" id="{FAD90EA3-9DE7-0B94-6C8A-C20035020A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1318535"/>
            <a:ext cx="3459442" cy="2155137"/>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724BFEB-38D2-616C-A30A-8AB570FAD63F}"/>
              </a:ext>
            </a:extLst>
          </p:cNvPr>
          <p:cNvSpPr>
            <a:spLocks noGrp="1"/>
          </p:cNvSpPr>
          <p:nvPr>
            <p:ph type="title"/>
          </p:nvPr>
        </p:nvSpPr>
        <p:spPr>
          <a:xfrm>
            <a:off x="-76200" y="457200"/>
            <a:ext cx="5848350" cy="1325563"/>
          </a:xfrm>
        </p:spPr>
        <p:txBody>
          <a:bodyPr>
            <a:normAutofit/>
          </a:bodyPr>
          <a:lstStyle/>
          <a:p>
            <a:pPr eaLnBrk="1" hangingPunct="1"/>
            <a:r>
              <a:rPr lang="en-US" altLang="en-US" sz="3000" b="1" dirty="0">
                <a:ea typeface="ＭＳ Ｐゴシック" panose="020B0600070205080204" pitchFamily="34" charset="-128"/>
              </a:rPr>
              <a:t>What does an overdose look like?</a:t>
            </a:r>
          </a:p>
        </p:txBody>
      </p:sp>
      <p:sp>
        <p:nvSpPr>
          <p:cNvPr id="28675" name="Content Placeholder 2">
            <a:extLst>
              <a:ext uri="{FF2B5EF4-FFF2-40B4-BE49-F238E27FC236}">
                <a16:creationId xmlns:a16="http://schemas.microsoft.com/office/drawing/2014/main" id="{B6C92BC9-5F14-220F-B993-EC5DD63CE3BD}"/>
              </a:ext>
            </a:extLst>
          </p:cNvPr>
          <p:cNvSpPr>
            <a:spLocks noGrp="1"/>
          </p:cNvSpPr>
          <p:nvPr>
            <p:ph idx="1"/>
          </p:nvPr>
        </p:nvSpPr>
        <p:spPr>
          <a:xfrm>
            <a:off x="0" y="1524000"/>
            <a:ext cx="6172200" cy="3124200"/>
          </a:xfrm>
        </p:spPr>
        <p:txBody>
          <a:bodyPr>
            <a:normAutofit fontScale="40000" lnSpcReduction="20000"/>
          </a:bodyPr>
          <a:lstStyle/>
          <a:p>
            <a:pPr eaLnBrk="1" hangingPunct="1">
              <a:lnSpc>
                <a:spcPct val="150000"/>
              </a:lnSpc>
              <a:spcBef>
                <a:spcPct val="0"/>
              </a:spcBef>
            </a:pPr>
            <a:r>
              <a:rPr lang="en-US" altLang="en-US" sz="5000" dirty="0">
                <a:ea typeface="ＭＳ Ｐゴシック" panose="020B0600070205080204" pitchFamily="34" charset="-128"/>
              </a:rPr>
              <a:t>  General </a:t>
            </a:r>
          </a:p>
          <a:p>
            <a:pPr lvl="1" eaLnBrk="1" hangingPunct="1">
              <a:lnSpc>
                <a:spcPct val="150000"/>
              </a:lnSpc>
              <a:spcBef>
                <a:spcPct val="0"/>
              </a:spcBef>
            </a:pPr>
            <a:r>
              <a:rPr lang="en-US" altLang="en-US" sz="4500" dirty="0">
                <a:ea typeface="ＭＳ Ｐゴシック" panose="020B0600070205080204" pitchFamily="34" charset="-128"/>
              </a:rPr>
              <a:t>May not be responsive to voice or touch stimulation</a:t>
            </a:r>
          </a:p>
          <a:p>
            <a:pPr lvl="1">
              <a:lnSpc>
                <a:spcPct val="150000"/>
              </a:lnSpc>
              <a:spcBef>
                <a:spcPct val="0"/>
              </a:spcBef>
            </a:pPr>
            <a:r>
              <a:rPr lang="en-US" altLang="en-US" sz="4500" dirty="0">
                <a:ea typeface="ＭＳ Ｐゴシック" panose="020B0600070205080204" pitchFamily="34" charset="-128"/>
              </a:rPr>
              <a:t>Their body may be limp/flaccid</a:t>
            </a:r>
          </a:p>
          <a:p>
            <a:pPr lvl="1">
              <a:lnSpc>
                <a:spcPct val="150000"/>
              </a:lnSpc>
              <a:spcBef>
                <a:spcPct val="0"/>
              </a:spcBef>
            </a:pPr>
            <a:r>
              <a:rPr lang="en-US" altLang="en-US" sz="4500" dirty="0">
                <a:ea typeface="ＭＳ Ｐゴシック" panose="020B0600070205080204" pitchFamily="34" charset="-128"/>
              </a:rPr>
              <a:t>Possibly not able to be awakened</a:t>
            </a:r>
          </a:p>
          <a:p>
            <a:pPr lvl="1">
              <a:lnSpc>
                <a:spcPct val="150000"/>
              </a:lnSpc>
              <a:spcBef>
                <a:spcPct val="0"/>
              </a:spcBef>
            </a:pPr>
            <a:r>
              <a:rPr lang="en-US" altLang="en-US" sz="4500" dirty="0">
                <a:ea typeface="ＭＳ Ｐゴシック" panose="020B0600070205080204" pitchFamily="34" charset="-128"/>
              </a:rPr>
              <a:t>Possibly not able to speak</a:t>
            </a:r>
          </a:p>
          <a:p>
            <a:pPr marL="342900" lvl="1" indent="0">
              <a:lnSpc>
                <a:spcPct val="150000"/>
              </a:lnSpc>
              <a:spcBef>
                <a:spcPct val="0"/>
              </a:spcBef>
              <a:buNone/>
            </a:pPr>
            <a:endParaRPr lang="en-US" altLang="en-US" sz="1600" dirty="0">
              <a:ea typeface="ＭＳ Ｐゴシック" panose="020B0600070205080204" pitchFamily="34" charset="-128"/>
            </a:endParaRPr>
          </a:p>
          <a:p>
            <a:pPr marL="342900" lvl="1" indent="0">
              <a:lnSpc>
                <a:spcPct val="150000"/>
              </a:lnSpc>
              <a:spcBef>
                <a:spcPct val="0"/>
              </a:spcBef>
              <a:buNone/>
            </a:pPr>
            <a:r>
              <a:rPr lang="en-US" altLang="en-US" sz="1600" dirty="0">
                <a:ea typeface="ＭＳ Ｐゴシック" panose="020B0600070205080204" pitchFamily="34" charset="-128"/>
              </a:rPr>
              <a:t> </a:t>
            </a:r>
          </a:p>
          <a:p>
            <a:pPr lvl="1">
              <a:lnSpc>
                <a:spcPct val="150000"/>
              </a:lnSpc>
              <a:spcBef>
                <a:spcPct val="0"/>
              </a:spcBef>
            </a:pPr>
            <a:endParaRPr lang="en-US" altLang="en-US" sz="1600" dirty="0">
              <a:ea typeface="ＭＳ Ｐゴシック" panose="020B0600070205080204" pitchFamily="34" charset="-128"/>
            </a:endParaRPr>
          </a:p>
          <a:p>
            <a:pPr marL="342900" lvl="1" indent="0">
              <a:lnSpc>
                <a:spcPct val="150000"/>
              </a:lnSpc>
              <a:spcBef>
                <a:spcPct val="0"/>
              </a:spcBef>
              <a:buNone/>
            </a:pPr>
            <a:endParaRPr lang="en-US" altLang="en-US" sz="2000" dirty="0">
              <a:ea typeface="ＭＳ Ｐゴシック" panose="020B0600070205080204" pitchFamily="34" charset="-128"/>
            </a:endParaRPr>
          </a:p>
          <a:p>
            <a:pPr marL="342900" lvl="1" indent="0">
              <a:lnSpc>
                <a:spcPct val="150000"/>
              </a:lnSpc>
              <a:spcBef>
                <a:spcPct val="0"/>
              </a:spcBef>
              <a:buNone/>
            </a:pPr>
            <a:endParaRPr lang="en-US" altLang="en-US" sz="1600" dirty="0">
              <a:ea typeface="ＭＳ Ｐゴシック" panose="020B0600070205080204" pitchFamily="34" charset="-128"/>
            </a:endParaRPr>
          </a:p>
          <a:p>
            <a:pPr marL="342900" lvl="1" indent="0">
              <a:lnSpc>
                <a:spcPct val="150000"/>
              </a:lnSpc>
              <a:spcBef>
                <a:spcPct val="0"/>
              </a:spcBef>
              <a:buNone/>
            </a:pPr>
            <a:r>
              <a:rPr lang="en-US" altLang="en-US" sz="1600" dirty="0">
                <a:ea typeface="ＭＳ Ｐゴシック" panose="020B0600070205080204" pitchFamily="34" charset="-128"/>
              </a:rPr>
              <a:t> </a:t>
            </a:r>
          </a:p>
        </p:txBody>
      </p:sp>
      <p:pic>
        <p:nvPicPr>
          <p:cNvPr id="2" name="Picture 1">
            <a:extLst>
              <a:ext uri="{FF2B5EF4-FFF2-40B4-BE49-F238E27FC236}">
                <a16:creationId xmlns:a16="http://schemas.microsoft.com/office/drawing/2014/main" id="{2338B80E-6024-9A87-1AF4-7DDF224E5834}"/>
              </a:ext>
            </a:extLst>
          </p:cNvPr>
          <p:cNvPicPr>
            <a:picLocks noChangeAspect="1"/>
          </p:cNvPicPr>
          <p:nvPr/>
        </p:nvPicPr>
        <p:blipFill>
          <a:blip r:embed="rId4"/>
          <a:stretch>
            <a:fillRect/>
          </a:stretch>
        </p:blipFill>
        <p:spPr>
          <a:xfrm>
            <a:off x="6607844" y="924892"/>
            <a:ext cx="2536156" cy="390178"/>
          </a:xfrm>
          <a:prstGeom prst="rect">
            <a:avLst/>
          </a:prstGeom>
        </p:spPr>
      </p:pic>
      <p:sp>
        <p:nvSpPr>
          <p:cNvPr id="3" name="TextBox 2">
            <a:extLst>
              <a:ext uri="{FF2B5EF4-FFF2-40B4-BE49-F238E27FC236}">
                <a16:creationId xmlns:a16="http://schemas.microsoft.com/office/drawing/2014/main" id="{297BE780-FBA8-0CA4-D838-6B481061F8A4}"/>
              </a:ext>
            </a:extLst>
          </p:cNvPr>
          <p:cNvSpPr txBox="1"/>
          <p:nvPr/>
        </p:nvSpPr>
        <p:spPr>
          <a:xfrm>
            <a:off x="27904" y="3905687"/>
            <a:ext cx="6226844" cy="233910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Breathing</a:t>
            </a:r>
            <a:r>
              <a:rPr lang="en-US" dirty="0"/>
              <a:t> </a:t>
            </a:r>
          </a:p>
          <a:p>
            <a:pPr marL="628650" lvl="1" indent="-285750" eaLnBrk="1" hangingPunct="1">
              <a:lnSpc>
                <a:spcPct val="150000"/>
              </a:lnSpc>
              <a:spcBef>
                <a:spcPct val="0"/>
              </a:spcBef>
              <a:buFont typeface="Arial" panose="020B0604020202020204" pitchFamily="34" charset="0"/>
              <a:buChar char="•"/>
            </a:pPr>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Possibly breathing less than 6 breaths per minute</a:t>
            </a:r>
          </a:p>
          <a:p>
            <a:pPr marL="628650" lvl="1" indent="-285750" eaLnBrk="1" hangingPunct="1">
              <a:lnSpc>
                <a:spcPct val="150000"/>
              </a:lnSpc>
              <a:spcBef>
                <a:spcPct val="0"/>
              </a:spcBef>
              <a:buFont typeface="Arial" panose="020B0604020202020204" pitchFamily="34" charset="0"/>
              <a:buChar char="•"/>
            </a:pPr>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Their breathing or heartbeat may slow or stop</a:t>
            </a:r>
          </a:p>
          <a:p>
            <a:pPr marL="628650" lvl="1" indent="-285750" eaLnBrk="1" hangingPunct="1">
              <a:lnSpc>
                <a:spcPct val="150000"/>
              </a:lnSpc>
              <a:spcBef>
                <a:spcPct val="0"/>
              </a:spcBef>
              <a:buFont typeface="Arial" panose="020B0604020202020204" pitchFamily="34" charset="0"/>
              <a:buChar char="•"/>
            </a:pPr>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Snoring deeply/gurgling sounds may be present</a:t>
            </a:r>
          </a:p>
          <a:p>
            <a:pPr marL="628650" lvl="1" indent="-285750" eaLnBrk="1" hangingPunct="1">
              <a:lnSpc>
                <a:spcPct val="150000"/>
              </a:lnSpc>
              <a:spcBef>
                <a:spcPct val="0"/>
              </a:spcBef>
              <a:buFont typeface="Arial" panose="020B0604020202020204" pitchFamily="34" charset="0"/>
              <a:buChar char="•"/>
            </a:pPr>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They may start vomiting or making gurgling noises</a:t>
            </a:r>
          </a:p>
          <a:p>
            <a:pPr lvl="1"/>
            <a:endParaRPr lang="en-US"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17CB51E7-56E5-BDAC-6700-1794AB2EAD06}"/>
              </a:ext>
            </a:extLst>
          </p:cNvPr>
          <p:cNvSpPr>
            <a:spLocks noGrp="1"/>
          </p:cNvSpPr>
          <p:nvPr>
            <p:ph type="title"/>
          </p:nvPr>
        </p:nvSpPr>
        <p:spPr>
          <a:xfrm>
            <a:off x="228600" y="306168"/>
            <a:ext cx="7886700" cy="1325563"/>
          </a:xfrm>
        </p:spPr>
        <p:txBody>
          <a:bodyPr/>
          <a:lstStyle/>
          <a:p>
            <a:r>
              <a:rPr lang="en-US" altLang="en-US" b="1" dirty="0"/>
              <a:t>Objectives</a:t>
            </a:r>
          </a:p>
        </p:txBody>
      </p:sp>
      <p:sp>
        <p:nvSpPr>
          <p:cNvPr id="12291" name="Text Placeholder 4">
            <a:extLst>
              <a:ext uri="{FF2B5EF4-FFF2-40B4-BE49-F238E27FC236}">
                <a16:creationId xmlns:a16="http://schemas.microsoft.com/office/drawing/2014/main" id="{57256575-493E-E2CC-5AD8-30A440BF6C82}"/>
              </a:ext>
            </a:extLst>
          </p:cNvPr>
          <p:cNvSpPr>
            <a:spLocks noGrp="1"/>
          </p:cNvSpPr>
          <p:nvPr>
            <p:ph idx="1"/>
          </p:nvPr>
        </p:nvSpPr>
        <p:spPr>
          <a:xfrm>
            <a:off x="609600" y="1600200"/>
            <a:ext cx="7886700" cy="4351338"/>
          </a:xfrm>
        </p:spPr>
        <p:txBody>
          <a:bodyPr vert="horz" lIns="91440" tIns="45720" rIns="91440" bIns="45720" rtlCol="0" anchor="t">
            <a:normAutofit fontScale="77500" lnSpcReduction="20000"/>
          </a:bodyPr>
          <a:lstStyle/>
          <a:p>
            <a:pPr>
              <a:lnSpc>
                <a:spcPct val="150000"/>
              </a:lnSpc>
            </a:pPr>
            <a:r>
              <a:rPr lang="en-US" altLang="en-US" sz="2400" dirty="0">
                <a:latin typeface="Times New Roman"/>
                <a:cs typeface="Times New Roman"/>
              </a:rPr>
              <a:t>Non-EMS responders will be expected to recognize their role in and the signs and symptoms of an overdose.</a:t>
            </a:r>
          </a:p>
          <a:p>
            <a:pPr>
              <a:lnSpc>
                <a:spcPct val="150000"/>
              </a:lnSpc>
            </a:pPr>
            <a:r>
              <a:rPr lang="en-US" altLang="en-US" sz="2400" dirty="0">
                <a:latin typeface="Times New Roman"/>
                <a:cs typeface="Times New Roman"/>
              </a:rPr>
              <a:t> Perform the task of preparing and administering intranasal naloxone.</a:t>
            </a:r>
          </a:p>
          <a:p>
            <a:pPr>
              <a:lnSpc>
                <a:spcPct val="150000"/>
              </a:lnSpc>
            </a:pPr>
            <a:r>
              <a:rPr lang="en-US" altLang="en-US" sz="2400" dirty="0">
                <a:latin typeface="Times New Roman"/>
                <a:cs typeface="Times New Roman"/>
              </a:rPr>
              <a:t>Identify the possible responses to intranasal naloxone. </a:t>
            </a:r>
          </a:p>
          <a:p>
            <a:pPr>
              <a:lnSpc>
                <a:spcPct val="150000"/>
              </a:lnSpc>
            </a:pPr>
            <a:r>
              <a:rPr lang="en-US" altLang="en-US" sz="2400" dirty="0">
                <a:latin typeface="Times New Roman"/>
                <a:cs typeface="Times New Roman"/>
              </a:rPr>
              <a:t>Describe how continued support should be provided to the overdose victim. </a:t>
            </a:r>
          </a:p>
          <a:p>
            <a:pPr>
              <a:lnSpc>
                <a:spcPct val="150000"/>
              </a:lnSpc>
            </a:pPr>
            <a:r>
              <a:rPr lang="en-US" altLang="en-US" sz="2400" dirty="0">
                <a:latin typeface="Times New Roman"/>
                <a:cs typeface="Times New Roman"/>
              </a:rPr>
              <a:t>Responders should understand the difference between opioids and opiates. </a:t>
            </a:r>
          </a:p>
          <a:p>
            <a:pPr>
              <a:lnSpc>
                <a:spcPct val="150000"/>
              </a:lnSpc>
            </a:pPr>
            <a:r>
              <a:rPr lang="en-US" altLang="en-US" sz="2400" dirty="0">
                <a:latin typeface="Times New Roman"/>
                <a:cs typeface="Times New Roman"/>
              </a:rPr>
              <a:t>Responders should be able to achieve these objectives 100% of the time when interacting with unconscious individuals.</a:t>
            </a:r>
            <a:endParaRPr lang="en-US" altLang="en-US" sz="2400" dirty="0"/>
          </a:p>
        </p:txBody>
      </p:sp>
      <p:pic>
        <p:nvPicPr>
          <p:cNvPr id="2" name="Picture 1">
            <a:extLst>
              <a:ext uri="{FF2B5EF4-FFF2-40B4-BE49-F238E27FC236}">
                <a16:creationId xmlns:a16="http://schemas.microsoft.com/office/drawing/2014/main" id="{1376B081-2AC1-5862-ED40-2BFD0E77794C}"/>
              </a:ext>
            </a:extLst>
          </p:cNvPr>
          <p:cNvPicPr>
            <a:picLocks noChangeAspect="1"/>
          </p:cNvPicPr>
          <p:nvPr/>
        </p:nvPicPr>
        <p:blipFill>
          <a:blip r:embed="rId4"/>
          <a:stretch>
            <a:fillRect/>
          </a:stretch>
        </p:blipFill>
        <p:spPr>
          <a:xfrm>
            <a:off x="6172200" y="457200"/>
            <a:ext cx="2536156" cy="390178"/>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724BFEB-38D2-616C-A30A-8AB570FAD63F}"/>
              </a:ext>
            </a:extLst>
          </p:cNvPr>
          <p:cNvSpPr>
            <a:spLocks noGrp="1"/>
          </p:cNvSpPr>
          <p:nvPr>
            <p:ph type="title"/>
          </p:nvPr>
        </p:nvSpPr>
        <p:spPr>
          <a:xfrm>
            <a:off x="-76200" y="457200"/>
            <a:ext cx="5848350" cy="1325563"/>
          </a:xfrm>
        </p:spPr>
        <p:txBody>
          <a:bodyPr>
            <a:normAutofit/>
          </a:bodyPr>
          <a:lstStyle/>
          <a:p>
            <a:pPr eaLnBrk="1" hangingPunct="1"/>
            <a:r>
              <a:rPr lang="en-US" altLang="en-US" sz="3000" b="1" dirty="0">
                <a:ea typeface="ＭＳ Ｐゴシック" panose="020B0600070205080204" pitchFamily="34" charset="-128"/>
              </a:rPr>
              <a:t>What does an overdose look like?</a:t>
            </a:r>
          </a:p>
        </p:txBody>
      </p:sp>
      <p:pic>
        <p:nvPicPr>
          <p:cNvPr id="2" name="Picture 1">
            <a:extLst>
              <a:ext uri="{FF2B5EF4-FFF2-40B4-BE49-F238E27FC236}">
                <a16:creationId xmlns:a16="http://schemas.microsoft.com/office/drawing/2014/main" id="{2338B80E-6024-9A87-1AF4-7DDF224E5834}"/>
              </a:ext>
            </a:extLst>
          </p:cNvPr>
          <p:cNvPicPr>
            <a:picLocks noChangeAspect="1"/>
          </p:cNvPicPr>
          <p:nvPr/>
        </p:nvPicPr>
        <p:blipFill>
          <a:blip r:embed="rId4"/>
          <a:stretch>
            <a:fillRect/>
          </a:stretch>
        </p:blipFill>
        <p:spPr>
          <a:xfrm>
            <a:off x="6607844" y="924892"/>
            <a:ext cx="2536156" cy="390178"/>
          </a:xfrm>
          <a:prstGeom prst="rect">
            <a:avLst/>
          </a:prstGeom>
        </p:spPr>
      </p:pic>
      <p:sp>
        <p:nvSpPr>
          <p:cNvPr id="5" name="Content Placeholder 4">
            <a:extLst>
              <a:ext uri="{FF2B5EF4-FFF2-40B4-BE49-F238E27FC236}">
                <a16:creationId xmlns:a16="http://schemas.microsoft.com/office/drawing/2014/main" id="{49E1A970-3419-A5A3-EB86-9598BF0B4AC1}"/>
              </a:ext>
            </a:extLst>
          </p:cNvPr>
          <p:cNvSpPr>
            <a:spLocks noGrp="1"/>
          </p:cNvSpPr>
          <p:nvPr>
            <p:ph idx="1"/>
          </p:nvPr>
        </p:nvSpPr>
        <p:spPr>
          <a:xfrm>
            <a:off x="2146" y="2049462"/>
            <a:ext cx="7886700" cy="4351338"/>
          </a:xfrm>
        </p:spPr>
        <p:txBody>
          <a:bodyPr/>
          <a:lstStyle/>
          <a:p>
            <a:r>
              <a:rPr lang="en-US" sz="2400" dirty="0"/>
              <a:t>Further assessment</a:t>
            </a:r>
          </a:p>
          <a:p>
            <a:pPr marL="514350" lvl="1" indent="-171450">
              <a:lnSpc>
                <a:spcPct val="150000"/>
              </a:lnSpc>
              <a:spcBef>
                <a:spcPts val="0"/>
              </a:spcBef>
              <a:defRPr sz="2000"/>
            </a:pPr>
            <a:r>
              <a:rPr lang="en-US" sz="2000" dirty="0"/>
              <a:t>Bluish color on the skin, nails, or lips</a:t>
            </a:r>
          </a:p>
          <a:p>
            <a:pPr marL="514350" lvl="1" indent="-171450">
              <a:lnSpc>
                <a:spcPct val="150000"/>
              </a:lnSpc>
              <a:spcBef>
                <a:spcPts val="0"/>
              </a:spcBef>
              <a:defRPr sz="2000"/>
            </a:pPr>
            <a:r>
              <a:rPr lang="en-US" sz="2000" dirty="0"/>
              <a:t>Small pupils</a:t>
            </a:r>
          </a:p>
          <a:p>
            <a:pPr marL="497205" lvl="1" indent="-154305">
              <a:lnSpc>
                <a:spcPct val="150000"/>
              </a:lnSpc>
              <a:spcBef>
                <a:spcPts val="0"/>
              </a:spcBef>
              <a:defRPr sz="2000"/>
            </a:pPr>
            <a:r>
              <a:rPr lang="en-US" sz="2000" dirty="0"/>
              <a:t>Skin is extremely pale and/or feels clammy to the touch</a:t>
            </a:r>
          </a:p>
          <a:p>
            <a:pPr marL="497205" lvl="1" indent="-154305">
              <a:lnSpc>
                <a:spcPct val="150000"/>
              </a:lnSpc>
              <a:spcBef>
                <a:spcPts val="0"/>
              </a:spcBef>
              <a:defRPr sz="2000"/>
            </a:pPr>
            <a:r>
              <a:rPr lang="en-US" sz="2000" dirty="0"/>
              <a:t>Fingernails or lips may have a purple or blue color</a:t>
            </a:r>
          </a:p>
          <a:p>
            <a:pPr lvl="1"/>
            <a:endParaRPr lang="en-US" dirty="0"/>
          </a:p>
          <a:p>
            <a:pPr lvl="1"/>
            <a:endParaRPr lang="en-US" dirty="0"/>
          </a:p>
        </p:txBody>
      </p:sp>
    </p:spTree>
    <p:custDataLst>
      <p:tags r:id="rId1"/>
    </p:custDataLst>
    <p:extLst>
      <p:ext uri="{BB962C8B-B14F-4D97-AF65-F5344CB8AC3E}">
        <p14:creationId xmlns:p14="http://schemas.microsoft.com/office/powerpoint/2010/main" val="1040054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74896C4-F151-2E6D-A714-7E7714AE40A0}"/>
              </a:ext>
            </a:extLst>
          </p:cNvPr>
          <p:cNvSpPr>
            <a:spLocks noGrp="1"/>
          </p:cNvSpPr>
          <p:nvPr>
            <p:ph type="title"/>
          </p:nvPr>
        </p:nvSpPr>
        <p:spPr>
          <a:xfrm>
            <a:off x="0" y="446707"/>
            <a:ext cx="6324600" cy="1325563"/>
          </a:xfrm>
        </p:spPr>
        <p:txBody>
          <a:bodyPr>
            <a:normAutofit/>
          </a:bodyPr>
          <a:lstStyle/>
          <a:p>
            <a:pPr eaLnBrk="1" hangingPunct="1"/>
            <a:r>
              <a:rPr lang="en-US" altLang="en-US" sz="3000" b="1" dirty="0">
                <a:ea typeface="ＭＳ Ｐゴシック" panose="020B0600070205080204" pitchFamily="34" charset="-128"/>
              </a:rPr>
              <a:t>Option 1: Adult Nasal Atomizer Use</a:t>
            </a:r>
          </a:p>
        </p:txBody>
      </p:sp>
      <p:sp>
        <p:nvSpPr>
          <p:cNvPr id="30723" name="Content Placeholder 2">
            <a:extLst>
              <a:ext uri="{FF2B5EF4-FFF2-40B4-BE49-F238E27FC236}">
                <a16:creationId xmlns:a16="http://schemas.microsoft.com/office/drawing/2014/main" id="{A1517B3C-FA5D-9FBC-0EED-2A0B68A9972C}"/>
              </a:ext>
            </a:extLst>
          </p:cNvPr>
          <p:cNvSpPr>
            <a:spLocks noGrp="1"/>
          </p:cNvSpPr>
          <p:nvPr>
            <p:ph idx="1"/>
          </p:nvPr>
        </p:nvSpPr>
        <p:spPr>
          <a:xfrm>
            <a:off x="0" y="2253471"/>
            <a:ext cx="7886700" cy="4351338"/>
          </a:xfrm>
        </p:spPr>
        <p:txBody>
          <a:bodyPr>
            <a:normAutofit/>
          </a:bodyPr>
          <a:lstStyle/>
          <a:p>
            <a:pPr eaLnBrk="1" hangingPunct="1">
              <a:lnSpc>
                <a:spcPct val="200000"/>
              </a:lnSpc>
            </a:pPr>
            <a:r>
              <a:rPr lang="en-US" altLang="en-US" sz="1800" dirty="0">
                <a:ea typeface="ＭＳ Ｐゴシック" panose="020B0600070205080204" pitchFamily="34" charset="-128"/>
              </a:rPr>
              <a:t>Administer one-half of the syringe (1mg) nasally with the atomizer. Wait 2-5 minutes to see if this is effective. If not, administer the second half in the other nostril.</a:t>
            </a:r>
          </a:p>
          <a:p>
            <a:pPr eaLnBrk="1" hangingPunct="1">
              <a:lnSpc>
                <a:spcPct val="200000"/>
              </a:lnSpc>
            </a:pPr>
            <a:r>
              <a:rPr lang="en-US" altLang="en-US" sz="1800" dirty="0">
                <a:ea typeface="ＭＳ Ｐゴシック" panose="020B0600070205080204" pitchFamily="34" charset="-128"/>
              </a:rPr>
              <a:t>Equipment needed:</a:t>
            </a:r>
          </a:p>
          <a:p>
            <a:pPr marL="514350" lvl="1" indent="-171450">
              <a:lnSpc>
                <a:spcPct val="160000"/>
              </a:lnSpc>
              <a:defRPr sz="1800"/>
            </a:pPr>
            <a:r>
              <a:rPr lang="en-US" dirty="0"/>
              <a:t>Prefilled naloxone syringe (2 mg/ 2ml)</a:t>
            </a:r>
          </a:p>
          <a:p>
            <a:pPr marL="514350" lvl="1" indent="-171450">
              <a:lnSpc>
                <a:spcPct val="160000"/>
              </a:lnSpc>
              <a:defRPr sz="1800"/>
            </a:pPr>
            <a:r>
              <a:rPr lang="en-US" dirty="0"/>
              <a:t>Atomizer attachment (mucosal atomizer device, “MAD”)</a:t>
            </a:r>
          </a:p>
          <a:p>
            <a:pPr marL="514350" lvl="1" indent="-171450">
              <a:lnSpc>
                <a:spcPct val="160000"/>
              </a:lnSpc>
              <a:defRPr sz="1800"/>
            </a:pPr>
            <a:endParaRPr lang="en-US" sz="1200" dirty="0"/>
          </a:p>
          <a:p>
            <a:pPr marL="476250" lvl="1" indent="-133350">
              <a:lnSpc>
                <a:spcPct val="160000"/>
              </a:lnSpc>
              <a:defRPr sz="1800"/>
            </a:pPr>
            <a:r>
              <a:rPr lang="en-US" sz="1200" dirty="0"/>
              <a:t>See following slides for preparation</a:t>
            </a:r>
          </a:p>
          <a:p>
            <a:pPr lvl="1">
              <a:lnSpc>
                <a:spcPct val="200000"/>
              </a:lnSpc>
            </a:pPr>
            <a:endParaRPr lang="en-US" altLang="en-US" sz="1500" dirty="0">
              <a:ea typeface="ＭＳ Ｐゴシック" panose="020B0600070205080204" pitchFamily="34" charset="-128"/>
            </a:endParaRPr>
          </a:p>
          <a:p>
            <a:pPr eaLnBrk="1" hangingPunct="1">
              <a:lnSpc>
                <a:spcPct val="200000"/>
              </a:lnSpc>
            </a:pPr>
            <a:endParaRPr lang="en-US" altLang="en-US" sz="3600" dirty="0">
              <a:ea typeface="ＭＳ Ｐゴシック" panose="020B0600070205080204" pitchFamily="34" charset="-128"/>
            </a:endParaRPr>
          </a:p>
          <a:p>
            <a:pPr eaLnBrk="1" hangingPunct="1">
              <a:lnSpc>
                <a:spcPct val="200000"/>
              </a:lnSpc>
            </a:pPr>
            <a:endParaRPr lang="en-US" altLang="en-US" sz="3600" dirty="0">
              <a:ea typeface="ＭＳ Ｐゴシック" panose="020B0600070205080204" pitchFamily="34" charset="-128"/>
            </a:endParaRPr>
          </a:p>
          <a:p>
            <a:pPr eaLnBrk="1" hangingPunct="1">
              <a:lnSpc>
                <a:spcPct val="200000"/>
              </a:lnSpc>
            </a:pPr>
            <a:endParaRPr lang="en-US" altLang="en-US" sz="2600" dirty="0">
              <a:ea typeface="ＭＳ Ｐゴシック" panose="020B0600070205080204" pitchFamily="34" charset="-128"/>
            </a:endParaRPr>
          </a:p>
        </p:txBody>
      </p:sp>
      <p:pic>
        <p:nvPicPr>
          <p:cNvPr id="2" name="Picture 1">
            <a:extLst>
              <a:ext uri="{FF2B5EF4-FFF2-40B4-BE49-F238E27FC236}">
                <a16:creationId xmlns:a16="http://schemas.microsoft.com/office/drawing/2014/main" id="{6D335C8E-DD35-A860-D8E5-C717102994C4}"/>
              </a:ext>
            </a:extLst>
          </p:cNvPr>
          <p:cNvPicPr>
            <a:picLocks noChangeAspect="1"/>
          </p:cNvPicPr>
          <p:nvPr/>
        </p:nvPicPr>
        <p:blipFill>
          <a:blip r:embed="rId4"/>
          <a:stretch>
            <a:fillRect/>
          </a:stretch>
        </p:blipFill>
        <p:spPr>
          <a:xfrm>
            <a:off x="6607844" y="914400"/>
            <a:ext cx="2536156" cy="390178"/>
          </a:xfrm>
          <a:prstGeom prst="rect">
            <a:avLst/>
          </a:prstGeom>
        </p:spPr>
      </p:pic>
      <p:pic>
        <p:nvPicPr>
          <p:cNvPr id="4" name="Picture 2" descr="Picture 2">
            <a:extLst>
              <a:ext uri="{FF2B5EF4-FFF2-40B4-BE49-F238E27FC236}">
                <a16:creationId xmlns:a16="http://schemas.microsoft.com/office/drawing/2014/main" id="{D23F47BD-AC8B-863D-4D4A-220A3D7F0D5F}"/>
              </a:ext>
            </a:extLst>
          </p:cNvPr>
          <p:cNvPicPr>
            <a:picLocks noChangeAspect="1"/>
          </p:cNvPicPr>
          <p:nvPr/>
        </p:nvPicPr>
        <p:blipFill>
          <a:blip r:embed="rId5"/>
          <a:srcRect l="45386" t="20460" r="41026"/>
          <a:stretch>
            <a:fillRect/>
          </a:stretch>
        </p:blipFill>
        <p:spPr>
          <a:xfrm rot="16200000">
            <a:off x="3967472" y="426388"/>
            <a:ext cx="666132" cy="2962275"/>
          </a:xfrm>
          <a:prstGeom prst="rect">
            <a:avLst/>
          </a:prstGeom>
          <a:ln w="12700">
            <a:miter lim="400000"/>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E92BA6A7-1B3F-09F5-6A53-4F23D5637E7C}"/>
              </a:ext>
            </a:extLst>
          </p:cNvPr>
          <p:cNvSpPr txBox="1">
            <a:spLocks/>
          </p:cNvSpPr>
          <p:nvPr/>
        </p:nvSpPr>
        <p:spPr bwMode="auto">
          <a:xfrm>
            <a:off x="31812" y="722491"/>
            <a:ext cx="379741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panose="020B0604020202020204" pitchFamily="34" charset="0"/>
              <a:buChar char="•"/>
              <a:defRPr sz="3200">
                <a:solidFill>
                  <a:srgbClr val="4F6228"/>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rgbClr val="4F6228"/>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rgbClr val="4F6228"/>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b="1" dirty="0">
                <a:solidFill>
                  <a:schemeClr val="tx1"/>
                </a:solidFill>
                <a:latin typeface="Times New Roman" panose="02020603050405020304" pitchFamily="18" charset="0"/>
                <a:cs typeface="Times New Roman" panose="02020603050405020304" pitchFamily="18" charset="0"/>
              </a:rPr>
              <a:t>Nasal Atomizer Use</a:t>
            </a:r>
          </a:p>
        </p:txBody>
      </p:sp>
      <p:pic>
        <p:nvPicPr>
          <p:cNvPr id="31747" name="Picture 2" descr="http://www.scancrit.com/wp-content/uploads/2011/11/MAD100-2.jpg">
            <a:extLst>
              <a:ext uri="{FF2B5EF4-FFF2-40B4-BE49-F238E27FC236}">
                <a16:creationId xmlns:a16="http://schemas.microsoft.com/office/drawing/2014/main" id="{3C776871-873B-E9E7-716E-A508EB26A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57400"/>
            <a:ext cx="5643563"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231DFB0-EC6D-AE6D-44FB-F1A1533AA650}"/>
              </a:ext>
            </a:extLst>
          </p:cNvPr>
          <p:cNvPicPr>
            <a:picLocks noChangeAspect="1"/>
          </p:cNvPicPr>
          <p:nvPr/>
        </p:nvPicPr>
        <p:blipFill>
          <a:blip r:embed="rId4"/>
          <a:stretch>
            <a:fillRect/>
          </a:stretch>
        </p:blipFill>
        <p:spPr>
          <a:xfrm>
            <a:off x="6576032" y="870302"/>
            <a:ext cx="2536156" cy="390178"/>
          </a:xfrm>
          <a:prstGeom prst="rect">
            <a:avLst/>
          </a:prstGeom>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D3A0973-2768-9C0E-B7A9-D581B9805935}"/>
              </a:ext>
            </a:extLst>
          </p:cNvPr>
          <p:cNvSpPr>
            <a:spLocks noGrp="1"/>
          </p:cNvSpPr>
          <p:nvPr>
            <p:ph type="title"/>
          </p:nvPr>
        </p:nvSpPr>
        <p:spPr>
          <a:xfrm>
            <a:off x="0" y="457200"/>
            <a:ext cx="3790950" cy="1325563"/>
          </a:xfrm>
        </p:spPr>
        <p:txBody>
          <a:bodyPr/>
          <a:lstStyle/>
          <a:p>
            <a:pPr eaLnBrk="1" hangingPunct="1"/>
            <a:r>
              <a:rPr lang="en-US" altLang="en-US" b="1" dirty="0">
                <a:latin typeface="Times New Roman" panose="02020603050405020304" pitchFamily="18" charset="0"/>
                <a:ea typeface="ＭＳ Ｐゴシック" panose="020B0600070205080204" pitchFamily="34" charset="-128"/>
                <a:cs typeface="Times New Roman" panose="02020603050405020304" pitchFamily="18" charset="0"/>
              </a:rPr>
              <a:t>Preparation: Step 1</a:t>
            </a:r>
          </a:p>
        </p:txBody>
      </p:sp>
      <p:pic>
        <p:nvPicPr>
          <p:cNvPr id="32771" name="Picture 2">
            <a:extLst>
              <a:ext uri="{FF2B5EF4-FFF2-40B4-BE49-F238E27FC236}">
                <a16:creationId xmlns:a16="http://schemas.microsoft.com/office/drawing/2014/main" id="{7F5EFDD4-C82E-DC0C-43A6-DC685EECA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905000"/>
            <a:ext cx="5046663"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B72B9368-348C-B049-F72D-AEBDDAAA67D6}"/>
              </a:ext>
            </a:extLst>
          </p:cNvPr>
          <p:cNvPicPr>
            <a:picLocks noChangeAspect="1"/>
          </p:cNvPicPr>
          <p:nvPr/>
        </p:nvPicPr>
        <p:blipFill>
          <a:blip r:embed="rId5"/>
          <a:stretch>
            <a:fillRect/>
          </a:stretch>
        </p:blipFill>
        <p:spPr>
          <a:xfrm>
            <a:off x="6607844" y="870359"/>
            <a:ext cx="2536156" cy="390178"/>
          </a:xfrm>
          <a:prstGeom prst="rect">
            <a:avLst/>
          </a:prstGeom>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E11A3EC-DA0B-ED74-2F90-B57FEC542443}"/>
              </a:ext>
            </a:extLst>
          </p:cNvPr>
          <p:cNvSpPr>
            <a:spLocks noGrp="1"/>
          </p:cNvSpPr>
          <p:nvPr>
            <p:ph type="title"/>
          </p:nvPr>
        </p:nvSpPr>
        <p:spPr>
          <a:xfrm>
            <a:off x="0" y="457200"/>
            <a:ext cx="3462338" cy="1325563"/>
          </a:xfrm>
        </p:spPr>
        <p:txBody>
          <a:bodyPr>
            <a:normAutofit/>
          </a:bodyPr>
          <a:lstStyle/>
          <a:p>
            <a:pPr eaLnBrk="1" hangingPunct="1"/>
            <a:r>
              <a:rPr lang="en-US" altLang="en-US" sz="3000" b="1" dirty="0">
                <a:ea typeface="ＭＳ Ｐゴシック" panose="020B0600070205080204" pitchFamily="34" charset="-128"/>
              </a:rPr>
              <a:t>Preparation: Step 2</a:t>
            </a:r>
          </a:p>
        </p:txBody>
      </p:sp>
      <p:pic>
        <p:nvPicPr>
          <p:cNvPr id="33795" name="Picture 2">
            <a:extLst>
              <a:ext uri="{FF2B5EF4-FFF2-40B4-BE49-F238E27FC236}">
                <a16:creationId xmlns:a16="http://schemas.microsoft.com/office/drawing/2014/main" id="{679F0E10-BDAF-5D51-497A-E5AFD19F0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0"/>
            <a:ext cx="3462338" cy="259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3">
            <a:extLst>
              <a:ext uri="{FF2B5EF4-FFF2-40B4-BE49-F238E27FC236}">
                <a16:creationId xmlns:a16="http://schemas.microsoft.com/office/drawing/2014/main" id="{6B42E8D9-F515-14A7-6C8D-87A4BD787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301875"/>
            <a:ext cx="3413125" cy="256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33928DF7-35FF-7822-8951-9AD8488C3DF7}"/>
              </a:ext>
            </a:extLst>
          </p:cNvPr>
          <p:cNvPicPr>
            <a:picLocks noChangeAspect="1"/>
          </p:cNvPicPr>
          <p:nvPr/>
        </p:nvPicPr>
        <p:blipFill>
          <a:blip r:embed="rId6"/>
          <a:stretch>
            <a:fillRect/>
          </a:stretch>
        </p:blipFill>
        <p:spPr>
          <a:xfrm>
            <a:off x="6607844" y="838200"/>
            <a:ext cx="2536156" cy="390178"/>
          </a:xfrm>
          <a:prstGeom prst="rect">
            <a:avLst/>
          </a:prstGeom>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E56EF9B-75D1-6380-65D3-AF9FAAEB3DE1}"/>
              </a:ext>
            </a:extLst>
          </p:cNvPr>
          <p:cNvSpPr>
            <a:spLocks noGrp="1"/>
          </p:cNvSpPr>
          <p:nvPr>
            <p:ph type="title"/>
          </p:nvPr>
        </p:nvSpPr>
        <p:spPr>
          <a:xfrm>
            <a:off x="0" y="382448"/>
            <a:ext cx="3409950" cy="1325563"/>
          </a:xfrm>
        </p:spPr>
        <p:txBody>
          <a:bodyPr>
            <a:normAutofit/>
          </a:bodyPr>
          <a:lstStyle/>
          <a:p>
            <a:pPr eaLnBrk="1" hangingPunct="1"/>
            <a:r>
              <a:rPr lang="en-US" altLang="en-US" sz="3000" b="1" dirty="0">
                <a:latin typeface="Times New Roman" panose="02020603050405020304" pitchFamily="18" charset="0"/>
                <a:ea typeface="ＭＳ Ｐゴシック" panose="020B0600070205080204" pitchFamily="34" charset="-128"/>
                <a:cs typeface="Times New Roman" panose="02020603050405020304" pitchFamily="18" charset="0"/>
              </a:rPr>
              <a:t>Preparation: Step 3</a:t>
            </a:r>
          </a:p>
        </p:txBody>
      </p:sp>
      <p:pic>
        <p:nvPicPr>
          <p:cNvPr id="34819" name="Picture 2">
            <a:extLst>
              <a:ext uri="{FF2B5EF4-FFF2-40B4-BE49-F238E27FC236}">
                <a16:creationId xmlns:a16="http://schemas.microsoft.com/office/drawing/2014/main" id="{A7524FAA-A779-CB71-C7F9-36C3C654EB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30463"/>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0" name="Picture 3">
            <a:extLst>
              <a:ext uri="{FF2B5EF4-FFF2-40B4-BE49-F238E27FC236}">
                <a16:creationId xmlns:a16="http://schemas.microsoft.com/office/drawing/2014/main" id="{CAFA2C3D-BBF3-6520-91E7-2DF1975E13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41935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CAE3F54D-DBCB-0952-F4F0-2183A9FB01F9}"/>
              </a:ext>
            </a:extLst>
          </p:cNvPr>
          <p:cNvPicPr>
            <a:picLocks noChangeAspect="1"/>
          </p:cNvPicPr>
          <p:nvPr/>
        </p:nvPicPr>
        <p:blipFill>
          <a:blip r:embed="rId6"/>
          <a:stretch>
            <a:fillRect/>
          </a:stretch>
        </p:blipFill>
        <p:spPr>
          <a:xfrm>
            <a:off x="6607844" y="850140"/>
            <a:ext cx="2536156" cy="390178"/>
          </a:xfrm>
          <a:prstGeom prst="rect">
            <a:avLst/>
          </a:prstGeom>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CE46779-2047-A533-FB68-5E1C74C8D8CB}"/>
              </a:ext>
            </a:extLst>
          </p:cNvPr>
          <p:cNvSpPr>
            <a:spLocks noGrp="1"/>
          </p:cNvSpPr>
          <p:nvPr>
            <p:ph type="title"/>
          </p:nvPr>
        </p:nvSpPr>
        <p:spPr>
          <a:xfrm>
            <a:off x="0" y="457200"/>
            <a:ext cx="3638550" cy="1325563"/>
          </a:xfrm>
        </p:spPr>
        <p:txBody>
          <a:bodyPr>
            <a:normAutofit/>
          </a:bodyPr>
          <a:lstStyle/>
          <a:p>
            <a:pPr eaLnBrk="1" hangingPunct="1"/>
            <a:r>
              <a:rPr lang="en-US" altLang="en-US" sz="3000" b="1" dirty="0">
                <a:ea typeface="ＭＳ Ｐゴシック" panose="020B0600070205080204" pitchFamily="34" charset="-128"/>
              </a:rPr>
              <a:t>Preparation: Step 4</a:t>
            </a:r>
          </a:p>
        </p:txBody>
      </p:sp>
      <p:pic>
        <p:nvPicPr>
          <p:cNvPr id="35843" name="Picture 2">
            <a:extLst>
              <a:ext uri="{FF2B5EF4-FFF2-40B4-BE49-F238E27FC236}">
                <a16:creationId xmlns:a16="http://schemas.microsoft.com/office/drawing/2014/main" id="{6C0A0558-1EC2-919E-FF32-EFC1CDD2F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2209800"/>
            <a:ext cx="374650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3">
            <a:extLst>
              <a:ext uri="{FF2B5EF4-FFF2-40B4-BE49-F238E27FC236}">
                <a16:creationId xmlns:a16="http://schemas.microsoft.com/office/drawing/2014/main" id="{169FB2D6-9FD5-B192-F987-6C823A40A2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209800"/>
            <a:ext cx="374650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E494FCD3-DCC1-14FC-B6C4-C11100CF6FFD}"/>
              </a:ext>
            </a:extLst>
          </p:cNvPr>
          <p:cNvPicPr>
            <a:picLocks noChangeAspect="1"/>
          </p:cNvPicPr>
          <p:nvPr/>
        </p:nvPicPr>
        <p:blipFill>
          <a:blip r:embed="rId6"/>
          <a:stretch>
            <a:fillRect/>
          </a:stretch>
        </p:blipFill>
        <p:spPr>
          <a:xfrm>
            <a:off x="6607844" y="838200"/>
            <a:ext cx="2536156" cy="390178"/>
          </a:xfrm>
          <a:prstGeom prst="rect">
            <a:avLst/>
          </a:prstGeom>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7375B72-E628-9737-D25A-DF073949F09F}"/>
              </a:ext>
            </a:extLst>
          </p:cNvPr>
          <p:cNvSpPr>
            <a:spLocks noGrp="1"/>
          </p:cNvSpPr>
          <p:nvPr>
            <p:ph type="title"/>
          </p:nvPr>
        </p:nvSpPr>
        <p:spPr>
          <a:xfrm>
            <a:off x="-28852" y="446707"/>
            <a:ext cx="5086350" cy="1325563"/>
          </a:xfrm>
        </p:spPr>
        <p:txBody>
          <a:bodyPr>
            <a:normAutofit/>
          </a:bodyPr>
          <a:lstStyle/>
          <a:p>
            <a:pPr eaLnBrk="1" hangingPunct="1"/>
            <a:r>
              <a:rPr lang="en-US" altLang="en-US" sz="3000" b="1" dirty="0">
                <a:latin typeface="Times New Roman" panose="02020603050405020304" pitchFamily="18" charset="0"/>
                <a:ea typeface="ＭＳ Ｐゴシック" panose="020B0600070205080204" pitchFamily="34" charset="-128"/>
                <a:cs typeface="Times New Roman" panose="02020603050405020304" pitchFamily="18" charset="0"/>
              </a:rPr>
              <a:t>One Luer Attached Atomizer</a:t>
            </a:r>
          </a:p>
        </p:txBody>
      </p:sp>
      <p:pic>
        <p:nvPicPr>
          <p:cNvPr id="36867" name="Picture 2">
            <a:extLst>
              <a:ext uri="{FF2B5EF4-FFF2-40B4-BE49-F238E27FC236}">
                <a16:creationId xmlns:a16="http://schemas.microsoft.com/office/drawing/2014/main" id="{33F6B1FE-3341-9988-879A-64FD09A4F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1336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35DE8440-06E2-A1F8-C9C1-4D786EBF3086}"/>
              </a:ext>
            </a:extLst>
          </p:cNvPr>
          <p:cNvPicPr>
            <a:picLocks noChangeAspect="1"/>
          </p:cNvPicPr>
          <p:nvPr/>
        </p:nvPicPr>
        <p:blipFill>
          <a:blip r:embed="rId5"/>
          <a:stretch>
            <a:fillRect/>
          </a:stretch>
        </p:blipFill>
        <p:spPr>
          <a:xfrm>
            <a:off x="6607844" y="914400"/>
            <a:ext cx="2536156" cy="390178"/>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606CB370-3A1D-0147-B9CA-DD17C484DAC6}"/>
              </a:ext>
            </a:extLst>
          </p:cNvPr>
          <p:cNvSpPr>
            <a:spLocks noGrp="1"/>
          </p:cNvSpPr>
          <p:nvPr>
            <p:ph type="title"/>
          </p:nvPr>
        </p:nvSpPr>
        <p:spPr>
          <a:xfrm>
            <a:off x="16276" y="652289"/>
            <a:ext cx="3505200" cy="914400"/>
          </a:xfrm>
        </p:spPr>
        <p:txBody>
          <a:bodyPr/>
          <a:lstStyle/>
          <a:p>
            <a:pPr eaLnBrk="1" hangingPunct="1"/>
            <a:r>
              <a:rPr lang="en-US" altLang="en-US" b="1" dirty="0">
                <a:ea typeface="ＭＳ Ｐゴシック" panose="020B0600070205080204" pitchFamily="34" charset="-128"/>
              </a:rPr>
              <a:t>Administration</a:t>
            </a:r>
          </a:p>
        </p:txBody>
      </p:sp>
      <p:sp>
        <p:nvSpPr>
          <p:cNvPr id="37891" name="Content Placeholder 2">
            <a:extLst>
              <a:ext uri="{FF2B5EF4-FFF2-40B4-BE49-F238E27FC236}">
                <a16:creationId xmlns:a16="http://schemas.microsoft.com/office/drawing/2014/main" id="{3A9C385E-D1F5-07C7-9EE6-D3A0D7CAF832}"/>
              </a:ext>
            </a:extLst>
          </p:cNvPr>
          <p:cNvSpPr>
            <a:spLocks noGrp="1"/>
          </p:cNvSpPr>
          <p:nvPr>
            <p:ph idx="1"/>
          </p:nvPr>
        </p:nvSpPr>
        <p:spPr>
          <a:xfrm>
            <a:off x="-14848" y="1905000"/>
            <a:ext cx="9265328" cy="4453111"/>
          </a:xfrm>
        </p:spPr>
        <p:txBody>
          <a:bodyPr/>
          <a:lstStyle/>
          <a:p>
            <a:pPr eaLnBrk="1" hangingPunct="1">
              <a:lnSpc>
                <a:spcPct val="200000"/>
              </a:lnSpc>
            </a:pPr>
            <a:r>
              <a:rPr lang="en-US" altLang="en-US" dirty="0">
                <a:ea typeface="ＭＳ Ｐゴシック" panose="020B0600070205080204" pitchFamily="34" charset="-128"/>
              </a:rPr>
              <a:t>Assemble kit (if applicable).</a:t>
            </a:r>
          </a:p>
          <a:p>
            <a:pPr eaLnBrk="1" hangingPunct="1">
              <a:lnSpc>
                <a:spcPct val="200000"/>
              </a:lnSpc>
            </a:pPr>
            <a:r>
              <a:rPr lang="en-US" altLang="en-US" dirty="0">
                <a:ea typeface="ＭＳ Ｐゴシック" panose="020B0600070205080204" pitchFamily="34" charset="-128"/>
              </a:rPr>
              <a:t>Gently but firmly place the atomizer in one nostril and spray. </a:t>
            </a:r>
          </a:p>
          <a:p>
            <a:pPr marL="171450" marR="0" lvl="0" indent="-171450" algn="l" defTabSz="685800" rtl="0" eaLnBrk="1" fontAlgn="auto" latinLnBrk="0" hangingPunct="1">
              <a:lnSpc>
                <a:spcPct val="200000"/>
              </a:lnSpc>
              <a:spcBef>
                <a:spcPts val="750"/>
              </a:spcBef>
              <a:spcAft>
                <a:spcPts val="0"/>
              </a:spcAft>
              <a:buClrTx/>
              <a:buSzTx/>
              <a:buFont typeface="Arial" panose="020B0604020202020204" pitchFamily="34" charset="0"/>
              <a:buChar char="•"/>
              <a:tabLst/>
              <a:defRPr/>
            </a:pPr>
            <a:r>
              <a:rPr kumimoji="0" lang="en-US" altLang="en-US" sz="21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If only one nostril is available, put all of the medication on that side.</a:t>
            </a:r>
          </a:p>
          <a:p>
            <a:pPr marL="171450" marR="0" lvl="0" indent="-171450" algn="l" defTabSz="685800" rtl="0" eaLnBrk="1" fontAlgn="auto" latinLnBrk="0" hangingPunct="1">
              <a:lnSpc>
                <a:spcPct val="200000"/>
              </a:lnSpc>
              <a:spcBef>
                <a:spcPts val="750"/>
              </a:spcBef>
              <a:spcAft>
                <a:spcPts val="0"/>
              </a:spcAft>
              <a:buClrTx/>
              <a:buSzTx/>
              <a:buFont typeface="Arial" panose="020B0604020202020204" pitchFamily="34" charset="0"/>
              <a:buChar char="•"/>
              <a:tabLst/>
              <a:defRPr/>
            </a:pPr>
            <a:r>
              <a:rPr lang="en-US" altLang="en-US" dirty="0">
                <a:solidFill>
                  <a:prstClr val="black"/>
                </a:solidFill>
                <a:ea typeface="ＭＳ Ｐゴシック" panose="020B0600070205080204" pitchFamily="34" charset="-128"/>
              </a:rPr>
              <a:t>Gently roll the patient onto their side or the recovery position.</a:t>
            </a:r>
            <a:endParaRPr lang="en-US" altLang="en-US" dirty="0">
              <a:ea typeface="ＭＳ Ｐゴシック" panose="020B0600070205080204" pitchFamily="34" charset="-128"/>
            </a:endParaRPr>
          </a:p>
          <a:p>
            <a:pPr eaLnBrk="1" hangingPunct="1">
              <a:lnSpc>
                <a:spcPct val="200000"/>
              </a:lnSpc>
            </a:pPr>
            <a:r>
              <a:rPr lang="en-US" altLang="en-US" dirty="0">
                <a:ea typeface="ＭＳ Ｐゴシック" panose="020B0600070205080204" pitchFamily="34" charset="-128"/>
              </a:rPr>
              <a:t>Call for medical assistance via radio communications or 911. </a:t>
            </a:r>
          </a:p>
          <a:p>
            <a:pPr>
              <a:lnSpc>
                <a:spcPct val="200000"/>
              </a:lnSpc>
            </a:pPr>
            <a:r>
              <a:rPr lang="en-US" dirty="0"/>
              <a:t>Consider contacting poison control if other poisons are suspected : (800) 222-1222</a:t>
            </a:r>
          </a:p>
          <a:p>
            <a:pPr eaLnBrk="1" hangingPunct="1">
              <a:lnSpc>
                <a:spcPct val="200000"/>
              </a:lnSpc>
            </a:pPr>
            <a:endParaRPr lang="en-US" altLang="en-US" dirty="0">
              <a:ea typeface="ＭＳ Ｐゴシック" panose="020B0600070205080204" pitchFamily="34" charset="-128"/>
            </a:endParaRPr>
          </a:p>
          <a:p>
            <a:pPr eaLnBrk="1" hangingPunct="1">
              <a:lnSpc>
                <a:spcPct val="200000"/>
              </a:lnSpc>
            </a:pPr>
            <a:endParaRPr lang="en-US" altLang="en-US" dirty="0">
              <a:ea typeface="ＭＳ Ｐゴシック" panose="020B0600070205080204" pitchFamily="34" charset="-128"/>
            </a:endParaRPr>
          </a:p>
        </p:txBody>
      </p:sp>
      <p:pic>
        <p:nvPicPr>
          <p:cNvPr id="2" name="Picture 1">
            <a:extLst>
              <a:ext uri="{FF2B5EF4-FFF2-40B4-BE49-F238E27FC236}">
                <a16:creationId xmlns:a16="http://schemas.microsoft.com/office/drawing/2014/main" id="{C8914B89-5106-3044-A6AB-C10F6B7D8203}"/>
              </a:ext>
            </a:extLst>
          </p:cNvPr>
          <p:cNvPicPr>
            <a:picLocks noChangeAspect="1"/>
          </p:cNvPicPr>
          <p:nvPr/>
        </p:nvPicPr>
        <p:blipFill>
          <a:blip r:embed="rId4"/>
          <a:stretch>
            <a:fillRect/>
          </a:stretch>
        </p:blipFill>
        <p:spPr>
          <a:xfrm>
            <a:off x="6591568" y="838200"/>
            <a:ext cx="2536156" cy="390178"/>
          </a:xfrm>
          <a:prstGeom prst="rect">
            <a:avLst/>
          </a:prstGeom>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44BC0C0-6D6B-BC8E-BDD4-2F0B1F5E1229}"/>
              </a:ext>
            </a:extLst>
          </p:cNvPr>
          <p:cNvSpPr>
            <a:spLocks noGrp="1"/>
          </p:cNvSpPr>
          <p:nvPr>
            <p:ph type="title"/>
          </p:nvPr>
        </p:nvSpPr>
        <p:spPr>
          <a:xfrm>
            <a:off x="-76200" y="470994"/>
            <a:ext cx="6553200" cy="1325563"/>
          </a:xfrm>
        </p:spPr>
        <p:txBody>
          <a:bodyPr>
            <a:normAutofit/>
          </a:bodyPr>
          <a:lstStyle/>
          <a:p>
            <a:r>
              <a:rPr lang="en-US" altLang="en-US" sz="3000" b="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Option 2: </a:t>
            </a:r>
            <a:r>
              <a:rPr lang="en-US" altLang="en-US" sz="3000" b="1" dirty="0">
                <a:latin typeface="Times New Roman" panose="02020603050405020304" pitchFamily="18" charset="0"/>
                <a:ea typeface="ＭＳ Ｐゴシック" panose="020B0600070205080204" pitchFamily="34" charset="-128"/>
                <a:cs typeface="Times New Roman" panose="02020603050405020304" pitchFamily="18" charset="0"/>
              </a:rPr>
              <a:t>NARCAN NASAL SPRAY</a:t>
            </a:r>
          </a:p>
        </p:txBody>
      </p:sp>
      <p:pic>
        <p:nvPicPr>
          <p:cNvPr id="38915" name="Picture 2">
            <a:extLst>
              <a:ext uri="{FF2B5EF4-FFF2-40B4-BE49-F238E27FC236}">
                <a16:creationId xmlns:a16="http://schemas.microsoft.com/office/drawing/2014/main" id="{8DDE15CF-85F7-8604-4177-F695DC96B06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288925" y="2057400"/>
            <a:ext cx="3960916"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6" name="Content Placeholder 4">
            <a:extLst>
              <a:ext uri="{FF2B5EF4-FFF2-40B4-BE49-F238E27FC236}">
                <a16:creationId xmlns:a16="http://schemas.microsoft.com/office/drawing/2014/main" id="{5AFBF22D-E38B-9EC0-01AC-B3B642829476}"/>
              </a:ext>
            </a:extLst>
          </p:cNvPr>
          <p:cNvSpPr>
            <a:spLocks noGrp="1"/>
          </p:cNvSpPr>
          <p:nvPr>
            <p:ph sz="half" idx="2"/>
          </p:nvPr>
        </p:nvSpPr>
        <p:spPr>
          <a:xfrm>
            <a:off x="4724400" y="2438400"/>
            <a:ext cx="4038600" cy="3223419"/>
          </a:xfrm>
        </p:spPr>
        <p:txBody>
          <a:bodyPr/>
          <a:lstStyle/>
          <a:p>
            <a:r>
              <a:rPr lang="en-US" altLang="en-US" sz="2100" dirty="0">
                <a:latin typeface="Times New Roman" panose="02020603050405020304" pitchFamily="18" charset="0"/>
                <a:ea typeface="ＭＳ Ｐゴシック" panose="020B0600070205080204" pitchFamily="34" charset="-128"/>
                <a:cs typeface="Times New Roman" panose="02020603050405020304" pitchFamily="18" charset="0"/>
              </a:rPr>
              <a:t>FDA Approved</a:t>
            </a:r>
          </a:p>
          <a:p>
            <a:r>
              <a:rPr lang="en-US" altLang="en-US" sz="2100" dirty="0">
                <a:latin typeface="Times New Roman" panose="02020603050405020304" pitchFamily="18" charset="0"/>
                <a:ea typeface="ＭＳ Ｐゴシック" panose="020B0600070205080204" pitchFamily="34" charset="-128"/>
                <a:cs typeface="Times New Roman" panose="02020603050405020304" pitchFamily="18" charset="0"/>
              </a:rPr>
              <a:t>Set single dose </a:t>
            </a:r>
          </a:p>
          <a:p>
            <a:r>
              <a:rPr lang="en-US" altLang="en-US" sz="2100" dirty="0">
                <a:latin typeface="Times New Roman" panose="02020603050405020304" pitchFamily="18" charset="0"/>
                <a:ea typeface="ＭＳ Ｐゴシック" panose="020B0600070205080204" pitchFamily="34" charset="-128"/>
                <a:cs typeface="Times New Roman" panose="02020603050405020304" pitchFamily="18" charset="0"/>
              </a:rPr>
              <a:t>No Assembly</a:t>
            </a:r>
          </a:p>
          <a:p>
            <a:r>
              <a:rPr lang="en-US" altLang="en-US" sz="2100" dirty="0">
                <a:latin typeface="Times New Roman" panose="02020603050405020304" pitchFamily="18" charset="0"/>
                <a:ea typeface="ＭＳ Ｐゴシック" panose="020B0600070205080204" pitchFamily="34" charset="-128"/>
                <a:cs typeface="Times New Roman" panose="02020603050405020304" pitchFamily="18" charset="0"/>
              </a:rPr>
              <a:t>High concentration</a:t>
            </a:r>
          </a:p>
          <a:p>
            <a:r>
              <a:rPr lang="en-US" altLang="en-US" sz="2100" dirty="0">
                <a:latin typeface="Times New Roman" panose="02020603050405020304" pitchFamily="18" charset="0"/>
                <a:ea typeface="ＭＳ Ｐゴシック" panose="020B0600070205080204" pitchFamily="34" charset="-128"/>
                <a:cs typeface="Times New Roman" panose="02020603050405020304" pitchFamily="18" charset="0"/>
              </a:rPr>
              <a:t>CANNOT be titrated </a:t>
            </a:r>
          </a:p>
          <a:p>
            <a:pPr marL="0" indent="0">
              <a:buNone/>
            </a:pP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8918" name="Rectangle 5">
            <a:extLst>
              <a:ext uri="{FF2B5EF4-FFF2-40B4-BE49-F238E27FC236}">
                <a16:creationId xmlns:a16="http://schemas.microsoft.com/office/drawing/2014/main" id="{4476C9CF-ADC8-CDF2-160D-979C57C0A142}"/>
              </a:ext>
            </a:extLst>
          </p:cNvPr>
          <p:cNvSpPr>
            <a:spLocks noChangeArrowheads="1"/>
          </p:cNvSpPr>
          <p:nvPr/>
        </p:nvSpPr>
        <p:spPr bwMode="auto">
          <a:xfrm>
            <a:off x="517525" y="6099175"/>
            <a:ext cx="3902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4F6228"/>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rgbClr val="4F6228"/>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rgbClr val="4F6228"/>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F6228"/>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a:solidFill>
                  <a:schemeClr val="tx1"/>
                </a:solidFill>
                <a:latin typeface="Tw Cen MT" panose="020B0602020104020603" pitchFamily="34" charset="0"/>
              </a:rPr>
              <a:t>http://www.narcannasalspray.com/helpful-resources/</a:t>
            </a:r>
          </a:p>
        </p:txBody>
      </p:sp>
      <p:pic>
        <p:nvPicPr>
          <p:cNvPr id="2" name="Picture 1">
            <a:extLst>
              <a:ext uri="{FF2B5EF4-FFF2-40B4-BE49-F238E27FC236}">
                <a16:creationId xmlns:a16="http://schemas.microsoft.com/office/drawing/2014/main" id="{2127A64F-5024-99AD-51AA-9E96C399E9E3}"/>
              </a:ext>
            </a:extLst>
          </p:cNvPr>
          <p:cNvPicPr>
            <a:picLocks noChangeAspect="1"/>
          </p:cNvPicPr>
          <p:nvPr/>
        </p:nvPicPr>
        <p:blipFill>
          <a:blip r:embed="rId3"/>
          <a:stretch>
            <a:fillRect/>
          </a:stretch>
        </p:blipFill>
        <p:spPr>
          <a:xfrm>
            <a:off x="6606435" y="838200"/>
            <a:ext cx="2536156" cy="3901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502EF9E-7FFD-282F-0606-B72B9DDF54E6}"/>
              </a:ext>
            </a:extLst>
          </p:cNvPr>
          <p:cNvSpPr>
            <a:spLocks noGrp="1"/>
          </p:cNvSpPr>
          <p:nvPr>
            <p:ph type="title"/>
          </p:nvPr>
        </p:nvSpPr>
        <p:spPr>
          <a:xfrm>
            <a:off x="304800" y="304800"/>
            <a:ext cx="7886700" cy="1325563"/>
          </a:xfrm>
        </p:spPr>
        <p:txBody>
          <a:bodyPr/>
          <a:lstStyle/>
          <a:p>
            <a:r>
              <a:rPr lang="en-US" altLang="en-US" b="1" dirty="0">
                <a:ea typeface="ＭＳ Ｐゴシック" panose="020B0600070205080204" pitchFamily="34" charset="-128"/>
              </a:rPr>
              <a:t>5 MRSA §2353.3 </a:t>
            </a:r>
            <a:br>
              <a:rPr lang="en-US" altLang="en-US" b="1" dirty="0">
                <a:ea typeface="ＭＳ Ｐゴシック" panose="020B0600070205080204" pitchFamily="34" charset="-128"/>
              </a:rPr>
            </a:br>
            <a:r>
              <a:rPr lang="en-US" altLang="en-US" sz="3200" b="1" dirty="0">
                <a:ea typeface="ＭＳ Ｐゴシック" panose="020B0600070205080204" pitchFamily="34" charset="-128"/>
              </a:rPr>
              <a:t>(effective 4/29/14)</a:t>
            </a:r>
          </a:p>
        </p:txBody>
      </p:sp>
      <p:sp>
        <p:nvSpPr>
          <p:cNvPr id="14339" name="Content Placeholder 2">
            <a:extLst>
              <a:ext uri="{FF2B5EF4-FFF2-40B4-BE49-F238E27FC236}">
                <a16:creationId xmlns:a16="http://schemas.microsoft.com/office/drawing/2014/main" id="{E19F1362-04CF-E63E-1EE0-CEC95D4D7278}"/>
              </a:ext>
            </a:extLst>
          </p:cNvPr>
          <p:cNvSpPr>
            <a:spLocks noGrp="1"/>
          </p:cNvSpPr>
          <p:nvPr>
            <p:ph idx="1"/>
          </p:nvPr>
        </p:nvSpPr>
        <p:spPr>
          <a:xfrm>
            <a:off x="304800" y="1630363"/>
            <a:ext cx="8229600" cy="3886200"/>
          </a:xfrm>
        </p:spPr>
        <p:txBody>
          <a:bodyPr>
            <a:normAutofit/>
          </a:bodyPr>
          <a:lstStyle/>
          <a:p>
            <a:pPr marL="0" indent="0" algn="ctr">
              <a:lnSpc>
                <a:spcPct val="200000"/>
              </a:lnSpc>
              <a:buFont typeface="Arial" panose="020B0604020202020204" pitchFamily="34" charset="0"/>
              <a:buNone/>
            </a:pPr>
            <a:r>
              <a:rPr lang="en-US" altLang="en-US" sz="2400" dirty="0">
                <a:ea typeface="ＭＳ Ｐゴシック" panose="020B0600070205080204" pitchFamily="34" charset="-128"/>
              </a:rPr>
              <a:t>Law enforcement officers and municipal firefighters, </a:t>
            </a:r>
            <a:r>
              <a:rPr lang="en-US" altLang="en-US" sz="2400" i="1" dirty="0">
                <a:ea typeface="ＭＳ Ｐゴシック" panose="020B0600070205080204" pitchFamily="34" charset="-128"/>
              </a:rPr>
              <a:t>in accordance with their agency/municipality policies</a:t>
            </a:r>
            <a:r>
              <a:rPr lang="en-US" altLang="en-US" sz="2400" dirty="0">
                <a:ea typeface="ＭＳ Ｐゴシック" panose="020B0600070205080204" pitchFamily="34" charset="-128"/>
              </a:rPr>
              <a:t>, may administer </a:t>
            </a:r>
            <a:r>
              <a:rPr lang="en-US" altLang="en-US" sz="2400" i="1" dirty="0">
                <a:ea typeface="ＭＳ Ｐゴシック" panose="020B0600070205080204" pitchFamily="34" charset="-128"/>
              </a:rPr>
              <a:t>intranasal</a:t>
            </a:r>
            <a:r>
              <a:rPr lang="en-US" altLang="en-US" sz="2400" dirty="0">
                <a:ea typeface="ＭＳ Ｐゴシック" panose="020B0600070205080204" pitchFamily="34" charset="-128"/>
              </a:rPr>
              <a:t> naloxone as clinically indicated if the officer or firefighter has received medical training as adopted by the Medical Direction and Practices Board. (paraphrased)</a:t>
            </a:r>
          </a:p>
        </p:txBody>
      </p:sp>
      <p:pic>
        <p:nvPicPr>
          <p:cNvPr id="2" name="Picture 1">
            <a:extLst>
              <a:ext uri="{FF2B5EF4-FFF2-40B4-BE49-F238E27FC236}">
                <a16:creationId xmlns:a16="http://schemas.microsoft.com/office/drawing/2014/main" id="{2375FA03-5C1C-0407-174D-58D6D13E937D}"/>
              </a:ext>
            </a:extLst>
          </p:cNvPr>
          <p:cNvPicPr>
            <a:picLocks noChangeAspect="1"/>
          </p:cNvPicPr>
          <p:nvPr/>
        </p:nvPicPr>
        <p:blipFill>
          <a:blip r:embed="rId4"/>
          <a:stretch>
            <a:fillRect/>
          </a:stretch>
        </p:blipFill>
        <p:spPr>
          <a:xfrm>
            <a:off x="6607844" y="824059"/>
            <a:ext cx="2536156" cy="390178"/>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7C5A59F9-DEE3-918B-A09B-69815DFAAB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5410200"/>
            <a:ext cx="1447800" cy="1332718"/>
          </a:xfrm>
          <a:prstGeom prst="rect">
            <a:avLst/>
          </a:prstGeom>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10EF41F-8FBB-A399-D4C7-AE634A247F63}"/>
              </a:ext>
            </a:extLst>
          </p:cNvPr>
          <p:cNvSpPr>
            <a:spLocks noGrp="1"/>
          </p:cNvSpPr>
          <p:nvPr>
            <p:ph type="title"/>
          </p:nvPr>
        </p:nvSpPr>
        <p:spPr>
          <a:xfrm>
            <a:off x="0" y="436485"/>
            <a:ext cx="2724150" cy="1325563"/>
          </a:xfrm>
        </p:spPr>
        <p:txBody>
          <a:bodyPr>
            <a:normAutofit/>
          </a:bodyPr>
          <a:lstStyle/>
          <a:p>
            <a:r>
              <a:rPr lang="en-US" altLang="en-US" sz="3000" b="1" dirty="0">
                <a:ea typeface="ＭＳ Ｐゴシック" panose="020B0600070205080204" pitchFamily="34" charset="-128"/>
              </a:rPr>
              <a:t>Administration</a:t>
            </a:r>
          </a:p>
        </p:txBody>
      </p:sp>
      <p:sp>
        <p:nvSpPr>
          <p:cNvPr id="5" name="Content Placeholder 4">
            <a:extLst>
              <a:ext uri="{FF2B5EF4-FFF2-40B4-BE49-F238E27FC236}">
                <a16:creationId xmlns:a16="http://schemas.microsoft.com/office/drawing/2014/main" id="{AB56060B-B35D-7CF8-4DA1-800841E0ED5E}"/>
              </a:ext>
            </a:extLst>
          </p:cNvPr>
          <p:cNvSpPr>
            <a:spLocks noGrp="1"/>
          </p:cNvSpPr>
          <p:nvPr>
            <p:ph idx="1"/>
          </p:nvPr>
        </p:nvSpPr>
        <p:spPr>
          <a:xfrm>
            <a:off x="35653" y="1584563"/>
            <a:ext cx="8229600" cy="4800600"/>
          </a:xfrm>
        </p:spPr>
        <p:txBody>
          <a:bodyPr/>
          <a:lstStyle/>
          <a:p>
            <a:pPr>
              <a:buFont typeface="Arial" charset="0"/>
              <a:buChar char="•"/>
              <a:defRPr/>
            </a:pPr>
            <a:r>
              <a:rPr lang="en-US" sz="2000" b="1" dirty="0"/>
              <a:t>Remove </a:t>
            </a:r>
            <a:r>
              <a:rPr lang="en-US" sz="1800" dirty="0"/>
              <a:t>NARCAN Nasal Spray from the box.  Peel back the tab with the circle to open the NARCAN Nasal Spray.</a:t>
            </a:r>
          </a:p>
          <a:p>
            <a:pPr marL="0" indent="0">
              <a:buFont typeface="Arial" charset="0"/>
              <a:buNone/>
              <a:defRPr/>
            </a:pPr>
            <a:endParaRPr lang="en-US" sz="1800" dirty="0"/>
          </a:p>
          <a:p>
            <a:pPr>
              <a:buFont typeface="Arial" charset="0"/>
              <a:buChar char="•"/>
              <a:defRPr/>
            </a:pPr>
            <a:r>
              <a:rPr lang="en-US" sz="2000" b="1" dirty="0"/>
              <a:t>Hold </a:t>
            </a:r>
            <a:r>
              <a:rPr lang="en-US" sz="1800" dirty="0"/>
              <a:t>the NARCAN nasal spray with your thumb on the bottom of the plunger and your first and middle fingers on either side of the nozzle.</a:t>
            </a:r>
          </a:p>
          <a:p>
            <a:pPr marL="0" indent="0">
              <a:buFont typeface="Arial" charset="0"/>
              <a:buNone/>
              <a:defRPr/>
            </a:pPr>
            <a:endParaRPr lang="en-US" sz="1800" dirty="0"/>
          </a:p>
          <a:p>
            <a:pPr>
              <a:buFont typeface="Arial" charset="0"/>
              <a:buChar char="•"/>
              <a:defRPr/>
            </a:pPr>
            <a:r>
              <a:rPr lang="en-US" sz="2000" b="1" dirty="0"/>
              <a:t>Gently insert the tip of the nozzle into either nostril. </a:t>
            </a:r>
          </a:p>
          <a:p>
            <a:pPr lvl="1">
              <a:buFont typeface="Arial" charset="0"/>
              <a:buChar char="–"/>
              <a:defRPr/>
            </a:pPr>
            <a:r>
              <a:rPr lang="en-US" sz="1600" dirty="0"/>
              <a:t>Tilt the person’s head back and provide support under the neck with your hand. Gently insert the tip of the nozzle into </a:t>
            </a:r>
            <a:r>
              <a:rPr lang="en-US" sz="1600" b="1" dirty="0"/>
              <a:t>one nostril</a:t>
            </a:r>
            <a:r>
              <a:rPr lang="en-US" sz="1600" dirty="0"/>
              <a:t>, until your fingers on either side of the nozzle are against the bottom of the person’s nose.</a:t>
            </a:r>
          </a:p>
          <a:p>
            <a:pPr marL="457200" lvl="1" indent="0">
              <a:buFont typeface="Arial" charset="0"/>
              <a:buNone/>
              <a:defRPr/>
            </a:pPr>
            <a:endParaRPr lang="en-US" sz="1600" dirty="0"/>
          </a:p>
          <a:p>
            <a:pPr>
              <a:buFont typeface="Arial" charset="0"/>
              <a:buChar char="•"/>
              <a:defRPr/>
            </a:pPr>
            <a:r>
              <a:rPr lang="en-US" sz="2000" b="1" dirty="0"/>
              <a:t>Press the plunger firmly </a:t>
            </a:r>
            <a:r>
              <a:rPr lang="en-US" sz="2000" dirty="0"/>
              <a:t>to give the dose of NARCAN Nasal Spray.</a:t>
            </a:r>
          </a:p>
          <a:p>
            <a:pPr lvl="1">
              <a:buFont typeface="Arial" charset="0"/>
              <a:buChar char="–"/>
              <a:defRPr/>
            </a:pPr>
            <a:r>
              <a:rPr lang="en-US" sz="1600" b="1" dirty="0"/>
              <a:t> </a:t>
            </a:r>
            <a:r>
              <a:rPr lang="en-US" sz="1600" dirty="0"/>
              <a:t>Remove the NARCAN Nasal Spray from the nostril after giving the dose.</a:t>
            </a:r>
          </a:p>
          <a:p>
            <a:pPr marL="0" indent="0">
              <a:buNone/>
              <a:defRPr/>
            </a:pPr>
            <a:endParaRPr lang="en-US" sz="1400" b="1" dirty="0"/>
          </a:p>
          <a:p>
            <a:pPr marL="0" indent="0">
              <a:buNone/>
              <a:defRPr/>
            </a:pPr>
            <a:r>
              <a:rPr lang="en-US" sz="1400" b="1" dirty="0"/>
              <a:t>If additional NARCAN Nasal Sprays are available, repeat every 2 to 3 minutes until the person responds or emergency medical help is received.</a:t>
            </a:r>
          </a:p>
        </p:txBody>
      </p:sp>
      <p:pic>
        <p:nvPicPr>
          <p:cNvPr id="2" name="Picture 1">
            <a:extLst>
              <a:ext uri="{FF2B5EF4-FFF2-40B4-BE49-F238E27FC236}">
                <a16:creationId xmlns:a16="http://schemas.microsoft.com/office/drawing/2014/main" id="{7FF9D127-0842-BC49-BA39-A5C0C010C4C2}"/>
              </a:ext>
            </a:extLst>
          </p:cNvPr>
          <p:cNvPicPr>
            <a:picLocks noChangeAspect="1"/>
          </p:cNvPicPr>
          <p:nvPr/>
        </p:nvPicPr>
        <p:blipFill>
          <a:blip r:embed="rId2"/>
          <a:stretch>
            <a:fillRect/>
          </a:stretch>
        </p:blipFill>
        <p:spPr>
          <a:xfrm>
            <a:off x="6607844" y="828433"/>
            <a:ext cx="2536156" cy="39017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a:extLst>
              <a:ext uri="{FF2B5EF4-FFF2-40B4-BE49-F238E27FC236}">
                <a16:creationId xmlns:a16="http://schemas.microsoft.com/office/drawing/2014/main" id="{BEC0C961-B6D4-5D41-6B0E-C7E7D096EF59}"/>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 y="1447800"/>
            <a:ext cx="3733800" cy="2266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4" name="Picture 3">
            <a:extLst>
              <a:ext uri="{FF2B5EF4-FFF2-40B4-BE49-F238E27FC236}">
                <a16:creationId xmlns:a16="http://schemas.microsoft.com/office/drawing/2014/main" id="{BBB10DF2-6156-6CD6-0B38-59973A014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1502569"/>
            <a:ext cx="3903627"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5" name="Picture 5">
            <a:extLst>
              <a:ext uri="{FF2B5EF4-FFF2-40B4-BE49-F238E27FC236}">
                <a16:creationId xmlns:a16="http://schemas.microsoft.com/office/drawing/2014/main" id="{69C1AE74-70FF-A21A-EB09-858347B32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24288"/>
            <a:ext cx="51816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a:extLst>
              <a:ext uri="{FF2B5EF4-FFF2-40B4-BE49-F238E27FC236}">
                <a16:creationId xmlns:a16="http://schemas.microsoft.com/office/drawing/2014/main" id="{74F37FAD-AFF2-9C27-1C5B-221721E43E25}"/>
              </a:ext>
            </a:extLst>
          </p:cNvPr>
          <p:cNvSpPr>
            <a:spLocks noGrp="1"/>
          </p:cNvSpPr>
          <p:nvPr>
            <p:ph type="title"/>
          </p:nvPr>
        </p:nvSpPr>
        <p:spPr>
          <a:xfrm>
            <a:off x="-4439" y="533400"/>
            <a:ext cx="5859011" cy="1219200"/>
          </a:xfrm>
        </p:spPr>
        <p:txBody>
          <a:bodyPr/>
          <a:lstStyle/>
          <a:p>
            <a:r>
              <a:rPr lang="en-US" altLang="en-US" b="1" dirty="0">
                <a:ea typeface="ＭＳ Ｐゴシック" panose="020B0600070205080204" pitchFamily="34" charset="-128"/>
              </a:rPr>
              <a:t>Safety Considerations</a:t>
            </a:r>
            <a:endParaRPr lang="en-US" altLang="en-US" b="1" dirty="0">
              <a:solidFill>
                <a:schemeClr val="tx1"/>
              </a:solidFill>
              <a:ea typeface="ＭＳ Ｐゴシック" panose="020B0600070205080204" pitchFamily="34" charset="-128"/>
            </a:endParaRPr>
          </a:p>
        </p:txBody>
      </p:sp>
      <p:sp>
        <p:nvSpPr>
          <p:cNvPr id="46083" name="Content Placeholder 1">
            <a:extLst>
              <a:ext uri="{FF2B5EF4-FFF2-40B4-BE49-F238E27FC236}">
                <a16:creationId xmlns:a16="http://schemas.microsoft.com/office/drawing/2014/main" id="{2846947F-447F-AD90-75CD-3F6B7E4A297C}"/>
              </a:ext>
            </a:extLst>
          </p:cNvPr>
          <p:cNvSpPr>
            <a:spLocks noGrp="1"/>
          </p:cNvSpPr>
          <p:nvPr>
            <p:ph idx="1"/>
          </p:nvPr>
        </p:nvSpPr>
        <p:spPr>
          <a:xfrm>
            <a:off x="-4439" y="1371600"/>
            <a:ext cx="8001000" cy="5257800"/>
          </a:xfrm>
        </p:spPr>
        <p:txBody>
          <a:bodyPr>
            <a:normAutofit fontScale="92500"/>
          </a:bodyPr>
          <a:lstStyle/>
          <a:p>
            <a:pPr>
              <a:lnSpc>
                <a:spcPct val="200000"/>
              </a:lnSpc>
            </a:pPr>
            <a:r>
              <a:rPr lang="en-US" altLang="en-US" dirty="0">
                <a:ea typeface="ＭＳ Ｐゴシック" panose="020B0600070205080204" pitchFamily="34" charset="-128"/>
              </a:rPr>
              <a:t>Naloxone’s duration of action is relatively brief (as short as 30 minutes).</a:t>
            </a:r>
          </a:p>
          <a:p>
            <a:pPr>
              <a:lnSpc>
                <a:spcPct val="200000"/>
              </a:lnSpc>
            </a:pPr>
            <a:r>
              <a:rPr lang="en-US" altLang="en-US" dirty="0">
                <a:ea typeface="ＭＳ Ｐゴシック" panose="020B0600070205080204" pitchFamily="34" charset="-128"/>
              </a:rPr>
              <a:t>The duration of action for narcotics can be very long (as long as a day).</a:t>
            </a:r>
          </a:p>
          <a:p>
            <a:pPr>
              <a:lnSpc>
                <a:spcPct val="200000"/>
              </a:lnSpc>
            </a:pPr>
            <a:r>
              <a:rPr lang="en-US" altLang="en-US" dirty="0">
                <a:ea typeface="ＭＳ Ｐゴシック" panose="020B0600070205080204" pitchFamily="34" charset="-128"/>
              </a:rPr>
              <a:t>All patients who receive naloxone must be monitored closely for recurrent symptoms, including altered mental status, respiratory depression, and circulatory compromise.</a:t>
            </a:r>
          </a:p>
          <a:p>
            <a:pPr>
              <a:lnSpc>
                <a:spcPct val="200000"/>
              </a:lnSpc>
            </a:pPr>
            <a:r>
              <a:rPr lang="en-US" altLang="en-US" dirty="0">
                <a:ea typeface="ＭＳ Ｐゴシック" panose="020B0600070205080204" pitchFamily="34" charset="-128"/>
              </a:rPr>
              <a:t>Patients may need another dose of naloxone.</a:t>
            </a:r>
          </a:p>
          <a:p>
            <a:pPr>
              <a:lnSpc>
                <a:spcPct val="200000"/>
              </a:lnSpc>
            </a:pPr>
            <a:r>
              <a:rPr lang="en-US" altLang="en-US" dirty="0">
                <a:ea typeface="ＭＳ Ｐゴシック" panose="020B0600070205080204" pitchFamily="34" charset="-128"/>
              </a:rPr>
              <a:t>Medical oversight is ideal post-overdose. </a:t>
            </a:r>
          </a:p>
          <a:p>
            <a:pPr>
              <a:lnSpc>
                <a:spcPct val="200000"/>
              </a:lnSpc>
            </a:pPr>
            <a:r>
              <a:rPr lang="en-US" altLang="en-US" dirty="0">
                <a:ea typeface="ＭＳ Ｐゴシック" panose="020B0600070205080204" pitchFamily="34" charset="-128"/>
              </a:rPr>
              <a:t>The patient may become confused, agitated, and </a:t>
            </a:r>
            <a:r>
              <a:rPr lang="en-US" altLang="en-US" b="1" dirty="0">
                <a:ea typeface="ＭＳ Ｐゴシック" panose="020B0600070205080204" pitchFamily="34" charset="-128"/>
              </a:rPr>
              <a:t>possibly violent </a:t>
            </a:r>
          </a:p>
          <a:p>
            <a:pPr>
              <a:lnSpc>
                <a:spcPct val="200000"/>
              </a:lnSpc>
            </a:pPr>
            <a:endParaRPr lang="en-US" altLang="en-US" dirty="0">
              <a:ea typeface="ＭＳ Ｐゴシック" panose="020B0600070205080204" pitchFamily="34" charset="-128"/>
            </a:endParaRPr>
          </a:p>
        </p:txBody>
      </p:sp>
      <p:pic>
        <p:nvPicPr>
          <p:cNvPr id="2" name="Picture 1">
            <a:extLst>
              <a:ext uri="{FF2B5EF4-FFF2-40B4-BE49-F238E27FC236}">
                <a16:creationId xmlns:a16="http://schemas.microsoft.com/office/drawing/2014/main" id="{F3406256-E0F9-49B7-9EE8-A78D7FEB3196}"/>
              </a:ext>
            </a:extLst>
          </p:cNvPr>
          <p:cNvPicPr>
            <a:picLocks noChangeAspect="1"/>
          </p:cNvPicPr>
          <p:nvPr/>
        </p:nvPicPr>
        <p:blipFill>
          <a:blip r:embed="rId4"/>
          <a:stretch>
            <a:fillRect/>
          </a:stretch>
        </p:blipFill>
        <p:spPr>
          <a:xfrm>
            <a:off x="6607844" y="871711"/>
            <a:ext cx="2536156" cy="390178"/>
          </a:xfrm>
          <a:prstGeom prst="rect">
            <a:avLst/>
          </a:prstGeom>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0869CE5-E76B-D690-48A6-7F32278EA152}"/>
              </a:ext>
            </a:extLst>
          </p:cNvPr>
          <p:cNvSpPr>
            <a:spLocks noGrp="1"/>
          </p:cNvSpPr>
          <p:nvPr>
            <p:ph type="title"/>
          </p:nvPr>
        </p:nvSpPr>
        <p:spPr>
          <a:xfrm>
            <a:off x="0" y="457200"/>
            <a:ext cx="5486400" cy="1325563"/>
          </a:xfrm>
        </p:spPr>
        <p:txBody>
          <a:bodyPr/>
          <a:lstStyle/>
          <a:p>
            <a:pPr eaLnBrk="1" hangingPunct="1"/>
            <a:r>
              <a:rPr lang="en-US" altLang="en-US" b="1" dirty="0">
                <a:ea typeface="ＭＳ Ｐゴシック" panose="020B0600070205080204" pitchFamily="34" charset="-128"/>
              </a:rPr>
              <a:t>Adverse Reactions</a:t>
            </a:r>
          </a:p>
        </p:txBody>
      </p:sp>
      <p:sp>
        <p:nvSpPr>
          <p:cNvPr id="47107" name="Content Placeholder 2">
            <a:extLst>
              <a:ext uri="{FF2B5EF4-FFF2-40B4-BE49-F238E27FC236}">
                <a16:creationId xmlns:a16="http://schemas.microsoft.com/office/drawing/2014/main" id="{8D432A57-B355-E33C-5EA6-E4D810456BD4}"/>
              </a:ext>
            </a:extLst>
          </p:cNvPr>
          <p:cNvSpPr>
            <a:spLocks noGrp="1"/>
          </p:cNvSpPr>
          <p:nvPr>
            <p:ph idx="1"/>
          </p:nvPr>
        </p:nvSpPr>
        <p:spPr>
          <a:xfrm>
            <a:off x="3495" y="1538288"/>
            <a:ext cx="8229600" cy="3536950"/>
          </a:xfrm>
        </p:spPr>
        <p:txBody>
          <a:bodyPr>
            <a:normAutofit/>
          </a:bodyPr>
          <a:lstStyle/>
          <a:p>
            <a:pPr eaLnBrk="1" hangingPunct="1"/>
            <a:r>
              <a:rPr lang="en-US" altLang="en-US" dirty="0">
                <a:ea typeface="ＭＳ Ｐゴシック" panose="020B0600070205080204" pitchFamily="34" charset="-128"/>
              </a:rPr>
              <a:t>In some cases, intranasal naloxone may cause:</a:t>
            </a:r>
          </a:p>
          <a:p>
            <a:pPr lvl="1" eaLnBrk="1" hangingPunct="1">
              <a:buFont typeface="Arial" panose="020B0604020202020204" pitchFamily="34" charset="0"/>
              <a:buChar char="•"/>
            </a:pPr>
            <a:r>
              <a:rPr lang="en-US" altLang="en-US" dirty="0">
                <a:ea typeface="ＭＳ Ｐゴシック" panose="020B0600070205080204" pitchFamily="34" charset="-128"/>
              </a:rPr>
              <a:t>Withdrawal symptoms</a:t>
            </a:r>
          </a:p>
          <a:p>
            <a:pPr lvl="2"/>
            <a:r>
              <a:rPr lang="en-US" altLang="en-US" dirty="0">
                <a:ea typeface="ＭＳ Ｐゴシック" panose="020B0600070205080204" pitchFamily="34" charset="-128"/>
              </a:rPr>
              <a:t>Confusion</a:t>
            </a:r>
          </a:p>
          <a:p>
            <a:pPr lvl="2" eaLnBrk="1" hangingPunct="1"/>
            <a:r>
              <a:rPr lang="en-US" altLang="en-US" sz="1600" dirty="0">
                <a:ea typeface="ＭＳ Ｐゴシック" panose="020B0600070205080204" pitchFamily="34" charset="-128"/>
              </a:rPr>
              <a:t>Agitation and even aggression</a:t>
            </a:r>
          </a:p>
          <a:p>
            <a:pPr lvl="2" eaLnBrk="1" hangingPunct="1"/>
            <a:r>
              <a:rPr lang="en-US" altLang="en-US" sz="1600" dirty="0">
                <a:ea typeface="ＭＳ Ｐゴシック" panose="020B0600070205080204" pitchFamily="34" charset="-128"/>
              </a:rPr>
              <a:t>Fast heart rate</a:t>
            </a:r>
          </a:p>
          <a:p>
            <a:pPr lvl="2" eaLnBrk="1" hangingPunct="1"/>
            <a:r>
              <a:rPr lang="en-US" altLang="en-US" sz="1600" dirty="0">
                <a:ea typeface="ＭＳ Ｐゴシック" panose="020B0600070205080204" pitchFamily="34" charset="-128"/>
              </a:rPr>
              <a:t>“Goosebumps”</a:t>
            </a:r>
          </a:p>
          <a:p>
            <a:pPr lvl="2" eaLnBrk="1" hangingPunct="1"/>
            <a:r>
              <a:rPr lang="en-US" altLang="en-US" sz="1600" dirty="0">
                <a:ea typeface="ＭＳ Ｐゴシック" panose="020B0600070205080204" pitchFamily="34" charset="-128"/>
              </a:rPr>
              <a:t>Yawning</a:t>
            </a:r>
          </a:p>
          <a:p>
            <a:pPr lvl="2" eaLnBrk="1" hangingPunct="1"/>
            <a:r>
              <a:rPr lang="en-US" altLang="en-US" sz="1600" dirty="0">
                <a:ea typeface="ＭＳ Ｐゴシック" panose="020B0600070205080204" pitchFamily="34" charset="-128"/>
              </a:rPr>
              <a:t>Nausea / Vomiting </a:t>
            </a:r>
          </a:p>
          <a:p>
            <a:pPr lvl="2" eaLnBrk="1" hangingPunct="1"/>
            <a:r>
              <a:rPr lang="en-US" altLang="en-US" sz="1600" dirty="0">
                <a:ea typeface="ＭＳ Ｐゴシック" panose="020B0600070205080204" pitchFamily="34" charset="-128"/>
              </a:rPr>
              <a:t>Seizures</a:t>
            </a:r>
          </a:p>
          <a:p>
            <a:pPr lvl="2" eaLnBrk="1" hangingPunct="1"/>
            <a:r>
              <a:rPr lang="en-US" altLang="en-US" sz="1600" dirty="0">
                <a:ea typeface="ＭＳ Ｐゴシック" panose="020B0600070205080204" pitchFamily="34" charset="-128"/>
              </a:rPr>
              <a:t>High blood pressure or Low blood pressure</a:t>
            </a:r>
          </a:p>
          <a:p>
            <a:pPr marL="685800" lvl="2" indent="0" eaLnBrk="1" hangingPunct="1">
              <a:buNone/>
            </a:pPr>
            <a:endParaRPr lang="en-US" altLang="en-US" sz="1600" dirty="0">
              <a:ea typeface="ＭＳ Ｐゴシック" panose="020B0600070205080204" pitchFamily="34" charset="-128"/>
            </a:endParaRPr>
          </a:p>
        </p:txBody>
      </p:sp>
      <p:pic>
        <p:nvPicPr>
          <p:cNvPr id="47108" name="Picture 2">
            <a:extLst>
              <a:ext uri="{FF2B5EF4-FFF2-40B4-BE49-F238E27FC236}">
                <a16:creationId xmlns:a16="http://schemas.microsoft.com/office/drawing/2014/main" id="{8C864833-15D1-B8F3-1618-E8E90069DB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844" y="1538287"/>
            <a:ext cx="1981200" cy="257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197D2C4B-7F15-C4FF-6936-D5ABE6F6D690}"/>
              </a:ext>
            </a:extLst>
          </p:cNvPr>
          <p:cNvPicPr>
            <a:picLocks noChangeAspect="1"/>
          </p:cNvPicPr>
          <p:nvPr/>
        </p:nvPicPr>
        <p:blipFill>
          <a:blip r:embed="rId5"/>
          <a:stretch>
            <a:fillRect/>
          </a:stretch>
        </p:blipFill>
        <p:spPr>
          <a:xfrm>
            <a:off x="6607844" y="838200"/>
            <a:ext cx="2536156" cy="390178"/>
          </a:xfrm>
          <a:prstGeom prst="rect">
            <a:avLst/>
          </a:prstGeom>
        </p:spPr>
      </p:pic>
      <p:sp>
        <p:nvSpPr>
          <p:cNvPr id="3" name="TextBox 2">
            <a:extLst>
              <a:ext uri="{FF2B5EF4-FFF2-40B4-BE49-F238E27FC236}">
                <a16:creationId xmlns:a16="http://schemas.microsoft.com/office/drawing/2014/main" id="{FDAB466D-F2B9-D2EF-DBE6-09AF9F5A537E}"/>
              </a:ext>
            </a:extLst>
          </p:cNvPr>
          <p:cNvSpPr txBox="1"/>
          <p:nvPr/>
        </p:nvSpPr>
        <p:spPr>
          <a:xfrm>
            <a:off x="152400" y="5075238"/>
            <a:ext cx="8839200" cy="341632"/>
          </a:xfrm>
          <a:prstGeom prst="rect">
            <a:avLst/>
          </a:prstGeom>
          <a:noFill/>
        </p:spPr>
        <p:txBody>
          <a:bodyPr wrap="square" rtlCol="0">
            <a:spAutoFit/>
          </a:bodyPr>
          <a:lstStyle/>
          <a:p>
            <a:pPr marL="342900" marR="0" lvl="1" defTabSz="685800" rtl="0" eaLnBrk="1" fontAlgn="auto" latinLnBrk="0" hangingPunct="1">
              <a:lnSpc>
                <a:spcPct val="90000"/>
              </a:lnSpc>
              <a:spcBef>
                <a:spcPts val="375"/>
              </a:spcBef>
              <a:spcAft>
                <a:spcPts val="0"/>
              </a:spcAft>
              <a:buClrTx/>
              <a:buSzTx/>
              <a:tabLst/>
              <a:defRPr/>
            </a:pPr>
            <a:r>
              <a:rPr kumimoji="0" lang="en-US" altLang="en-US" b="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Fear of causing withdrawal should not prevent use when the person is unresponsive</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BAECB80-90F5-8327-3333-59AC084A99FF}"/>
              </a:ext>
            </a:extLst>
          </p:cNvPr>
          <p:cNvSpPr>
            <a:spLocks noGrp="1"/>
          </p:cNvSpPr>
          <p:nvPr>
            <p:ph type="title"/>
          </p:nvPr>
        </p:nvSpPr>
        <p:spPr>
          <a:xfrm>
            <a:off x="0" y="457200"/>
            <a:ext cx="4038600" cy="1325563"/>
          </a:xfrm>
        </p:spPr>
        <p:txBody>
          <a:bodyPr/>
          <a:lstStyle/>
          <a:p>
            <a:pPr eaLnBrk="1" hangingPunct="1"/>
            <a:r>
              <a:rPr lang="en-US" altLang="en-US" b="1" dirty="0">
                <a:ea typeface="ＭＳ Ｐゴシック" panose="020B0600070205080204" pitchFamily="34" charset="-128"/>
              </a:rPr>
              <a:t>Children and Infants</a:t>
            </a:r>
          </a:p>
        </p:txBody>
      </p:sp>
      <p:sp>
        <p:nvSpPr>
          <p:cNvPr id="49155" name="Content Placeholder 2">
            <a:extLst>
              <a:ext uri="{FF2B5EF4-FFF2-40B4-BE49-F238E27FC236}">
                <a16:creationId xmlns:a16="http://schemas.microsoft.com/office/drawing/2014/main" id="{6AA3C98B-2E34-FF80-6649-520ED65D7BA2}"/>
              </a:ext>
            </a:extLst>
          </p:cNvPr>
          <p:cNvSpPr>
            <a:spLocks noGrp="1"/>
          </p:cNvSpPr>
          <p:nvPr>
            <p:ph idx="1"/>
          </p:nvPr>
        </p:nvSpPr>
        <p:spPr>
          <a:xfrm>
            <a:off x="381000" y="2201864"/>
            <a:ext cx="8229600" cy="1608136"/>
          </a:xfrm>
        </p:spPr>
        <p:txBody>
          <a:bodyPr>
            <a:normAutofit fontScale="92500"/>
          </a:bodyPr>
          <a:lstStyle/>
          <a:p>
            <a:r>
              <a:rPr lang="en-US" altLang="en-US" dirty="0">
                <a:ea typeface="ＭＳ Ｐゴシック" panose="020B0600070205080204" pitchFamily="34" charset="-128"/>
              </a:rPr>
              <a:t>Remember, children have smaller noses, and some of the medication may run out of the nose and down the back of the throat. This will not do any harm.</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When an opioid overdose is suspected in a child, administer the same dose/amount as for an adult. </a:t>
            </a:r>
          </a:p>
          <a:p>
            <a:pPr marL="0" indent="0" eaLnBrk="1" hangingPunct="1">
              <a:buFont typeface="Arial" panose="020B0604020202020204" pitchFamily="34" charset="0"/>
              <a:buNone/>
            </a:pPr>
            <a:endParaRPr lang="en-US" altLang="en-US" dirty="0">
              <a:ea typeface="ＭＳ Ｐゴシック" panose="020B0600070205080204" pitchFamily="34" charset="-128"/>
            </a:endParaRPr>
          </a:p>
        </p:txBody>
      </p:sp>
      <p:pic>
        <p:nvPicPr>
          <p:cNvPr id="49156" name="Picture 2" descr="C:\Users\jessica.freire\AppData\Local\Microsoft\Windows\Temporary Internet Files\Content.IE5\U1BON6XE\MP900399954[1].jpg">
            <a:extLst>
              <a:ext uri="{FF2B5EF4-FFF2-40B4-BE49-F238E27FC236}">
                <a16:creationId xmlns:a16="http://schemas.microsoft.com/office/drawing/2014/main" id="{F7B878C7-0749-3298-41F8-87223705B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777" y="4200033"/>
            <a:ext cx="3746045" cy="249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7DE4CB7-2E67-116F-A83F-95D52FD3DA64}"/>
              </a:ext>
            </a:extLst>
          </p:cNvPr>
          <p:cNvPicPr>
            <a:picLocks noChangeAspect="1"/>
          </p:cNvPicPr>
          <p:nvPr/>
        </p:nvPicPr>
        <p:blipFill>
          <a:blip r:embed="rId5"/>
          <a:stretch>
            <a:fillRect/>
          </a:stretch>
        </p:blipFill>
        <p:spPr>
          <a:xfrm>
            <a:off x="6593048" y="869934"/>
            <a:ext cx="2536156" cy="396274"/>
          </a:xfrm>
          <a:prstGeom prst="rect">
            <a:avLst/>
          </a:prstGeom>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B7B16C8-E675-AAB6-314F-087AD5891F74}"/>
              </a:ext>
            </a:extLst>
          </p:cNvPr>
          <p:cNvSpPr>
            <a:spLocks noGrp="1"/>
          </p:cNvSpPr>
          <p:nvPr>
            <p:ph type="title"/>
          </p:nvPr>
        </p:nvSpPr>
        <p:spPr>
          <a:xfrm>
            <a:off x="0" y="474972"/>
            <a:ext cx="4047688" cy="1325563"/>
          </a:xfrm>
        </p:spPr>
        <p:txBody>
          <a:bodyPr/>
          <a:lstStyle/>
          <a:p>
            <a:pPr eaLnBrk="1" hangingPunct="1"/>
            <a:r>
              <a:rPr lang="en-US" altLang="en-US" b="1" dirty="0">
                <a:ea typeface="ＭＳ Ｐゴシック" panose="020B0600070205080204" pitchFamily="34" charset="-128"/>
              </a:rPr>
              <a:t>Skills Practice</a:t>
            </a:r>
          </a:p>
        </p:txBody>
      </p:sp>
      <p:sp>
        <p:nvSpPr>
          <p:cNvPr id="50179" name="Content Placeholder 2">
            <a:extLst>
              <a:ext uri="{FF2B5EF4-FFF2-40B4-BE49-F238E27FC236}">
                <a16:creationId xmlns:a16="http://schemas.microsoft.com/office/drawing/2014/main" id="{A15EE6FD-C4C4-F17A-8BBE-7924E8307942}"/>
              </a:ext>
            </a:extLst>
          </p:cNvPr>
          <p:cNvSpPr>
            <a:spLocks noGrp="1"/>
          </p:cNvSpPr>
          <p:nvPr>
            <p:ph idx="1"/>
          </p:nvPr>
        </p:nvSpPr>
        <p:spPr>
          <a:xfrm>
            <a:off x="152400" y="1800534"/>
            <a:ext cx="8229600" cy="4219265"/>
          </a:xfrm>
        </p:spPr>
        <p:txBody>
          <a:bodyPr>
            <a:normAutofit fontScale="92500" lnSpcReduction="10000"/>
          </a:bodyPr>
          <a:lstStyle/>
          <a:p>
            <a:pPr eaLnBrk="1" hangingPunct="1"/>
            <a:r>
              <a:rPr lang="en-US" altLang="en-US" sz="2800" dirty="0">
                <a:ea typeface="ＭＳ Ｐゴシック" panose="020B0600070205080204" pitchFamily="34" charset="-128"/>
              </a:rPr>
              <a:t>Given a scenario:</a:t>
            </a:r>
          </a:p>
          <a:p>
            <a:pPr eaLnBrk="1" hangingPunct="1"/>
            <a:endParaRPr lang="en-US" altLang="en-US" sz="2800" dirty="0">
              <a:ea typeface="ＭＳ Ｐゴシック" panose="020B0600070205080204" pitchFamily="34" charset="-128"/>
            </a:endParaRPr>
          </a:p>
          <a:p>
            <a:pPr lvl="1" eaLnBrk="1" hangingPunct="1"/>
            <a:r>
              <a:rPr lang="en-US" altLang="en-US" sz="2400" dirty="0">
                <a:ea typeface="ＭＳ Ｐゴシック" panose="020B0600070205080204" pitchFamily="34" charset="-128"/>
              </a:rPr>
              <a:t>Demonstrate administration of intranasal naloxone on an adult intubation head</a:t>
            </a:r>
          </a:p>
          <a:p>
            <a:pPr lvl="1" eaLnBrk="1" hangingPunct="1"/>
            <a:endParaRPr lang="en-US" altLang="en-US" sz="2400" dirty="0">
              <a:ea typeface="ＭＳ Ｐゴシック" panose="020B0600070205080204" pitchFamily="34" charset="-128"/>
            </a:endParaRPr>
          </a:p>
          <a:p>
            <a:pPr lvl="1" eaLnBrk="1" hangingPunct="1"/>
            <a:r>
              <a:rPr lang="en-US" altLang="en-US" sz="2400" dirty="0">
                <a:ea typeface="ＭＳ Ｐゴシック" panose="020B0600070205080204" pitchFamily="34" charset="-128"/>
              </a:rPr>
              <a:t>Prepare an intranasal naloxone atomizer using the required equipment (if applicable)</a:t>
            </a:r>
          </a:p>
          <a:p>
            <a:pPr lvl="1" eaLnBrk="1" hangingPunct="1"/>
            <a:endParaRPr lang="en-US" altLang="en-US" sz="2400" dirty="0">
              <a:ea typeface="ＭＳ Ｐゴシック" panose="020B0600070205080204" pitchFamily="34" charset="-128"/>
            </a:endParaRPr>
          </a:p>
          <a:p>
            <a:pPr lvl="1" eaLnBrk="1" hangingPunct="1"/>
            <a:r>
              <a:rPr lang="en-US" altLang="en-US" sz="2400" dirty="0">
                <a:ea typeface="ＭＳ Ｐゴシック" panose="020B0600070205080204" pitchFamily="34" charset="-128"/>
              </a:rPr>
              <a:t>Demonstrate as well as explain how you would provide continued support</a:t>
            </a:r>
          </a:p>
          <a:p>
            <a:pPr lvl="1" eaLnBrk="1" hangingPunct="1"/>
            <a:endParaRPr lang="en-US" altLang="en-US" sz="2400" dirty="0">
              <a:ea typeface="ＭＳ Ｐゴシック" panose="020B0600070205080204" pitchFamily="34" charset="-128"/>
            </a:endParaRPr>
          </a:p>
          <a:p>
            <a:pPr lvl="1" eaLnBrk="1" hangingPunct="1"/>
            <a:r>
              <a:rPr lang="en-US" altLang="en-US" sz="2400" dirty="0">
                <a:ea typeface="ＭＳ Ｐゴシック" panose="020B0600070205080204" pitchFamily="34" charset="-128"/>
              </a:rPr>
              <a:t>Always request Emergency Medical Services, dial 911</a:t>
            </a:r>
          </a:p>
        </p:txBody>
      </p:sp>
      <p:pic>
        <p:nvPicPr>
          <p:cNvPr id="2" name="Picture 1">
            <a:extLst>
              <a:ext uri="{FF2B5EF4-FFF2-40B4-BE49-F238E27FC236}">
                <a16:creationId xmlns:a16="http://schemas.microsoft.com/office/drawing/2014/main" id="{2ED09D97-6098-6492-D4CD-FAE8BD906FF0}"/>
              </a:ext>
            </a:extLst>
          </p:cNvPr>
          <p:cNvPicPr>
            <a:picLocks noChangeAspect="1"/>
          </p:cNvPicPr>
          <p:nvPr/>
        </p:nvPicPr>
        <p:blipFill>
          <a:blip r:embed="rId4"/>
          <a:stretch>
            <a:fillRect/>
          </a:stretch>
        </p:blipFill>
        <p:spPr>
          <a:xfrm>
            <a:off x="6584910" y="838200"/>
            <a:ext cx="2536156" cy="390178"/>
          </a:xfrm>
          <a:prstGeom prst="rect">
            <a:avLst/>
          </a:prstGeom>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8388CA3-158B-3AF7-D88D-360E73961A5A}"/>
              </a:ext>
            </a:extLst>
          </p:cNvPr>
          <p:cNvSpPr>
            <a:spLocks noGrp="1"/>
          </p:cNvSpPr>
          <p:nvPr>
            <p:ph type="title"/>
          </p:nvPr>
        </p:nvSpPr>
        <p:spPr>
          <a:xfrm>
            <a:off x="-76200" y="442112"/>
            <a:ext cx="4843244" cy="1325563"/>
          </a:xfrm>
        </p:spPr>
        <p:txBody>
          <a:bodyPr/>
          <a:lstStyle/>
          <a:p>
            <a:pPr eaLnBrk="1" hangingPunct="1"/>
            <a:r>
              <a:rPr lang="en-US" altLang="en-US" b="1" dirty="0">
                <a:ea typeface="ＭＳ Ｐゴシック" panose="020B0600070205080204" pitchFamily="34" charset="-128"/>
              </a:rPr>
              <a:t>Course Summary</a:t>
            </a:r>
          </a:p>
        </p:txBody>
      </p:sp>
      <p:sp>
        <p:nvSpPr>
          <p:cNvPr id="51203" name="Content Placeholder 2">
            <a:extLst>
              <a:ext uri="{FF2B5EF4-FFF2-40B4-BE49-F238E27FC236}">
                <a16:creationId xmlns:a16="http://schemas.microsoft.com/office/drawing/2014/main" id="{DC901CFD-E2CC-E5A9-D9FE-67584DFCD308}"/>
              </a:ext>
            </a:extLst>
          </p:cNvPr>
          <p:cNvSpPr>
            <a:spLocks noGrp="1"/>
          </p:cNvSpPr>
          <p:nvPr>
            <p:ph idx="1"/>
          </p:nvPr>
        </p:nvSpPr>
        <p:spPr>
          <a:xfrm>
            <a:off x="228600" y="1691488"/>
            <a:ext cx="8153400" cy="4724400"/>
          </a:xfrm>
        </p:spPr>
        <p:txBody>
          <a:bodyPr>
            <a:normAutofit lnSpcReduction="10000"/>
          </a:bodyPr>
          <a:lstStyle/>
          <a:p>
            <a:pPr eaLnBrk="1" hangingPunct="1"/>
            <a:r>
              <a:rPr lang="en-US" altLang="en-US" sz="2800" dirty="0">
                <a:ea typeface="ＭＳ Ｐゴシック" panose="020B0600070205080204" pitchFamily="34" charset="-128"/>
              </a:rPr>
              <a:t>What we learned:</a:t>
            </a:r>
          </a:p>
          <a:p>
            <a:pPr eaLnBrk="1" hangingPunct="1"/>
            <a:endParaRPr lang="en-US" altLang="en-US" sz="2800" dirty="0">
              <a:ea typeface="ＭＳ Ｐゴシック" panose="020B0600070205080204" pitchFamily="34" charset="-128"/>
            </a:endParaRPr>
          </a:p>
          <a:p>
            <a:pPr marL="857250" lvl="1" indent="-514350" eaLnBrk="1" hangingPunct="1">
              <a:buFont typeface="+mj-lt"/>
              <a:buAutoNum type="arabicPeriod"/>
            </a:pPr>
            <a:r>
              <a:rPr lang="en-US" altLang="en-US" sz="2200" dirty="0">
                <a:ea typeface="ＭＳ Ｐゴシック" panose="020B0600070205080204" pitchFamily="34" charset="-128"/>
              </a:rPr>
              <a:t>Why intranasal naloxone is available as an option for bystanders who witness overdose.</a:t>
            </a:r>
          </a:p>
          <a:p>
            <a:pPr marL="857250" lvl="1" indent="-514350" eaLnBrk="1" hangingPunct="1">
              <a:buFont typeface="+mj-lt"/>
              <a:buAutoNum type="arabicPeriod"/>
            </a:pPr>
            <a:endParaRPr lang="en-US" altLang="en-US" sz="2200" dirty="0">
              <a:ea typeface="ＭＳ Ｐゴシック" panose="020B0600070205080204" pitchFamily="34" charset="-128"/>
            </a:endParaRPr>
          </a:p>
          <a:p>
            <a:pPr marL="857250" lvl="1" indent="-514350" eaLnBrk="1" hangingPunct="1">
              <a:buFont typeface="+mj-lt"/>
              <a:buAutoNum type="arabicPeriod"/>
            </a:pPr>
            <a:r>
              <a:rPr lang="en-US" altLang="en-US" sz="2200" dirty="0">
                <a:ea typeface="ＭＳ Ｐゴシック" panose="020B0600070205080204" pitchFamily="34" charset="-128"/>
              </a:rPr>
              <a:t>What an opioid overdose looks like.</a:t>
            </a:r>
          </a:p>
          <a:p>
            <a:pPr marL="857250" lvl="1" indent="-514350" eaLnBrk="1" hangingPunct="1">
              <a:buFont typeface="+mj-lt"/>
              <a:buAutoNum type="arabicPeriod"/>
            </a:pPr>
            <a:endParaRPr lang="en-US" altLang="en-US" sz="2200" dirty="0">
              <a:ea typeface="ＭＳ Ｐゴシック" panose="020B0600070205080204" pitchFamily="34" charset="-128"/>
            </a:endParaRPr>
          </a:p>
          <a:p>
            <a:pPr marL="857250" lvl="1" indent="-514350" eaLnBrk="1" hangingPunct="1">
              <a:buFont typeface="+mj-lt"/>
              <a:buAutoNum type="arabicPeriod"/>
            </a:pPr>
            <a:r>
              <a:rPr lang="en-US" altLang="en-US" sz="2200" dirty="0">
                <a:ea typeface="ＭＳ Ｐゴシック" panose="020B0600070205080204" pitchFamily="34" charset="-128"/>
              </a:rPr>
              <a:t>The reasons that justify the use of intranasal naloxone.</a:t>
            </a:r>
          </a:p>
          <a:p>
            <a:pPr marL="857250" lvl="1" indent="-514350" eaLnBrk="1" hangingPunct="1">
              <a:buFont typeface="+mj-lt"/>
              <a:buAutoNum type="arabicPeriod"/>
            </a:pPr>
            <a:endParaRPr lang="en-US" altLang="en-US" sz="2200" dirty="0">
              <a:ea typeface="ＭＳ Ｐゴシック" panose="020B0600070205080204" pitchFamily="34" charset="-128"/>
            </a:endParaRPr>
          </a:p>
          <a:p>
            <a:pPr marL="857250" lvl="1" indent="-514350" eaLnBrk="1" hangingPunct="1">
              <a:buFont typeface="+mj-lt"/>
              <a:buAutoNum type="arabicPeriod"/>
            </a:pPr>
            <a:r>
              <a:rPr lang="en-US" altLang="en-US" sz="2200" dirty="0">
                <a:ea typeface="ＭＳ Ｐゴシック" panose="020B0600070205080204" pitchFamily="34" charset="-128"/>
              </a:rPr>
              <a:t>How to prepare an intranasal Atomizer.</a:t>
            </a:r>
          </a:p>
          <a:p>
            <a:pPr marL="857250" lvl="1" indent="-514350" eaLnBrk="1" hangingPunct="1">
              <a:buFont typeface="+mj-lt"/>
              <a:buAutoNum type="arabicPeriod"/>
            </a:pPr>
            <a:endParaRPr lang="en-US" altLang="en-US" sz="2200" dirty="0">
              <a:ea typeface="ＭＳ Ｐゴシック" panose="020B0600070205080204" pitchFamily="34" charset="-128"/>
            </a:endParaRPr>
          </a:p>
          <a:p>
            <a:pPr marL="857250" lvl="1" indent="-514350" eaLnBrk="1" hangingPunct="1">
              <a:buFont typeface="+mj-lt"/>
              <a:buAutoNum type="arabicPeriod"/>
            </a:pPr>
            <a:r>
              <a:rPr lang="en-US" altLang="en-US" sz="2200" dirty="0">
                <a:ea typeface="ＭＳ Ｐゴシック" panose="020B0600070205080204" pitchFamily="34" charset="-128"/>
              </a:rPr>
              <a:t>How and when to use the intranasal Atomizer and Auto-injector.</a:t>
            </a:r>
          </a:p>
        </p:txBody>
      </p:sp>
      <p:pic>
        <p:nvPicPr>
          <p:cNvPr id="2" name="Picture 1">
            <a:extLst>
              <a:ext uri="{FF2B5EF4-FFF2-40B4-BE49-F238E27FC236}">
                <a16:creationId xmlns:a16="http://schemas.microsoft.com/office/drawing/2014/main" id="{E21683A7-5EF7-0171-27A0-DA045B4771E7}"/>
              </a:ext>
            </a:extLst>
          </p:cNvPr>
          <p:cNvPicPr>
            <a:picLocks noChangeAspect="1"/>
          </p:cNvPicPr>
          <p:nvPr/>
        </p:nvPicPr>
        <p:blipFill>
          <a:blip r:embed="rId4"/>
          <a:stretch>
            <a:fillRect/>
          </a:stretch>
        </p:blipFill>
        <p:spPr>
          <a:xfrm>
            <a:off x="6607844" y="838200"/>
            <a:ext cx="2536156" cy="390178"/>
          </a:xfrm>
          <a:prstGeom prst="rect">
            <a:avLst/>
          </a:prstGeom>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4F68-8676-4E7D-0C0A-28D1B2828E5C}"/>
              </a:ext>
            </a:extLst>
          </p:cNvPr>
          <p:cNvSpPr>
            <a:spLocks noGrp="1"/>
          </p:cNvSpPr>
          <p:nvPr>
            <p:ph type="title"/>
          </p:nvPr>
        </p:nvSpPr>
        <p:spPr>
          <a:xfrm>
            <a:off x="0" y="457200"/>
            <a:ext cx="2114550" cy="1325563"/>
          </a:xfrm>
        </p:spPr>
        <p:txBody>
          <a:bodyPr/>
          <a:lstStyle/>
          <a:p>
            <a:r>
              <a:rPr lang="en-US"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F343D377-AD5A-0106-FD3C-5E784811B60F}"/>
              </a:ext>
            </a:extLst>
          </p:cNvPr>
          <p:cNvSpPr>
            <a:spLocks noGrp="1"/>
          </p:cNvSpPr>
          <p:nvPr>
            <p:ph sz="half" idx="1"/>
          </p:nvPr>
        </p:nvSpPr>
        <p:spPr>
          <a:xfrm>
            <a:off x="0" y="1469968"/>
            <a:ext cx="9144000" cy="5388032"/>
          </a:xfrm>
        </p:spPr>
        <p:txBody>
          <a:bodyPr>
            <a:normAutofit/>
          </a:bodyPr>
          <a:lstStyle/>
          <a:p>
            <a:pPr marL="457200" indent="-457200">
              <a:buNone/>
            </a:pPr>
            <a:r>
              <a:rPr lang="en-US" sz="1800" dirty="0">
                <a:latin typeface="Times New Roman" panose="02020603050405020304" pitchFamily="18" charset="0"/>
                <a:cs typeface="Times New Roman" panose="02020603050405020304" pitchFamily="18" charset="0"/>
              </a:rPr>
              <a:t>“Narcan® Nasal Spray – Anyone Can Save A Life.” Narcan®, 4 Jan. 2024, </a:t>
            </a:r>
            <a:r>
              <a:rPr lang="en-US" sz="1800" dirty="0">
                <a:latin typeface="Times New Roman" panose="02020603050405020304" pitchFamily="18" charset="0"/>
                <a:cs typeface="Times New Roman" panose="02020603050405020304" pitchFamily="18" charset="0"/>
                <a:hlinkClick r:id="rId2"/>
              </a:rPr>
              <a:t>https://narcan.com/</a:t>
            </a:r>
            <a:endParaRPr lang="en-US" sz="1800" dirty="0">
              <a:latin typeface="Times New Roman" panose="02020603050405020304" pitchFamily="18" charset="0"/>
              <a:cs typeface="Times New Roman" panose="02020603050405020304" pitchFamily="18" charset="0"/>
            </a:endParaRPr>
          </a:p>
          <a:p>
            <a:pPr marL="457200" indent="-457200">
              <a:buNone/>
            </a:pPr>
            <a:r>
              <a:rPr lang="en-US" sz="1800" dirty="0">
                <a:latin typeface="Times New Roman" panose="02020603050405020304" pitchFamily="18" charset="0"/>
                <a:cs typeface="Times New Roman" panose="02020603050405020304" pitchFamily="18" charset="0"/>
              </a:rPr>
              <a:t>Ortega R, </a:t>
            </a:r>
            <a:r>
              <a:rPr lang="en-US" sz="1800" dirty="0" err="1">
                <a:latin typeface="Times New Roman" panose="02020603050405020304" pitchFamily="18" charset="0"/>
                <a:cs typeface="Times New Roman" panose="02020603050405020304" pitchFamily="18" charset="0"/>
              </a:rPr>
              <a:t>Nozari</a:t>
            </a:r>
            <a:r>
              <a:rPr lang="en-US" sz="1800" dirty="0">
                <a:latin typeface="Times New Roman" panose="02020603050405020304" pitchFamily="18" charset="0"/>
                <a:cs typeface="Times New Roman" panose="02020603050405020304" pitchFamily="18" charset="0"/>
              </a:rPr>
              <a:t> A, Baker W, Surani S, Edwards M. </a:t>
            </a:r>
            <a:r>
              <a:rPr lang="en-US" sz="1800" i="1" dirty="0">
                <a:latin typeface="Times New Roman" panose="02020603050405020304" pitchFamily="18" charset="0"/>
                <a:cs typeface="Times New Roman" panose="02020603050405020304" pitchFamily="18" charset="0"/>
              </a:rPr>
              <a:t>Intranasal naloxone administration</a:t>
            </a:r>
            <a:r>
              <a:rPr lang="en-US" sz="1800" dirty="0">
                <a:latin typeface="Times New Roman" panose="02020603050405020304" pitchFamily="18" charset="0"/>
                <a:cs typeface="Times New Roman" panose="02020603050405020304" pitchFamily="18" charset="0"/>
              </a:rPr>
              <a:t>., N </a:t>
            </a:r>
            <a:r>
              <a:rPr lang="en-US" sz="1800" dirty="0" err="1">
                <a:latin typeface="Times New Roman" panose="02020603050405020304" pitchFamily="18" charset="0"/>
                <a:cs typeface="Times New Roman" panose="02020603050405020304" pitchFamily="18" charset="0"/>
              </a:rPr>
              <a:t>Engl</a:t>
            </a:r>
            <a:r>
              <a:rPr lang="en-US" sz="1800" dirty="0">
                <a:latin typeface="Times New Roman" panose="02020603050405020304" pitchFamily="18" charset="0"/>
                <a:cs typeface="Times New Roman" panose="02020603050405020304" pitchFamily="18" charset="0"/>
              </a:rPr>
              <a:t> J Med 2021;384(12):e44., </a:t>
            </a:r>
            <a:r>
              <a:rPr lang="en-US" sz="1800" dirty="0">
                <a:latin typeface="Times New Roman" panose="02020603050405020304" pitchFamily="18" charset="0"/>
                <a:cs typeface="Times New Roman" panose="02020603050405020304" pitchFamily="18" charset="0"/>
                <a:hlinkClick r:id="rId3"/>
              </a:rPr>
              <a:t>https://www.nejm.org/doi/full/10.1056/NEJMvcm2020745</a:t>
            </a:r>
            <a:r>
              <a:rPr lang="en-US" sz="1800" dirty="0">
                <a:latin typeface="Times New Roman" panose="02020603050405020304" pitchFamily="18" charset="0"/>
                <a:cs typeface="Times New Roman" panose="02020603050405020304" pitchFamily="18" charset="0"/>
              </a:rPr>
              <a:t>. Accessed 4 Jan. 2024</a:t>
            </a:r>
          </a:p>
          <a:p>
            <a:pPr marL="457200" indent="-457200">
              <a:buNone/>
            </a:pPr>
            <a:r>
              <a:rPr lang="en-US" sz="1800" dirty="0">
                <a:latin typeface="Times New Roman" panose="02020603050405020304" pitchFamily="18" charset="0"/>
                <a:cs typeface="Times New Roman" panose="02020603050405020304" pitchFamily="18" charset="0"/>
              </a:rPr>
              <a:t>“Lifesaving Naloxone.” Centers for Disease Control and Prevention, 21 April 2023, </a:t>
            </a:r>
            <a:r>
              <a:rPr lang="en-US" sz="1800" dirty="0">
                <a:latin typeface="Times New Roman" panose="02020603050405020304" pitchFamily="18" charset="0"/>
                <a:cs typeface="Times New Roman" panose="02020603050405020304" pitchFamily="18" charset="0"/>
                <a:hlinkClick r:id="rId4"/>
              </a:rPr>
              <a:t>https://www.cdc.gov/stopoverdose/naloxone/index.html#:~:text=Naloxone%20quickly%20reverses%20an%20overdose,opioids%20like%20fentanyl%20are%20involved</a:t>
            </a:r>
            <a:r>
              <a:rPr lang="en-US" sz="1800" dirty="0">
                <a:latin typeface="Times New Roman" panose="02020603050405020304" pitchFamily="18" charset="0"/>
                <a:cs typeface="Times New Roman" panose="02020603050405020304" pitchFamily="18" charset="0"/>
              </a:rPr>
              <a:t>. Accessed 4 Jan. 2024</a:t>
            </a:r>
          </a:p>
          <a:p>
            <a:pPr marL="457200" indent="-457200">
              <a:buNone/>
            </a:pPr>
            <a:r>
              <a:rPr lang="en-US" sz="1800" dirty="0">
                <a:latin typeface="Times New Roman" panose="02020603050405020304" pitchFamily="18" charset="0"/>
                <a:cs typeface="Times New Roman" panose="02020603050405020304" pitchFamily="18" charset="0"/>
              </a:rPr>
              <a:t>“Overdose Prevention &amp; Naloxone Manual.” Substance Abuse and Mental Health Services Administration, 4 Jan. 2024, </a:t>
            </a:r>
            <a:r>
              <a:rPr lang="en-US" sz="1800" dirty="0">
                <a:latin typeface="Times New Roman" panose="02020603050405020304" pitchFamily="18" charset="0"/>
                <a:cs typeface="Times New Roman" panose="02020603050405020304" pitchFamily="18" charset="0"/>
                <a:hlinkClick r:id="rId5"/>
              </a:rPr>
              <a:t>https://www.samhsa.gov/resource/ebp/overdose-prevention-naloxone-manual</a:t>
            </a:r>
            <a:endParaRPr lang="en-US" sz="1800" dirty="0">
              <a:latin typeface="Times New Roman" panose="02020603050405020304" pitchFamily="18" charset="0"/>
              <a:cs typeface="Times New Roman" panose="02020603050405020304" pitchFamily="18" charset="0"/>
            </a:endParaRPr>
          </a:p>
          <a:p>
            <a:pPr marL="457200" indent="-457200">
              <a:buNone/>
            </a:pPr>
            <a:r>
              <a:rPr lang="en-US" sz="1800" dirty="0">
                <a:latin typeface="Times New Roman" panose="02020603050405020304" pitchFamily="18" charset="0"/>
                <a:cs typeface="Times New Roman" panose="02020603050405020304" pitchFamily="18" charset="0"/>
              </a:rPr>
              <a:t>“Naloxone.” Drugs.com©, </a:t>
            </a:r>
            <a:r>
              <a:rPr lang="en-US" sz="1800" dirty="0">
                <a:latin typeface="Times New Roman" panose="02020603050405020304" pitchFamily="18" charset="0"/>
                <a:cs typeface="Times New Roman" panose="02020603050405020304" pitchFamily="18" charset="0"/>
                <a:hlinkClick r:id="rId6"/>
              </a:rPr>
              <a:t>https://www.drugs.com/naloxone.html</a:t>
            </a:r>
            <a:r>
              <a:rPr lang="en-US" sz="1800" dirty="0">
                <a:latin typeface="Times New Roman" panose="02020603050405020304" pitchFamily="18" charset="0"/>
                <a:cs typeface="Times New Roman" panose="02020603050405020304" pitchFamily="18" charset="0"/>
              </a:rPr>
              <a:t>, Accessed 4 Jan. 2024</a:t>
            </a:r>
          </a:p>
        </p:txBody>
      </p:sp>
    </p:spTree>
    <p:extLst>
      <p:ext uri="{BB962C8B-B14F-4D97-AF65-F5344CB8AC3E}">
        <p14:creationId xmlns:p14="http://schemas.microsoft.com/office/powerpoint/2010/main" val="28315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5283F365-688B-1B1F-EE14-031F2F6B23BB}"/>
              </a:ext>
            </a:extLst>
          </p:cNvPr>
          <p:cNvSpPr>
            <a:spLocks noGrp="1"/>
          </p:cNvSpPr>
          <p:nvPr>
            <p:ph type="title"/>
          </p:nvPr>
        </p:nvSpPr>
        <p:spPr>
          <a:xfrm>
            <a:off x="-76200" y="435616"/>
            <a:ext cx="6172200" cy="1325563"/>
          </a:xfrm>
        </p:spPr>
        <p:txBody>
          <a:bodyPr>
            <a:normAutofit/>
          </a:bodyPr>
          <a:lstStyle/>
          <a:p>
            <a:pPr eaLnBrk="1" hangingPunct="1"/>
            <a:r>
              <a:rPr lang="en-US" altLang="en-US" sz="3000" b="1" dirty="0">
                <a:ea typeface="ＭＳ Ｐゴシック" panose="020B0600070205080204" pitchFamily="34" charset="-128"/>
              </a:rPr>
              <a:t>When is intranasal Naloxone used?</a:t>
            </a:r>
          </a:p>
        </p:txBody>
      </p:sp>
      <p:sp>
        <p:nvSpPr>
          <p:cNvPr id="16387" name="Content Placeholder 3">
            <a:extLst>
              <a:ext uri="{FF2B5EF4-FFF2-40B4-BE49-F238E27FC236}">
                <a16:creationId xmlns:a16="http://schemas.microsoft.com/office/drawing/2014/main" id="{FDC24C06-FB9C-6E81-96C7-C59E474B900E}"/>
              </a:ext>
            </a:extLst>
          </p:cNvPr>
          <p:cNvSpPr>
            <a:spLocks noGrp="1"/>
          </p:cNvSpPr>
          <p:nvPr>
            <p:ph idx="1"/>
          </p:nvPr>
        </p:nvSpPr>
        <p:spPr>
          <a:xfrm>
            <a:off x="152400" y="1858963"/>
            <a:ext cx="8686800" cy="3657600"/>
          </a:xfrm>
        </p:spPr>
        <p:txBody>
          <a:bodyPr>
            <a:normAutofit fontScale="92500" lnSpcReduction="20000"/>
          </a:bodyPr>
          <a:lstStyle/>
          <a:p>
            <a:pPr marL="0" indent="0" algn="ctr" eaLnBrk="1" hangingPunct="1">
              <a:lnSpc>
                <a:spcPct val="200000"/>
              </a:lnSpc>
              <a:buNone/>
            </a:pPr>
            <a:r>
              <a:rPr lang="en-US" altLang="en-US" sz="2800" dirty="0">
                <a:ea typeface="ＭＳ Ｐゴシック" panose="020B0600070205080204" pitchFamily="34" charset="-128"/>
              </a:rPr>
              <a:t>Naloxone is to be administered when someone presents with signs of an opioid overdose or when an opioid overdose is suspected. Opiates/Opioids can cause respiratory depression (slowed breathing), which may lead to a decreased oxygen supply to the brain and may cause brain injury or death.</a:t>
            </a:r>
          </a:p>
          <a:p>
            <a:pPr marL="0" indent="0" eaLnBrk="1" hangingPunct="1">
              <a:buNone/>
            </a:pPr>
            <a:endParaRPr lang="en-US" altLang="en-US" sz="2400" dirty="0">
              <a:ea typeface="ＭＳ Ｐゴシック" panose="020B0600070205080204" pitchFamily="34" charset="-128"/>
            </a:endParaRPr>
          </a:p>
        </p:txBody>
      </p:sp>
      <p:pic>
        <p:nvPicPr>
          <p:cNvPr id="2" name="Picture 1">
            <a:extLst>
              <a:ext uri="{FF2B5EF4-FFF2-40B4-BE49-F238E27FC236}">
                <a16:creationId xmlns:a16="http://schemas.microsoft.com/office/drawing/2014/main" id="{0B4D7CBA-EB6A-10FA-2B4F-5D5A8A0B79B3}"/>
              </a:ext>
            </a:extLst>
          </p:cNvPr>
          <p:cNvPicPr>
            <a:picLocks noChangeAspect="1"/>
          </p:cNvPicPr>
          <p:nvPr/>
        </p:nvPicPr>
        <p:blipFill>
          <a:blip r:embed="rId4"/>
          <a:stretch>
            <a:fillRect/>
          </a:stretch>
        </p:blipFill>
        <p:spPr>
          <a:xfrm>
            <a:off x="6607844" y="895673"/>
            <a:ext cx="2536156" cy="390178"/>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B718E1-626B-7420-0606-95C82F36D3D8}"/>
              </a:ext>
            </a:extLst>
          </p:cNvPr>
          <p:cNvSpPr>
            <a:spLocks noGrp="1"/>
          </p:cNvSpPr>
          <p:nvPr>
            <p:ph type="title"/>
          </p:nvPr>
        </p:nvSpPr>
        <p:spPr>
          <a:xfrm>
            <a:off x="0" y="419689"/>
            <a:ext cx="6172200" cy="1325563"/>
          </a:xfrm>
        </p:spPr>
        <p:txBody>
          <a:bodyPr>
            <a:normAutofit/>
          </a:bodyPr>
          <a:lstStyle/>
          <a:p>
            <a:r>
              <a:rPr lang="en-US" altLang="en-US" sz="3000" b="1" dirty="0">
                <a:ea typeface="ＭＳ Ｐゴシック" panose="020B0600070205080204" pitchFamily="34" charset="-128"/>
              </a:rPr>
              <a:t>Agency/Municipal Responsibilities</a:t>
            </a:r>
          </a:p>
        </p:txBody>
      </p:sp>
      <p:sp>
        <p:nvSpPr>
          <p:cNvPr id="15363" name="Content Placeholder 2">
            <a:extLst>
              <a:ext uri="{FF2B5EF4-FFF2-40B4-BE49-F238E27FC236}">
                <a16:creationId xmlns:a16="http://schemas.microsoft.com/office/drawing/2014/main" id="{A8CC828A-620A-08F4-932E-86311B0E2E40}"/>
              </a:ext>
            </a:extLst>
          </p:cNvPr>
          <p:cNvSpPr>
            <a:spLocks noGrp="1"/>
          </p:cNvSpPr>
          <p:nvPr>
            <p:ph idx="1"/>
          </p:nvPr>
        </p:nvSpPr>
        <p:spPr>
          <a:xfrm>
            <a:off x="152400" y="1619280"/>
            <a:ext cx="7886700" cy="4351338"/>
          </a:xfrm>
        </p:spPr>
        <p:txBody>
          <a:bodyPr/>
          <a:lstStyle/>
          <a:p>
            <a:pPr>
              <a:lnSpc>
                <a:spcPct val="200000"/>
              </a:lnSpc>
            </a:pPr>
            <a:r>
              <a:rPr lang="en-US" altLang="en-US" sz="2400" dirty="0">
                <a:ea typeface="ＭＳ Ｐゴシック" panose="020B0600070205080204" pitchFamily="34" charset="-128"/>
              </a:rPr>
              <a:t>Establish a policy regarding administration of intranasal naloxone by law enforcement officers/firefighters, including:</a:t>
            </a:r>
          </a:p>
          <a:p>
            <a:pPr lvl="1">
              <a:lnSpc>
                <a:spcPct val="200000"/>
              </a:lnSpc>
            </a:pPr>
            <a:r>
              <a:rPr lang="en-US" altLang="en-US" sz="2400" dirty="0">
                <a:ea typeface="ＭＳ Ｐゴシック" panose="020B0600070205080204" pitchFamily="34" charset="-128"/>
              </a:rPr>
              <a:t>Documentation of completion of MDPB-approved training</a:t>
            </a:r>
          </a:p>
          <a:p>
            <a:pPr lvl="1">
              <a:lnSpc>
                <a:spcPct val="200000"/>
              </a:lnSpc>
            </a:pPr>
            <a:r>
              <a:rPr lang="en-US" altLang="en-US" sz="2400" dirty="0">
                <a:ea typeface="ＭＳ Ｐゴシック" panose="020B0600070205080204" pitchFamily="34" charset="-128"/>
              </a:rPr>
              <a:t> Agency-specific supplemental training</a:t>
            </a:r>
          </a:p>
          <a:p>
            <a:pPr lvl="1">
              <a:lnSpc>
                <a:spcPct val="200000"/>
              </a:lnSpc>
            </a:pPr>
            <a:r>
              <a:rPr lang="en-US" altLang="en-US" sz="2400" dirty="0">
                <a:ea typeface="ＭＳ Ｐゴシック" panose="020B0600070205080204" pitchFamily="34" charset="-128"/>
              </a:rPr>
              <a:t> Agency-specific policies/procedures/general orders</a:t>
            </a:r>
          </a:p>
          <a:p>
            <a:endParaRPr lang="en-US" altLang="en-US" dirty="0">
              <a:ea typeface="ＭＳ Ｐゴシック" panose="020B0600070205080204" pitchFamily="34" charset="-128"/>
            </a:endParaRPr>
          </a:p>
        </p:txBody>
      </p:sp>
      <p:pic>
        <p:nvPicPr>
          <p:cNvPr id="2" name="Picture 1">
            <a:extLst>
              <a:ext uri="{FF2B5EF4-FFF2-40B4-BE49-F238E27FC236}">
                <a16:creationId xmlns:a16="http://schemas.microsoft.com/office/drawing/2014/main" id="{CAB72F43-0CD7-EEBE-6115-6DB872F50BEE}"/>
              </a:ext>
            </a:extLst>
          </p:cNvPr>
          <p:cNvPicPr>
            <a:picLocks noChangeAspect="1"/>
          </p:cNvPicPr>
          <p:nvPr/>
        </p:nvPicPr>
        <p:blipFill>
          <a:blip r:embed="rId4"/>
          <a:stretch>
            <a:fillRect/>
          </a:stretch>
        </p:blipFill>
        <p:spPr>
          <a:xfrm>
            <a:off x="6607844" y="887382"/>
            <a:ext cx="2536156" cy="390178"/>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5283F365-688B-1B1F-EE14-031F2F6B23BB}"/>
              </a:ext>
            </a:extLst>
          </p:cNvPr>
          <p:cNvSpPr>
            <a:spLocks noGrp="1"/>
          </p:cNvSpPr>
          <p:nvPr>
            <p:ph type="title"/>
          </p:nvPr>
        </p:nvSpPr>
        <p:spPr>
          <a:xfrm>
            <a:off x="-76200" y="435616"/>
            <a:ext cx="6172200" cy="1325563"/>
          </a:xfrm>
        </p:spPr>
        <p:txBody>
          <a:bodyPr>
            <a:normAutofit/>
          </a:bodyPr>
          <a:lstStyle/>
          <a:p>
            <a:pPr eaLnBrk="1" hangingPunct="1"/>
            <a:r>
              <a:rPr lang="en-US" altLang="en-US" sz="3000" b="1" dirty="0">
                <a:ea typeface="ＭＳ Ｐゴシック" panose="020B0600070205080204" pitchFamily="34" charset="-128"/>
              </a:rPr>
              <a:t>Signs of Overdose</a:t>
            </a:r>
          </a:p>
        </p:txBody>
      </p:sp>
      <p:pic>
        <p:nvPicPr>
          <p:cNvPr id="2" name="Picture 1">
            <a:extLst>
              <a:ext uri="{FF2B5EF4-FFF2-40B4-BE49-F238E27FC236}">
                <a16:creationId xmlns:a16="http://schemas.microsoft.com/office/drawing/2014/main" id="{0B4D7CBA-EB6A-10FA-2B4F-5D5A8A0B79B3}"/>
              </a:ext>
            </a:extLst>
          </p:cNvPr>
          <p:cNvPicPr>
            <a:picLocks noChangeAspect="1"/>
          </p:cNvPicPr>
          <p:nvPr/>
        </p:nvPicPr>
        <p:blipFill>
          <a:blip r:embed="rId4"/>
          <a:stretch>
            <a:fillRect/>
          </a:stretch>
        </p:blipFill>
        <p:spPr>
          <a:xfrm>
            <a:off x="6607844" y="895673"/>
            <a:ext cx="2536156" cy="390178"/>
          </a:xfrm>
          <a:prstGeom prst="rect">
            <a:avLst/>
          </a:prstGeom>
        </p:spPr>
      </p:pic>
      <p:sp>
        <p:nvSpPr>
          <p:cNvPr id="3" name="TextBox 2">
            <a:extLst>
              <a:ext uri="{FF2B5EF4-FFF2-40B4-BE49-F238E27FC236}">
                <a16:creationId xmlns:a16="http://schemas.microsoft.com/office/drawing/2014/main" id="{F94D1E48-9D5B-F54D-1EDD-6CCAA2B6A86D}"/>
              </a:ext>
            </a:extLst>
          </p:cNvPr>
          <p:cNvSpPr txBox="1"/>
          <p:nvPr/>
        </p:nvSpPr>
        <p:spPr>
          <a:xfrm>
            <a:off x="76200" y="1285851"/>
            <a:ext cx="8153400" cy="5078313"/>
          </a:xfrm>
          <a:prstGeom prst="rect">
            <a:avLst/>
          </a:prstGeom>
          <a:noFill/>
        </p:spPr>
        <p:txBody>
          <a:bodyPr wrap="square" rtlCol="0">
            <a:spAutoFit/>
          </a:bodyPr>
          <a:lstStyle/>
          <a:p>
            <a:endParaRPr lang="en-US" b="1" u="sng" dirty="0">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Their skin is pale or ashen and/or feels clammy to the touch</a:t>
            </a:r>
          </a:p>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Their body is limp/flaccid</a:t>
            </a:r>
          </a:p>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Their fingernails or lips have a purple or blue color</a:t>
            </a:r>
          </a:p>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start vomiting or making gurgling noises</a:t>
            </a:r>
          </a:p>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cannot be awakened or are unable to speak</a:t>
            </a:r>
          </a:p>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Their breathing or heartbeat slows or stops</a:t>
            </a:r>
          </a:p>
          <a:p>
            <a:endParaRPr lang="en-US" b="1" u="sng"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8421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C281B22-24AA-0D6E-E5D8-4C53E97AF420}"/>
              </a:ext>
            </a:extLst>
          </p:cNvPr>
          <p:cNvSpPr>
            <a:spLocks noGrp="1"/>
          </p:cNvSpPr>
          <p:nvPr>
            <p:ph type="title"/>
          </p:nvPr>
        </p:nvSpPr>
        <p:spPr>
          <a:xfrm>
            <a:off x="0" y="388703"/>
            <a:ext cx="3760715" cy="1325563"/>
          </a:xfrm>
        </p:spPr>
        <p:txBody>
          <a:bodyPr>
            <a:normAutofit/>
          </a:bodyPr>
          <a:lstStyle/>
          <a:p>
            <a:pPr eaLnBrk="1" hangingPunct="1"/>
            <a:r>
              <a:rPr lang="en-US" altLang="en-US" b="1" dirty="0">
                <a:ea typeface="ＭＳ Ｐゴシック" panose="020B0600070205080204" pitchFamily="34" charset="-128"/>
              </a:rPr>
              <a:t>Opiates</a:t>
            </a:r>
            <a:r>
              <a:rPr lang="en-US" altLang="en-US" sz="3000" b="1" dirty="0">
                <a:ea typeface="ＭＳ Ｐゴシック" panose="020B0600070205080204" pitchFamily="34" charset="-128"/>
              </a:rPr>
              <a:t> and Opioids</a:t>
            </a:r>
          </a:p>
        </p:txBody>
      </p:sp>
      <p:sp>
        <p:nvSpPr>
          <p:cNvPr id="3" name="Content Placeholder 2">
            <a:extLst>
              <a:ext uri="{FF2B5EF4-FFF2-40B4-BE49-F238E27FC236}">
                <a16:creationId xmlns:a16="http://schemas.microsoft.com/office/drawing/2014/main" id="{1150B5EA-CDD1-7279-5E14-4D3B7AC7B331}"/>
              </a:ext>
            </a:extLst>
          </p:cNvPr>
          <p:cNvSpPr>
            <a:spLocks noGrp="1"/>
          </p:cNvSpPr>
          <p:nvPr>
            <p:ph idx="1"/>
          </p:nvPr>
        </p:nvSpPr>
        <p:spPr>
          <a:xfrm>
            <a:off x="76200" y="1447800"/>
            <a:ext cx="8153400" cy="5410200"/>
          </a:xfrm>
        </p:spPr>
        <p:txBody>
          <a:bodyPr>
            <a:normAutofit fontScale="92500" lnSpcReduction="20000"/>
          </a:bodyPr>
          <a:lstStyle/>
          <a:p>
            <a:pPr eaLnBrk="1" hangingPunct="1">
              <a:lnSpc>
                <a:spcPct val="200000"/>
              </a:lnSpc>
              <a:defRPr/>
            </a:pPr>
            <a:r>
              <a:rPr lang="en-US" sz="2400" dirty="0"/>
              <a:t>Chemicals that act in the brain to:</a:t>
            </a:r>
          </a:p>
          <a:p>
            <a:pPr lvl="1" eaLnBrk="1" hangingPunct="1">
              <a:lnSpc>
                <a:spcPct val="200000"/>
              </a:lnSpc>
              <a:defRPr/>
            </a:pPr>
            <a:r>
              <a:rPr lang="en-US" sz="2400" dirty="0"/>
              <a:t>Decrease feeling of pain</a:t>
            </a:r>
          </a:p>
          <a:p>
            <a:pPr lvl="1" eaLnBrk="1" hangingPunct="1">
              <a:lnSpc>
                <a:spcPct val="200000"/>
              </a:lnSpc>
              <a:defRPr/>
            </a:pPr>
            <a:r>
              <a:rPr lang="en-US" sz="2400" dirty="0"/>
              <a:t>Decrease the reaction to pain</a:t>
            </a:r>
          </a:p>
          <a:p>
            <a:pPr lvl="1" eaLnBrk="1" hangingPunct="1">
              <a:lnSpc>
                <a:spcPct val="200000"/>
              </a:lnSpc>
              <a:defRPr/>
            </a:pPr>
            <a:r>
              <a:rPr lang="en-US" sz="2400" dirty="0"/>
              <a:t>Provide comfort </a:t>
            </a:r>
          </a:p>
          <a:p>
            <a:pPr eaLnBrk="1" hangingPunct="1">
              <a:lnSpc>
                <a:spcPct val="200000"/>
              </a:lnSpc>
              <a:defRPr/>
            </a:pPr>
            <a:r>
              <a:rPr lang="en-US" sz="2400" dirty="0"/>
              <a:t>May be used for pain from injury or post-operative procedures (i.e. surgery) or as part of long-term care for cancer or other terminal diseases.</a:t>
            </a:r>
          </a:p>
          <a:p>
            <a:pPr eaLnBrk="1" hangingPunct="1">
              <a:lnSpc>
                <a:spcPct val="200000"/>
              </a:lnSpc>
              <a:defRPr/>
            </a:pPr>
            <a:r>
              <a:rPr lang="en-US" sz="2400" dirty="0"/>
              <a:t>Both opiates and opioids can be misused.</a:t>
            </a:r>
          </a:p>
          <a:p>
            <a:pPr marL="0" indent="0" eaLnBrk="1" hangingPunct="1">
              <a:buFont typeface="Wingdings" charset="2"/>
              <a:buNone/>
              <a:defRPr/>
            </a:pPr>
            <a:endParaRPr lang="en-US" dirty="0"/>
          </a:p>
        </p:txBody>
      </p:sp>
      <p:pic>
        <p:nvPicPr>
          <p:cNvPr id="2" name="Picture 1">
            <a:extLst>
              <a:ext uri="{FF2B5EF4-FFF2-40B4-BE49-F238E27FC236}">
                <a16:creationId xmlns:a16="http://schemas.microsoft.com/office/drawing/2014/main" id="{2A74E0F6-F738-DDD1-FC5D-A0D9EEFE0327}"/>
              </a:ext>
            </a:extLst>
          </p:cNvPr>
          <p:cNvPicPr>
            <a:picLocks noChangeAspect="1"/>
          </p:cNvPicPr>
          <p:nvPr/>
        </p:nvPicPr>
        <p:blipFill>
          <a:blip r:embed="rId4"/>
          <a:stretch>
            <a:fillRect/>
          </a:stretch>
        </p:blipFill>
        <p:spPr>
          <a:xfrm>
            <a:off x="6607844" y="838200"/>
            <a:ext cx="2536156" cy="390178"/>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8D94C36-5344-436F-8A6D-1BD12A309DAD}"/>
              </a:ext>
            </a:extLst>
          </p:cNvPr>
          <p:cNvSpPr>
            <a:spLocks noGrp="1"/>
          </p:cNvSpPr>
          <p:nvPr>
            <p:ph type="title"/>
          </p:nvPr>
        </p:nvSpPr>
        <p:spPr>
          <a:xfrm>
            <a:off x="0" y="788969"/>
            <a:ext cx="5772150" cy="691356"/>
          </a:xfrm>
        </p:spPr>
        <p:txBody>
          <a:bodyPr>
            <a:normAutofit/>
          </a:bodyPr>
          <a:lstStyle/>
          <a:p>
            <a:r>
              <a:rPr lang="en-US" b="1" dirty="0">
                <a:latin typeface="Times New Roman" panose="02020603050405020304" pitchFamily="18" charset="0"/>
                <a:cs typeface="Times New Roman" panose="02020603050405020304" pitchFamily="18" charset="0"/>
              </a:rPr>
              <a:t>Opiates </a:t>
            </a:r>
            <a:r>
              <a:rPr lang="en-US" b="1" dirty="0"/>
              <a:t>and</a:t>
            </a:r>
            <a:r>
              <a:rPr lang="en-US" b="1" dirty="0">
                <a:latin typeface="Times New Roman" panose="02020603050405020304" pitchFamily="18" charset="0"/>
                <a:cs typeface="Times New Roman" panose="02020603050405020304" pitchFamily="18" charset="0"/>
              </a:rPr>
              <a:t> Opioids</a:t>
            </a:r>
          </a:p>
        </p:txBody>
      </p:sp>
      <p:pic>
        <p:nvPicPr>
          <p:cNvPr id="13" name="Content Placeholder 12" descr="A picture containing text, clipart&#10;&#10;Description automatically generated">
            <a:extLst>
              <a:ext uri="{FF2B5EF4-FFF2-40B4-BE49-F238E27FC236}">
                <a16:creationId xmlns:a16="http://schemas.microsoft.com/office/drawing/2014/main" id="{9C0BFAC1-D8A4-44BF-8055-CF2C2EB763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2412" y="859146"/>
            <a:ext cx="2541588" cy="391394"/>
          </a:xfrm>
        </p:spPr>
      </p:pic>
      <p:sp>
        <p:nvSpPr>
          <p:cNvPr id="2" name="TextBox 1">
            <a:extLst>
              <a:ext uri="{FF2B5EF4-FFF2-40B4-BE49-F238E27FC236}">
                <a16:creationId xmlns:a16="http://schemas.microsoft.com/office/drawing/2014/main" id="{A9E82704-A40D-686D-A90C-4A48FCEB9F00}"/>
              </a:ext>
            </a:extLst>
          </p:cNvPr>
          <p:cNvSpPr txBox="1"/>
          <p:nvPr/>
        </p:nvSpPr>
        <p:spPr>
          <a:xfrm>
            <a:off x="152400" y="1600200"/>
            <a:ext cx="6324600" cy="1631216"/>
          </a:xfrm>
          <a:prstGeom prst="rect">
            <a:avLst/>
          </a:prstGeom>
          <a:noFill/>
        </p:spPr>
        <p:txBody>
          <a:bodyPr wrap="square" rtlCol="0">
            <a:spAutoFit/>
          </a:bodyPr>
          <a:lstStyle/>
          <a:p>
            <a:pPr marL="214313"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Some people make a clear distinction between these two groups of narcotic drugs when they speak about them. </a:t>
            </a:r>
          </a:p>
          <a:p>
            <a:pPr marL="214313" indent="-214313">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Other people use the two terms interchangeably or prefer one over the other. </a:t>
            </a:r>
          </a:p>
        </p:txBody>
      </p:sp>
      <p:sp>
        <p:nvSpPr>
          <p:cNvPr id="3" name="TextBox 2">
            <a:extLst>
              <a:ext uri="{FF2B5EF4-FFF2-40B4-BE49-F238E27FC236}">
                <a16:creationId xmlns:a16="http://schemas.microsoft.com/office/drawing/2014/main" id="{58A0DCE1-7D17-02D0-A0EC-DF670CE92A30}"/>
              </a:ext>
            </a:extLst>
          </p:cNvPr>
          <p:cNvSpPr txBox="1"/>
          <p:nvPr/>
        </p:nvSpPr>
        <p:spPr>
          <a:xfrm>
            <a:off x="152400" y="3369076"/>
            <a:ext cx="6705600" cy="3268652"/>
          </a:xfrm>
          <a:prstGeom prst="rect">
            <a:avLst/>
          </a:prstGeom>
          <a:noFill/>
        </p:spPr>
        <p:txBody>
          <a:bodyPr wrap="square" rtlCol="0">
            <a:spAutoFit/>
          </a:bodyPr>
          <a:lstStyle/>
          <a:p>
            <a:pPr>
              <a:lnSpc>
                <a:spcPct val="150000"/>
              </a:lnSpc>
            </a:pPr>
            <a:r>
              <a:rPr lang="en-US" sz="2000" b="1" u="sng" dirty="0">
                <a:latin typeface="Times New Roman" panose="02020603050405020304" pitchFamily="18" charset="0"/>
                <a:cs typeface="Times New Roman" panose="02020603050405020304" pitchFamily="18" charset="0"/>
              </a:rPr>
              <a:t>Opiates</a:t>
            </a:r>
          </a:p>
          <a:p>
            <a:pPr>
              <a:lnSpc>
                <a:spcPct val="150000"/>
              </a:lnSpc>
            </a:pPr>
            <a:r>
              <a:rPr lang="en-US" sz="2000" dirty="0">
                <a:latin typeface="Times New Roman" panose="02020603050405020304" pitchFamily="18" charset="0"/>
                <a:cs typeface="Times New Roman" panose="02020603050405020304" pitchFamily="18" charset="0"/>
              </a:rPr>
              <a:t>Opiates are chemical compounds that are extracted or refined from natural plant matter (poppy sap and fibers). </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Opium</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Morphine</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Codeine</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Heroin</a:t>
            </a:r>
          </a:p>
        </p:txBody>
      </p:sp>
    </p:spTree>
    <p:extLst>
      <p:ext uri="{BB962C8B-B14F-4D97-AF65-F5344CB8AC3E}">
        <p14:creationId xmlns:p14="http://schemas.microsoft.com/office/powerpoint/2010/main" val="245786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8D94C36-5344-436F-8A6D-1BD12A309DAD}"/>
              </a:ext>
            </a:extLst>
          </p:cNvPr>
          <p:cNvSpPr>
            <a:spLocks noGrp="1"/>
          </p:cNvSpPr>
          <p:nvPr>
            <p:ph type="title"/>
          </p:nvPr>
        </p:nvSpPr>
        <p:spPr>
          <a:xfrm>
            <a:off x="102342" y="737949"/>
            <a:ext cx="5772150" cy="691356"/>
          </a:xfrm>
        </p:spPr>
        <p:txBody>
          <a:bodyPr>
            <a:normAutofit/>
          </a:bodyPr>
          <a:lstStyle/>
          <a:p>
            <a:r>
              <a:rPr lang="en-US" b="1" dirty="0">
                <a:latin typeface="Times New Roman" panose="02020603050405020304" pitchFamily="18" charset="0"/>
                <a:cs typeface="Times New Roman" panose="02020603050405020304" pitchFamily="18" charset="0"/>
              </a:rPr>
              <a:t>Opiates </a:t>
            </a:r>
            <a:r>
              <a:rPr lang="en-US" b="1" dirty="0"/>
              <a:t>and</a:t>
            </a:r>
            <a:r>
              <a:rPr lang="en-US" b="1" dirty="0">
                <a:latin typeface="Times New Roman" panose="02020603050405020304" pitchFamily="18" charset="0"/>
                <a:cs typeface="Times New Roman" panose="02020603050405020304" pitchFamily="18" charset="0"/>
              </a:rPr>
              <a:t> Opioids</a:t>
            </a:r>
          </a:p>
        </p:txBody>
      </p:sp>
      <p:pic>
        <p:nvPicPr>
          <p:cNvPr id="13" name="Content Placeholder 12" descr="A picture containing text, clipart&#10;&#10;Description automatically generated">
            <a:extLst>
              <a:ext uri="{FF2B5EF4-FFF2-40B4-BE49-F238E27FC236}">
                <a16:creationId xmlns:a16="http://schemas.microsoft.com/office/drawing/2014/main" id="{9C0BFAC1-D8A4-44BF-8055-CF2C2EB763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1697" y="843073"/>
            <a:ext cx="2541588" cy="391394"/>
          </a:xfrm>
        </p:spPr>
      </p:pic>
      <p:sp>
        <p:nvSpPr>
          <p:cNvPr id="2" name="TextBox 1">
            <a:extLst>
              <a:ext uri="{FF2B5EF4-FFF2-40B4-BE49-F238E27FC236}">
                <a16:creationId xmlns:a16="http://schemas.microsoft.com/office/drawing/2014/main" id="{A9E82704-A40D-686D-A90C-4A48FCEB9F00}"/>
              </a:ext>
            </a:extLst>
          </p:cNvPr>
          <p:cNvSpPr txBox="1"/>
          <p:nvPr/>
        </p:nvSpPr>
        <p:spPr>
          <a:xfrm>
            <a:off x="102342" y="1524000"/>
            <a:ext cx="5406390" cy="4962897"/>
          </a:xfrm>
          <a:prstGeom prst="rect">
            <a:avLst/>
          </a:prstGeom>
          <a:noFill/>
        </p:spPr>
        <p:txBody>
          <a:bodyPr wrap="square" rtlCol="0">
            <a:spAutoFit/>
          </a:bodyPr>
          <a:lstStyle/>
          <a:p>
            <a:pPr>
              <a:lnSpc>
                <a:spcPct val="150000"/>
              </a:lnSpc>
            </a:pPr>
            <a:r>
              <a:rPr lang="en-US" sz="2400" b="1" u="sng" dirty="0">
                <a:latin typeface="Times New Roman" panose="02020603050405020304" pitchFamily="18" charset="0"/>
                <a:cs typeface="Times New Roman" panose="02020603050405020304" pitchFamily="18" charset="0"/>
              </a:rPr>
              <a:t>Opioids</a:t>
            </a:r>
          </a:p>
          <a:p>
            <a:pPr marL="214313" indent="-214313">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Made in a lab or synthesized.</a:t>
            </a:r>
          </a:p>
          <a:p>
            <a:pPr marL="214313" indent="-214313">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Partially synthesized from chemical components of opium. Other popularly used opioid molecules are designed and manufactured in laboratories. </a:t>
            </a:r>
          </a:p>
          <a:p>
            <a:pPr marL="214313" indent="-214313">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pharmaceutical industry has created more than 500 different opioid molecules. Some are widely used medically, some are not. Examples of well-known opioids used medically in the US include:</a:t>
            </a:r>
          </a:p>
          <a:p>
            <a:endParaRPr lang="en-US" sz="105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C9AB5A9-C22A-593C-2E41-6D9B5FD323F6}"/>
              </a:ext>
            </a:extLst>
          </p:cNvPr>
          <p:cNvSpPr txBox="1"/>
          <p:nvPr/>
        </p:nvSpPr>
        <p:spPr>
          <a:xfrm>
            <a:off x="6087509" y="1498847"/>
            <a:ext cx="3035776" cy="5324535"/>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Dextromethorphan (available in the U.S. without prescription as, e.g., NyQuil, Robitussin, Theraflu, Vicks)</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Dextropropoxyphene (e.g., Darvocet-N, Darvon)</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Loperamide (e.g., Imodium)</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Hydrocodone (e.g., Vicodin)</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Oxycodone (e.g., Oxycontin, Percocet)</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Oxymorphone (e.g., Opana)</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Meperidine (e.g., Demerol)</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Methadone (e.g., Dolophine)</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Fentanyl/fentanil (e.g., Ultiva, Sublimaze, Duragesic patch)</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Carfentanyl/carfentanil (e.g., Wildnil, for veterinary use)</a:t>
            </a:r>
          </a:p>
          <a:p>
            <a:pPr marL="285750"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Buprenorphine (Suboxone/Subutex)</a:t>
            </a:r>
          </a:p>
        </p:txBody>
      </p:sp>
    </p:spTree>
    <p:extLst>
      <p:ext uri="{BB962C8B-B14F-4D97-AF65-F5344CB8AC3E}">
        <p14:creationId xmlns:p14="http://schemas.microsoft.com/office/powerpoint/2010/main" val="39284898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3643819-4ac3-4383-b377-d3e851722f2d">
      <UserInfo>
        <DisplayName>Parmenter, Taylor D</DisplayName>
        <AccountId>828</AccountId>
        <AccountType/>
      </UserInfo>
      <UserInfo>
        <DisplayName>Oko, Jason A</DisplayName>
        <AccountId>6</AccountId>
        <AccountType/>
      </UserInfo>
      <UserInfo>
        <DisplayName>Minkler, Marc A</DisplayName>
        <AccountId>30</AccountId>
        <AccountType/>
      </UserInfo>
    </SharedWithUsers>
    <DocumentStatus xmlns="19e3981c-db61-4bf9-92aa-b81caa60ba76" xsi:nil="true"/>
    <lcf76f155ced4ddcb4097134ff3c332f xmlns="19e3981c-db61-4bf9-92aa-b81caa60ba76">
      <Terms xmlns="http://schemas.microsoft.com/office/infopath/2007/PartnerControls"/>
    </lcf76f155ced4ddcb4097134ff3c332f>
    <TaxCatchAll xmlns="a3643819-4ac3-4383-b377-d3e851722f2d" xsi:nil="true"/>
    <_dlc_DocId xmlns="a3643819-4ac3-4383-b377-d3e851722f2d">MEMS-1813007935-415</_dlc_DocId>
    <_dlc_DocIdUrl xmlns="a3643819-4ac3-4383-b377-d3e851722f2d">
      <Url>https://stateofmaine.sharepoint.com/sites/MaineEMS/_layouts/15/DocIdRedir.aspx?ID=MEMS-1813007935-415</Url>
      <Description>MEMS-1813007935-415</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F7EB80B2AD57941A6F81296C5A5ABF0" ma:contentTypeVersion="15" ma:contentTypeDescription="Create a new document." ma:contentTypeScope="" ma:versionID="e46e71c40cccc5cb51cef06d90c5d783">
  <xsd:schema xmlns:xsd="http://www.w3.org/2001/XMLSchema" xmlns:xs="http://www.w3.org/2001/XMLSchema" xmlns:p="http://schemas.microsoft.com/office/2006/metadata/properties" xmlns:ns2="19e3981c-db61-4bf9-92aa-b81caa60ba76" xmlns:ns3="a3643819-4ac3-4383-b377-d3e851722f2d" targetNamespace="http://schemas.microsoft.com/office/2006/metadata/properties" ma:root="true" ma:fieldsID="667c2645992f037755ccd536b8374a92" ns2:_="" ns3:_="">
    <xsd:import namespace="19e3981c-db61-4bf9-92aa-b81caa60ba76"/>
    <xsd:import namespace="a3643819-4ac3-4383-b377-d3e851722f2d"/>
    <xsd:element name="properties">
      <xsd:complexType>
        <xsd:sequence>
          <xsd:element name="documentManagement">
            <xsd:complexType>
              <xsd:all>
                <xsd:element ref="ns2:MediaServiceMetadata" minOccurs="0"/>
                <xsd:element ref="ns2:MediaServiceFastMetadata" minOccurs="0"/>
                <xsd:element ref="ns3:_dlc_DocId" minOccurs="0"/>
                <xsd:element ref="ns3:_dlc_DocIdUrl" minOccurs="0"/>
                <xsd:element ref="ns3:_dlc_DocIdPersistId"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Document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e3981c-db61-4bf9-92aa-b81caa60b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DocumentStatus" ma:index="21" nillable="true" ma:displayName="Document Status" ma:format="Dropdown" ma:internalName="DocumentStatus">
      <xsd:simpleType>
        <xsd:restriction base="dms:Choice">
          <xsd:enumeration value="Work In Progress"/>
          <xsd:enumeration value="Pending Review"/>
          <xsd:enumeration value="Reviewed"/>
          <xsd:enumeration value="Published"/>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643819-4ac3-4383-b377-d3e851722f2d"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dexed="true"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2df5806-fee7-42b1-aa5d-d9bf283a1207}" ma:internalName="TaxCatchAll" ma:showField="CatchAllData" ma:web="a3643819-4ac3-4383-b377-d3e851722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336C04-2736-4158-9404-76B438F13331}">
  <ds:schemaRefs>
    <ds:schemaRef ds:uri="http://schemas.microsoft.com/office/2006/documentManagement/types"/>
    <ds:schemaRef ds:uri="http://www.w3.org/XML/1998/namespace"/>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a3643819-4ac3-4383-b377-d3e851722f2d"/>
    <ds:schemaRef ds:uri="19e3981c-db61-4bf9-92aa-b81caa60ba76"/>
    <ds:schemaRef ds:uri="http://purl.org/dc/dcmitype/"/>
  </ds:schemaRefs>
</ds:datastoreItem>
</file>

<file path=customXml/itemProps2.xml><?xml version="1.0" encoding="utf-8"?>
<ds:datastoreItem xmlns:ds="http://schemas.openxmlformats.org/officeDocument/2006/customXml" ds:itemID="{E2ABA600-166A-4B58-B760-E0329B1A31E6}">
  <ds:schemaRefs>
    <ds:schemaRef ds:uri="http://schemas.microsoft.com/sharepoint/events"/>
  </ds:schemaRefs>
</ds:datastoreItem>
</file>

<file path=customXml/itemProps3.xml><?xml version="1.0" encoding="utf-8"?>
<ds:datastoreItem xmlns:ds="http://schemas.openxmlformats.org/officeDocument/2006/customXml" ds:itemID="{951F7A3A-206F-43F0-A68E-1F453CF1EF8B}">
  <ds:schemaRefs>
    <ds:schemaRef ds:uri="http://schemas.microsoft.com/sharepoint/v3/contenttype/forms"/>
  </ds:schemaRefs>
</ds:datastoreItem>
</file>

<file path=customXml/itemProps4.xml><?xml version="1.0" encoding="utf-8"?>
<ds:datastoreItem xmlns:ds="http://schemas.openxmlformats.org/officeDocument/2006/customXml" ds:itemID="{6DD0B2AF-E754-4D6A-B982-B9EF08241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3981c-db61-4bf9-92aa-b81caa60ba76"/>
    <ds:schemaRef ds:uri="a3643819-4ac3-4383-b377-d3e851722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3134</Words>
  <Application>Microsoft Office PowerPoint</Application>
  <PresentationFormat>On-screen Show (4:3)</PresentationFormat>
  <Paragraphs>276</Paragraphs>
  <Slides>37</Slides>
  <Notes>28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ＭＳ Ｐゴシック</vt:lpstr>
      <vt:lpstr>Arial</vt:lpstr>
      <vt:lpstr>Calibri</vt:lpstr>
      <vt:lpstr>Calibri Light</vt:lpstr>
      <vt:lpstr>Lato</vt:lpstr>
      <vt:lpstr>The Serif Hand Light</vt:lpstr>
      <vt:lpstr>Times New Roman</vt:lpstr>
      <vt:lpstr>Tw Cen MT</vt:lpstr>
      <vt:lpstr>Wingdings</vt:lpstr>
      <vt:lpstr>1_Office Theme</vt:lpstr>
      <vt:lpstr>2_Office Theme</vt:lpstr>
      <vt:lpstr>Office Theme</vt:lpstr>
      <vt:lpstr>Intranasal Naloxone Administration Training Module for Non-EMS  Responders   March 20, 2024 </vt:lpstr>
      <vt:lpstr>Objectives</vt:lpstr>
      <vt:lpstr>5 MRSA §2353.3  (effective 4/29/14)</vt:lpstr>
      <vt:lpstr>When is intranasal Naloxone used?</vt:lpstr>
      <vt:lpstr>Agency/Municipal Responsibilities</vt:lpstr>
      <vt:lpstr>Signs of Overdose</vt:lpstr>
      <vt:lpstr>Opiates and Opioids</vt:lpstr>
      <vt:lpstr>Opiates and Opioids</vt:lpstr>
      <vt:lpstr>Opiates and Opioids</vt:lpstr>
      <vt:lpstr>Naloxone Effectiveness</vt:lpstr>
      <vt:lpstr>Naloxone Effectiveness</vt:lpstr>
      <vt:lpstr>Medication for Opioid Use Disorder (MOUD)</vt:lpstr>
      <vt:lpstr> Elements of Opioid Use Disorder</vt:lpstr>
      <vt:lpstr> Elements of Opioid Use Disorder</vt:lpstr>
      <vt:lpstr>Intranasal Naloxone</vt:lpstr>
      <vt:lpstr>Why Intranasal Naloxone?</vt:lpstr>
      <vt:lpstr>PowerPoint Presentation</vt:lpstr>
      <vt:lpstr>PowerPoint Presentation</vt:lpstr>
      <vt:lpstr>What does an overdose look like?</vt:lpstr>
      <vt:lpstr>What does an overdose look like?</vt:lpstr>
      <vt:lpstr>Option 1: Adult Nasal Atomizer Use</vt:lpstr>
      <vt:lpstr>PowerPoint Presentation</vt:lpstr>
      <vt:lpstr>Preparation: Step 1</vt:lpstr>
      <vt:lpstr>Preparation: Step 2</vt:lpstr>
      <vt:lpstr>Preparation: Step 3</vt:lpstr>
      <vt:lpstr>Preparation: Step 4</vt:lpstr>
      <vt:lpstr>One Luer Attached Atomizer</vt:lpstr>
      <vt:lpstr>Administration</vt:lpstr>
      <vt:lpstr>Option 2: NARCAN NASAL SPRAY</vt:lpstr>
      <vt:lpstr>Administration</vt:lpstr>
      <vt:lpstr>PowerPoint Presentation</vt:lpstr>
      <vt:lpstr>Safety Considerations</vt:lpstr>
      <vt:lpstr>Adverse Reactions</vt:lpstr>
      <vt:lpstr>Children and Infants</vt:lpstr>
      <vt:lpstr>Skills Practice</vt:lpstr>
      <vt:lpstr>Course Summary</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Intranasal Naloxone Administration Training Module for Law Enforcement Officers and Firefighters  December 2023   </dc:title>
  <dc:creator/>
  <cp:lastModifiedBy/>
  <cp:revision>33</cp:revision>
  <dcterms:created xsi:type="dcterms:W3CDTF">2014-06-24T14:41:30Z</dcterms:created>
  <dcterms:modified xsi:type="dcterms:W3CDTF">2024-03-25T16:54:14Z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0x0101004F7EB80B2AD57941A6F81296C5A5ABF0</vt:lpwstr>
  </property>
  <property fmtid="{D5CDD505-2E9C-101B-9397-08002B2CF9AE}" pid="3" name="_dlc_DocIdItemGuid">
    <vt:lpwstr>87d38955-e1e8-4b31-a547-0ac99e40b2d5</vt:lpwstr>
  </property>
  <property fmtid="{D5CDD505-2E9C-101B-9397-08002B2CF9AE}" pid="4" name="MediaServiceImageTags">
    <vt:lpwstr/>
  </property>
</Properties>
</file>