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92" r:id="rId3"/>
    <p:sldId id="293" r:id="rId4"/>
    <p:sldId id="294" r:id="rId5"/>
    <p:sldId id="271" r:id="rId6"/>
    <p:sldId id="275" r:id="rId7"/>
    <p:sldId id="272" r:id="rId8"/>
    <p:sldId id="277" r:id="rId9"/>
    <p:sldId id="276" r:id="rId10"/>
    <p:sldId id="278" r:id="rId11"/>
    <p:sldId id="279" r:id="rId12"/>
    <p:sldId id="281" r:id="rId13"/>
    <p:sldId id="282" r:id="rId14"/>
    <p:sldId id="291" r:id="rId15"/>
    <p:sldId id="280" r:id="rId16"/>
    <p:sldId id="283" r:id="rId17"/>
    <p:sldId id="286" r:id="rId18"/>
    <p:sldId id="284" r:id="rId19"/>
    <p:sldId id="288" r:id="rId20"/>
    <p:sldId id="289" r:id="rId21"/>
    <p:sldId id="300" r:id="rId22"/>
    <p:sldId id="296" r:id="rId23"/>
    <p:sldId id="298" r:id="rId24"/>
    <p:sldId id="299" r:id="rId25"/>
    <p:sldId id="295" r:id="rId26"/>
    <p:sldId id="301" r:id="rId27"/>
    <p:sldId id="258" r:id="rId28"/>
    <p:sldId id="285" r:id="rId29"/>
    <p:sldId id="259" r:id="rId30"/>
    <p:sldId id="266" r:id="rId31"/>
    <p:sldId id="267" r:id="rId32"/>
    <p:sldId id="268" r:id="rId33"/>
    <p:sldId id="269" r:id="rId34"/>
    <p:sldId id="264" r:id="rId35"/>
    <p:sldId id="261" r:id="rId36"/>
    <p:sldId id="287" r:id="rId37"/>
    <p:sldId id="302" r:id="rId38"/>
    <p:sldId id="297" r:id="rId39"/>
    <p:sldId id="290"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E0601-424B-446A-9780-EAC83A429DFC}" v="8" dt="2021-11-24T13:30:43.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6456" autoAdjust="0"/>
  </p:normalViewPr>
  <p:slideViewPr>
    <p:cSldViewPr snapToGrid="0">
      <p:cViewPr varScale="1">
        <p:scale>
          <a:sx n="62" d="100"/>
          <a:sy n="62" d="100"/>
        </p:scale>
        <p:origin x="1044" y="10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zevedo, Christopher" userId="c3014a47-c8e9-4b5d-8b47-89d918f8f97a" providerId="ADAL" clId="{769E0601-424B-446A-9780-EAC83A429DFC}"/>
    <pc:docChg chg="undo custSel addSld modSld modMainMaster">
      <pc:chgData name="Azevedo, Christopher" userId="c3014a47-c8e9-4b5d-8b47-89d918f8f97a" providerId="ADAL" clId="{769E0601-424B-446A-9780-EAC83A429DFC}" dt="2021-11-24T13:35:33.752" v="642" actId="20577"/>
      <pc:docMkLst>
        <pc:docMk/>
      </pc:docMkLst>
      <pc:sldChg chg="modSp mod">
        <pc:chgData name="Azevedo, Christopher" userId="c3014a47-c8e9-4b5d-8b47-89d918f8f97a" providerId="ADAL" clId="{769E0601-424B-446A-9780-EAC83A429DFC}" dt="2021-11-23T21:36:26.248" v="116" actId="2711"/>
        <pc:sldMkLst>
          <pc:docMk/>
          <pc:sldMk cId="3219160587" sldId="258"/>
        </pc:sldMkLst>
        <pc:spChg chg="mod">
          <ac:chgData name="Azevedo, Christopher" userId="c3014a47-c8e9-4b5d-8b47-89d918f8f97a" providerId="ADAL" clId="{769E0601-424B-446A-9780-EAC83A429DFC}" dt="2021-11-23T21:36:26.248" v="116" actId="2711"/>
          <ac:spMkLst>
            <pc:docMk/>
            <pc:sldMk cId="3219160587" sldId="258"/>
            <ac:spMk id="8" creationId="{D0C329C5-86F6-46B4-B60B-8E1103190443}"/>
          </ac:spMkLst>
        </pc:spChg>
      </pc:sldChg>
      <pc:sldChg chg="modSp mod">
        <pc:chgData name="Azevedo, Christopher" userId="c3014a47-c8e9-4b5d-8b47-89d918f8f97a" providerId="ADAL" clId="{769E0601-424B-446A-9780-EAC83A429DFC}" dt="2021-11-24T13:28:22.536" v="152" actId="2711"/>
        <pc:sldMkLst>
          <pc:docMk/>
          <pc:sldMk cId="3748669179" sldId="259"/>
        </pc:sldMkLst>
        <pc:spChg chg="mod">
          <ac:chgData name="Azevedo, Christopher" userId="c3014a47-c8e9-4b5d-8b47-89d918f8f97a" providerId="ADAL" clId="{769E0601-424B-446A-9780-EAC83A429DFC}" dt="2021-11-24T13:28:22.536" v="152" actId="2711"/>
          <ac:spMkLst>
            <pc:docMk/>
            <pc:sldMk cId="3748669179" sldId="259"/>
            <ac:spMk id="6" creationId="{7E0735CD-57D0-488E-8234-CCC5A8E21A72}"/>
          </ac:spMkLst>
        </pc:spChg>
      </pc:sldChg>
      <pc:sldChg chg="modSp mod">
        <pc:chgData name="Azevedo, Christopher" userId="c3014a47-c8e9-4b5d-8b47-89d918f8f97a" providerId="ADAL" clId="{769E0601-424B-446A-9780-EAC83A429DFC}" dt="2021-11-24T13:29:40.302" v="157" actId="20577"/>
        <pc:sldMkLst>
          <pc:docMk/>
          <pc:sldMk cId="2698466025" sldId="261"/>
        </pc:sldMkLst>
        <pc:spChg chg="mod">
          <ac:chgData name="Azevedo, Christopher" userId="c3014a47-c8e9-4b5d-8b47-89d918f8f97a" providerId="ADAL" clId="{769E0601-424B-446A-9780-EAC83A429DFC}" dt="2021-11-24T13:29:40.302" v="157" actId="20577"/>
          <ac:spMkLst>
            <pc:docMk/>
            <pc:sldMk cId="2698466025" sldId="261"/>
            <ac:spMk id="4" creationId="{6BDB323B-3629-4F80-B03E-0CC99DCAB555}"/>
          </ac:spMkLst>
        </pc:spChg>
        <pc:spChg chg="mod">
          <ac:chgData name="Azevedo, Christopher" userId="c3014a47-c8e9-4b5d-8b47-89d918f8f97a" providerId="ADAL" clId="{769E0601-424B-446A-9780-EAC83A429DFC}" dt="2021-11-23T21:55:41.963" v="130" actId="2711"/>
          <ac:spMkLst>
            <pc:docMk/>
            <pc:sldMk cId="2698466025" sldId="261"/>
            <ac:spMk id="5" creationId="{92ABB4CA-CF70-4E82-8877-14ABAA23C8E2}"/>
          </ac:spMkLst>
        </pc:spChg>
      </pc:sldChg>
      <pc:sldChg chg="modSp mod">
        <pc:chgData name="Azevedo, Christopher" userId="c3014a47-c8e9-4b5d-8b47-89d918f8f97a" providerId="ADAL" clId="{769E0601-424B-446A-9780-EAC83A429DFC}" dt="2021-11-23T21:55:29.048" v="129" actId="1076"/>
        <pc:sldMkLst>
          <pc:docMk/>
          <pc:sldMk cId="1479814696" sldId="264"/>
        </pc:sldMkLst>
        <pc:spChg chg="mod">
          <ac:chgData name="Azevedo, Christopher" userId="c3014a47-c8e9-4b5d-8b47-89d918f8f97a" providerId="ADAL" clId="{769E0601-424B-446A-9780-EAC83A429DFC}" dt="2021-11-23T21:55:29.048" v="129" actId="1076"/>
          <ac:spMkLst>
            <pc:docMk/>
            <pc:sldMk cId="1479814696" sldId="264"/>
            <ac:spMk id="4098" creationId="{CA327EFF-0354-42A9-90DA-5B35B032BB64}"/>
          </ac:spMkLst>
        </pc:spChg>
      </pc:sldChg>
      <pc:sldChg chg="modSp mod">
        <pc:chgData name="Azevedo, Christopher" userId="c3014a47-c8e9-4b5d-8b47-89d918f8f97a" providerId="ADAL" clId="{769E0601-424B-446A-9780-EAC83A429DFC}" dt="2021-11-23T21:41:59.310" v="118" actId="108"/>
        <pc:sldMkLst>
          <pc:docMk/>
          <pc:sldMk cId="0" sldId="268"/>
        </pc:sldMkLst>
        <pc:spChg chg="mod">
          <ac:chgData name="Azevedo, Christopher" userId="c3014a47-c8e9-4b5d-8b47-89d918f8f97a" providerId="ADAL" clId="{769E0601-424B-446A-9780-EAC83A429DFC}" dt="2021-11-23T21:41:59.310" v="118" actId="108"/>
          <ac:spMkLst>
            <pc:docMk/>
            <pc:sldMk cId="0" sldId="268"/>
            <ac:spMk id="3" creationId="{64447461-DC8E-41CA-8C45-A4ADE4F57DA2}"/>
          </ac:spMkLst>
        </pc:spChg>
      </pc:sldChg>
      <pc:sldChg chg="modSp mod">
        <pc:chgData name="Azevedo, Christopher" userId="c3014a47-c8e9-4b5d-8b47-89d918f8f97a" providerId="ADAL" clId="{769E0601-424B-446A-9780-EAC83A429DFC}" dt="2021-11-24T13:29:13.444" v="155" actId="20577"/>
        <pc:sldMkLst>
          <pc:docMk/>
          <pc:sldMk cId="0" sldId="269"/>
        </pc:sldMkLst>
        <pc:spChg chg="mod">
          <ac:chgData name="Azevedo, Christopher" userId="c3014a47-c8e9-4b5d-8b47-89d918f8f97a" providerId="ADAL" clId="{769E0601-424B-446A-9780-EAC83A429DFC}" dt="2021-11-24T13:29:13.444" v="155" actId="20577"/>
          <ac:spMkLst>
            <pc:docMk/>
            <pc:sldMk cId="0" sldId="269"/>
            <ac:spMk id="10243" creationId="{59D5895B-31B0-49C8-BB43-E9C333677101}"/>
          </ac:spMkLst>
        </pc:spChg>
      </pc:sldChg>
      <pc:sldChg chg="modSp mod">
        <pc:chgData name="Azevedo, Christopher" userId="c3014a47-c8e9-4b5d-8b47-89d918f8f97a" providerId="ADAL" clId="{769E0601-424B-446A-9780-EAC83A429DFC}" dt="2021-11-24T13:35:33.752" v="642" actId="20577"/>
        <pc:sldMkLst>
          <pc:docMk/>
          <pc:sldMk cId="2067953794" sldId="270"/>
        </pc:sldMkLst>
        <pc:spChg chg="mod">
          <ac:chgData name="Azevedo, Christopher" userId="c3014a47-c8e9-4b5d-8b47-89d918f8f97a" providerId="ADAL" clId="{769E0601-424B-446A-9780-EAC83A429DFC}" dt="2021-11-24T13:35:33.752" v="642" actId="20577"/>
          <ac:spMkLst>
            <pc:docMk/>
            <pc:sldMk cId="2067953794" sldId="270"/>
            <ac:spMk id="2" creationId="{7DE46551-67B7-4E64-A340-0E127F6F98FD}"/>
          </ac:spMkLst>
        </pc:spChg>
      </pc:sldChg>
      <pc:sldChg chg="modSp mod">
        <pc:chgData name="Azevedo, Christopher" userId="c3014a47-c8e9-4b5d-8b47-89d918f8f97a" providerId="ADAL" clId="{769E0601-424B-446A-9780-EAC83A429DFC}" dt="2021-11-23T21:35:08.482" v="111" actId="2711"/>
        <pc:sldMkLst>
          <pc:docMk/>
          <pc:sldMk cId="4108765365" sldId="271"/>
        </pc:sldMkLst>
        <pc:spChg chg="mod">
          <ac:chgData name="Azevedo, Christopher" userId="c3014a47-c8e9-4b5d-8b47-89d918f8f97a" providerId="ADAL" clId="{769E0601-424B-446A-9780-EAC83A429DFC}" dt="2021-11-23T21:35:08.482" v="111" actId="2711"/>
          <ac:spMkLst>
            <pc:docMk/>
            <pc:sldMk cId="4108765365" sldId="271"/>
            <ac:spMk id="4098" creationId="{CA327EFF-0354-42A9-90DA-5B35B032BB64}"/>
          </ac:spMkLst>
        </pc:spChg>
      </pc:sldChg>
      <pc:sldChg chg="modSp mod">
        <pc:chgData name="Azevedo, Christopher" userId="c3014a47-c8e9-4b5d-8b47-89d918f8f97a" providerId="ADAL" clId="{769E0601-424B-446A-9780-EAC83A429DFC}" dt="2021-11-23T21:35:28.644" v="113" actId="2711"/>
        <pc:sldMkLst>
          <pc:docMk/>
          <pc:sldMk cId="1296089258" sldId="272"/>
        </pc:sldMkLst>
        <pc:spChg chg="mod">
          <ac:chgData name="Azevedo, Christopher" userId="c3014a47-c8e9-4b5d-8b47-89d918f8f97a" providerId="ADAL" clId="{769E0601-424B-446A-9780-EAC83A429DFC}" dt="2021-11-23T21:35:28.644" v="113" actId="2711"/>
          <ac:spMkLst>
            <pc:docMk/>
            <pc:sldMk cId="1296089258" sldId="272"/>
            <ac:spMk id="4098" creationId="{CA327EFF-0354-42A9-90DA-5B35B032BB64}"/>
          </ac:spMkLst>
        </pc:spChg>
      </pc:sldChg>
      <pc:sldChg chg="modSp mod">
        <pc:chgData name="Azevedo, Christopher" userId="c3014a47-c8e9-4b5d-8b47-89d918f8f97a" providerId="ADAL" clId="{769E0601-424B-446A-9780-EAC83A429DFC}" dt="2021-11-23T21:35:18.652" v="112" actId="2711"/>
        <pc:sldMkLst>
          <pc:docMk/>
          <pc:sldMk cId="3135461973" sldId="275"/>
        </pc:sldMkLst>
        <pc:spChg chg="mod">
          <ac:chgData name="Azevedo, Christopher" userId="c3014a47-c8e9-4b5d-8b47-89d918f8f97a" providerId="ADAL" clId="{769E0601-424B-446A-9780-EAC83A429DFC}" dt="2021-11-23T21:35:18.652" v="112" actId="2711"/>
          <ac:spMkLst>
            <pc:docMk/>
            <pc:sldMk cId="3135461973" sldId="275"/>
            <ac:spMk id="17" creationId="{989807E8-FF76-49D2-BD26-73A9AD25E632}"/>
          </ac:spMkLst>
        </pc:spChg>
      </pc:sldChg>
      <pc:sldChg chg="modSp mod">
        <pc:chgData name="Azevedo, Christopher" userId="c3014a47-c8e9-4b5d-8b47-89d918f8f97a" providerId="ADAL" clId="{769E0601-424B-446A-9780-EAC83A429DFC}" dt="2021-11-23T21:24:01.543" v="45" actId="20577"/>
        <pc:sldMkLst>
          <pc:docMk/>
          <pc:sldMk cId="4069017167" sldId="284"/>
        </pc:sldMkLst>
        <pc:spChg chg="mod">
          <ac:chgData name="Azevedo, Christopher" userId="c3014a47-c8e9-4b5d-8b47-89d918f8f97a" providerId="ADAL" clId="{769E0601-424B-446A-9780-EAC83A429DFC}" dt="2021-11-23T21:24:01.543" v="45" actId="20577"/>
          <ac:spMkLst>
            <pc:docMk/>
            <pc:sldMk cId="4069017167" sldId="284"/>
            <ac:spMk id="3" creationId="{E6B576B0-CA2A-43CB-8AB6-FD357D4CDD7C}"/>
          </ac:spMkLst>
        </pc:spChg>
      </pc:sldChg>
      <pc:sldChg chg="modSp mod">
        <pc:chgData name="Azevedo, Christopher" userId="c3014a47-c8e9-4b5d-8b47-89d918f8f97a" providerId="ADAL" clId="{769E0601-424B-446A-9780-EAC83A429DFC}" dt="2021-11-23T21:19:36.558" v="21" actId="14100"/>
        <pc:sldMkLst>
          <pc:docMk/>
          <pc:sldMk cId="63791400" sldId="286"/>
        </pc:sldMkLst>
        <pc:spChg chg="mod">
          <ac:chgData name="Azevedo, Christopher" userId="c3014a47-c8e9-4b5d-8b47-89d918f8f97a" providerId="ADAL" clId="{769E0601-424B-446A-9780-EAC83A429DFC}" dt="2021-11-23T21:19:36.558" v="21" actId="14100"/>
          <ac:spMkLst>
            <pc:docMk/>
            <pc:sldMk cId="63791400" sldId="286"/>
            <ac:spMk id="3" creationId="{E6B576B0-CA2A-43CB-8AB6-FD357D4CDD7C}"/>
          </ac:spMkLst>
        </pc:spChg>
      </pc:sldChg>
      <pc:sldChg chg="modSp mod">
        <pc:chgData name="Azevedo, Christopher" userId="c3014a47-c8e9-4b5d-8b47-89d918f8f97a" providerId="ADAL" clId="{769E0601-424B-446A-9780-EAC83A429DFC}" dt="2021-11-24T13:29:51.711" v="158" actId="20577"/>
        <pc:sldMkLst>
          <pc:docMk/>
          <pc:sldMk cId="212146167" sldId="287"/>
        </pc:sldMkLst>
        <pc:spChg chg="mod">
          <ac:chgData name="Azevedo, Christopher" userId="c3014a47-c8e9-4b5d-8b47-89d918f8f97a" providerId="ADAL" clId="{769E0601-424B-446A-9780-EAC83A429DFC}" dt="2021-11-24T13:29:51.711" v="158" actId="20577"/>
          <ac:spMkLst>
            <pc:docMk/>
            <pc:sldMk cId="212146167" sldId="287"/>
            <ac:spMk id="10243" creationId="{59D5895B-31B0-49C8-BB43-E9C333677101}"/>
          </ac:spMkLst>
        </pc:spChg>
      </pc:sldChg>
      <pc:sldChg chg="modSp mod">
        <pc:chgData name="Azevedo, Christopher" userId="c3014a47-c8e9-4b5d-8b47-89d918f8f97a" providerId="ADAL" clId="{769E0601-424B-446A-9780-EAC83A429DFC}" dt="2021-11-23T21:22:18.016" v="40" actId="12"/>
        <pc:sldMkLst>
          <pc:docMk/>
          <pc:sldMk cId="3240881572" sldId="288"/>
        </pc:sldMkLst>
        <pc:spChg chg="mod">
          <ac:chgData name="Azevedo, Christopher" userId="c3014a47-c8e9-4b5d-8b47-89d918f8f97a" providerId="ADAL" clId="{769E0601-424B-446A-9780-EAC83A429DFC}" dt="2021-11-23T21:22:18.016" v="40" actId="12"/>
          <ac:spMkLst>
            <pc:docMk/>
            <pc:sldMk cId="3240881572" sldId="288"/>
            <ac:spMk id="3" creationId="{E6B576B0-CA2A-43CB-8AB6-FD357D4CDD7C}"/>
          </ac:spMkLst>
        </pc:spChg>
      </pc:sldChg>
      <pc:sldChg chg="modSp mod">
        <pc:chgData name="Azevedo, Christopher" userId="c3014a47-c8e9-4b5d-8b47-89d918f8f97a" providerId="ADAL" clId="{769E0601-424B-446A-9780-EAC83A429DFC}" dt="2021-11-23T21:26:35.191" v="65" actId="108"/>
        <pc:sldMkLst>
          <pc:docMk/>
          <pc:sldMk cId="666016548" sldId="289"/>
        </pc:sldMkLst>
        <pc:spChg chg="mod">
          <ac:chgData name="Azevedo, Christopher" userId="c3014a47-c8e9-4b5d-8b47-89d918f8f97a" providerId="ADAL" clId="{769E0601-424B-446A-9780-EAC83A429DFC}" dt="2021-11-23T21:26:35.191" v="65" actId="108"/>
          <ac:spMkLst>
            <pc:docMk/>
            <pc:sldMk cId="666016548" sldId="289"/>
            <ac:spMk id="3" creationId="{E6B576B0-CA2A-43CB-8AB6-FD357D4CDD7C}"/>
          </ac:spMkLst>
        </pc:spChg>
      </pc:sldChg>
      <pc:sldChg chg="modSp mod">
        <pc:chgData name="Azevedo, Christopher" userId="c3014a47-c8e9-4b5d-8b47-89d918f8f97a" providerId="ADAL" clId="{769E0601-424B-446A-9780-EAC83A429DFC}" dt="2021-11-23T21:34:40.682" v="108" actId="2711"/>
        <pc:sldMkLst>
          <pc:docMk/>
          <pc:sldMk cId="354095932" sldId="292"/>
        </pc:sldMkLst>
        <pc:spChg chg="mod">
          <ac:chgData name="Azevedo, Christopher" userId="c3014a47-c8e9-4b5d-8b47-89d918f8f97a" providerId="ADAL" clId="{769E0601-424B-446A-9780-EAC83A429DFC}" dt="2021-11-23T21:34:40.682" v="108" actId="2711"/>
          <ac:spMkLst>
            <pc:docMk/>
            <pc:sldMk cId="354095932" sldId="292"/>
            <ac:spMk id="3074" creationId="{856B2C94-F7EF-47D3-8A94-5A9749356746}"/>
          </ac:spMkLst>
        </pc:spChg>
      </pc:sldChg>
      <pc:sldChg chg="modSp mod">
        <pc:chgData name="Azevedo, Christopher" userId="c3014a47-c8e9-4b5d-8b47-89d918f8f97a" providerId="ADAL" clId="{769E0601-424B-446A-9780-EAC83A429DFC}" dt="2021-11-23T21:34:49.924" v="109" actId="2711"/>
        <pc:sldMkLst>
          <pc:docMk/>
          <pc:sldMk cId="1501712759" sldId="293"/>
        </pc:sldMkLst>
        <pc:spChg chg="mod">
          <ac:chgData name="Azevedo, Christopher" userId="c3014a47-c8e9-4b5d-8b47-89d918f8f97a" providerId="ADAL" clId="{769E0601-424B-446A-9780-EAC83A429DFC}" dt="2021-11-23T21:34:49.924" v="109" actId="2711"/>
          <ac:spMkLst>
            <pc:docMk/>
            <pc:sldMk cId="1501712759" sldId="293"/>
            <ac:spMk id="3074" creationId="{856B2C94-F7EF-47D3-8A94-5A9749356746}"/>
          </ac:spMkLst>
        </pc:spChg>
      </pc:sldChg>
      <pc:sldChg chg="modSp mod">
        <pc:chgData name="Azevedo, Christopher" userId="c3014a47-c8e9-4b5d-8b47-89d918f8f97a" providerId="ADAL" clId="{769E0601-424B-446A-9780-EAC83A429DFC}" dt="2021-11-23T21:34:58.667" v="110" actId="2711"/>
        <pc:sldMkLst>
          <pc:docMk/>
          <pc:sldMk cId="1750558768" sldId="294"/>
        </pc:sldMkLst>
        <pc:spChg chg="mod">
          <ac:chgData name="Azevedo, Christopher" userId="c3014a47-c8e9-4b5d-8b47-89d918f8f97a" providerId="ADAL" clId="{769E0601-424B-446A-9780-EAC83A429DFC}" dt="2021-11-23T21:34:58.667" v="110" actId="2711"/>
          <ac:spMkLst>
            <pc:docMk/>
            <pc:sldMk cId="1750558768" sldId="294"/>
            <ac:spMk id="3074" creationId="{856B2C94-F7EF-47D3-8A94-5A9749356746}"/>
          </ac:spMkLst>
        </pc:spChg>
      </pc:sldChg>
      <pc:sldChg chg="addSp delSp modSp mod">
        <pc:chgData name="Azevedo, Christopher" userId="c3014a47-c8e9-4b5d-8b47-89d918f8f97a" providerId="ADAL" clId="{769E0601-424B-446A-9780-EAC83A429DFC}" dt="2021-11-23T22:00:17.904" v="138" actId="1076"/>
        <pc:sldMkLst>
          <pc:docMk/>
          <pc:sldMk cId="2050175551" sldId="295"/>
        </pc:sldMkLst>
        <pc:spChg chg="mod">
          <ac:chgData name="Azevedo, Christopher" userId="c3014a47-c8e9-4b5d-8b47-89d918f8f97a" providerId="ADAL" clId="{769E0601-424B-446A-9780-EAC83A429DFC}" dt="2021-11-23T21:34:00.744" v="107" actId="108"/>
          <ac:spMkLst>
            <pc:docMk/>
            <pc:sldMk cId="2050175551" sldId="295"/>
            <ac:spMk id="3" creationId="{E6B576B0-CA2A-43CB-8AB6-FD357D4CDD7C}"/>
          </ac:spMkLst>
        </pc:spChg>
        <pc:spChg chg="mod">
          <ac:chgData name="Azevedo, Christopher" userId="c3014a47-c8e9-4b5d-8b47-89d918f8f97a" providerId="ADAL" clId="{769E0601-424B-446A-9780-EAC83A429DFC}" dt="2021-11-23T22:00:17.904" v="138" actId="1076"/>
          <ac:spMkLst>
            <pc:docMk/>
            <pc:sldMk cId="2050175551" sldId="295"/>
            <ac:spMk id="4098" creationId="{CA327EFF-0354-42A9-90DA-5B35B032BB64}"/>
          </ac:spMkLst>
        </pc:spChg>
        <pc:picChg chg="del">
          <ac:chgData name="Azevedo, Christopher" userId="c3014a47-c8e9-4b5d-8b47-89d918f8f97a" providerId="ADAL" clId="{769E0601-424B-446A-9780-EAC83A429DFC}" dt="2021-11-23T21:59:52.897" v="135" actId="478"/>
          <ac:picMkLst>
            <pc:docMk/>
            <pc:sldMk cId="2050175551" sldId="295"/>
            <ac:picMk id="2" creationId="{9817B60B-9B49-4E5F-8327-440D96A02633}"/>
          </ac:picMkLst>
        </pc:picChg>
        <pc:picChg chg="add mod">
          <ac:chgData name="Azevedo, Christopher" userId="c3014a47-c8e9-4b5d-8b47-89d918f8f97a" providerId="ADAL" clId="{769E0601-424B-446A-9780-EAC83A429DFC}" dt="2021-11-23T22:00:02.012" v="137" actId="1076"/>
          <ac:picMkLst>
            <pc:docMk/>
            <pc:sldMk cId="2050175551" sldId="295"/>
            <ac:picMk id="4" creationId="{4D1C81EE-C8DC-44C4-A146-19A18032C5BC}"/>
          </ac:picMkLst>
        </pc:picChg>
        <pc:picChg chg="del">
          <ac:chgData name="Azevedo, Christopher" userId="c3014a47-c8e9-4b5d-8b47-89d918f8f97a" providerId="ADAL" clId="{769E0601-424B-446A-9780-EAC83A429DFC}" dt="2021-11-23T21:59:51.934" v="134" actId="478"/>
          <ac:picMkLst>
            <pc:docMk/>
            <pc:sldMk cId="2050175551" sldId="295"/>
            <ac:picMk id="5" creationId="{4B3454AF-7579-4785-8904-CB280D899F99}"/>
          </ac:picMkLst>
        </pc:picChg>
      </pc:sldChg>
      <pc:sldChg chg="modSp mod">
        <pc:chgData name="Azevedo, Christopher" userId="c3014a47-c8e9-4b5d-8b47-89d918f8f97a" providerId="ADAL" clId="{769E0601-424B-446A-9780-EAC83A429DFC}" dt="2021-11-23T21:27:46.275" v="73" actId="108"/>
        <pc:sldMkLst>
          <pc:docMk/>
          <pc:sldMk cId="1441589951" sldId="296"/>
        </pc:sldMkLst>
        <pc:spChg chg="mod">
          <ac:chgData name="Azevedo, Christopher" userId="c3014a47-c8e9-4b5d-8b47-89d918f8f97a" providerId="ADAL" clId="{769E0601-424B-446A-9780-EAC83A429DFC}" dt="2021-11-23T21:27:46.275" v="73" actId="108"/>
          <ac:spMkLst>
            <pc:docMk/>
            <pc:sldMk cId="1441589951" sldId="296"/>
            <ac:spMk id="3" creationId="{E6B576B0-CA2A-43CB-8AB6-FD357D4CDD7C}"/>
          </ac:spMkLst>
        </pc:spChg>
      </pc:sldChg>
      <pc:sldChg chg="modSp mod">
        <pc:chgData name="Azevedo, Christopher" userId="c3014a47-c8e9-4b5d-8b47-89d918f8f97a" providerId="ADAL" clId="{769E0601-424B-446A-9780-EAC83A429DFC}" dt="2021-11-23T21:28:15.710" v="75" actId="108"/>
        <pc:sldMkLst>
          <pc:docMk/>
          <pc:sldMk cId="2342515345" sldId="298"/>
        </pc:sldMkLst>
        <pc:spChg chg="mod">
          <ac:chgData name="Azevedo, Christopher" userId="c3014a47-c8e9-4b5d-8b47-89d918f8f97a" providerId="ADAL" clId="{769E0601-424B-446A-9780-EAC83A429DFC}" dt="2021-11-23T21:28:15.710" v="75" actId="108"/>
          <ac:spMkLst>
            <pc:docMk/>
            <pc:sldMk cId="2342515345" sldId="298"/>
            <ac:spMk id="3" creationId="{E6B576B0-CA2A-43CB-8AB6-FD357D4CDD7C}"/>
          </ac:spMkLst>
        </pc:spChg>
      </pc:sldChg>
      <pc:sldChg chg="addSp delSp modSp mod">
        <pc:chgData name="Azevedo, Christopher" userId="c3014a47-c8e9-4b5d-8b47-89d918f8f97a" providerId="ADAL" clId="{769E0601-424B-446A-9780-EAC83A429DFC}" dt="2021-11-23T21:59:09.378" v="133" actId="1076"/>
        <pc:sldMkLst>
          <pc:docMk/>
          <pc:sldMk cId="3917310982" sldId="299"/>
        </pc:sldMkLst>
        <pc:spChg chg="mod topLvl">
          <ac:chgData name="Azevedo, Christopher" userId="c3014a47-c8e9-4b5d-8b47-89d918f8f97a" providerId="ADAL" clId="{769E0601-424B-446A-9780-EAC83A429DFC}" dt="2021-11-23T21:29:35.800" v="81" actId="164"/>
          <ac:spMkLst>
            <pc:docMk/>
            <pc:sldMk cId="3917310982" sldId="299"/>
            <ac:spMk id="11" creationId="{F32107C8-285B-4FA6-BE40-BE6D1DF4B012}"/>
          </ac:spMkLst>
        </pc:spChg>
        <pc:grpChg chg="add mod">
          <ac:chgData name="Azevedo, Christopher" userId="c3014a47-c8e9-4b5d-8b47-89d918f8f97a" providerId="ADAL" clId="{769E0601-424B-446A-9780-EAC83A429DFC}" dt="2021-11-23T21:58:58.128" v="132" actId="1076"/>
          <ac:grpSpMkLst>
            <pc:docMk/>
            <pc:sldMk cId="3917310982" sldId="299"/>
            <ac:grpSpMk id="3" creationId="{4961F2E2-A7E3-4057-AC42-763738E2FE07}"/>
          </ac:grpSpMkLst>
        </pc:grpChg>
        <pc:grpChg chg="del mod">
          <ac:chgData name="Azevedo, Christopher" userId="c3014a47-c8e9-4b5d-8b47-89d918f8f97a" providerId="ADAL" clId="{769E0601-424B-446A-9780-EAC83A429DFC}" dt="2021-11-23T21:29:29.946" v="80" actId="165"/>
          <ac:grpSpMkLst>
            <pc:docMk/>
            <pc:sldMk cId="3917310982" sldId="299"/>
            <ac:grpSpMk id="9" creationId="{07E9301D-B773-4E76-8732-7D75FAAB4D81}"/>
          </ac:grpSpMkLst>
        </pc:grpChg>
        <pc:grpChg chg="mod">
          <ac:chgData name="Azevedo, Christopher" userId="c3014a47-c8e9-4b5d-8b47-89d918f8f97a" providerId="ADAL" clId="{769E0601-424B-446A-9780-EAC83A429DFC}" dt="2021-11-23T21:59:09.378" v="133" actId="1076"/>
          <ac:grpSpMkLst>
            <pc:docMk/>
            <pc:sldMk cId="3917310982" sldId="299"/>
            <ac:grpSpMk id="13" creationId="{8E4F8B1B-C601-4399-A3A2-4AA753B28286}"/>
          </ac:grpSpMkLst>
        </pc:grpChg>
        <pc:picChg chg="mod topLvl">
          <ac:chgData name="Azevedo, Christopher" userId="c3014a47-c8e9-4b5d-8b47-89d918f8f97a" providerId="ADAL" clId="{769E0601-424B-446A-9780-EAC83A429DFC}" dt="2021-11-23T21:29:35.800" v="81" actId="164"/>
          <ac:picMkLst>
            <pc:docMk/>
            <pc:sldMk cId="3917310982" sldId="299"/>
            <ac:picMk id="2" creationId="{F3907E5C-E877-4CA5-8B5D-52340663A01C}"/>
          </ac:picMkLst>
        </pc:picChg>
        <pc:picChg chg="mod topLvl">
          <ac:chgData name="Azevedo, Christopher" userId="c3014a47-c8e9-4b5d-8b47-89d918f8f97a" providerId="ADAL" clId="{769E0601-424B-446A-9780-EAC83A429DFC}" dt="2021-11-23T21:29:35.800" v="81" actId="164"/>
          <ac:picMkLst>
            <pc:docMk/>
            <pc:sldMk cId="3917310982" sldId="299"/>
            <ac:picMk id="7" creationId="{3D1FB3E7-1699-4DE6-8D68-ED626A19DF36}"/>
          </ac:picMkLst>
        </pc:picChg>
        <pc:picChg chg="mod topLvl">
          <ac:chgData name="Azevedo, Christopher" userId="c3014a47-c8e9-4b5d-8b47-89d918f8f97a" providerId="ADAL" clId="{769E0601-424B-446A-9780-EAC83A429DFC}" dt="2021-11-23T21:29:35.800" v="81" actId="164"/>
          <ac:picMkLst>
            <pc:docMk/>
            <pc:sldMk cId="3917310982" sldId="299"/>
            <ac:picMk id="10" creationId="{8FEACFEC-1573-4962-B035-B6C6DBEB2E54}"/>
          </ac:picMkLst>
        </pc:picChg>
      </pc:sldChg>
      <pc:sldChg chg="modSp add mod">
        <pc:chgData name="Azevedo, Christopher" userId="c3014a47-c8e9-4b5d-8b47-89d918f8f97a" providerId="ADAL" clId="{769E0601-424B-446A-9780-EAC83A429DFC}" dt="2021-11-23T21:27:00.715" v="67" actId="108"/>
        <pc:sldMkLst>
          <pc:docMk/>
          <pc:sldMk cId="1506671851" sldId="300"/>
        </pc:sldMkLst>
        <pc:spChg chg="mod">
          <ac:chgData name="Azevedo, Christopher" userId="c3014a47-c8e9-4b5d-8b47-89d918f8f97a" providerId="ADAL" clId="{769E0601-424B-446A-9780-EAC83A429DFC}" dt="2021-11-23T21:27:00.715" v="67" actId="108"/>
          <ac:spMkLst>
            <pc:docMk/>
            <pc:sldMk cId="1506671851" sldId="300"/>
            <ac:spMk id="3" creationId="{E6B576B0-CA2A-43CB-8AB6-FD357D4CDD7C}"/>
          </ac:spMkLst>
        </pc:spChg>
      </pc:sldChg>
      <pc:sldChg chg="modSp add mod">
        <pc:chgData name="Azevedo, Christopher" userId="c3014a47-c8e9-4b5d-8b47-89d918f8f97a" providerId="ADAL" clId="{769E0601-424B-446A-9780-EAC83A429DFC}" dt="2021-11-23T22:01:02.526" v="141" actId="1076"/>
        <pc:sldMkLst>
          <pc:docMk/>
          <pc:sldMk cId="4252362629" sldId="301"/>
        </pc:sldMkLst>
        <pc:spChg chg="mod">
          <ac:chgData name="Azevedo, Christopher" userId="c3014a47-c8e9-4b5d-8b47-89d918f8f97a" providerId="ADAL" clId="{769E0601-424B-446A-9780-EAC83A429DFC}" dt="2021-11-23T21:33:10.881" v="96" actId="108"/>
          <ac:spMkLst>
            <pc:docMk/>
            <pc:sldMk cId="4252362629" sldId="301"/>
            <ac:spMk id="3" creationId="{E6B576B0-CA2A-43CB-8AB6-FD357D4CDD7C}"/>
          </ac:spMkLst>
        </pc:spChg>
        <pc:spChg chg="mod">
          <ac:chgData name="Azevedo, Christopher" userId="c3014a47-c8e9-4b5d-8b47-89d918f8f97a" providerId="ADAL" clId="{769E0601-424B-446A-9780-EAC83A429DFC}" dt="2021-11-23T22:01:02.526" v="141" actId="1076"/>
          <ac:spMkLst>
            <pc:docMk/>
            <pc:sldMk cId="4252362629" sldId="301"/>
            <ac:spMk id="4098" creationId="{CA327EFF-0354-42A9-90DA-5B35B032BB64}"/>
          </ac:spMkLst>
        </pc:spChg>
        <pc:picChg chg="mod">
          <ac:chgData name="Azevedo, Christopher" userId="c3014a47-c8e9-4b5d-8b47-89d918f8f97a" providerId="ADAL" clId="{769E0601-424B-446A-9780-EAC83A429DFC}" dt="2021-11-23T21:45:19.554" v="128" actId="1076"/>
          <ac:picMkLst>
            <pc:docMk/>
            <pc:sldMk cId="4252362629" sldId="301"/>
            <ac:picMk id="2" creationId="{9817B60B-9B49-4E5F-8327-440D96A02633}"/>
          </ac:picMkLst>
        </pc:picChg>
        <pc:picChg chg="mod">
          <ac:chgData name="Azevedo, Christopher" userId="c3014a47-c8e9-4b5d-8b47-89d918f8f97a" providerId="ADAL" clId="{769E0601-424B-446A-9780-EAC83A429DFC}" dt="2021-11-23T21:44:50.921" v="123" actId="1076"/>
          <ac:picMkLst>
            <pc:docMk/>
            <pc:sldMk cId="4252362629" sldId="301"/>
            <ac:picMk id="5" creationId="{4B3454AF-7579-4785-8904-CB280D899F99}"/>
          </ac:picMkLst>
        </pc:picChg>
      </pc:sldChg>
      <pc:sldChg chg="modSp add mod">
        <pc:chgData name="Azevedo, Christopher" userId="c3014a47-c8e9-4b5d-8b47-89d918f8f97a" providerId="ADAL" clId="{769E0601-424B-446A-9780-EAC83A429DFC}" dt="2021-11-24T13:35:05.059" v="638" actId="20577"/>
        <pc:sldMkLst>
          <pc:docMk/>
          <pc:sldMk cId="3629868342" sldId="302"/>
        </pc:sldMkLst>
        <pc:spChg chg="mod">
          <ac:chgData name="Azevedo, Christopher" userId="c3014a47-c8e9-4b5d-8b47-89d918f8f97a" providerId="ADAL" clId="{769E0601-424B-446A-9780-EAC83A429DFC}" dt="2021-11-24T13:35:05.059" v="638" actId="20577"/>
          <ac:spMkLst>
            <pc:docMk/>
            <pc:sldMk cId="3629868342" sldId="302"/>
            <ac:spMk id="10243" creationId="{59D5895B-31B0-49C8-BB43-E9C333677101}"/>
          </ac:spMkLst>
        </pc:spChg>
      </pc:sldChg>
      <pc:sldMasterChg chg="modSldLayout">
        <pc:chgData name="Azevedo, Christopher" userId="c3014a47-c8e9-4b5d-8b47-89d918f8f97a" providerId="ADAL" clId="{769E0601-424B-446A-9780-EAC83A429DFC}" dt="2021-11-23T21:35:51.498" v="115" actId="113"/>
        <pc:sldMasterMkLst>
          <pc:docMk/>
          <pc:sldMasterMk cId="2548224464" sldId="2147483648"/>
        </pc:sldMasterMkLst>
        <pc:sldLayoutChg chg="modSp">
          <pc:chgData name="Azevedo, Christopher" userId="c3014a47-c8e9-4b5d-8b47-89d918f8f97a" providerId="ADAL" clId="{769E0601-424B-446A-9780-EAC83A429DFC}" dt="2021-11-23T21:35:51.498" v="115" actId="113"/>
          <pc:sldLayoutMkLst>
            <pc:docMk/>
            <pc:sldMasterMk cId="2548224464" sldId="2147483648"/>
            <pc:sldLayoutMk cId="2897818060" sldId="2147483650"/>
          </pc:sldLayoutMkLst>
          <pc:spChg chg="mod">
            <ac:chgData name="Azevedo, Christopher" userId="c3014a47-c8e9-4b5d-8b47-89d918f8f97a" providerId="ADAL" clId="{769E0601-424B-446A-9780-EAC83A429DFC}" dt="2021-11-23T21:35:51.498" v="115" actId="113"/>
            <ac:spMkLst>
              <pc:docMk/>
              <pc:sldMasterMk cId="2548224464" sldId="2147483648"/>
              <pc:sldLayoutMk cId="2897818060" sldId="2147483650"/>
              <ac:spMk id="2" creationId="{A392A1ED-CC5F-401B-BEE7-32F6C89996B1}"/>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0489DE-9FA6-486F-B9AB-AB3CE03CDAE0}" type="datetimeFigureOut">
              <a:rPr lang="en-US" smtClean="0"/>
              <a:t>11/24/2021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AAD97-B59B-449D-B5C2-E0166D95D7B0}" type="slidenum">
              <a:rPr lang="en-US" smtClean="0"/>
              <a:t>‹#›</a:t>
            </a:fld>
            <a:endParaRPr lang="en-US"/>
          </a:p>
        </p:txBody>
      </p:sp>
    </p:spTree>
    <p:extLst>
      <p:ext uri="{BB962C8B-B14F-4D97-AF65-F5344CB8AC3E}">
        <p14:creationId xmlns:p14="http://schemas.microsoft.com/office/powerpoint/2010/main" val="3397935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November 2021 Program</a:t>
            </a:r>
          </a:p>
        </p:txBody>
      </p:sp>
      <p:sp>
        <p:nvSpPr>
          <p:cNvPr id="4" name="Slide Number Placeholder 3"/>
          <p:cNvSpPr>
            <a:spLocks noGrp="1"/>
          </p:cNvSpPr>
          <p:nvPr>
            <p:ph type="sldNum" sz="quarter" idx="5"/>
          </p:nvPr>
        </p:nvSpPr>
        <p:spPr/>
        <p:txBody>
          <a:bodyPr/>
          <a:lstStyle/>
          <a:p>
            <a:fld id="{190AAD97-B59B-449D-B5C2-E0166D95D7B0}" type="slidenum">
              <a:rPr lang="en-US" smtClean="0"/>
              <a:t>1</a:t>
            </a:fld>
            <a:endParaRPr lang="en-US"/>
          </a:p>
        </p:txBody>
      </p:sp>
    </p:spTree>
    <p:extLst>
      <p:ext uri="{BB962C8B-B14F-4D97-AF65-F5344CB8AC3E}">
        <p14:creationId xmlns:p14="http://schemas.microsoft.com/office/powerpoint/2010/main" val="415266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patient needs to receive nebulized medication via BVM, the nebulizer is placed in line.  Some BVMs have an available commercial attachment, while others will use a standard nebulizer and use the T-connector and corrugated tubing to connect between the BVM and the face mask or advanced airway.  Connect the BVM to the manufacturer recommendation oxygen flow rate (typically 12-15 lpm) and the nebulizer is connected to a flow rate of 6-8 lpm.  Be mindful of keeping the medication cup upright to avoid spilling the liquid medication.</a:t>
            </a:r>
          </a:p>
        </p:txBody>
      </p:sp>
      <p:sp>
        <p:nvSpPr>
          <p:cNvPr id="4" name="Slide Number Placeholder 3"/>
          <p:cNvSpPr>
            <a:spLocks noGrp="1"/>
          </p:cNvSpPr>
          <p:nvPr>
            <p:ph type="sldNum" sz="quarter" idx="5"/>
          </p:nvPr>
        </p:nvSpPr>
        <p:spPr/>
        <p:txBody>
          <a:bodyPr/>
          <a:lstStyle/>
          <a:p>
            <a:fld id="{190AAD97-B59B-449D-B5C2-E0166D95D7B0}" type="slidenum">
              <a:rPr lang="en-US" smtClean="0"/>
              <a:t>12</a:t>
            </a:fld>
            <a:endParaRPr lang="en-US"/>
          </a:p>
        </p:txBody>
      </p:sp>
    </p:spTree>
    <p:extLst>
      <p:ext uri="{BB962C8B-B14F-4D97-AF65-F5344CB8AC3E}">
        <p14:creationId xmlns:p14="http://schemas.microsoft.com/office/powerpoint/2010/main" val="206495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CPAP mask is used, ensure the CPAP is adjusted and being supplied by the oxygen flow rate per manufacturer recommendations.  Often a manufacturer has specific in-line nebulizer attachments for their specific CPAP model.  The medication cup may be attached directly to the CPAP mask (typically without the T-connector) or in-line by using the T-connector in the CPAP supply tubing.  In cases of in-line attachment, it is important to make sure the medication cup stays upright to prevent spilling of the liquid medication.</a:t>
            </a:r>
          </a:p>
        </p:txBody>
      </p:sp>
      <p:sp>
        <p:nvSpPr>
          <p:cNvPr id="4" name="Slide Number Placeholder 3"/>
          <p:cNvSpPr>
            <a:spLocks noGrp="1"/>
          </p:cNvSpPr>
          <p:nvPr>
            <p:ph type="sldNum" sz="quarter" idx="5"/>
          </p:nvPr>
        </p:nvSpPr>
        <p:spPr/>
        <p:txBody>
          <a:bodyPr/>
          <a:lstStyle/>
          <a:p>
            <a:fld id="{190AAD97-B59B-449D-B5C2-E0166D95D7B0}" type="slidenum">
              <a:rPr lang="en-US" smtClean="0"/>
              <a:t>13</a:t>
            </a:fld>
            <a:endParaRPr lang="en-US"/>
          </a:p>
        </p:txBody>
      </p:sp>
    </p:spTree>
    <p:extLst>
      <p:ext uri="{BB962C8B-B14F-4D97-AF65-F5344CB8AC3E}">
        <p14:creationId xmlns:p14="http://schemas.microsoft.com/office/powerpoint/2010/main" val="317818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Trach nebulization requires specific equipment, and can be used to nebulize medications, such as ipratropium bromide, or saline to loosen secretions to assist with suctioning.</a:t>
            </a:r>
          </a:p>
        </p:txBody>
      </p:sp>
      <p:sp>
        <p:nvSpPr>
          <p:cNvPr id="4" name="Slide Number Placeholder 3"/>
          <p:cNvSpPr>
            <a:spLocks noGrp="1"/>
          </p:cNvSpPr>
          <p:nvPr>
            <p:ph type="sldNum" sz="quarter" idx="5"/>
          </p:nvPr>
        </p:nvSpPr>
        <p:spPr/>
        <p:txBody>
          <a:bodyPr/>
          <a:lstStyle/>
          <a:p>
            <a:fld id="{190AAD97-B59B-449D-B5C2-E0166D95D7B0}" type="slidenum">
              <a:rPr lang="en-US" smtClean="0"/>
              <a:t>14</a:t>
            </a:fld>
            <a:endParaRPr lang="en-US"/>
          </a:p>
        </p:txBody>
      </p:sp>
    </p:spTree>
    <p:extLst>
      <p:ext uri="{BB962C8B-B14F-4D97-AF65-F5344CB8AC3E}">
        <p14:creationId xmlns:p14="http://schemas.microsoft.com/office/powerpoint/2010/main" val="337642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variety of other delivery devices exist.  These are specific to situations and focus mainly on the pediatric population.  Specific attachments also exist for patients with tracheostomies.  Providers may also see or use them if part of K9 response teams and for other animals.  Follow manufacturer instructions for usage.</a:t>
            </a:r>
          </a:p>
        </p:txBody>
      </p:sp>
      <p:sp>
        <p:nvSpPr>
          <p:cNvPr id="4" name="Slide Number Placeholder 3"/>
          <p:cNvSpPr>
            <a:spLocks noGrp="1"/>
          </p:cNvSpPr>
          <p:nvPr>
            <p:ph type="sldNum" sz="quarter" idx="5"/>
          </p:nvPr>
        </p:nvSpPr>
        <p:spPr/>
        <p:txBody>
          <a:bodyPr/>
          <a:lstStyle/>
          <a:p>
            <a:fld id="{190AAD97-B59B-449D-B5C2-E0166D95D7B0}" type="slidenum">
              <a:rPr lang="en-US" smtClean="0"/>
              <a:t>15</a:t>
            </a:fld>
            <a:endParaRPr lang="en-US"/>
          </a:p>
        </p:txBody>
      </p:sp>
    </p:spTree>
    <p:extLst>
      <p:ext uri="{BB962C8B-B14F-4D97-AF65-F5344CB8AC3E}">
        <p14:creationId xmlns:p14="http://schemas.microsoft.com/office/powerpoint/2010/main" val="3987849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patient to breath deeply and fully.  </a:t>
            </a:r>
          </a:p>
        </p:txBody>
      </p:sp>
      <p:sp>
        <p:nvSpPr>
          <p:cNvPr id="4" name="Slide Number Placeholder 3"/>
          <p:cNvSpPr>
            <a:spLocks noGrp="1"/>
          </p:cNvSpPr>
          <p:nvPr>
            <p:ph type="sldNum" sz="quarter" idx="5"/>
          </p:nvPr>
        </p:nvSpPr>
        <p:spPr/>
        <p:txBody>
          <a:bodyPr/>
          <a:lstStyle/>
          <a:p>
            <a:fld id="{190AAD97-B59B-449D-B5C2-E0166D95D7B0}" type="slidenum">
              <a:rPr lang="en-US" smtClean="0"/>
              <a:t>16</a:t>
            </a:fld>
            <a:endParaRPr lang="en-US"/>
          </a:p>
        </p:txBody>
      </p:sp>
    </p:spTree>
    <p:extLst>
      <p:ext uri="{BB962C8B-B14F-4D97-AF65-F5344CB8AC3E}">
        <p14:creationId xmlns:p14="http://schemas.microsoft.com/office/powerpoint/2010/main" val="4276511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PPE is of great importance, especially given pandemic.  Other options of care (such as metered dose inhalers (MDIs) may be more appropriate to prevent aerosol spread.</a:t>
            </a:r>
          </a:p>
        </p:txBody>
      </p:sp>
      <p:sp>
        <p:nvSpPr>
          <p:cNvPr id="4" name="Slide Number Placeholder 3"/>
          <p:cNvSpPr>
            <a:spLocks noGrp="1"/>
          </p:cNvSpPr>
          <p:nvPr>
            <p:ph type="sldNum" sz="quarter" idx="5"/>
          </p:nvPr>
        </p:nvSpPr>
        <p:spPr/>
        <p:txBody>
          <a:bodyPr/>
          <a:lstStyle/>
          <a:p>
            <a:fld id="{190AAD97-B59B-449D-B5C2-E0166D95D7B0}" type="slidenum">
              <a:rPr lang="en-US" smtClean="0"/>
              <a:t>17</a:t>
            </a:fld>
            <a:endParaRPr lang="en-US"/>
          </a:p>
        </p:txBody>
      </p:sp>
    </p:spTree>
    <p:extLst>
      <p:ext uri="{BB962C8B-B14F-4D97-AF65-F5344CB8AC3E}">
        <p14:creationId xmlns:p14="http://schemas.microsoft.com/office/powerpoint/2010/main" val="3173216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license levels and hospitals may nebulize a variety of meds.  EMTs have a more limited scope.</a:t>
            </a:r>
          </a:p>
        </p:txBody>
      </p:sp>
      <p:sp>
        <p:nvSpPr>
          <p:cNvPr id="4" name="Slide Number Placeholder 3"/>
          <p:cNvSpPr>
            <a:spLocks noGrp="1"/>
          </p:cNvSpPr>
          <p:nvPr>
            <p:ph type="sldNum" sz="quarter" idx="5"/>
          </p:nvPr>
        </p:nvSpPr>
        <p:spPr/>
        <p:txBody>
          <a:bodyPr/>
          <a:lstStyle/>
          <a:p>
            <a:fld id="{190AAD97-B59B-449D-B5C2-E0166D95D7B0}" type="slidenum">
              <a:rPr lang="en-US" smtClean="0"/>
              <a:t>18</a:t>
            </a:fld>
            <a:endParaRPr lang="en-US"/>
          </a:p>
        </p:txBody>
      </p:sp>
    </p:spTree>
    <p:extLst>
      <p:ext uri="{BB962C8B-B14F-4D97-AF65-F5344CB8AC3E}">
        <p14:creationId xmlns:p14="http://schemas.microsoft.com/office/powerpoint/2010/main" val="15216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AD97-B59B-449D-B5C2-E0166D95D7B0}" type="slidenum">
              <a:rPr lang="en-US" smtClean="0"/>
              <a:t>19</a:t>
            </a:fld>
            <a:endParaRPr lang="en-US"/>
          </a:p>
        </p:txBody>
      </p:sp>
    </p:spTree>
    <p:extLst>
      <p:ext uri="{BB962C8B-B14F-4D97-AF65-F5344CB8AC3E}">
        <p14:creationId xmlns:p14="http://schemas.microsoft.com/office/powerpoint/2010/main" val="231668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explain what the medication is and why you are giving it so the patient can make an informed decision.  Although EMS typically does not have to manage more than 1 patient at a time, it is important for documentation and tracking to ensure you have the correct demographics and patient if more than one is present.</a:t>
            </a:r>
          </a:p>
        </p:txBody>
      </p:sp>
      <p:sp>
        <p:nvSpPr>
          <p:cNvPr id="4" name="Slide Number Placeholder 3"/>
          <p:cNvSpPr>
            <a:spLocks noGrp="1"/>
          </p:cNvSpPr>
          <p:nvPr>
            <p:ph type="sldNum" sz="quarter" idx="5"/>
          </p:nvPr>
        </p:nvSpPr>
        <p:spPr/>
        <p:txBody>
          <a:bodyPr/>
          <a:lstStyle/>
          <a:p>
            <a:fld id="{190AAD97-B59B-449D-B5C2-E0166D95D7B0}" type="slidenum">
              <a:rPr lang="en-US" smtClean="0"/>
              <a:t>20</a:t>
            </a:fld>
            <a:endParaRPr lang="en-US"/>
          </a:p>
        </p:txBody>
      </p:sp>
    </p:spTree>
    <p:extLst>
      <p:ext uri="{BB962C8B-B14F-4D97-AF65-F5344CB8AC3E}">
        <p14:creationId xmlns:p14="http://schemas.microsoft.com/office/powerpoint/2010/main" val="642860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on medication cross check is a deeper dive into this in a few slides</a:t>
            </a:r>
          </a:p>
        </p:txBody>
      </p:sp>
      <p:sp>
        <p:nvSpPr>
          <p:cNvPr id="4" name="Slide Number Placeholder 3"/>
          <p:cNvSpPr>
            <a:spLocks noGrp="1"/>
          </p:cNvSpPr>
          <p:nvPr>
            <p:ph type="sldNum" sz="quarter" idx="5"/>
          </p:nvPr>
        </p:nvSpPr>
        <p:spPr/>
        <p:txBody>
          <a:bodyPr/>
          <a:lstStyle/>
          <a:p>
            <a:fld id="{190AAD97-B59B-449D-B5C2-E0166D95D7B0}" type="slidenum">
              <a:rPr lang="en-US" smtClean="0"/>
              <a:t>21</a:t>
            </a:fld>
            <a:endParaRPr lang="en-US"/>
          </a:p>
        </p:txBody>
      </p:sp>
    </p:spTree>
    <p:extLst>
      <p:ext uri="{BB962C8B-B14F-4D97-AF65-F5344CB8AC3E}">
        <p14:creationId xmlns:p14="http://schemas.microsoft.com/office/powerpoint/2010/main" val="231473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the skills are developed by the knowledge AND practical practice</a:t>
            </a:r>
          </a:p>
        </p:txBody>
      </p:sp>
      <p:sp>
        <p:nvSpPr>
          <p:cNvPr id="4" name="Slide Number Placeholder 3"/>
          <p:cNvSpPr>
            <a:spLocks noGrp="1"/>
          </p:cNvSpPr>
          <p:nvPr>
            <p:ph type="sldNum" sz="quarter" idx="5"/>
          </p:nvPr>
        </p:nvSpPr>
        <p:spPr/>
        <p:txBody>
          <a:bodyPr/>
          <a:lstStyle/>
          <a:p>
            <a:fld id="{190AAD97-B59B-449D-B5C2-E0166D95D7B0}" type="slidenum">
              <a:rPr lang="en-US" smtClean="0"/>
              <a:t>4</a:t>
            </a:fld>
            <a:endParaRPr lang="en-US"/>
          </a:p>
        </p:txBody>
      </p:sp>
    </p:spTree>
    <p:extLst>
      <p:ext uri="{BB962C8B-B14F-4D97-AF65-F5344CB8AC3E}">
        <p14:creationId xmlns:p14="http://schemas.microsoft.com/office/powerpoint/2010/main" val="2304727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of dosing frequency (every 5 min, every hour, or whatever is called for).  Ensure the medication is being administered the right way (e.g. nitro can be given sublingually, topically or IV, </a:t>
            </a:r>
            <a:r>
              <a:rPr lang="en-US" dirty="0" err="1"/>
              <a:t>bu</a:t>
            </a:r>
            <a:r>
              <a:rPr lang="en-US" dirty="0"/>
              <a:t> the formulation is very different for all three methods)</a:t>
            </a:r>
          </a:p>
          <a:p>
            <a:endParaRPr lang="en-US" dirty="0"/>
          </a:p>
          <a:p>
            <a:r>
              <a:rPr lang="en-US" dirty="0"/>
              <a:t>Even if you have  assessed for allergies early in the assessment, this is a safety double check.</a:t>
            </a:r>
          </a:p>
        </p:txBody>
      </p:sp>
      <p:sp>
        <p:nvSpPr>
          <p:cNvPr id="4" name="Slide Number Placeholder 3"/>
          <p:cNvSpPr>
            <a:spLocks noGrp="1"/>
          </p:cNvSpPr>
          <p:nvPr>
            <p:ph type="sldNum" sz="quarter" idx="5"/>
          </p:nvPr>
        </p:nvSpPr>
        <p:spPr/>
        <p:txBody>
          <a:bodyPr/>
          <a:lstStyle/>
          <a:p>
            <a:fld id="{190AAD97-B59B-449D-B5C2-E0166D95D7B0}" type="slidenum">
              <a:rPr lang="en-US" smtClean="0"/>
              <a:t>22</a:t>
            </a:fld>
            <a:endParaRPr lang="en-US"/>
          </a:p>
        </p:txBody>
      </p:sp>
    </p:spTree>
    <p:extLst>
      <p:ext uri="{BB962C8B-B14F-4D97-AF65-F5344CB8AC3E}">
        <p14:creationId xmlns:p14="http://schemas.microsoft.com/office/powerpoint/2010/main" val="1666360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similarities of both outer and inner packaging f these medications.  It is easy in emergencies and the EMS environment to mistake one for the other.  Always cross check to ensure you give the right medication.</a:t>
            </a:r>
          </a:p>
        </p:txBody>
      </p:sp>
      <p:sp>
        <p:nvSpPr>
          <p:cNvPr id="4" name="Slide Number Placeholder 3"/>
          <p:cNvSpPr>
            <a:spLocks noGrp="1"/>
          </p:cNvSpPr>
          <p:nvPr>
            <p:ph type="sldNum" sz="quarter" idx="5"/>
          </p:nvPr>
        </p:nvSpPr>
        <p:spPr/>
        <p:txBody>
          <a:bodyPr/>
          <a:lstStyle/>
          <a:p>
            <a:fld id="{190AAD97-B59B-449D-B5C2-E0166D95D7B0}" type="slidenum">
              <a:rPr lang="en-US" smtClean="0"/>
              <a:t>24</a:t>
            </a:fld>
            <a:endParaRPr lang="en-US"/>
          </a:p>
        </p:txBody>
      </p:sp>
    </p:spTree>
    <p:extLst>
      <p:ext uri="{BB962C8B-B14F-4D97-AF65-F5344CB8AC3E}">
        <p14:creationId xmlns:p14="http://schemas.microsoft.com/office/powerpoint/2010/main" val="317691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AD97-B59B-449D-B5C2-E0166D95D7B0}" type="slidenum">
              <a:rPr lang="en-US" smtClean="0"/>
              <a:t>25</a:t>
            </a:fld>
            <a:endParaRPr lang="en-US"/>
          </a:p>
        </p:txBody>
      </p:sp>
    </p:spTree>
    <p:extLst>
      <p:ext uri="{BB962C8B-B14F-4D97-AF65-F5344CB8AC3E}">
        <p14:creationId xmlns:p14="http://schemas.microsoft.com/office/powerpoint/2010/main" val="336952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AD97-B59B-449D-B5C2-E0166D95D7B0}" type="slidenum">
              <a:rPr lang="en-US" smtClean="0"/>
              <a:t>30</a:t>
            </a:fld>
            <a:endParaRPr lang="en-US"/>
          </a:p>
        </p:txBody>
      </p:sp>
    </p:spTree>
    <p:extLst>
      <p:ext uri="{BB962C8B-B14F-4D97-AF65-F5344CB8AC3E}">
        <p14:creationId xmlns:p14="http://schemas.microsoft.com/office/powerpoint/2010/main" val="2596758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mix yourself or use one medication without the other</a:t>
            </a:r>
          </a:p>
        </p:txBody>
      </p:sp>
      <p:sp>
        <p:nvSpPr>
          <p:cNvPr id="4" name="Slide Number Placeholder 3"/>
          <p:cNvSpPr>
            <a:spLocks noGrp="1"/>
          </p:cNvSpPr>
          <p:nvPr>
            <p:ph type="sldNum" sz="quarter" idx="5"/>
          </p:nvPr>
        </p:nvSpPr>
        <p:spPr/>
        <p:txBody>
          <a:bodyPr/>
          <a:lstStyle/>
          <a:p>
            <a:fld id="{190AAD97-B59B-449D-B5C2-E0166D95D7B0}" type="slidenum">
              <a:rPr lang="en-US" smtClean="0"/>
              <a:t>33</a:t>
            </a:fld>
            <a:endParaRPr lang="en-US"/>
          </a:p>
        </p:txBody>
      </p:sp>
    </p:spTree>
    <p:extLst>
      <p:ext uri="{BB962C8B-B14F-4D97-AF65-F5344CB8AC3E}">
        <p14:creationId xmlns:p14="http://schemas.microsoft.com/office/powerpoint/2010/main" val="1651474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ensure that EMTs do not use IV flushes, IV bags, or saline other than “for inhalation use”</a:t>
            </a:r>
          </a:p>
        </p:txBody>
      </p:sp>
      <p:sp>
        <p:nvSpPr>
          <p:cNvPr id="4" name="Slide Number Placeholder 3"/>
          <p:cNvSpPr>
            <a:spLocks noGrp="1"/>
          </p:cNvSpPr>
          <p:nvPr>
            <p:ph type="sldNum" sz="quarter" idx="5"/>
          </p:nvPr>
        </p:nvSpPr>
        <p:spPr/>
        <p:txBody>
          <a:bodyPr/>
          <a:lstStyle/>
          <a:p>
            <a:fld id="{190AAD97-B59B-449D-B5C2-E0166D95D7B0}" type="slidenum">
              <a:rPr lang="en-US" smtClean="0"/>
              <a:t>34</a:t>
            </a:fld>
            <a:endParaRPr lang="en-US"/>
          </a:p>
        </p:txBody>
      </p:sp>
    </p:spTree>
    <p:extLst>
      <p:ext uri="{BB962C8B-B14F-4D97-AF65-F5344CB8AC3E}">
        <p14:creationId xmlns:p14="http://schemas.microsoft.com/office/powerpoint/2010/main" val="348184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the three factors are not in sync, the nebulization of medication is ineffective.  Pressurized gas  creates the force to deliver the medication, the amount of liquid determines how much medication is carried by the pressurized gas, and the patients’ depth and effort at breathing determine how much medication enters the lungs allowing the medication to have its intended effects.</a:t>
            </a:r>
          </a:p>
        </p:txBody>
      </p:sp>
      <p:sp>
        <p:nvSpPr>
          <p:cNvPr id="4" name="Slide Number Placeholder 3"/>
          <p:cNvSpPr>
            <a:spLocks noGrp="1"/>
          </p:cNvSpPr>
          <p:nvPr>
            <p:ph type="sldNum" sz="quarter" idx="5"/>
          </p:nvPr>
        </p:nvSpPr>
        <p:spPr/>
        <p:txBody>
          <a:bodyPr/>
          <a:lstStyle/>
          <a:p>
            <a:fld id="{190AAD97-B59B-449D-B5C2-E0166D95D7B0}" type="slidenum">
              <a:rPr lang="en-US" smtClean="0"/>
              <a:t>5</a:t>
            </a:fld>
            <a:endParaRPr lang="en-US"/>
          </a:p>
        </p:txBody>
      </p:sp>
    </p:spTree>
    <p:extLst>
      <p:ext uri="{BB962C8B-B14F-4D97-AF65-F5344CB8AC3E}">
        <p14:creationId xmlns:p14="http://schemas.microsoft.com/office/powerpoint/2010/main" val="763960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forcing pressurized gas into or over the liquid, a mist is formed of tiny droplets.  As the patient breathes in, these droplets are inhaled.  Some droplets are wasted when the patient exhales, but with proper settings, this is minimized.</a:t>
            </a:r>
          </a:p>
        </p:txBody>
      </p:sp>
      <p:sp>
        <p:nvSpPr>
          <p:cNvPr id="4" name="Slide Number Placeholder 3"/>
          <p:cNvSpPr>
            <a:spLocks noGrp="1"/>
          </p:cNvSpPr>
          <p:nvPr>
            <p:ph type="sldNum" sz="quarter" idx="5"/>
          </p:nvPr>
        </p:nvSpPr>
        <p:spPr/>
        <p:txBody>
          <a:bodyPr/>
          <a:lstStyle/>
          <a:p>
            <a:fld id="{190AAD97-B59B-449D-B5C2-E0166D95D7B0}" type="slidenum">
              <a:rPr lang="en-US" smtClean="0"/>
              <a:t>6</a:t>
            </a:fld>
            <a:endParaRPr lang="en-US"/>
          </a:p>
        </p:txBody>
      </p:sp>
    </p:spTree>
    <p:extLst>
      <p:ext uri="{BB962C8B-B14F-4D97-AF65-F5344CB8AC3E}">
        <p14:creationId xmlns:p14="http://schemas.microsoft.com/office/powerpoint/2010/main" val="3444680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patients have home nebulization kits, and these rely on small air compressors to create the pressure to bubble through the liquid and form a medicated mist.  </a:t>
            </a:r>
          </a:p>
          <a:p>
            <a:r>
              <a:rPr lang="en-US" dirty="0"/>
              <a:t>It is important for the provider to set the O2 regulator  between 6 and 8 liters per minute, as lower settings result in not enough pressure and flow to create the medicated mist and deliver the drug to the patient, whereas too high of a setting will create more mist than the patient can breathe in and will simply waste the medication (and not benefit the patient) by blowing the mist out of the exhalation port.</a:t>
            </a:r>
          </a:p>
        </p:txBody>
      </p:sp>
      <p:sp>
        <p:nvSpPr>
          <p:cNvPr id="4" name="Slide Number Placeholder 3"/>
          <p:cNvSpPr>
            <a:spLocks noGrp="1"/>
          </p:cNvSpPr>
          <p:nvPr>
            <p:ph type="sldNum" sz="quarter" idx="5"/>
          </p:nvPr>
        </p:nvSpPr>
        <p:spPr/>
        <p:txBody>
          <a:bodyPr/>
          <a:lstStyle/>
          <a:p>
            <a:fld id="{190AAD97-B59B-449D-B5C2-E0166D95D7B0}" type="slidenum">
              <a:rPr lang="en-US" smtClean="0"/>
              <a:t>7</a:t>
            </a:fld>
            <a:endParaRPr lang="en-US"/>
          </a:p>
        </p:txBody>
      </p:sp>
    </p:spTree>
    <p:extLst>
      <p:ext uri="{BB962C8B-B14F-4D97-AF65-F5344CB8AC3E}">
        <p14:creationId xmlns:p14="http://schemas.microsoft.com/office/powerpoint/2010/main" val="13890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Considered “small volume nebulizers” (SVN)</a:t>
            </a:r>
          </a:p>
          <a:p>
            <a:r>
              <a:rPr lang="en-US" dirty="0"/>
              <a:t>Nebulizer typically come disassembled and have many variations, but consist of some basic components:</a:t>
            </a:r>
          </a:p>
          <a:p>
            <a:pPr marL="228600" indent="-228600">
              <a:buAutoNum type="arabicPeriod"/>
            </a:pPr>
            <a:r>
              <a:rPr lang="en-US" dirty="0"/>
              <a:t>Tubing to connect to the pressurized gas source</a:t>
            </a:r>
          </a:p>
          <a:p>
            <a:pPr marL="228600" indent="-228600">
              <a:buAutoNum type="arabicPeriod"/>
            </a:pPr>
            <a:r>
              <a:rPr lang="en-US" dirty="0"/>
              <a:t>A medication cup for the liquid medication</a:t>
            </a:r>
          </a:p>
          <a:p>
            <a:pPr marL="228600" indent="-228600">
              <a:buAutoNum type="arabicPeriod"/>
            </a:pPr>
            <a:r>
              <a:rPr lang="en-US" dirty="0"/>
              <a:t>A baffle for collecting large droplets (often this is part of the cap)</a:t>
            </a:r>
          </a:p>
          <a:p>
            <a:pPr marL="228600" indent="-228600">
              <a:buAutoNum type="arabicPeriod"/>
            </a:pPr>
            <a:r>
              <a:rPr lang="en-US" dirty="0"/>
              <a:t>A cap for the medication cup</a:t>
            </a:r>
          </a:p>
          <a:p>
            <a:pPr marL="228600" indent="-228600">
              <a:buAutoNum type="arabicPeriod"/>
            </a:pPr>
            <a:r>
              <a:rPr lang="en-US" dirty="0"/>
              <a:t>A T-connector (may or may not be used for mask style administration)</a:t>
            </a:r>
          </a:p>
          <a:p>
            <a:pPr marL="228600" indent="-228600">
              <a:buAutoNum type="arabicPeriod"/>
            </a:pPr>
            <a:r>
              <a:rPr lang="en-US" dirty="0"/>
              <a:t>A mouthpiece or mask</a:t>
            </a:r>
          </a:p>
          <a:p>
            <a:pPr marL="228600" indent="-228600">
              <a:buAutoNum type="arabicPeriod"/>
            </a:pPr>
            <a:r>
              <a:rPr lang="en-US" dirty="0"/>
              <a:t>Corrugated plastic tubing (some manufacturers do not use this) that create a space for any “spare” exhaled medicated mist</a:t>
            </a:r>
          </a:p>
        </p:txBody>
      </p:sp>
      <p:sp>
        <p:nvSpPr>
          <p:cNvPr id="4" name="Slide Number Placeholder 3"/>
          <p:cNvSpPr>
            <a:spLocks noGrp="1"/>
          </p:cNvSpPr>
          <p:nvPr>
            <p:ph type="sldNum" sz="quarter" idx="5"/>
          </p:nvPr>
        </p:nvSpPr>
        <p:spPr/>
        <p:txBody>
          <a:bodyPr/>
          <a:lstStyle/>
          <a:p>
            <a:fld id="{190AAD97-B59B-449D-B5C2-E0166D95D7B0}" type="slidenum">
              <a:rPr lang="en-US" smtClean="0"/>
              <a:t>8</a:t>
            </a:fld>
            <a:endParaRPr lang="en-US"/>
          </a:p>
        </p:txBody>
      </p:sp>
    </p:spTree>
    <p:extLst>
      <p:ext uri="{BB962C8B-B14F-4D97-AF65-F5344CB8AC3E}">
        <p14:creationId xmlns:p14="http://schemas.microsoft.com/office/powerpoint/2010/main" val="107511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mist can be administered to the patient through a variety of methods that will depend upon the situation and patient condition.</a:t>
            </a:r>
          </a:p>
        </p:txBody>
      </p:sp>
      <p:sp>
        <p:nvSpPr>
          <p:cNvPr id="4" name="Slide Number Placeholder 3"/>
          <p:cNvSpPr>
            <a:spLocks noGrp="1"/>
          </p:cNvSpPr>
          <p:nvPr>
            <p:ph type="sldNum" sz="quarter" idx="5"/>
          </p:nvPr>
        </p:nvSpPr>
        <p:spPr/>
        <p:txBody>
          <a:bodyPr/>
          <a:lstStyle/>
          <a:p>
            <a:fld id="{190AAD97-B59B-449D-B5C2-E0166D95D7B0}" type="slidenum">
              <a:rPr lang="en-US" smtClean="0"/>
              <a:t>9</a:t>
            </a:fld>
            <a:endParaRPr lang="en-US"/>
          </a:p>
        </p:txBody>
      </p:sp>
    </p:spTree>
    <p:extLst>
      <p:ext uri="{BB962C8B-B14F-4D97-AF65-F5344CB8AC3E}">
        <p14:creationId xmlns:p14="http://schemas.microsoft.com/office/powerpoint/2010/main" val="316779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method of nebulized medication is through a hand-held nebulizer (HHN).  This involves attached a mouthpiece to the T-connector, and depending upon the manufacturer, a plastic corrugated tubing extension.</a:t>
            </a:r>
          </a:p>
          <a:p>
            <a:r>
              <a:rPr lang="en-US" dirty="0"/>
              <a:t>This method is helpful in preventing claustrophobia that some patient feel with a mask style delivery, and lets the patient be in charge of the medication delivery (especially if they have the need to cough, which can be common).</a:t>
            </a:r>
          </a:p>
          <a:p>
            <a:r>
              <a:rPr lang="en-US" dirty="0"/>
              <a:t>The drawback to this method is a patient who has been a lengthy period of respiratory distress and is worn out/tired.  They may not be able to physically hold the device, and the provider would be in very close contact to exhaled respirations and likely has other tasks besides holding the nebulizer for the patient.  Providers should focus on the medication therapy and try to limit questions during medication delivery as patients will remove the mouthpiece to answer questions.  Additionally, those who tend to talk using their hands may inadvertently remove the mouthpiece.</a:t>
            </a:r>
          </a:p>
        </p:txBody>
      </p:sp>
      <p:sp>
        <p:nvSpPr>
          <p:cNvPr id="4" name="Slide Number Placeholder 3"/>
          <p:cNvSpPr>
            <a:spLocks noGrp="1"/>
          </p:cNvSpPr>
          <p:nvPr>
            <p:ph type="sldNum" sz="quarter" idx="5"/>
          </p:nvPr>
        </p:nvSpPr>
        <p:spPr/>
        <p:txBody>
          <a:bodyPr/>
          <a:lstStyle/>
          <a:p>
            <a:fld id="{190AAD97-B59B-449D-B5C2-E0166D95D7B0}" type="slidenum">
              <a:rPr lang="en-US" smtClean="0"/>
              <a:t>10</a:t>
            </a:fld>
            <a:endParaRPr lang="en-US"/>
          </a:p>
        </p:txBody>
      </p:sp>
    </p:spTree>
    <p:extLst>
      <p:ext uri="{BB962C8B-B14F-4D97-AF65-F5344CB8AC3E}">
        <p14:creationId xmlns:p14="http://schemas.microsoft.com/office/powerpoint/2010/main" val="243013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mask delivery method can be beneficial as the patient or provider does not need to hold the device.  It can also reduce the excess waste from the exhalation port.  Masks may be packaged separately or in the kit, and typically have 2 large openings to allow for exhalation.  The mask portion of a NRB can also be used by puling off the connector at the bottom of the NRB where the oxygen and reservoir bag attach.  It is critical that when using a mask, the O2 regulator is set at 8lpm to prevent potential rebreathing of exhaled CO2 as 6lpm my not clear the exhaled gas from the mask in a timely manner.  Additionally, the straps should be adjusted to provide a snug fit, and the nose clip (if present) should be gently molded to the bridge of the patient’s nose.  Some patients may find the mask very claustrophobic and may need coaching and reassurance.  Monitor your oxygen supply careful to ensure you do not run out of oxygen while a mask is in use.</a:t>
            </a:r>
          </a:p>
        </p:txBody>
      </p:sp>
      <p:sp>
        <p:nvSpPr>
          <p:cNvPr id="4" name="Slide Number Placeholder 3"/>
          <p:cNvSpPr>
            <a:spLocks noGrp="1"/>
          </p:cNvSpPr>
          <p:nvPr>
            <p:ph type="sldNum" sz="quarter" idx="5"/>
          </p:nvPr>
        </p:nvSpPr>
        <p:spPr/>
        <p:txBody>
          <a:bodyPr/>
          <a:lstStyle/>
          <a:p>
            <a:fld id="{190AAD97-B59B-449D-B5C2-E0166D95D7B0}" type="slidenum">
              <a:rPr lang="en-US" smtClean="0"/>
              <a:t>11</a:t>
            </a:fld>
            <a:endParaRPr lang="en-US"/>
          </a:p>
        </p:txBody>
      </p:sp>
    </p:spTree>
    <p:extLst>
      <p:ext uri="{BB962C8B-B14F-4D97-AF65-F5344CB8AC3E}">
        <p14:creationId xmlns:p14="http://schemas.microsoft.com/office/powerpoint/2010/main" val="4067463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300D-F30B-43FB-9AF7-A5AEC6462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DF6AC1-6FB9-4B80-A975-157F2CEC8A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E7B221-4892-467B-8EE5-48665DE4BBC7}"/>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5" name="Footer Placeholder 4">
            <a:extLst>
              <a:ext uri="{FF2B5EF4-FFF2-40B4-BE49-F238E27FC236}">
                <a16:creationId xmlns:a16="http://schemas.microsoft.com/office/drawing/2014/main" id="{54141B69-C8E8-4B8C-A1AA-9921D55F2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17410-6843-4E42-9FA5-19CE6B9FA6D9}"/>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50244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787FE-E3CC-45E4-A917-84A6DCCF6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149ADC-F270-4A52-A921-DECA6591F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974FA-D3D1-445F-855B-02BF5E0CECD9}"/>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5" name="Footer Placeholder 4">
            <a:extLst>
              <a:ext uri="{FF2B5EF4-FFF2-40B4-BE49-F238E27FC236}">
                <a16:creationId xmlns:a16="http://schemas.microsoft.com/office/drawing/2014/main" id="{3D4E4E34-BA31-4DED-B0F8-5C62B07EC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E846E-5745-4489-9794-9633E4C95AB0}"/>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35790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8AAD05-8CAA-4990-A1D7-D5C3E974DA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30556B-90FB-4301-85E1-F788C9EAF8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7C5D2-922E-4439-8E50-AE8DA526FD94}"/>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5" name="Footer Placeholder 4">
            <a:extLst>
              <a:ext uri="{FF2B5EF4-FFF2-40B4-BE49-F238E27FC236}">
                <a16:creationId xmlns:a16="http://schemas.microsoft.com/office/drawing/2014/main" id="{BE85064F-31D2-4A5D-AB51-FEDC015C4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71257-00C1-4867-9DF1-7CB84F3DB2D2}"/>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199880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A1ED-CC5F-401B-BEE7-32F6C89996B1}"/>
              </a:ext>
            </a:extLst>
          </p:cNvPr>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7B58F5A8-1D40-4A56-8038-2BE7A3CC3A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1FC4A-E98B-4931-8A19-EB44D252AEDF}"/>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5" name="Footer Placeholder 4">
            <a:extLst>
              <a:ext uri="{FF2B5EF4-FFF2-40B4-BE49-F238E27FC236}">
                <a16:creationId xmlns:a16="http://schemas.microsoft.com/office/drawing/2014/main" id="{95299A80-0865-4D54-BF0C-B8BEBA380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17319-44E7-497F-A7B4-DCEEAF89F687}"/>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289781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081D-F719-4E16-936A-05BCE25258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11D8F-174A-4F60-AE8E-609FB7520C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9D244-31EA-46CE-9830-B8EC3AAFF18F}"/>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5" name="Footer Placeholder 4">
            <a:extLst>
              <a:ext uri="{FF2B5EF4-FFF2-40B4-BE49-F238E27FC236}">
                <a16:creationId xmlns:a16="http://schemas.microsoft.com/office/drawing/2014/main" id="{1BC42FCF-C27E-4BEC-A67A-4FFB7C4BF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49779-BA51-4159-816D-C2825DE97919}"/>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308304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9B96-5EBE-4444-83F0-8DD9E9146C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F4DA8-A9BB-4C6B-B829-79FB3F20AA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96AB4-8DEF-4E57-A4BC-358EF60C0E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1228D8-8CCF-436F-8CAA-C555414BF71B}"/>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6" name="Footer Placeholder 5">
            <a:extLst>
              <a:ext uri="{FF2B5EF4-FFF2-40B4-BE49-F238E27FC236}">
                <a16:creationId xmlns:a16="http://schemas.microsoft.com/office/drawing/2014/main" id="{2B3B1BD4-A553-4C3C-A009-0CE82F16B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69B7-8647-4652-A2B7-5462EA2AFE4F}"/>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11024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4B40-D7F7-4A20-9DC5-FD9794951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74C43-F757-4726-8954-4A78DA58DE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81209-B184-4ED3-BC69-5E5EB986BB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B038CF-DA11-46F8-9878-2C3308833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1DAA67-059F-4DFB-9BBE-A1A320A3FA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B650A7-44A1-447A-973A-C6E09310F518}"/>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8" name="Footer Placeholder 7">
            <a:extLst>
              <a:ext uri="{FF2B5EF4-FFF2-40B4-BE49-F238E27FC236}">
                <a16:creationId xmlns:a16="http://schemas.microsoft.com/office/drawing/2014/main" id="{66966363-2E1A-4E86-9E88-68F94F7B7B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AE1CE-6A2B-4AAE-B6ED-102E110EE7BB}"/>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118527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3EDB-F335-4695-B1F5-E3FA81126C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8900B-0483-49C4-8E13-8B0E119C2C14}"/>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4" name="Footer Placeholder 3">
            <a:extLst>
              <a:ext uri="{FF2B5EF4-FFF2-40B4-BE49-F238E27FC236}">
                <a16:creationId xmlns:a16="http://schemas.microsoft.com/office/drawing/2014/main" id="{19E28B55-A4AE-4735-95F0-D533EBAA4A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9F03AE-DBB7-4D61-9646-1B09A6EE1635}"/>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328007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CCFDED-A8DA-4CEF-B510-1121E8C4A5D0}"/>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3" name="Footer Placeholder 2">
            <a:extLst>
              <a:ext uri="{FF2B5EF4-FFF2-40B4-BE49-F238E27FC236}">
                <a16:creationId xmlns:a16="http://schemas.microsoft.com/office/drawing/2014/main" id="{84373734-32E7-4663-AB4A-B3C41C1AF6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EE6660-AA8F-4B6B-87A2-FDD258B9307C}"/>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72065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2768-0350-4081-AB85-E685D9251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AB1073-6B3D-4D74-A8CF-0C1658DFC1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00C341-2509-4ADB-AD4F-F6F9D157D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501FB-957F-420C-BF00-09D778D21FFA}"/>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6" name="Footer Placeholder 5">
            <a:extLst>
              <a:ext uri="{FF2B5EF4-FFF2-40B4-BE49-F238E27FC236}">
                <a16:creationId xmlns:a16="http://schemas.microsoft.com/office/drawing/2014/main" id="{BF20338D-FF20-4E0C-A8C9-3F934AE64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37A9C-1B44-48E9-B1B6-FB81D11BEE09}"/>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360591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EE8F-4297-488A-8D7F-1B59FABFF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00593-5E91-4A90-B236-B7C58C4925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06DB54-DA3E-4760-B34A-1C6C01C92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6C02F-9D1B-4D5F-B463-EB299F1A0873}"/>
              </a:ext>
            </a:extLst>
          </p:cNvPr>
          <p:cNvSpPr>
            <a:spLocks noGrp="1"/>
          </p:cNvSpPr>
          <p:nvPr>
            <p:ph type="dt" sz="half" idx="10"/>
          </p:nvPr>
        </p:nvSpPr>
        <p:spPr/>
        <p:txBody>
          <a:bodyPr/>
          <a:lstStyle/>
          <a:p>
            <a:fld id="{AFB19222-BC66-4F0C-8D78-DCEC23A52276}" type="datetimeFigureOut">
              <a:rPr lang="en-US" smtClean="0"/>
              <a:t>11/24/2021</a:t>
            </a:fld>
            <a:endParaRPr lang="en-US"/>
          </a:p>
        </p:txBody>
      </p:sp>
      <p:sp>
        <p:nvSpPr>
          <p:cNvPr id="6" name="Footer Placeholder 5">
            <a:extLst>
              <a:ext uri="{FF2B5EF4-FFF2-40B4-BE49-F238E27FC236}">
                <a16:creationId xmlns:a16="http://schemas.microsoft.com/office/drawing/2014/main" id="{3F096581-88C7-42B2-82AA-375880CB4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71C1B-3525-4320-B0B1-4A3DBC0B64EB}"/>
              </a:ext>
            </a:extLst>
          </p:cNvPr>
          <p:cNvSpPr>
            <a:spLocks noGrp="1"/>
          </p:cNvSpPr>
          <p:nvPr>
            <p:ph type="sldNum" sz="quarter" idx="12"/>
          </p:nvPr>
        </p:nvSpPr>
        <p:spPr/>
        <p:txBody>
          <a:bodyPr/>
          <a:lstStyle/>
          <a:p>
            <a:fld id="{73AD3119-1A85-4A8B-B0D5-28E30DFF0144}" type="slidenum">
              <a:rPr lang="en-US" smtClean="0"/>
              <a:t>‹#›</a:t>
            </a:fld>
            <a:endParaRPr lang="en-US"/>
          </a:p>
        </p:txBody>
      </p:sp>
    </p:spTree>
    <p:extLst>
      <p:ext uri="{BB962C8B-B14F-4D97-AF65-F5344CB8AC3E}">
        <p14:creationId xmlns:p14="http://schemas.microsoft.com/office/powerpoint/2010/main" val="3678710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51EA8-9350-40DB-9885-E57326AC5A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0B3334-5BBA-4A55-B88E-BE5BE8F1E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B8796-622C-402D-8B55-8CB4CD666C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19222-BC66-4F0C-8D78-DCEC23A52276}" type="datetimeFigureOut">
              <a:rPr lang="en-US" smtClean="0"/>
              <a:t>11/24/2021</a:t>
            </a:fld>
            <a:endParaRPr lang="en-US"/>
          </a:p>
        </p:txBody>
      </p:sp>
      <p:sp>
        <p:nvSpPr>
          <p:cNvPr id="5" name="Footer Placeholder 4">
            <a:extLst>
              <a:ext uri="{FF2B5EF4-FFF2-40B4-BE49-F238E27FC236}">
                <a16:creationId xmlns:a16="http://schemas.microsoft.com/office/drawing/2014/main" id="{62794221-EA87-4BA3-A1C9-0BBB315084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95994B-E4DC-4E6D-A764-A1202AA89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D3119-1A85-4A8B-B0D5-28E30DFF0144}" type="slidenum">
              <a:rPr lang="en-US" smtClean="0"/>
              <a:t>‹#›</a:t>
            </a:fld>
            <a:endParaRPr lang="en-US"/>
          </a:p>
        </p:txBody>
      </p:sp>
    </p:spTree>
    <p:extLst>
      <p:ext uri="{BB962C8B-B14F-4D97-AF65-F5344CB8AC3E}">
        <p14:creationId xmlns:p14="http://schemas.microsoft.com/office/powerpoint/2010/main" val="2548224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140D2B-6306-4410-B265-A238B40E5745}"/>
              </a:ext>
            </a:extLst>
          </p:cNvPr>
          <p:cNvPicPr>
            <a:picLocks noChangeAspect="1"/>
          </p:cNvPicPr>
          <p:nvPr/>
        </p:nvPicPr>
        <p:blipFill>
          <a:blip r:embed="rId3"/>
          <a:stretch>
            <a:fillRect/>
          </a:stretch>
        </p:blipFill>
        <p:spPr>
          <a:xfrm>
            <a:off x="-583096" y="-2638155"/>
            <a:ext cx="12775096" cy="9496155"/>
          </a:xfrm>
          <a:prstGeom prst="rect">
            <a:avLst/>
          </a:prstGeom>
        </p:spPr>
      </p:pic>
      <p:sp>
        <p:nvSpPr>
          <p:cNvPr id="2" name="Title 1">
            <a:extLst>
              <a:ext uri="{FF2B5EF4-FFF2-40B4-BE49-F238E27FC236}">
                <a16:creationId xmlns:a16="http://schemas.microsoft.com/office/drawing/2014/main" id="{6C36CB9F-307D-447C-935F-6833641CFF29}"/>
              </a:ext>
            </a:extLst>
          </p:cNvPr>
          <p:cNvSpPr>
            <a:spLocks noGrp="1"/>
          </p:cNvSpPr>
          <p:nvPr>
            <p:ph type="ctrTitle"/>
          </p:nvPr>
        </p:nvSpPr>
        <p:spPr>
          <a:xfrm>
            <a:off x="1524000" y="125137"/>
            <a:ext cx="9144000" cy="1475063"/>
          </a:xfrm>
        </p:spPr>
        <p:txBody>
          <a:bodyPr/>
          <a:lstStyle/>
          <a:p>
            <a:r>
              <a:rPr lang="en-US" dirty="0">
                <a:solidFill>
                  <a:schemeClr val="bg1"/>
                </a:solidFill>
              </a:rPr>
              <a:t>Nebulizer Use by EMTs</a:t>
            </a:r>
          </a:p>
        </p:txBody>
      </p:sp>
      <p:pic>
        <p:nvPicPr>
          <p:cNvPr id="6" name="Picture 5" descr="A picture containing text, clipart&#10;&#10;Description automatically generated">
            <a:extLst>
              <a:ext uri="{FF2B5EF4-FFF2-40B4-BE49-F238E27FC236}">
                <a16:creationId xmlns:a16="http://schemas.microsoft.com/office/drawing/2014/main" id="{746A9EDC-3F54-4A8E-9638-B1EE8A32B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49" y="4729271"/>
            <a:ext cx="2955877" cy="1457247"/>
          </a:xfrm>
          <a:prstGeom prst="rect">
            <a:avLst/>
          </a:prstGeom>
        </p:spPr>
      </p:pic>
      <p:sp>
        <p:nvSpPr>
          <p:cNvPr id="3" name="TextBox 2">
            <a:extLst>
              <a:ext uri="{FF2B5EF4-FFF2-40B4-BE49-F238E27FC236}">
                <a16:creationId xmlns:a16="http://schemas.microsoft.com/office/drawing/2014/main" id="{8A753008-0CD3-4269-A7D2-07BC63E1B375}"/>
              </a:ext>
            </a:extLst>
          </p:cNvPr>
          <p:cNvSpPr txBox="1"/>
          <p:nvPr/>
        </p:nvSpPr>
        <p:spPr>
          <a:xfrm>
            <a:off x="867905" y="6186518"/>
            <a:ext cx="2076773" cy="369332"/>
          </a:xfrm>
          <a:prstGeom prst="rect">
            <a:avLst/>
          </a:prstGeom>
          <a:noFill/>
        </p:spPr>
        <p:txBody>
          <a:bodyPr wrap="square" rtlCol="0">
            <a:spAutoFit/>
          </a:bodyPr>
          <a:lstStyle/>
          <a:p>
            <a:r>
              <a:rPr lang="en-US" dirty="0"/>
              <a:t>November 2021</a:t>
            </a:r>
          </a:p>
        </p:txBody>
      </p:sp>
    </p:spTree>
    <p:extLst>
      <p:ext uri="{BB962C8B-B14F-4D97-AF65-F5344CB8AC3E}">
        <p14:creationId xmlns:p14="http://schemas.microsoft.com/office/powerpoint/2010/main" val="2625769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Delivery Devices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8372062" cy="2205452"/>
          </a:xfrm>
        </p:spPr>
        <p:txBody>
          <a:bodyPr rtlCol="0">
            <a:normAutofit fontScale="92500"/>
          </a:bodyPr>
          <a:lstStyle/>
          <a:p>
            <a:pPr marL="0" indent="0" fontAlgn="auto">
              <a:spcAft>
                <a:spcPts val="0"/>
              </a:spcAft>
              <a:buNone/>
              <a:defRPr/>
            </a:pPr>
            <a:r>
              <a:rPr lang="en-US" sz="3200" dirty="0"/>
              <a:t>Hand-Held Nebulizer (HHN)</a:t>
            </a:r>
          </a:p>
          <a:p>
            <a:pPr lvl="1">
              <a:defRPr/>
            </a:pPr>
            <a:r>
              <a:rPr lang="en-US" dirty="0"/>
              <a:t>Requires patient to hold device</a:t>
            </a:r>
          </a:p>
          <a:p>
            <a:pPr lvl="1">
              <a:defRPr/>
            </a:pPr>
            <a:r>
              <a:rPr lang="en-US" dirty="0"/>
              <a:t>Can be challenging for patients who try and talk with their hands</a:t>
            </a:r>
          </a:p>
          <a:p>
            <a:pPr lvl="1">
              <a:defRPr/>
            </a:pPr>
            <a:r>
              <a:rPr lang="en-US" dirty="0"/>
              <a:t>Can be challenging for exhausted patients</a:t>
            </a:r>
          </a:p>
          <a:p>
            <a:pPr lvl="1">
              <a:defRPr/>
            </a:pPr>
            <a:r>
              <a:rPr lang="en-US" dirty="0"/>
              <a:t>Significant exhalation of medication and possible infectious agents</a:t>
            </a:r>
          </a:p>
        </p:txBody>
      </p:sp>
      <p:pic>
        <p:nvPicPr>
          <p:cNvPr id="2" name="Picture 1">
            <a:extLst>
              <a:ext uri="{FF2B5EF4-FFF2-40B4-BE49-F238E27FC236}">
                <a16:creationId xmlns:a16="http://schemas.microsoft.com/office/drawing/2014/main" id="{E1C4CF74-6452-4F97-958B-A0235F801C7B}"/>
              </a:ext>
            </a:extLst>
          </p:cNvPr>
          <p:cNvPicPr>
            <a:picLocks noChangeAspect="1"/>
          </p:cNvPicPr>
          <p:nvPr/>
        </p:nvPicPr>
        <p:blipFill rotWithShape="1">
          <a:blip r:embed="rId3"/>
          <a:srcRect l="10193" t="17005" r="4975" b="16522"/>
          <a:stretch/>
        </p:blipFill>
        <p:spPr>
          <a:xfrm>
            <a:off x="1832113" y="4031076"/>
            <a:ext cx="3246783" cy="2544176"/>
          </a:xfrm>
          <a:prstGeom prst="rect">
            <a:avLst/>
          </a:prstGeom>
        </p:spPr>
      </p:pic>
      <p:pic>
        <p:nvPicPr>
          <p:cNvPr id="4" name="Picture 3">
            <a:extLst>
              <a:ext uri="{FF2B5EF4-FFF2-40B4-BE49-F238E27FC236}">
                <a16:creationId xmlns:a16="http://schemas.microsoft.com/office/drawing/2014/main" id="{D2E78A83-CF49-4642-977C-CBA771E88106}"/>
              </a:ext>
            </a:extLst>
          </p:cNvPr>
          <p:cNvPicPr>
            <a:picLocks noChangeAspect="1"/>
          </p:cNvPicPr>
          <p:nvPr/>
        </p:nvPicPr>
        <p:blipFill>
          <a:blip r:embed="rId4"/>
          <a:stretch>
            <a:fillRect/>
          </a:stretch>
        </p:blipFill>
        <p:spPr>
          <a:xfrm>
            <a:off x="6679096" y="3999052"/>
            <a:ext cx="4837042" cy="2720836"/>
          </a:xfrm>
          <a:prstGeom prst="rect">
            <a:avLst/>
          </a:prstGeom>
        </p:spPr>
      </p:pic>
      <p:sp>
        <p:nvSpPr>
          <p:cNvPr id="6" name="Rectangle 5">
            <a:extLst>
              <a:ext uri="{FF2B5EF4-FFF2-40B4-BE49-F238E27FC236}">
                <a16:creationId xmlns:a16="http://schemas.microsoft.com/office/drawing/2014/main" id="{9DFEF9A0-A119-4CA7-9384-13B9612219C1}"/>
              </a:ext>
            </a:extLst>
          </p:cNvPr>
          <p:cNvSpPr/>
          <p:nvPr/>
        </p:nvSpPr>
        <p:spPr>
          <a:xfrm>
            <a:off x="3901544" y="6575252"/>
            <a:ext cx="1421716" cy="252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err="1">
                <a:solidFill>
                  <a:schemeClr val="tx1"/>
                </a:solidFill>
              </a:rPr>
              <a:t>Boundtree</a:t>
            </a:r>
            <a:endParaRPr lang="en-US" sz="1400" i="1" dirty="0">
              <a:solidFill>
                <a:schemeClr val="tx1"/>
              </a:solidFill>
            </a:endParaRPr>
          </a:p>
        </p:txBody>
      </p:sp>
    </p:spTree>
    <p:extLst>
      <p:ext uri="{BB962C8B-B14F-4D97-AF65-F5344CB8AC3E}">
        <p14:creationId xmlns:p14="http://schemas.microsoft.com/office/powerpoint/2010/main" val="3009049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Delivery Devices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7881730" cy="2070514"/>
          </a:xfrm>
        </p:spPr>
        <p:txBody>
          <a:bodyPr rtlCol="0">
            <a:normAutofit/>
          </a:bodyPr>
          <a:lstStyle/>
          <a:p>
            <a:pPr marL="0" indent="0" fontAlgn="auto">
              <a:spcAft>
                <a:spcPts val="0"/>
              </a:spcAft>
              <a:buNone/>
              <a:defRPr/>
            </a:pPr>
            <a:r>
              <a:rPr lang="en-US" sz="3200" dirty="0"/>
              <a:t>Mask</a:t>
            </a:r>
          </a:p>
          <a:p>
            <a:pPr lvl="1">
              <a:defRPr/>
            </a:pPr>
            <a:r>
              <a:rPr lang="en-US" sz="2800" dirty="0"/>
              <a:t>At least 8 lpm to prevent rebreathing of CO</a:t>
            </a:r>
            <a:r>
              <a:rPr lang="en-US" sz="2800" baseline="-25000" dirty="0"/>
              <a:t>2</a:t>
            </a:r>
          </a:p>
          <a:p>
            <a:pPr lvl="1">
              <a:defRPr/>
            </a:pPr>
            <a:r>
              <a:rPr lang="en-US" sz="2800" dirty="0"/>
              <a:t>Adult &amp; pediatric size masks</a:t>
            </a:r>
          </a:p>
          <a:p>
            <a:pPr lvl="1">
              <a:defRPr/>
            </a:pPr>
            <a:r>
              <a:rPr lang="en-US" sz="2800" dirty="0"/>
              <a:t>Can also remove bag from NRB and use </a:t>
            </a:r>
          </a:p>
        </p:txBody>
      </p:sp>
      <p:pic>
        <p:nvPicPr>
          <p:cNvPr id="5" name="Picture 4">
            <a:extLst>
              <a:ext uri="{FF2B5EF4-FFF2-40B4-BE49-F238E27FC236}">
                <a16:creationId xmlns:a16="http://schemas.microsoft.com/office/drawing/2014/main" id="{C444ABDB-0B6F-4F0A-A7D9-EE2B3DC98F9E}"/>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8557653" y="2881243"/>
            <a:ext cx="3634347" cy="3611632"/>
          </a:xfrm>
          <a:prstGeom prst="rect">
            <a:avLst/>
          </a:prstGeom>
        </p:spPr>
      </p:pic>
      <p:pic>
        <p:nvPicPr>
          <p:cNvPr id="6" name="Picture 5">
            <a:extLst>
              <a:ext uri="{FF2B5EF4-FFF2-40B4-BE49-F238E27FC236}">
                <a16:creationId xmlns:a16="http://schemas.microsoft.com/office/drawing/2014/main" id="{FB87A208-6A82-4458-BF42-1B0998AD4644}"/>
              </a:ext>
            </a:extLst>
          </p:cNvPr>
          <p:cNvPicPr>
            <a:picLocks noChangeAspect="1"/>
          </p:cNvPicPr>
          <p:nvPr/>
        </p:nvPicPr>
        <p:blipFill>
          <a:blip r:embed="rId5"/>
          <a:stretch>
            <a:fillRect/>
          </a:stretch>
        </p:blipFill>
        <p:spPr>
          <a:xfrm>
            <a:off x="3233530" y="3897056"/>
            <a:ext cx="2862470" cy="2862470"/>
          </a:xfrm>
          <a:prstGeom prst="rect">
            <a:avLst/>
          </a:prstGeom>
        </p:spPr>
      </p:pic>
      <p:sp>
        <p:nvSpPr>
          <p:cNvPr id="8" name="Rectangle 7">
            <a:extLst>
              <a:ext uri="{FF2B5EF4-FFF2-40B4-BE49-F238E27FC236}">
                <a16:creationId xmlns:a16="http://schemas.microsoft.com/office/drawing/2014/main" id="{22BBBD6E-3F56-4AF4-A2B2-857AD30CCAC4}"/>
              </a:ext>
            </a:extLst>
          </p:cNvPr>
          <p:cNvSpPr/>
          <p:nvPr/>
        </p:nvSpPr>
        <p:spPr>
          <a:xfrm>
            <a:off x="10893187" y="6507044"/>
            <a:ext cx="1421716" cy="252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err="1">
                <a:solidFill>
                  <a:schemeClr val="tx1"/>
                </a:solidFill>
              </a:rPr>
              <a:t>Boundtree</a:t>
            </a:r>
            <a:endParaRPr lang="en-US" sz="1400" i="1" dirty="0">
              <a:solidFill>
                <a:schemeClr val="tx1"/>
              </a:solidFill>
            </a:endParaRPr>
          </a:p>
        </p:txBody>
      </p:sp>
    </p:spTree>
    <p:extLst>
      <p:ext uri="{BB962C8B-B14F-4D97-AF65-F5344CB8AC3E}">
        <p14:creationId xmlns:p14="http://schemas.microsoft.com/office/powerpoint/2010/main" val="4016136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Delivery Devices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5505450" cy="4543011"/>
          </a:xfrm>
        </p:spPr>
        <p:txBody>
          <a:bodyPr rtlCol="0">
            <a:normAutofit lnSpcReduction="10000"/>
          </a:bodyPr>
          <a:lstStyle/>
          <a:p>
            <a:pPr marL="0" indent="0" fontAlgn="auto">
              <a:spcAft>
                <a:spcPts val="0"/>
              </a:spcAft>
              <a:buNone/>
              <a:defRPr/>
            </a:pPr>
            <a:r>
              <a:rPr lang="en-US" sz="3200" dirty="0"/>
              <a:t>BVM</a:t>
            </a:r>
          </a:p>
          <a:p>
            <a:pPr lvl="1">
              <a:defRPr/>
            </a:pPr>
            <a:r>
              <a:rPr lang="en-US" sz="2800" dirty="0"/>
              <a:t>Less waste as nearly all medication is being ventilated into patient.</a:t>
            </a:r>
          </a:p>
          <a:p>
            <a:pPr lvl="1">
              <a:defRPr/>
            </a:pPr>
            <a:r>
              <a:rPr lang="en-US" sz="2800" dirty="0"/>
              <a:t>T-connector and corrugated tubing can be used to connect the medication cup</a:t>
            </a:r>
          </a:p>
          <a:p>
            <a:pPr lvl="1">
              <a:defRPr/>
            </a:pPr>
            <a:r>
              <a:rPr lang="en-US" sz="2800" dirty="0"/>
              <a:t>Need to have two oxygen sources – one for the BVM (15 lpm) and 1 for the nebulizer (6-8 lpm)</a:t>
            </a:r>
          </a:p>
        </p:txBody>
      </p:sp>
      <p:pic>
        <p:nvPicPr>
          <p:cNvPr id="2" name="Picture 1">
            <a:extLst>
              <a:ext uri="{FF2B5EF4-FFF2-40B4-BE49-F238E27FC236}">
                <a16:creationId xmlns:a16="http://schemas.microsoft.com/office/drawing/2014/main" id="{08FDE1D3-7613-42D3-B7E2-8DF8B49E2A46}"/>
              </a:ext>
            </a:extLst>
          </p:cNvPr>
          <p:cNvPicPr>
            <a:picLocks noChangeAspect="1"/>
          </p:cNvPicPr>
          <p:nvPr/>
        </p:nvPicPr>
        <p:blipFill>
          <a:blip r:embed="rId3"/>
          <a:stretch>
            <a:fillRect/>
          </a:stretch>
        </p:blipFill>
        <p:spPr>
          <a:xfrm>
            <a:off x="6934200" y="1847850"/>
            <a:ext cx="4743450" cy="3162300"/>
          </a:xfrm>
          <a:prstGeom prst="rect">
            <a:avLst/>
          </a:prstGeom>
        </p:spPr>
      </p:pic>
    </p:spTree>
    <p:extLst>
      <p:ext uri="{BB962C8B-B14F-4D97-AF65-F5344CB8AC3E}">
        <p14:creationId xmlns:p14="http://schemas.microsoft.com/office/powerpoint/2010/main" val="56831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Delivery Devices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7881730" cy="2070514"/>
          </a:xfrm>
        </p:spPr>
        <p:txBody>
          <a:bodyPr rtlCol="0">
            <a:normAutofit lnSpcReduction="10000"/>
          </a:bodyPr>
          <a:lstStyle/>
          <a:p>
            <a:pPr marL="0" indent="0" fontAlgn="auto">
              <a:spcAft>
                <a:spcPts val="0"/>
              </a:spcAft>
              <a:buNone/>
              <a:defRPr/>
            </a:pPr>
            <a:r>
              <a:rPr lang="en-US" sz="3200" dirty="0"/>
              <a:t>CPAP</a:t>
            </a:r>
          </a:p>
          <a:p>
            <a:pPr lvl="1">
              <a:defRPr/>
            </a:pPr>
            <a:r>
              <a:rPr lang="en-US" sz="2800" dirty="0"/>
              <a:t>Use oxygen setting recommended by CPAP manufacturer</a:t>
            </a:r>
          </a:p>
          <a:p>
            <a:pPr lvl="1">
              <a:defRPr/>
            </a:pPr>
            <a:r>
              <a:rPr lang="en-US" sz="2800" dirty="0"/>
              <a:t>Works by being connected in-line or attached to the mask directly</a:t>
            </a:r>
          </a:p>
        </p:txBody>
      </p:sp>
      <p:grpSp>
        <p:nvGrpSpPr>
          <p:cNvPr id="12" name="Group 11">
            <a:extLst>
              <a:ext uri="{FF2B5EF4-FFF2-40B4-BE49-F238E27FC236}">
                <a16:creationId xmlns:a16="http://schemas.microsoft.com/office/drawing/2014/main" id="{E8992CB3-CA68-47F7-8E71-DECECA0363D6}"/>
              </a:ext>
            </a:extLst>
          </p:cNvPr>
          <p:cNvGrpSpPr/>
          <p:nvPr/>
        </p:nvGrpSpPr>
        <p:grpSpPr>
          <a:xfrm>
            <a:off x="208036" y="3878022"/>
            <a:ext cx="4862256" cy="2979978"/>
            <a:chOff x="208036" y="3878022"/>
            <a:chExt cx="4862256" cy="2979978"/>
          </a:xfrm>
        </p:grpSpPr>
        <p:pic>
          <p:nvPicPr>
            <p:cNvPr id="4" name="Picture 3">
              <a:extLst>
                <a:ext uri="{FF2B5EF4-FFF2-40B4-BE49-F238E27FC236}">
                  <a16:creationId xmlns:a16="http://schemas.microsoft.com/office/drawing/2014/main" id="{F8FDA7CF-8B35-4404-9A2D-BA1FFEC7C591}"/>
                </a:ext>
              </a:extLst>
            </p:cNvPr>
            <p:cNvPicPr>
              <a:picLocks noChangeAspect="1"/>
            </p:cNvPicPr>
            <p:nvPr/>
          </p:nvPicPr>
          <p:blipFill rotWithShape="1">
            <a:blip r:embed="rId3"/>
            <a:srcRect l="26721" b="21739"/>
            <a:stretch/>
          </p:blipFill>
          <p:spPr>
            <a:xfrm>
              <a:off x="208036" y="3878022"/>
              <a:ext cx="4566975" cy="2743547"/>
            </a:xfrm>
            <a:prstGeom prst="rect">
              <a:avLst/>
            </a:prstGeom>
          </p:spPr>
        </p:pic>
        <p:sp>
          <p:nvSpPr>
            <p:cNvPr id="7" name="Rectangle 6">
              <a:extLst>
                <a:ext uri="{FF2B5EF4-FFF2-40B4-BE49-F238E27FC236}">
                  <a16:creationId xmlns:a16="http://schemas.microsoft.com/office/drawing/2014/main" id="{6F235CDD-364F-4254-A056-F0ACCCF16B16}"/>
                </a:ext>
              </a:extLst>
            </p:cNvPr>
            <p:cNvSpPr/>
            <p:nvPr/>
          </p:nvSpPr>
          <p:spPr>
            <a:xfrm>
              <a:off x="3648576" y="6605518"/>
              <a:ext cx="1421716" cy="252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EMS1.com</a:t>
              </a:r>
            </a:p>
          </p:txBody>
        </p:sp>
      </p:grpSp>
      <p:grpSp>
        <p:nvGrpSpPr>
          <p:cNvPr id="8" name="Group 7">
            <a:extLst>
              <a:ext uri="{FF2B5EF4-FFF2-40B4-BE49-F238E27FC236}">
                <a16:creationId xmlns:a16="http://schemas.microsoft.com/office/drawing/2014/main" id="{3BAB4876-A685-425A-9AE4-6F2363959B3A}"/>
              </a:ext>
            </a:extLst>
          </p:cNvPr>
          <p:cNvGrpSpPr/>
          <p:nvPr/>
        </p:nvGrpSpPr>
        <p:grpSpPr>
          <a:xfrm>
            <a:off x="9799674" y="1620559"/>
            <a:ext cx="2427323" cy="4577660"/>
            <a:chOff x="9799674" y="1620559"/>
            <a:chExt cx="2427323" cy="4577660"/>
          </a:xfrm>
        </p:grpSpPr>
        <p:pic>
          <p:nvPicPr>
            <p:cNvPr id="2" name="Picture 1">
              <a:extLst>
                <a:ext uri="{FF2B5EF4-FFF2-40B4-BE49-F238E27FC236}">
                  <a16:creationId xmlns:a16="http://schemas.microsoft.com/office/drawing/2014/main" id="{4A2C9CF1-83ED-4C8A-A8F1-5401861BA620}"/>
                </a:ext>
              </a:extLst>
            </p:cNvPr>
            <p:cNvPicPr>
              <a:picLocks noChangeAspect="1"/>
            </p:cNvPicPr>
            <p:nvPr/>
          </p:nvPicPr>
          <p:blipFill>
            <a:blip r:embed="rId4"/>
            <a:stretch>
              <a:fillRect/>
            </a:stretch>
          </p:blipFill>
          <p:spPr>
            <a:xfrm>
              <a:off x="9799674" y="1620559"/>
              <a:ext cx="2220258" cy="4325178"/>
            </a:xfrm>
            <a:prstGeom prst="rect">
              <a:avLst/>
            </a:prstGeom>
          </p:spPr>
        </p:pic>
        <p:sp>
          <p:nvSpPr>
            <p:cNvPr id="9" name="Rectangle 8">
              <a:extLst>
                <a:ext uri="{FF2B5EF4-FFF2-40B4-BE49-F238E27FC236}">
                  <a16:creationId xmlns:a16="http://schemas.microsoft.com/office/drawing/2014/main" id="{59826B12-60D2-45BB-8E7E-B345E3CB13DF}"/>
                </a:ext>
              </a:extLst>
            </p:cNvPr>
            <p:cNvSpPr/>
            <p:nvPr/>
          </p:nvSpPr>
          <p:spPr>
            <a:xfrm>
              <a:off x="10805281" y="5945737"/>
              <a:ext cx="1421716" cy="252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EMS1.com</a:t>
              </a:r>
            </a:p>
          </p:txBody>
        </p:sp>
      </p:grpSp>
      <p:grpSp>
        <p:nvGrpSpPr>
          <p:cNvPr id="13" name="Group 12">
            <a:extLst>
              <a:ext uri="{FF2B5EF4-FFF2-40B4-BE49-F238E27FC236}">
                <a16:creationId xmlns:a16="http://schemas.microsoft.com/office/drawing/2014/main" id="{43AE2681-30A9-4A07-A414-8E386D4FF03D}"/>
              </a:ext>
            </a:extLst>
          </p:cNvPr>
          <p:cNvGrpSpPr/>
          <p:nvPr/>
        </p:nvGrpSpPr>
        <p:grpSpPr>
          <a:xfrm>
            <a:off x="5282234" y="3896139"/>
            <a:ext cx="4574590" cy="2961861"/>
            <a:chOff x="5282234" y="3896139"/>
            <a:chExt cx="4574590" cy="2961861"/>
          </a:xfrm>
        </p:grpSpPr>
        <p:pic>
          <p:nvPicPr>
            <p:cNvPr id="11" name="Picture 10">
              <a:extLst>
                <a:ext uri="{FF2B5EF4-FFF2-40B4-BE49-F238E27FC236}">
                  <a16:creationId xmlns:a16="http://schemas.microsoft.com/office/drawing/2014/main" id="{AE031E13-31DC-4CD9-9A8D-C4E51F3CABF5}"/>
                </a:ext>
              </a:extLst>
            </p:cNvPr>
            <p:cNvPicPr>
              <a:picLocks noChangeAspect="1"/>
            </p:cNvPicPr>
            <p:nvPr/>
          </p:nvPicPr>
          <p:blipFill>
            <a:blip r:embed="rId5"/>
            <a:stretch>
              <a:fillRect/>
            </a:stretch>
          </p:blipFill>
          <p:spPr>
            <a:xfrm>
              <a:off x="5282234" y="3896139"/>
              <a:ext cx="4310376" cy="2709379"/>
            </a:xfrm>
            <a:prstGeom prst="rect">
              <a:avLst/>
            </a:prstGeom>
          </p:spPr>
        </p:pic>
        <p:sp>
          <p:nvSpPr>
            <p:cNvPr id="14" name="Rectangle 13">
              <a:extLst>
                <a:ext uri="{FF2B5EF4-FFF2-40B4-BE49-F238E27FC236}">
                  <a16:creationId xmlns:a16="http://schemas.microsoft.com/office/drawing/2014/main" id="{DC7D8E2B-7A8F-405A-8CA0-EBD81831FB4D}"/>
                </a:ext>
              </a:extLst>
            </p:cNvPr>
            <p:cNvSpPr/>
            <p:nvPr/>
          </p:nvSpPr>
          <p:spPr>
            <a:xfrm>
              <a:off x="8435108" y="6605518"/>
              <a:ext cx="1421716" cy="252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err="1">
                  <a:solidFill>
                    <a:schemeClr val="tx1"/>
                  </a:solidFill>
                </a:rPr>
                <a:t>Boundtree</a:t>
              </a:r>
              <a:endParaRPr lang="en-US" sz="1400" i="1" dirty="0">
                <a:solidFill>
                  <a:schemeClr val="tx1"/>
                </a:solidFill>
              </a:endParaRPr>
            </a:p>
          </p:txBody>
        </p:sp>
      </p:grpSp>
    </p:spTree>
    <p:extLst>
      <p:ext uri="{BB962C8B-B14F-4D97-AF65-F5344CB8AC3E}">
        <p14:creationId xmlns:p14="http://schemas.microsoft.com/office/powerpoint/2010/main" val="213028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Delivery Devices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4495800" cy="4667251"/>
          </a:xfrm>
        </p:spPr>
        <p:txBody>
          <a:bodyPr rtlCol="0">
            <a:normAutofit fontScale="92500"/>
          </a:bodyPr>
          <a:lstStyle/>
          <a:p>
            <a:pPr marL="0" indent="0" fontAlgn="auto">
              <a:spcAft>
                <a:spcPts val="0"/>
              </a:spcAft>
              <a:buNone/>
              <a:defRPr/>
            </a:pPr>
            <a:r>
              <a:rPr lang="en-US" sz="3200" dirty="0"/>
              <a:t>Tracheostomy</a:t>
            </a:r>
          </a:p>
          <a:p>
            <a:pPr lvl="1">
              <a:defRPr/>
            </a:pPr>
            <a:r>
              <a:rPr lang="en-US" sz="2800" dirty="0"/>
              <a:t>Use oxygen setting recommended by manufacturer</a:t>
            </a:r>
          </a:p>
          <a:p>
            <a:pPr lvl="1">
              <a:defRPr/>
            </a:pPr>
            <a:r>
              <a:rPr lang="en-US" sz="2800" dirty="0"/>
              <a:t>Works by being connected in-line or attached to the mask directly</a:t>
            </a:r>
          </a:p>
          <a:p>
            <a:pPr lvl="1">
              <a:defRPr/>
            </a:pPr>
            <a:r>
              <a:rPr lang="en-US" sz="2800" dirty="0"/>
              <a:t>Uses a trach mask to fit over the neck and deliver medication directly into the tracheostomy opening.</a:t>
            </a:r>
          </a:p>
        </p:txBody>
      </p:sp>
      <p:grpSp>
        <p:nvGrpSpPr>
          <p:cNvPr id="5" name="Group 4">
            <a:extLst>
              <a:ext uri="{FF2B5EF4-FFF2-40B4-BE49-F238E27FC236}">
                <a16:creationId xmlns:a16="http://schemas.microsoft.com/office/drawing/2014/main" id="{21847E73-72FE-4368-B666-972FA18573AB}"/>
              </a:ext>
            </a:extLst>
          </p:cNvPr>
          <p:cNvGrpSpPr/>
          <p:nvPr/>
        </p:nvGrpSpPr>
        <p:grpSpPr>
          <a:xfrm>
            <a:off x="9045221" y="1825624"/>
            <a:ext cx="2861029" cy="2944258"/>
            <a:chOff x="9045221" y="1825624"/>
            <a:chExt cx="2861029" cy="2944258"/>
          </a:xfrm>
        </p:grpSpPr>
        <p:pic>
          <p:nvPicPr>
            <p:cNvPr id="2" name="Picture 1">
              <a:extLst>
                <a:ext uri="{FF2B5EF4-FFF2-40B4-BE49-F238E27FC236}">
                  <a16:creationId xmlns:a16="http://schemas.microsoft.com/office/drawing/2014/main" id="{0F7BBC5A-AA19-408D-9F0A-47F87F1DF695}"/>
                </a:ext>
              </a:extLst>
            </p:cNvPr>
            <p:cNvPicPr>
              <a:picLocks noChangeAspect="1"/>
            </p:cNvPicPr>
            <p:nvPr/>
          </p:nvPicPr>
          <p:blipFill>
            <a:blip r:embed="rId3"/>
            <a:stretch>
              <a:fillRect/>
            </a:stretch>
          </p:blipFill>
          <p:spPr>
            <a:xfrm>
              <a:off x="9045221" y="1825624"/>
              <a:ext cx="2861029" cy="2574926"/>
            </a:xfrm>
            <a:prstGeom prst="rect">
              <a:avLst/>
            </a:prstGeom>
          </p:spPr>
        </p:pic>
        <p:sp>
          <p:nvSpPr>
            <p:cNvPr id="4" name="TextBox 3">
              <a:extLst>
                <a:ext uri="{FF2B5EF4-FFF2-40B4-BE49-F238E27FC236}">
                  <a16:creationId xmlns:a16="http://schemas.microsoft.com/office/drawing/2014/main" id="{75848E4B-BFBE-4B2A-A256-C392AA93FD2A}"/>
                </a:ext>
              </a:extLst>
            </p:cNvPr>
            <p:cNvSpPr txBox="1"/>
            <p:nvPr/>
          </p:nvSpPr>
          <p:spPr>
            <a:xfrm>
              <a:off x="9753600" y="4400550"/>
              <a:ext cx="1752600" cy="369332"/>
            </a:xfrm>
            <a:prstGeom prst="rect">
              <a:avLst/>
            </a:prstGeom>
            <a:noFill/>
          </p:spPr>
          <p:txBody>
            <a:bodyPr wrap="square" rtlCol="0">
              <a:spAutoFit/>
            </a:bodyPr>
            <a:lstStyle/>
            <a:p>
              <a:r>
                <a:rPr lang="en-US" i="1" dirty="0"/>
                <a:t>Trach mask</a:t>
              </a:r>
            </a:p>
          </p:txBody>
        </p:sp>
      </p:grpSp>
      <p:pic>
        <p:nvPicPr>
          <p:cNvPr id="6" name="Picture 5">
            <a:extLst>
              <a:ext uri="{FF2B5EF4-FFF2-40B4-BE49-F238E27FC236}">
                <a16:creationId xmlns:a16="http://schemas.microsoft.com/office/drawing/2014/main" id="{7F0F228F-F279-463E-8E5C-6E6A25D56F13}"/>
              </a:ext>
            </a:extLst>
          </p:cNvPr>
          <p:cNvPicPr>
            <a:picLocks noChangeAspect="1"/>
          </p:cNvPicPr>
          <p:nvPr/>
        </p:nvPicPr>
        <p:blipFill>
          <a:blip r:embed="rId4"/>
          <a:stretch>
            <a:fillRect/>
          </a:stretch>
        </p:blipFill>
        <p:spPr>
          <a:xfrm>
            <a:off x="6248400" y="1825623"/>
            <a:ext cx="2524125" cy="2524125"/>
          </a:xfrm>
          <a:prstGeom prst="rect">
            <a:avLst/>
          </a:prstGeom>
        </p:spPr>
      </p:pic>
      <p:sp>
        <p:nvSpPr>
          <p:cNvPr id="9" name="TextBox 8">
            <a:extLst>
              <a:ext uri="{FF2B5EF4-FFF2-40B4-BE49-F238E27FC236}">
                <a16:creationId xmlns:a16="http://schemas.microsoft.com/office/drawing/2014/main" id="{6F50BA20-61E4-47D6-B617-6969FACD1D80}"/>
              </a:ext>
            </a:extLst>
          </p:cNvPr>
          <p:cNvSpPr txBox="1"/>
          <p:nvPr/>
        </p:nvSpPr>
        <p:spPr>
          <a:xfrm>
            <a:off x="6892571" y="4349748"/>
            <a:ext cx="1752600" cy="369332"/>
          </a:xfrm>
          <a:prstGeom prst="rect">
            <a:avLst/>
          </a:prstGeom>
          <a:noFill/>
        </p:spPr>
        <p:txBody>
          <a:bodyPr wrap="square" rtlCol="0">
            <a:spAutoFit/>
          </a:bodyPr>
          <a:lstStyle/>
          <a:p>
            <a:r>
              <a:rPr lang="en-US" i="1" dirty="0"/>
              <a:t>Tracheostomy</a:t>
            </a:r>
          </a:p>
        </p:txBody>
      </p:sp>
      <p:pic>
        <p:nvPicPr>
          <p:cNvPr id="7" name="Picture 6">
            <a:extLst>
              <a:ext uri="{FF2B5EF4-FFF2-40B4-BE49-F238E27FC236}">
                <a16:creationId xmlns:a16="http://schemas.microsoft.com/office/drawing/2014/main" id="{B75BBE57-5E95-4A6D-9038-98557546250E}"/>
              </a:ext>
            </a:extLst>
          </p:cNvPr>
          <p:cNvPicPr>
            <a:picLocks noChangeAspect="1"/>
          </p:cNvPicPr>
          <p:nvPr/>
        </p:nvPicPr>
        <p:blipFill rotWithShape="1">
          <a:blip r:embed="rId5"/>
          <a:srcRect l="47579" t="17565" r="3674" b="52975"/>
          <a:stretch/>
        </p:blipFill>
        <p:spPr>
          <a:xfrm>
            <a:off x="7054496" y="4719080"/>
            <a:ext cx="3981450" cy="1958973"/>
          </a:xfrm>
          <a:prstGeom prst="rect">
            <a:avLst/>
          </a:prstGeom>
        </p:spPr>
      </p:pic>
    </p:spTree>
    <p:extLst>
      <p:ext uri="{BB962C8B-B14F-4D97-AF65-F5344CB8AC3E}">
        <p14:creationId xmlns:p14="http://schemas.microsoft.com/office/powerpoint/2010/main" val="1542413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Delivery Devices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7881730" cy="2070514"/>
          </a:xfrm>
        </p:spPr>
        <p:txBody>
          <a:bodyPr rtlCol="0">
            <a:normAutofit/>
          </a:bodyPr>
          <a:lstStyle/>
          <a:p>
            <a:pPr marL="0" indent="0" fontAlgn="auto">
              <a:spcAft>
                <a:spcPts val="0"/>
              </a:spcAft>
              <a:buNone/>
              <a:defRPr/>
            </a:pPr>
            <a:r>
              <a:rPr lang="en-US" sz="3200" dirty="0"/>
              <a:t>Alternate Devices</a:t>
            </a:r>
          </a:p>
          <a:p>
            <a:pPr lvl="1">
              <a:defRPr/>
            </a:pPr>
            <a:r>
              <a:rPr lang="en-US" sz="2800" dirty="0"/>
              <a:t>Specific applications - follow manufacturer guidelines</a:t>
            </a:r>
          </a:p>
        </p:txBody>
      </p:sp>
      <p:pic>
        <p:nvPicPr>
          <p:cNvPr id="2" name="Picture 1">
            <a:extLst>
              <a:ext uri="{FF2B5EF4-FFF2-40B4-BE49-F238E27FC236}">
                <a16:creationId xmlns:a16="http://schemas.microsoft.com/office/drawing/2014/main" id="{107E4EB9-069E-4F95-83C1-FC0D2416D0D5}"/>
              </a:ext>
            </a:extLst>
          </p:cNvPr>
          <p:cNvPicPr>
            <a:picLocks noChangeAspect="1"/>
          </p:cNvPicPr>
          <p:nvPr/>
        </p:nvPicPr>
        <p:blipFill>
          <a:blip r:embed="rId3"/>
          <a:stretch>
            <a:fillRect/>
          </a:stretch>
        </p:blipFill>
        <p:spPr>
          <a:xfrm>
            <a:off x="159026" y="3337434"/>
            <a:ext cx="3397983" cy="3397983"/>
          </a:xfrm>
          <a:prstGeom prst="rect">
            <a:avLst/>
          </a:prstGeom>
        </p:spPr>
      </p:pic>
      <p:pic>
        <p:nvPicPr>
          <p:cNvPr id="4" name="Picture 3">
            <a:extLst>
              <a:ext uri="{FF2B5EF4-FFF2-40B4-BE49-F238E27FC236}">
                <a16:creationId xmlns:a16="http://schemas.microsoft.com/office/drawing/2014/main" id="{6CB76833-7578-4A62-94AD-DEDD42D9001E}"/>
              </a:ext>
            </a:extLst>
          </p:cNvPr>
          <p:cNvPicPr>
            <a:picLocks noChangeAspect="1"/>
          </p:cNvPicPr>
          <p:nvPr/>
        </p:nvPicPr>
        <p:blipFill>
          <a:blip r:embed="rId4"/>
          <a:stretch>
            <a:fillRect/>
          </a:stretch>
        </p:blipFill>
        <p:spPr>
          <a:xfrm>
            <a:off x="6248400" y="4633249"/>
            <a:ext cx="2698729" cy="2102168"/>
          </a:xfrm>
          <a:prstGeom prst="rect">
            <a:avLst/>
          </a:prstGeom>
        </p:spPr>
      </p:pic>
      <p:pic>
        <p:nvPicPr>
          <p:cNvPr id="7" name="Picture 6">
            <a:extLst>
              <a:ext uri="{FF2B5EF4-FFF2-40B4-BE49-F238E27FC236}">
                <a16:creationId xmlns:a16="http://schemas.microsoft.com/office/drawing/2014/main" id="{73EFDE30-7610-484E-944A-B6D460E938D1}"/>
              </a:ext>
            </a:extLst>
          </p:cNvPr>
          <p:cNvPicPr>
            <a:picLocks noChangeAspect="1"/>
          </p:cNvPicPr>
          <p:nvPr/>
        </p:nvPicPr>
        <p:blipFill>
          <a:blip r:embed="rId5"/>
          <a:stretch>
            <a:fillRect/>
          </a:stretch>
        </p:blipFill>
        <p:spPr>
          <a:xfrm>
            <a:off x="8984974" y="2163417"/>
            <a:ext cx="3048000" cy="4572000"/>
          </a:xfrm>
          <a:prstGeom prst="rect">
            <a:avLst/>
          </a:prstGeom>
        </p:spPr>
      </p:pic>
      <p:pic>
        <p:nvPicPr>
          <p:cNvPr id="9" name="Picture 8">
            <a:extLst>
              <a:ext uri="{FF2B5EF4-FFF2-40B4-BE49-F238E27FC236}">
                <a16:creationId xmlns:a16="http://schemas.microsoft.com/office/drawing/2014/main" id="{CE65954A-E337-4174-B1F3-F5FDE3D106AB}"/>
              </a:ext>
            </a:extLst>
          </p:cNvPr>
          <p:cNvPicPr>
            <a:picLocks noChangeAspect="1"/>
          </p:cNvPicPr>
          <p:nvPr/>
        </p:nvPicPr>
        <p:blipFill rotWithShape="1">
          <a:blip r:embed="rId6">
            <a:extLst>
              <a:ext uri="{28A0092B-C50C-407E-A947-70E740481C1C}">
                <a14:useLocalDpi xmlns:a14="http://schemas.microsoft.com/office/drawing/2010/main" val="0"/>
              </a:ext>
            </a:extLst>
          </a:blip>
          <a:srcRect t="46609" b="27088"/>
          <a:stretch/>
        </p:blipFill>
        <p:spPr>
          <a:xfrm>
            <a:off x="3645139" y="2965911"/>
            <a:ext cx="3197233" cy="1821000"/>
          </a:xfrm>
          <a:prstGeom prst="rect">
            <a:avLst/>
          </a:prstGeom>
        </p:spPr>
      </p:pic>
    </p:spTree>
    <p:extLst>
      <p:ext uri="{BB962C8B-B14F-4D97-AF65-F5344CB8AC3E}">
        <p14:creationId xmlns:p14="http://schemas.microsoft.com/office/powerpoint/2010/main" val="45363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Delivery Hints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6826135" cy="4351338"/>
          </a:xfrm>
        </p:spPr>
        <p:txBody>
          <a:bodyPr rtlCol="0">
            <a:normAutofit fontScale="92500" lnSpcReduction="10000"/>
          </a:bodyPr>
          <a:lstStyle/>
          <a:p>
            <a:pPr fontAlgn="auto">
              <a:spcAft>
                <a:spcPts val="0"/>
              </a:spcAft>
              <a:defRPr/>
            </a:pPr>
            <a:r>
              <a:rPr lang="en-US" sz="3200" dirty="0"/>
              <a:t>Keep the nebulizer cup upright. </a:t>
            </a:r>
          </a:p>
          <a:p>
            <a:pPr fontAlgn="auto">
              <a:spcAft>
                <a:spcPts val="0"/>
              </a:spcAft>
              <a:defRPr/>
            </a:pPr>
            <a:r>
              <a:rPr lang="en-US" sz="3200" dirty="0"/>
              <a:t>Coach the patient to take deep breaths to allow medication to penetrate deep into lung tissue.</a:t>
            </a:r>
          </a:p>
          <a:p>
            <a:pPr fontAlgn="auto">
              <a:spcAft>
                <a:spcPts val="0"/>
              </a:spcAft>
              <a:defRPr/>
            </a:pPr>
            <a:r>
              <a:rPr lang="en-US" sz="3200" dirty="0"/>
              <a:t>As medication volume decreases, tap/flick sides of medication cup to break up droplets on side of cup.</a:t>
            </a:r>
          </a:p>
          <a:p>
            <a:pPr fontAlgn="auto">
              <a:spcAft>
                <a:spcPts val="0"/>
              </a:spcAft>
              <a:defRPr/>
            </a:pPr>
            <a:r>
              <a:rPr lang="en-US" sz="3200" dirty="0"/>
              <a:t>Before adding additional medication to the medication cup, ensure the gas source is shut off.</a:t>
            </a:r>
            <a:endParaRPr lang="en-US" dirty="0"/>
          </a:p>
        </p:txBody>
      </p:sp>
      <p:pic>
        <p:nvPicPr>
          <p:cNvPr id="2" name="Picture 1">
            <a:extLst>
              <a:ext uri="{FF2B5EF4-FFF2-40B4-BE49-F238E27FC236}">
                <a16:creationId xmlns:a16="http://schemas.microsoft.com/office/drawing/2014/main" id="{2B90AD80-211F-4ED8-BD99-18B416F5E75F}"/>
              </a:ext>
            </a:extLst>
          </p:cNvPr>
          <p:cNvPicPr>
            <a:picLocks noChangeAspect="1"/>
          </p:cNvPicPr>
          <p:nvPr/>
        </p:nvPicPr>
        <p:blipFill>
          <a:blip r:embed="rId3"/>
          <a:stretch>
            <a:fillRect/>
          </a:stretch>
        </p:blipFill>
        <p:spPr>
          <a:xfrm>
            <a:off x="7659877" y="2528354"/>
            <a:ext cx="4532123" cy="2945880"/>
          </a:xfrm>
          <a:prstGeom prst="rect">
            <a:avLst/>
          </a:prstGeom>
        </p:spPr>
      </p:pic>
    </p:spTree>
    <p:extLst>
      <p:ext uri="{BB962C8B-B14F-4D97-AF65-F5344CB8AC3E}">
        <p14:creationId xmlns:p14="http://schemas.microsoft.com/office/powerpoint/2010/main" val="41019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Disadvantages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10282084" cy="4351338"/>
          </a:xfrm>
        </p:spPr>
        <p:txBody>
          <a:bodyPr rtlCol="0">
            <a:normAutofit/>
          </a:bodyPr>
          <a:lstStyle/>
          <a:p>
            <a:pPr fontAlgn="auto">
              <a:spcAft>
                <a:spcPts val="0"/>
              </a:spcAft>
              <a:defRPr/>
            </a:pPr>
            <a:r>
              <a:rPr lang="en-US" sz="3200" dirty="0"/>
              <a:t>Nebulization creates a great deal of exhaled respiratory droplets that can carry infectious diseases.  </a:t>
            </a:r>
            <a:r>
              <a:rPr lang="en-US" sz="3200" b="1" dirty="0"/>
              <a:t>Providers should wear proper PPE, including masks and eye protection</a:t>
            </a:r>
          </a:p>
          <a:p>
            <a:pPr fontAlgn="auto">
              <a:spcAft>
                <a:spcPts val="0"/>
              </a:spcAft>
              <a:defRPr/>
            </a:pPr>
            <a:r>
              <a:rPr lang="en-US" sz="3200" dirty="0"/>
              <a:t>Ensure the patient compartment is well ventilated.</a:t>
            </a:r>
          </a:p>
        </p:txBody>
      </p:sp>
    </p:spTree>
    <p:extLst>
      <p:ext uri="{BB962C8B-B14F-4D97-AF65-F5344CB8AC3E}">
        <p14:creationId xmlns:p14="http://schemas.microsoft.com/office/powerpoint/2010/main" val="63791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fontScale="90000"/>
          </a:bodyPr>
          <a:lstStyle/>
          <a:p>
            <a:pPr algn="ctr"/>
            <a:r>
              <a:rPr lang="en-US" altLang="en-US" sz="6000" b="1" dirty="0"/>
              <a:t>What Can be Given By Nebulization?</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199" y="1825624"/>
            <a:ext cx="10515599" cy="5032376"/>
          </a:xfrm>
        </p:spPr>
        <p:txBody>
          <a:bodyPr rtlCol="0">
            <a:normAutofit/>
          </a:bodyPr>
          <a:lstStyle/>
          <a:p>
            <a:pPr marL="0" indent="0" fontAlgn="auto">
              <a:spcAft>
                <a:spcPts val="0"/>
              </a:spcAft>
              <a:buNone/>
              <a:defRPr/>
            </a:pPr>
            <a:r>
              <a:rPr lang="en-US" sz="3200" dirty="0"/>
              <a:t>Many medications are given by nebulization, including:</a:t>
            </a:r>
          </a:p>
          <a:p>
            <a:pPr lvl="1">
              <a:defRPr/>
            </a:pPr>
            <a:r>
              <a:rPr lang="en-US" sz="3000" dirty="0"/>
              <a:t>Albuterol</a:t>
            </a:r>
          </a:p>
          <a:p>
            <a:pPr lvl="1">
              <a:defRPr/>
            </a:pPr>
            <a:r>
              <a:rPr lang="en-US" sz="3000" dirty="0"/>
              <a:t>Ipratropium Bromide</a:t>
            </a:r>
          </a:p>
          <a:p>
            <a:pPr lvl="1">
              <a:defRPr/>
            </a:pPr>
            <a:r>
              <a:rPr lang="en-US" sz="3000" dirty="0"/>
              <a:t>Racemic Epinephrine</a:t>
            </a:r>
          </a:p>
          <a:p>
            <a:pPr lvl="1">
              <a:defRPr/>
            </a:pPr>
            <a:r>
              <a:rPr lang="en-US" sz="3000" dirty="0"/>
              <a:t>Saline</a:t>
            </a:r>
          </a:p>
          <a:p>
            <a:pPr lvl="1">
              <a:defRPr/>
            </a:pPr>
            <a:endParaRPr lang="en-US" sz="3000" dirty="0"/>
          </a:p>
          <a:p>
            <a:pPr marL="0" indent="0">
              <a:buNone/>
              <a:defRPr/>
            </a:pPr>
            <a:r>
              <a:rPr lang="en-US" sz="3400" dirty="0"/>
              <a:t>Not all are within the scope of the EMT</a:t>
            </a:r>
          </a:p>
          <a:p>
            <a:pPr marL="0" indent="0">
              <a:buNone/>
              <a:defRPr/>
            </a:pPr>
            <a:endParaRPr lang="en-US" sz="3400" dirty="0"/>
          </a:p>
        </p:txBody>
      </p:sp>
    </p:spTree>
    <p:extLst>
      <p:ext uri="{BB962C8B-B14F-4D97-AF65-F5344CB8AC3E}">
        <p14:creationId xmlns:p14="http://schemas.microsoft.com/office/powerpoint/2010/main" val="4069017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What about Maine?</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7881730" cy="5032376"/>
          </a:xfrm>
        </p:spPr>
        <p:txBody>
          <a:bodyPr rtlCol="0">
            <a:normAutofit/>
          </a:bodyPr>
          <a:lstStyle/>
          <a:p>
            <a:pPr>
              <a:defRPr/>
            </a:pPr>
            <a:r>
              <a:rPr lang="en-US" sz="3400" dirty="0"/>
              <a:t>Effective December 1, 2021, EMTs in Maine will be able to: </a:t>
            </a:r>
          </a:p>
          <a:p>
            <a:pPr lvl="1">
              <a:defRPr/>
            </a:pPr>
            <a:r>
              <a:rPr lang="en-US" sz="3000" dirty="0"/>
              <a:t>Administer the mixed medication Ipratropium Bromide/Albuterol</a:t>
            </a:r>
          </a:p>
          <a:p>
            <a:pPr lvl="2">
              <a:buFont typeface="Symbol" panose="05050102010706020507" pitchFamily="18" charset="2"/>
              <a:buChar char=""/>
              <a:defRPr/>
            </a:pPr>
            <a:r>
              <a:rPr lang="en-US" sz="2600" dirty="0"/>
              <a:t>This is only this mixed medication and not albuterol by itself</a:t>
            </a:r>
          </a:p>
          <a:p>
            <a:pPr lvl="2">
              <a:buFont typeface="Symbol" panose="05050102010706020507" pitchFamily="18" charset="2"/>
              <a:buChar char=""/>
              <a:defRPr/>
            </a:pPr>
            <a:r>
              <a:rPr lang="en-US" sz="2600" dirty="0"/>
              <a:t>Via hand-held, mask, BVM, or CPAP</a:t>
            </a:r>
          </a:p>
          <a:p>
            <a:pPr lvl="1">
              <a:defRPr/>
            </a:pPr>
            <a:r>
              <a:rPr lang="en-US" sz="3000" dirty="0"/>
              <a:t>Administer nebulized saline </a:t>
            </a:r>
          </a:p>
          <a:p>
            <a:pPr lvl="2">
              <a:buFont typeface="Symbol" panose="05050102010706020507" pitchFamily="18" charset="2"/>
              <a:buChar char="-"/>
              <a:defRPr/>
            </a:pPr>
            <a:r>
              <a:rPr lang="en-US" sz="2600" dirty="0"/>
              <a:t>Loosen secretions if suctioning a tracheostomy</a:t>
            </a:r>
          </a:p>
        </p:txBody>
      </p:sp>
      <p:pic>
        <p:nvPicPr>
          <p:cNvPr id="6" name="Picture 5" descr="Graphical user interface, text, application, Word&#10;&#10;Description automatically generated">
            <a:extLst>
              <a:ext uri="{FF2B5EF4-FFF2-40B4-BE49-F238E27FC236}">
                <a16:creationId xmlns:a16="http://schemas.microsoft.com/office/drawing/2014/main" id="{AB10F894-AF6D-4CCE-96F5-28B33995426A}"/>
              </a:ext>
            </a:extLst>
          </p:cNvPr>
          <p:cNvPicPr>
            <a:picLocks noChangeAspect="1"/>
          </p:cNvPicPr>
          <p:nvPr/>
        </p:nvPicPr>
        <p:blipFill rotWithShape="1">
          <a:blip r:embed="rId3">
            <a:extLst>
              <a:ext uri="{28A0092B-C50C-407E-A947-70E740481C1C}">
                <a14:useLocalDpi xmlns:a14="http://schemas.microsoft.com/office/drawing/2010/main" val="0"/>
              </a:ext>
            </a:extLst>
          </a:blip>
          <a:srcRect l="40937" t="17343" r="39532" b="36537"/>
          <a:stretch/>
        </p:blipFill>
        <p:spPr>
          <a:xfrm>
            <a:off x="8719930" y="2214535"/>
            <a:ext cx="2900570" cy="3735935"/>
          </a:xfrm>
          <a:prstGeom prst="rect">
            <a:avLst/>
          </a:prstGeom>
        </p:spPr>
      </p:pic>
    </p:spTree>
    <p:extLst>
      <p:ext uri="{BB962C8B-B14F-4D97-AF65-F5344CB8AC3E}">
        <p14:creationId xmlns:p14="http://schemas.microsoft.com/office/powerpoint/2010/main" val="324088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56B2C94-F7EF-47D3-8A94-5A9749356746}"/>
              </a:ext>
            </a:extLst>
          </p:cNvPr>
          <p:cNvSpPr>
            <a:spLocks noGrp="1"/>
          </p:cNvSpPr>
          <p:nvPr>
            <p:ph type="title"/>
          </p:nvPr>
        </p:nvSpPr>
        <p:spPr/>
        <p:txBody>
          <a:bodyPr/>
          <a:lstStyle/>
          <a:p>
            <a:pPr algn="ctr"/>
            <a:r>
              <a:rPr lang="en-US" altLang="en-US" sz="6000" b="1" dirty="0">
                <a:latin typeface="+mn-lt"/>
              </a:rPr>
              <a:t>Objectives</a:t>
            </a:r>
          </a:p>
        </p:txBody>
      </p:sp>
      <p:sp>
        <p:nvSpPr>
          <p:cNvPr id="3075" name="Content Placeholder 2">
            <a:extLst>
              <a:ext uri="{FF2B5EF4-FFF2-40B4-BE49-F238E27FC236}">
                <a16:creationId xmlns:a16="http://schemas.microsoft.com/office/drawing/2014/main" id="{E458D117-F101-4AE0-AD1D-ADA3DCF1E339}"/>
              </a:ext>
            </a:extLst>
          </p:cNvPr>
          <p:cNvSpPr>
            <a:spLocks noGrp="1"/>
          </p:cNvSpPr>
          <p:nvPr>
            <p:ph idx="1"/>
          </p:nvPr>
        </p:nvSpPr>
        <p:spPr>
          <a:xfrm>
            <a:off x="838199" y="1690688"/>
            <a:ext cx="10664687" cy="5014911"/>
          </a:xfrm>
        </p:spPr>
        <p:txBody>
          <a:bodyPr>
            <a:normAutofit/>
          </a:bodyPr>
          <a:lstStyle/>
          <a:p>
            <a:pPr marL="0" indent="0">
              <a:buNone/>
            </a:pPr>
            <a:r>
              <a:rPr lang="en-US" altLang="en-US" sz="3200" dirty="0"/>
              <a:t>After completing this training program, the EMT will be able to:</a:t>
            </a:r>
          </a:p>
          <a:p>
            <a:pPr lvl="1"/>
            <a:r>
              <a:rPr lang="en-US" altLang="en-US" sz="3200" dirty="0"/>
              <a:t>Describe the process of medication nebulization</a:t>
            </a:r>
          </a:p>
          <a:p>
            <a:pPr lvl="1"/>
            <a:r>
              <a:rPr lang="en-US" altLang="en-US" sz="3200" dirty="0"/>
              <a:t>List and describe the various delivery devices for medication administration using nebulization</a:t>
            </a:r>
          </a:p>
          <a:p>
            <a:pPr lvl="1"/>
            <a:r>
              <a:rPr lang="en-US" altLang="en-US" sz="3200" dirty="0"/>
              <a:t>List the indications for administration of the albuterol/ipratropium bromide medication combination by the EMT, in accordance with Maine EMS protocols</a:t>
            </a:r>
          </a:p>
          <a:p>
            <a:pPr lvl="1"/>
            <a:endParaRPr lang="en-US" altLang="en-US" sz="3200" dirty="0"/>
          </a:p>
        </p:txBody>
      </p:sp>
    </p:spTree>
    <p:extLst>
      <p:ext uri="{BB962C8B-B14F-4D97-AF65-F5344CB8AC3E}">
        <p14:creationId xmlns:p14="http://schemas.microsoft.com/office/powerpoint/2010/main" val="35409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Medication Rights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9372600" cy="4716761"/>
          </a:xfrm>
        </p:spPr>
        <p:txBody>
          <a:bodyPr rtlCol="0">
            <a:noAutofit/>
          </a:bodyPr>
          <a:lstStyle/>
          <a:p>
            <a:pPr fontAlgn="auto">
              <a:spcAft>
                <a:spcPts val="0"/>
              </a:spcAft>
              <a:defRPr/>
            </a:pPr>
            <a:r>
              <a:rPr lang="en-US" sz="3200" dirty="0"/>
              <a:t>Right to Refuse</a:t>
            </a:r>
          </a:p>
          <a:p>
            <a:pPr lvl="1">
              <a:defRPr/>
            </a:pPr>
            <a:r>
              <a:rPr lang="en-US" sz="2800" dirty="0"/>
              <a:t>Patients </a:t>
            </a:r>
            <a:r>
              <a:rPr lang="en-US" sz="2800" i="1" u="sng" dirty="0"/>
              <a:t>with decision-making capacity</a:t>
            </a:r>
            <a:r>
              <a:rPr lang="en-US" sz="2800" dirty="0"/>
              <a:t> can refuse some, or all, treatments (consider use of OLMC)</a:t>
            </a:r>
          </a:p>
          <a:p>
            <a:pPr>
              <a:defRPr/>
            </a:pPr>
            <a:r>
              <a:rPr lang="en-US" sz="3200" dirty="0"/>
              <a:t>Right Reason</a:t>
            </a:r>
          </a:p>
          <a:p>
            <a:pPr lvl="1">
              <a:defRPr/>
            </a:pPr>
            <a:r>
              <a:rPr lang="en-US" sz="2800" dirty="0"/>
              <a:t>Is this medication clinically indicated?</a:t>
            </a:r>
          </a:p>
          <a:p>
            <a:pPr fontAlgn="auto">
              <a:spcAft>
                <a:spcPts val="0"/>
              </a:spcAft>
              <a:defRPr/>
            </a:pPr>
            <a:r>
              <a:rPr lang="en-US" sz="3200" dirty="0"/>
              <a:t>Right Patient</a:t>
            </a:r>
          </a:p>
          <a:p>
            <a:pPr lvl="1">
              <a:defRPr/>
            </a:pPr>
            <a:r>
              <a:rPr lang="en-US" sz="2800" dirty="0"/>
              <a:t>Confirm name and date of birth</a:t>
            </a:r>
          </a:p>
          <a:p>
            <a:pPr fontAlgn="auto">
              <a:spcAft>
                <a:spcPts val="0"/>
              </a:spcAft>
              <a:defRPr/>
            </a:pPr>
            <a:endParaRPr lang="en-US" dirty="0"/>
          </a:p>
          <a:p>
            <a:pPr fontAlgn="auto">
              <a:spcAft>
                <a:spcPts val="0"/>
              </a:spcAft>
              <a:defRPr/>
            </a:pPr>
            <a:endParaRPr lang="en-US" dirty="0"/>
          </a:p>
        </p:txBody>
      </p:sp>
    </p:spTree>
    <p:extLst>
      <p:ext uri="{BB962C8B-B14F-4D97-AF65-F5344CB8AC3E}">
        <p14:creationId xmlns:p14="http://schemas.microsoft.com/office/powerpoint/2010/main" val="666016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Medication Rights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9372600" cy="5165725"/>
          </a:xfrm>
        </p:spPr>
        <p:txBody>
          <a:bodyPr rtlCol="0">
            <a:normAutofit/>
          </a:bodyPr>
          <a:lstStyle/>
          <a:p>
            <a:pPr>
              <a:defRPr/>
            </a:pPr>
            <a:r>
              <a:rPr lang="en-US" sz="3200" dirty="0"/>
              <a:t>Right Medication</a:t>
            </a:r>
          </a:p>
          <a:p>
            <a:pPr lvl="1">
              <a:defRPr/>
            </a:pPr>
            <a:r>
              <a:rPr lang="en-US" sz="2800" dirty="0"/>
              <a:t>Is this medication within protocol and scope of practice?</a:t>
            </a:r>
          </a:p>
          <a:p>
            <a:pPr lvl="1">
              <a:defRPr/>
            </a:pPr>
            <a:r>
              <a:rPr lang="en-US" sz="2800" dirty="0"/>
              <a:t>Be cautious – some medications look/sound similar</a:t>
            </a:r>
          </a:p>
          <a:p>
            <a:pPr lvl="1">
              <a:defRPr/>
            </a:pPr>
            <a:r>
              <a:rPr lang="en-US" sz="2800" dirty="0"/>
              <a:t>Ensure it is not expired or cloudy/contaminated</a:t>
            </a:r>
          </a:p>
          <a:p>
            <a:pPr lvl="1">
              <a:defRPr/>
            </a:pPr>
            <a:r>
              <a:rPr lang="en-US" sz="2800" dirty="0"/>
              <a:t>Correct concentration</a:t>
            </a:r>
          </a:p>
          <a:p>
            <a:pPr fontAlgn="auto">
              <a:spcAft>
                <a:spcPts val="0"/>
              </a:spcAft>
              <a:defRPr/>
            </a:pPr>
            <a:endParaRPr lang="en-US" dirty="0"/>
          </a:p>
          <a:p>
            <a:pPr fontAlgn="auto">
              <a:spcAft>
                <a:spcPts val="0"/>
              </a:spcAft>
              <a:defRPr/>
            </a:pPr>
            <a:endParaRPr lang="en-US" dirty="0"/>
          </a:p>
        </p:txBody>
      </p:sp>
    </p:spTree>
    <p:extLst>
      <p:ext uri="{BB962C8B-B14F-4D97-AF65-F5344CB8AC3E}">
        <p14:creationId xmlns:p14="http://schemas.microsoft.com/office/powerpoint/2010/main" val="1506671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Medication Rights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9372600" cy="5165725"/>
          </a:xfrm>
        </p:spPr>
        <p:txBody>
          <a:bodyPr rtlCol="0">
            <a:normAutofit/>
          </a:bodyPr>
          <a:lstStyle/>
          <a:p>
            <a:pPr fontAlgn="auto">
              <a:spcAft>
                <a:spcPts val="0"/>
              </a:spcAft>
              <a:defRPr/>
            </a:pPr>
            <a:r>
              <a:rPr lang="en-US" sz="3200" dirty="0"/>
              <a:t>Right Time</a:t>
            </a:r>
          </a:p>
          <a:p>
            <a:pPr lvl="1">
              <a:defRPr/>
            </a:pPr>
            <a:r>
              <a:rPr lang="en-US" sz="2800" dirty="0"/>
              <a:t>Frequency of administration</a:t>
            </a:r>
          </a:p>
          <a:p>
            <a:pPr>
              <a:defRPr/>
            </a:pPr>
            <a:r>
              <a:rPr lang="en-US" sz="3200" dirty="0"/>
              <a:t>Right Route</a:t>
            </a:r>
          </a:p>
          <a:p>
            <a:pPr lvl="1">
              <a:defRPr/>
            </a:pPr>
            <a:r>
              <a:rPr lang="en-US" sz="2800" dirty="0"/>
              <a:t>How is this medication supposed to be administered (IM, orally, nebulized, etc.)</a:t>
            </a:r>
          </a:p>
          <a:p>
            <a:pPr fontAlgn="auto">
              <a:spcAft>
                <a:spcPts val="0"/>
              </a:spcAft>
              <a:defRPr/>
            </a:pPr>
            <a:r>
              <a:rPr lang="en-US" sz="3200" dirty="0"/>
              <a:t>Right Check</a:t>
            </a:r>
          </a:p>
          <a:p>
            <a:pPr lvl="1">
              <a:defRPr/>
            </a:pPr>
            <a:r>
              <a:rPr lang="en-US" sz="2800" dirty="0"/>
              <a:t>For any allergies or contraindications to the medication</a:t>
            </a:r>
          </a:p>
          <a:p>
            <a:pPr lvl="1" fontAlgn="auto">
              <a:spcAft>
                <a:spcPts val="0"/>
              </a:spcAft>
              <a:defRPr/>
            </a:pPr>
            <a:endParaRPr lang="en-US" sz="2800" dirty="0"/>
          </a:p>
          <a:p>
            <a:pPr fontAlgn="auto">
              <a:spcAft>
                <a:spcPts val="0"/>
              </a:spcAft>
              <a:defRPr/>
            </a:pPr>
            <a:endParaRPr lang="en-US" dirty="0"/>
          </a:p>
        </p:txBody>
      </p:sp>
    </p:spTree>
    <p:extLst>
      <p:ext uri="{BB962C8B-B14F-4D97-AF65-F5344CB8AC3E}">
        <p14:creationId xmlns:p14="http://schemas.microsoft.com/office/powerpoint/2010/main" val="144158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Medication Cross Check</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7667171" cy="5165725"/>
          </a:xfrm>
        </p:spPr>
        <p:txBody>
          <a:bodyPr rtlCol="0">
            <a:normAutofit/>
          </a:bodyPr>
          <a:lstStyle/>
          <a:p>
            <a:pPr>
              <a:defRPr/>
            </a:pPr>
            <a:r>
              <a:rPr lang="en-US" sz="3200" dirty="0"/>
              <a:t>Many medications can look and sound very similar but have very different effects</a:t>
            </a:r>
          </a:p>
          <a:p>
            <a:pPr>
              <a:defRPr/>
            </a:pPr>
            <a:r>
              <a:rPr lang="en-US" sz="3200" dirty="0"/>
              <a:t>Be safe – use a cross check to help avoid errors</a:t>
            </a:r>
          </a:p>
          <a:p>
            <a:pPr>
              <a:defRPr/>
            </a:pPr>
            <a:r>
              <a:rPr lang="en-US" sz="3200" dirty="0"/>
              <a:t>Have partner read and confirm the medication for correct</a:t>
            </a:r>
          </a:p>
          <a:p>
            <a:pPr lvl="1">
              <a:defRPr/>
            </a:pPr>
            <a:r>
              <a:rPr lang="en-US" sz="2800" dirty="0"/>
              <a:t>Medication Name</a:t>
            </a:r>
          </a:p>
          <a:p>
            <a:pPr lvl="1">
              <a:defRPr/>
            </a:pPr>
            <a:r>
              <a:rPr lang="en-US" sz="2800" dirty="0"/>
              <a:t>Concentration</a:t>
            </a:r>
          </a:p>
          <a:p>
            <a:pPr lvl="1">
              <a:defRPr/>
            </a:pPr>
            <a:r>
              <a:rPr lang="en-US" sz="2800" dirty="0"/>
              <a:t>Expiration Date</a:t>
            </a:r>
          </a:p>
          <a:p>
            <a:pPr fontAlgn="auto">
              <a:spcAft>
                <a:spcPts val="0"/>
              </a:spcAft>
              <a:defRPr/>
            </a:pPr>
            <a:endParaRPr lang="en-US" dirty="0"/>
          </a:p>
          <a:p>
            <a:pPr fontAlgn="auto">
              <a:spcAft>
                <a:spcPts val="0"/>
              </a:spcAft>
              <a:defRPr/>
            </a:pPr>
            <a:endParaRPr lang="en-US" dirty="0"/>
          </a:p>
        </p:txBody>
      </p:sp>
    </p:spTree>
    <p:extLst>
      <p:ext uri="{BB962C8B-B14F-4D97-AF65-F5344CB8AC3E}">
        <p14:creationId xmlns:p14="http://schemas.microsoft.com/office/powerpoint/2010/main" val="234251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Medication Cross Check</a:t>
            </a:r>
          </a:p>
        </p:txBody>
      </p:sp>
      <p:grpSp>
        <p:nvGrpSpPr>
          <p:cNvPr id="3" name="Group 2">
            <a:extLst>
              <a:ext uri="{FF2B5EF4-FFF2-40B4-BE49-F238E27FC236}">
                <a16:creationId xmlns:a16="http://schemas.microsoft.com/office/drawing/2014/main" id="{4961F2E2-A7E3-4057-AC42-763738E2FE07}"/>
              </a:ext>
            </a:extLst>
          </p:cNvPr>
          <p:cNvGrpSpPr/>
          <p:nvPr/>
        </p:nvGrpSpPr>
        <p:grpSpPr>
          <a:xfrm>
            <a:off x="1613939" y="2179786"/>
            <a:ext cx="3559611" cy="4111756"/>
            <a:chOff x="3386031" y="1690688"/>
            <a:chExt cx="3559611" cy="4111756"/>
          </a:xfrm>
        </p:grpSpPr>
        <p:pic>
          <p:nvPicPr>
            <p:cNvPr id="2" name="Picture 1">
              <a:extLst>
                <a:ext uri="{FF2B5EF4-FFF2-40B4-BE49-F238E27FC236}">
                  <a16:creationId xmlns:a16="http://schemas.microsoft.com/office/drawing/2014/main" id="{F3907E5C-E877-4CA5-8B5D-52340663A01C}"/>
                </a:ext>
              </a:extLst>
            </p:cNvPr>
            <p:cNvPicPr>
              <a:picLocks noChangeAspect="1"/>
            </p:cNvPicPr>
            <p:nvPr/>
          </p:nvPicPr>
          <p:blipFill rotWithShape="1">
            <a:blip r:embed="rId3"/>
            <a:srcRect l="22063" t="13043" r="48519" b="13305"/>
            <a:stretch/>
          </p:blipFill>
          <p:spPr>
            <a:xfrm>
              <a:off x="4583101" y="1690688"/>
              <a:ext cx="1027953" cy="2573579"/>
            </a:xfrm>
            <a:prstGeom prst="rect">
              <a:avLst/>
            </a:prstGeom>
          </p:spPr>
        </p:pic>
        <p:pic>
          <p:nvPicPr>
            <p:cNvPr id="7" name="Picture 6">
              <a:extLst>
                <a:ext uri="{FF2B5EF4-FFF2-40B4-BE49-F238E27FC236}">
                  <a16:creationId xmlns:a16="http://schemas.microsoft.com/office/drawing/2014/main" id="{3D1FB3E7-1699-4DE6-8D68-ED626A19DF36}"/>
                </a:ext>
              </a:extLst>
            </p:cNvPr>
            <p:cNvPicPr>
              <a:picLocks noChangeAspect="1"/>
            </p:cNvPicPr>
            <p:nvPr/>
          </p:nvPicPr>
          <p:blipFill>
            <a:blip r:embed="rId4"/>
            <a:stretch>
              <a:fillRect/>
            </a:stretch>
          </p:blipFill>
          <p:spPr>
            <a:xfrm>
              <a:off x="3386031" y="1690688"/>
              <a:ext cx="992972" cy="2573579"/>
            </a:xfrm>
            <a:prstGeom prst="rect">
              <a:avLst/>
            </a:prstGeom>
          </p:spPr>
        </p:pic>
        <p:sp>
          <p:nvSpPr>
            <p:cNvPr id="11" name="TextBox 10">
              <a:extLst>
                <a:ext uri="{FF2B5EF4-FFF2-40B4-BE49-F238E27FC236}">
                  <a16:creationId xmlns:a16="http://schemas.microsoft.com/office/drawing/2014/main" id="{F32107C8-285B-4FA6-BE40-BE6D1DF4B012}"/>
                </a:ext>
              </a:extLst>
            </p:cNvPr>
            <p:cNvSpPr txBox="1"/>
            <p:nvPr/>
          </p:nvSpPr>
          <p:spPr>
            <a:xfrm>
              <a:off x="3882517" y="4971447"/>
              <a:ext cx="2580818" cy="830997"/>
            </a:xfrm>
            <a:prstGeom prst="rect">
              <a:avLst/>
            </a:prstGeom>
            <a:noFill/>
          </p:spPr>
          <p:txBody>
            <a:bodyPr wrap="square" rtlCol="0">
              <a:spAutoFit/>
            </a:bodyPr>
            <a:lstStyle/>
            <a:p>
              <a:pPr algn="ctr"/>
              <a:r>
                <a:rPr lang="en-US" sz="1600" dirty="0"/>
                <a:t>Albuterol vs.</a:t>
              </a:r>
            </a:p>
            <a:p>
              <a:pPr algn="ctr"/>
              <a:r>
                <a:rPr lang="en-US" sz="1600" dirty="0"/>
                <a:t>Ipratropium Bromide vs.  Tobramycin </a:t>
              </a:r>
            </a:p>
          </p:txBody>
        </p:sp>
        <p:pic>
          <p:nvPicPr>
            <p:cNvPr id="10" name="Picture 9">
              <a:extLst>
                <a:ext uri="{FF2B5EF4-FFF2-40B4-BE49-F238E27FC236}">
                  <a16:creationId xmlns:a16="http://schemas.microsoft.com/office/drawing/2014/main" id="{8FEACFEC-1573-4962-B035-B6C6DBEB2E54}"/>
                </a:ext>
              </a:extLst>
            </p:cNvPr>
            <p:cNvPicPr>
              <a:picLocks noChangeAspect="1"/>
            </p:cNvPicPr>
            <p:nvPr/>
          </p:nvPicPr>
          <p:blipFill rotWithShape="1">
            <a:blip r:embed="rId5"/>
            <a:srcRect l="71579" t="6444" b="7177"/>
            <a:stretch/>
          </p:blipFill>
          <p:spPr>
            <a:xfrm>
              <a:off x="5815152" y="1749183"/>
              <a:ext cx="1130490" cy="2399408"/>
            </a:xfrm>
            <a:prstGeom prst="rect">
              <a:avLst/>
            </a:prstGeom>
          </p:spPr>
        </p:pic>
      </p:grpSp>
      <p:grpSp>
        <p:nvGrpSpPr>
          <p:cNvPr id="13" name="Group 12">
            <a:extLst>
              <a:ext uri="{FF2B5EF4-FFF2-40B4-BE49-F238E27FC236}">
                <a16:creationId xmlns:a16="http://schemas.microsoft.com/office/drawing/2014/main" id="{8E4F8B1B-C601-4399-A3A2-4AA753B28286}"/>
              </a:ext>
            </a:extLst>
          </p:cNvPr>
          <p:cNvGrpSpPr/>
          <p:nvPr/>
        </p:nvGrpSpPr>
        <p:grpSpPr>
          <a:xfrm>
            <a:off x="7771726" y="2028217"/>
            <a:ext cx="2538449" cy="4239079"/>
            <a:chOff x="10029445" y="1879208"/>
            <a:chExt cx="2538449" cy="4239079"/>
          </a:xfrm>
        </p:grpSpPr>
        <p:pic>
          <p:nvPicPr>
            <p:cNvPr id="4" name="Picture 3">
              <a:extLst>
                <a:ext uri="{FF2B5EF4-FFF2-40B4-BE49-F238E27FC236}">
                  <a16:creationId xmlns:a16="http://schemas.microsoft.com/office/drawing/2014/main" id="{464CDD15-1A0A-4862-B4E5-3C1D613A58D3}"/>
                </a:ext>
              </a:extLst>
            </p:cNvPr>
            <p:cNvPicPr>
              <a:picLocks noChangeAspect="1"/>
            </p:cNvPicPr>
            <p:nvPr/>
          </p:nvPicPr>
          <p:blipFill>
            <a:blip r:embed="rId6"/>
            <a:stretch>
              <a:fillRect/>
            </a:stretch>
          </p:blipFill>
          <p:spPr>
            <a:xfrm>
              <a:off x="11028126" y="1893723"/>
              <a:ext cx="836419" cy="3041525"/>
            </a:xfrm>
            <a:prstGeom prst="rect">
              <a:avLst/>
            </a:prstGeom>
          </p:spPr>
        </p:pic>
        <p:pic>
          <p:nvPicPr>
            <p:cNvPr id="6" name="Picture 5">
              <a:extLst>
                <a:ext uri="{FF2B5EF4-FFF2-40B4-BE49-F238E27FC236}">
                  <a16:creationId xmlns:a16="http://schemas.microsoft.com/office/drawing/2014/main" id="{D99E73F9-88DE-4E84-BDC4-1B8E8D47B5E5}"/>
                </a:ext>
              </a:extLst>
            </p:cNvPr>
            <p:cNvPicPr>
              <a:picLocks noChangeAspect="1"/>
            </p:cNvPicPr>
            <p:nvPr/>
          </p:nvPicPr>
          <p:blipFill rotWithShape="1">
            <a:blip r:embed="rId3"/>
            <a:srcRect l="60899" t="13756" r="21217" b="12593"/>
            <a:stretch/>
          </p:blipFill>
          <p:spPr>
            <a:xfrm>
              <a:off x="10029445" y="1879208"/>
              <a:ext cx="745580" cy="3070553"/>
            </a:xfrm>
            <a:prstGeom prst="rect">
              <a:avLst/>
            </a:prstGeom>
          </p:spPr>
        </p:pic>
        <p:pic>
          <p:nvPicPr>
            <p:cNvPr id="12" name="Picture 11">
              <a:extLst>
                <a:ext uri="{FF2B5EF4-FFF2-40B4-BE49-F238E27FC236}">
                  <a16:creationId xmlns:a16="http://schemas.microsoft.com/office/drawing/2014/main" id="{C8CED0EC-46FE-452A-92EF-8B64F6EFF263}"/>
                </a:ext>
              </a:extLst>
            </p:cNvPr>
            <p:cNvPicPr>
              <a:picLocks noChangeAspect="1"/>
            </p:cNvPicPr>
            <p:nvPr/>
          </p:nvPicPr>
          <p:blipFill rotWithShape="1">
            <a:blip r:embed="rId7"/>
            <a:srcRect t="8792" b="68056"/>
            <a:stretch/>
          </p:blipFill>
          <p:spPr>
            <a:xfrm rot="5400000">
              <a:off x="10766032" y="3162414"/>
              <a:ext cx="3070551" cy="533173"/>
            </a:xfrm>
            <a:prstGeom prst="rect">
              <a:avLst/>
            </a:prstGeom>
          </p:spPr>
        </p:pic>
        <p:sp>
          <p:nvSpPr>
            <p:cNvPr id="14" name="TextBox 13">
              <a:extLst>
                <a:ext uri="{FF2B5EF4-FFF2-40B4-BE49-F238E27FC236}">
                  <a16:creationId xmlns:a16="http://schemas.microsoft.com/office/drawing/2014/main" id="{26C91B42-6DE1-4372-90BA-6B266FCDF5C1}"/>
                </a:ext>
              </a:extLst>
            </p:cNvPr>
            <p:cNvSpPr txBox="1"/>
            <p:nvPr/>
          </p:nvSpPr>
          <p:spPr>
            <a:xfrm>
              <a:off x="10402235" y="5287290"/>
              <a:ext cx="2007277" cy="830997"/>
            </a:xfrm>
            <a:prstGeom prst="rect">
              <a:avLst/>
            </a:prstGeom>
            <a:noFill/>
          </p:spPr>
          <p:txBody>
            <a:bodyPr wrap="square" rtlCol="0">
              <a:spAutoFit/>
            </a:bodyPr>
            <a:lstStyle/>
            <a:p>
              <a:pPr algn="ctr"/>
              <a:r>
                <a:rPr lang="en-US" sz="1600" dirty="0"/>
                <a:t>Albuterol vs.</a:t>
              </a:r>
            </a:p>
            <a:p>
              <a:pPr algn="ctr"/>
              <a:r>
                <a:rPr lang="en-US" sz="1600" dirty="0"/>
                <a:t>Ipratropium Bromide </a:t>
              </a:r>
              <a:r>
                <a:rPr lang="en-US" sz="1600" dirty="0" err="1"/>
                <a:t>vs.T</a:t>
              </a:r>
              <a:r>
                <a:rPr lang="en-US" sz="1600" dirty="0"/>
                <a:t> </a:t>
              </a:r>
              <a:r>
                <a:rPr lang="en-US" sz="1600" dirty="0" err="1"/>
                <a:t>obramycin</a:t>
              </a:r>
              <a:r>
                <a:rPr lang="en-US" sz="1600" dirty="0"/>
                <a:t>  </a:t>
              </a:r>
            </a:p>
          </p:txBody>
        </p:sp>
      </p:grpSp>
    </p:spTree>
    <p:extLst>
      <p:ext uri="{BB962C8B-B14F-4D97-AF65-F5344CB8AC3E}">
        <p14:creationId xmlns:p14="http://schemas.microsoft.com/office/powerpoint/2010/main" val="3917310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a:xfrm>
            <a:off x="343383" y="358037"/>
            <a:ext cx="10515600" cy="1325563"/>
          </a:xfrm>
        </p:spPr>
        <p:txBody>
          <a:bodyPr>
            <a:normAutofit/>
          </a:bodyPr>
          <a:lstStyle/>
          <a:p>
            <a:r>
              <a:rPr lang="en-US" altLang="en-US" sz="4800" b="1" dirty="0"/>
              <a:t>What is Ipratropium Bromide/Albuterol?</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9372600" cy="5165725"/>
          </a:xfrm>
        </p:spPr>
        <p:txBody>
          <a:bodyPr rtlCol="0">
            <a:normAutofit/>
          </a:bodyPr>
          <a:lstStyle/>
          <a:p>
            <a:pPr fontAlgn="auto">
              <a:spcAft>
                <a:spcPts val="0"/>
              </a:spcAft>
              <a:defRPr/>
            </a:pPr>
            <a:r>
              <a:rPr lang="en-US" sz="3200" dirty="0"/>
              <a:t>Also known as DuoNeb or Combivent</a:t>
            </a:r>
          </a:p>
          <a:p>
            <a:pPr fontAlgn="auto">
              <a:spcAft>
                <a:spcPts val="0"/>
              </a:spcAft>
              <a:defRPr/>
            </a:pPr>
            <a:r>
              <a:rPr lang="en-US" sz="3200" dirty="0"/>
              <a:t>Are not separate medications – they are mixed and pre-packaged together </a:t>
            </a:r>
          </a:p>
          <a:p>
            <a:pPr fontAlgn="auto">
              <a:spcAft>
                <a:spcPts val="0"/>
              </a:spcAft>
              <a:defRPr/>
            </a:pPr>
            <a:r>
              <a:rPr lang="en-US" sz="3200" dirty="0"/>
              <a:t>Ipratropium Bromide is an anticholinergic</a:t>
            </a:r>
          </a:p>
          <a:p>
            <a:pPr lvl="1">
              <a:defRPr/>
            </a:pPr>
            <a:r>
              <a:rPr lang="en-US" sz="2800" dirty="0"/>
              <a:t>Reduces spasms of the smooth muscles and decreases mucous production</a:t>
            </a:r>
          </a:p>
        </p:txBody>
      </p:sp>
      <p:pic>
        <p:nvPicPr>
          <p:cNvPr id="4" name="Picture 3">
            <a:extLst>
              <a:ext uri="{FF2B5EF4-FFF2-40B4-BE49-F238E27FC236}">
                <a16:creationId xmlns:a16="http://schemas.microsoft.com/office/drawing/2014/main" id="{4D1C81EE-C8DC-44C4-A146-19A18032C5BC}"/>
              </a:ext>
            </a:extLst>
          </p:cNvPr>
          <p:cNvPicPr>
            <a:picLocks noChangeAspect="1"/>
          </p:cNvPicPr>
          <p:nvPr/>
        </p:nvPicPr>
        <p:blipFill>
          <a:blip r:embed="rId3"/>
          <a:stretch>
            <a:fillRect/>
          </a:stretch>
        </p:blipFill>
        <p:spPr>
          <a:xfrm>
            <a:off x="10720759" y="1183805"/>
            <a:ext cx="1127858" cy="5468586"/>
          </a:xfrm>
          <a:prstGeom prst="rect">
            <a:avLst/>
          </a:prstGeom>
        </p:spPr>
      </p:pic>
    </p:spTree>
    <p:extLst>
      <p:ext uri="{BB962C8B-B14F-4D97-AF65-F5344CB8AC3E}">
        <p14:creationId xmlns:p14="http://schemas.microsoft.com/office/powerpoint/2010/main" val="2050175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a:xfrm>
            <a:off x="369558" y="370534"/>
            <a:ext cx="10515600" cy="1325563"/>
          </a:xfrm>
        </p:spPr>
        <p:txBody>
          <a:bodyPr>
            <a:normAutofit/>
          </a:bodyPr>
          <a:lstStyle/>
          <a:p>
            <a:r>
              <a:rPr lang="en-US" altLang="en-US" sz="4800" b="1" dirty="0"/>
              <a:t>What is Ipratropium Bromide/Albuterol?</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9372600" cy="5165725"/>
          </a:xfrm>
        </p:spPr>
        <p:txBody>
          <a:bodyPr rtlCol="0">
            <a:normAutofit/>
          </a:bodyPr>
          <a:lstStyle/>
          <a:p>
            <a:pPr fontAlgn="auto">
              <a:spcAft>
                <a:spcPts val="0"/>
              </a:spcAft>
              <a:defRPr/>
            </a:pPr>
            <a:r>
              <a:rPr lang="en-US" sz="3200" dirty="0"/>
              <a:t>Albuterol is a </a:t>
            </a:r>
            <a:r>
              <a:rPr lang="el-GR" sz="3200" dirty="0"/>
              <a:t>β</a:t>
            </a:r>
            <a:r>
              <a:rPr lang="en-US" sz="3200" dirty="0"/>
              <a:t>2 agonist, meaning it is a Bronchodilator</a:t>
            </a:r>
          </a:p>
          <a:p>
            <a:pPr lvl="1" fontAlgn="auto">
              <a:spcAft>
                <a:spcPts val="0"/>
              </a:spcAft>
              <a:defRPr/>
            </a:pPr>
            <a:r>
              <a:rPr lang="en-US" sz="2800" dirty="0"/>
              <a:t>Stimulates the release of norepinephrine to relax smooth muscles in the lungs and open (dilate) the airways (bronchi)</a:t>
            </a:r>
          </a:p>
          <a:p>
            <a:pPr>
              <a:defRPr/>
            </a:pPr>
            <a:r>
              <a:rPr lang="en-US" sz="3200" dirty="0"/>
              <a:t>Giving Albuterol &amp; Ipratropium Bromide together increases bronchodilation and benefit</a:t>
            </a:r>
          </a:p>
          <a:p>
            <a:pPr>
              <a:defRPr/>
            </a:pPr>
            <a:r>
              <a:rPr lang="en-US" sz="3200" dirty="0"/>
              <a:t>Has minimal cardiac effects or effect on blood pressure</a:t>
            </a:r>
          </a:p>
        </p:txBody>
      </p:sp>
      <p:pic>
        <p:nvPicPr>
          <p:cNvPr id="2" name="Picture 1">
            <a:extLst>
              <a:ext uri="{FF2B5EF4-FFF2-40B4-BE49-F238E27FC236}">
                <a16:creationId xmlns:a16="http://schemas.microsoft.com/office/drawing/2014/main" id="{9817B60B-9B49-4E5F-8327-440D96A02633}"/>
              </a:ext>
            </a:extLst>
          </p:cNvPr>
          <p:cNvPicPr>
            <a:picLocks noChangeAspect="1"/>
          </p:cNvPicPr>
          <p:nvPr/>
        </p:nvPicPr>
        <p:blipFill rotWithShape="1">
          <a:blip r:embed="rId2"/>
          <a:srcRect l="60401" t="13501" r="19199" b="11200"/>
          <a:stretch/>
        </p:blipFill>
        <p:spPr>
          <a:xfrm>
            <a:off x="10983245" y="991099"/>
            <a:ext cx="741108" cy="2735558"/>
          </a:xfrm>
          <a:prstGeom prst="rect">
            <a:avLst/>
          </a:prstGeom>
        </p:spPr>
      </p:pic>
      <p:pic>
        <p:nvPicPr>
          <p:cNvPr id="5" name="Picture 4">
            <a:extLst>
              <a:ext uri="{FF2B5EF4-FFF2-40B4-BE49-F238E27FC236}">
                <a16:creationId xmlns:a16="http://schemas.microsoft.com/office/drawing/2014/main" id="{4B3454AF-7579-4785-8904-CB280D899F99}"/>
              </a:ext>
            </a:extLst>
          </p:cNvPr>
          <p:cNvPicPr>
            <a:picLocks noChangeAspect="1"/>
          </p:cNvPicPr>
          <p:nvPr/>
        </p:nvPicPr>
        <p:blipFill rotWithShape="1">
          <a:blip r:embed="rId2"/>
          <a:srcRect l="22001" t="13501" r="46799" b="11200"/>
          <a:stretch/>
        </p:blipFill>
        <p:spPr>
          <a:xfrm>
            <a:off x="10787070" y="3726657"/>
            <a:ext cx="1133458" cy="2735557"/>
          </a:xfrm>
          <a:prstGeom prst="rect">
            <a:avLst/>
          </a:prstGeom>
        </p:spPr>
      </p:pic>
    </p:spTree>
    <p:extLst>
      <p:ext uri="{BB962C8B-B14F-4D97-AF65-F5344CB8AC3E}">
        <p14:creationId xmlns:p14="http://schemas.microsoft.com/office/powerpoint/2010/main" val="4252362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277B1E17-0A43-4C09-8D2A-0895E7D8ABD0}"/>
              </a:ext>
            </a:extLst>
          </p:cNvPr>
          <p:cNvPicPr>
            <a:picLocks noChangeAspect="1"/>
          </p:cNvPicPr>
          <p:nvPr/>
        </p:nvPicPr>
        <p:blipFill rotWithShape="1">
          <a:blip r:embed="rId2">
            <a:extLst>
              <a:ext uri="{28A0092B-C50C-407E-A947-70E740481C1C}">
                <a14:useLocalDpi xmlns:a14="http://schemas.microsoft.com/office/drawing/2010/main" val="0"/>
              </a:ext>
            </a:extLst>
          </a:blip>
          <a:srcRect l="30960" t="17778" r="29373"/>
          <a:stretch/>
        </p:blipFill>
        <p:spPr>
          <a:xfrm>
            <a:off x="0" y="94956"/>
            <a:ext cx="5165661" cy="6763043"/>
          </a:xfrm>
          <a:prstGeom prst="rect">
            <a:avLst/>
          </a:prstGeom>
        </p:spPr>
      </p:pic>
      <p:sp>
        <p:nvSpPr>
          <p:cNvPr id="7" name="Content Placeholder 2">
            <a:extLst>
              <a:ext uri="{FF2B5EF4-FFF2-40B4-BE49-F238E27FC236}">
                <a16:creationId xmlns:a16="http://schemas.microsoft.com/office/drawing/2014/main" id="{703CFCFB-7762-4A68-8013-A46A38F32293}"/>
              </a:ext>
            </a:extLst>
          </p:cNvPr>
          <p:cNvSpPr txBox="1">
            <a:spLocks/>
          </p:cNvSpPr>
          <p:nvPr/>
        </p:nvSpPr>
        <p:spPr>
          <a:xfrm>
            <a:off x="5334000" y="1825625"/>
            <a:ext cx="6553200" cy="4351338"/>
          </a:xfrm>
          <a:prstGeom prst="rect">
            <a:avLst/>
          </a:prstGeom>
        </p:spPr>
        <p:txBody>
          <a:bodyPr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3200" dirty="0"/>
          </a:p>
          <a:p>
            <a:pPr>
              <a:defRPr/>
            </a:pPr>
            <a:r>
              <a:rPr lang="en-US" sz="3200" dirty="0"/>
              <a:t>In 2021 Maine EMS protocols, found on Blue 7</a:t>
            </a:r>
          </a:p>
          <a:p>
            <a:pPr>
              <a:defRPr/>
            </a:pPr>
            <a:r>
              <a:rPr lang="en-US" sz="3200" dirty="0"/>
              <a:t>Patient has signs and symptoms of respiratory distress</a:t>
            </a:r>
          </a:p>
          <a:p>
            <a:pPr>
              <a:defRPr/>
            </a:pPr>
            <a:r>
              <a:rPr lang="en-US" sz="3200" dirty="0"/>
              <a:t>Bronchospasm / wheezing associated with:</a:t>
            </a:r>
          </a:p>
          <a:p>
            <a:pPr lvl="1">
              <a:defRPr/>
            </a:pPr>
            <a:r>
              <a:rPr lang="en-US" sz="2800" dirty="0"/>
              <a:t>Asthma</a:t>
            </a:r>
          </a:p>
          <a:p>
            <a:pPr lvl="1">
              <a:defRPr/>
            </a:pPr>
            <a:r>
              <a:rPr lang="en-US" sz="2800" dirty="0"/>
              <a:t>Chronic Bronchitis</a:t>
            </a:r>
          </a:p>
          <a:p>
            <a:pPr lvl="1">
              <a:defRPr/>
            </a:pPr>
            <a:r>
              <a:rPr lang="en-US" sz="2800" dirty="0"/>
              <a:t>COPD</a:t>
            </a:r>
          </a:p>
          <a:p>
            <a:pPr lvl="1">
              <a:defRPr/>
            </a:pPr>
            <a:r>
              <a:rPr lang="en-US" sz="2800" dirty="0"/>
              <a:t>Emphysema</a:t>
            </a:r>
          </a:p>
          <a:p>
            <a:pPr marL="0" indent="0">
              <a:buFont typeface="Arial" panose="020B0604020202020204" pitchFamily="34" charset="0"/>
              <a:buNone/>
              <a:defRPr/>
            </a:pPr>
            <a:endParaRPr lang="en-US" sz="3200" dirty="0"/>
          </a:p>
        </p:txBody>
      </p:sp>
      <p:sp>
        <p:nvSpPr>
          <p:cNvPr id="8" name="Title 1">
            <a:extLst>
              <a:ext uri="{FF2B5EF4-FFF2-40B4-BE49-F238E27FC236}">
                <a16:creationId xmlns:a16="http://schemas.microsoft.com/office/drawing/2014/main" id="{D0C329C5-86F6-46B4-B60B-8E1103190443}"/>
              </a:ext>
            </a:extLst>
          </p:cNvPr>
          <p:cNvSpPr txBox="1">
            <a:spLocks/>
          </p:cNvSpPr>
          <p:nvPr/>
        </p:nvSpPr>
        <p:spPr>
          <a:xfrm>
            <a:off x="5516530" y="876300"/>
            <a:ext cx="6188139" cy="9493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800" b="1" dirty="0">
                <a:latin typeface="+mn-lt"/>
              </a:rPr>
              <a:t>When should I give it?</a:t>
            </a:r>
          </a:p>
        </p:txBody>
      </p:sp>
    </p:spTree>
    <p:extLst>
      <p:ext uri="{BB962C8B-B14F-4D97-AF65-F5344CB8AC3E}">
        <p14:creationId xmlns:p14="http://schemas.microsoft.com/office/powerpoint/2010/main" val="3219160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277B1E17-0A43-4C09-8D2A-0895E7D8ABD0}"/>
              </a:ext>
            </a:extLst>
          </p:cNvPr>
          <p:cNvPicPr>
            <a:picLocks noChangeAspect="1"/>
          </p:cNvPicPr>
          <p:nvPr/>
        </p:nvPicPr>
        <p:blipFill rotWithShape="1">
          <a:blip r:embed="rId2">
            <a:extLst>
              <a:ext uri="{28A0092B-C50C-407E-A947-70E740481C1C}">
                <a14:useLocalDpi xmlns:a14="http://schemas.microsoft.com/office/drawing/2010/main" val="0"/>
              </a:ext>
            </a:extLst>
          </a:blip>
          <a:srcRect l="30960" t="17778" r="29373"/>
          <a:stretch/>
        </p:blipFill>
        <p:spPr>
          <a:xfrm>
            <a:off x="132521" y="569843"/>
            <a:ext cx="2803824" cy="3670853"/>
          </a:xfrm>
          <a:prstGeom prst="rect">
            <a:avLst/>
          </a:prstGeom>
        </p:spPr>
      </p:pic>
      <p:pic>
        <p:nvPicPr>
          <p:cNvPr id="6" name="Picture 5">
            <a:extLst>
              <a:ext uri="{FF2B5EF4-FFF2-40B4-BE49-F238E27FC236}">
                <a16:creationId xmlns:a16="http://schemas.microsoft.com/office/drawing/2014/main" id="{682EAA91-AA38-4890-8CF2-E1828C8C6BFF}"/>
              </a:ext>
            </a:extLst>
          </p:cNvPr>
          <p:cNvPicPr>
            <a:picLocks noChangeAspect="1"/>
          </p:cNvPicPr>
          <p:nvPr/>
        </p:nvPicPr>
        <p:blipFill rotWithShape="1">
          <a:blip r:embed="rId3"/>
          <a:srcRect l="4736" t="21339" r="3201" b="30226"/>
          <a:stretch/>
        </p:blipFill>
        <p:spPr>
          <a:xfrm>
            <a:off x="3918974" y="536203"/>
            <a:ext cx="6520070" cy="4491606"/>
          </a:xfrm>
          <a:prstGeom prst="rect">
            <a:avLst/>
          </a:prstGeom>
        </p:spPr>
      </p:pic>
      <p:sp>
        <p:nvSpPr>
          <p:cNvPr id="2" name="Rectangle 1">
            <a:extLst>
              <a:ext uri="{FF2B5EF4-FFF2-40B4-BE49-F238E27FC236}">
                <a16:creationId xmlns:a16="http://schemas.microsoft.com/office/drawing/2014/main" id="{636DA21B-7C34-47A2-8184-580E9D5AE423}"/>
              </a:ext>
            </a:extLst>
          </p:cNvPr>
          <p:cNvSpPr/>
          <p:nvPr/>
        </p:nvSpPr>
        <p:spPr>
          <a:xfrm>
            <a:off x="318051" y="1378226"/>
            <a:ext cx="2531166" cy="1683026"/>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06131325-8930-400F-A6CC-E857276E6817}"/>
              </a:ext>
            </a:extLst>
          </p:cNvPr>
          <p:cNvCxnSpPr>
            <a:cxnSpLocks/>
            <a:stCxn id="2" idx="3"/>
          </p:cNvCxnSpPr>
          <p:nvPr/>
        </p:nvCxnSpPr>
        <p:spPr>
          <a:xfrm>
            <a:off x="2849217" y="2219739"/>
            <a:ext cx="1069757" cy="258407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B562BCD-52E8-4790-811D-B27A2B222F6F}"/>
              </a:ext>
            </a:extLst>
          </p:cNvPr>
          <p:cNvCxnSpPr>
            <a:cxnSpLocks/>
          </p:cNvCxnSpPr>
          <p:nvPr/>
        </p:nvCxnSpPr>
        <p:spPr>
          <a:xfrm flipV="1">
            <a:off x="2849217" y="536203"/>
            <a:ext cx="1156885" cy="1683537"/>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657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069970-D985-4865-88E3-83D05E38BFD5}"/>
              </a:ext>
            </a:extLst>
          </p:cNvPr>
          <p:cNvPicPr>
            <a:picLocks noChangeAspect="1"/>
          </p:cNvPicPr>
          <p:nvPr/>
        </p:nvPicPr>
        <p:blipFill>
          <a:blip r:embed="rId2"/>
          <a:stretch>
            <a:fillRect/>
          </a:stretch>
        </p:blipFill>
        <p:spPr>
          <a:xfrm>
            <a:off x="6096000" y="231074"/>
            <a:ext cx="4932091" cy="6626926"/>
          </a:xfrm>
          <a:prstGeom prst="rect">
            <a:avLst/>
          </a:prstGeom>
        </p:spPr>
      </p:pic>
      <p:pic>
        <p:nvPicPr>
          <p:cNvPr id="5" name="Picture 4">
            <a:extLst>
              <a:ext uri="{FF2B5EF4-FFF2-40B4-BE49-F238E27FC236}">
                <a16:creationId xmlns:a16="http://schemas.microsoft.com/office/drawing/2014/main" id="{C4172747-9C0F-41C7-93DF-E9600D83C42D}"/>
              </a:ext>
            </a:extLst>
          </p:cNvPr>
          <p:cNvPicPr>
            <a:picLocks noChangeAspect="1"/>
          </p:cNvPicPr>
          <p:nvPr/>
        </p:nvPicPr>
        <p:blipFill>
          <a:blip r:embed="rId3"/>
          <a:stretch>
            <a:fillRect/>
          </a:stretch>
        </p:blipFill>
        <p:spPr>
          <a:xfrm>
            <a:off x="237236" y="2476374"/>
            <a:ext cx="5858764" cy="2895851"/>
          </a:xfrm>
          <a:prstGeom prst="rect">
            <a:avLst/>
          </a:prstGeom>
        </p:spPr>
      </p:pic>
      <p:sp>
        <p:nvSpPr>
          <p:cNvPr id="6" name="Title 1">
            <a:extLst>
              <a:ext uri="{FF2B5EF4-FFF2-40B4-BE49-F238E27FC236}">
                <a16:creationId xmlns:a16="http://schemas.microsoft.com/office/drawing/2014/main" id="{7E0735CD-57D0-488E-8234-CCC5A8E21A72}"/>
              </a:ext>
            </a:extLst>
          </p:cNvPr>
          <p:cNvSpPr txBox="1">
            <a:spLocks/>
          </p:cNvSpPr>
          <p:nvPr/>
        </p:nvSpPr>
        <p:spPr>
          <a:xfrm>
            <a:off x="838200" y="365125"/>
            <a:ext cx="4686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b="1" dirty="0">
                <a:latin typeface="+mn-lt"/>
              </a:rPr>
              <a:t>PEARLS</a:t>
            </a:r>
          </a:p>
        </p:txBody>
      </p:sp>
    </p:spTree>
    <p:extLst>
      <p:ext uri="{BB962C8B-B14F-4D97-AF65-F5344CB8AC3E}">
        <p14:creationId xmlns:p14="http://schemas.microsoft.com/office/powerpoint/2010/main" val="374866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56B2C94-F7EF-47D3-8A94-5A9749356746}"/>
              </a:ext>
            </a:extLst>
          </p:cNvPr>
          <p:cNvSpPr>
            <a:spLocks noGrp="1"/>
          </p:cNvSpPr>
          <p:nvPr>
            <p:ph type="title"/>
          </p:nvPr>
        </p:nvSpPr>
        <p:spPr/>
        <p:txBody>
          <a:bodyPr/>
          <a:lstStyle/>
          <a:p>
            <a:pPr algn="ctr"/>
            <a:r>
              <a:rPr lang="en-US" altLang="en-US" sz="6000" b="1" dirty="0">
                <a:latin typeface="+mn-lt"/>
              </a:rPr>
              <a:t>Objectives</a:t>
            </a:r>
          </a:p>
        </p:txBody>
      </p:sp>
      <p:sp>
        <p:nvSpPr>
          <p:cNvPr id="3075" name="Content Placeholder 2">
            <a:extLst>
              <a:ext uri="{FF2B5EF4-FFF2-40B4-BE49-F238E27FC236}">
                <a16:creationId xmlns:a16="http://schemas.microsoft.com/office/drawing/2014/main" id="{E458D117-F101-4AE0-AD1D-ADA3DCF1E339}"/>
              </a:ext>
            </a:extLst>
          </p:cNvPr>
          <p:cNvSpPr>
            <a:spLocks noGrp="1"/>
          </p:cNvSpPr>
          <p:nvPr>
            <p:ph idx="1"/>
          </p:nvPr>
        </p:nvSpPr>
        <p:spPr>
          <a:xfrm>
            <a:off x="838199" y="1690688"/>
            <a:ext cx="10664687" cy="5014911"/>
          </a:xfrm>
        </p:spPr>
        <p:txBody>
          <a:bodyPr>
            <a:normAutofit/>
          </a:bodyPr>
          <a:lstStyle/>
          <a:p>
            <a:pPr marL="0" indent="0">
              <a:buNone/>
            </a:pPr>
            <a:r>
              <a:rPr lang="en-US" altLang="en-US" sz="3200" dirty="0"/>
              <a:t>After completing this training program, the EMT will be able to:</a:t>
            </a:r>
          </a:p>
          <a:p>
            <a:pPr lvl="1"/>
            <a:r>
              <a:rPr lang="en-US" altLang="en-US" sz="3200" dirty="0"/>
              <a:t>List the steps for setting up a nebulizer set, adding medication, and administering nebulized medications and/or saline per Maine EMS protocols</a:t>
            </a:r>
          </a:p>
          <a:p>
            <a:pPr lvl="1"/>
            <a:r>
              <a:rPr lang="en-US" altLang="en-US" sz="3200" dirty="0"/>
              <a:t>Explain proper documentation procedures for the use of nebulized medications</a:t>
            </a:r>
          </a:p>
        </p:txBody>
      </p:sp>
    </p:spTree>
    <p:extLst>
      <p:ext uri="{BB962C8B-B14F-4D97-AF65-F5344CB8AC3E}">
        <p14:creationId xmlns:p14="http://schemas.microsoft.com/office/powerpoint/2010/main" val="1501712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8812431-37DA-40A9-9D3D-676A6287C5C2}"/>
              </a:ext>
            </a:extLst>
          </p:cNvPr>
          <p:cNvSpPr>
            <a:spLocks noGrp="1"/>
          </p:cNvSpPr>
          <p:nvPr>
            <p:ph type="title"/>
          </p:nvPr>
        </p:nvSpPr>
        <p:spPr/>
        <p:txBody>
          <a:bodyPr/>
          <a:lstStyle/>
          <a:p>
            <a:pPr algn="ctr"/>
            <a:r>
              <a:rPr lang="en-US" altLang="en-US" sz="5400" b="1"/>
              <a:t>What are the adverse effects</a:t>
            </a:r>
            <a:r>
              <a:rPr lang="en-US" altLang="en-US" sz="6000" b="1"/>
              <a:t>?</a:t>
            </a:r>
          </a:p>
        </p:txBody>
      </p:sp>
      <p:sp>
        <p:nvSpPr>
          <p:cNvPr id="3" name="Content Placeholder 2">
            <a:extLst>
              <a:ext uri="{FF2B5EF4-FFF2-40B4-BE49-F238E27FC236}">
                <a16:creationId xmlns:a16="http://schemas.microsoft.com/office/drawing/2014/main" id="{40CF92CC-AC43-4C1A-BADF-0204B317D898}"/>
              </a:ext>
            </a:extLst>
          </p:cNvPr>
          <p:cNvSpPr>
            <a:spLocks noGrp="1"/>
          </p:cNvSpPr>
          <p:nvPr>
            <p:ph idx="1"/>
          </p:nvPr>
        </p:nvSpPr>
        <p:spPr/>
        <p:txBody>
          <a:bodyPr rtlCol="0">
            <a:normAutofit fontScale="77500" lnSpcReduction="20000"/>
          </a:bodyPr>
          <a:lstStyle/>
          <a:p>
            <a:pPr>
              <a:defRPr/>
            </a:pPr>
            <a:r>
              <a:rPr lang="en-US" sz="3200" dirty="0"/>
              <a:t>Tachycardia/palpitations</a:t>
            </a:r>
          </a:p>
          <a:p>
            <a:pPr>
              <a:defRPr/>
            </a:pPr>
            <a:r>
              <a:rPr lang="en-US" sz="3200" dirty="0"/>
              <a:t>Tremors</a:t>
            </a:r>
          </a:p>
          <a:p>
            <a:pPr>
              <a:defRPr/>
            </a:pPr>
            <a:r>
              <a:rPr lang="en-US" sz="3200" dirty="0"/>
              <a:t>Sore throat</a:t>
            </a:r>
          </a:p>
          <a:p>
            <a:pPr>
              <a:defRPr/>
            </a:pPr>
            <a:r>
              <a:rPr lang="en-US" sz="3200" dirty="0"/>
              <a:t>Muscle cramps</a:t>
            </a:r>
          </a:p>
          <a:p>
            <a:pPr>
              <a:defRPr/>
            </a:pPr>
            <a:r>
              <a:rPr lang="en-US" sz="3200" dirty="0"/>
              <a:t>Nausea/vomiting</a:t>
            </a:r>
          </a:p>
          <a:p>
            <a:pPr fontAlgn="auto">
              <a:spcAft>
                <a:spcPts val="0"/>
              </a:spcAft>
              <a:defRPr/>
            </a:pPr>
            <a:r>
              <a:rPr lang="en-US" sz="3200" dirty="0"/>
              <a:t>Hypertension</a:t>
            </a:r>
          </a:p>
          <a:p>
            <a:pPr fontAlgn="auto">
              <a:spcAft>
                <a:spcPts val="0"/>
              </a:spcAft>
              <a:defRPr/>
            </a:pPr>
            <a:r>
              <a:rPr lang="en-US" sz="3200" dirty="0"/>
              <a:t>Angina</a:t>
            </a:r>
          </a:p>
          <a:p>
            <a:pPr fontAlgn="auto">
              <a:spcAft>
                <a:spcPts val="0"/>
              </a:spcAft>
              <a:defRPr/>
            </a:pPr>
            <a:r>
              <a:rPr lang="en-US" sz="3200" dirty="0"/>
              <a:t>Nervousness/anxiety</a:t>
            </a:r>
          </a:p>
          <a:p>
            <a:pPr fontAlgn="auto">
              <a:spcAft>
                <a:spcPts val="0"/>
              </a:spcAft>
              <a:defRPr/>
            </a:pPr>
            <a:r>
              <a:rPr lang="en-US" sz="3200" dirty="0"/>
              <a:t>Dizziness</a:t>
            </a:r>
          </a:p>
          <a:p>
            <a:pPr fontAlgn="auto">
              <a:spcAft>
                <a:spcPts val="0"/>
              </a:spcAft>
              <a:defRPr/>
            </a:pPr>
            <a:r>
              <a:rPr lang="en-US" sz="3200" dirty="0"/>
              <a:t>Headache</a:t>
            </a:r>
          </a:p>
          <a:p>
            <a:pPr fontAlgn="auto">
              <a:spcAft>
                <a:spcPts val="0"/>
              </a:spcAft>
              <a:defRPr/>
            </a:pPr>
            <a:r>
              <a:rPr lang="en-US" sz="3200" dirty="0"/>
              <a:t>Sweating</a:t>
            </a:r>
          </a:p>
        </p:txBody>
      </p:sp>
      <p:pic>
        <p:nvPicPr>
          <p:cNvPr id="2" name="Picture 1">
            <a:extLst>
              <a:ext uri="{FF2B5EF4-FFF2-40B4-BE49-F238E27FC236}">
                <a16:creationId xmlns:a16="http://schemas.microsoft.com/office/drawing/2014/main" id="{5337B8D0-7EB8-4C01-BE15-A18D9444F3A0}"/>
              </a:ext>
            </a:extLst>
          </p:cNvPr>
          <p:cNvPicPr>
            <a:picLocks noChangeAspect="1"/>
          </p:cNvPicPr>
          <p:nvPr/>
        </p:nvPicPr>
        <p:blipFill rotWithShape="1">
          <a:blip r:embed="rId3"/>
          <a:srcRect l="18400" r="23856"/>
          <a:stretch/>
        </p:blipFill>
        <p:spPr>
          <a:xfrm>
            <a:off x="7407966" y="1690688"/>
            <a:ext cx="3366052" cy="50482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025D9C8C-3C3E-449E-BFBB-95FAF907A696}"/>
              </a:ext>
            </a:extLst>
          </p:cNvPr>
          <p:cNvSpPr>
            <a:spLocks noGrp="1"/>
          </p:cNvSpPr>
          <p:nvPr>
            <p:ph type="title"/>
          </p:nvPr>
        </p:nvSpPr>
        <p:spPr/>
        <p:txBody>
          <a:bodyPr/>
          <a:lstStyle/>
          <a:p>
            <a:pPr algn="ctr"/>
            <a:r>
              <a:rPr lang="en-US" altLang="en-US" sz="5400" b="1"/>
              <a:t>Precautions</a:t>
            </a:r>
            <a:endParaRPr lang="en-US" altLang="en-US" sz="6000" b="1"/>
          </a:p>
        </p:txBody>
      </p:sp>
      <p:sp>
        <p:nvSpPr>
          <p:cNvPr id="7171" name="Content Placeholder 2">
            <a:extLst>
              <a:ext uri="{FF2B5EF4-FFF2-40B4-BE49-F238E27FC236}">
                <a16:creationId xmlns:a16="http://schemas.microsoft.com/office/drawing/2014/main" id="{8A3A0D88-3291-4C82-B00C-D83F6A48B6CA}"/>
              </a:ext>
            </a:extLst>
          </p:cNvPr>
          <p:cNvSpPr>
            <a:spLocks noGrp="1"/>
          </p:cNvSpPr>
          <p:nvPr>
            <p:ph idx="1"/>
          </p:nvPr>
        </p:nvSpPr>
        <p:spPr/>
        <p:txBody>
          <a:bodyPr/>
          <a:lstStyle/>
          <a:p>
            <a:r>
              <a:rPr lang="en-US" altLang="en-US" sz="3200" dirty="0"/>
              <a:t>May cause severe bronchospasm from repeated, excessive use</a:t>
            </a:r>
          </a:p>
          <a:p>
            <a:pPr lvl="1"/>
            <a:r>
              <a:rPr lang="en-US" altLang="en-US" sz="2800" dirty="0"/>
              <a:t>Ask patient if they have already used their Metered Dose Inhaler (MDI) or nebulizer and how many doses they have self administered</a:t>
            </a:r>
          </a:p>
          <a:p>
            <a:pPr lvl="1"/>
            <a:r>
              <a:rPr lang="en-US" altLang="en-US" sz="2800" dirty="0"/>
              <a:t>Can still be administered but be mindful of increased chance of side effects, consider use of OLMC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9FC29208-99B6-4220-87CA-DC75F0B7CD45}"/>
              </a:ext>
            </a:extLst>
          </p:cNvPr>
          <p:cNvSpPr>
            <a:spLocks noGrp="1"/>
          </p:cNvSpPr>
          <p:nvPr>
            <p:ph type="title"/>
          </p:nvPr>
        </p:nvSpPr>
        <p:spPr/>
        <p:txBody>
          <a:bodyPr/>
          <a:lstStyle/>
          <a:p>
            <a:pPr algn="ctr"/>
            <a:r>
              <a:rPr lang="en-US" altLang="en-US" sz="5400" b="1"/>
              <a:t>Contraindications</a:t>
            </a:r>
            <a:endParaRPr lang="en-US" altLang="en-US" sz="6000" b="1"/>
          </a:p>
        </p:txBody>
      </p:sp>
      <p:sp>
        <p:nvSpPr>
          <p:cNvPr id="3" name="Content Placeholder 2">
            <a:extLst>
              <a:ext uri="{FF2B5EF4-FFF2-40B4-BE49-F238E27FC236}">
                <a16:creationId xmlns:a16="http://schemas.microsoft.com/office/drawing/2014/main" id="{64447461-DC8E-41CA-8C45-A4ADE4F57DA2}"/>
              </a:ext>
            </a:extLst>
          </p:cNvPr>
          <p:cNvSpPr>
            <a:spLocks noGrp="1"/>
          </p:cNvSpPr>
          <p:nvPr>
            <p:ph idx="1"/>
          </p:nvPr>
        </p:nvSpPr>
        <p:spPr/>
        <p:txBody>
          <a:bodyPr rtlCol="0">
            <a:normAutofit/>
          </a:bodyPr>
          <a:lstStyle/>
          <a:p>
            <a:pPr>
              <a:defRPr/>
            </a:pPr>
            <a:r>
              <a:rPr lang="en-US" sz="3200" dirty="0"/>
              <a:t>Patients under 1 year of age</a:t>
            </a:r>
          </a:p>
          <a:p>
            <a:pPr>
              <a:defRPr/>
            </a:pPr>
            <a:endParaRPr lang="en-US" sz="3200" dirty="0"/>
          </a:p>
          <a:p>
            <a:pPr>
              <a:defRPr/>
            </a:pPr>
            <a:r>
              <a:rPr lang="en-US" sz="3200" dirty="0"/>
              <a:t>Contraindicated if patient has a known hypersensitivity</a:t>
            </a:r>
          </a:p>
          <a:p>
            <a:pPr lvl="1" fontAlgn="auto">
              <a:lnSpc>
                <a:spcPct val="100000"/>
              </a:lnSpc>
              <a:spcBef>
                <a:spcPts val="0"/>
              </a:spcBef>
              <a:spcAft>
                <a:spcPts val="0"/>
              </a:spcAft>
              <a:defRPr/>
            </a:pPr>
            <a:r>
              <a:rPr lang="en-US" sz="2800" dirty="0"/>
              <a:t>Ask patient or parent/guardian if they have ever had a reaction to Albuterol or Ipratropium Bromide</a:t>
            </a:r>
          </a:p>
          <a:p>
            <a:pPr marL="457200" lvl="1" indent="0" fontAlgn="auto">
              <a:lnSpc>
                <a:spcPct val="100000"/>
              </a:lnSpc>
              <a:spcBef>
                <a:spcPts val="0"/>
              </a:spcBef>
              <a:spcAft>
                <a:spcPts val="0"/>
              </a:spcAft>
              <a:buNone/>
              <a:defRPr/>
            </a:pPr>
            <a:endParaRPr lang="en-US" sz="2800" dirty="0"/>
          </a:p>
          <a:p>
            <a:pPr>
              <a:lnSpc>
                <a:spcPct val="100000"/>
              </a:lnSpc>
              <a:spcBef>
                <a:spcPts val="0"/>
              </a:spcBef>
              <a:defRPr/>
            </a:pPr>
            <a:r>
              <a:rPr lang="en-US" sz="3200" dirty="0"/>
              <a:t>Patients with chronic lung/respiratory conditions will often know if they cannot take these medications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AA4FD1F-F247-4D3F-894C-A50603010917}"/>
              </a:ext>
            </a:extLst>
          </p:cNvPr>
          <p:cNvSpPr>
            <a:spLocks noGrp="1"/>
          </p:cNvSpPr>
          <p:nvPr>
            <p:ph type="title"/>
          </p:nvPr>
        </p:nvSpPr>
        <p:spPr/>
        <p:txBody>
          <a:bodyPr/>
          <a:lstStyle/>
          <a:p>
            <a:pPr algn="ctr"/>
            <a:r>
              <a:rPr lang="en-US" altLang="en-US" sz="5400" b="1" dirty="0"/>
              <a:t>Dosage</a:t>
            </a:r>
            <a:endParaRPr lang="en-US" altLang="en-US" sz="6000" b="1" dirty="0"/>
          </a:p>
        </p:txBody>
      </p:sp>
      <p:sp>
        <p:nvSpPr>
          <p:cNvPr id="10243" name="Content Placeholder 2">
            <a:extLst>
              <a:ext uri="{FF2B5EF4-FFF2-40B4-BE49-F238E27FC236}">
                <a16:creationId xmlns:a16="http://schemas.microsoft.com/office/drawing/2014/main" id="{59D5895B-31B0-49C8-BB43-E9C333677101}"/>
              </a:ext>
            </a:extLst>
          </p:cNvPr>
          <p:cNvSpPr>
            <a:spLocks noGrp="1"/>
          </p:cNvSpPr>
          <p:nvPr>
            <p:ph idx="1"/>
          </p:nvPr>
        </p:nvSpPr>
        <p:spPr/>
        <p:txBody>
          <a:bodyPr>
            <a:normAutofit fontScale="92500" lnSpcReduction="20000"/>
          </a:bodyPr>
          <a:lstStyle/>
          <a:p>
            <a:pPr>
              <a:defRPr/>
            </a:pPr>
            <a:r>
              <a:rPr lang="en-US" altLang="en-US" sz="3500" dirty="0"/>
              <a:t>Adult &amp; Pediatric: Packaged in a pre-mixed “bullet” containing: </a:t>
            </a:r>
          </a:p>
          <a:p>
            <a:pPr lvl="1"/>
            <a:r>
              <a:rPr lang="en-US" altLang="en-US" sz="2800" dirty="0"/>
              <a:t>0.5mg Ipratropium Bromide, and</a:t>
            </a:r>
          </a:p>
          <a:p>
            <a:pPr lvl="1"/>
            <a:r>
              <a:rPr lang="en-US" altLang="en-US" sz="2800" dirty="0"/>
              <a:t>2.5 mg Albuterol</a:t>
            </a:r>
          </a:p>
          <a:p>
            <a:pPr lvl="1"/>
            <a:r>
              <a:rPr lang="en-US" altLang="en-US" sz="2800" dirty="0"/>
              <a:t>Pre-mixed into 2.5 ml saline.</a:t>
            </a:r>
          </a:p>
          <a:p>
            <a:endParaRPr lang="en-US" altLang="en-US" sz="3200" dirty="0"/>
          </a:p>
          <a:p>
            <a:pPr>
              <a:defRPr/>
            </a:pPr>
            <a:r>
              <a:rPr lang="en-US" altLang="en-US" sz="3500" dirty="0"/>
              <a:t>Administered by nebulized aerosol connected to 6-8 lpm of oxygen;  may repeat every 5 minutes for a total of 3 doses</a:t>
            </a:r>
          </a:p>
          <a:p>
            <a:pPr>
              <a:defRPr/>
            </a:pPr>
            <a:endParaRPr lang="en-US" altLang="en-US" sz="3500" dirty="0"/>
          </a:p>
          <a:p>
            <a:pPr>
              <a:defRPr/>
            </a:pPr>
            <a:r>
              <a:rPr lang="en-US" altLang="en-US" sz="3500" dirty="0"/>
              <a:t>Additional doses may be administered with OLMC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a:xfrm>
            <a:off x="-209549" y="348790"/>
            <a:ext cx="10515600" cy="1325563"/>
          </a:xfrm>
        </p:spPr>
        <p:txBody>
          <a:bodyPr>
            <a:normAutofit/>
          </a:bodyPr>
          <a:lstStyle/>
          <a:p>
            <a:pPr algn="ctr"/>
            <a:r>
              <a:rPr lang="en-US" altLang="en-US" sz="6000" b="1" dirty="0"/>
              <a:t>What is Nebulized Saline?</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4"/>
            <a:ext cx="10515600" cy="5165725"/>
          </a:xfrm>
        </p:spPr>
        <p:txBody>
          <a:bodyPr rtlCol="0">
            <a:normAutofit/>
          </a:bodyPr>
          <a:lstStyle/>
          <a:p>
            <a:pPr fontAlgn="auto">
              <a:spcAft>
                <a:spcPts val="0"/>
              </a:spcAft>
              <a:defRPr/>
            </a:pPr>
            <a:r>
              <a:rPr lang="en-US" dirty="0"/>
              <a:t>Is </a:t>
            </a:r>
            <a:r>
              <a:rPr lang="en-US" u="sng" dirty="0"/>
              <a:t>NOT</a:t>
            </a:r>
            <a:r>
              <a:rPr lang="en-US" dirty="0"/>
              <a:t> the IV fluid or IV flush Normal Saline</a:t>
            </a:r>
          </a:p>
          <a:p>
            <a:pPr fontAlgn="auto">
              <a:spcAft>
                <a:spcPts val="0"/>
              </a:spcAft>
              <a:defRPr/>
            </a:pPr>
            <a:r>
              <a:rPr lang="en-US" dirty="0"/>
              <a:t>Is </a:t>
            </a:r>
            <a:r>
              <a:rPr lang="en-US" u="sng" dirty="0"/>
              <a:t>NOT</a:t>
            </a:r>
            <a:r>
              <a:rPr lang="en-US" dirty="0"/>
              <a:t> saline used to irrigate/flush wounds</a:t>
            </a:r>
          </a:p>
          <a:p>
            <a:pPr fontAlgn="auto">
              <a:spcAft>
                <a:spcPts val="0"/>
              </a:spcAft>
              <a:defRPr/>
            </a:pPr>
            <a:endParaRPr lang="en-US" dirty="0"/>
          </a:p>
          <a:p>
            <a:pPr fontAlgn="auto">
              <a:spcAft>
                <a:spcPts val="0"/>
              </a:spcAft>
              <a:defRPr/>
            </a:pPr>
            <a:r>
              <a:rPr lang="en-US" dirty="0"/>
              <a:t>Is saline designated for inhalation use, typically in a bullet</a:t>
            </a:r>
          </a:p>
        </p:txBody>
      </p:sp>
      <p:pic>
        <p:nvPicPr>
          <p:cNvPr id="2" name="Picture 1">
            <a:extLst>
              <a:ext uri="{FF2B5EF4-FFF2-40B4-BE49-F238E27FC236}">
                <a16:creationId xmlns:a16="http://schemas.microsoft.com/office/drawing/2014/main" id="{D900A23D-1C86-4C18-ADA4-F4B345A42F2C}"/>
              </a:ext>
            </a:extLst>
          </p:cNvPr>
          <p:cNvPicPr>
            <a:picLocks noChangeAspect="1"/>
          </p:cNvPicPr>
          <p:nvPr/>
        </p:nvPicPr>
        <p:blipFill rotWithShape="1">
          <a:blip r:embed="rId3"/>
          <a:srcRect t="5324" b="42500"/>
          <a:stretch/>
        </p:blipFill>
        <p:spPr>
          <a:xfrm>
            <a:off x="1990726" y="4099937"/>
            <a:ext cx="6115050" cy="2392938"/>
          </a:xfrm>
          <a:prstGeom prst="rect">
            <a:avLst/>
          </a:prstGeom>
        </p:spPr>
      </p:pic>
      <p:grpSp>
        <p:nvGrpSpPr>
          <p:cNvPr id="10" name="Group 9">
            <a:extLst>
              <a:ext uri="{FF2B5EF4-FFF2-40B4-BE49-F238E27FC236}">
                <a16:creationId xmlns:a16="http://schemas.microsoft.com/office/drawing/2014/main" id="{54663850-78C8-47C3-BD6D-00155AF5CA32}"/>
              </a:ext>
            </a:extLst>
          </p:cNvPr>
          <p:cNvGrpSpPr/>
          <p:nvPr/>
        </p:nvGrpSpPr>
        <p:grpSpPr>
          <a:xfrm>
            <a:off x="10053450" y="190283"/>
            <a:ext cx="1824224" cy="3171249"/>
            <a:chOff x="10053450" y="190283"/>
            <a:chExt cx="1824224" cy="3171249"/>
          </a:xfrm>
        </p:grpSpPr>
        <p:pic>
          <p:nvPicPr>
            <p:cNvPr id="4" name="Picture 3">
              <a:extLst>
                <a:ext uri="{FF2B5EF4-FFF2-40B4-BE49-F238E27FC236}">
                  <a16:creationId xmlns:a16="http://schemas.microsoft.com/office/drawing/2014/main" id="{4F2BFB44-53ED-4167-8B82-F9D03BC35AC4}"/>
                </a:ext>
              </a:extLst>
            </p:cNvPr>
            <p:cNvPicPr>
              <a:picLocks noChangeAspect="1"/>
            </p:cNvPicPr>
            <p:nvPr/>
          </p:nvPicPr>
          <p:blipFill>
            <a:blip r:embed="rId4"/>
            <a:stretch>
              <a:fillRect/>
            </a:stretch>
          </p:blipFill>
          <p:spPr>
            <a:xfrm>
              <a:off x="10053451" y="190283"/>
              <a:ext cx="1824223" cy="3171249"/>
            </a:xfrm>
            <a:prstGeom prst="rect">
              <a:avLst/>
            </a:prstGeom>
          </p:spPr>
        </p:pic>
        <p:sp>
          <p:nvSpPr>
            <p:cNvPr id="7" name="Flowchart: Summing Junction 6">
              <a:extLst>
                <a:ext uri="{FF2B5EF4-FFF2-40B4-BE49-F238E27FC236}">
                  <a16:creationId xmlns:a16="http://schemas.microsoft.com/office/drawing/2014/main" id="{47AC42FB-73E9-40FA-B85D-1E15BE5D211C}"/>
                </a:ext>
              </a:extLst>
            </p:cNvPr>
            <p:cNvSpPr/>
            <p:nvPr/>
          </p:nvSpPr>
          <p:spPr>
            <a:xfrm>
              <a:off x="10053450" y="525751"/>
              <a:ext cx="1824223" cy="1981200"/>
            </a:xfrm>
            <a:prstGeom prst="flowChartSummingJunction">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B780DEB-54CA-44DC-BF44-B5AF56813BB0}"/>
              </a:ext>
            </a:extLst>
          </p:cNvPr>
          <p:cNvGrpSpPr/>
          <p:nvPr/>
        </p:nvGrpSpPr>
        <p:grpSpPr>
          <a:xfrm>
            <a:off x="10024328" y="3429000"/>
            <a:ext cx="1853345" cy="3290312"/>
            <a:chOff x="10024328" y="3429000"/>
            <a:chExt cx="1853345" cy="3290312"/>
          </a:xfrm>
        </p:grpSpPr>
        <p:pic>
          <p:nvPicPr>
            <p:cNvPr id="5" name="Picture 4">
              <a:extLst>
                <a:ext uri="{FF2B5EF4-FFF2-40B4-BE49-F238E27FC236}">
                  <a16:creationId xmlns:a16="http://schemas.microsoft.com/office/drawing/2014/main" id="{B048B92D-A4B1-4792-A058-CDF47C06048A}"/>
                </a:ext>
              </a:extLst>
            </p:cNvPr>
            <p:cNvPicPr>
              <a:picLocks noChangeAspect="1"/>
            </p:cNvPicPr>
            <p:nvPr/>
          </p:nvPicPr>
          <p:blipFill rotWithShape="1">
            <a:blip r:embed="rId5"/>
            <a:srcRect l="28182" r="28546"/>
            <a:stretch/>
          </p:blipFill>
          <p:spPr>
            <a:xfrm>
              <a:off x="10243951" y="3429000"/>
              <a:ext cx="1423808" cy="3290312"/>
            </a:xfrm>
            <a:prstGeom prst="rect">
              <a:avLst/>
            </a:prstGeom>
          </p:spPr>
        </p:pic>
        <p:pic>
          <p:nvPicPr>
            <p:cNvPr id="8" name="Picture 7">
              <a:extLst>
                <a:ext uri="{FF2B5EF4-FFF2-40B4-BE49-F238E27FC236}">
                  <a16:creationId xmlns:a16="http://schemas.microsoft.com/office/drawing/2014/main" id="{4A4D2A03-1C19-4DFB-8A33-56A6791E12D6}"/>
                </a:ext>
              </a:extLst>
            </p:cNvPr>
            <p:cNvPicPr>
              <a:picLocks noChangeAspect="1"/>
            </p:cNvPicPr>
            <p:nvPr/>
          </p:nvPicPr>
          <p:blipFill>
            <a:blip r:embed="rId6"/>
            <a:stretch>
              <a:fillRect/>
            </a:stretch>
          </p:blipFill>
          <p:spPr>
            <a:xfrm>
              <a:off x="10024328" y="4481021"/>
              <a:ext cx="1853345" cy="2011854"/>
            </a:xfrm>
            <a:prstGeom prst="rect">
              <a:avLst/>
            </a:prstGeom>
          </p:spPr>
        </p:pic>
      </p:grpSp>
    </p:spTree>
    <p:extLst>
      <p:ext uri="{BB962C8B-B14F-4D97-AF65-F5344CB8AC3E}">
        <p14:creationId xmlns:p14="http://schemas.microsoft.com/office/powerpoint/2010/main" val="1479814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0142F10C-7775-475C-A625-FAC2BDB8AAE1}"/>
              </a:ext>
            </a:extLst>
          </p:cNvPr>
          <p:cNvPicPr>
            <a:picLocks noChangeAspect="1"/>
          </p:cNvPicPr>
          <p:nvPr/>
        </p:nvPicPr>
        <p:blipFill rotWithShape="1">
          <a:blip r:embed="rId2">
            <a:extLst>
              <a:ext uri="{28A0092B-C50C-407E-A947-70E740481C1C}">
                <a14:useLocalDpi xmlns:a14="http://schemas.microsoft.com/office/drawing/2010/main" val="0"/>
              </a:ext>
            </a:extLst>
          </a:blip>
          <a:srcRect l="31082" t="16425" r="29007"/>
          <a:stretch/>
        </p:blipFill>
        <p:spPr>
          <a:xfrm>
            <a:off x="132522" y="106017"/>
            <a:ext cx="4969704" cy="6573079"/>
          </a:xfrm>
          <a:prstGeom prst="rect">
            <a:avLst/>
          </a:prstGeom>
        </p:spPr>
      </p:pic>
      <p:sp>
        <p:nvSpPr>
          <p:cNvPr id="4" name="Content Placeholder 2">
            <a:extLst>
              <a:ext uri="{FF2B5EF4-FFF2-40B4-BE49-F238E27FC236}">
                <a16:creationId xmlns:a16="http://schemas.microsoft.com/office/drawing/2014/main" id="{6BDB323B-3629-4F80-B03E-0CC99DCAB555}"/>
              </a:ext>
            </a:extLst>
          </p:cNvPr>
          <p:cNvSpPr txBox="1">
            <a:spLocks/>
          </p:cNvSpPr>
          <p:nvPr/>
        </p:nvSpPr>
        <p:spPr>
          <a:xfrm>
            <a:off x="5600700" y="1558924"/>
            <a:ext cx="5981700" cy="4937125"/>
          </a:xfrm>
          <a:prstGeom prst="rect">
            <a:avLst/>
          </a:prstGeom>
        </p:spPr>
        <p:txBody>
          <a:bodyPr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3200" dirty="0"/>
          </a:p>
          <a:p>
            <a:pPr>
              <a:defRPr/>
            </a:pPr>
            <a:r>
              <a:rPr lang="en-US" sz="3200" dirty="0"/>
              <a:t>In 2021 Maine EMS protocols, found on Blue 15</a:t>
            </a:r>
          </a:p>
          <a:p>
            <a:pPr>
              <a:defRPr/>
            </a:pPr>
            <a:r>
              <a:rPr lang="en-US" sz="3200" dirty="0"/>
              <a:t>Patient with an established tracheostomy has signs and symptoms of respiratory distress or failure</a:t>
            </a:r>
          </a:p>
          <a:p>
            <a:pPr lvl="1">
              <a:defRPr/>
            </a:pPr>
            <a:r>
              <a:rPr lang="en-US" sz="2800" dirty="0"/>
              <a:t>Suction is ineffective and thick secretions are noted</a:t>
            </a:r>
          </a:p>
          <a:p>
            <a:pPr>
              <a:defRPr/>
            </a:pPr>
            <a:r>
              <a:rPr lang="en-US" sz="3200" dirty="0"/>
              <a:t>3mL Saline into medication cup and nebulized to help loosen secretions</a:t>
            </a:r>
            <a:endParaRPr lang="en-US" dirty="0"/>
          </a:p>
          <a:p>
            <a:pPr marL="0" indent="0">
              <a:buFont typeface="Arial" panose="020B0604020202020204" pitchFamily="34" charset="0"/>
              <a:buNone/>
              <a:defRPr/>
            </a:pPr>
            <a:endParaRPr lang="en-US" sz="3200" dirty="0"/>
          </a:p>
        </p:txBody>
      </p:sp>
      <p:sp>
        <p:nvSpPr>
          <p:cNvPr id="5" name="Title 1">
            <a:extLst>
              <a:ext uri="{FF2B5EF4-FFF2-40B4-BE49-F238E27FC236}">
                <a16:creationId xmlns:a16="http://schemas.microsoft.com/office/drawing/2014/main" id="{92ABB4CA-CF70-4E82-8877-14ABAA23C8E2}"/>
              </a:ext>
            </a:extLst>
          </p:cNvPr>
          <p:cNvSpPr txBox="1">
            <a:spLocks/>
          </p:cNvSpPr>
          <p:nvPr/>
        </p:nvSpPr>
        <p:spPr>
          <a:xfrm>
            <a:off x="5600700" y="577849"/>
            <a:ext cx="5981700" cy="739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800" b="1" dirty="0">
                <a:latin typeface="+mn-lt"/>
              </a:rPr>
              <a:t>When should I give it?</a:t>
            </a:r>
          </a:p>
        </p:txBody>
      </p:sp>
    </p:spTree>
    <p:extLst>
      <p:ext uri="{BB962C8B-B14F-4D97-AF65-F5344CB8AC3E}">
        <p14:creationId xmlns:p14="http://schemas.microsoft.com/office/powerpoint/2010/main" val="2698466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AA4FD1F-F247-4D3F-894C-A50603010917}"/>
              </a:ext>
            </a:extLst>
          </p:cNvPr>
          <p:cNvSpPr>
            <a:spLocks noGrp="1"/>
          </p:cNvSpPr>
          <p:nvPr>
            <p:ph type="title"/>
          </p:nvPr>
        </p:nvSpPr>
        <p:spPr/>
        <p:txBody>
          <a:bodyPr/>
          <a:lstStyle/>
          <a:p>
            <a:pPr algn="ctr"/>
            <a:r>
              <a:rPr lang="en-US" altLang="en-US" sz="5400" b="1" dirty="0"/>
              <a:t>Assessment</a:t>
            </a:r>
            <a:endParaRPr lang="en-US" altLang="en-US" sz="6000" b="1" dirty="0"/>
          </a:p>
        </p:txBody>
      </p:sp>
      <p:sp>
        <p:nvSpPr>
          <p:cNvPr id="10243" name="Content Placeholder 2">
            <a:extLst>
              <a:ext uri="{FF2B5EF4-FFF2-40B4-BE49-F238E27FC236}">
                <a16:creationId xmlns:a16="http://schemas.microsoft.com/office/drawing/2014/main" id="{59D5895B-31B0-49C8-BB43-E9C333677101}"/>
              </a:ext>
            </a:extLst>
          </p:cNvPr>
          <p:cNvSpPr>
            <a:spLocks noGrp="1"/>
          </p:cNvSpPr>
          <p:nvPr>
            <p:ph idx="1"/>
          </p:nvPr>
        </p:nvSpPr>
        <p:spPr>
          <a:xfrm>
            <a:off x="838200" y="1825625"/>
            <a:ext cx="10515600" cy="4838646"/>
          </a:xfrm>
        </p:spPr>
        <p:txBody>
          <a:bodyPr>
            <a:normAutofit/>
          </a:bodyPr>
          <a:lstStyle/>
          <a:p>
            <a:r>
              <a:rPr lang="en-US" altLang="en-US" sz="3200" dirty="0"/>
              <a:t>Perform a thorough patient assessment prior to administration of nebulized medication, including:</a:t>
            </a:r>
          </a:p>
          <a:p>
            <a:pPr lvl="1"/>
            <a:r>
              <a:rPr lang="en-US" altLang="en-US" sz="2800" dirty="0"/>
              <a:t>Physical assessment</a:t>
            </a:r>
          </a:p>
          <a:p>
            <a:pPr lvl="1"/>
            <a:r>
              <a:rPr lang="en-US" altLang="en-US" sz="2800" dirty="0"/>
              <a:t>Vital Signs</a:t>
            </a:r>
          </a:p>
          <a:p>
            <a:pPr lvl="1"/>
            <a:r>
              <a:rPr lang="en-US" altLang="en-US" sz="2800" dirty="0"/>
              <a:t>Lung Sounds</a:t>
            </a:r>
          </a:p>
          <a:p>
            <a:pPr lvl="1"/>
            <a:r>
              <a:rPr lang="en-US" altLang="en-US" sz="2800" dirty="0"/>
              <a:t>Pulse Oximetry</a:t>
            </a:r>
          </a:p>
          <a:p>
            <a:r>
              <a:rPr lang="en-US" altLang="en-US" sz="3200" dirty="0"/>
              <a:t>Ensure you request or have ALS </a:t>
            </a:r>
            <a:r>
              <a:rPr lang="en-US" altLang="en-US" sz="3200" dirty="0" err="1"/>
              <a:t>enroute</a:t>
            </a:r>
            <a:r>
              <a:rPr lang="en-US" altLang="en-US" sz="3200" dirty="0"/>
              <a:t>.  Remember, the hospital may be your closest ALS – do not delay transport to wait for ALS.</a:t>
            </a:r>
          </a:p>
        </p:txBody>
      </p:sp>
    </p:spTree>
    <p:extLst>
      <p:ext uri="{BB962C8B-B14F-4D97-AF65-F5344CB8AC3E}">
        <p14:creationId xmlns:p14="http://schemas.microsoft.com/office/powerpoint/2010/main" val="21214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AA4FD1F-F247-4D3F-894C-A50603010917}"/>
              </a:ext>
            </a:extLst>
          </p:cNvPr>
          <p:cNvSpPr>
            <a:spLocks noGrp="1"/>
          </p:cNvSpPr>
          <p:nvPr>
            <p:ph type="title"/>
          </p:nvPr>
        </p:nvSpPr>
        <p:spPr/>
        <p:txBody>
          <a:bodyPr/>
          <a:lstStyle/>
          <a:p>
            <a:pPr algn="ctr"/>
            <a:r>
              <a:rPr lang="en-US" altLang="en-US" sz="5400" b="1" dirty="0"/>
              <a:t>Assessment</a:t>
            </a:r>
            <a:endParaRPr lang="en-US" altLang="en-US" sz="6000" b="1" dirty="0"/>
          </a:p>
        </p:txBody>
      </p:sp>
      <p:sp>
        <p:nvSpPr>
          <p:cNvPr id="10243" name="Content Placeholder 2">
            <a:extLst>
              <a:ext uri="{FF2B5EF4-FFF2-40B4-BE49-F238E27FC236}">
                <a16:creationId xmlns:a16="http://schemas.microsoft.com/office/drawing/2014/main" id="{59D5895B-31B0-49C8-BB43-E9C333677101}"/>
              </a:ext>
            </a:extLst>
          </p:cNvPr>
          <p:cNvSpPr>
            <a:spLocks noGrp="1"/>
          </p:cNvSpPr>
          <p:nvPr>
            <p:ph idx="1"/>
          </p:nvPr>
        </p:nvSpPr>
        <p:spPr>
          <a:xfrm>
            <a:off x="838200" y="1825625"/>
            <a:ext cx="10515600" cy="4838646"/>
          </a:xfrm>
        </p:spPr>
        <p:txBody>
          <a:bodyPr>
            <a:normAutofit/>
          </a:bodyPr>
          <a:lstStyle/>
          <a:p>
            <a:r>
              <a:rPr lang="en-US" altLang="en-US" sz="3200" dirty="0"/>
              <a:t>It is extremely important to re-assess your patient after treatment for changes and continuation of appropriate care</a:t>
            </a:r>
          </a:p>
          <a:p>
            <a:pPr lvl="1"/>
            <a:r>
              <a:rPr lang="en-US" altLang="en-US" sz="2800" dirty="0"/>
              <a:t>Is the medication actually reaching the patient’s lungs? </a:t>
            </a:r>
          </a:p>
          <a:p>
            <a:pPr lvl="1"/>
            <a:r>
              <a:rPr lang="en-US" altLang="en-US" sz="2800" dirty="0"/>
              <a:t>Is there improvement in vital signs?</a:t>
            </a:r>
          </a:p>
          <a:p>
            <a:pPr lvl="1"/>
            <a:r>
              <a:rPr lang="en-US" altLang="en-US" sz="2800" dirty="0"/>
              <a:t>Is there improvement in patient lung sounds?</a:t>
            </a:r>
          </a:p>
          <a:p>
            <a:pPr lvl="1"/>
            <a:r>
              <a:rPr lang="en-US" altLang="en-US" sz="2800" dirty="0"/>
              <a:t>Is there improvement in chest expansion volume?</a:t>
            </a:r>
          </a:p>
          <a:p>
            <a:pPr lvl="1"/>
            <a:r>
              <a:rPr lang="en-US" altLang="en-US" sz="2800" dirty="0"/>
              <a:t>Is there improvement in patient’s ability to speak?</a:t>
            </a:r>
          </a:p>
          <a:p>
            <a:pPr lvl="1"/>
            <a:r>
              <a:rPr lang="en-US" altLang="en-US" sz="2800" dirty="0"/>
              <a:t>Is there NO improvement?</a:t>
            </a:r>
          </a:p>
          <a:p>
            <a:pPr lvl="1"/>
            <a:r>
              <a:rPr lang="en-US" altLang="en-US" sz="2800" dirty="0"/>
              <a:t>Does the patient continue to deteriorate?</a:t>
            </a:r>
          </a:p>
          <a:p>
            <a:pPr lvl="1"/>
            <a:endParaRPr lang="en-US" altLang="en-US" sz="2800" dirty="0"/>
          </a:p>
        </p:txBody>
      </p:sp>
    </p:spTree>
    <p:extLst>
      <p:ext uri="{BB962C8B-B14F-4D97-AF65-F5344CB8AC3E}">
        <p14:creationId xmlns:p14="http://schemas.microsoft.com/office/powerpoint/2010/main" val="3629868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AA4FD1F-F247-4D3F-894C-A50603010917}"/>
              </a:ext>
            </a:extLst>
          </p:cNvPr>
          <p:cNvSpPr>
            <a:spLocks noGrp="1"/>
          </p:cNvSpPr>
          <p:nvPr>
            <p:ph type="title"/>
          </p:nvPr>
        </p:nvSpPr>
        <p:spPr/>
        <p:txBody>
          <a:bodyPr/>
          <a:lstStyle/>
          <a:p>
            <a:pPr algn="ctr"/>
            <a:r>
              <a:rPr lang="en-US" altLang="en-US" sz="5400" b="1" dirty="0"/>
              <a:t>Documentation</a:t>
            </a:r>
            <a:endParaRPr lang="en-US" altLang="en-US" sz="6000" b="1" dirty="0"/>
          </a:p>
        </p:txBody>
      </p:sp>
      <p:sp>
        <p:nvSpPr>
          <p:cNvPr id="10243" name="Content Placeholder 2">
            <a:extLst>
              <a:ext uri="{FF2B5EF4-FFF2-40B4-BE49-F238E27FC236}">
                <a16:creationId xmlns:a16="http://schemas.microsoft.com/office/drawing/2014/main" id="{59D5895B-31B0-49C8-BB43-E9C333677101}"/>
              </a:ext>
            </a:extLst>
          </p:cNvPr>
          <p:cNvSpPr>
            <a:spLocks noGrp="1"/>
          </p:cNvSpPr>
          <p:nvPr>
            <p:ph idx="1"/>
          </p:nvPr>
        </p:nvSpPr>
        <p:spPr/>
        <p:txBody>
          <a:bodyPr>
            <a:normAutofit/>
          </a:bodyPr>
          <a:lstStyle/>
          <a:p>
            <a:r>
              <a:rPr lang="en-US" altLang="en-US" sz="3200" dirty="0"/>
              <a:t>Providers must document the clinical indications for using nebulized ipratropium bromide/albuterol or saline</a:t>
            </a:r>
          </a:p>
          <a:p>
            <a:endParaRPr lang="en-US" altLang="en-US" sz="3200" dirty="0"/>
          </a:p>
          <a:p>
            <a:r>
              <a:rPr lang="en-US" altLang="en-US" sz="3200" dirty="0"/>
              <a:t>Document device used (hand-held, mask, etc.)</a:t>
            </a:r>
          </a:p>
          <a:p>
            <a:endParaRPr lang="en-US" altLang="en-US" sz="3200" dirty="0"/>
          </a:p>
          <a:p>
            <a:r>
              <a:rPr lang="en-US" altLang="en-US" sz="3200" dirty="0"/>
              <a:t>Document number of doses, time of administration, and any effects/changes in patient condition</a:t>
            </a:r>
          </a:p>
        </p:txBody>
      </p:sp>
    </p:spTree>
    <p:extLst>
      <p:ext uri="{BB962C8B-B14F-4D97-AF65-F5344CB8AC3E}">
        <p14:creationId xmlns:p14="http://schemas.microsoft.com/office/powerpoint/2010/main" val="388779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AA4FD1F-F247-4D3F-894C-A50603010917}"/>
              </a:ext>
            </a:extLst>
          </p:cNvPr>
          <p:cNvSpPr>
            <a:spLocks noGrp="1"/>
          </p:cNvSpPr>
          <p:nvPr>
            <p:ph type="title"/>
          </p:nvPr>
        </p:nvSpPr>
        <p:spPr/>
        <p:txBody>
          <a:bodyPr/>
          <a:lstStyle/>
          <a:p>
            <a:pPr algn="ctr"/>
            <a:r>
              <a:rPr lang="en-US" altLang="en-US" sz="5400" b="1" dirty="0"/>
              <a:t>Skills</a:t>
            </a:r>
            <a:endParaRPr lang="en-US" altLang="en-US" sz="6000" b="1" dirty="0"/>
          </a:p>
        </p:txBody>
      </p:sp>
      <p:sp>
        <p:nvSpPr>
          <p:cNvPr id="10243" name="Content Placeholder 2">
            <a:extLst>
              <a:ext uri="{FF2B5EF4-FFF2-40B4-BE49-F238E27FC236}">
                <a16:creationId xmlns:a16="http://schemas.microsoft.com/office/drawing/2014/main" id="{59D5895B-31B0-49C8-BB43-E9C333677101}"/>
              </a:ext>
            </a:extLst>
          </p:cNvPr>
          <p:cNvSpPr>
            <a:spLocks noGrp="1"/>
          </p:cNvSpPr>
          <p:nvPr>
            <p:ph idx="1"/>
          </p:nvPr>
        </p:nvSpPr>
        <p:spPr/>
        <p:txBody>
          <a:bodyPr>
            <a:normAutofit fontScale="92500" lnSpcReduction="20000"/>
          </a:bodyPr>
          <a:lstStyle/>
          <a:p>
            <a:r>
              <a:rPr lang="en-US" altLang="en-US" sz="3200" dirty="0"/>
              <a:t>Proper use of nebulizers (of any type) MUST be paired with skills-based training.</a:t>
            </a:r>
          </a:p>
          <a:p>
            <a:r>
              <a:rPr lang="en-US" altLang="en-US" sz="3200" dirty="0"/>
              <a:t>Assembling and using a nebulizer requires a practical skills session allowing EMTs to assemble the various devices and practice delivery of nebulized medication.</a:t>
            </a:r>
          </a:p>
          <a:p>
            <a:r>
              <a:rPr lang="en-US" altLang="en-US" sz="3200" dirty="0"/>
              <a:t>Taking this course alone is NOT adequate to complete your education in nebulizer use.</a:t>
            </a:r>
          </a:p>
          <a:p>
            <a:r>
              <a:rPr lang="en-US" altLang="en-US" sz="3200" dirty="0"/>
              <a:t>Please attend an in-person skills session through your service or region to help ensure competency.</a:t>
            </a:r>
          </a:p>
          <a:p>
            <a:r>
              <a:rPr lang="en-US" altLang="en-US" sz="3200" dirty="0"/>
              <a:t>Skill sheets are available on the Maine EMS website under the “Protocols” tab</a:t>
            </a:r>
          </a:p>
        </p:txBody>
      </p:sp>
    </p:spTree>
    <p:extLst>
      <p:ext uri="{BB962C8B-B14F-4D97-AF65-F5344CB8AC3E}">
        <p14:creationId xmlns:p14="http://schemas.microsoft.com/office/powerpoint/2010/main" val="90457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56B2C94-F7EF-47D3-8A94-5A9749356746}"/>
              </a:ext>
            </a:extLst>
          </p:cNvPr>
          <p:cNvSpPr>
            <a:spLocks noGrp="1"/>
          </p:cNvSpPr>
          <p:nvPr>
            <p:ph type="title"/>
          </p:nvPr>
        </p:nvSpPr>
        <p:spPr/>
        <p:txBody>
          <a:bodyPr/>
          <a:lstStyle/>
          <a:p>
            <a:pPr algn="ctr"/>
            <a:r>
              <a:rPr lang="en-US" altLang="en-US" sz="6000" b="1" dirty="0">
                <a:latin typeface="+mn-lt"/>
              </a:rPr>
              <a:t>Note</a:t>
            </a:r>
          </a:p>
        </p:txBody>
      </p:sp>
      <p:sp>
        <p:nvSpPr>
          <p:cNvPr id="3075" name="Content Placeholder 2">
            <a:extLst>
              <a:ext uri="{FF2B5EF4-FFF2-40B4-BE49-F238E27FC236}">
                <a16:creationId xmlns:a16="http://schemas.microsoft.com/office/drawing/2014/main" id="{E458D117-F101-4AE0-AD1D-ADA3DCF1E339}"/>
              </a:ext>
            </a:extLst>
          </p:cNvPr>
          <p:cNvSpPr>
            <a:spLocks noGrp="1"/>
          </p:cNvSpPr>
          <p:nvPr>
            <p:ph idx="1"/>
          </p:nvPr>
        </p:nvSpPr>
        <p:spPr>
          <a:xfrm>
            <a:off x="838199" y="1690688"/>
            <a:ext cx="10664687" cy="5014911"/>
          </a:xfrm>
        </p:spPr>
        <p:txBody>
          <a:bodyPr>
            <a:normAutofit/>
          </a:bodyPr>
          <a:lstStyle/>
          <a:p>
            <a:pPr marL="0" indent="0">
              <a:buNone/>
            </a:pPr>
            <a:r>
              <a:rPr lang="en-US" altLang="en-US" sz="3200" dirty="0"/>
              <a:t>This program teaches the use of nebulization, and specifically the nebulization of Ipratropium Bromide &amp; Saline.  Clinicians are reminded to review current Maine EMS protocols, pandemic guidelines or other protocols which may supersede methods of care, and any contemporary changes in clinical performance.</a:t>
            </a:r>
          </a:p>
          <a:p>
            <a:pPr marL="0" indent="0">
              <a:buNone/>
            </a:pPr>
            <a:endParaRPr lang="en-US" altLang="en-US" sz="3200" dirty="0"/>
          </a:p>
          <a:p>
            <a:pPr marL="0" indent="0">
              <a:buNone/>
            </a:pPr>
            <a:r>
              <a:rPr lang="en-US" altLang="en-US" sz="3200" dirty="0"/>
              <a:t>This program MUST be tied to a practical skills session to help ensure competency with service specific equipment and procedures.</a:t>
            </a:r>
          </a:p>
        </p:txBody>
      </p:sp>
    </p:spTree>
    <p:extLst>
      <p:ext uri="{BB962C8B-B14F-4D97-AF65-F5344CB8AC3E}">
        <p14:creationId xmlns:p14="http://schemas.microsoft.com/office/powerpoint/2010/main" val="1750558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46551-67B7-4E64-A340-0E127F6F98FD}"/>
              </a:ext>
            </a:extLst>
          </p:cNvPr>
          <p:cNvSpPr>
            <a:spLocks noGrp="1"/>
          </p:cNvSpPr>
          <p:nvPr>
            <p:ph type="title"/>
          </p:nvPr>
        </p:nvSpPr>
        <p:spPr>
          <a:xfrm>
            <a:off x="3027981" y="1619344"/>
            <a:ext cx="6136037" cy="2890663"/>
          </a:xfrm>
        </p:spPr>
        <p:txBody>
          <a:bodyPr>
            <a:normAutofit fontScale="90000"/>
          </a:bodyPr>
          <a:lstStyle/>
          <a:p>
            <a:pPr algn="ctr"/>
            <a:r>
              <a:rPr lang="en-US" b="1" dirty="0">
                <a:latin typeface="+mn-lt"/>
              </a:rPr>
              <a:t>Thank You!</a:t>
            </a:r>
            <a:br>
              <a:rPr lang="en-US" b="1" dirty="0"/>
            </a:br>
            <a:br>
              <a:rPr lang="en-US" dirty="0"/>
            </a:br>
            <a:r>
              <a:rPr lang="en-US" dirty="0"/>
              <a:t>This completes the 2021 Maine EMS Nebulizer Presentation</a:t>
            </a:r>
          </a:p>
        </p:txBody>
      </p:sp>
    </p:spTree>
    <p:extLst>
      <p:ext uri="{BB962C8B-B14F-4D97-AF65-F5344CB8AC3E}">
        <p14:creationId xmlns:p14="http://schemas.microsoft.com/office/powerpoint/2010/main" val="2067953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latin typeface="+mn-lt"/>
              </a:rPr>
              <a:t>What is Nebulization?</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9067800" cy="4351338"/>
          </a:xfrm>
        </p:spPr>
        <p:txBody>
          <a:bodyPr rtlCol="0">
            <a:normAutofit/>
          </a:bodyPr>
          <a:lstStyle/>
          <a:p>
            <a:pPr fontAlgn="auto">
              <a:spcAft>
                <a:spcPts val="0"/>
              </a:spcAft>
              <a:defRPr/>
            </a:pPr>
            <a:r>
              <a:rPr lang="en-US" sz="3200" dirty="0"/>
              <a:t>Much like an ocean breeze, by blowing oxygen over or through a liquid, small droplets of the liquid medication are picked up and carried along with the oxygen.</a:t>
            </a:r>
          </a:p>
          <a:p>
            <a:pPr fontAlgn="auto">
              <a:spcAft>
                <a:spcPts val="0"/>
              </a:spcAft>
              <a:defRPr/>
            </a:pPr>
            <a:r>
              <a:rPr lang="en-US" sz="3200" dirty="0"/>
              <a:t>It relies on</a:t>
            </a:r>
          </a:p>
          <a:p>
            <a:pPr lvl="1">
              <a:defRPr/>
            </a:pPr>
            <a:r>
              <a:rPr lang="en-US" sz="2800" dirty="0"/>
              <a:t>Proper pressure of the oxygen/air source.</a:t>
            </a:r>
          </a:p>
          <a:p>
            <a:pPr lvl="1">
              <a:defRPr/>
            </a:pPr>
            <a:r>
              <a:rPr lang="en-US" sz="2800" dirty="0"/>
              <a:t>Proper amount of liquid medication.</a:t>
            </a:r>
          </a:p>
          <a:p>
            <a:pPr lvl="1">
              <a:defRPr/>
            </a:pPr>
            <a:r>
              <a:rPr lang="en-US" sz="2800" dirty="0"/>
              <a:t>Proper inhalation by the patient to inspire the medicated mist.</a:t>
            </a:r>
          </a:p>
        </p:txBody>
      </p:sp>
    </p:spTree>
    <p:extLst>
      <p:ext uri="{BB962C8B-B14F-4D97-AF65-F5344CB8AC3E}">
        <p14:creationId xmlns:p14="http://schemas.microsoft.com/office/powerpoint/2010/main" val="4108765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9807E8-FF76-49D2-BD26-73A9AD25E632}"/>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b="1" dirty="0">
                <a:latin typeface="+mn-lt"/>
              </a:rPr>
              <a:t>What is Nebulization?</a:t>
            </a:r>
          </a:p>
        </p:txBody>
      </p:sp>
      <p:pic>
        <p:nvPicPr>
          <p:cNvPr id="8" name="Picture 7">
            <a:extLst>
              <a:ext uri="{FF2B5EF4-FFF2-40B4-BE49-F238E27FC236}">
                <a16:creationId xmlns:a16="http://schemas.microsoft.com/office/drawing/2014/main" id="{AC618F0F-3461-4DE0-9676-1CB6B704C503}"/>
              </a:ext>
            </a:extLst>
          </p:cNvPr>
          <p:cNvPicPr>
            <a:picLocks noChangeAspect="1"/>
          </p:cNvPicPr>
          <p:nvPr/>
        </p:nvPicPr>
        <p:blipFill>
          <a:blip r:embed="rId3"/>
          <a:stretch>
            <a:fillRect/>
          </a:stretch>
        </p:blipFill>
        <p:spPr>
          <a:xfrm>
            <a:off x="1018967" y="1690688"/>
            <a:ext cx="7214736" cy="4608943"/>
          </a:xfrm>
          <a:prstGeom prst="rect">
            <a:avLst/>
          </a:prstGeom>
          <a:ln>
            <a:solidFill>
              <a:schemeClr val="tx1"/>
            </a:solidFill>
          </a:ln>
        </p:spPr>
      </p:pic>
      <p:grpSp>
        <p:nvGrpSpPr>
          <p:cNvPr id="14" name="Group 13">
            <a:extLst>
              <a:ext uri="{FF2B5EF4-FFF2-40B4-BE49-F238E27FC236}">
                <a16:creationId xmlns:a16="http://schemas.microsoft.com/office/drawing/2014/main" id="{9C75E0BD-E880-4392-9DBA-1558262EB4D2}"/>
              </a:ext>
            </a:extLst>
          </p:cNvPr>
          <p:cNvGrpSpPr/>
          <p:nvPr/>
        </p:nvGrpSpPr>
        <p:grpSpPr>
          <a:xfrm>
            <a:off x="9147369" y="1298289"/>
            <a:ext cx="2605039" cy="5001342"/>
            <a:chOff x="9147369" y="1298289"/>
            <a:chExt cx="2605039" cy="5001342"/>
          </a:xfrm>
        </p:grpSpPr>
        <p:pic>
          <p:nvPicPr>
            <p:cNvPr id="10" name="Picture 9">
              <a:extLst>
                <a:ext uri="{FF2B5EF4-FFF2-40B4-BE49-F238E27FC236}">
                  <a16:creationId xmlns:a16="http://schemas.microsoft.com/office/drawing/2014/main" id="{9DD59929-9164-4C38-A823-68E0889E0984}"/>
                </a:ext>
              </a:extLst>
            </p:cNvPr>
            <p:cNvPicPr>
              <a:picLocks noChangeAspect="1"/>
            </p:cNvPicPr>
            <p:nvPr/>
          </p:nvPicPr>
          <p:blipFill>
            <a:blip r:embed="rId4"/>
            <a:stretch>
              <a:fillRect/>
            </a:stretch>
          </p:blipFill>
          <p:spPr>
            <a:xfrm>
              <a:off x="9147369" y="1298289"/>
              <a:ext cx="2605039" cy="5001342"/>
            </a:xfrm>
            <a:prstGeom prst="rect">
              <a:avLst/>
            </a:prstGeom>
          </p:spPr>
        </p:pic>
        <p:sp>
          <p:nvSpPr>
            <p:cNvPr id="13" name="Rectangle 12">
              <a:extLst>
                <a:ext uri="{FF2B5EF4-FFF2-40B4-BE49-F238E27FC236}">
                  <a16:creationId xmlns:a16="http://schemas.microsoft.com/office/drawing/2014/main" id="{AFBD3C38-488D-4CB2-94D9-67B59185BDE3}"/>
                </a:ext>
              </a:extLst>
            </p:cNvPr>
            <p:cNvSpPr/>
            <p:nvPr/>
          </p:nvSpPr>
          <p:spPr>
            <a:xfrm>
              <a:off x="11525250" y="4914900"/>
              <a:ext cx="227158"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18">
            <a:extLst>
              <a:ext uri="{FF2B5EF4-FFF2-40B4-BE49-F238E27FC236}">
                <a16:creationId xmlns:a16="http://schemas.microsoft.com/office/drawing/2014/main" id="{D667F8DA-496C-4FC1-A1D4-35E454B6DF05}"/>
              </a:ext>
            </a:extLst>
          </p:cNvPr>
          <p:cNvCxnSpPr/>
          <p:nvPr/>
        </p:nvCxnSpPr>
        <p:spPr>
          <a:xfrm flipH="1" flipV="1">
            <a:off x="7829550" y="3695700"/>
            <a:ext cx="1317819" cy="4000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46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latin typeface="+mn-lt"/>
              </a:rPr>
              <a:t>What is Nebulization?</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7881730" cy="4351338"/>
          </a:xfrm>
        </p:spPr>
        <p:txBody>
          <a:bodyPr rtlCol="0">
            <a:normAutofit/>
          </a:bodyPr>
          <a:lstStyle/>
          <a:p>
            <a:pPr fontAlgn="auto">
              <a:spcAft>
                <a:spcPts val="0"/>
              </a:spcAft>
              <a:defRPr/>
            </a:pPr>
            <a:r>
              <a:rPr lang="en-US" sz="3200" dirty="0"/>
              <a:t>In home environments, the pressure source is often air.</a:t>
            </a:r>
          </a:p>
          <a:p>
            <a:pPr fontAlgn="auto">
              <a:spcAft>
                <a:spcPts val="0"/>
              </a:spcAft>
              <a:defRPr/>
            </a:pPr>
            <a:r>
              <a:rPr lang="en-US" sz="3200" dirty="0"/>
              <a:t>In EMS, we use pressurized oxygen.</a:t>
            </a:r>
          </a:p>
          <a:p>
            <a:pPr fontAlgn="auto">
              <a:spcAft>
                <a:spcPts val="0"/>
              </a:spcAft>
              <a:defRPr/>
            </a:pPr>
            <a:r>
              <a:rPr lang="en-US" sz="3200" dirty="0"/>
              <a:t>Oxygen is set at to at least 8 lpm</a:t>
            </a:r>
          </a:p>
          <a:p>
            <a:pPr lvl="1">
              <a:defRPr/>
            </a:pPr>
            <a:r>
              <a:rPr lang="en-US" sz="2800" dirty="0"/>
              <a:t>If lower, the liquid is not picked up</a:t>
            </a:r>
          </a:p>
          <a:p>
            <a:pPr lvl="1">
              <a:defRPr/>
            </a:pPr>
            <a:r>
              <a:rPr lang="en-US" sz="2800" dirty="0"/>
              <a:t>If higher, the liquid is picked up too fast and blown into air vs. being inhaled by patient</a:t>
            </a:r>
          </a:p>
        </p:txBody>
      </p:sp>
      <p:pic>
        <p:nvPicPr>
          <p:cNvPr id="2" name="Picture 1">
            <a:extLst>
              <a:ext uri="{FF2B5EF4-FFF2-40B4-BE49-F238E27FC236}">
                <a16:creationId xmlns:a16="http://schemas.microsoft.com/office/drawing/2014/main" id="{E5484F0B-F380-4757-83FF-0E96C1F59DE4}"/>
              </a:ext>
            </a:extLst>
          </p:cNvPr>
          <p:cNvPicPr>
            <a:picLocks noChangeAspect="1"/>
          </p:cNvPicPr>
          <p:nvPr/>
        </p:nvPicPr>
        <p:blipFill rotWithShape="1">
          <a:blip r:embed="rId3"/>
          <a:srcRect l="24976" t="5324" r="27005" b="27343"/>
          <a:stretch/>
        </p:blipFill>
        <p:spPr>
          <a:xfrm>
            <a:off x="9793356" y="1559271"/>
            <a:ext cx="1881809" cy="4617692"/>
          </a:xfrm>
          <a:prstGeom prst="rect">
            <a:avLst/>
          </a:prstGeom>
        </p:spPr>
      </p:pic>
    </p:spTree>
    <p:extLst>
      <p:ext uri="{BB962C8B-B14F-4D97-AF65-F5344CB8AC3E}">
        <p14:creationId xmlns:p14="http://schemas.microsoft.com/office/powerpoint/2010/main" val="1296089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What is a Nebulizer?</a:t>
            </a:r>
          </a:p>
        </p:txBody>
      </p:sp>
      <p:pic>
        <p:nvPicPr>
          <p:cNvPr id="4" name="Picture 3">
            <a:extLst>
              <a:ext uri="{FF2B5EF4-FFF2-40B4-BE49-F238E27FC236}">
                <a16:creationId xmlns:a16="http://schemas.microsoft.com/office/drawing/2014/main" id="{21F58F04-D285-41D8-A7EA-97E52AC04E76}"/>
              </a:ext>
            </a:extLst>
          </p:cNvPr>
          <p:cNvPicPr>
            <a:picLocks noChangeAspect="1"/>
          </p:cNvPicPr>
          <p:nvPr/>
        </p:nvPicPr>
        <p:blipFill rotWithShape="1">
          <a:blip r:embed="rId3"/>
          <a:srcRect l="48096" b="20421"/>
          <a:stretch/>
        </p:blipFill>
        <p:spPr>
          <a:xfrm>
            <a:off x="1362272" y="1600530"/>
            <a:ext cx="3669274" cy="5158350"/>
          </a:xfrm>
          <a:prstGeom prst="rect">
            <a:avLst/>
          </a:prstGeom>
        </p:spPr>
      </p:pic>
      <p:pic>
        <p:nvPicPr>
          <p:cNvPr id="7" name="Picture 6">
            <a:extLst>
              <a:ext uri="{FF2B5EF4-FFF2-40B4-BE49-F238E27FC236}">
                <a16:creationId xmlns:a16="http://schemas.microsoft.com/office/drawing/2014/main" id="{824BD0AE-A5AE-4AC9-A06D-D595B73EFFF3}"/>
              </a:ext>
            </a:extLst>
          </p:cNvPr>
          <p:cNvPicPr>
            <a:picLocks noChangeAspect="1"/>
          </p:cNvPicPr>
          <p:nvPr/>
        </p:nvPicPr>
        <p:blipFill rotWithShape="1">
          <a:blip r:embed="rId3"/>
          <a:srcRect l="4776" t="-1625" r="49085" b="22045"/>
          <a:stretch/>
        </p:blipFill>
        <p:spPr>
          <a:xfrm>
            <a:off x="7160455" y="1531792"/>
            <a:ext cx="3261727" cy="5158350"/>
          </a:xfrm>
          <a:prstGeom prst="rect">
            <a:avLst/>
          </a:prstGeom>
        </p:spPr>
      </p:pic>
      <p:sp>
        <p:nvSpPr>
          <p:cNvPr id="6" name="Rectangle 5">
            <a:extLst>
              <a:ext uri="{FF2B5EF4-FFF2-40B4-BE49-F238E27FC236}">
                <a16:creationId xmlns:a16="http://schemas.microsoft.com/office/drawing/2014/main" id="{352A369D-061A-41E5-BCB6-C2754C751B16}"/>
              </a:ext>
            </a:extLst>
          </p:cNvPr>
          <p:cNvSpPr/>
          <p:nvPr/>
        </p:nvSpPr>
        <p:spPr>
          <a:xfrm>
            <a:off x="9129932" y="5299673"/>
            <a:ext cx="1589649" cy="603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Mask Style</a:t>
            </a:r>
          </a:p>
        </p:txBody>
      </p:sp>
      <p:sp>
        <p:nvSpPr>
          <p:cNvPr id="9" name="Rectangle 8">
            <a:extLst>
              <a:ext uri="{FF2B5EF4-FFF2-40B4-BE49-F238E27FC236}">
                <a16:creationId xmlns:a16="http://schemas.microsoft.com/office/drawing/2014/main" id="{BEF17E7B-ED52-44E2-B85C-3217E8426B63}"/>
              </a:ext>
            </a:extLst>
          </p:cNvPr>
          <p:cNvSpPr/>
          <p:nvPr/>
        </p:nvSpPr>
        <p:spPr>
          <a:xfrm>
            <a:off x="3819378" y="5257470"/>
            <a:ext cx="1589649" cy="603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Hand Held Style</a:t>
            </a:r>
          </a:p>
        </p:txBody>
      </p:sp>
    </p:spTree>
    <p:extLst>
      <p:ext uri="{BB962C8B-B14F-4D97-AF65-F5344CB8AC3E}">
        <p14:creationId xmlns:p14="http://schemas.microsoft.com/office/powerpoint/2010/main" val="379993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CA327EFF-0354-42A9-90DA-5B35B032BB64}"/>
              </a:ext>
            </a:extLst>
          </p:cNvPr>
          <p:cNvSpPr>
            <a:spLocks noGrp="1"/>
          </p:cNvSpPr>
          <p:nvPr>
            <p:ph type="title"/>
          </p:nvPr>
        </p:nvSpPr>
        <p:spPr/>
        <p:txBody>
          <a:bodyPr>
            <a:normAutofit/>
          </a:bodyPr>
          <a:lstStyle/>
          <a:p>
            <a:pPr algn="ctr"/>
            <a:r>
              <a:rPr lang="en-US" altLang="en-US" sz="6000" b="1" dirty="0"/>
              <a:t>Nebulization Delivery Devices</a:t>
            </a:r>
          </a:p>
        </p:txBody>
      </p:sp>
      <p:sp>
        <p:nvSpPr>
          <p:cNvPr id="3" name="Content Placeholder 2">
            <a:extLst>
              <a:ext uri="{FF2B5EF4-FFF2-40B4-BE49-F238E27FC236}">
                <a16:creationId xmlns:a16="http://schemas.microsoft.com/office/drawing/2014/main" id="{E6B576B0-CA2A-43CB-8AB6-FD357D4CDD7C}"/>
              </a:ext>
            </a:extLst>
          </p:cNvPr>
          <p:cNvSpPr>
            <a:spLocks noGrp="1"/>
          </p:cNvSpPr>
          <p:nvPr>
            <p:ph idx="1"/>
          </p:nvPr>
        </p:nvSpPr>
        <p:spPr>
          <a:xfrm>
            <a:off x="838200" y="1825625"/>
            <a:ext cx="7881730" cy="4351338"/>
          </a:xfrm>
        </p:spPr>
        <p:txBody>
          <a:bodyPr rtlCol="0">
            <a:normAutofit/>
          </a:bodyPr>
          <a:lstStyle/>
          <a:p>
            <a:pPr fontAlgn="auto">
              <a:spcAft>
                <a:spcPts val="0"/>
              </a:spcAft>
              <a:defRPr/>
            </a:pPr>
            <a:r>
              <a:rPr lang="en-US" sz="3200" dirty="0"/>
              <a:t>Once the medication is picked up in the oxygen, it is delivered by inhalation as a mist to the patient.</a:t>
            </a:r>
          </a:p>
          <a:p>
            <a:pPr fontAlgn="auto">
              <a:spcAft>
                <a:spcPts val="0"/>
              </a:spcAft>
              <a:defRPr/>
            </a:pPr>
            <a:r>
              <a:rPr lang="en-US" sz="3200" dirty="0"/>
              <a:t>Inhalation can be done by:</a:t>
            </a:r>
          </a:p>
          <a:p>
            <a:pPr lvl="1">
              <a:defRPr/>
            </a:pPr>
            <a:r>
              <a:rPr lang="en-US" dirty="0"/>
              <a:t>A mouth-piece (hand-held nebulizer, aka HHN)</a:t>
            </a:r>
          </a:p>
          <a:p>
            <a:pPr lvl="1">
              <a:defRPr/>
            </a:pPr>
            <a:r>
              <a:rPr lang="en-US" dirty="0"/>
              <a:t>A mask</a:t>
            </a:r>
          </a:p>
          <a:p>
            <a:pPr lvl="1">
              <a:defRPr/>
            </a:pPr>
            <a:r>
              <a:rPr lang="en-US" dirty="0"/>
              <a:t>A BVM</a:t>
            </a:r>
          </a:p>
          <a:p>
            <a:pPr lvl="1">
              <a:defRPr/>
            </a:pPr>
            <a:r>
              <a:rPr lang="en-US" dirty="0"/>
              <a:t>A CPAP</a:t>
            </a:r>
          </a:p>
          <a:p>
            <a:pPr lvl="1">
              <a:defRPr/>
            </a:pPr>
            <a:r>
              <a:rPr lang="en-US" dirty="0"/>
              <a:t>Alternate devices</a:t>
            </a:r>
          </a:p>
        </p:txBody>
      </p:sp>
    </p:spTree>
    <p:extLst>
      <p:ext uri="{BB962C8B-B14F-4D97-AF65-F5344CB8AC3E}">
        <p14:creationId xmlns:p14="http://schemas.microsoft.com/office/powerpoint/2010/main" val="3430957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3106</TotalTime>
  <Words>2901</Words>
  <Application>Microsoft Office PowerPoint</Application>
  <PresentationFormat>Widescreen</PresentationFormat>
  <Paragraphs>281</Paragraphs>
  <Slides>40</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Symbol</vt:lpstr>
      <vt:lpstr>Office Theme</vt:lpstr>
      <vt:lpstr>Nebulizer Use by EMTs</vt:lpstr>
      <vt:lpstr>Objectives</vt:lpstr>
      <vt:lpstr>Objectives</vt:lpstr>
      <vt:lpstr>Note</vt:lpstr>
      <vt:lpstr>What is Nebulization?</vt:lpstr>
      <vt:lpstr>PowerPoint Presentation</vt:lpstr>
      <vt:lpstr>What is Nebulization?</vt:lpstr>
      <vt:lpstr>What is a Nebulizer?</vt:lpstr>
      <vt:lpstr>Nebulization Delivery Devices</vt:lpstr>
      <vt:lpstr>Nebulization Delivery Devices</vt:lpstr>
      <vt:lpstr>Nebulization Delivery Devices</vt:lpstr>
      <vt:lpstr>Nebulization Delivery Devices</vt:lpstr>
      <vt:lpstr>Nebulization Delivery Devices</vt:lpstr>
      <vt:lpstr>Nebulization Delivery Devices</vt:lpstr>
      <vt:lpstr>Nebulization Delivery Devices</vt:lpstr>
      <vt:lpstr>Nebulization Delivery Hints</vt:lpstr>
      <vt:lpstr>Nebulization Disadvantages</vt:lpstr>
      <vt:lpstr>What Can be Given By Nebulization?</vt:lpstr>
      <vt:lpstr>What about Maine?</vt:lpstr>
      <vt:lpstr>Medication Rights</vt:lpstr>
      <vt:lpstr>Medication Rights</vt:lpstr>
      <vt:lpstr>Medication Rights</vt:lpstr>
      <vt:lpstr>Medication Cross Check</vt:lpstr>
      <vt:lpstr>Medication Cross Check</vt:lpstr>
      <vt:lpstr>What is Ipratropium Bromide/Albuterol?</vt:lpstr>
      <vt:lpstr>What is Ipratropium Bromide/Albuterol?</vt:lpstr>
      <vt:lpstr>PowerPoint Presentation</vt:lpstr>
      <vt:lpstr>PowerPoint Presentation</vt:lpstr>
      <vt:lpstr>PowerPoint Presentation</vt:lpstr>
      <vt:lpstr>What are the adverse effects?</vt:lpstr>
      <vt:lpstr>Precautions</vt:lpstr>
      <vt:lpstr>Contraindications</vt:lpstr>
      <vt:lpstr>Dosage</vt:lpstr>
      <vt:lpstr>What is Nebulized Saline?</vt:lpstr>
      <vt:lpstr>PowerPoint Presentation</vt:lpstr>
      <vt:lpstr>Assessment</vt:lpstr>
      <vt:lpstr>Assessment</vt:lpstr>
      <vt:lpstr>Documentation</vt:lpstr>
      <vt:lpstr>Skills</vt:lpstr>
      <vt:lpstr>Thank You!  This completes the 2021 Maine EMS Nebulizer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Minkler, Marc A</dc:creator>
  <cp:lastModifiedBy>Minkler, Marc A</cp:lastModifiedBy>
  <cp:revision>61</cp:revision>
  <dcterms:created xsi:type="dcterms:W3CDTF">2021-09-15T15:37:10Z</dcterms:created>
  <dcterms:modified xsi:type="dcterms:W3CDTF">2021-11-24T19:41:47Z</dcterms:modified>
</cp:coreProperties>
</file>