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8" r:id="rId5"/>
    <p:sldId id="269" r:id="rId6"/>
    <p:sldId id="268" r:id="rId7"/>
    <p:sldId id="272" r:id="rId8"/>
    <p:sldId id="273" r:id="rId9"/>
    <p:sldId id="270"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85DDAB-4635-496E-ABA2-5889C6B390AF}">
          <p14:sldIdLst>
            <p14:sldId id="258"/>
            <p14:sldId id="269"/>
            <p14:sldId id="268"/>
            <p14:sldId id="272"/>
            <p14:sldId id="273"/>
            <p14:sldId id="270"/>
          </p14:sldIdLst>
        </p14:section>
        <p14:section name="Additional Slides" id="{2D8EAA53-7BD3-40D0-9B8F-6C0F952A4D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A9122C-387F-A7A2-9F6D-E08123B456C1}" name="Lisa Destro" initials="LD" userId="S::ldestro@camsys.com::ba469ccd-bf65-4b1a-9f9d-77b4fb2a23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765"/>
    <a:srgbClr val="FFFFFF"/>
    <a:srgbClr val="75B6E5"/>
    <a:srgbClr val="42BA97"/>
    <a:srgbClr val="305884"/>
    <a:srgbClr val="2FB2E4"/>
    <a:srgbClr val="305785"/>
    <a:srgbClr val="7AB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1DEB65-89E1-4621-A26F-D6456FE301B5}" type="datetimeFigureOut">
              <a:rPr lang="en-US" smtClean="0"/>
              <a:t>6/21/2023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3942A6-9C33-40C4-A82B-BBEB07594789}" type="slidenum">
              <a:rPr lang="en-US" smtClean="0"/>
              <a:t>‹#›</a:t>
            </a:fld>
            <a:endParaRPr lang="en-US"/>
          </a:p>
        </p:txBody>
      </p:sp>
    </p:spTree>
    <p:extLst>
      <p:ext uri="{BB962C8B-B14F-4D97-AF65-F5344CB8AC3E}">
        <p14:creationId xmlns:p14="http://schemas.microsoft.com/office/powerpoint/2010/main" val="275948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942A6-9C33-40C4-A82B-BBEB07594789}" type="slidenum">
              <a:rPr lang="en-US" smtClean="0"/>
              <a:t>1</a:t>
            </a:fld>
            <a:endParaRPr lang="en-US"/>
          </a:p>
        </p:txBody>
      </p:sp>
    </p:spTree>
    <p:extLst>
      <p:ext uri="{BB962C8B-B14F-4D97-AF65-F5344CB8AC3E}">
        <p14:creationId xmlns:p14="http://schemas.microsoft.com/office/powerpoint/2010/main" val="197650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942A6-9C33-40C4-A82B-BBEB07594789}" type="slidenum">
              <a:rPr lang="en-US" smtClean="0"/>
              <a:t>2</a:t>
            </a:fld>
            <a:endParaRPr lang="en-US"/>
          </a:p>
        </p:txBody>
      </p:sp>
    </p:spTree>
    <p:extLst>
      <p:ext uri="{BB962C8B-B14F-4D97-AF65-F5344CB8AC3E}">
        <p14:creationId xmlns:p14="http://schemas.microsoft.com/office/powerpoint/2010/main" val="284550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942A6-9C33-40C4-A82B-BBEB07594789}" type="slidenum">
              <a:rPr lang="en-US" smtClean="0"/>
              <a:t>3</a:t>
            </a:fld>
            <a:endParaRPr lang="en-US"/>
          </a:p>
        </p:txBody>
      </p:sp>
    </p:spTree>
    <p:extLst>
      <p:ext uri="{BB962C8B-B14F-4D97-AF65-F5344CB8AC3E}">
        <p14:creationId xmlns:p14="http://schemas.microsoft.com/office/powerpoint/2010/main" val="424894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942A6-9C33-40C4-A82B-BBEB07594789}" type="slidenum">
              <a:rPr lang="en-US" smtClean="0"/>
              <a:t>4</a:t>
            </a:fld>
            <a:endParaRPr lang="en-US"/>
          </a:p>
        </p:txBody>
      </p:sp>
    </p:spTree>
    <p:extLst>
      <p:ext uri="{BB962C8B-B14F-4D97-AF65-F5344CB8AC3E}">
        <p14:creationId xmlns:p14="http://schemas.microsoft.com/office/powerpoint/2010/main" val="247099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942A6-9C33-40C4-A82B-BBEB07594789}" type="slidenum">
              <a:rPr lang="en-US" smtClean="0"/>
              <a:t>5</a:t>
            </a:fld>
            <a:endParaRPr lang="en-US"/>
          </a:p>
        </p:txBody>
      </p:sp>
    </p:spTree>
    <p:extLst>
      <p:ext uri="{BB962C8B-B14F-4D97-AF65-F5344CB8AC3E}">
        <p14:creationId xmlns:p14="http://schemas.microsoft.com/office/powerpoint/2010/main" val="271920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3942A6-9C33-40C4-A82B-BBEB07594789}" type="slidenum">
              <a:rPr lang="en-US" smtClean="0"/>
              <a:t>6</a:t>
            </a:fld>
            <a:endParaRPr lang="en-US"/>
          </a:p>
        </p:txBody>
      </p:sp>
    </p:spTree>
    <p:extLst>
      <p:ext uri="{BB962C8B-B14F-4D97-AF65-F5344CB8AC3E}">
        <p14:creationId xmlns:p14="http://schemas.microsoft.com/office/powerpoint/2010/main" val="3780378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atin typeface="Century Gothic" panose="020B0502020202020204"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75000"/>
                    <a:lumOff val="25000"/>
                  </a:schemeClr>
                </a:solidFill>
                <a:latin typeface="Century Gothic" panose="020B050202020202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solidFill>
                  <a:schemeClr val="bg2">
                    <a:lumMod val="25000"/>
                  </a:schemeClr>
                </a:solidFill>
              </a:defRPr>
            </a:lvl1pPr>
          </a:lstStyle>
          <a:p>
            <a:fld id="{6AD6EE87-EBD5-4F12-A48A-63ACA297AC8F}" type="datetimeFigureOut">
              <a:rPr lang="en-US" smtClean="0"/>
              <a:pPr/>
              <a:t>6/21/2023</a:t>
            </a:fld>
            <a:endParaRPr lang="en-US"/>
          </a:p>
        </p:txBody>
      </p:sp>
      <p:sp>
        <p:nvSpPr>
          <p:cNvPr id="5" name="Footer Placeholder 4"/>
          <p:cNvSpPr>
            <a:spLocks noGrp="1"/>
          </p:cNvSpPr>
          <p:nvPr>
            <p:ph type="ftr" sz="quarter" idx="11"/>
          </p:nvPr>
        </p:nvSpPr>
        <p:spPr/>
        <p:txBody>
          <a:bodyPr/>
          <a:lstStyle>
            <a:lvl1pPr>
              <a:defRPr>
                <a:solidFill>
                  <a:schemeClr val="bg2">
                    <a:lumMod val="25000"/>
                  </a:schemeClr>
                </a:solidFill>
              </a:defRPr>
            </a:lvl1p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423419" y="5264106"/>
            <a:ext cx="0" cy="9144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6671"/>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13" name="Picture 12"/>
          <p:cNvPicPr>
            <a:picLocks noChangeAspect="1"/>
          </p:cNvPicPr>
          <p:nvPr userDrawn="1"/>
        </p:nvPicPr>
        <p:blipFill>
          <a:blip r:embed="rId2"/>
          <a:stretch>
            <a:fillRect/>
          </a:stretch>
        </p:blipFill>
        <p:spPr>
          <a:xfrm>
            <a:off x="10744391" y="6414033"/>
            <a:ext cx="1311952" cy="366126"/>
          </a:xfrm>
          <a:prstGeom prst="rect">
            <a:avLst/>
          </a:prstGeom>
        </p:spPr>
      </p:pic>
      <p:pic>
        <p:nvPicPr>
          <p:cNvPr id="11" name="Picture 10">
            <a:extLst>
              <a:ext uri="{FF2B5EF4-FFF2-40B4-BE49-F238E27FC236}">
                <a16:creationId xmlns:a16="http://schemas.microsoft.com/office/drawing/2014/main" id="{AB5EE084-0ED1-4150-AA06-0AF439DFD2CF}"/>
              </a:ext>
            </a:extLst>
          </p:cNvPr>
          <p:cNvPicPr>
            <a:picLocks noChangeAspect="1"/>
          </p:cNvPicPr>
          <p:nvPr userDrawn="1"/>
        </p:nvPicPr>
        <p:blipFill>
          <a:blip r:embed="rId3"/>
          <a:srcRect/>
          <a:stretch/>
        </p:blipFill>
        <p:spPr>
          <a:xfrm>
            <a:off x="1512" y="173109"/>
            <a:ext cx="12188975" cy="4572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6/21/2023</a:t>
            </a:fld>
            <a:endParaRPr lang="en-US"/>
          </a:p>
        </p:txBody>
      </p:sp>
      <p:sp>
        <p:nvSpPr>
          <p:cNvPr id="6" name="Footer Placeholder 5"/>
          <p:cNvSpPr>
            <a:spLocks noGrp="1"/>
          </p:cNvSpPr>
          <p:nvPr>
            <p:ph type="ftr" sz="quarter" idx="11"/>
          </p:nvPr>
        </p:nvSpPr>
        <p:spPr/>
        <p:txBody>
          <a:bodyPr/>
          <a:lstStyle/>
          <a:p>
            <a:endParaRPr lang="en-US"/>
          </a:p>
        </p:txBody>
      </p:sp>
      <p:cxnSp>
        <p:nvCxnSpPr>
          <p:cNvPr id="8" name="Straight Connector 7"/>
          <p:cNvCxnSpPr/>
          <p:nvPr/>
        </p:nvCxnSpPr>
        <p:spPr>
          <a:xfrm flipV="1">
            <a:off x="8423419" y="5264106"/>
            <a:ext cx="0" cy="914400"/>
          </a:xfrm>
          <a:prstGeom prst="line">
            <a:avLst/>
          </a:prstGeom>
          <a:ln/>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17145"/>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10" name="Picture 9"/>
          <p:cNvPicPr>
            <a:picLocks noChangeAspect="1"/>
          </p:cNvPicPr>
          <p:nvPr userDrawn="1"/>
        </p:nvPicPr>
        <p:blipFill>
          <a:blip r:embed="rId2"/>
          <a:stretch>
            <a:fillRect/>
          </a:stretch>
        </p:blipFill>
        <p:spPr>
          <a:xfrm>
            <a:off x="10782131" y="6413188"/>
            <a:ext cx="1311952" cy="366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40110"/>
            <a:ext cx="4032505"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6/21/2023</a:t>
            </a:fld>
            <a:endParaRPr lang="en-US"/>
          </a:p>
        </p:txBody>
      </p:sp>
      <p:sp>
        <p:nvSpPr>
          <p:cNvPr id="6" name="Footer Placeholder 5"/>
          <p:cNvSpPr>
            <a:spLocks noGrp="1"/>
          </p:cNvSpPr>
          <p:nvPr>
            <p:ph type="ftr" sz="quarter" idx="11"/>
          </p:nvPr>
        </p:nvSpPr>
        <p:spPr/>
        <p:txBody>
          <a:bodyPr/>
          <a:lstStyle/>
          <a:p>
            <a:endParaRPr lang="en-US"/>
          </a:p>
        </p:txBody>
      </p:sp>
      <p:cxnSp>
        <p:nvCxnSpPr>
          <p:cNvPr id="8" name="Straight Connector 7"/>
          <p:cNvCxnSpPr/>
          <p:nvPr/>
        </p:nvCxnSpPr>
        <p:spPr>
          <a:xfrm flipV="1">
            <a:off x="8423419" y="5264106"/>
            <a:ext cx="0" cy="914400"/>
          </a:xfrm>
          <a:prstGeom prst="line">
            <a:avLst/>
          </a:prstGeom>
          <a:ln/>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17145"/>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10" name="Picture 9"/>
          <p:cNvPicPr>
            <a:picLocks noChangeAspect="1"/>
          </p:cNvPicPr>
          <p:nvPr userDrawn="1"/>
        </p:nvPicPr>
        <p:blipFill>
          <a:blip r:embed="rId2"/>
          <a:stretch>
            <a:fillRect/>
          </a:stretch>
        </p:blipFill>
        <p:spPr>
          <a:xfrm>
            <a:off x="10782131" y="6413188"/>
            <a:ext cx="1311952" cy="366126"/>
          </a:xfrm>
          <a:prstGeom prst="rect">
            <a:avLst/>
          </a:prstGeom>
        </p:spPr>
      </p:pic>
      <p:sp>
        <p:nvSpPr>
          <p:cNvPr id="11" name="Picture Placeholder 2"/>
          <p:cNvSpPr>
            <a:spLocks noGrp="1" noChangeAspect="1"/>
          </p:cNvSpPr>
          <p:nvPr>
            <p:ph type="pic" idx="12"/>
          </p:nvPr>
        </p:nvSpPr>
        <p:spPr>
          <a:xfrm>
            <a:off x="4114800" y="140110"/>
            <a:ext cx="4032504"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noChangeAspect="1"/>
          </p:cNvSpPr>
          <p:nvPr>
            <p:ph type="pic" idx="13"/>
          </p:nvPr>
        </p:nvSpPr>
        <p:spPr>
          <a:xfrm>
            <a:off x="8229599" y="140110"/>
            <a:ext cx="3962399" cy="4572000"/>
          </a:xfrm>
          <a:solidFill>
            <a:srgbClr val="305785"/>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89376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24128" y="274320"/>
            <a:ext cx="9720072" cy="146304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6/21/2023</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fld id="{A5D3794B-289A-4A80-97D7-111025398D45}" type="datetimeFigureOut">
              <a:rPr lang="en-US" smtClean="0"/>
              <a:pPr/>
              <a:t>6/21/2023</a:t>
            </a:fld>
            <a:endParaRPr lang="en-US"/>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320675" y="548640"/>
            <a:ext cx="5330952" cy="1463040"/>
          </a:xfrm>
        </p:spPr>
        <p:txBody>
          <a:bodyPr>
            <a:normAutofit/>
          </a:bodyPr>
          <a:lstStyle>
            <a:lvl1pPr algn="l">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a:p>
        </p:txBody>
      </p:sp>
      <p:sp>
        <p:nvSpPr>
          <p:cNvPr id="4" name="Date Placeholder 3"/>
          <p:cNvSpPr>
            <a:spLocks noGrp="1"/>
          </p:cNvSpPr>
          <p:nvPr>
            <p:ph type="dt" sz="half" idx="11"/>
          </p:nvPr>
        </p:nvSpPr>
        <p:spPr/>
        <p:txBody>
          <a:bodyPr/>
          <a:lstStyle/>
          <a:p>
            <a:fld id="{90298CD5-6C1E-4009-B41F-6DF62E31D3BE}" type="datetimeFigureOut">
              <a:rPr lang="en-US" smtClean="0"/>
              <a:pPr/>
              <a:t>6/21/2023</a:t>
            </a:fld>
            <a:endParaRPr lang="en-US"/>
          </a:p>
        </p:txBody>
      </p:sp>
      <p:sp>
        <p:nvSpPr>
          <p:cNvPr id="5" name="Footer Placeholder 4"/>
          <p:cNvSpPr>
            <a:spLocks noGrp="1"/>
          </p:cNvSpPr>
          <p:nvPr>
            <p:ph type="ftr" sz="quarter" idx="12"/>
          </p:nvPr>
        </p:nvSpPr>
        <p:spPr/>
        <p:txBody>
          <a:bodyPr/>
          <a:lstStyle/>
          <a:p>
            <a:endParaRPr lang="en-US"/>
          </a:p>
        </p:txBody>
      </p:sp>
      <p:sp>
        <p:nvSpPr>
          <p:cNvPr id="7" name="Picture Placeholder 6"/>
          <p:cNvSpPr>
            <a:spLocks noGrp="1"/>
          </p:cNvSpPr>
          <p:nvPr>
            <p:ph type="pic" sz="quarter" idx="13" hasCustomPrompt="1"/>
          </p:nvPr>
        </p:nvSpPr>
        <p:spPr>
          <a:xfrm>
            <a:off x="5970588" y="128016"/>
            <a:ext cx="6221412" cy="6254496"/>
          </a:xfrm>
          <a:solidFill>
            <a:schemeClr val="bg1">
              <a:lumMod val="95000"/>
            </a:schemeClr>
          </a:solidFill>
          <a:ln>
            <a:noFill/>
          </a:ln>
        </p:spPr>
        <p:txBody>
          <a:bodyPr/>
          <a:lstStyle>
            <a:lvl1pPr>
              <a:defRPr>
                <a:solidFill>
                  <a:schemeClr val="tx1">
                    <a:lumMod val="75000"/>
                    <a:lumOff val="25000"/>
                  </a:schemeClr>
                </a:solidFill>
              </a:defRPr>
            </a:lvl1pPr>
          </a:lstStyle>
          <a:p>
            <a:r>
              <a:rPr lang="en-US"/>
              <a:t>Click to add picture</a:t>
            </a:r>
          </a:p>
        </p:txBody>
      </p:sp>
      <p:sp>
        <p:nvSpPr>
          <p:cNvPr id="9" name="Text Placeholder 8"/>
          <p:cNvSpPr>
            <a:spLocks noGrp="1"/>
          </p:cNvSpPr>
          <p:nvPr>
            <p:ph type="body" sz="quarter" idx="14"/>
          </p:nvPr>
        </p:nvSpPr>
        <p:spPr>
          <a:xfrm>
            <a:off x="320675" y="2295144"/>
            <a:ext cx="5394325" cy="3913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83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on left">
    <p:spTree>
      <p:nvGrpSpPr>
        <p:cNvPr id="1" name=""/>
        <p:cNvGrpSpPr/>
        <p:nvPr/>
      </p:nvGrpSpPr>
      <p:grpSpPr>
        <a:xfrm>
          <a:off x="0" y="0"/>
          <a:ext cx="0" cy="0"/>
          <a:chOff x="0" y="0"/>
          <a:chExt cx="0" cy="0"/>
        </a:xfrm>
      </p:grpSpPr>
      <p:sp>
        <p:nvSpPr>
          <p:cNvPr id="2" name="Title 1"/>
          <p:cNvSpPr>
            <a:spLocks noGrp="1"/>
          </p:cNvSpPr>
          <p:nvPr>
            <p:ph type="title"/>
          </p:nvPr>
        </p:nvSpPr>
        <p:spPr>
          <a:xfrm>
            <a:off x="6646022" y="530352"/>
            <a:ext cx="5244226" cy="1463040"/>
          </a:xfrm>
        </p:spPr>
        <p:txBody>
          <a:bodyPr>
            <a:normAutofit/>
          </a:bodyPr>
          <a:lstStyle>
            <a:lvl1pPr algn="l">
              <a:defRPr sz="3600"/>
            </a:lvl1pPr>
          </a:lstStyle>
          <a:p>
            <a:r>
              <a:rPr lang="en-US"/>
              <a:t>Click to edit Master title style</a:t>
            </a:r>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a:p>
        </p:txBody>
      </p:sp>
      <p:sp>
        <p:nvSpPr>
          <p:cNvPr id="4" name="Date Placeholder 3"/>
          <p:cNvSpPr>
            <a:spLocks noGrp="1"/>
          </p:cNvSpPr>
          <p:nvPr>
            <p:ph type="dt" sz="half" idx="11"/>
          </p:nvPr>
        </p:nvSpPr>
        <p:spPr/>
        <p:txBody>
          <a:bodyPr/>
          <a:lstStyle/>
          <a:p>
            <a:fld id="{90298CD5-6C1E-4009-B41F-6DF62E31D3BE}" type="datetimeFigureOut">
              <a:rPr lang="en-US" smtClean="0"/>
              <a:pPr/>
              <a:t>6/21/2023</a:t>
            </a:fld>
            <a:endParaRPr lang="en-US"/>
          </a:p>
        </p:txBody>
      </p:sp>
      <p:sp>
        <p:nvSpPr>
          <p:cNvPr id="5" name="Footer Placeholder 4"/>
          <p:cNvSpPr>
            <a:spLocks noGrp="1"/>
          </p:cNvSpPr>
          <p:nvPr>
            <p:ph type="ftr" sz="quarter" idx="12"/>
          </p:nvPr>
        </p:nvSpPr>
        <p:spPr/>
        <p:txBody>
          <a:bodyPr/>
          <a:lstStyle/>
          <a:p>
            <a:endParaRPr lang="en-US"/>
          </a:p>
        </p:txBody>
      </p:sp>
      <p:sp>
        <p:nvSpPr>
          <p:cNvPr id="7" name="Picture Placeholder 6"/>
          <p:cNvSpPr>
            <a:spLocks noGrp="1"/>
          </p:cNvSpPr>
          <p:nvPr>
            <p:ph type="pic" sz="quarter" idx="13" hasCustomPrompt="1"/>
          </p:nvPr>
        </p:nvSpPr>
        <p:spPr>
          <a:xfrm>
            <a:off x="0" y="130933"/>
            <a:ext cx="6221412" cy="6254496"/>
          </a:xfrm>
          <a:solidFill>
            <a:schemeClr val="bg1">
              <a:lumMod val="95000"/>
            </a:schemeClr>
          </a:solidFill>
          <a:ln>
            <a:noFill/>
          </a:ln>
        </p:spPr>
        <p:txBody>
          <a:bodyPr/>
          <a:lstStyle>
            <a:lvl1pPr>
              <a:defRPr>
                <a:solidFill>
                  <a:schemeClr val="tx1">
                    <a:lumMod val="75000"/>
                    <a:lumOff val="25000"/>
                  </a:schemeClr>
                </a:solidFill>
              </a:defRPr>
            </a:lvl1pPr>
          </a:lstStyle>
          <a:p>
            <a:r>
              <a:rPr lang="en-US"/>
              <a:t>Click to add picture</a:t>
            </a:r>
          </a:p>
        </p:txBody>
      </p:sp>
      <p:sp>
        <p:nvSpPr>
          <p:cNvPr id="9" name="Text Placeholder 8"/>
          <p:cNvSpPr>
            <a:spLocks noGrp="1"/>
          </p:cNvSpPr>
          <p:nvPr>
            <p:ph type="body" sz="quarter" idx="14"/>
          </p:nvPr>
        </p:nvSpPr>
        <p:spPr>
          <a:xfrm>
            <a:off x="6638544" y="2020824"/>
            <a:ext cx="5306568" cy="4187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4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292608"/>
            <a:ext cx="9720072" cy="1463040"/>
          </a:xfrm>
        </p:spPr>
        <p:txBody>
          <a:bodyPr/>
          <a:lstStyle/>
          <a:p>
            <a:r>
              <a:rPr lang="en-US"/>
              <a:t>Click to edit Master title style</a:t>
            </a:r>
          </a:p>
        </p:txBody>
      </p:sp>
      <p:sp>
        <p:nvSpPr>
          <p:cNvPr id="3" name="Content Placeholder 2"/>
          <p:cNvSpPr>
            <a:spLocks noGrp="1"/>
          </p:cNvSpPr>
          <p:nvPr>
            <p:ph sz="half" idx="1"/>
          </p:nvPr>
        </p:nvSpPr>
        <p:spPr>
          <a:xfrm>
            <a:off x="1024127" y="1819656"/>
            <a:ext cx="4736593"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1819656"/>
            <a:ext cx="4736593"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rgbClr val="7AB5D5"/>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rgbClr val="7AB5D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 y="15654"/>
            <a:ext cx="12192000" cy="6369161"/>
          </a:xfrm>
          <a:prstGeom prst="rect">
            <a:avLst/>
          </a:prstGeom>
          <a:solidFill>
            <a:srgbClr val="305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Rectangle 5"/>
          <p:cNvSpPr/>
          <p:nvPr userDrawn="1"/>
        </p:nvSpPr>
        <p:spPr>
          <a:xfrm>
            <a:off x="-1" y="0"/>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2" name="Date Placeholder 1"/>
          <p:cNvSpPr>
            <a:spLocks noGrp="1"/>
          </p:cNvSpPr>
          <p:nvPr>
            <p:ph type="dt" sz="half" idx="10"/>
          </p:nvPr>
        </p:nvSpPr>
        <p:spPr/>
        <p:txBody>
          <a:bodyPr/>
          <a:lstStyle/>
          <a:p>
            <a:fld id="{56E91E96-98B0-4413-9547-46F3504108EF}" type="datetimeFigureOut">
              <a:rPr lang="en-US" dirty="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lumMod val="85000"/>
                  </a:schemeClr>
                </a:solidFill>
              </a:defRPr>
            </a:lvl1pPr>
          </a:lstStyle>
          <a:p>
            <a:fld id="{4FAB73BC-B049-4115-A692-8D63A059BFB8}"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10744391" y="6414033"/>
            <a:ext cx="1311952" cy="366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30936" y="471509"/>
            <a:ext cx="4782312" cy="1723051"/>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471509"/>
            <a:ext cx="5678424" cy="5536099"/>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936" y="2257506"/>
            <a:ext cx="4782312" cy="3731308"/>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2634"/>
            <a:ext cx="12192000" cy="6400800"/>
          </a:xfrm>
          <a:prstGeom prst="rect">
            <a:avLst/>
          </a:prstGeom>
          <a:solidFill>
            <a:srgbClr val="305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 name="Rectangle 8"/>
          <p:cNvSpPr/>
          <p:nvPr userDrawn="1"/>
        </p:nvSpPr>
        <p:spPr>
          <a:xfrm>
            <a:off x="-1" y="-17145"/>
            <a:ext cx="12192000" cy="148111"/>
          </a:xfrm>
          <a:prstGeom prst="rect">
            <a:avLst/>
          </a:prstGeom>
          <a:solidFill>
            <a:srgbClr val="EAB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2" name="Title Placeholder 1"/>
          <p:cNvSpPr>
            <a:spLocks noGrp="1"/>
          </p:cNvSpPr>
          <p:nvPr>
            <p:ph type="title"/>
          </p:nvPr>
        </p:nvSpPr>
        <p:spPr>
          <a:xfrm>
            <a:off x="1024128" y="274320"/>
            <a:ext cx="9720072" cy="14630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1809898"/>
            <a:ext cx="9720073" cy="4499462"/>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75000"/>
                    <a:lumOff val="25000"/>
                  </a:schemeClr>
                </a:solidFill>
                <a:latin typeface="+mj-lt"/>
              </a:defRPr>
            </a:lvl1pPr>
          </a:lstStyle>
          <a:p>
            <a:fld id="{90298CD5-6C1E-4009-B41F-6DF62E31D3BE}" type="datetimeFigureOut">
              <a:rPr lang="en-US" smtClean="0"/>
              <a:pPr/>
              <a:t>6/21/2023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bg1">
                    <a:lumMod val="85000"/>
                  </a:schemeClr>
                </a:solidFill>
                <a:latin typeface="+mj-lt"/>
              </a:defRPr>
            </a:lvl1pPr>
          </a:lstStyle>
          <a:p>
            <a:endParaRPr lang="en-US"/>
          </a:p>
        </p:txBody>
      </p:sp>
      <p:pic>
        <p:nvPicPr>
          <p:cNvPr id="17" name="Picture 16"/>
          <p:cNvPicPr>
            <a:picLocks noChangeAspect="1"/>
          </p:cNvPicPr>
          <p:nvPr userDrawn="1"/>
        </p:nvPicPr>
        <p:blipFill>
          <a:blip r:embed="rId14"/>
          <a:stretch>
            <a:fillRect/>
          </a:stretch>
        </p:blipFill>
        <p:spPr>
          <a:xfrm>
            <a:off x="10782131" y="6413188"/>
            <a:ext cx="1311952" cy="3661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56" r:id="rId9"/>
    <p:sldLayoutId id="2147483660" r:id="rId10"/>
    <p:sldLayoutId id="2147483663"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400" kern="1200" cap="all" spc="100" baseline="0">
          <a:solidFill>
            <a:srgbClr val="EAB765"/>
          </a:solidFill>
          <a:latin typeface="Century Gothic" panose="020B0502020202020204" pitchFamily="34" charset="0"/>
          <a:ea typeface="+mj-ea"/>
          <a:cs typeface="+mj-cs"/>
        </a:defRPr>
      </a:lvl1pPr>
    </p:titleStyle>
    <p:bodyStyle>
      <a:lvl1pPr marL="342900" indent="-342900" algn="l" defTabSz="914400" rtl="0" eaLnBrk="1" latinLnBrk="0" hangingPunct="1">
        <a:lnSpc>
          <a:spcPct val="90000"/>
        </a:lnSpc>
        <a:spcBef>
          <a:spcPts val="1200"/>
        </a:spcBef>
        <a:spcAft>
          <a:spcPts val="200"/>
        </a:spcAft>
        <a:buClr>
          <a:schemeClr val="bg1">
            <a:lumMod val="95000"/>
          </a:schemeClr>
        </a:buClr>
        <a:buSzPct val="100000"/>
        <a:buFont typeface="Tw Cen MT" panose="020B0602020104020603" pitchFamily="34" charset="0"/>
        <a:buChar char="»"/>
        <a:defRPr sz="2400" kern="1200">
          <a:solidFill>
            <a:schemeClr val="bg1">
              <a:lumMod val="95000"/>
            </a:schemeClr>
          </a:solidFill>
          <a:latin typeface="+mn-lt"/>
          <a:ea typeface="+mn-ea"/>
          <a:cs typeface="+mn-cs"/>
        </a:defRPr>
      </a:lvl1pPr>
      <a:lvl2pPr marL="571500" indent="-250825" algn="l" defTabSz="914400" rtl="0" eaLnBrk="1" latinLnBrk="0" hangingPunct="1">
        <a:lnSpc>
          <a:spcPct val="90000"/>
        </a:lnSpc>
        <a:spcBef>
          <a:spcPts val="200"/>
        </a:spcBef>
        <a:spcAft>
          <a:spcPts val="400"/>
        </a:spcAft>
        <a:buClr>
          <a:schemeClr val="accent2"/>
        </a:buClr>
        <a:buSzPct val="120000"/>
        <a:buFont typeface="Wingdings 3" pitchFamily="18" charset="2"/>
        <a:buChar char=""/>
        <a:defRPr sz="2000" kern="1200">
          <a:solidFill>
            <a:schemeClr val="bg1">
              <a:lumMod val="95000"/>
            </a:schemeClr>
          </a:solidFill>
          <a:latin typeface="+mn-lt"/>
          <a:ea typeface="+mn-ea"/>
          <a:cs typeface="+mn-cs"/>
        </a:defRPr>
      </a:lvl2pPr>
      <a:lvl3pPr marL="800100" indent="-228600" algn="l" defTabSz="914400" rtl="0" eaLnBrk="1" latinLnBrk="0" hangingPunct="1">
        <a:lnSpc>
          <a:spcPct val="90000"/>
        </a:lnSpc>
        <a:spcBef>
          <a:spcPts val="200"/>
        </a:spcBef>
        <a:spcAft>
          <a:spcPts val="400"/>
        </a:spcAft>
        <a:buClr>
          <a:schemeClr val="accent3"/>
        </a:buClr>
        <a:buFont typeface="Acumin Pro" panose="020B0504020202020204" pitchFamily="34" charset="0"/>
        <a:buChar char="–"/>
        <a:defRPr sz="1800" kern="1200">
          <a:solidFill>
            <a:schemeClr val="bg1">
              <a:lumMod val="95000"/>
            </a:schemeClr>
          </a:solidFill>
          <a:latin typeface="+mn-lt"/>
          <a:ea typeface="+mn-ea"/>
          <a:cs typeface="+mn-cs"/>
        </a:defRPr>
      </a:lvl3pPr>
      <a:lvl4pPr marL="1028700" indent="-228600" algn="l" defTabSz="914400" rtl="0" eaLnBrk="1" latinLnBrk="0" hangingPunct="1">
        <a:lnSpc>
          <a:spcPct val="90000"/>
        </a:lnSpc>
        <a:spcBef>
          <a:spcPts val="200"/>
        </a:spcBef>
        <a:spcAft>
          <a:spcPts val="400"/>
        </a:spcAft>
        <a:buClr>
          <a:schemeClr val="accent4">
            <a:lumMod val="60000"/>
            <a:lumOff val="40000"/>
          </a:schemeClr>
        </a:buClr>
        <a:buFont typeface="Arial" panose="020B0604020202020204" pitchFamily="34" charset="0"/>
        <a:buChar char="•"/>
        <a:defRPr sz="1600" kern="1200">
          <a:solidFill>
            <a:schemeClr val="bg1">
              <a:lumMod val="95000"/>
            </a:schemeClr>
          </a:solidFill>
          <a:latin typeface="+mn-lt"/>
          <a:ea typeface="+mn-ea"/>
          <a:cs typeface="+mn-cs"/>
        </a:defRPr>
      </a:lvl4pPr>
      <a:lvl5pPr marL="1257300" indent="-228600" algn="l" defTabSz="914400" rtl="0" eaLnBrk="1" latinLnBrk="0" hangingPunct="1">
        <a:lnSpc>
          <a:spcPct val="90000"/>
        </a:lnSpc>
        <a:spcBef>
          <a:spcPts val="200"/>
        </a:spcBef>
        <a:spcAft>
          <a:spcPts val="400"/>
        </a:spcAft>
        <a:buClr>
          <a:schemeClr val="bg1">
            <a:lumMod val="95000"/>
          </a:schemeClr>
        </a:buClr>
        <a:buFont typeface="Wingdings 3" pitchFamily="18" charset="2"/>
        <a:buChar char=""/>
        <a:defRPr sz="1400" kern="1200">
          <a:solidFill>
            <a:schemeClr val="bg1">
              <a:lumMod val="9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aine.gov/mdot/ofps/ruac/index.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43" y="1580295"/>
            <a:ext cx="4226298" cy="1463040"/>
          </a:xfrm>
        </p:spPr>
        <p:txBody>
          <a:bodyPr>
            <a:normAutofit fontScale="90000"/>
          </a:bodyPr>
          <a:lstStyle/>
          <a:p>
            <a:br>
              <a:rPr lang="en-US" dirty="0"/>
            </a:br>
            <a:r>
              <a:rPr lang="en-US" sz="3600" dirty="0"/>
              <a:t>Lower Road</a:t>
            </a:r>
            <a:br>
              <a:rPr lang="en-US" sz="3600" dirty="0"/>
            </a:br>
            <a:r>
              <a:rPr lang="en-US" sz="3600" dirty="0"/>
              <a:t>Rail Use Advisory Council (RUAC)</a:t>
            </a:r>
            <a:br>
              <a:rPr lang="en-US" sz="3600" dirty="0"/>
            </a:br>
            <a:br>
              <a:rPr lang="en-US" sz="3600" dirty="0"/>
            </a:br>
            <a:r>
              <a:rPr lang="en-US" sz="3600" dirty="0"/>
              <a:t>public meeting MEETING</a:t>
            </a:r>
          </a:p>
        </p:txBody>
      </p:sp>
      <p:sp>
        <p:nvSpPr>
          <p:cNvPr id="5" name="Text Placeholder 4">
            <a:extLst>
              <a:ext uri="{FF2B5EF4-FFF2-40B4-BE49-F238E27FC236}">
                <a16:creationId xmlns:a16="http://schemas.microsoft.com/office/drawing/2014/main" id="{A5ED34C4-61BD-4581-A067-0379798FC43D}"/>
              </a:ext>
            </a:extLst>
          </p:cNvPr>
          <p:cNvSpPr>
            <a:spLocks noGrp="1"/>
          </p:cNvSpPr>
          <p:nvPr>
            <p:ph type="body" sz="quarter" idx="4294967295"/>
          </p:nvPr>
        </p:nvSpPr>
        <p:spPr>
          <a:xfrm>
            <a:off x="447243" y="3954861"/>
            <a:ext cx="3372465" cy="2100263"/>
          </a:xfrm>
        </p:spPr>
        <p:txBody>
          <a:bodyPr/>
          <a:lstStyle/>
          <a:p>
            <a:pPr marL="0" indent="0">
              <a:buNone/>
            </a:pPr>
            <a:r>
              <a:rPr lang="en-US" i="1" dirty="0"/>
              <a:t>June 22, 6-7:30 pm</a:t>
            </a:r>
          </a:p>
        </p:txBody>
      </p:sp>
      <p:pic>
        <p:nvPicPr>
          <p:cNvPr id="10" name="Picture 9" descr="A picture containing tree, outdoor, grass, plant&#10;&#10;Description automatically generated">
            <a:extLst>
              <a:ext uri="{FF2B5EF4-FFF2-40B4-BE49-F238E27FC236}">
                <a16:creationId xmlns:a16="http://schemas.microsoft.com/office/drawing/2014/main" id="{22413CD9-6548-FDAB-90A2-7A780F17D46A}"/>
              </a:ext>
            </a:extLst>
          </p:cNvPr>
          <p:cNvPicPr>
            <a:picLocks noChangeAspect="1"/>
          </p:cNvPicPr>
          <p:nvPr/>
        </p:nvPicPr>
        <p:blipFill rotWithShape="1">
          <a:blip r:embed="rId3"/>
          <a:srcRect r="5905"/>
          <a:stretch/>
        </p:blipFill>
        <p:spPr>
          <a:xfrm>
            <a:off x="5179115" y="877529"/>
            <a:ext cx="6565642" cy="4650658"/>
          </a:xfrm>
          <a:prstGeom prst="rect">
            <a:avLst/>
          </a:prstGeom>
        </p:spPr>
      </p:pic>
      <p:sp>
        <p:nvSpPr>
          <p:cNvPr id="13" name="TextBox 12">
            <a:extLst>
              <a:ext uri="{FF2B5EF4-FFF2-40B4-BE49-F238E27FC236}">
                <a16:creationId xmlns:a16="http://schemas.microsoft.com/office/drawing/2014/main" id="{75F144AB-42C3-6DAE-8CB3-68000004E43E}"/>
              </a:ext>
            </a:extLst>
          </p:cNvPr>
          <p:cNvSpPr txBox="1"/>
          <p:nvPr/>
        </p:nvSpPr>
        <p:spPr>
          <a:xfrm>
            <a:off x="6761756" y="5528187"/>
            <a:ext cx="3221075" cy="615553"/>
          </a:xfrm>
          <a:prstGeom prst="rect">
            <a:avLst/>
          </a:prstGeom>
          <a:noFill/>
        </p:spPr>
        <p:txBody>
          <a:bodyPr wrap="none" lIns="182880" tIns="182880" rIns="182880" bIns="182880" rtlCol="0" anchor="ctr" anchorCtr="1">
            <a:spAutoFit/>
          </a:bodyPr>
          <a:lstStyle/>
          <a:p>
            <a:pPr algn="l"/>
            <a:r>
              <a:rPr lang="en-US" sz="1600" i="1" dirty="0">
                <a:solidFill>
                  <a:schemeClr val="bg1"/>
                </a:solidFill>
              </a:rPr>
              <a:t>Photo courtesy of Keith Luke, 2023 </a:t>
            </a:r>
          </a:p>
        </p:txBody>
      </p:sp>
    </p:spTree>
    <p:extLst>
      <p:ext uri="{BB962C8B-B14F-4D97-AF65-F5344CB8AC3E}">
        <p14:creationId xmlns:p14="http://schemas.microsoft.com/office/powerpoint/2010/main" val="36782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3AC9E32-2CD6-44A2-A11D-94244F3D6BBA}"/>
              </a:ext>
            </a:extLst>
          </p:cNvPr>
          <p:cNvSpPr>
            <a:spLocks noGrp="1"/>
          </p:cNvSpPr>
          <p:nvPr>
            <p:ph type="title"/>
          </p:nvPr>
        </p:nvSpPr>
        <p:spPr>
          <a:xfrm>
            <a:off x="108156" y="156333"/>
            <a:ext cx="11670889" cy="1003873"/>
          </a:xfrm>
        </p:spPr>
        <p:txBody>
          <a:bodyPr anchor="ctr">
            <a:normAutofit/>
          </a:bodyPr>
          <a:lstStyle/>
          <a:p>
            <a:pPr algn="ctr"/>
            <a:r>
              <a:rPr lang="en-US" sz="3600" dirty="0"/>
              <a:t>What is a Rail Use Advisory Council?</a:t>
            </a:r>
          </a:p>
        </p:txBody>
      </p:sp>
      <p:sp>
        <p:nvSpPr>
          <p:cNvPr id="2" name="Content Placeholder 1">
            <a:extLst>
              <a:ext uri="{FF2B5EF4-FFF2-40B4-BE49-F238E27FC236}">
                <a16:creationId xmlns:a16="http://schemas.microsoft.com/office/drawing/2014/main" id="{45B003F3-1A87-4920-8BFB-DBFEBD0F20DA}"/>
              </a:ext>
            </a:extLst>
          </p:cNvPr>
          <p:cNvSpPr>
            <a:spLocks noGrp="1"/>
          </p:cNvSpPr>
          <p:nvPr>
            <p:ph idx="1"/>
          </p:nvPr>
        </p:nvSpPr>
        <p:spPr>
          <a:xfrm>
            <a:off x="226142" y="1356852"/>
            <a:ext cx="11739715" cy="4286865"/>
          </a:xfrm>
        </p:spPr>
        <p:txBody>
          <a:bodyPr>
            <a:normAutofit lnSpcReduction="10000"/>
          </a:bodyPr>
          <a:lstStyle/>
          <a:p>
            <a:pPr marL="0">
              <a:spcBef>
                <a:spcPts val="0"/>
              </a:spcBef>
              <a:spcAft>
                <a:spcPts val="1200"/>
              </a:spcAft>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rPr>
              <a:t>A  process e</a:t>
            </a:r>
            <a:r>
              <a:rPr lang="en-US" sz="2800" dirty="0">
                <a:solidFill>
                  <a:schemeClr val="bg1"/>
                </a:solidFill>
                <a:effectLst/>
                <a:latin typeface="Calibri" panose="020F0502020204030204" pitchFamily="34" charset="0"/>
                <a:ea typeface="Calibri" panose="020F0502020204030204" pitchFamily="34" charset="0"/>
              </a:rPr>
              <a:t>stablished by the Legislature in 2021 for review of </a:t>
            </a:r>
            <a:r>
              <a:rPr lang="en-US" sz="2800" i="1" dirty="0" err="1">
                <a:solidFill>
                  <a:schemeClr val="bg1"/>
                </a:solidFill>
                <a:effectLst/>
                <a:latin typeface="Calibri" panose="020F0502020204030204" pitchFamily="34" charset="0"/>
                <a:ea typeface="Calibri" panose="020F0502020204030204" pitchFamily="34" charset="0"/>
              </a:rPr>
              <a:t>nonrail</a:t>
            </a:r>
            <a:r>
              <a:rPr lang="en-US" sz="2800" i="1" dirty="0">
                <a:solidFill>
                  <a:schemeClr val="bg1"/>
                </a:solidFill>
                <a:effectLst/>
                <a:latin typeface="Calibri" panose="020F0502020204030204" pitchFamily="34" charset="0"/>
                <a:ea typeface="Calibri" panose="020F0502020204030204" pitchFamily="34" charset="0"/>
              </a:rPr>
              <a:t> recreational or nonrecreational transportation </a:t>
            </a:r>
            <a:r>
              <a:rPr lang="en-US" sz="2800" dirty="0">
                <a:solidFill>
                  <a:schemeClr val="bg1"/>
                </a:solidFill>
                <a:effectLst/>
                <a:latin typeface="Calibri" panose="020F0502020204030204" pitchFamily="34" charset="0"/>
                <a:ea typeface="Calibri" panose="020F0502020204030204" pitchFamily="34" charset="0"/>
              </a:rPr>
              <a:t>use on state-owned rail corridors </a:t>
            </a:r>
            <a:endParaRPr lang="en-US" sz="2800" dirty="0">
              <a:effectLst/>
              <a:latin typeface="Calibri" panose="020F0502020204030204" pitchFamily="34" charset="0"/>
              <a:ea typeface="Calibri" panose="020F0502020204030204" pitchFamily="34" charset="0"/>
            </a:endParaRPr>
          </a:p>
          <a:p>
            <a:pPr marL="742950" lvl="3" indent="-285750">
              <a:spcBef>
                <a:spcPts val="0"/>
              </a:spcBef>
              <a:spcAft>
                <a:spcPts val="0"/>
              </a:spcAft>
              <a:buClr>
                <a:srgbClr val="EAB765"/>
              </a:buClr>
              <a:buFont typeface="Wingdings" panose="05000000000000000000" pitchFamily="2" charset="2"/>
              <a:buChar char="§"/>
            </a:pPr>
            <a:r>
              <a:rPr lang="en-US" sz="1800" i="1" dirty="0">
                <a:solidFill>
                  <a:srgbClr val="EAB765"/>
                </a:solidFill>
                <a:effectLst/>
                <a:latin typeface="Calibri" panose="020F0502020204030204" pitchFamily="34" charset="0"/>
                <a:ea typeface="Calibri" panose="020F0502020204030204" pitchFamily="34" charset="0"/>
              </a:rPr>
              <a:t>The council shall review and make recommendations on the likelihood, benefits and costs of potential uses of the rail corridor, including, but not limited to, rail use, trail use or bikeways. </a:t>
            </a:r>
          </a:p>
          <a:p>
            <a:pPr marL="685800" lvl="3">
              <a:spcBef>
                <a:spcPts val="0"/>
              </a:spcBef>
              <a:spcAft>
                <a:spcPts val="0"/>
              </a:spcAft>
            </a:pPr>
            <a:endParaRPr lang="en-US" dirty="0">
              <a:latin typeface="Calibri" panose="020F0502020204030204" pitchFamily="34" charset="0"/>
              <a:ea typeface="Calibri" panose="020F0502020204030204" pitchFamily="34" charset="0"/>
            </a:endParaRPr>
          </a:p>
          <a:p>
            <a:pPr marL="457200" lvl="3"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0" marR="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MaineDOT may establish a RUAC upon petition by one or more governmental entities that represent communities along a state-owned rail corridor</a:t>
            </a:r>
          </a:p>
          <a:p>
            <a:pPr marL="0" marR="0">
              <a:spcBef>
                <a:spcPts val="0"/>
              </a:spcBef>
              <a:spcAft>
                <a:spcPts val="0"/>
              </a:spcAft>
              <a:buFont typeface="Arial" panose="020B0604020202020204" pitchFamily="34" charset="0"/>
              <a:buChar char="•"/>
            </a:pPr>
            <a:endParaRPr lang="en-US" sz="2800" dirty="0">
              <a:latin typeface="Calibri" panose="020F0502020204030204" pitchFamily="34" charset="0"/>
              <a:ea typeface="Calibri" panose="020F0502020204030204" pitchFamily="34" charset="0"/>
            </a:endParaRPr>
          </a:p>
          <a:p>
            <a:pPr marL="0" marR="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Within 9 months, Council submits a recommendation regarding use of the corridor </a:t>
            </a:r>
          </a:p>
          <a:p>
            <a:pPr marL="971550" lvl="4" indent="-285750">
              <a:spcBef>
                <a:spcPts val="0"/>
              </a:spcBef>
              <a:spcAft>
                <a:spcPts val="600"/>
              </a:spcAft>
              <a:buClr>
                <a:srgbClr val="EAB765"/>
              </a:buClr>
              <a:buFont typeface="Wingdings" panose="05000000000000000000" pitchFamily="2" charset="2"/>
              <a:buChar char="§"/>
            </a:pPr>
            <a:r>
              <a:rPr lang="en-US" sz="1800" dirty="0">
                <a:solidFill>
                  <a:srgbClr val="EAB765"/>
                </a:solidFill>
                <a:latin typeface="Calibri" panose="020F0502020204030204" pitchFamily="34" charset="0"/>
                <a:cs typeface="Calibri" panose="020F0502020204030204" pitchFamily="34" charset="0"/>
              </a:rPr>
              <a:t>May include majority and minority reports</a:t>
            </a:r>
          </a:p>
          <a:p>
            <a:pPr marL="971550" lvl="4" indent="-285750">
              <a:spcBef>
                <a:spcPts val="0"/>
              </a:spcBef>
              <a:spcAft>
                <a:spcPts val="600"/>
              </a:spcAft>
              <a:buClr>
                <a:srgbClr val="EAB765"/>
              </a:buClr>
              <a:buFont typeface="Wingdings" panose="05000000000000000000" pitchFamily="2" charset="2"/>
              <a:buChar char="§"/>
            </a:pPr>
            <a:r>
              <a:rPr lang="en-US" sz="1800" dirty="0">
                <a:solidFill>
                  <a:srgbClr val="EAB765"/>
                </a:solidFill>
                <a:latin typeface="Calibri" panose="020F0502020204030204" pitchFamily="34" charset="0"/>
                <a:cs typeface="Calibri" panose="020F0502020204030204" pitchFamily="34" charset="0"/>
              </a:rPr>
              <a:t>Process will include 1 public meeting </a:t>
            </a:r>
          </a:p>
        </p:txBody>
      </p:sp>
    </p:spTree>
    <p:extLst>
      <p:ext uri="{BB962C8B-B14F-4D97-AF65-F5344CB8AC3E}">
        <p14:creationId xmlns:p14="http://schemas.microsoft.com/office/powerpoint/2010/main" val="30777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3AC9E32-2CD6-44A2-A11D-94244F3D6BBA}"/>
              </a:ext>
            </a:extLst>
          </p:cNvPr>
          <p:cNvSpPr>
            <a:spLocks noGrp="1"/>
          </p:cNvSpPr>
          <p:nvPr>
            <p:ph type="title"/>
          </p:nvPr>
        </p:nvSpPr>
        <p:spPr>
          <a:xfrm>
            <a:off x="108156" y="156333"/>
            <a:ext cx="11670889" cy="1003873"/>
          </a:xfrm>
        </p:spPr>
        <p:txBody>
          <a:bodyPr anchor="ctr">
            <a:normAutofit/>
          </a:bodyPr>
          <a:lstStyle/>
          <a:p>
            <a:pPr algn="ctr"/>
            <a:r>
              <a:rPr lang="en-US" sz="3600" dirty="0"/>
              <a:t>What rail Corridor is under review?</a:t>
            </a:r>
          </a:p>
        </p:txBody>
      </p:sp>
      <p:sp>
        <p:nvSpPr>
          <p:cNvPr id="2" name="Content Placeholder 1">
            <a:extLst>
              <a:ext uri="{FF2B5EF4-FFF2-40B4-BE49-F238E27FC236}">
                <a16:creationId xmlns:a16="http://schemas.microsoft.com/office/drawing/2014/main" id="{45B003F3-1A87-4920-8BFB-DBFEBD0F20DA}"/>
              </a:ext>
            </a:extLst>
          </p:cNvPr>
          <p:cNvSpPr>
            <a:spLocks noGrp="1"/>
          </p:cNvSpPr>
          <p:nvPr>
            <p:ph idx="1"/>
          </p:nvPr>
        </p:nvSpPr>
        <p:spPr>
          <a:xfrm>
            <a:off x="226142" y="1376516"/>
            <a:ext cx="11739715" cy="4601497"/>
          </a:xfrm>
        </p:spPr>
        <p:txBody>
          <a:bodyPr>
            <a:normAutofit/>
          </a:bodyPr>
          <a:lstStyle/>
          <a:p>
            <a:pPr marL="0" marR="0">
              <a:spcBef>
                <a:spcPts val="0"/>
              </a:spcBef>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State-owned Lower Road Rail Corridor</a:t>
            </a:r>
          </a:p>
          <a:p>
            <a:pPr marL="571500" lvl="2" indent="-342900">
              <a:spcBef>
                <a:spcPts val="0"/>
              </a:spcBef>
              <a:spcAft>
                <a:spcPts val="600"/>
              </a:spcAft>
              <a:buClr>
                <a:srgbClr val="EAB765"/>
              </a:buClr>
              <a:buFont typeface="Wingdings" panose="05000000000000000000" pitchFamily="2" charset="2"/>
              <a:buChar char="§"/>
            </a:pPr>
            <a:r>
              <a:rPr lang="en-US" sz="2400" dirty="0">
                <a:solidFill>
                  <a:srgbClr val="EAB765"/>
                </a:solidFill>
                <a:latin typeface="Calibri" panose="020F0502020204030204" pitchFamily="34" charset="0"/>
                <a:ea typeface="Calibri" panose="020F0502020204030204" pitchFamily="34" charset="0"/>
                <a:cs typeface="Calibri" panose="020F0502020204030204" pitchFamily="34" charset="0"/>
              </a:rPr>
              <a:t>Begin: MP 29.5 (Federal St., Brunswick)</a:t>
            </a:r>
          </a:p>
          <a:p>
            <a:pPr marL="571500" lvl="2" indent="-342900">
              <a:spcBef>
                <a:spcPts val="0"/>
              </a:spcBef>
              <a:spcAft>
                <a:spcPts val="600"/>
              </a:spcAft>
              <a:buClr>
                <a:srgbClr val="EAB765"/>
              </a:buClr>
              <a:buFont typeface="Wingdings" panose="05000000000000000000" pitchFamily="2" charset="2"/>
              <a:buChar char="§"/>
            </a:pPr>
            <a:r>
              <a:rPr lang="en-US" sz="2400" dirty="0">
                <a:solidFill>
                  <a:srgbClr val="EAB765"/>
                </a:solidFill>
                <a:latin typeface="Calibri" panose="020F0502020204030204" pitchFamily="34" charset="0"/>
                <a:ea typeface="Calibri" panose="020F0502020204030204" pitchFamily="34" charset="0"/>
                <a:cs typeface="Calibri" panose="020F0502020204030204" pitchFamily="34" charset="0"/>
              </a:rPr>
              <a:t>End: MP 63.0 (east end of rail bridge, Augusta)</a:t>
            </a:r>
          </a:p>
          <a:p>
            <a:pPr marL="571500" lvl="2" indent="-342900">
              <a:spcBef>
                <a:spcPts val="0"/>
              </a:spcBef>
              <a:spcAft>
                <a:spcPts val="600"/>
              </a:spcAft>
              <a:buClr>
                <a:srgbClr val="EAB765"/>
              </a:buClr>
              <a:buFont typeface="Wingdings" panose="05000000000000000000" pitchFamily="2" charset="2"/>
              <a:buChar char="§"/>
            </a:pPr>
            <a:r>
              <a:rPr lang="en-US" sz="2400" i="0" strike="noStrike" baseline="0" dirty="0" err="1">
                <a:solidFill>
                  <a:srgbClr val="EAB765"/>
                </a:solidFill>
                <a:latin typeface="Calibri" panose="020F0502020204030204" pitchFamily="34" charset="0"/>
                <a:cs typeface="Calibri" panose="020F0502020204030204" pitchFamily="34" charset="0"/>
              </a:rPr>
              <a:t>Midcoast</a:t>
            </a:r>
            <a:r>
              <a:rPr lang="en-US" sz="2400" i="0" strike="noStrike" baseline="0" dirty="0">
                <a:solidFill>
                  <a:srgbClr val="EAB765"/>
                </a:solidFill>
                <a:latin typeface="Calibri" panose="020F0502020204030204" pitchFamily="34" charset="0"/>
                <a:cs typeface="Calibri" panose="020F0502020204030204" pitchFamily="34" charset="0"/>
              </a:rPr>
              <a:t> </a:t>
            </a:r>
            <a:r>
              <a:rPr lang="en-US" sz="2400" i="0" strike="noStrike" baseline="0" dirty="0" err="1">
                <a:solidFill>
                  <a:srgbClr val="EAB765"/>
                </a:solidFill>
                <a:latin typeface="Calibri" panose="020F0502020204030204" pitchFamily="34" charset="0"/>
                <a:cs typeface="Calibri" panose="020F0502020204030204" pitchFamily="34" charset="0"/>
              </a:rPr>
              <a:t>Rail</a:t>
            </a:r>
            <a:r>
              <a:rPr lang="en-US" sz="2400" dirty="0" err="1">
                <a:solidFill>
                  <a:srgbClr val="EAB765"/>
                </a:solidFill>
                <a:latin typeface="Calibri" panose="020F0502020204030204" pitchFamily="34" charset="0"/>
                <a:cs typeface="Calibri" panose="020F0502020204030204" pitchFamily="34" charset="0"/>
              </a:rPr>
              <a:t>service</a:t>
            </a:r>
            <a:r>
              <a:rPr lang="en-US" sz="2400" dirty="0">
                <a:solidFill>
                  <a:srgbClr val="EAB765"/>
                </a:solidFill>
                <a:latin typeface="Calibri" panose="020F0502020204030204" pitchFamily="34" charset="0"/>
                <a:cs typeface="Calibri" panose="020F0502020204030204" pitchFamily="34" charset="0"/>
              </a:rPr>
              <a:t> </a:t>
            </a:r>
            <a:r>
              <a:rPr lang="en-US" sz="2400" i="0" strike="noStrike" baseline="0" dirty="0">
                <a:solidFill>
                  <a:srgbClr val="EAB765"/>
                </a:solidFill>
                <a:latin typeface="Calibri" panose="020F0502020204030204" pitchFamily="34" charset="0"/>
                <a:cs typeface="Calibri" panose="020F0502020204030204" pitchFamily="34" charset="0"/>
              </a:rPr>
              <a:t>operates first 1 mile in Brunswick</a:t>
            </a:r>
            <a:endParaRPr lang="en-US" sz="2400" dirty="0">
              <a:solidFill>
                <a:srgbClr val="EAB765"/>
              </a:solidFill>
              <a:effectLst/>
              <a:latin typeface="Calibri" panose="020F0502020204030204" pitchFamily="34" charset="0"/>
              <a:ea typeface="Calibri" panose="020F0502020204030204" pitchFamily="34" charset="0"/>
              <a:cs typeface="Calibri" panose="020F0502020204030204" pitchFamily="34" charset="0"/>
            </a:endParaRPr>
          </a:p>
          <a:p>
            <a:pPr marL="571500" lvl="2" indent="-342900">
              <a:spcBef>
                <a:spcPts val="0"/>
              </a:spcBef>
              <a:spcAft>
                <a:spcPts val="600"/>
              </a:spcAft>
              <a:buClr>
                <a:srgbClr val="EAB765"/>
              </a:buClr>
              <a:buFont typeface="Wingdings" panose="05000000000000000000" pitchFamily="2" charset="2"/>
              <a:buChar char="§"/>
            </a:pPr>
            <a:r>
              <a:rPr lang="en-US" sz="2400" dirty="0">
                <a:solidFill>
                  <a:srgbClr val="EAB765"/>
                </a:solidFill>
                <a:effectLst/>
                <a:latin typeface="Calibri" panose="020F0502020204030204" pitchFamily="34" charset="0"/>
                <a:ea typeface="Calibri" panose="020F0502020204030204" pitchFamily="34" charset="0"/>
                <a:cs typeface="Calibri" panose="020F0502020204030204" pitchFamily="34" charset="0"/>
              </a:rPr>
              <a:t>Freight service concluded in late 1990s/early 2000s</a:t>
            </a:r>
          </a:p>
          <a:p>
            <a:pPr marL="571500" lvl="2" indent="-342900">
              <a:spcBef>
                <a:spcPts val="0"/>
              </a:spcBef>
              <a:spcAft>
                <a:spcPts val="600"/>
              </a:spcAft>
              <a:buClr>
                <a:srgbClr val="EAB765"/>
              </a:buClr>
              <a:buFont typeface="Wingdings" panose="05000000000000000000" pitchFamily="2"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Purchased by MaineDOT under the Rail Preservation Act in 1991</a:t>
            </a:r>
          </a:p>
          <a:p>
            <a:pPr lvl="1">
              <a:buFont typeface="Wingdings" panose="05000000000000000000" pitchFamily="2" charset="2"/>
              <a:buChar char="§"/>
            </a:pPr>
            <a:r>
              <a:rPr lang="en-US" b="1" i="0" dirty="0">
                <a:solidFill>
                  <a:srgbClr val="EAB765"/>
                </a:solidFill>
                <a:effectLst/>
                <a:latin typeface="Calibri" panose="020F0502020204030204" pitchFamily="34" charset="0"/>
                <a:cs typeface="Calibri" panose="020F0502020204030204" pitchFamily="34" charset="0"/>
              </a:rPr>
              <a:t>Use of railroad line.  </a:t>
            </a:r>
            <a:r>
              <a:rPr lang="en-US" b="0" i="0" dirty="0">
                <a:solidFill>
                  <a:srgbClr val="EAB765"/>
                </a:solidFill>
                <a:effectLst/>
                <a:latin typeface="Calibri" panose="020F0502020204030204" pitchFamily="34" charset="0"/>
                <a:cs typeface="Calibri" panose="020F0502020204030204" pitchFamily="34" charset="0"/>
              </a:rPr>
              <a:t>The department may </a:t>
            </a:r>
            <a:r>
              <a:rPr lang="en-US" b="1" i="0" u="sng" dirty="0">
                <a:solidFill>
                  <a:srgbClr val="EAB765"/>
                </a:solidFill>
                <a:effectLst/>
                <a:latin typeface="Calibri" panose="020F0502020204030204" pitchFamily="34" charset="0"/>
                <a:cs typeface="Calibri" panose="020F0502020204030204" pitchFamily="34" charset="0"/>
              </a:rPr>
              <a:t>lease</a:t>
            </a:r>
            <a:r>
              <a:rPr lang="en-US" b="0" i="0" dirty="0">
                <a:solidFill>
                  <a:srgbClr val="EAB765"/>
                </a:solidFill>
                <a:effectLst/>
                <a:latin typeface="Calibri" panose="020F0502020204030204" pitchFamily="34" charset="0"/>
                <a:cs typeface="Calibri" panose="020F0502020204030204" pitchFamily="34" charset="0"/>
              </a:rPr>
              <a:t> the railroad line, or otherwise contract for operation of the railroad line, to a railroad operator, or it may hold and </a:t>
            </a:r>
            <a:r>
              <a:rPr lang="en-US" b="1" i="0" u="sng" dirty="0">
                <a:solidFill>
                  <a:srgbClr val="EAB765"/>
                </a:solidFill>
                <a:effectLst/>
                <a:latin typeface="Calibri" panose="020F0502020204030204" pitchFamily="34" charset="0"/>
                <a:cs typeface="Calibri" panose="020F0502020204030204" pitchFamily="34" charset="0"/>
              </a:rPr>
              <a:t>manage</a:t>
            </a:r>
            <a:r>
              <a:rPr lang="en-US" b="0" i="0" dirty="0">
                <a:solidFill>
                  <a:srgbClr val="EAB765"/>
                </a:solidFill>
                <a:effectLst/>
                <a:latin typeface="Calibri" panose="020F0502020204030204" pitchFamily="34" charset="0"/>
                <a:cs typeface="Calibri" panose="020F0502020204030204" pitchFamily="34" charset="0"/>
              </a:rPr>
              <a:t> the railroad line for future transportation use.  </a:t>
            </a:r>
            <a:endParaRPr lang="en-US" sz="1400" dirty="0">
              <a:solidFill>
                <a:srgbClr val="EAB765"/>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spcAft>
                <a:spcPts val="0"/>
              </a:spcAft>
              <a:buFont typeface="Arial" panose="020B0604020202020204" pitchFamily="34" charset="0"/>
              <a:buChar char="•"/>
            </a:pPr>
            <a:endParaRPr lang="en-US" b="0" i="0" u="none" strike="noStrike" baseline="0" dirty="0">
              <a:latin typeface="Calibri" panose="020F0502020204030204" pitchFamily="34" charset="0"/>
              <a:cs typeface="Calibri" panose="020F0502020204030204" pitchFamily="34" charset="0"/>
            </a:endParaRPr>
          </a:p>
          <a:p>
            <a:pPr marL="0">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3AC9E32-2CD6-44A2-A11D-94244F3D6BBA}"/>
              </a:ext>
            </a:extLst>
          </p:cNvPr>
          <p:cNvSpPr>
            <a:spLocks noGrp="1"/>
          </p:cNvSpPr>
          <p:nvPr>
            <p:ph type="title"/>
          </p:nvPr>
        </p:nvSpPr>
        <p:spPr>
          <a:xfrm>
            <a:off x="108156" y="156333"/>
            <a:ext cx="11670889" cy="1003873"/>
          </a:xfrm>
        </p:spPr>
        <p:txBody>
          <a:bodyPr anchor="ctr">
            <a:normAutofit/>
          </a:bodyPr>
          <a:lstStyle/>
          <a:p>
            <a:pPr algn="ctr"/>
            <a:r>
              <a:rPr lang="en-US" sz="3600" dirty="0"/>
              <a:t>What uses will be considered?</a:t>
            </a:r>
          </a:p>
        </p:txBody>
      </p:sp>
      <p:sp>
        <p:nvSpPr>
          <p:cNvPr id="2" name="Content Placeholder 1">
            <a:extLst>
              <a:ext uri="{FF2B5EF4-FFF2-40B4-BE49-F238E27FC236}">
                <a16:creationId xmlns:a16="http://schemas.microsoft.com/office/drawing/2014/main" id="{45B003F3-1A87-4920-8BFB-DBFEBD0F20DA}"/>
              </a:ext>
            </a:extLst>
          </p:cNvPr>
          <p:cNvSpPr>
            <a:spLocks noGrp="1"/>
          </p:cNvSpPr>
          <p:nvPr>
            <p:ph idx="1"/>
          </p:nvPr>
        </p:nvSpPr>
        <p:spPr>
          <a:xfrm>
            <a:off x="226142" y="1160206"/>
            <a:ext cx="11739715" cy="5476567"/>
          </a:xfrm>
        </p:spPr>
        <p:txBody>
          <a:bodyPr>
            <a:normAutofit/>
          </a:bodyPr>
          <a:lstStyle/>
          <a:p>
            <a:pPr marL="0" marR="0">
              <a:spcBef>
                <a:spcPts val="0"/>
              </a:spcBef>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Maintain and Preserve Existing Rail Corridor </a:t>
            </a:r>
          </a:p>
          <a:p>
            <a:pPr marL="628650" lvl="2" indent="-285750">
              <a:spcBef>
                <a:spcPts val="0"/>
              </a:spcBef>
              <a:spcAft>
                <a:spcPts val="1200"/>
              </a:spcAft>
              <a:buClr>
                <a:srgbClr val="EAB765"/>
              </a:buClr>
              <a:buFont typeface="Wingdings" panose="05000000000000000000" pitchFamily="2" charset="2"/>
              <a:buChar char="§"/>
            </a:pPr>
            <a:r>
              <a:rPr lang="en-US" dirty="0">
                <a:solidFill>
                  <a:srgbClr val="EAB765"/>
                </a:solidFill>
                <a:latin typeface="Calibri" panose="020F0502020204030204" pitchFamily="34" charset="0"/>
                <a:cs typeface="Calibri" panose="020F0502020204030204" pitchFamily="34" charset="0"/>
              </a:rPr>
              <a:t>Continue to preserve rail for future use </a:t>
            </a:r>
          </a:p>
          <a:p>
            <a:pPr marL="0" marR="0">
              <a:spcBef>
                <a:spcPts val="0"/>
              </a:spcBef>
              <a:spcAft>
                <a:spcPts val="1200"/>
              </a:spcAft>
              <a:buFont typeface="Arial" panose="020B0604020202020204" pitchFamily="34" charset="0"/>
              <a:buChar char="•"/>
            </a:pPr>
            <a:r>
              <a:rPr lang="en-US" b="0" i="0" u="none" strike="noStrike" baseline="0" dirty="0">
                <a:latin typeface="Calibri" panose="020F0502020204030204" pitchFamily="34" charset="0"/>
                <a:cs typeface="Calibri" panose="020F0502020204030204" pitchFamily="34" charset="0"/>
              </a:rPr>
              <a:t>Interim Trail until Rail</a:t>
            </a:r>
          </a:p>
          <a:p>
            <a:pPr marL="628650" lvl="2" indent="-285750">
              <a:spcBef>
                <a:spcPts val="0"/>
              </a:spcBef>
              <a:spcAft>
                <a:spcPts val="1200"/>
              </a:spcAft>
              <a:buClr>
                <a:srgbClr val="EAB765"/>
              </a:buClr>
              <a:buFont typeface="Wingdings" panose="05000000000000000000" pitchFamily="2" charset="2"/>
              <a:buChar char="§"/>
            </a:pPr>
            <a:r>
              <a:rPr lang="en-US" dirty="0">
                <a:solidFill>
                  <a:srgbClr val="EAB765"/>
                </a:solidFill>
                <a:latin typeface="Calibri" panose="020F0502020204030204" pitchFamily="34" charset="0"/>
                <a:cs typeface="Calibri" panose="020F0502020204030204" pitchFamily="34" charset="0"/>
              </a:rPr>
              <a:t>Remove rail and convert to interim trail </a:t>
            </a:r>
          </a:p>
          <a:p>
            <a:pPr marL="0" marR="0">
              <a:spcBef>
                <a:spcPts val="0"/>
              </a:spcBef>
              <a:spcAft>
                <a:spcPts val="12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Rail with Trail</a:t>
            </a:r>
          </a:p>
          <a:p>
            <a:pPr marL="628650" lvl="2" indent="-285750">
              <a:spcBef>
                <a:spcPts val="0"/>
              </a:spcBef>
              <a:spcAft>
                <a:spcPts val="1200"/>
              </a:spcAft>
              <a:buClr>
                <a:srgbClr val="EAB765"/>
              </a:buClr>
              <a:buFont typeface="Wingdings" panose="05000000000000000000" pitchFamily="2" charset="2"/>
              <a:buChar char="§"/>
            </a:pPr>
            <a:r>
              <a:rPr lang="en-US" dirty="0">
                <a:solidFill>
                  <a:srgbClr val="EAB765"/>
                </a:solidFill>
                <a:latin typeface="Calibri" panose="020F0502020204030204" pitchFamily="34" charset="0"/>
                <a:ea typeface="Calibri" panose="020F0502020204030204" pitchFamily="34" charset="0"/>
                <a:cs typeface="Calibri" panose="020F0502020204030204" pitchFamily="34" charset="0"/>
              </a:rPr>
              <a:t>15’ trail offset from rail or 10.5’ with fence (design exception required) </a:t>
            </a:r>
          </a:p>
          <a:p>
            <a:pPr marL="0" marR="0">
              <a:spcBef>
                <a:spcPts val="0"/>
              </a:spcBef>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Other considerations </a:t>
            </a:r>
          </a:p>
          <a:p>
            <a:pPr marL="628650" lvl="2" indent="-285750">
              <a:spcBef>
                <a:spcPts val="0"/>
              </a:spcBef>
              <a:spcAft>
                <a:spcPts val="600"/>
              </a:spcAft>
              <a:buClr>
                <a:srgbClr val="EAB765"/>
              </a:buClr>
              <a:buFont typeface="Wingdings" panose="05000000000000000000" pitchFamily="2" charset="2"/>
              <a:buChar char="§"/>
            </a:pPr>
            <a:r>
              <a:rPr lang="en-US" dirty="0">
                <a:solidFill>
                  <a:srgbClr val="EAB765"/>
                </a:solidFill>
                <a:latin typeface="Calibri" panose="020F0502020204030204" pitchFamily="34" charset="0"/>
                <a:cs typeface="Calibri" panose="020F0502020204030204" pitchFamily="34" charset="0"/>
              </a:rPr>
              <a:t>Motorized vs non motorized uses </a:t>
            </a:r>
          </a:p>
          <a:p>
            <a:pPr marL="628650" lvl="2" indent="-285750">
              <a:spcBef>
                <a:spcPts val="0"/>
              </a:spcBef>
              <a:spcAft>
                <a:spcPts val="600"/>
              </a:spcAft>
              <a:buClr>
                <a:srgbClr val="EAB765"/>
              </a:buClr>
              <a:buFont typeface="Wingdings" panose="05000000000000000000" pitchFamily="2" charset="2"/>
              <a:buChar char="§"/>
            </a:pPr>
            <a:r>
              <a:rPr lang="en-US" dirty="0">
                <a:solidFill>
                  <a:srgbClr val="EAB765"/>
                </a:solidFill>
                <a:latin typeface="Calibri" panose="020F0502020204030204" pitchFamily="34" charset="0"/>
                <a:cs typeface="Calibri" panose="020F0502020204030204" pitchFamily="34" charset="0"/>
              </a:rPr>
              <a:t>Maintenance responsibility   </a:t>
            </a:r>
            <a:endParaRPr lang="en-US" b="0" i="0" u="none" strike="noStrike" baseline="0" dirty="0">
              <a:solidFill>
                <a:srgbClr val="EAB765"/>
              </a:solidFill>
              <a:latin typeface="Calibri" panose="020F0502020204030204" pitchFamily="34" charset="0"/>
              <a:cs typeface="Calibri" panose="020F0502020204030204" pitchFamily="34" charset="0"/>
            </a:endParaRPr>
          </a:p>
          <a:p>
            <a:pPr marL="0">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153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3AC9E32-2CD6-44A2-A11D-94244F3D6BBA}"/>
              </a:ext>
            </a:extLst>
          </p:cNvPr>
          <p:cNvSpPr>
            <a:spLocks noGrp="1"/>
          </p:cNvSpPr>
          <p:nvPr>
            <p:ph type="title"/>
          </p:nvPr>
        </p:nvSpPr>
        <p:spPr>
          <a:xfrm>
            <a:off x="108156" y="156333"/>
            <a:ext cx="11670889" cy="1003873"/>
          </a:xfrm>
        </p:spPr>
        <p:txBody>
          <a:bodyPr anchor="ctr">
            <a:normAutofit/>
          </a:bodyPr>
          <a:lstStyle/>
          <a:p>
            <a:pPr algn="ctr"/>
            <a:r>
              <a:rPr lang="en-US" sz="3600" dirty="0"/>
              <a:t>What are the next steps?</a:t>
            </a:r>
          </a:p>
        </p:txBody>
      </p:sp>
      <p:sp>
        <p:nvSpPr>
          <p:cNvPr id="2" name="Content Placeholder 1">
            <a:extLst>
              <a:ext uri="{FF2B5EF4-FFF2-40B4-BE49-F238E27FC236}">
                <a16:creationId xmlns:a16="http://schemas.microsoft.com/office/drawing/2014/main" id="{45B003F3-1A87-4920-8BFB-DBFEBD0F20DA}"/>
              </a:ext>
            </a:extLst>
          </p:cNvPr>
          <p:cNvSpPr>
            <a:spLocks noGrp="1"/>
          </p:cNvSpPr>
          <p:nvPr>
            <p:ph idx="1"/>
          </p:nvPr>
        </p:nvSpPr>
        <p:spPr>
          <a:xfrm>
            <a:off x="226142" y="1160206"/>
            <a:ext cx="11739715" cy="5476567"/>
          </a:xfrm>
        </p:spPr>
        <p:txBody>
          <a:bodyPr>
            <a:normAutofit/>
          </a:bodyPr>
          <a:lstStyle/>
          <a:p>
            <a:pPr marL="114300" marR="0" indent="-457200">
              <a:spcBef>
                <a:spcPts val="0"/>
              </a:spcBef>
              <a:spcAft>
                <a:spcPts val="600"/>
              </a:spcAft>
              <a:buFont typeface="+mj-lt"/>
              <a:buAutoNum type="arabicPeriod"/>
            </a:pPr>
            <a:r>
              <a:rPr lang="en-US" dirty="0">
                <a:latin typeface="Calibri" panose="020F0502020204030204" pitchFamily="34" charset="0"/>
                <a:cs typeface="Calibri" panose="020F0502020204030204" pitchFamily="34" charset="0"/>
              </a:rPr>
              <a:t>Finalize Rail Corridor Study </a:t>
            </a:r>
          </a:p>
          <a:p>
            <a:pPr marL="747713" lvl="1" indent="-285750">
              <a:spcBef>
                <a:spcPts val="0"/>
              </a:spcBef>
              <a:spcAft>
                <a:spcPts val="600"/>
              </a:spcAft>
              <a:buSzPct val="100000"/>
              <a:buFont typeface="Wingdings" panose="05000000000000000000" pitchFamily="2" charset="2"/>
              <a:buChar char="§"/>
            </a:pPr>
            <a:r>
              <a:rPr lang="en-US" sz="1800" dirty="0">
                <a:solidFill>
                  <a:srgbClr val="EAB765"/>
                </a:solidFill>
                <a:latin typeface="Calibri" panose="020F0502020204030204" pitchFamily="34" charset="0"/>
                <a:cs typeface="Calibri" panose="020F0502020204030204" pitchFamily="34" charset="0"/>
              </a:rPr>
              <a:t>End of December </a:t>
            </a:r>
            <a:endParaRPr lang="en-US" dirty="0">
              <a:latin typeface="Calibri" panose="020F0502020204030204" pitchFamily="34" charset="0"/>
              <a:cs typeface="Calibri" panose="020F0502020204030204" pitchFamily="34" charset="0"/>
            </a:endParaRPr>
          </a:p>
          <a:p>
            <a:pPr marL="114300" marR="0" indent="-457200">
              <a:spcBef>
                <a:spcPts val="0"/>
              </a:spcBef>
              <a:spcAft>
                <a:spcPts val="600"/>
              </a:spcAft>
              <a:buFont typeface="+mj-lt"/>
              <a:buAutoNum type="arabicPeriod"/>
            </a:pPr>
            <a:r>
              <a:rPr lang="en-US" dirty="0">
                <a:latin typeface="Calibri" panose="020F0502020204030204" pitchFamily="34" charset="0"/>
                <a:cs typeface="Calibri" panose="020F0502020204030204" pitchFamily="34" charset="0"/>
              </a:rPr>
              <a:t>Hold 2 additional council meetings </a:t>
            </a:r>
          </a:p>
          <a:p>
            <a:pPr marL="747713" lvl="2" indent="-285750">
              <a:spcBef>
                <a:spcPts val="0"/>
              </a:spcBef>
              <a:spcAft>
                <a:spcPts val="600"/>
              </a:spcAft>
              <a:buClr>
                <a:srgbClr val="EAB765"/>
              </a:buClr>
              <a:buFont typeface="Wingdings" panose="05000000000000000000" pitchFamily="2" charset="2"/>
              <a:buChar char="§"/>
            </a:pPr>
            <a:r>
              <a:rPr lang="en-US" dirty="0">
                <a:solidFill>
                  <a:srgbClr val="EAB765"/>
                </a:solidFill>
                <a:latin typeface="Calibri" panose="020F0502020204030204" pitchFamily="34" charset="0"/>
                <a:cs typeface="Calibri" panose="020F0502020204030204" pitchFamily="34" charset="0"/>
              </a:rPr>
              <a:t>June 28</a:t>
            </a:r>
            <a:r>
              <a:rPr lang="en-US" baseline="30000" dirty="0">
                <a:solidFill>
                  <a:srgbClr val="EAB765"/>
                </a:solidFill>
                <a:latin typeface="Calibri" panose="020F0502020204030204" pitchFamily="34" charset="0"/>
                <a:cs typeface="Calibri" panose="020F0502020204030204" pitchFamily="34" charset="0"/>
              </a:rPr>
              <a:t>th</a:t>
            </a:r>
            <a:r>
              <a:rPr lang="en-US" dirty="0">
                <a:solidFill>
                  <a:srgbClr val="EAB765"/>
                </a:solidFill>
                <a:latin typeface="Calibri" panose="020F0502020204030204" pitchFamily="34" charset="0"/>
                <a:cs typeface="Calibri" panose="020F0502020204030204" pitchFamily="34" charset="0"/>
              </a:rPr>
              <a:t>, July 26</a:t>
            </a:r>
            <a:r>
              <a:rPr lang="en-US" baseline="30000" dirty="0">
                <a:solidFill>
                  <a:srgbClr val="EAB765"/>
                </a:solidFill>
                <a:latin typeface="Calibri" panose="020F0502020204030204" pitchFamily="34" charset="0"/>
                <a:cs typeface="Calibri" panose="020F0502020204030204" pitchFamily="34" charset="0"/>
              </a:rPr>
              <a:t>th</a:t>
            </a:r>
            <a:r>
              <a:rPr lang="en-US" dirty="0">
                <a:solidFill>
                  <a:srgbClr val="EAB765"/>
                </a:solidFill>
                <a:latin typeface="Calibri" panose="020F0502020204030204" pitchFamily="34" charset="0"/>
                <a:cs typeface="Calibri" panose="020F0502020204030204" pitchFamily="34" charset="0"/>
              </a:rPr>
              <a:t>, August 30</a:t>
            </a:r>
            <a:r>
              <a:rPr lang="en-US" baseline="30000" dirty="0">
                <a:solidFill>
                  <a:srgbClr val="EAB765"/>
                </a:solidFill>
                <a:latin typeface="Calibri" panose="020F0502020204030204" pitchFamily="34" charset="0"/>
                <a:cs typeface="Calibri" panose="020F0502020204030204" pitchFamily="34" charset="0"/>
              </a:rPr>
              <a:t>th</a:t>
            </a:r>
            <a:r>
              <a:rPr lang="en-US" dirty="0">
                <a:solidFill>
                  <a:srgbClr val="EAB765"/>
                </a:solidFill>
                <a:latin typeface="Calibri" panose="020F0502020204030204" pitchFamily="34" charset="0"/>
                <a:cs typeface="Calibri" panose="020F0502020204030204" pitchFamily="34" charset="0"/>
              </a:rPr>
              <a:t> </a:t>
            </a:r>
          </a:p>
          <a:p>
            <a:pPr marL="114300" marR="0" indent="-457200">
              <a:spcBef>
                <a:spcPts val="0"/>
              </a:spcBef>
              <a:spcAft>
                <a:spcPts val="600"/>
              </a:spcAft>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Develop </a:t>
            </a:r>
            <a:r>
              <a:rPr lang="en-US" dirty="0">
                <a:latin typeface="Calibri" panose="020F0502020204030204" pitchFamily="34" charset="0"/>
                <a:ea typeface="Calibri" panose="020F0502020204030204" pitchFamily="34" charset="0"/>
                <a:cs typeface="Calibri" panose="020F0502020204030204" pitchFamily="34" charset="0"/>
              </a:rPr>
              <a:t>r</a:t>
            </a:r>
            <a:r>
              <a:rPr lang="en-US" dirty="0">
                <a:effectLst/>
                <a:latin typeface="Calibri" panose="020F0502020204030204" pitchFamily="34" charset="0"/>
                <a:ea typeface="Calibri" panose="020F0502020204030204" pitchFamily="34" charset="0"/>
                <a:cs typeface="Calibri" panose="020F0502020204030204" pitchFamily="34" charset="0"/>
              </a:rPr>
              <a:t>ecommendation for MaineDOT commissioner</a:t>
            </a:r>
          </a:p>
          <a:p>
            <a:pPr marL="804863" lvl="1" indent="-342900">
              <a:spcBef>
                <a:spcPts val="0"/>
              </a:spcBef>
              <a:spcAft>
                <a:spcPts val="600"/>
              </a:spcAft>
              <a:buSzPct val="100000"/>
              <a:buFont typeface="Wingdings" panose="05000000000000000000" pitchFamily="2" charset="2"/>
              <a:buChar char="§"/>
            </a:pPr>
            <a:r>
              <a:rPr lang="en-US" sz="1800" dirty="0">
                <a:solidFill>
                  <a:srgbClr val="EAB765"/>
                </a:solidFill>
                <a:latin typeface="Calibri" panose="020F0502020204030204" pitchFamily="34" charset="0"/>
                <a:cs typeface="Calibri" panose="020F0502020204030204" pitchFamily="34" charset="0"/>
              </a:rPr>
              <a:t>End of August  </a:t>
            </a:r>
          </a:p>
          <a:p>
            <a:pPr marL="114300" marR="0" indent="-457200">
              <a:spcBef>
                <a:spcPts val="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MaineDOT Commissioner may submit r</a:t>
            </a:r>
            <a:r>
              <a:rPr lang="en-US" dirty="0">
                <a:effectLst/>
                <a:latin typeface="Calibri" panose="020F0502020204030204" pitchFamily="34" charset="0"/>
                <a:ea typeface="Calibri" panose="020F0502020204030204" pitchFamily="34" charset="0"/>
                <a:cs typeface="Calibri" panose="020F0502020204030204" pitchFamily="34" charset="0"/>
              </a:rPr>
              <a:t>ecommendation(s) (if applicable</a:t>
            </a:r>
            <a:r>
              <a:rPr lang="en-US" dirty="0">
                <a:latin typeface="Calibri" panose="020F0502020204030204" pitchFamily="34" charset="0"/>
                <a:ea typeface="Calibri" panose="020F0502020204030204" pitchFamily="34" charset="0"/>
                <a:cs typeface="Calibri" panose="020F0502020204030204" pitchFamily="34" charset="0"/>
              </a:rPr>
              <a:t>) for legislative review </a:t>
            </a:r>
            <a:endParaRPr lang="en-US" dirty="0">
              <a:latin typeface="Calibri" panose="020F0502020204030204" pitchFamily="34" charset="0"/>
              <a:cs typeface="Calibri" panose="020F0502020204030204" pitchFamily="34" charset="0"/>
            </a:endParaRPr>
          </a:p>
          <a:p>
            <a:pPr marL="0">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56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3AC9E32-2CD6-44A2-A11D-94244F3D6BBA}"/>
              </a:ext>
            </a:extLst>
          </p:cNvPr>
          <p:cNvSpPr>
            <a:spLocks noGrp="1"/>
          </p:cNvSpPr>
          <p:nvPr>
            <p:ph type="title"/>
          </p:nvPr>
        </p:nvSpPr>
        <p:spPr>
          <a:xfrm>
            <a:off x="197605" y="148995"/>
            <a:ext cx="11670889" cy="1003873"/>
          </a:xfrm>
        </p:spPr>
        <p:txBody>
          <a:bodyPr anchor="ctr">
            <a:normAutofit/>
          </a:bodyPr>
          <a:lstStyle/>
          <a:p>
            <a:pPr algn="ctr"/>
            <a:r>
              <a:rPr lang="en-US" sz="3200" dirty="0"/>
              <a:t>Where CAN I FIND MORE INFORMATION? </a:t>
            </a:r>
            <a:endParaRPr lang="en-US" sz="3500" dirty="0">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39A1CBC3-78AE-4566-BF03-E0C770A7BA50}"/>
              </a:ext>
            </a:extLst>
          </p:cNvPr>
          <p:cNvPicPr>
            <a:picLocks noGrp="1" noChangeAspect="1"/>
          </p:cNvPicPr>
          <p:nvPr>
            <p:ph idx="1"/>
          </p:nvPr>
        </p:nvPicPr>
        <p:blipFill rotWithShape="1">
          <a:blip r:embed="rId3"/>
          <a:srcRect r="39644"/>
          <a:stretch/>
        </p:blipFill>
        <p:spPr>
          <a:xfrm>
            <a:off x="197605" y="1649041"/>
            <a:ext cx="6213987" cy="4498975"/>
          </a:xfrm>
        </p:spPr>
      </p:pic>
      <p:sp>
        <p:nvSpPr>
          <p:cNvPr id="3" name="Rectangle 2">
            <a:extLst>
              <a:ext uri="{FF2B5EF4-FFF2-40B4-BE49-F238E27FC236}">
                <a16:creationId xmlns:a16="http://schemas.microsoft.com/office/drawing/2014/main" id="{0F5FF0E4-8E3E-443A-8532-C73F06EAC7C4}"/>
              </a:ext>
            </a:extLst>
          </p:cNvPr>
          <p:cNvSpPr/>
          <p:nvPr/>
        </p:nvSpPr>
        <p:spPr>
          <a:xfrm>
            <a:off x="120456" y="3688055"/>
            <a:ext cx="2145666" cy="8441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7A866B4A-93CA-4498-84A7-BBF555B5B0C2}"/>
              </a:ext>
            </a:extLst>
          </p:cNvPr>
          <p:cNvSpPr txBox="1">
            <a:spLocks/>
          </p:cNvSpPr>
          <p:nvPr/>
        </p:nvSpPr>
        <p:spPr>
          <a:xfrm>
            <a:off x="6652225" y="2320061"/>
            <a:ext cx="5181248" cy="5476567"/>
          </a:xfrm>
          <a:prstGeom prst="rect">
            <a:avLst/>
          </a:prstGeom>
        </p:spPr>
        <p:txBody>
          <a:bodyPr vert="horz" lIns="45720" tIns="45720" rIns="45720" bIns="45720" rtlCol="0">
            <a:normAutofit/>
          </a:bodyPr>
          <a:lstStyle>
            <a:lvl1pPr marL="342900" indent="-342900" algn="l" defTabSz="914400" rtl="0" eaLnBrk="1" latinLnBrk="0" hangingPunct="1">
              <a:lnSpc>
                <a:spcPct val="90000"/>
              </a:lnSpc>
              <a:spcBef>
                <a:spcPts val="1200"/>
              </a:spcBef>
              <a:spcAft>
                <a:spcPts val="200"/>
              </a:spcAft>
              <a:buClr>
                <a:schemeClr val="bg1">
                  <a:lumMod val="95000"/>
                </a:schemeClr>
              </a:buClr>
              <a:buSzPct val="100000"/>
              <a:buFont typeface="Tw Cen MT" panose="020B0602020104020603" pitchFamily="34" charset="0"/>
              <a:buChar char="»"/>
              <a:defRPr sz="2400" kern="1200">
                <a:solidFill>
                  <a:schemeClr val="bg1">
                    <a:lumMod val="95000"/>
                  </a:schemeClr>
                </a:solidFill>
                <a:latin typeface="+mn-lt"/>
                <a:ea typeface="+mn-ea"/>
                <a:cs typeface="+mn-cs"/>
              </a:defRPr>
            </a:lvl1pPr>
            <a:lvl2pPr marL="571500" indent="-250825" algn="l" defTabSz="914400" rtl="0" eaLnBrk="1" latinLnBrk="0" hangingPunct="1">
              <a:lnSpc>
                <a:spcPct val="90000"/>
              </a:lnSpc>
              <a:spcBef>
                <a:spcPts val="200"/>
              </a:spcBef>
              <a:spcAft>
                <a:spcPts val="400"/>
              </a:spcAft>
              <a:buClr>
                <a:schemeClr val="accent2"/>
              </a:buClr>
              <a:buSzPct val="120000"/>
              <a:buFont typeface="Wingdings 3" pitchFamily="18" charset="2"/>
              <a:buChar char=""/>
              <a:defRPr sz="2000" kern="1200">
                <a:solidFill>
                  <a:schemeClr val="bg1">
                    <a:lumMod val="95000"/>
                  </a:schemeClr>
                </a:solidFill>
                <a:latin typeface="+mn-lt"/>
                <a:ea typeface="+mn-ea"/>
                <a:cs typeface="+mn-cs"/>
              </a:defRPr>
            </a:lvl2pPr>
            <a:lvl3pPr marL="800100" indent="-228600" algn="l" defTabSz="914400" rtl="0" eaLnBrk="1" latinLnBrk="0" hangingPunct="1">
              <a:lnSpc>
                <a:spcPct val="90000"/>
              </a:lnSpc>
              <a:spcBef>
                <a:spcPts val="200"/>
              </a:spcBef>
              <a:spcAft>
                <a:spcPts val="400"/>
              </a:spcAft>
              <a:buClr>
                <a:schemeClr val="accent3"/>
              </a:buClr>
              <a:buFont typeface="Acumin Pro" panose="020B0504020202020204" pitchFamily="34" charset="0"/>
              <a:buChar char="–"/>
              <a:defRPr sz="1800" kern="1200">
                <a:solidFill>
                  <a:schemeClr val="bg1">
                    <a:lumMod val="95000"/>
                  </a:schemeClr>
                </a:solidFill>
                <a:latin typeface="+mn-lt"/>
                <a:ea typeface="+mn-ea"/>
                <a:cs typeface="+mn-cs"/>
              </a:defRPr>
            </a:lvl3pPr>
            <a:lvl4pPr marL="1028700" indent="-228600" algn="l" defTabSz="914400" rtl="0" eaLnBrk="1" latinLnBrk="0" hangingPunct="1">
              <a:lnSpc>
                <a:spcPct val="90000"/>
              </a:lnSpc>
              <a:spcBef>
                <a:spcPts val="200"/>
              </a:spcBef>
              <a:spcAft>
                <a:spcPts val="400"/>
              </a:spcAft>
              <a:buClr>
                <a:schemeClr val="accent4">
                  <a:lumMod val="60000"/>
                  <a:lumOff val="40000"/>
                </a:schemeClr>
              </a:buClr>
              <a:buFont typeface="Arial" panose="020B0604020202020204" pitchFamily="34" charset="0"/>
              <a:buChar char="•"/>
              <a:defRPr sz="1600" kern="1200">
                <a:solidFill>
                  <a:schemeClr val="bg1">
                    <a:lumMod val="95000"/>
                  </a:schemeClr>
                </a:solidFill>
                <a:latin typeface="+mn-lt"/>
                <a:ea typeface="+mn-ea"/>
                <a:cs typeface="+mn-cs"/>
              </a:defRPr>
            </a:lvl4pPr>
            <a:lvl5pPr marL="1257300" indent="-228600" algn="l" defTabSz="914400" rtl="0" eaLnBrk="1" latinLnBrk="0" hangingPunct="1">
              <a:lnSpc>
                <a:spcPct val="90000"/>
              </a:lnSpc>
              <a:spcBef>
                <a:spcPts val="200"/>
              </a:spcBef>
              <a:spcAft>
                <a:spcPts val="400"/>
              </a:spcAft>
              <a:buClr>
                <a:schemeClr val="bg1">
                  <a:lumMod val="95000"/>
                </a:schemeClr>
              </a:buClr>
              <a:buFont typeface="Wingdings 3" pitchFamily="18" charset="2"/>
              <a:buChar char=""/>
              <a:defRPr sz="1400" kern="1200">
                <a:solidFill>
                  <a:schemeClr val="bg1">
                    <a:lumMod val="9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a:spcBef>
                <a:spcPts val="0"/>
              </a:spcBef>
              <a:spcAft>
                <a:spcPts val="6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0" indent="0">
              <a:spcBef>
                <a:spcPts val="0"/>
              </a:spcBef>
              <a:spcAft>
                <a:spcPts val="600"/>
              </a:spcAft>
              <a:buNone/>
            </a:pPr>
            <a:endParaRPr lang="en-US" sz="2800" dirty="0">
              <a:solidFill>
                <a:srgbClr val="EAB765"/>
              </a:solidFill>
              <a:latin typeface="Calibri" panose="020F0502020204030204" pitchFamily="34" charset="0"/>
              <a:cs typeface="Calibri" panose="020F0502020204030204" pitchFamily="34" charset="0"/>
            </a:endParaRPr>
          </a:p>
          <a:p>
            <a:pPr marL="0">
              <a:spcBef>
                <a:spcPts val="0"/>
              </a:spcBef>
              <a:spcAft>
                <a:spcPts val="6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Web Search: </a:t>
            </a:r>
            <a:r>
              <a:rPr lang="en-US" sz="2800" dirty="0">
                <a:solidFill>
                  <a:srgbClr val="EAB765"/>
                </a:solidFill>
                <a:latin typeface="Calibri" panose="020F0502020204030204" pitchFamily="34" charset="0"/>
                <a:ea typeface="Calibri" panose="020F0502020204030204" pitchFamily="34" charset="0"/>
                <a:cs typeface="Calibri" panose="020F0502020204030204" pitchFamily="34" charset="0"/>
              </a:rPr>
              <a:t>“MaineDOT RUAC”</a:t>
            </a:r>
          </a:p>
          <a:p>
            <a:pPr marL="0">
              <a:spcBef>
                <a:spcPts val="0"/>
              </a:spcBef>
              <a:spcAft>
                <a:spcPts val="6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0">
              <a:spcBef>
                <a:spcPts val="0"/>
              </a:spcBef>
              <a:spcAft>
                <a:spcPts val="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1">
            <a:extLst>
              <a:ext uri="{FF2B5EF4-FFF2-40B4-BE49-F238E27FC236}">
                <a16:creationId xmlns:a16="http://schemas.microsoft.com/office/drawing/2014/main" id="{E1ACFCB8-3473-41D0-8AA6-34041769E834}"/>
              </a:ext>
            </a:extLst>
          </p:cNvPr>
          <p:cNvSpPr txBox="1">
            <a:spLocks/>
          </p:cNvSpPr>
          <p:nvPr/>
        </p:nvSpPr>
        <p:spPr>
          <a:xfrm>
            <a:off x="1809392" y="928977"/>
            <a:ext cx="8447314" cy="603279"/>
          </a:xfrm>
          <a:prstGeom prst="rect">
            <a:avLst/>
          </a:prstGeom>
        </p:spPr>
        <p:txBody>
          <a:bodyPr vert="horz" lIns="45720" tIns="45720" rIns="45720" bIns="45720" rtlCol="0">
            <a:normAutofit/>
          </a:bodyPr>
          <a:lstStyle>
            <a:lvl1pPr marL="342900" indent="-342900" algn="l" defTabSz="914400" rtl="0" eaLnBrk="1" latinLnBrk="0" hangingPunct="1">
              <a:lnSpc>
                <a:spcPct val="90000"/>
              </a:lnSpc>
              <a:spcBef>
                <a:spcPts val="1200"/>
              </a:spcBef>
              <a:spcAft>
                <a:spcPts val="200"/>
              </a:spcAft>
              <a:buClr>
                <a:schemeClr val="bg1">
                  <a:lumMod val="95000"/>
                </a:schemeClr>
              </a:buClr>
              <a:buSzPct val="100000"/>
              <a:buFont typeface="Tw Cen MT" panose="020B0602020104020603" pitchFamily="34" charset="0"/>
              <a:buChar char="»"/>
              <a:defRPr sz="2400" kern="1200">
                <a:solidFill>
                  <a:schemeClr val="bg1">
                    <a:lumMod val="95000"/>
                  </a:schemeClr>
                </a:solidFill>
                <a:latin typeface="+mn-lt"/>
                <a:ea typeface="+mn-ea"/>
                <a:cs typeface="+mn-cs"/>
              </a:defRPr>
            </a:lvl1pPr>
            <a:lvl2pPr marL="571500" indent="-250825" algn="l" defTabSz="914400" rtl="0" eaLnBrk="1" latinLnBrk="0" hangingPunct="1">
              <a:lnSpc>
                <a:spcPct val="90000"/>
              </a:lnSpc>
              <a:spcBef>
                <a:spcPts val="200"/>
              </a:spcBef>
              <a:spcAft>
                <a:spcPts val="400"/>
              </a:spcAft>
              <a:buClr>
                <a:schemeClr val="accent2"/>
              </a:buClr>
              <a:buSzPct val="120000"/>
              <a:buFont typeface="Wingdings 3" pitchFamily="18" charset="2"/>
              <a:buChar char=""/>
              <a:defRPr sz="2000" kern="1200">
                <a:solidFill>
                  <a:schemeClr val="bg1">
                    <a:lumMod val="95000"/>
                  </a:schemeClr>
                </a:solidFill>
                <a:latin typeface="+mn-lt"/>
                <a:ea typeface="+mn-ea"/>
                <a:cs typeface="+mn-cs"/>
              </a:defRPr>
            </a:lvl2pPr>
            <a:lvl3pPr marL="800100" indent="-228600" algn="l" defTabSz="914400" rtl="0" eaLnBrk="1" latinLnBrk="0" hangingPunct="1">
              <a:lnSpc>
                <a:spcPct val="90000"/>
              </a:lnSpc>
              <a:spcBef>
                <a:spcPts val="200"/>
              </a:spcBef>
              <a:spcAft>
                <a:spcPts val="400"/>
              </a:spcAft>
              <a:buClr>
                <a:schemeClr val="accent3"/>
              </a:buClr>
              <a:buFont typeface="Acumin Pro" panose="020B0504020202020204" pitchFamily="34" charset="0"/>
              <a:buChar char="–"/>
              <a:defRPr sz="1800" kern="1200">
                <a:solidFill>
                  <a:schemeClr val="bg1">
                    <a:lumMod val="95000"/>
                  </a:schemeClr>
                </a:solidFill>
                <a:latin typeface="+mn-lt"/>
                <a:ea typeface="+mn-ea"/>
                <a:cs typeface="+mn-cs"/>
              </a:defRPr>
            </a:lvl3pPr>
            <a:lvl4pPr marL="1028700" indent="-228600" algn="l" defTabSz="914400" rtl="0" eaLnBrk="1" latinLnBrk="0" hangingPunct="1">
              <a:lnSpc>
                <a:spcPct val="90000"/>
              </a:lnSpc>
              <a:spcBef>
                <a:spcPts val="200"/>
              </a:spcBef>
              <a:spcAft>
                <a:spcPts val="400"/>
              </a:spcAft>
              <a:buClr>
                <a:schemeClr val="accent4">
                  <a:lumMod val="60000"/>
                  <a:lumOff val="40000"/>
                </a:schemeClr>
              </a:buClr>
              <a:buFont typeface="Arial" panose="020B0604020202020204" pitchFamily="34" charset="0"/>
              <a:buChar char="•"/>
              <a:defRPr sz="1600" kern="1200">
                <a:solidFill>
                  <a:schemeClr val="bg1">
                    <a:lumMod val="95000"/>
                  </a:schemeClr>
                </a:solidFill>
                <a:latin typeface="+mn-lt"/>
                <a:ea typeface="+mn-ea"/>
                <a:cs typeface="+mn-cs"/>
              </a:defRPr>
            </a:lvl4pPr>
            <a:lvl5pPr marL="1257300" indent="-228600" algn="l" defTabSz="914400" rtl="0" eaLnBrk="1" latinLnBrk="0" hangingPunct="1">
              <a:lnSpc>
                <a:spcPct val="90000"/>
              </a:lnSpc>
              <a:spcBef>
                <a:spcPts val="200"/>
              </a:spcBef>
              <a:spcAft>
                <a:spcPts val="400"/>
              </a:spcAft>
              <a:buClr>
                <a:schemeClr val="bg1">
                  <a:lumMod val="95000"/>
                </a:schemeClr>
              </a:buClr>
              <a:buFont typeface="Wingdings 3" pitchFamily="18" charset="2"/>
              <a:buChar char=""/>
              <a:defRPr sz="1400" kern="1200">
                <a:solidFill>
                  <a:schemeClr val="bg1">
                    <a:lumMod val="9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a:spcBef>
                <a:spcPts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hlinkClick r:id="rId4"/>
              </a:rPr>
              <a:t>https://www.maine.gov/mdot/ofps/ruac/index.shtml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6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MainDOT Colors">
      <a:dk1>
        <a:srgbClr val="262626"/>
      </a:dk1>
      <a:lt1>
        <a:sysClr val="window" lastClr="FFFFFF"/>
      </a:lt1>
      <a:dk2>
        <a:srgbClr val="5C5C5C"/>
      </a:dk2>
      <a:lt2>
        <a:srgbClr val="E6E6E6"/>
      </a:lt2>
      <a:accent1>
        <a:srgbClr val="305785"/>
      </a:accent1>
      <a:accent2>
        <a:srgbClr val="EAB765"/>
      </a:accent2>
      <a:accent3>
        <a:srgbClr val="42BA97"/>
      </a:accent3>
      <a:accent4>
        <a:srgbClr val="2683C6"/>
      </a:accent4>
      <a:accent5>
        <a:srgbClr val="C95D5D"/>
      </a:accent5>
      <a:accent6>
        <a:srgbClr val="7AB5D5"/>
      </a:accent6>
      <a:hlink>
        <a:srgbClr val="7AB5D5"/>
      </a:hlink>
      <a:folHlink>
        <a:srgbClr val="906078"/>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spDef>
      <a:spPr>
        <a:solidFill>
          <a:schemeClr val="accent4">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lumMod val="60000"/>
            <a:lumOff val="40000"/>
          </a:schemeClr>
        </a:solidFill>
      </a:spPr>
      <a:bodyPr wrap="square" lIns="182880" tIns="182880" rIns="182880" bIns="182880" rtlCol="0" anchor="ctr" anchorCtr="1">
        <a:spAutoFit/>
      </a:bodyPr>
      <a:lstStyle>
        <a:defPPr algn="l">
          <a:defRPr dirty="0" smtClean="0"/>
        </a:defPPr>
      </a:lstStyle>
    </a:txDef>
  </a:objectDefaults>
  <a:extraClrSchemeLst/>
  <a:extLst>
    <a:ext uri="{05A4C25C-085E-4340-85A3-A5531E510DB2}">
      <thm15:themeFamily xmlns:thm15="http://schemas.microsoft.com/office/thememl/2012/main" name="mainedot2019_updated template.potx" id="{0AFF6AF2-9CDA-4FA9-89A5-E8A30A29D19D}" vid="{223B0E19-E28E-4AD1-84FC-1D53B44456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ABA12063E8A4B9DE9DD2C516A4480" ma:contentTypeVersion="15" ma:contentTypeDescription="Create a new document." ma:contentTypeScope="" ma:versionID="0a8339c3cff807c994aa6f9c084cd14e">
  <xsd:schema xmlns:xsd="http://www.w3.org/2001/XMLSchema" xmlns:xs="http://www.w3.org/2001/XMLSchema" xmlns:p="http://schemas.microsoft.com/office/2006/metadata/properties" xmlns:ns2="8d8115a4-597a-42bf-a551-5d0c62582352" xmlns:ns3="008af798-3e99-465c-994a-b3bd48f1159a" targetNamespace="http://schemas.microsoft.com/office/2006/metadata/properties" ma:root="true" ma:fieldsID="8c4e4383bb0e7210137a7e010926835e" ns2:_="" ns3:_="">
    <xsd:import namespace="8d8115a4-597a-42bf-a551-5d0c62582352"/>
    <xsd:import namespace="008af798-3e99-465c-994a-b3bd48f115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115a4-597a-42bf-a551-5d0c625823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869760-63e5-4ad7-8e1d-ce12b2e8d0a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8af798-3e99-465c-994a-b3bd48f1159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83eeb1f-2db4-4bf1-9de5-040fb6cf5c82}" ma:internalName="TaxCatchAll" ma:showField="CatchAllData" ma:web="008af798-3e99-465c-994a-b3bd48f115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08af798-3e99-465c-994a-b3bd48f1159a" xsi:nil="true"/>
    <lcf76f155ced4ddcb4097134ff3c332f xmlns="8d8115a4-597a-42bf-a551-5d0c6258235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BCABA-F4B6-49EF-8409-013CF5AD7792}">
  <ds:schemaRefs>
    <ds:schemaRef ds:uri="008af798-3e99-465c-994a-b3bd48f1159a"/>
    <ds:schemaRef ds:uri="8d8115a4-597a-42bf-a551-5d0c625823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1539F9-657D-4A11-8EA3-D568BF7E2798}">
  <ds:schemaRefs>
    <ds:schemaRef ds:uri="http://purl.org/dc/elements/1.1/"/>
    <ds:schemaRef ds:uri="http://schemas.microsoft.com/office/2006/metadata/properties"/>
    <ds:schemaRef ds:uri="8d8115a4-597a-42bf-a551-5d0c625823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08af798-3e99-465c-994a-b3bd48f1159a"/>
    <ds:schemaRef ds:uri="http://www.w3.org/XML/1998/namespace"/>
    <ds:schemaRef ds:uri="http://purl.org/dc/dcmitype/"/>
  </ds:schemaRefs>
</ds:datastoreItem>
</file>

<file path=customXml/itemProps3.xml><?xml version="1.0" encoding="utf-8"?>
<ds:datastoreItem xmlns:ds="http://schemas.openxmlformats.org/officeDocument/2006/customXml" ds:itemID="{11F0E8D0-F9EF-409D-A40B-B7D1079CB9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2158</TotalTime>
  <Words>388</Words>
  <Application>Microsoft Office PowerPoint</Application>
  <PresentationFormat>Widescreen</PresentationFormat>
  <Paragraphs>52</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Acumin Pro</vt:lpstr>
      <vt:lpstr>Arial</vt:lpstr>
      <vt:lpstr>Calibri</vt:lpstr>
      <vt:lpstr>Century Gothic</vt:lpstr>
      <vt:lpstr>Tw Cen MT</vt:lpstr>
      <vt:lpstr>Tw Cen MT Condensed</vt:lpstr>
      <vt:lpstr>Wingdings</vt:lpstr>
      <vt:lpstr>Wingdings 3</vt:lpstr>
      <vt:lpstr>Integral</vt:lpstr>
      <vt:lpstr> Lower Road Rail Use Advisory Council (RUAC)  public meeting MEETING</vt:lpstr>
      <vt:lpstr>What is a Rail Use Advisory Council?</vt:lpstr>
      <vt:lpstr>What rail Corridor is under review?</vt:lpstr>
      <vt:lpstr>What uses will be considered?</vt:lpstr>
      <vt:lpstr>What are the next steps?</vt:lpstr>
      <vt:lpstr>Where CAN I FIND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Lisa Destro</dc:creator>
  <cp:lastModifiedBy>Howard, Nathan</cp:lastModifiedBy>
  <cp:revision>60</cp:revision>
  <cp:lastPrinted>2022-04-25T16:00:23Z</cp:lastPrinted>
  <dcterms:created xsi:type="dcterms:W3CDTF">2021-12-09T22:25:47Z</dcterms:created>
  <dcterms:modified xsi:type="dcterms:W3CDTF">2023-06-21T17:47:29Z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0x010100980ABA12063E8A4B9DE9DD2C516A4480</vt:lpwstr>
  </property>
  <property fmtid="{D5CDD505-2E9C-101B-9397-08002B2CF9AE}" pid="3" name="MediaServiceImageTags">
    <vt:lpwstr/>
  </property>
</Properties>
</file>