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7" r:id="rId5"/>
    <p:sldId id="266" r:id="rId6"/>
    <p:sldId id="267" r:id="rId7"/>
    <p:sldId id="279" r:id="rId8"/>
    <p:sldId id="269" r:id="rId9"/>
    <p:sldId id="268" r:id="rId10"/>
    <p:sldId id="273" r:id="rId11"/>
    <p:sldId id="281" r:id="rId12"/>
    <p:sldId id="280" r:id="rId13"/>
    <p:sldId id="274" r:id="rId14"/>
    <p:sldId id="282" r:id="rId15"/>
    <p:sldId id="283" r:id="rId16"/>
    <p:sldId id="284" r:id="rId17"/>
    <p:sldId id="278" r:id="rId18"/>
    <p:sldId id="285" r:id="rId19"/>
    <p:sldId id="270" r:id="rId20"/>
    <p:sldId id="271" r:id="rId21"/>
    <p:sldId id="272" r:id="rId22"/>
    <p:sldId id="286"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on, Cece" initials="WC" lastIdx="11" clrIdx="0">
    <p:extLst>
      <p:ext uri="{19B8F6BF-5375-455C-9EA6-DF929625EA0E}">
        <p15:presenceInfo xmlns:p15="http://schemas.microsoft.com/office/powerpoint/2012/main" userId="S::cwalton@vhb.com::e70f5bc9-2a96-4898-a4f9-6d88ad537238" providerId="AD"/>
      </p:ext>
    </p:extLst>
  </p:cmAuthor>
  <p:cmAuthor id="2" name="Ethan Flynn" initials="EF" lastIdx="2" clrIdx="1">
    <p:extLst>
      <p:ext uri="{19B8F6BF-5375-455C-9EA6-DF929625EA0E}">
        <p15:presenceInfo xmlns:p15="http://schemas.microsoft.com/office/powerpoint/2012/main" userId="S::EFlynn@vhb.com::fbdfcf6b-17bc-4757-b67b-f4f638ef40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8356"/>
    <a:srgbClr val="76293B"/>
    <a:srgbClr val="A9AAAB"/>
    <a:srgbClr val="82A4B9"/>
    <a:srgbClr val="768B9A"/>
    <a:srgbClr val="CEFF7F"/>
    <a:srgbClr val="2FF141"/>
    <a:srgbClr val="1653DA"/>
    <a:srgbClr val="1D21D3"/>
    <a:srgbClr val="3057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autoAdjust="0"/>
    <p:restoredTop sz="94660"/>
  </p:normalViewPr>
  <p:slideViewPr>
    <p:cSldViewPr snapToGrid="0">
      <p:cViewPr varScale="1">
        <p:scale>
          <a:sx n="107" d="100"/>
          <a:sy n="107" d="100"/>
        </p:scale>
        <p:origin x="12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atin typeface="Century Gothic" panose="020B0502020202020204"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75000"/>
                    <a:lumOff val="25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solidFill>
                  <a:schemeClr val="bg2">
                    <a:lumMod val="25000"/>
                  </a:schemeClr>
                </a:solidFill>
              </a:defRPr>
            </a:lvl1pPr>
          </a:lstStyle>
          <a:p>
            <a:fld id="{6AD6EE87-EBD5-4F12-A48A-63ACA297AC8F}" type="datetimeFigureOut">
              <a:rPr lang="en-US" smtClean="0"/>
              <a:pPr/>
              <a:t>4/17/2025</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cxnSp>
        <p:nvCxnSpPr>
          <p:cNvPr id="8" name="Straight Connector 7"/>
          <p:cNvCxnSpPr/>
          <p:nvPr/>
        </p:nvCxnSpPr>
        <p:spPr>
          <a:xfrm flipV="1">
            <a:off x="8423419" y="5264106"/>
            <a:ext cx="0" cy="9144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 y="-2634"/>
            <a:ext cx="12192000" cy="4572001"/>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56671"/>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13" name="Picture 12"/>
          <p:cNvPicPr>
            <a:picLocks noChangeAspect="1"/>
          </p:cNvPicPr>
          <p:nvPr userDrawn="1"/>
        </p:nvPicPr>
        <p:blipFill>
          <a:blip r:embed="rId2"/>
          <a:stretch>
            <a:fillRect/>
          </a:stretch>
        </p:blipFill>
        <p:spPr>
          <a:xfrm>
            <a:off x="10744391" y="6414033"/>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4/17/2025</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8" name="Straight Connector 7"/>
          <p:cNvCxnSpPr/>
          <p:nvPr/>
        </p:nvCxnSpPr>
        <p:spPr>
          <a:xfrm flipV="1">
            <a:off x="8423419" y="5264106"/>
            <a:ext cx="0" cy="91440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10" name="Picture 9"/>
          <p:cNvPicPr>
            <a:picLocks noChangeAspect="1"/>
          </p:cNvPicPr>
          <p:nvPr userDrawn="1"/>
        </p:nvPicPr>
        <p:blipFill>
          <a:blip r:embed="rId2"/>
          <a:stretch>
            <a:fillRect/>
          </a:stretch>
        </p:blipFill>
        <p:spPr>
          <a:xfrm>
            <a:off x="10782131" y="6413188"/>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40110"/>
            <a:ext cx="4032505"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4/17/2025</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8" name="Straight Connector 7"/>
          <p:cNvCxnSpPr/>
          <p:nvPr/>
        </p:nvCxnSpPr>
        <p:spPr>
          <a:xfrm flipV="1">
            <a:off x="8423419" y="5264106"/>
            <a:ext cx="0" cy="91440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10" name="Picture 9"/>
          <p:cNvPicPr>
            <a:picLocks noChangeAspect="1"/>
          </p:cNvPicPr>
          <p:nvPr userDrawn="1"/>
        </p:nvPicPr>
        <p:blipFill>
          <a:blip r:embed="rId2"/>
          <a:stretch>
            <a:fillRect/>
          </a:stretch>
        </p:blipFill>
        <p:spPr>
          <a:xfrm>
            <a:off x="10782131" y="6413188"/>
            <a:ext cx="1311952" cy="366126"/>
          </a:xfrm>
          <a:prstGeom prst="rect">
            <a:avLst/>
          </a:prstGeom>
        </p:spPr>
      </p:pic>
      <p:sp>
        <p:nvSpPr>
          <p:cNvPr id="11" name="Picture Placeholder 2"/>
          <p:cNvSpPr>
            <a:spLocks noGrp="1" noChangeAspect="1"/>
          </p:cNvSpPr>
          <p:nvPr>
            <p:ph type="pic" idx="12"/>
          </p:nvPr>
        </p:nvSpPr>
        <p:spPr>
          <a:xfrm>
            <a:off x="4114800" y="140110"/>
            <a:ext cx="4032504"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Picture Placeholder 2"/>
          <p:cNvSpPr>
            <a:spLocks noGrp="1" noChangeAspect="1"/>
          </p:cNvSpPr>
          <p:nvPr>
            <p:ph type="pic" idx="13"/>
          </p:nvPr>
        </p:nvSpPr>
        <p:spPr>
          <a:xfrm>
            <a:off x="8229599" y="140110"/>
            <a:ext cx="3962399"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9376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a:t>4/17/2025</a:t>
            </a:fld>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75000"/>
                    <a:lumOff val="25000"/>
                  </a:schemeClr>
                </a:solidFill>
              </a:defRPr>
            </a:lvl1pPr>
          </a:lstStyle>
          <a:p>
            <a:fld id="{A5D3794B-289A-4A80-97D7-111025398D45}" type="datetimeFigureOut">
              <a:rPr lang="en-US" smtClean="0"/>
              <a:pPr/>
              <a:t>4/17/2025</a:t>
            </a:fld>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on right">
    <p:spTree>
      <p:nvGrpSpPr>
        <p:cNvPr id="1" name=""/>
        <p:cNvGrpSpPr/>
        <p:nvPr/>
      </p:nvGrpSpPr>
      <p:grpSpPr>
        <a:xfrm>
          <a:off x="0" y="0"/>
          <a:ext cx="0" cy="0"/>
          <a:chOff x="0" y="0"/>
          <a:chExt cx="0" cy="0"/>
        </a:xfrm>
      </p:grpSpPr>
      <p:sp>
        <p:nvSpPr>
          <p:cNvPr id="2" name="Title 1"/>
          <p:cNvSpPr>
            <a:spLocks noGrp="1"/>
          </p:cNvSpPr>
          <p:nvPr>
            <p:ph type="title"/>
          </p:nvPr>
        </p:nvSpPr>
        <p:spPr>
          <a:xfrm>
            <a:off x="320675" y="548640"/>
            <a:ext cx="5330952" cy="1463040"/>
          </a:xfrm>
        </p:spPr>
        <p:txBody>
          <a:bodyPr>
            <a:normAutofit/>
          </a:bodyPr>
          <a:lstStyle>
            <a:lvl1pPr algn="l">
              <a:defRPr sz="36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90298CD5-6C1E-4009-B41F-6DF62E31D3BE}" type="datetimeFigureOut">
              <a:rPr lang="en-US" smtClean="0"/>
              <a:pPr/>
              <a:t>4/17/2025</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7" name="Picture Placeholder 6"/>
          <p:cNvSpPr>
            <a:spLocks noGrp="1"/>
          </p:cNvSpPr>
          <p:nvPr>
            <p:ph type="pic" sz="quarter" idx="13" hasCustomPrompt="1"/>
          </p:nvPr>
        </p:nvSpPr>
        <p:spPr>
          <a:xfrm>
            <a:off x="5970588" y="128016"/>
            <a:ext cx="6221412" cy="6254496"/>
          </a:xfrm>
          <a:solidFill>
            <a:schemeClr val="bg1">
              <a:lumMod val="95000"/>
            </a:schemeClr>
          </a:solidFill>
          <a:ln>
            <a:noFill/>
          </a:ln>
        </p:spPr>
        <p:txBody>
          <a:bodyPr/>
          <a:lstStyle>
            <a:lvl1pPr>
              <a:defRPr>
                <a:solidFill>
                  <a:schemeClr val="tx1">
                    <a:lumMod val="75000"/>
                    <a:lumOff val="25000"/>
                  </a:schemeClr>
                </a:solidFill>
              </a:defRPr>
            </a:lvl1pPr>
          </a:lstStyle>
          <a:p>
            <a:r>
              <a:rPr lang="en-US" dirty="0"/>
              <a:t>Click to add picture</a:t>
            </a:r>
          </a:p>
        </p:txBody>
      </p:sp>
      <p:sp>
        <p:nvSpPr>
          <p:cNvPr id="9" name="Text Placeholder 8"/>
          <p:cNvSpPr>
            <a:spLocks noGrp="1"/>
          </p:cNvSpPr>
          <p:nvPr>
            <p:ph type="body" sz="quarter" idx="14"/>
          </p:nvPr>
        </p:nvSpPr>
        <p:spPr>
          <a:xfrm>
            <a:off x="320675" y="2295144"/>
            <a:ext cx="5394325" cy="3913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83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 left">
    <p:spTree>
      <p:nvGrpSpPr>
        <p:cNvPr id="1" name=""/>
        <p:cNvGrpSpPr/>
        <p:nvPr/>
      </p:nvGrpSpPr>
      <p:grpSpPr>
        <a:xfrm>
          <a:off x="0" y="0"/>
          <a:ext cx="0" cy="0"/>
          <a:chOff x="0" y="0"/>
          <a:chExt cx="0" cy="0"/>
        </a:xfrm>
      </p:grpSpPr>
      <p:sp>
        <p:nvSpPr>
          <p:cNvPr id="2" name="Title 1"/>
          <p:cNvSpPr>
            <a:spLocks noGrp="1"/>
          </p:cNvSpPr>
          <p:nvPr>
            <p:ph type="title"/>
          </p:nvPr>
        </p:nvSpPr>
        <p:spPr>
          <a:xfrm>
            <a:off x="6646022" y="530352"/>
            <a:ext cx="5244226" cy="1463040"/>
          </a:xfrm>
        </p:spPr>
        <p:txBody>
          <a:bodyPr>
            <a:normAutofit/>
          </a:bodyPr>
          <a:lstStyle>
            <a:lvl1pPr algn="l">
              <a:defRPr sz="36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90298CD5-6C1E-4009-B41F-6DF62E31D3BE}" type="datetimeFigureOut">
              <a:rPr lang="en-US" smtClean="0"/>
              <a:pPr/>
              <a:t>4/17/2025</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7" name="Picture Placeholder 6"/>
          <p:cNvSpPr>
            <a:spLocks noGrp="1"/>
          </p:cNvSpPr>
          <p:nvPr>
            <p:ph type="pic" sz="quarter" idx="13" hasCustomPrompt="1"/>
          </p:nvPr>
        </p:nvSpPr>
        <p:spPr>
          <a:xfrm>
            <a:off x="0" y="130933"/>
            <a:ext cx="6221412" cy="6254496"/>
          </a:xfrm>
          <a:solidFill>
            <a:schemeClr val="bg1">
              <a:lumMod val="95000"/>
            </a:schemeClr>
          </a:solidFill>
          <a:ln>
            <a:noFill/>
          </a:ln>
        </p:spPr>
        <p:txBody>
          <a:bodyPr/>
          <a:lstStyle>
            <a:lvl1pPr>
              <a:defRPr>
                <a:solidFill>
                  <a:schemeClr val="tx1">
                    <a:lumMod val="75000"/>
                    <a:lumOff val="25000"/>
                  </a:schemeClr>
                </a:solidFill>
              </a:defRPr>
            </a:lvl1pPr>
          </a:lstStyle>
          <a:p>
            <a:r>
              <a:rPr lang="en-US" dirty="0"/>
              <a:t>Click to add picture</a:t>
            </a:r>
          </a:p>
        </p:txBody>
      </p:sp>
      <p:sp>
        <p:nvSpPr>
          <p:cNvPr id="9" name="Text Placeholder 8"/>
          <p:cNvSpPr>
            <a:spLocks noGrp="1"/>
          </p:cNvSpPr>
          <p:nvPr>
            <p:ph type="body" sz="quarter" idx="14"/>
          </p:nvPr>
        </p:nvSpPr>
        <p:spPr>
          <a:xfrm>
            <a:off x="6638544" y="2020824"/>
            <a:ext cx="5306568" cy="4187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84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292608"/>
            <a:ext cx="9720072" cy="14630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1819656"/>
            <a:ext cx="4736593"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1819656"/>
            <a:ext cx="4736593"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rgbClr val="7AB5D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rgbClr val="7AB5D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a:t>4/17/2025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a:t>4/17/2025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1" y="15654"/>
            <a:ext cx="12192000" cy="6369161"/>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userDrawn="1"/>
        </p:nvSpPr>
        <p:spPr>
          <a:xfrm>
            <a:off x="-1" y="0"/>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sp>
        <p:nvSpPr>
          <p:cNvPr id="2" name="Date Placeholder 1"/>
          <p:cNvSpPr>
            <a:spLocks noGrp="1"/>
          </p:cNvSpPr>
          <p:nvPr>
            <p:ph type="dt" sz="half" idx="10"/>
          </p:nvPr>
        </p:nvSpPr>
        <p:spPr/>
        <p:txBody>
          <a:bodyPr/>
          <a:lstStyle/>
          <a:p>
            <a:fld id="{56E91E96-98B0-4413-9547-46F3504108EF}" type="datetimeFigureOut">
              <a:rPr lang="en-US"/>
              <a:t>4/17/2025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lumMod val="85000"/>
                  </a:schemeClr>
                </a:solidFill>
              </a:defRPr>
            </a:lvl1pPr>
          </a:lstStyle>
          <a:p>
            <a:fld id="{4FAB73BC-B049-4115-A692-8D63A059BFB8}"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10744391" y="6414033"/>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30936" y="471509"/>
            <a:ext cx="4782312" cy="1723051"/>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471509"/>
            <a:ext cx="5678424" cy="5536099"/>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257506"/>
            <a:ext cx="4782312" cy="3731308"/>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4/17/2025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2634"/>
            <a:ext cx="12192000" cy="6400800"/>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sp>
        <p:nvSpPr>
          <p:cNvPr id="2" name="Title Placeholder 1"/>
          <p:cNvSpPr>
            <a:spLocks noGrp="1"/>
          </p:cNvSpPr>
          <p:nvPr>
            <p:ph type="title"/>
          </p:nvPr>
        </p:nvSpPr>
        <p:spPr>
          <a:xfrm>
            <a:off x="1024128" y="274320"/>
            <a:ext cx="9720072" cy="14630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1809898"/>
            <a:ext cx="9720073" cy="4499462"/>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75000"/>
                    <a:lumOff val="25000"/>
                  </a:schemeClr>
                </a:solidFill>
                <a:latin typeface="+mj-lt"/>
              </a:defRPr>
            </a:lvl1pPr>
          </a:lstStyle>
          <a:p>
            <a:fld id="{90298CD5-6C1E-4009-B41F-6DF62E31D3BE}" type="datetimeFigureOut">
              <a:rPr lang="en-US" smtClean="0"/>
              <a:pPr/>
              <a:t>4/17/2025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bg1">
                    <a:lumMod val="85000"/>
                  </a:schemeClr>
                </a:solidFill>
                <a:latin typeface="+mj-lt"/>
              </a:defRPr>
            </a:lvl1pPr>
          </a:lstStyle>
          <a:p>
            <a:endParaRPr lang="en-US" dirty="0"/>
          </a:p>
        </p:txBody>
      </p:sp>
      <p:pic>
        <p:nvPicPr>
          <p:cNvPr id="17" name="Picture 16"/>
          <p:cNvPicPr>
            <a:picLocks noChangeAspect="1"/>
          </p:cNvPicPr>
          <p:nvPr userDrawn="1"/>
        </p:nvPicPr>
        <p:blipFill>
          <a:blip r:embed="rId14"/>
          <a:stretch>
            <a:fillRect/>
          </a:stretch>
        </p:blipFill>
        <p:spPr>
          <a:xfrm>
            <a:off x="10782131" y="6413188"/>
            <a:ext cx="1311952" cy="3661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54" r:id="rId7"/>
    <p:sldLayoutId id="2147483655" r:id="rId8"/>
    <p:sldLayoutId id="2147483656" r:id="rId9"/>
    <p:sldLayoutId id="2147483660" r:id="rId10"/>
    <p:sldLayoutId id="2147483663" r:id="rId11"/>
    <p:sldLayoutId id="21474836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4400" kern="1200" cap="all" spc="100" baseline="0">
          <a:solidFill>
            <a:srgbClr val="EAB765"/>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7D60B8F-9EFA-1C22-5B2F-350B540861AE}"/>
              </a:ext>
            </a:extLst>
          </p:cNvPr>
          <p:cNvPicPr>
            <a:picLocks noChangeAspect="1"/>
          </p:cNvPicPr>
          <p:nvPr/>
        </p:nvPicPr>
        <p:blipFill>
          <a:blip r:embed="rId2"/>
          <a:stretch>
            <a:fillRect/>
          </a:stretch>
        </p:blipFill>
        <p:spPr>
          <a:xfrm>
            <a:off x="7931039" y="4706300"/>
            <a:ext cx="1086002" cy="1810003"/>
          </a:xfrm>
          <a:prstGeom prst="rect">
            <a:avLst/>
          </a:prstGeom>
        </p:spPr>
      </p:pic>
      <p:sp>
        <p:nvSpPr>
          <p:cNvPr id="2" name="Title 1"/>
          <p:cNvSpPr>
            <a:spLocks noGrp="1"/>
          </p:cNvSpPr>
          <p:nvPr>
            <p:ph type="ctrTitle"/>
          </p:nvPr>
        </p:nvSpPr>
        <p:spPr>
          <a:xfrm>
            <a:off x="-1676400" y="4893462"/>
            <a:ext cx="7772400" cy="1463040"/>
          </a:xfrm>
        </p:spPr>
        <p:txBody>
          <a:bodyPr>
            <a:normAutofit fontScale="90000"/>
          </a:bodyPr>
          <a:lstStyle/>
          <a:p>
            <a:r>
              <a:rPr lang="en-US" dirty="0"/>
              <a:t>East Deering</a:t>
            </a:r>
            <a:br>
              <a:rPr lang="en-US" dirty="0"/>
            </a:br>
            <a:r>
              <a:rPr lang="en-US" sz="3600" dirty="0"/>
              <a:t>pathways to bridge</a:t>
            </a:r>
            <a:br>
              <a:rPr lang="en-US" sz="3600" dirty="0"/>
            </a:br>
            <a:r>
              <a:rPr lang="en-US" sz="3600" dirty="0"/>
              <a:t>the gap project</a:t>
            </a:r>
            <a:br>
              <a:rPr lang="en-US" sz="3600" dirty="0"/>
            </a:br>
            <a:r>
              <a:rPr lang="en-US" sz="3600" dirty="0"/>
              <a:t>TECHNICAL PRESENTATION</a:t>
            </a:r>
          </a:p>
        </p:txBody>
      </p:sp>
      <p:sp>
        <p:nvSpPr>
          <p:cNvPr id="3" name="Subtitle 2"/>
          <p:cNvSpPr>
            <a:spLocks noGrp="1"/>
          </p:cNvSpPr>
          <p:nvPr>
            <p:ph type="subTitle" idx="1"/>
          </p:nvPr>
        </p:nvSpPr>
        <p:spPr>
          <a:xfrm>
            <a:off x="6444615" y="4700118"/>
            <a:ext cx="3305476" cy="1771048"/>
          </a:xfrm>
        </p:spPr>
        <p:txBody>
          <a:bodyPr>
            <a:normAutofit/>
          </a:bodyPr>
          <a:lstStyle/>
          <a:p>
            <a:endParaRPr lang="en-US" dirty="0"/>
          </a:p>
          <a:p>
            <a:r>
              <a:rPr lang="en-US" dirty="0"/>
              <a:t>Public Meeting</a:t>
            </a:r>
          </a:p>
          <a:p>
            <a:r>
              <a:rPr lang="en-US" dirty="0"/>
              <a:t>WIN 028940.10</a:t>
            </a:r>
          </a:p>
          <a:p>
            <a:r>
              <a:rPr lang="en-US" dirty="0"/>
              <a:t>April 2025</a:t>
            </a:r>
          </a:p>
        </p:txBody>
      </p:sp>
      <p:pic>
        <p:nvPicPr>
          <p:cNvPr id="4" name="Picture 4" descr="https://www.vhb.com/Style%20Library/vhb/images/VHB_logo.png">
            <a:extLst>
              <a:ext uri="{FF2B5EF4-FFF2-40B4-BE49-F238E27FC236}">
                <a16:creationId xmlns:a16="http://schemas.microsoft.com/office/drawing/2014/main" id="{F1AA3D06-D8FC-49B0-9A77-7678A240BA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84" y="6436050"/>
            <a:ext cx="694705" cy="37922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6A6C44E5-19E7-6E15-6C2B-AB64EC605A8B}"/>
              </a:ext>
            </a:extLst>
          </p:cNvPr>
          <p:cNvCxnSpPr>
            <a:cxnSpLocks/>
          </p:cNvCxnSpPr>
          <p:nvPr/>
        </p:nvCxnSpPr>
        <p:spPr>
          <a:xfrm>
            <a:off x="6261735" y="5280660"/>
            <a:ext cx="0" cy="936741"/>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8FA43B0-13DE-2533-D880-2A5809A648EA}"/>
              </a:ext>
            </a:extLst>
          </p:cNvPr>
          <p:cNvSpPr txBox="1">
            <a:spLocks/>
          </p:cNvSpPr>
          <p:nvPr/>
        </p:nvSpPr>
        <p:spPr>
          <a:xfrm>
            <a:off x="2607504" y="3771844"/>
            <a:ext cx="7674222" cy="936741"/>
          </a:xfrm>
          <a:prstGeom prst="rect">
            <a:avLst/>
          </a:prstGeom>
        </p:spPr>
        <p:txBody>
          <a:bodyPr vert="horz" lIns="91440" tIns="45720" rIns="91440" bIns="45720" rtlCol="0" anchor="ctr">
            <a:normAutofit fontScale="97500"/>
          </a:bodyPr>
          <a:lstStyle>
            <a:lvl1pPr algn="r" defTabSz="914400" rtl="0" eaLnBrk="1" latinLnBrk="0" hangingPunct="1">
              <a:lnSpc>
                <a:spcPct val="80000"/>
              </a:lnSpc>
              <a:spcBef>
                <a:spcPct val="0"/>
              </a:spcBef>
              <a:buNone/>
              <a:defRPr sz="4400" kern="1200" cap="all" spc="200" baseline="0">
                <a:solidFill>
                  <a:srgbClr val="EAB765"/>
                </a:solidFill>
                <a:latin typeface="Century Gothic" panose="020B0502020202020204" pitchFamily="34" charset="0"/>
                <a:ea typeface="Lato" panose="020F0502020204030203" pitchFamily="34" charset="0"/>
                <a:cs typeface="Lato" panose="020F0502020204030203" pitchFamily="34"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200" normalizeH="0" baseline="0" noProof="0" dirty="0">
                <a:ln>
                  <a:noFill/>
                </a:ln>
                <a:solidFill>
                  <a:srgbClr val="EAB765"/>
                </a:solidFill>
                <a:effectLst/>
                <a:uLnTx/>
                <a:uFillTx/>
                <a:latin typeface="Century Gothic" panose="020B0502020202020204" pitchFamily="34" charset="0"/>
                <a:ea typeface="Lato" panose="020F0502020204030203" pitchFamily="34" charset="0"/>
                <a:cs typeface="Lato" panose="020F0502020204030203" pitchFamily="34" charset="0"/>
              </a:rPr>
              <a:t>Component #1- Early Action Project</a:t>
            </a:r>
          </a:p>
        </p:txBody>
      </p:sp>
      <p:pic>
        <p:nvPicPr>
          <p:cNvPr id="9" name="Picture 8" descr="A group of people walking on a beach&#10;&#10;Description automatically generated">
            <a:extLst>
              <a:ext uri="{FF2B5EF4-FFF2-40B4-BE49-F238E27FC236}">
                <a16:creationId xmlns:a16="http://schemas.microsoft.com/office/drawing/2014/main" id="{788AB4A2-40A0-8B11-C7BE-FF9B26AD107C}"/>
              </a:ext>
            </a:extLst>
          </p:cNvPr>
          <p:cNvPicPr>
            <a:picLocks noChangeAspect="1"/>
          </p:cNvPicPr>
          <p:nvPr/>
        </p:nvPicPr>
        <p:blipFill>
          <a:blip r:embed="rId4">
            <a:extLst>
              <a:ext uri="{28A0092B-C50C-407E-A947-70E740481C1C}">
                <a14:useLocalDpi xmlns:a14="http://schemas.microsoft.com/office/drawing/2010/main" val="0"/>
              </a:ext>
            </a:extLst>
          </a:blip>
          <a:srcRect r="11701" b="11650"/>
          <a:stretch/>
        </p:blipFill>
        <p:spPr>
          <a:xfrm>
            <a:off x="63379" y="459404"/>
            <a:ext cx="5987359" cy="3369839"/>
          </a:xfrm>
          <a:prstGeom prst="rect">
            <a:avLst/>
          </a:prstGeom>
        </p:spPr>
      </p:pic>
      <p:pic>
        <p:nvPicPr>
          <p:cNvPr id="5" name="Picture 4">
            <a:extLst>
              <a:ext uri="{FF2B5EF4-FFF2-40B4-BE49-F238E27FC236}">
                <a16:creationId xmlns:a16="http://schemas.microsoft.com/office/drawing/2014/main" id="{3CA63453-6D81-C9F0-AEBF-54E38D491A73}"/>
              </a:ext>
            </a:extLst>
          </p:cNvPr>
          <p:cNvPicPr/>
          <p:nvPr/>
        </p:nvPicPr>
        <p:blipFill>
          <a:blip r:embed="rId5" cstate="print">
            <a:extLst>
              <a:ext uri="{28A0092B-C50C-407E-A947-70E740481C1C}">
                <a14:useLocalDpi xmlns:a14="http://schemas.microsoft.com/office/drawing/2010/main" val="0"/>
              </a:ext>
            </a:extLst>
          </a:blip>
          <a:srcRect/>
          <a:stretch/>
        </p:blipFill>
        <p:spPr bwMode="auto">
          <a:xfrm>
            <a:off x="5048193" y="6398596"/>
            <a:ext cx="1927312" cy="464660"/>
          </a:xfrm>
          <a:prstGeom prst="rect">
            <a:avLst/>
          </a:prstGeom>
          <a:noFill/>
          <a:ln>
            <a:noFill/>
          </a:ln>
        </p:spPr>
      </p:pic>
      <p:pic>
        <p:nvPicPr>
          <p:cNvPr id="7" name="Picture 6" descr="A long shot of a pier&#10;&#10;AI-generated content may be incorrect.">
            <a:extLst>
              <a:ext uri="{FF2B5EF4-FFF2-40B4-BE49-F238E27FC236}">
                <a16:creationId xmlns:a16="http://schemas.microsoft.com/office/drawing/2014/main" id="{2EC8FD98-396E-388D-8CB3-8538C1948D60}"/>
              </a:ext>
            </a:extLst>
          </p:cNvPr>
          <p:cNvPicPr>
            <a:picLocks noChangeAspect="1"/>
          </p:cNvPicPr>
          <p:nvPr/>
        </p:nvPicPr>
        <p:blipFill>
          <a:blip r:embed="rId6"/>
          <a:stretch>
            <a:fillRect/>
          </a:stretch>
        </p:blipFill>
        <p:spPr>
          <a:xfrm>
            <a:off x="6132386" y="459404"/>
            <a:ext cx="5989838" cy="3369838"/>
          </a:xfrm>
          <a:prstGeom prst="rect">
            <a:avLst/>
          </a:prstGeom>
        </p:spPr>
      </p:pic>
      <p:pic>
        <p:nvPicPr>
          <p:cNvPr id="11" name="Picture 10" descr="A white letters on a black background&#10;&#10;AI-generated content may be incorrect.">
            <a:extLst>
              <a:ext uri="{FF2B5EF4-FFF2-40B4-BE49-F238E27FC236}">
                <a16:creationId xmlns:a16="http://schemas.microsoft.com/office/drawing/2014/main" id="{56DE183A-01D9-22A0-2A4F-067B1EB213B3}"/>
              </a:ext>
            </a:extLst>
          </p:cNvPr>
          <p:cNvPicPr>
            <a:picLocks noGrp="1" noRot="1" noChangeAspect="1" noMove="1" noResize="1" noEditPoints="1" noAdjustHandles="1" noChangeArrowheads="1" noChangeShapeType="1" noCrop="1"/>
          </p:cNvPicPr>
          <p:nvPr/>
        </p:nvPicPr>
        <p:blipFill>
          <a:blip r:embed="rId7">
            <a:alphaModFix amt="85000"/>
            <a:extLst>
              <a:ext uri="{28A0092B-C50C-407E-A947-70E740481C1C}">
                <a14:useLocalDpi xmlns:a14="http://schemas.microsoft.com/office/drawing/2010/main" val="0"/>
              </a:ext>
            </a:extLst>
          </a:blip>
          <a:stretch>
            <a:fillRect/>
          </a:stretch>
        </p:blipFill>
        <p:spPr>
          <a:xfrm>
            <a:off x="5281235" y="3729750"/>
            <a:ext cx="731248" cy="85313"/>
          </a:xfrm>
          <a:prstGeom prst="rect">
            <a:avLst/>
          </a:prstGeom>
        </p:spPr>
      </p:pic>
      <p:pic>
        <p:nvPicPr>
          <p:cNvPr id="14" name="Picture 13" descr="A white letters on a black background&#10;&#10;AI-generated content may be incorrect.">
            <a:extLst>
              <a:ext uri="{FF2B5EF4-FFF2-40B4-BE49-F238E27FC236}">
                <a16:creationId xmlns:a16="http://schemas.microsoft.com/office/drawing/2014/main" id="{67BA9C2E-198F-CDE4-90ED-8D61950AE969}"/>
              </a:ext>
            </a:extLst>
          </p:cNvPr>
          <p:cNvPicPr>
            <a:picLocks noGrp="1" noRot="1" noChangeAspect="1" noMove="1" noResize="1" noEditPoints="1" noAdjustHandles="1" noChangeArrowheads="1" noChangeShapeType="1" noCrop="1"/>
          </p:cNvPicPr>
          <p:nvPr/>
        </p:nvPicPr>
        <p:blipFill>
          <a:blip r:embed="rId7">
            <a:alphaModFix amt="85000"/>
            <a:extLst>
              <a:ext uri="{28A0092B-C50C-407E-A947-70E740481C1C}">
                <a14:useLocalDpi xmlns:a14="http://schemas.microsoft.com/office/drawing/2010/main" val="0"/>
              </a:ext>
            </a:extLst>
          </a:blip>
          <a:stretch>
            <a:fillRect/>
          </a:stretch>
        </p:blipFill>
        <p:spPr>
          <a:xfrm>
            <a:off x="11352279" y="3723841"/>
            <a:ext cx="731248" cy="85313"/>
          </a:xfrm>
          <a:prstGeom prst="rect">
            <a:avLst/>
          </a:prstGeom>
        </p:spPr>
      </p:pic>
    </p:spTree>
    <p:extLst>
      <p:ext uri="{BB962C8B-B14F-4D97-AF65-F5344CB8AC3E}">
        <p14:creationId xmlns:p14="http://schemas.microsoft.com/office/powerpoint/2010/main" val="1416730453"/>
      </p:ext>
    </p:extLst>
  </p:cSld>
  <p:clrMapOvr>
    <a:masterClrMapping/>
  </p:clrMapOvr>
  <mc:AlternateContent xmlns:mc="http://schemas.openxmlformats.org/markup-compatibility/2006" xmlns:p14="http://schemas.microsoft.com/office/powerpoint/2010/main">
    <mc:Choice Requires="p14">
      <p:transition spd="med" p14:dur="700" advTm="22023">
        <p:fade/>
      </p:transition>
    </mc:Choice>
    <mc:Fallback xmlns="">
      <p:transition spd="med" advTm="2202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48A07-3882-A928-12D8-8EC4F6C7E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28B59-ED47-CB5A-523C-80F9A5FB6901}"/>
              </a:ext>
            </a:extLst>
          </p:cNvPr>
          <p:cNvSpPr>
            <a:spLocks noGrp="1"/>
          </p:cNvSpPr>
          <p:nvPr>
            <p:ph type="title"/>
          </p:nvPr>
        </p:nvSpPr>
        <p:spPr>
          <a:xfrm>
            <a:off x="130997" y="209175"/>
            <a:ext cx="5534865" cy="754603"/>
          </a:xfrm>
        </p:spPr>
        <p:txBody>
          <a:bodyPr anchor="ctr">
            <a:normAutofit fontScale="90000"/>
          </a:bodyPr>
          <a:lstStyle/>
          <a:p>
            <a:r>
              <a:rPr lang="en-US" dirty="0"/>
              <a:t>New coastal Path</a:t>
            </a:r>
          </a:p>
        </p:txBody>
      </p:sp>
      <p:pic>
        <p:nvPicPr>
          <p:cNvPr id="16" name="Picture 4" descr="https://www.vhb.com/Style%20Library/vhb/images/VHB_logo.png">
            <a:extLst>
              <a:ext uri="{FF2B5EF4-FFF2-40B4-BE49-F238E27FC236}">
                <a16:creationId xmlns:a16="http://schemas.microsoft.com/office/drawing/2014/main" id="{697F8C6A-45CD-CAED-4651-987481D0D9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8">
            <a:extLst>
              <a:ext uri="{FF2B5EF4-FFF2-40B4-BE49-F238E27FC236}">
                <a16:creationId xmlns:a16="http://schemas.microsoft.com/office/drawing/2014/main" id="{1E80F097-2D32-0020-ED33-D49B1FBFBFD1}"/>
              </a:ext>
            </a:extLst>
          </p:cNvPr>
          <p:cNvSpPr txBox="1">
            <a:spLocks/>
          </p:cNvSpPr>
          <p:nvPr/>
        </p:nvSpPr>
        <p:spPr>
          <a:xfrm>
            <a:off x="747197" y="1109350"/>
            <a:ext cx="5413906" cy="501624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b="1" dirty="0"/>
              <a:t>Coastal Path</a:t>
            </a:r>
          </a:p>
          <a:p>
            <a:pPr marL="284163" indent="-284163">
              <a:buFont typeface="Arial" panose="020B0604020202020204" pitchFamily="34" charset="0"/>
              <a:buChar char="•"/>
            </a:pPr>
            <a:r>
              <a:rPr lang="en-US" dirty="0"/>
              <a:t>The Coastal Path will be a new 12’ wide pedestrian facility around the perimeter of the campus.  </a:t>
            </a:r>
          </a:p>
          <a:p>
            <a:pPr marL="284163" indent="-284163">
              <a:buFont typeface="Arial" panose="020B0604020202020204" pitchFamily="34" charset="0"/>
              <a:buChar char="•"/>
            </a:pPr>
            <a:r>
              <a:rPr lang="en-US" dirty="0"/>
              <a:t>Surface type of the path varies between pavement, concrete, pavers, and cobblestone.</a:t>
            </a:r>
          </a:p>
          <a:p>
            <a:pPr marL="284163" indent="-284163">
              <a:buFont typeface="Arial" panose="020B0604020202020204" pitchFamily="34" charset="0"/>
              <a:buChar char="•"/>
            </a:pPr>
            <a:r>
              <a:rPr lang="en-US" dirty="0"/>
              <a:t>This portion also includes additional improvements such as lighting, landscaping, hardscaping, and a new metro bus stop.</a:t>
            </a:r>
          </a:p>
          <a:p>
            <a:pPr marL="284163" indent="-284163">
              <a:buFont typeface="Arial" panose="020B0604020202020204" pitchFamily="34" charset="0"/>
              <a:buChar char="•"/>
            </a:pPr>
            <a:r>
              <a:rPr lang="en-US" dirty="0"/>
              <a:t>Note that some features shown inside the path and outside the limits of this project are not yet in place and will be constructed as part of the campus construction, separate from this MaineDOT project.</a:t>
            </a:r>
          </a:p>
        </p:txBody>
      </p:sp>
      <p:pic>
        <p:nvPicPr>
          <p:cNvPr id="4" name="Picture 3" descr="A map of a city&#10;&#10;AI-generated content may be incorrect.">
            <a:extLst>
              <a:ext uri="{FF2B5EF4-FFF2-40B4-BE49-F238E27FC236}">
                <a16:creationId xmlns:a16="http://schemas.microsoft.com/office/drawing/2014/main" id="{48C49DC9-B956-A5CF-9995-670C789295AE}"/>
              </a:ext>
            </a:extLst>
          </p:cNvPr>
          <p:cNvPicPr>
            <a:picLocks noChangeAspect="1"/>
          </p:cNvPicPr>
          <p:nvPr/>
        </p:nvPicPr>
        <p:blipFill>
          <a:blip r:embed="rId3"/>
          <a:srcRect l="42408" t="31493" r="6666" b="16701"/>
          <a:stretch/>
        </p:blipFill>
        <p:spPr>
          <a:xfrm>
            <a:off x="6543675" y="317409"/>
            <a:ext cx="4419600" cy="5994582"/>
          </a:xfrm>
          <a:prstGeom prst="rect">
            <a:avLst/>
          </a:prstGeom>
        </p:spPr>
      </p:pic>
    </p:spTree>
    <p:extLst>
      <p:ext uri="{BB962C8B-B14F-4D97-AF65-F5344CB8AC3E}">
        <p14:creationId xmlns:p14="http://schemas.microsoft.com/office/powerpoint/2010/main" val="3982032613"/>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5000"/>
          </a:schemeClr>
        </a:solidFill>
        <a:effectLst/>
      </p:bgPr>
    </p:bg>
    <p:spTree>
      <p:nvGrpSpPr>
        <p:cNvPr id="1" name="">
          <a:extLst>
            <a:ext uri="{FF2B5EF4-FFF2-40B4-BE49-F238E27FC236}">
              <a16:creationId xmlns:a16="http://schemas.microsoft.com/office/drawing/2014/main" id="{D061DEA7-C913-CC21-F03C-CF883226AD66}"/>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ED96EAE3-6073-BA93-0150-374B2CBE1831}"/>
              </a:ext>
            </a:extLst>
          </p:cNvPr>
          <p:cNvPicPr>
            <a:picLocks noChangeAspect="1"/>
          </p:cNvPicPr>
          <p:nvPr/>
        </p:nvPicPr>
        <p:blipFill>
          <a:blip r:embed="rId2"/>
          <a:srcRect l="41298" t="30890" r="33912" b="17938"/>
          <a:stretch/>
        </p:blipFill>
        <p:spPr>
          <a:xfrm rot="5400000">
            <a:off x="4619318" y="-2683875"/>
            <a:ext cx="4003894" cy="11020149"/>
          </a:xfrm>
          <a:prstGeom prst="rect">
            <a:avLst/>
          </a:prstGeom>
        </p:spPr>
      </p:pic>
      <p:sp>
        <p:nvSpPr>
          <p:cNvPr id="9" name="Content Placeholder 8">
            <a:extLst>
              <a:ext uri="{FF2B5EF4-FFF2-40B4-BE49-F238E27FC236}">
                <a16:creationId xmlns:a16="http://schemas.microsoft.com/office/drawing/2014/main" id="{953199D5-2E7C-8F7B-1123-765F7CE0CB17}"/>
              </a:ext>
            </a:extLst>
          </p:cNvPr>
          <p:cNvSpPr>
            <a:spLocks noGrp="1"/>
          </p:cNvSpPr>
          <p:nvPr>
            <p:ph idx="1"/>
          </p:nvPr>
        </p:nvSpPr>
        <p:spPr>
          <a:xfrm>
            <a:off x="1111191" y="4836684"/>
            <a:ext cx="10823634" cy="1634118"/>
          </a:xfrm>
        </p:spPr>
        <p:txBody>
          <a:bodyPr>
            <a:normAutofit/>
          </a:bodyPr>
          <a:lstStyle/>
          <a:p>
            <a:pPr marL="230188" indent="-230188">
              <a:buFont typeface="Arial" panose="020B0604020202020204" pitchFamily="34" charset="0"/>
              <a:buChar char="•"/>
            </a:pPr>
            <a:r>
              <a:rPr lang="en-US" sz="2000" dirty="0"/>
              <a:t>This portion of the path will start at Sherwood St and end at the Pier Plaza in the lower left</a:t>
            </a:r>
          </a:p>
          <a:p>
            <a:pPr marL="230188" indent="-230188">
              <a:buFont typeface="Arial" panose="020B0604020202020204" pitchFamily="34" charset="0"/>
              <a:buChar char="•"/>
            </a:pPr>
            <a:r>
              <a:rPr lang="en-US" sz="2000" dirty="0"/>
              <a:t>The path from STA 0+00 to 6+00 will be inside the future off-ramp right of way.</a:t>
            </a:r>
          </a:p>
          <a:p>
            <a:pPr marL="230188" indent="-230188">
              <a:buFont typeface="Arial" panose="020B0604020202020204" pitchFamily="34" charset="0"/>
              <a:buChar char="•"/>
            </a:pPr>
            <a:r>
              <a:rPr lang="en-US" sz="2000" dirty="0"/>
              <a:t>This section will be paved except for the pier plaza, which will be granite pavers, and other areas shown in </a:t>
            </a:r>
            <a:r>
              <a:rPr lang="en-US" sz="2000" b="1" dirty="0">
                <a:solidFill>
                  <a:srgbClr val="76293B"/>
                </a:solidFill>
                <a:effectLst>
                  <a:glow rad="63500">
                    <a:schemeClr val="bg2">
                      <a:lumMod val="90000"/>
                      <a:alpha val="40000"/>
                    </a:schemeClr>
                  </a:glow>
                </a:effectLst>
              </a:rPr>
              <a:t>MAROON</a:t>
            </a:r>
            <a:r>
              <a:rPr lang="en-US" sz="2000" dirty="0"/>
              <a:t> will be granite cobblestone.</a:t>
            </a:r>
          </a:p>
        </p:txBody>
      </p:sp>
      <p:sp>
        <p:nvSpPr>
          <p:cNvPr id="2" name="Title 1">
            <a:extLst>
              <a:ext uri="{FF2B5EF4-FFF2-40B4-BE49-F238E27FC236}">
                <a16:creationId xmlns:a16="http://schemas.microsoft.com/office/drawing/2014/main" id="{C36D9C26-86FC-0EE7-D141-1E0C9FE665C4}"/>
              </a:ext>
            </a:extLst>
          </p:cNvPr>
          <p:cNvSpPr>
            <a:spLocks noGrp="1"/>
          </p:cNvSpPr>
          <p:nvPr>
            <p:ph type="title"/>
          </p:nvPr>
        </p:nvSpPr>
        <p:spPr>
          <a:xfrm>
            <a:off x="130997" y="209175"/>
            <a:ext cx="9421376" cy="754603"/>
          </a:xfrm>
        </p:spPr>
        <p:txBody>
          <a:bodyPr anchor="ctr">
            <a:normAutofit/>
          </a:bodyPr>
          <a:lstStyle/>
          <a:p>
            <a:r>
              <a:rPr lang="en-US" dirty="0"/>
              <a:t>New coastal PATH – First half</a:t>
            </a:r>
          </a:p>
        </p:txBody>
      </p:sp>
      <p:pic>
        <p:nvPicPr>
          <p:cNvPr id="16" name="Picture 4" descr="https://www.vhb.com/Style%20Library/vhb/images/VHB_logo.png">
            <a:extLst>
              <a:ext uri="{FF2B5EF4-FFF2-40B4-BE49-F238E27FC236}">
                <a16:creationId xmlns:a16="http://schemas.microsoft.com/office/drawing/2014/main" id="{1EE20CA5-3032-042E-51AC-909A3E4BA6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538A6E-CDA7-A024-D072-CA80C1275F21}"/>
              </a:ext>
            </a:extLst>
          </p:cNvPr>
          <p:cNvPicPr>
            <a:picLocks noChangeAspect="1"/>
          </p:cNvPicPr>
          <p:nvPr/>
        </p:nvPicPr>
        <p:blipFill>
          <a:blip r:embed="rId4"/>
          <a:stretch>
            <a:fillRect/>
          </a:stretch>
        </p:blipFill>
        <p:spPr>
          <a:xfrm>
            <a:off x="52492" y="877862"/>
            <a:ext cx="4142063" cy="1830912"/>
          </a:xfrm>
          <a:prstGeom prst="rect">
            <a:avLst/>
          </a:prstGeom>
        </p:spPr>
      </p:pic>
      <p:sp>
        <p:nvSpPr>
          <p:cNvPr id="10" name="TextBox 9">
            <a:extLst>
              <a:ext uri="{FF2B5EF4-FFF2-40B4-BE49-F238E27FC236}">
                <a16:creationId xmlns:a16="http://schemas.microsoft.com/office/drawing/2014/main" id="{6D526CB6-C085-C91C-7E6D-6D7B73E3CC83}"/>
              </a:ext>
            </a:extLst>
          </p:cNvPr>
          <p:cNvSpPr txBox="1"/>
          <p:nvPr/>
        </p:nvSpPr>
        <p:spPr>
          <a:xfrm>
            <a:off x="10736580" y="1072187"/>
            <a:ext cx="1272540" cy="461665"/>
          </a:xfrm>
          <a:prstGeom prst="rect">
            <a:avLst/>
          </a:prstGeom>
          <a:solidFill>
            <a:schemeClr val="bg1"/>
          </a:solidFill>
          <a:ln w="22225">
            <a:solidFill>
              <a:srgbClr val="FF0000"/>
            </a:solidFill>
          </a:ln>
        </p:spPr>
        <p:txBody>
          <a:bodyPr wrap="square" rtlCol="0">
            <a:spAutoFit/>
          </a:bodyPr>
          <a:lstStyle/>
          <a:p>
            <a:pPr algn="r"/>
            <a:r>
              <a:rPr lang="en-US" sz="2400" b="1" dirty="0">
                <a:solidFill>
                  <a:srgbClr val="FF0000"/>
                </a:solidFill>
              </a:rPr>
              <a:t>N</a:t>
            </a:r>
            <a:endParaRPr lang="en-US" b="1" dirty="0">
              <a:solidFill>
                <a:srgbClr val="FF0000"/>
              </a:solidFill>
            </a:endParaRPr>
          </a:p>
        </p:txBody>
      </p:sp>
      <p:cxnSp>
        <p:nvCxnSpPr>
          <p:cNvPr id="8" name="Straight Arrow Connector 7">
            <a:extLst>
              <a:ext uri="{FF2B5EF4-FFF2-40B4-BE49-F238E27FC236}">
                <a16:creationId xmlns:a16="http://schemas.microsoft.com/office/drawing/2014/main" id="{05BD9BA1-A7FA-9AD9-3CA3-1E49179089EC}"/>
              </a:ext>
            </a:extLst>
          </p:cNvPr>
          <p:cNvCxnSpPr/>
          <p:nvPr/>
        </p:nvCxnSpPr>
        <p:spPr>
          <a:xfrm>
            <a:off x="10911840" y="1303020"/>
            <a:ext cx="6705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5FD4DF-7D86-F067-FD83-CDFF15F2BC43}"/>
              </a:ext>
            </a:extLst>
          </p:cNvPr>
          <p:cNvSpPr txBox="1"/>
          <p:nvPr/>
        </p:nvSpPr>
        <p:spPr>
          <a:xfrm>
            <a:off x="2581275" y="4081944"/>
            <a:ext cx="1228725" cy="369332"/>
          </a:xfrm>
          <a:prstGeom prst="rect">
            <a:avLst/>
          </a:prstGeom>
          <a:solidFill>
            <a:schemeClr val="bg1"/>
          </a:solidFill>
          <a:ln w="19050">
            <a:solidFill>
              <a:srgbClr val="FF0000"/>
            </a:solidFill>
          </a:ln>
        </p:spPr>
        <p:txBody>
          <a:bodyPr wrap="square" rtlCol="0">
            <a:spAutoFit/>
          </a:bodyPr>
          <a:lstStyle/>
          <a:p>
            <a:r>
              <a:rPr lang="en-US" dirty="0">
                <a:solidFill>
                  <a:srgbClr val="FF0000"/>
                </a:solidFill>
              </a:rPr>
              <a:t>PIER PLAZA</a:t>
            </a:r>
          </a:p>
        </p:txBody>
      </p:sp>
      <p:cxnSp>
        <p:nvCxnSpPr>
          <p:cNvPr id="12" name="Straight Arrow Connector 11">
            <a:extLst>
              <a:ext uri="{FF2B5EF4-FFF2-40B4-BE49-F238E27FC236}">
                <a16:creationId xmlns:a16="http://schemas.microsoft.com/office/drawing/2014/main" id="{77DE8671-D677-AE54-A2E2-B960D8318A8B}"/>
              </a:ext>
            </a:extLst>
          </p:cNvPr>
          <p:cNvCxnSpPr>
            <a:cxnSpLocks/>
            <a:stCxn id="11" idx="1"/>
          </p:cNvCxnSpPr>
          <p:nvPr/>
        </p:nvCxnSpPr>
        <p:spPr>
          <a:xfrm flipH="1">
            <a:off x="2028825" y="4266610"/>
            <a:ext cx="552450" cy="184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074011"/>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7045C-0666-C8CD-381C-C55CBB1D9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46E53-C108-328B-78B8-80232938C1DD}"/>
              </a:ext>
            </a:extLst>
          </p:cNvPr>
          <p:cNvSpPr>
            <a:spLocks noGrp="1"/>
          </p:cNvSpPr>
          <p:nvPr>
            <p:ph type="title"/>
          </p:nvPr>
        </p:nvSpPr>
        <p:spPr>
          <a:xfrm>
            <a:off x="130997" y="209175"/>
            <a:ext cx="10634158" cy="754603"/>
          </a:xfrm>
        </p:spPr>
        <p:txBody>
          <a:bodyPr anchor="ctr">
            <a:normAutofit/>
          </a:bodyPr>
          <a:lstStyle/>
          <a:p>
            <a:r>
              <a:rPr lang="en-US" dirty="0"/>
              <a:t>New coastal PATH – second half</a:t>
            </a:r>
          </a:p>
        </p:txBody>
      </p:sp>
      <p:pic>
        <p:nvPicPr>
          <p:cNvPr id="16" name="Picture 4" descr="https://www.vhb.com/Style%20Library/vhb/images/VHB_logo.png">
            <a:extLst>
              <a:ext uri="{FF2B5EF4-FFF2-40B4-BE49-F238E27FC236}">
                <a16:creationId xmlns:a16="http://schemas.microsoft.com/office/drawing/2014/main" id="{B7821D35-2215-B8FD-E1D9-A1965D76C4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a city&#10;&#10;AI-generated content may be incorrect.">
            <a:extLst>
              <a:ext uri="{FF2B5EF4-FFF2-40B4-BE49-F238E27FC236}">
                <a16:creationId xmlns:a16="http://schemas.microsoft.com/office/drawing/2014/main" id="{625BD417-C1FE-2937-594E-EF3B1A1E8963}"/>
              </a:ext>
            </a:extLst>
          </p:cNvPr>
          <p:cNvPicPr>
            <a:picLocks noChangeAspect="1"/>
          </p:cNvPicPr>
          <p:nvPr/>
        </p:nvPicPr>
        <p:blipFill>
          <a:blip r:embed="rId3"/>
          <a:srcRect l="64876" t="31844" r="11020" b="16768"/>
          <a:stretch/>
        </p:blipFill>
        <p:spPr>
          <a:xfrm rot="5400000">
            <a:off x="4682928" y="-2607958"/>
            <a:ext cx="3876675" cy="11020148"/>
          </a:xfrm>
          <a:prstGeom prst="rect">
            <a:avLst/>
          </a:prstGeom>
        </p:spPr>
      </p:pic>
      <p:sp>
        <p:nvSpPr>
          <p:cNvPr id="10" name="TextBox 9">
            <a:extLst>
              <a:ext uri="{FF2B5EF4-FFF2-40B4-BE49-F238E27FC236}">
                <a16:creationId xmlns:a16="http://schemas.microsoft.com/office/drawing/2014/main" id="{B5090D8D-29FC-7410-7CFF-8F8C786D9B2A}"/>
              </a:ext>
            </a:extLst>
          </p:cNvPr>
          <p:cNvSpPr txBox="1"/>
          <p:nvPr/>
        </p:nvSpPr>
        <p:spPr>
          <a:xfrm>
            <a:off x="10765155" y="4210746"/>
            <a:ext cx="1272540" cy="461665"/>
          </a:xfrm>
          <a:prstGeom prst="rect">
            <a:avLst/>
          </a:prstGeom>
          <a:solidFill>
            <a:schemeClr val="bg1"/>
          </a:solidFill>
          <a:ln w="22225">
            <a:solidFill>
              <a:srgbClr val="FF0000"/>
            </a:solidFill>
          </a:ln>
        </p:spPr>
        <p:txBody>
          <a:bodyPr wrap="square" rtlCol="0">
            <a:spAutoFit/>
          </a:bodyPr>
          <a:lstStyle/>
          <a:p>
            <a:pPr algn="r"/>
            <a:r>
              <a:rPr lang="en-US" sz="2400" b="1" dirty="0">
                <a:solidFill>
                  <a:srgbClr val="FF0000"/>
                </a:solidFill>
              </a:rPr>
              <a:t>N</a:t>
            </a:r>
            <a:endParaRPr lang="en-US" b="1" dirty="0">
              <a:solidFill>
                <a:srgbClr val="FF0000"/>
              </a:solidFill>
            </a:endParaRPr>
          </a:p>
        </p:txBody>
      </p:sp>
      <p:cxnSp>
        <p:nvCxnSpPr>
          <p:cNvPr id="8" name="Straight Arrow Connector 7">
            <a:extLst>
              <a:ext uri="{FF2B5EF4-FFF2-40B4-BE49-F238E27FC236}">
                <a16:creationId xmlns:a16="http://schemas.microsoft.com/office/drawing/2014/main" id="{4E7490D1-8820-E97A-4C8E-5A82782FE792}"/>
              </a:ext>
            </a:extLst>
          </p:cNvPr>
          <p:cNvCxnSpPr/>
          <p:nvPr/>
        </p:nvCxnSpPr>
        <p:spPr>
          <a:xfrm>
            <a:off x="10940415" y="4441579"/>
            <a:ext cx="6705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70A0F38-EB49-F661-FC0A-802634395569}"/>
              </a:ext>
            </a:extLst>
          </p:cNvPr>
          <p:cNvPicPr>
            <a:picLocks noChangeAspect="1"/>
          </p:cNvPicPr>
          <p:nvPr/>
        </p:nvPicPr>
        <p:blipFill>
          <a:blip r:embed="rId4"/>
          <a:stretch>
            <a:fillRect/>
          </a:stretch>
        </p:blipFill>
        <p:spPr>
          <a:xfrm>
            <a:off x="3679899" y="963778"/>
            <a:ext cx="3971925" cy="1683070"/>
          </a:xfrm>
          <a:prstGeom prst="rect">
            <a:avLst/>
          </a:prstGeom>
        </p:spPr>
      </p:pic>
      <p:sp>
        <p:nvSpPr>
          <p:cNvPr id="12" name="Content Placeholder 8">
            <a:extLst>
              <a:ext uri="{FF2B5EF4-FFF2-40B4-BE49-F238E27FC236}">
                <a16:creationId xmlns:a16="http://schemas.microsoft.com/office/drawing/2014/main" id="{378AF5A9-27DE-09F3-9520-61B7E877EEA6}"/>
              </a:ext>
            </a:extLst>
          </p:cNvPr>
          <p:cNvSpPr txBox="1">
            <a:spLocks/>
          </p:cNvSpPr>
          <p:nvPr/>
        </p:nvSpPr>
        <p:spPr>
          <a:xfrm>
            <a:off x="1111190" y="4836684"/>
            <a:ext cx="11020149" cy="1586494"/>
          </a:xfrm>
          <a:prstGeom prst="rect">
            <a:avLst/>
          </a:prstGeom>
        </p:spPr>
        <p:txBody>
          <a:bodyPr vert="horz" lIns="45720" tIns="45720" rIns="4572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30188" indent="-230188">
              <a:buFont typeface="Arial" panose="020B0604020202020204" pitchFamily="34" charset="0"/>
              <a:buChar char="•"/>
            </a:pPr>
            <a:r>
              <a:rPr lang="en-US" dirty="0"/>
              <a:t>This portion of the path will start at the Pier Plaza just off screen in the upper left and will extend to where it matches into the path that will be include in the Sherwood Street Element.</a:t>
            </a:r>
          </a:p>
          <a:p>
            <a:pPr marL="230188" indent="-230188">
              <a:buFont typeface="Arial" panose="020B0604020202020204" pitchFamily="34" charset="0"/>
              <a:buChar char="•"/>
            </a:pPr>
            <a:r>
              <a:rPr lang="en-US" dirty="0"/>
              <a:t>Areas shown in </a:t>
            </a:r>
            <a:r>
              <a:rPr lang="en-US" sz="2400" b="1" dirty="0">
                <a:solidFill>
                  <a:srgbClr val="76293B"/>
                </a:solidFill>
                <a:effectLst>
                  <a:glow rad="63500">
                    <a:schemeClr val="bg2">
                      <a:lumMod val="90000"/>
                      <a:alpha val="40000"/>
                    </a:schemeClr>
                  </a:glow>
                </a:effectLst>
              </a:rPr>
              <a:t>MAROON</a:t>
            </a:r>
            <a:r>
              <a:rPr lang="en-US" dirty="0"/>
              <a:t> will be granite cobblestone and the terraced wood seating area is shown in </a:t>
            </a:r>
            <a:r>
              <a:rPr lang="en-US" b="1" dirty="0">
                <a:solidFill>
                  <a:srgbClr val="B28356"/>
                </a:solidFill>
              </a:rPr>
              <a:t>BROWN</a:t>
            </a:r>
            <a:r>
              <a:rPr lang="en-US" dirty="0"/>
              <a:t> near STA 16+00.  From STA 22+00 to the I-295 bridge the path will be concrete.</a:t>
            </a:r>
          </a:p>
        </p:txBody>
      </p:sp>
    </p:spTree>
    <p:extLst>
      <p:ext uri="{BB962C8B-B14F-4D97-AF65-F5344CB8AC3E}">
        <p14:creationId xmlns:p14="http://schemas.microsoft.com/office/powerpoint/2010/main" val="4072772505"/>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330E-673B-D8C5-6D8E-16BADF4665E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D065CC-EC29-CF6D-A0A9-CCDD3A514930}"/>
              </a:ext>
            </a:extLst>
          </p:cNvPr>
          <p:cNvSpPr>
            <a:spLocks noGrp="1"/>
          </p:cNvSpPr>
          <p:nvPr>
            <p:ph idx="1"/>
          </p:nvPr>
        </p:nvSpPr>
        <p:spPr>
          <a:xfrm>
            <a:off x="578802" y="1108407"/>
            <a:ext cx="4639253" cy="4499462"/>
          </a:xfrm>
        </p:spPr>
        <p:txBody>
          <a:bodyPr/>
          <a:lstStyle/>
          <a:p>
            <a:r>
              <a:rPr lang="en-US" dirty="0"/>
              <a:t>There will be two new walls constructed along the path. In the bottom left the wall shown in </a:t>
            </a:r>
            <a:r>
              <a:rPr lang="en-US" b="1" dirty="0">
                <a:solidFill>
                  <a:srgbClr val="FF0000"/>
                </a:solidFill>
              </a:rPr>
              <a:t>RED</a:t>
            </a:r>
            <a:r>
              <a:rPr lang="en-US" dirty="0"/>
              <a:t> will be constructed as part of this project.  The wall shown in </a:t>
            </a:r>
            <a:r>
              <a:rPr lang="en-US" b="1" dirty="0">
                <a:solidFill>
                  <a:srgbClr val="FFC000"/>
                </a:solidFill>
              </a:rPr>
              <a:t>ORANGE</a:t>
            </a:r>
            <a:r>
              <a:rPr lang="en-US" dirty="0"/>
              <a:t> in the upper right will be constructed ahead of time as part of the campus construction.  This will need to be done to allow for the construction of the new Alfond Center Building ahead of the MaineDOT Project.</a:t>
            </a:r>
          </a:p>
        </p:txBody>
      </p:sp>
      <p:sp>
        <p:nvSpPr>
          <p:cNvPr id="2" name="Title 1">
            <a:extLst>
              <a:ext uri="{FF2B5EF4-FFF2-40B4-BE49-F238E27FC236}">
                <a16:creationId xmlns:a16="http://schemas.microsoft.com/office/drawing/2014/main" id="{8DDF2679-996B-5AD0-154F-328C26A34D77}"/>
              </a:ext>
            </a:extLst>
          </p:cNvPr>
          <p:cNvSpPr>
            <a:spLocks noGrp="1"/>
          </p:cNvSpPr>
          <p:nvPr>
            <p:ph type="title"/>
          </p:nvPr>
        </p:nvSpPr>
        <p:spPr>
          <a:xfrm>
            <a:off x="130997" y="209175"/>
            <a:ext cx="5534865" cy="754603"/>
          </a:xfrm>
        </p:spPr>
        <p:txBody>
          <a:bodyPr anchor="ctr">
            <a:normAutofit fontScale="90000"/>
          </a:bodyPr>
          <a:lstStyle/>
          <a:p>
            <a:r>
              <a:rPr lang="en-US" dirty="0"/>
              <a:t>New coastal PATH</a:t>
            </a:r>
          </a:p>
        </p:txBody>
      </p:sp>
      <p:pic>
        <p:nvPicPr>
          <p:cNvPr id="16" name="Picture 4" descr="https://www.vhb.com/Style%20Library/vhb/images/VHB_logo.png">
            <a:extLst>
              <a:ext uri="{FF2B5EF4-FFF2-40B4-BE49-F238E27FC236}">
                <a16:creationId xmlns:a16="http://schemas.microsoft.com/office/drawing/2014/main" id="{571E912F-1553-B46C-304B-7ECD2E6FC0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a city&#10;&#10;AI-generated content may be incorrect.">
            <a:extLst>
              <a:ext uri="{FF2B5EF4-FFF2-40B4-BE49-F238E27FC236}">
                <a16:creationId xmlns:a16="http://schemas.microsoft.com/office/drawing/2014/main" id="{40EF4EBE-1C1B-C66C-B714-D8B24EA60BF0}"/>
              </a:ext>
            </a:extLst>
          </p:cNvPr>
          <p:cNvPicPr>
            <a:picLocks noChangeAspect="1"/>
          </p:cNvPicPr>
          <p:nvPr/>
        </p:nvPicPr>
        <p:blipFill>
          <a:blip r:embed="rId3"/>
          <a:srcRect l="52796" t="47702" r="7148" b="17934"/>
          <a:stretch/>
        </p:blipFill>
        <p:spPr>
          <a:xfrm>
            <a:off x="5964049" y="209175"/>
            <a:ext cx="5368103" cy="6140558"/>
          </a:xfrm>
          <a:prstGeom prst="rect">
            <a:avLst/>
          </a:prstGeom>
        </p:spPr>
      </p:pic>
      <p:sp>
        <p:nvSpPr>
          <p:cNvPr id="3" name="Freeform: Shape 2">
            <a:extLst>
              <a:ext uri="{FF2B5EF4-FFF2-40B4-BE49-F238E27FC236}">
                <a16:creationId xmlns:a16="http://schemas.microsoft.com/office/drawing/2014/main" id="{63EFB252-D73C-3EEC-0772-7BB58C361569}"/>
              </a:ext>
            </a:extLst>
          </p:cNvPr>
          <p:cNvSpPr/>
          <p:nvPr/>
        </p:nvSpPr>
        <p:spPr>
          <a:xfrm>
            <a:off x="6294648" y="4243388"/>
            <a:ext cx="106152" cy="1128712"/>
          </a:xfrm>
          <a:custGeom>
            <a:avLst/>
            <a:gdLst>
              <a:gd name="connsiteX0" fmla="*/ 99008 w 106152"/>
              <a:gd name="connsiteY0" fmla="*/ 0 h 1128712"/>
              <a:gd name="connsiteX1" fmla="*/ 20427 w 106152"/>
              <a:gd name="connsiteY1" fmla="*/ 595312 h 1128712"/>
              <a:gd name="connsiteX2" fmla="*/ 6140 w 106152"/>
              <a:gd name="connsiteY2" fmla="*/ 840581 h 1128712"/>
              <a:gd name="connsiteX3" fmla="*/ 106152 w 106152"/>
              <a:gd name="connsiteY3" fmla="*/ 1128712 h 1128712"/>
            </a:gdLst>
            <a:ahLst/>
            <a:cxnLst>
              <a:cxn ang="0">
                <a:pos x="connsiteX0" y="connsiteY0"/>
              </a:cxn>
              <a:cxn ang="0">
                <a:pos x="connsiteX1" y="connsiteY1"/>
              </a:cxn>
              <a:cxn ang="0">
                <a:pos x="connsiteX2" y="connsiteY2"/>
              </a:cxn>
              <a:cxn ang="0">
                <a:pos x="connsiteX3" y="connsiteY3"/>
              </a:cxn>
            </a:cxnLst>
            <a:rect l="l" t="t" r="r" b="b"/>
            <a:pathLst>
              <a:path w="106152" h="1128712">
                <a:moveTo>
                  <a:pt x="99008" y="0"/>
                </a:moveTo>
                <a:cubicBezTo>
                  <a:pt x="67456" y="227607"/>
                  <a:pt x="35905" y="455215"/>
                  <a:pt x="20427" y="595312"/>
                </a:cubicBezTo>
                <a:cubicBezTo>
                  <a:pt x="4949" y="735409"/>
                  <a:pt x="-8148" y="751681"/>
                  <a:pt x="6140" y="840581"/>
                </a:cubicBezTo>
                <a:cubicBezTo>
                  <a:pt x="20428" y="929481"/>
                  <a:pt x="58527" y="1077912"/>
                  <a:pt x="106152" y="1128712"/>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FE19605-51C6-98AA-39B5-61F66EAA49F8}"/>
              </a:ext>
            </a:extLst>
          </p:cNvPr>
          <p:cNvSpPr/>
          <p:nvPr/>
        </p:nvSpPr>
        <p:spPr>
          <a:xfrm>
            <a:off x="9320213" y="428625"/>
            <a:ext cx="923925" cy="2824163"/>
          </a:xfrm>
          <a:custGeom>
            <a:avLst/>
            <a:gdLst>
              <a:gd name="connsiteX0" fmla="*/ 923925 w 923925"/>
              <a:gd name="connsiteY0" fmla="*/ 2824163 h 2824163"/>
              <a:gd name="connsiteX1" fmla="*/ 876300 w 923925"/>
              <a:gd name="connsiteY1" fmla="*/ 2638425 h 2824163"/>
              <a:gd name="connsiteX2" fmla="*/ 866775 w 923925"/>
              <a:gd name="connsiteY2" fmla="*/ 2424113 h 2824163"/>
              <a:gd name="connsiteX3" fmla="*/ 866775 w 923925"/>
              <a:gd name="connsiteY3" fmla="*/ 2238375 h 2824163"/>
              <a:gd name="connsiteX4" fmla="*/ 823912 w 923925"/>
              <a:gd name="connsiteY4" fmla="*/ 2005013 h 2824163"/>
              <a:gd name="connsiteX5" fmla="*/ 671512 w 923925"/>
              <a:gd name="connsiteY5" fmla="*/ 1619250 h 2824163"/>
              <a:gd name="connsiteX6" fmla="*/ 519112 w 923925"/>
              <a:gd name="connsiteY6" fmla="*/ 1243013 h 2824163"/>
              <a:gd name="connsiteX7" fmla="*/ 342900 w 923925"/>
              <a:gd name="connsiteY7" fmla="*/ 795338 h 2824163"/>
              <a:gd name="connsiteX8" fmla="*/ 0 w 923925"/>
              <a:gd name="connsiteY8" fmla="*/ 0 h 282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925" h="2824163">
                <a:moveTo>
                  <a:pt x="923925" y="2824163"/>
                </a:moveTo>
                <a:cubicBezTo>
                  <a:pt x="904875" y="2764631"/>
                  <a:pt x="885825" y="2705100"/>
                  <a:pt x="876300" y="2638425"/>
                </a:cubicBezTo>
                <a:cubicBezTo>
                  <a:pt x="866775" y="2571750"/>
                  <a:pt x="868362" y="2490788"/>
                  <a:pt x="866775" y="2424113"/>
                </a:cubicBezTo>
                <a:cubicBezTo>
                  <a:pt x="865188" y="2357438"/>
                  <a:pt x="873919" y="2308225"/>
                  <a:pt x="866775" y="2238375"/>
                </a:cubicBezTo>
                <a:cubicBezTo>
                  <a:pt x="859631" y="2168525"/>
                  <a:pt x="856456" y="2108201"/>
                  <a:pt x="823912" y="2005013"/>
                </a:cubicBezTo>
                <a:cubicBezTo>
                  <a:pt x="791368" y="1901825"/>
                  <a:pt x="722312" y="1746250"/>
                  <a:pt x="671512" y="1619250"/>
                </a:cubicBezTo>
                <a:cubicBezTo>
                  <a:pt x="620712" y="1492250"/>
                  <a:pt x="573881" y="1380332"/>
                  <a:pt x="519112" y="1243013"/>
                </a:cubicBezTo>
                <a:cubicBezTo>
                  <a:pt x="464343" y="1105694"/>
                  <a:pt x="429419" y="1002507"/>
                  <a:pt x="342900" y="795338"/>
                </a:cubicBezTo>
                <a:cubicBezTo>
                  <a:pt x="256381" y="588169"/>
                  <a:pt x="128190" y="294084"/>
                  <a:pt x="0" y="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544270"/>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8BB2-9BD3-8E08-90DA-B7504FC1BFA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BD0DB59-ECB2-BB13-8EEA-570183C492C9}"/>
              </a:ext>
            </a:extLst>
          </p:cNvPr>
          <p:cNvSpPr>
            <a:spLocks noGrp="1"/>
          </p:cNvSpPr>
          <p:nvPr>
            <p:ph idx="1"/>
          </p:nvPr>
        </p:nvSpPr>
        <p:spPr>
          <a:xfrm>
            <a:off x="986028" y="1420293"/>
            <a:ext cx="4976622" cy="4047057"/>
          </a:xfrm>
        </p:spPr>
        <p:txBody>
          <a:bodyPr>
            <a:normAutofit/>
          </a:bodyPr>
          <a:lstStyle/>
          <a:p>
            <a:r>
              <a:rPr lang="en-US" b="1" dirty="0"/>
              <a:t>Landscape</a:t>
            </a:r>
            <a:r>
              <a:rPr lang="en-US" dirty="0"/>
              <a:t> – The New Coastal Path will have proposed landscaping throughout which will match the context of the campus and the shoreline.  Some landscape elements will be specifically designed to make the shoreline more resilient as shown in the shoreline stabilization slides.</a:t>
            </a:r>
          </a:p>
        </p:txBody>
      </p:sp>
      <p:sp>
        <p:nvSpPr>
          <p:cNvPr id="2" name="Title 1">
            <a:extLst>
              <a:ext uri="{FF2B5EF4-FFF2-40B4-BE49-F238E27FC236}">
                <a16:creationId xmlns:a16="http://schemas.microsoft.com/office/drawing/2014/main" id="{250AD1E4-4E05-27DC-5D6D-301ECD20EE9B}"/>
              </a:ext>
            </a:extLst>
          </p:cNvPr>
          <p:cNvSpPr>
            <a:spLocks noGrp="1"/>
          </p:cNvSpPr>
          <p:nvPr>
            <p:ph type="title"/>
          </p:nvPr>
        </p:nvSpPr>
        <p:spPr>
          <a:xfrm>
            <a:off x="130997" y="209175"/>
            <a:ext cx="5534865" cy="754603"/>
          </a:xfrm>
        </p:spPr>
        <p:txBody>
          <a:bodyPr anchor="ctr">
            <a:normAutofit fontScale="90000"/>
          </a:bodyPr>
          <a:lstStyle/>
          <a:p>
            <a:r>
              <a:rPr lang="en-US" dirty="0"/>
              <a:t>New coastal PATH</a:t>
            </a:r>
          </a:p>
        </p:txBody>
      </p:sp>
      <p:pic>
        <p:nvPicPr>
          <p:cNvPr id="16" name="Picture 4" descr="https://www.vhb.com/Style%20Library/vhb/images/VHB_logo.png">
            <a:extLst>
              <a:ext uri="{FF2B5EF4-FFF2-40B4-BE49-F238E27FC236}">
                <a16:creationId xmlns:a16="http://schemas.microsoft.com/office/drawing/2014/main" id="{B0D9516C-E732-40C5-83B1-26A8975E34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866690-BE71-2657-5560-521F3148AED8}"/>
              </a:ext>
            </a:extLst>
          </p:cNvPr>
          <p:cNvPicPr>
            <a:picLocks noChangeAspect="1"/>
          </p:cNvPicPr>
          <p:nvPr/>
        </p:nvPicPr>
        <p:blipFill>
          <a:blip r:embed="rId3"/>
          <a:srcRect l="4422" r="34505"/>
          <a:stretch/>
        </p:blipFill>
        <p:spPr>
          <a:xfrm>
            <a:off x="6667502" y="963777"/>
            <a:ext cx="5246879" cy="2397715"/>
          </a:xfrm>
          <a:prstGeom prst="rect">
            <a:avLst/>
          </a:prstGeom>
        </p:spPr>
      </p:pic>
      <p:pic>
        <p:nvPicPr>
          <p:cNvPr id="6" name="Picture 5">
            <a:extLst>
              <a:ext uri="{FF2B5EF4-FFF2-40B4-BE49-F238E27FC236}">
                <a16:creationId xmlns:a16="http://schemas.microsoft.com/office/drawing/2014/main" id="{92F65095-0AE2-2099-9F16-CE34E0E987BB}"/>
              </a:ext>
            </a:extLst>
          </p:cNvPr>
          <p:cNvPicPr>
            <a:picLocks noChangeAspect="1"/>
          </p:cNvPicPr>
          <p:nvPr/>
        </p:nvPicPr>
        <p:blipFill>
          <a:blip r:embed="rId4"/>
          <a:srcRect l="4957" t="3554"/>
          <a:stretch/>
        </p:blipFill>
        <p:spPr>
          <a:xfrm>
            <a:off x="6657975" y="3535681"/>
            <a:ext cx="5256406" cy="2667000"/>
          </a:xfrm>
          <a:prstGeom prst="rect">
            <a:avLst/>
          </a:prstGeom>
        </p:spPr>
      </p:pic>
    </p:spTree>
    <p:extLst>
      <p:ext uri="{BB962C8B-B14F-4D97-AF65-F5344CB8AC3E}">
        <p14:creationId xmlns:p14="http://schemas.microsoft.com/office/powerpoint/2010/main" val="815087431"/>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DB266-52BF-1243-5940-B206483189A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B47F051-FFF0-FB5A-0C89-F3A538535C4C}"/>
              </a:ext>
            </a:extLst>
          </p:cNvPr>
          <p:cNvSpPr>
            <a:spLocks noGrp="1"/>
          </p:cNvSpPr>
          <p:nvPr>
            <p:ph idx="1"/>
          </p:nvPr>
        </p:nvSpPr>
        <p:spPr>
          <a:xfrm>
            <a:off x="490728" y="1409701"/>
            <a:ext cx="4976622" cy="4057650"/>
          </a:xfrm>
        </p:spPr>
        <p:txBody>
          <a:bodyPr>
            <a:normAutofit/>
          </a:bodyPr>
          <a:lstStyle/>
          <a:p>
            <a:r>
              <a:rPr lang="en-US" b="1" dirty="0"/>
              <a:t>Hardscape</a:t>
            </a:r>
            <a:r>
              <a:rPr lang="en-US" dirty="0"/>
              <a:t> – The New Coastal Path will have many proposed hardscaping element throughout.  Some of these include:</a:t>
            </a:r>
          </a:p>
          <a:p>
            <a:pPr marL="628650" indent="-319088">
              <a:buFont typeface="Arial" panose="020B0604020202020204" pitchFamily="34" charset="0"/>
              <a:buChar char="•"/>
            </a:pPr>
            <a:r>
              <a:rPr lang="en-US" dirty="0"/>
              <a:t>Pedestrian lighting</a:t>
            </a:r>
          </a:p>
          <a:p>
            <a:pPr marL="628650" indent="-319088">
              <a:buFont typeface="Arial" panose="020B0604020202020204" pitchFamily="34" charset="0"/>
              <a:buChar char="•"/>
            </a:pPr>
            <a:r>
              <a:rPr lang="en-US" dirty="0"/>
              <a:t>Bike Racks</a:t>
            </a:r>
          </a:p>
          <a:p>
            <a:pPr marL="628650" indent="-319088">
              <a:buFont typeface="Arial" panose="020B0604020202020204" pitchFamily="34" charset="0"/>
              <a:buChar char="•"/>
            </a:pPr>
            <a:r>
              <a:rPr lang="en-US" dirty="0"/>
              <a:t>Cobblestone Pavers</a:t>
            </a:r>
          </a:p>
          <a:p>
            <a:pPr marL="628650" indent="-319088">
              <a:buFont typeface="Arial" panose="020B0604020202020204" pitchFamily="34" charset="0"/>
              <a:buChar char="•"/>
            </a:pPr>
            <a:r>
              <a:rPr lang="en-US" dirty="0"/>
              <a:t>Terraced Wood Seating Area</a:t>
            </a:r>
          </a:p>
          <a:p>
            <a:pPr marL="628650" indent="-319088">
              <a:buFont typeface="Arial" panose="020B0604020202020204" pitchFamily="34" charset="0"/>
              <a:buChar char="•"/>
            </a:pPr>
            <a:r>
              <a:rPr lang="en-US" dirty="0"/>
              <a:t>Stone Sitting Walls</a:t>
            </a:r>
          </a:p>
          <a:p>
            <a:pPr marL="628650" indent="-319088">
              <a:buFont typeface="Arial" panose="020B0604020202020204" pitchFamily="34" charset="0"/>
              <a:buChar char="•"/>
            </a:pPr>
            <a:r>
              <a:rPr lang="en-US" dirty="0"/>
              <a:t>Pier Plaza</a:t>
            </a:r>
          </a:p>
          <a:p>
            <a:pPr marL="628650" indent="-319088">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1C766DBF-1F2B-D519-8C10-B8D809960828}"/>
              </a:ext>
            </a:extLst>
          </p:cNvPr>
          <p:cNvSpPr>
            <a:spLocks noGrp="1"/>
          </p:cNvSpPr>
          <p:nvPr>
            <p:ph type="title"/>
          </p:nvPr>
        </p:nvSpPr>
        <p:spPr>
          <a:xfrm>
            <a:off x="130997" y="209175"/>
            <a:ext cx="5534865" cy="754603"/>
          </a:xfrm>
        </p:spPr>
        <p:txBody>
          <a:bodyPr anchor="ctr">
            <a:normAutofit fontScale="90000"/>
          </a:bodyPr>
          <a:lstStyle/>
          <a:p>
            <a:r>
              <a:rPr lang="en-US" dirty="0"/>
              <a:t>New coastal PATH</a:t>
            </a:r>
          </a:p>
        </p:txBody>
      </p:sp>
      <p:pic>
        <p:nvPicPr>
          <p:cNvPr id="16" name="Picture 4" descr="https://www.vhb.com/Style%20Library/vhb/images/VHB_logo.png">
            <a:extLst>
              <a:ext uri="{FF2B5EF4-FFF2-40B4-BE49-F238E27FC236}">
                <a16:creationId xmlns:a16="http://schemas.microsoft.com/office/drawing/2014/main" id="{9328BCA4-0138-B9BF-98B0-73D9C56E28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a city&#10;&#10;AI-generated content may be incorrect.">
            <a:extLst>
              <a:ext uri="{FF2B5EF4-FFF2-40B4-BE49-F238E27FC236}">
                <a16:creationId xmlns:a16="http://schemas.microsoft.com/office/drawing/2014/main" id="{991F4530-AD32-9CE0-C02B-42F2A2D6BE6C}"/>
              </a:ext>
            </a:extLst>
          </p:cNvPr>
          <p:cNvPicPr>
            <a:picLocks noChangeAspect="1"/>
          </p:cNvPicPr>
          <p:nvPr/>
        </p:nvPicPr>
        <p:blipFill>
          <a:blip r:embed="rId3"/>
          <a:srcRect l="50000" t="60139" r="5926" b="13194"/>
          <a:stretch/>
        </p:blipFill>
        <p:spPr>
          <a:xfrm>
            <a:off x="5543550" y="285750"/>
            <a:ext cx="6529288" cy="5267325"/>
          </a:xfrm>
          <a:prstGeom prst="rect">
            <a:avLst/>
          </a:prstGeom>
        </p:spPr>
      </p:pic>
      <p:cxnSp>
        <p:nvCxnSpPr>
          <p:cNvPr id="8" name="Straight Arrow Connector 7">
            <a:extLst>
              <a:ext uri="{FF2B5EF4-FFF2-40B4-BE49-F238E27FC236}">
                <a16:creationId xmlns:a16="http://schemas.microsoft.com/office/drawing/2014/main" id="{5B1729C3-0EE8-F3CF-3930-4F8EE86DA581}"/>
              </a:ext>
            </a:extLst>
          </p:cNvPr>
          <p:cNvCxnSpPr>
            <a:cxnSpLocks/>
            <a:stCxn id="18" idx="2"/>
          </p:cNvCxnSpPr>
          <p:nvPr/>
        </p:nvCxnSpPr>
        <p:spPr>
          <a:xfrm>
            <a:off x="6817654" y="1774418"/>
            <a:ext cx="65357" cy="10672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52BE8A-37EA-7B37-371E-5358156D30C6}"/>
              </a:ext>
            </a:extLst>
          </p:cNvPr>
          <p:cNvSpPr txBox="1"/>
          <p:nvPr/>
        </p:nvSpPr>
        <p:spPr>
          <a:xfrm>
            <a:off x="7291387" y="2616756"/>
            <a:ext cx="1228725" cy="369332"/>
          </a:xfrm>
          <a:prstGeom prst="rect">
            <a:avLst/>
          </a:prstGeom>
          <a:solidFill>
            <a:schemeClr val="bg1"/>
          </a:solidFill>
          <a:ln w="19050">
            <a:solidFill>
              <a:srgbClr val="FF0000"/>
            </a:solidFill>
          </a:ln>
        </p:spPr>
        <p:txBody>
          <a:bodyPr wrap="square" rtlCol="0">
            <a:spAutoFit/>
          </a:bodyPr>
          <a:lstStyle/>
          <a:p>
            <a:r>
              <a:rPr lang="en-US" dirty="0">
                <a:solidFill>
                  <a:srgbClr val="FF0000"/>
                </a:solidFill>
              </a:rPr>
              <a:t>PIER PLAZA</a:t>
            </a:r>
          </a:p>
        </p:txBody>
      </p:sp>
      <p:sp>
        <p:nvSpPr>
          <p:cNvPr id="14" name="TextBox 13">
            <a:extLst>
              <a:ext uri="{FF2B5EF4-FFF2-40B4-BE49-F238E27FC236}">
                <a16:creationId xmlns:a16="http://schemas.microsoft.com/office/drawing/2014/main" id="{9FF5398D-A239-4739-5D72-B25F1DF68958}"/>
              </a:ext>
            </a:extLst>
          </p:cNvPr>
          <p:cNvSpPr txBox="1"/>
          <p:nvPr/>
        </p:nvSpPr>
        <p:spPr>
          <a:xfrm>
            <a:off x="8520112" y="1128087"/>
            <a:ext cx="1908345" cy="646331"/>
          </a:xfrm>
          <a:prstGeom prst="rect">
            <a:avLst/>
          </a:prstGeom>
          <a:solidFill>
            <a:schemeClr val="bg1"/>
          </a:solidFill>
          <a:ln w="19050">
            <a:solidFill>
              <a:srgbClr val="FF0000"/>
            </a:solidFill>
          </a:ln>
        </p:spPr>
        <p:txBody>
          <a:bodyPr wrap="square" rtlCol="0">
            <a:spAutoFit/>
          </a:bodyPr>
          <a:lstStyle/>
          <a:p>
            <a:pPr algn="ctr"/>
            <a:r>
              <a:rPr lang="en-US" dirty="0">
                <a:solidFill>
                  <a:srgbClr val="FF0000"/>
                </a:solidFill>
              </a:rPr>
              <a:t>TERRACED WOOD SEATING AREA</a:t>
            </a:r>
          </a:p>
        </p:txBody>
      </p:sp>
      <p:cxnSp>
        <p:nvCxnSpPr>
          <p:cNvPr id="15" name="Straight Arrow Connector 14">
            <a:extLst>
              <a:ext uri="{FF2B5EF4-FFF2-40B4-BE49-F238E27FC236}">
                <a16:creationId xmlns:a16="http://schemas.microsoft.com/office/drawing/2014/main" id="{B85282D6-9A37-797E-245B-B25080D14255}"/>
              </a:ext>
            </a:extLst>
          </p:cNvPr>
          <p:cNvCxnSpPr>
            <a:cxnSpLocks/>
            <a:stCxn id="14" idx="2"/>
          </p:cNvCxnSpPr>
          <p:nvPr/>
        </p:nvCxnSpPr>
        <p:spPr>
          <a:xfrm>
            <a:off x="9474285" y="1774418"/>
            <a:ext cx="86642" cy="9165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A51073-0F08-C484-3B92-6688B37CD2E0}"/>
              </a:ext>
            </a:extLst>
          </p:cNvPr>
          <p:cNvSpPr txBox="1"/>
          <p:nvPr/>
        </p:nvSpPr>
        <p:spPr>
          <a:xfrm>
            <a:off x="5532707" y="1128087"/>
            <a:ext cx="2569894" cy="646331"/>
          </a:xfrm>
          <a:prstGeom prst="rect">
            <a:avLst/>
          </a:prstGeom>
          <a:solidFill>
            <a:schemeClr val="bg1"/>
          </a:solidFill>
          <a:ln w="19050">
            <a:solidFill>
              <a:srgbClr val="FF0000"/>
            </a:solidFill>
          </a:ln>
        </p:spPr>
        <p:txBody>
          <a:bodyPr wrap="square" rtlCol="0">
            <a:spAutoFit/>
          </a:bodyPr>
          <a:lstStyle/>
          <a:p>
            <a:pPr algn="ctr"/>
            <a:r>
              <a:rPr lang="en-US" dirty="0">
                <a:solidFill>
                  <a:srgbClr val="FF0000"/>
                </a:solidFill>
              </a:rPr>
              <a:t>BIKE RACKS ON GRANITE COBBLESTONE PAVERS</a:t>
            </a:r>
          </a:p>
        </p:txBody>
      </p:sp>
      <p:cxnSp>
        <p:nvCxnSpPr>
          <p:cNvPr id="22" name="Straight Arrow Connector 21">
            <a:extLst>
              <a:ext uri="{FF2B5EF4-FFF2-40B4-BE49-F238E27FC236}">
                <a16:creationId xmlns:a16="http://schemas.microsoft.com/office/drawing/2014/main" id="{B71FCB4D-EB0B-34F1-5FC4-38BF58336469}"/>
              </a:ext>
            </a:extLst>
          </p:cNvPr>
          <p:cNvCxnSpPr>
            <a:cxnSpLocks/>
            <a:stCxn id="18" idx="2"/>
          </p:cNvCxnSpPr>
          <p:nvPr/>
        </p:nvCxnSpPr>
        <p:spPr>
          <a:xfrm flipH="1">
            <a:off x="6667500" y="1774418"/>
            <a:ext cx="150154" cy="17117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8A9EDDD-14B5-AB79-47F0-84C81BE9DAE8}"/>
              </a:ext>
            </a:extLst>
          </p:cNvPr>
          <p:cNvCxnSpPr>
            <a:cxnSpLocks/>
          </p:cNvCxnSpPr>
          <p:nvPr/>
        </p:nvCxnSpPr>
        <p:spPr>
          <a:xfrm flipH="1">
            <a:off x="7615238" y="2986088"/>
            <a:ext cx="290512" cy="6619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6BEE2BE-B639-78E1-73AF-D3A35CA69465}"/>
              </a:ext>
            </a:extLst>
          </p:cNvPr>
          <p:cNvGrpSpPr/>
          <p:nvPr/>
        </p:nvGrpSpPr>
        <p:grpSpPr>
          <a:xfrm>
            <a:off x="8833282" y="4607511"/>
            <a:ext cx="3358718" cy="1802407"/>
            <a:chOff x="8833282" y="4607511"/>
            <a:chExt cx="3358718" cy="1802407"/>
          </a:xfrm>
        </p:grpSpPr>
        <p:grpSp>
          <p:nvGrpSpPr>
            <p:cNvPr id="31" name="Group 30">
              <a:extLst>
                <a:ext uri="{FF2B5EF4-FFF2-40B4-BE49-F238E27FC236}">
                  <a16:creationId xmlns:a16="http://schemas.microsoft.com/office/drawing/2014/main" id="{C1B9FF33-5ED7-C173-FE20-E7366E1D6874}"/>
                </a:ext>
              </a:extLst>
            </p:cNvPr>
            <p:cNvGrpSpPr/>
            <p:nvPr/>
          </p:nvGrpSpPr>
          <p:grpSpPr>
            <a:xfrm>
              <a:off x="8833282" y="4607511"/>
              <a:ext cx="3358718" cy="1802407"/>
              <a:chOff x="13517880" y="1897380"/>
              <a:chExt cx="5600700" cy="3569971"/>
            </a:xfrm>
          </p:grpSpPr>
          <p:pic>
            <p:nvPicPr>
              <p:cNvPr id="29" name="Picture 28">
                <a:extLst>
                  <a:ext uri="{FF2B5EF4-FFF2-40B4-BE49-F238E27FC236}">
                    <a16:creationId xmlns:a16="http://schemas.microsoft.com/office/drawing/2014/main" id="{522A2ABC-AC27-362A-A8C3-261F196A0369}"/>
                  </a:ext>
                </a:extLst>
              </p:cNvPr>
              <p:cNvPicPr>
                <a:picLocks noChangeAspect="1"/>
              </p:cNvPicPr>
              <p:nvPr/>
            </p:nvPicPr>
            <p:blipFill>
              <a:blip r:embed="rId4"/>
              <a:srcRect l="1271" t="4779" r="1713" b="2233"/>
              <a:stretch/>
            </p:blipFill>
            <p:spPr>
              <a:xfrm>
                <a:off x="13517880" y="1897380"/>
                <a:ext cx="5600700" cy="3569971"/>
              </a:xfrm>
              <a:prstGeom prst="rect">
                <a:avLst/>
              </a:prstGeom>
            </p:spPr>
          </p:pic>
          <p:sp>
            <p:nvSpPr>
              <p:cNvPr id="30" name="Rectangle 29">
                <a:extLst>
                  <a:ext uri="{FF2B5EF4-FFF2-40B4-BE49-F238E27FC236}">
                    <a16:creationId xmlns:a16="http://schemas.microsoft.com/office/drawing/2014/main" id="{35D9CB7A-2C04-3A6F-962D-9D03B44634C4}"/>
                  </a:ext>
                </a:extLst>
              </p:cNvPr>
              <p:cNvSpPr/>
              <p:nvPr/>
            </p:nvSpPr>
            <p:spPr>
              <a:xfrm>
                <a:off x="17876520" y="3931920"/>
                <a:ext cx="1242060" cy="1535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2798FB86-1931-4C8F-C49F-2725AFA47EAC}"/>
                </a:ext>
              </a:extLst>
            </p:cNvPr>
            <p:cNvSpPr/>
            <p:nvPr/>
          </p:nvSpPr>
          <p:spPr>
            <a:xfrm>
              <a:off x="10402579" y="4624763"/>
              <a:ext cx="1148192" cy="378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1584958"/>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DEB4-3A52-B3B7-A867-5E2C5F71193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0142E75-EB79-1103-5656-2C8B4E553A55}"/>
              </a:ext>
            </a:extLst>
          </p:cNvPr>
          <p:cNvSpPr>
            <a:spLocks noGrp="1"/>
          </p:cNvSpPr>
          <p:nvPr>
            <p:ph idx="1"/>
          </p:nvPr>
        </p:nvSpPr>
        <p:spPr>
          <a:xfrm>
            <a:off x="178003" y="1223810"/>
            <a:ext cx="4531449" cy="4262589"/>
          </a:xfrm>
        </p:spPr>
        <p:txBody>
          <a:bodyPr>
            <a:normAutofit lnSpcReduction="10000"/>
          </a:bodyPr>
          <a:lstStyle/>
          <a:p>
            <a:r>
              <a:rPr lang="en-US" b="1" dirty="0"/>
              <a:t>Sherwood Street Improvements</a:t>
            </a:r>
          </a:p>
          <a:p>
            <a:pPr marL="342900" indent="-228600">
              <a:buFont typeface="Arial" panose="020B0604020202020204" pitchFamily="34" charset="0"/>
              <a:buChar char="•"/>
            </a:pPr>
            <a:r>
              <a:rPr lang="en-US" dirty="0"/>
              <a:t>Full Reconstruction – New Gravel, Pavement, Granite Curb, and Drainage.</a:t>
            </a:r>
          </a:p>
          <a:p>
            <a:pPr marL="342900" indent="-228600">
              <a:buFont typeface="Arial" panose="020B0604020202020204" pitchFamily="34" charset="0"/>
              <a:buChar char="•"/>
            </a:pPr>
            <a:r>
              <a:rPr lang="en-US" dirty="0"/>
              <a:t>The roadway alignment and profile generally match existing.</a:t>
            </a:r>
          </a:p>
          <a:p>
            <a:pPr marL="342900" indent="-228600">
              <a:buFont typeface="Arial" panose="020B0604020202020204" pitchFamily="34" charset="0"/>
              <a:buChar char="•"/>
            </a:pPr>
            <a:r>
              <a:rPr lang="en-US" dirty="0"/>
              <a:t>A new 10’ Wide Paved Multi-Use Path with lighting on the north side and a new paved sidewalk on the south side.</a:t>
            </a:r>
          </a:p>
          <a:p>
            <a:pPr marL="342900" indent="-228600">
              <a:buFont typeface="Arial" panose="020B0604020202020204" pitchFamily="34" charset="0"/>
              <a:buChar char="•"/>
            </a:pPr>
            <a:r>
              <a:rPr lang="en-US" dirty="0"/>
              <a:t>Separate right and left turn lanes at Veranda St.</a:t>
            </a:r>
          </a:p>
          <a:p>
            <a:pPr marL="342900" indent="-2286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ED7CF391-A69A-A4CA-05BA-D3977478FEB9}"/>
              </a:ext>
            </a:extLst>
          </p:cNvPr>
          <p:cNvSpPr>
            <a:spLocks noGrp="1"/>
          </p:cNvSpPr>
          <p:nvPr>
            <p:ph type="title"/>
          </p:nvPr>
        </p:nvSpPr>
        <p:spPr>
          <a:xfrm>
            <a:off x="130997" y="209175"/>
            <a:ext cx="4695683" cy="754603"/>
          </a:xfrm>
        </p:spPr>
        <p:txBody>
          <a:bodyPr anchor="ctr">
            <a:normAutofit/>
          </a:bodyPr>
          <a:lstStyle/>
          <a:p>
            <a:r>
              <a:rPr lang="en-US" dirty="0"/>
              <a:t>Sherwood St</a:t>
            </a:r>
          </a:p>
        </p:txBody>
      </p:sp>
      <p:pic>
        <p:nvPicPr>
          <p:cNvPr id="16" name="Picture 4" descr="https://www.vhb.com/Style%20Library/vhb/images/VHB_logo.png">
            <a:extLst>
              <a:ext uri="{FF2B5EF4-FFF2-40B4-BE49-F238E27FC236}">
                <a16:creationId xmlns:a16="http://schemas.microsoft.com/office/drawing/2014/main" id="{9AD74300-6DFA-C6B4-F2A4-E2944B6DC0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1"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map of a city&#10;&#10;AI-generated content may be incorrect.">
            <a:extLst>
              <a:ext uri="{FF2B5EF4-FFF2-40B4-BE49-F238E27FC236}">
                <a16:creationId xmlns:a16="http://schemas.microsoft.com/office/drawing/2014/main" id="{DAAD6947-77A5-45A6-F0BB-5E40860277C4}"/>
              </a:ext>
            </a:extLst>
          </p:cNvPr>
          <p:cNvPicPr>
            <a:picLocks noChangeAspect="1"/>
          </p:cNvPicPr>
          <p:nvPr/>
        </p:nvPicPr>
        <p:blipFill>
          <a:blip r:embed="rId3"/>
          <a:srcRect l="26110" t="11520" r="39096" b="64425"/>
          <a:stretch/>
        </p:blipFill>
        <p:spPr>
          <a:xfrm rot="19468897">
            <a:off x="4289960" y="-463747"/>
            <a:ext cx="8364663" cy="7710848"/>
          </a:xfrm>
          <a:custGeom>
            <a:avLst/>
            <a:gdLst>
              <a:gd name="connsiteX0" fmla="*/ 2533434 w 8364663"/>
              <a:gd name="connsiteY0" fmla="*/ 0 h 7710848"/>
              <a:gd name="connsiteX1" fmla="*/ 8364663 w 8364663"/>
              <a:gd name="connsiteY1" fmla="*/ 4157515 h 7710848"/>
              <a:gd name="connsiteX2" fmla="*/ 5831229 w 8364663"/>
              <a:gd name="connsiteY2" fmla="*/ 7710848 h 7710848"/>
              <a:gd name="connsiteX3" fmla="*/ 0 w 8364663"/>
              <a:gd name="connsiteY3" fmla="*/ 3553333 h 7710848"/>
            </a:gdLst>
            <a:ahLst/>
            <a:cxnLst>
              <a:cxn ang="0">
                <a:pos x="connsiteX0" y="connsiteY0"/>
              </a:cxn>
              <a:cxn ang="0">
                <a:pos x="connsiteX1" y="connsiteY1"/>
              </a:cxn>
              <a:cxn ang="0">
                <a:pos x="connsiteX2" y="connsiteY2"/>
              </a:cxn>
              <a:cxn ang="0">
                <a:pos x="connsiteX3" y="connsiteY3"/>
              </a:cxn>
            </a:cxnLst>
            <a:rect l="l" t="t" r="r" b="b"/>
            <a:pathLst>
              <a:path w="8364663" h="7710848">
                <a:moveTo>
                  <a:pt x="2533434" y="0"/>
                </a:moveTo>
                <a:lnTo>
                  <a:pt x="8364663" y="4157515"/>
                </a:lnTo>
                <a:lnTo>
                  <a:pt x="5831229" y="7710848"/>
                </a:lnTo>
                <a:lnTo>
                  <a:pt x="0" y="3553333"/>
                </a:lnTo>
                <a:close/>
              </a:path>
            </a:pathLst>
          </a:custGeom>
        </p:spPr>
      </p:pic>
      <p:sp>
        <p:nvSpPr>
          <p:cNvPr id="7" name="TextBox 6">
            <a:extLst>
              <a:ext uri="{FF2B5EF4-FFF2-40B4-BE49-F238E27FC236}">
                <a16:creationId xmlns:a16="http://schemas.microsoft.com/office/drawing/2014/main" id="{F0CF0C25-7C7C-7FDC-9E42-CA9BDEADDAFE}"/>
              </a:ext>
            </a:extLst>
          </p:cNvPr>
          <p:cNvSpPr txBox="1"/>
          <p:nvPr/>
        </p:nvSpPr>
        <p:spPr>
          <a:xfrm>
            <a:off x="5033132" y="1223811"/>
            <a:ext cx="409576" cy="1200329"/>
          </a:xfrm>
          <a:prstGeom prst="rect">
            <a:avLst/>
          </a:prstGeom>
          <a:noFill/>
          <a:ln w="22225">
            <a:noFill/>
          </a:ln>
        </p:spPr>
        <p:txBody>
          <a:bodyPr wrap="square" rtlCol="0">
            <a:spAutoFit/>
          </a:bodyPr>
          <a:lstStyle/>
          <a:p>
            <a:pPr algn="r"/>
            <a:r>
              <a:rPr lang="en-US" sz="2400" b="1" dirty="0">
                <a:solidFill>
                  <a:srgbClr val="FF0000"/>
                </a:solidFill>
              </a:rPr>
              <a:t>N</a:t>
            </a:r>
          </a:p>
          <a:p>
            <a:pPr algn="r"/>
            <a:endParaRPr lang="en-US" sz="2400" b="1" dirty="0">
              <a:solidFill>
                <a:srgbClr val="FF0000"/>
              </a:solidFill>
            </a:endParaRPr>
          </a:p>
          <a:p>
            <a:pPr algn="r"/>
            <a:endParaRPr lang="en-US" sz="2400" b="1" dirty="0">
              <a:solidFill>
                <a:srgbClr val="FF0000"/>
              </a:solidFill>
            </a:endParaRPr>
          </a:p>
        </p:txBody>
      </p:sp>
      <p:cxnSp>
        <p:nvCxnSpPr>
          <p:cNvPr id="8" name="Straight Arrow Connector 7">
            <a:extLst>
              <a:ext uri="{FF2B5EF4-FFF2-40B4-BE49-F238E27FC236}">
                <a16:creationId xmlns:a16="http://schemas.microsoft.com/office/drawing/2014/main" id="{67687FD4-DBA3-2A8C-5531-A77AB979B772}"/>
              </a:ext>
            </a:extLst>
          </p:cNvPr>
          <p:cNvCxnSpPr>
            <a:cxnSpLocks/>
          </p:cNvCxnSpPr>
          <p:nvPr/>
        </p:nvCxnSpPr>
        <p:spPr>
          <a:xfrm rot="19468897" flipV="1">
            <a:off x="5604548" y="1545406"/>
            <a:ext cx="0" cy="557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7E12BD0-2BB0-3513-9CF8-7E12B9B494C9}"/>
              </a:ext>
            </a:extLst>
          </p:cNvPr>
          <p:cNvPicPr>
            <a:picLocks noChangeAspect="1"/>
          </p:cNvPicPr>
          <p:nvPr/>
        </p:nvPicPr>
        <p:blipFill>
          <a:blip r:embed="rId4"/>
          <a:srcRect l="768" t="8307" r="847" b="1864"/>
          <a:stretch/>
        </p:blipFill>
        <p:spPr>
          <a:xfrm>
            <a:off x="6842882" y="4733925"/>
            <a:ext cx="5349118" cy="1689252"/>
          </a:xfrm>
          <a:prstGeom prst="rect">
            <a:avLst/>
          </a:prstGeom>
        </p:spPr>
      </p:pic>
    </p:spTree>
    <p:extLst>
      <p:ext uri="{BB962C8B-B14F-4D97-AF65-F5344CB8AC3E}">
        <p14:creationId xmlns:p14="http://schemas.microsoft.com/office/powerpoint/2010/main" val="2222041427"/>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F092-B7DD-1AEA-2B5A-31EF1356A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FE65C-4877-E693-5EA8-B92E1FBB596F}"/>
              </a:ext>
            </a:extLst>
          </p:cNvPr>
          <p:cNvSpPr>
            <a:spLocks noGrp="1"/>
          </p:cNvSpPr>
          <p:nvPr>
            <p:ph type="title"/>
          </p:nvPr>
        </p:nvSpPr>
        <p:spPr>
          <a:xfrm>
            <a:off x="130997" y="209175"/>
            <a:ext cx="4695683" cy="754603"/>
          </a:xfrm>
        </p:spPr>
        <p:txBody>
          <a:bodyPr anchor="ctr">
            <a:normAutofit/>
          </a:bodyPr>
          <a:lstStyle/>
          <a:p>
            <a:r>
              <a:rPr lang="en-US" dirty="0"/>
              <a:t>Sherwood St</a:t>
            </a:r>
          </a:p>
        </p:txBody>
      </p:sp>
      <p:pic>
        <p:nvPicPr>
          <p:cNvPr id="16" name="Picture 4" descr="https://www.vhb.com/Style%20Library/vhb/images/VHB_logo.png">
            <a:extLst>
              <a:ext uri="{FF2B5EF4-FFF2-40B4-BE49-F238E27FC236}">
                <a16:creationId xmlns:a16="http://schemas.microsoft.com/office/drawing/2014/main" id="{05D88788-243F-B1C5-395F-0BD53C76C9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4"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a city&#10;&#10;AI-generated content may be incorrect.">
            <a:extLst>
              <a:ext uri="{FF2B5EF4-FFF2-40B4-BE49-F238E27FC236}">
                <a16:creationId xmlns:a16="http://schemas.microsoft.com/office/drawing/2014/main" id="{B126E70B-602B-B4A9-6557-A67D7F49F6A3}"/>
              </a:ext>
            </a:extLst>
          </p:cNvPr>
          <p:cNvPicPr>
            <a:picLocks noChangeAspect="1"/>
          </p:cNvPicPr>
          <p:nvPr/>
        </p:nvPicPr>
        <p:blipFill>
          <a:blip r:embed="rId3"/>
          <a:srcRect l="48437" t="21917" r="17995" b="54724"/>
          <a:stretch/>
        </p:blipFill>
        <p:spPr>
          <a:xfrm rot="19510261">
            <a:off x="4861574" y="-1246101"/>
            <a:ext cx="7888995" cy="7319472"/>
          </a:xfrm>
          <a:custGeom>
            <a:avLst/>
            <a:gdLst>
              <a:gd name="connsiteX0" fmla="*/ 1812776 w 5747501"/>
              <a:gd name="connsiteY0" fmla="*/ 0 h 5332577"/>
              <a:gd name="connsiteX1" fmla="*/ 5747501 w 5747501"/>
              <a:gd name="connsiteY1" fmla="*/ 2737658 h 5332577"/>
              <a:gd name="connsiteX2" fmla="*/ 3942038 w 5747501"/>
              <a:gd name="connsiteY2" fmla="*/ 5332577 h 5332577"/>
              <a:gd name="connsiteX3" fmla="*/ 3919618 w 5747501"/>
              <a:gd name="connsiteY3" fmla="*/ 5332577 h 5332577"/>
              <a:gd name="connsiteX4" fmla="*/ 0 w 5747501"/>
              <a:gd name="connsiteY4" fmla="*/ 2605429 h 533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7501" h="5332577">
                <a:moveTo>
                  <a:pt x="1812776" y="0"/>
                </a:moveTo>
                <a:lnTo>
                  <a:pt x="5747501" y="2737658"/>
                </a:lnTo>
                <a:lnTo>
                  <a:pt x="3942038" y="5332577"/>
                </a:lnTo>
                <a:lnTo>
                  <a:pt x="3919618" y="5332577"/>
                </a:lnTo>
                <a:lnTo>
                  <a:pt x="0" y="2605429"/>
                </a:lnTo>
                <a:close/>
              </a:path>
            </a:pathLst>
          </a:custGeom>
        </p:spPr>
      </p:pic>
      <p:sp>
        <p:nvSpPr>
          <p:cNvPr id="6" name="TextBox 5">
            <a:extLst>
              <a:ext uri="{FF2B5EF4-FFF2-40B4-BE49-F238E27FC236}">
                <a16:creationId xmlns:a16="http://schemas.microsoft.com/office/drawing/2014/main" id="{4FA4FF51-AF8D-EF09-27D3-56D9EE37232F}"/>
              </a:ext>
            </a:extLst>
          </p:cNvPr>
          <p:cNvSpPr txBox="1"/>
          <p:nvPr/>
        </p:nvSpPr>
        <p:spPr>
          <a:xfrm>
            <a:off x="7766806" y="1206161"/>
            <a:ext cx="409576" cy="1200329"/>
          </a:xfrm>
          <a:prstGeom prst="rect">
            <a:avLst/>
          </a:prstGeom>
          <a:noFill/>
          <a:ln w="22225">
            <a:noFill/>
          </a:ln>
        </p:spPr>
        <p:txBody>
          <a:bodyPr wrap="square" rtlCol="0">
            <a:spAutoFit/>
          </a:bodyPr>
          <a:lstStyle/>
          <a:p>
            <a:pPr algn="r"/>
            <a:r>
              <a:rPr lang="en-US" sz="2400" b="1" dirty="0">
                <a:solidFill>
                  <a:srgbClr val="FF0000"/>
                </a:solidFill>
              </a:rPr>
              <a:t>N</a:t>
            </a:r>
          </a:p>
          <a:p>
            <a:pPr algn="r"/>
            <a:endParaRPr lang="en-US" sz="2400" b="1" dirty="0">
              <a:solidFill>
                <a:srgbClr val="FF0000"/>
              </a:solidFill>
            </a:endParaRPr>
          </a:p>
          <a:p>
            <a:pPr algn="r"/>
            <a:endParaRPr lang="en-US" sz="2400" b="1" dirty="0">
              <a:solidFill>
                <a:srgbClr val="FF0000"/>
              </a:solidFill>
            </a:endParaRPr>
          </a:p>
        </p:txBody>
      </p:sp>
      <p:cxnSp>
        <p:nvCxnSpPr>
          <p:cNvPr id="7" name="Straight Arrow Connector 6">
            <a:extLst>
              <a:ext uri="{FF2B5EF4-FFF2-40B4-BE49-F238E27FC236}">
                <a16:creationId xmlns:a16="http://schemas.microsoft.com/office/drawing/2014/main" id="{007F1F95-E2C8-7CF6-4628-468869459160}"/>
              </a:ext>
            </a:extLst>
          </p:cNvPr>
          <p:cNvCxnSpPr>
            <a:cxnSpLocks/>
          </p:cNvCxnSpPr>
          <p:nvPr/>
        </p:nvCxnSpPr>
        <p:spPr>
          <a:xfrm rot="19468897" flipV="1">
            <a:off x="8338222" y="1527756"/>
            <a:ext cx="0" cy="557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1C059C5-1EAB-67E9-0382-538CD245CEF7}"/>
              </a:ext>
            </a:extLst>
          </p:cNvPr>
          <p:cNvPicPr>
            <a:picLocks noChangeAspect="1"/>
          </p:cNvPicPr>
          <p:nvPr/>
        </p:nvPicPr>
        <p:blipFill>
          <a:blip r:embed="rId4"/>
          <a:srcRect l="940" t="6715" r="1447" b="3705"/>
          <a:stretch/>
        </p:blipFill>
        <p:spPr>
          <a:xfrm>
            <a:off x="6534108" y="4460039"/>
            <a:ext cx="5657892" cy="1944900"/>
          </a:xfrm>
          <a:prstGeom prst="rect">
            <a:avLst/>
          </a:prstGeom>
        </p:spPr>
      </p:pic>
      <p:sp>
        <p:nvSpPr>
          <p:cNvPr id="11" name="Content Placeholder 8">
            <a:extLst>
              <a:ext uri="{FF2B5EF4-FFF2-40B4-BE49-F238E27FC236}">
                <a16:creationId xmlns:a16="http://schemas.microsoft.com/office/drawing/2014/main" id="{1FE27566-8FDF-8E9F-95F2-0D6E85C82E83}"/>
              </a:ext>
            </a:extLst>
          </p:cNvPr>
          <p:cNvSpPr txBox="1">
            <a:spLocks/>
          </p:cNvSpPr>
          <p:nvPr/>
        </p:nvSpPr>
        <p:spPr>
          <a:xfrm>
            <a:off x="399846" y="1101739"/>
            <a:ext cx="4944511" cy="5174774"/>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b="1" dirty="0"/>
              <a:t>Sherwood Street Improvements</a:t>
            </a:r>
          </a:p>
          <a:p>
            <a:pPr marL="342900" indent="-228600">
              <a:buFont typeface="Arial" panose="020B0604020202020204" pitchFamily="34" charset="0"/>
              <a:buChar char="•"/>
            </a:pPr>
            <a:r>
              <a:rPr lang="en-US" dirty="0"/>
              <a:t>Full Reconstruction will extend to the limits of the public right of way and connect into campus roadways.</a:t>
            </a:r>
          </a:p>
          <a:p>
            <a:pPr marL="342900" indent="-228600">
              <a:buFont typeface="Arial" panose="020B0604020202020204" pitchFamily="34" charset="0"/>
              <a:buChar char="•"/>
            </a:pPr>
            <a:r>
              <a:rPr lang="en-US" dirty="0"/>
              <a:t>The new 10’ Wide Multi-Use Path and sidewalk will extend under the bridge and connect into the campus pedestrian facilities including the 12’ wide coastal path, which will be concrete east of I-295.</a:t>
            </a:r>
          </a:p>
          <a:p>
            <a:pPr marL="342900" indent="-228600">
              <a:buFont typeface="Arial" panose="020B0604020202020204" pitchFamily="34" charset="0"/>
              <a:buChar char="•"/>
            </a:pPr>
            <a:r>
              <a:rPr lang="en-US" dirty="0"/>
              <a:t>Light fixtures west of I-295 will be the City’s standard light fixtures, but light fixtures east of I-295 will be the same style as the other light fixtures on the campus</a:t>
            </a:r>
          </a:p>
          <a:p>
            <a:pPr marL="342900" indent="-228600">
              <a:buFont typeface="Arial" panose="020B0604020202020204" pitchFamily="34" charset="0"/>
              <a:buChar char="•"/>
            </a:pPr>
            <a:r>
              <a:rPr lang="en-US" dirty="0"/>
              <a:t>Note that a short section of the future off ramp connection will be constructed as part of this project, so the future off-ramp construction project will be able to connect with minimal impacts to Sherwood St.</a:t>
            </a:r>
          </a:p>
          <a:p>
            <a:pPr marL="342900" indent="-228600">
              <a:buFont typeface="Arial" panose="020B0604020202020204" pitchFamily="34" charset="0"/>
              <a:buChar char="•"/>
            </a:pPr>
            <a:endParaRPr lang="en-US" dirty="0"/>
          </a:p>
        </p:txBody>
      </p:sp>
    </p:spTree>
    <p:extLst>
      <p:ext uri="{BB962C8B-B14F-4D97-AF65-F5344CB8AC3E}">
        <p14:creationId xmlns:p14="http://schemas.microsoft.com/office/powerpoint/2010/main" val="37298203"/>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903DA-9F12-CADC-8061-75D6427B2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D7F8E-F25E-8ED0-C700-1967A35974E1}"/>
              </a:ext>
            </a:extLst>
          </p:cNvPr>
          <p:cNvSpPr>
            <a:spLocks noGrp="1"/>
          </p:cNvSpPr>
          <p:nvPr>
            <p:ph type="title"/>
          </p:nvPr>
        </p:nvSpPr>
        <p:spPr>
          <a:xfrm>
            <a:off x="130997" y="209175"/>
            <a:ext cx="4695683" cy="754603"/>
          </a:xfrm>
        </p:spPr>
        <p:txBody>
          <a:bodyPr anchor="ctr">
            <a:normAutofit/>
          </a:bodyPr>
          <a:lstStyle/>
          <a:p>
            <a:r>
              <a:rPr lang="en-US" dirty="0"/>
              <a:t>Sherwood St</a:t>
            </a:r>
          </a:p>
        </p:txBody>
      </p:sp>
      <p:pic>
        <p:nvPicPr>
          <p:cNvPr id="16" name="Picture 4" descr="https://www.vhb.com/Style%20Library/vhb/images/VHB_logo.png">
            <a:extLst>
              <a:ext uri="{FF2B5EF4-FFF2-40B4-BE49-F238E27FC236}">
                <a16:creationId xmlns:a16="http://schemas.microsoft.com/office/drawing/2014/main" id="{07B46CC4-F993-E6EF-BF4D-439821F37B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map of a city&#10;&#10;AI-generated content may be incorrect.">
            <a:extLst>
              <a:ext uri="{FF2B5EF4-FFF2-40B4-BE49-F238E27FC236}">
                <a16:creationId xmlns:a16="http://schemas.microsoft.com/office/drawing/2014/main" id="{D941EAD4-730A-247C-7000-FD46F02EC450}"/>
              </a:ext>
            </a:extLst>
          </p:cNvPr>
          <p:cNvPicPr>
            <a:picLocks noChangeAspect="1"/>
          </p:cNvPicPr>
          <p:nvPr/>
        </p:nvPicPr>
        <p:blipFill>
          <a:blip r:embed="rId3"/>
          <a:srcRect l="27653" t="11810" r="53538" b="73251"/>
          <a:stretch/>
        </p:blipFill>
        <p:spPr>
          <a:xfrm rot="19468897">
            <a:off x="6282098" y="-228116"/>
            <a:ext cx="5479100" cy="5802450"/>
          </a:xfrm>
          <a:custGeom>
            <a:avLst/>
            <a:gdLst>
              <a:gd name="connsiteX0" fmla="*/ 2271665 w 4521909"/>
              <a:gd name="connsiteY0" fmla="*/ 0 h 4788770"/>
              <a:gd name="connsiteX1" fmla="*/ 4521909 w 4521909"/>
              <a:gd name="connsiteY1" fmla="*/ 1606173 h 4788770"/>
              <a:gd name="connsiteX2" fmla="*/ 2250244 w 4521909"/>
              <a:gd name="connsiteY2" fmla="*/ 4788770 h 4788770"/>
              <a:gd name="connsiteX3" fmla="*/ 0 w 4521909"/>
              <a:gd name="connsiteY3" fmla="*/ 3182597 h 4788770"/>
            </a:gdLst>
            <a:ahLst/>
            <a:cxnLst>
              <a:cxn ang="0">
                <a:pos x="connsiteX0" y="connsiteY0"/>
              </a:cxn>
              <a:cxn ang="0">
                <a:pos x="connsiteX1" y="connsiteY1"/>
              </a:cxn>
              <a:cxn ang="0">
                <a:pos x="connsiteX2" y="connsiteY2"/>
              </a:cxn>
              <a:cxn ang="0">
                <a:pos x="connsiteX3" y="connsiteY3"/>
              </a:cxn>
            </a:cxnLst>
            <a:rect l="l" t="t" r="r" b="b"/>
            <a:pathLst>
              <a:path w="4521909" h="4788770">
                <a:moveTo>
                  <a:pt x="2271665" y="0"/>
                </a:moveTo>
                <a:lnTo>
                  <a:pt x="4521909" y="1606173"/>
                </a:lnTo>
                <a:lnTo>
                  <a:pt x="2250244" y="4788770"/>
                </a:lnTo>
                <a:lnTo>
                  <a:pt x="0" y="3182597"/>
                </a:lnTo>
                <a:close/>
              </a:path>
            </a:pathLst>
          </a:custGeom>
        </p:spPr>
      </p:pic>
      <p:sp>
        <p:nvSpPr>
          <p:cNvPr id="4" name="TextBox 3">
            <a:extLst>
              <a:ext uri="{FF2B5EF4-FFF2-40B4-BE49-F238E27FC236}">
                <a16:creationId xmlns:a16="http://schemas.microsoft.com/office/drawing/2014/main" id="{03754C2E-D542-65C5-58C5-A66B852E553B}"/>
              </a:ext>
            </a:extLst>
          </p:cNvPr>
          <p:cNvSpPr txBox="1"/>
          <p:nvPr/>
        </p:nvSpPr>
        <p:spPr>
          <a:xfrm>
            <a:off x="7705846" y="796130"/>
            <a:ext cx="409576" cy="1200329"/>
          </a:xfrm>
          <a:prstGeom prst="rect">
            <a:avLst/>
          </a:prstGeom>
          <a:noFill/>
          <a:ln w="22225">
            <a:noFill/>
          </a:ln>
        </p:spPr>
        <p:txBody>
          <a:bodyPr wrap="square" rtlCol="0">
            <a:spAutoFit/>
          </a:bodyPr>
          <a:lstStyle/>
          <a:p>
            <a:pPr algn="r"/>
            <a:r>
              <a:rPr lang="en-US" sz="2400" b="1" dirty="0">
                <a:solidFill>
                  <a:srgbClr val="FF0000"/>
                </a:solidFill>
              </a:rPr>
              <a:t>N</a:t>
            </a:r>
          </a:p>
          <a:p>
            <a:pPr algn="r"/>
            <a:endParaRPr lang="en-US" sz="2400" b="1" dirty="0">
              <a:solidFill>
                <a:srgbClr val="FF0000"/>
              </a:solidFill>
            </a:endParaRPr>
          </a:p>
          <a:p>
            <a:pPr algn="r"/>
            <a:endParaRPr lang="en-US" sz="2400" b="1" dirty="0">
              <a:solidFill>
                <a:srgbClr val="FF0000"/>
              </a:solidFill>
            </a:endParaRPr>
          </a:p>
        </p:txBody>
      </p:sp>
      <p:cxnSp>
        <p:nvCxnSpPr>
          <p:cNvPr id="5" name="Straight Arrow Connector 4">
            <a:extLst>
              <a:ext uri="{FF2B5EF4-FFF2-40B4-BE49-F238E27FC236}">
                <a16:creationId xmlns:a16="http://schemas.microsoft.com/office/drawing/2014/main" id="{B723D0A3-A830-C20F-C43E-1EFA5316A163}"/>
              </a:ext>
            </a:extLst>
          </p:cNvPr>
          <p:cNvCxnSpPr>
            <a:cxnSpLocks/>
          </p:cNvCxnSpPr>
          <p:nvPr/>
        </p:nvCxnSpPr>
        <p:spPr>
          <a:xfrm rot="19468897" flipV="1">
            <a:off x="8277262" y="1117725"/>
            <a:ext cx="0" cy="557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D34F1C3-5121-C23D-686E-93A8A2AAF08A}"/>
              </a:ext>
            </a:extLst>
          </p:cNvPr>
          <p:cNvPicPr>
            <a:picLocks noChangeAspect="1"/>
          </p:cNvPicPr>
          <p:nvPr/>
        </p:nvPicPr>
        <p:blipFill>
          <a:blip r:embed="rId4"/>
          <a:stretch>
            <a:fillRect/>
          </a:stretch>
        </p:blipFill>
        <p:spPr>
          <a:xfrm>
            <a:off x="6698091" y="4621931"/>
            <a:ext cx="4753678" cy="1792287"/>
          </a:xfrm>
          <a:prstGeom prst="rect">
            <a:avLst/>
          </a:prstGeom>
        </p:spPr>
      </p:pic>
      <p:sp>
        <p:nvSpPr>
          <p:cNvPr id="11" name="Content Placeholder 8">
            <a:extLst>
              <a:ext uri="{FF2B5EF4-FFF2-40B4-BE49-F238E27FC236}">
                <a16:creationId xmlns:a16="http://schemas.microsoft.com/office/drawing/2014/main" id="{83271244-6AC7-683C-E169-65F4DB493584}"/>
              </a:ext>
            </a:extLst>
          </p:cNvPr>
          <p:cNvSpPr txBox="1">
            <a:spLocks/>
          </p:cNvSpPr>
          <p:nvPr/>
        </p:nvSpPr>
        <p:spPr>
          <a:xfrm>
            <a:off x="80534" y="956599"/>
            <a:ext cx="6450895" cy="517477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b="1" dirty="0"/>
              <a:t>Sherwood Street at Veranda Street Improvements</a:t>
            </a:r>
          </a:p>
          <a:p>
            <a:pPr marL="342900" indent="-228600">
              <a:buFont typeface="Arial" panose="020B0604020202020204" pitchFamily="34" charset="0"/>
              <a:buChar char="•"/>
            </a:pPr>
            <a:r>
              <a:rPr lang="en-US" dirty="0"/>
              <a:t>The intersection of Sherwood Street and Veranda Street will become a Raised Intersection.</a:t>
            </a:r>
          </a:p>
          <a:p>
            <a:pPr marL="342900" indent="-228600">
              <a:buFont typeface="Arial" panose="020B0604020202020204" pitchFamily="34" charset="0"/>
              <a:buChar char="•"/>
            </a:pPr>
            <a:r>
              <a:rPr lang="en-US" dirty="0"/>
              <a:t>A Raised Intersection adds a 4” vertical deflection on all sides of the intersection.  Similar to a speed hump or raised x-walk, but the whole intersection will be raised.</a:t>
            </a:r>
          </a:p>
          <a:p>
            <a:pPr marL="342900" indent="-228600">
              <a:buFont typeface="Arial" panose="020B0604020202020204" pitchFamily="34" charset="0"/>
              <a:buChar char="•"/>
            </a:pPr>
            <a:r>
              <a:rPr lang="en-US" dirty="0"/>
              <a:t>The Raised intersection will:</a:t>
            </a:r>
          </a:p>
          <a:p>
            <a:pPr marL="516636" lvl="1" indent="-228600">
              <a:buFont typeface="Arial" panose="020B0604020202020204" pitchFamily="34" charset="0"/>
              <a:buChar char="•"/>
            </a:pPr>
            <a:r>
              <a:rPr lang="en-US" dirty="0"/>
              <a:t>improve safety by reducing speeds and reducing the severity of crashes</a:t>
            </a:r>
          </a:p>
          <a:p>
            <a:pPr marL="516636" lvl="1" indent="-228600">
              <a:buFont typeface="Arial" panose="020B0604020202020204" pitchFamily="34" charset="0"/>
              <a:buChar char="•"/>
            </a:pPr>
            <a:r>
              <a:rPr lang="en-US" dirty="0"/>
              <a:t>emphasize pedestrian crossings and promote pedestrian friendly movements</a:t>
            </a:r>
          </a:p>
          <a:p>
            <a:pPr marL="516636" lvl="1" indent="-228600">
              <a:buFont typeface="Arial" panose="020B0604020202020204" pitchFamily="34" charset="0"/>
              <a:buChar char="•"/>
            </a:pPr>
            <a:r>
              <a:rPr lang="en-US" dirty="0"/>
              <a:t>calm traffic and improve the urban environment</a:t>
            </a:r>
          </a:p>
          <a:p>
            <a:pPr marL="516636" lvl="1" indent="-228600">
              <a:buFont typeface="Arial" panose="020B0604020202020204" pitchFamily="34" charset="0"/>
              <a:buChar char="•"/>
            </a:pPr>
            <a:r>
              <a:rPr lang="en-US" dirty="0"/>
              <a:t>increase visibility by installing additional lighting at the intersection</a:t>
            </a:r>
          </a:p>
          <a:p>
            <a:pPr marL="516636" lvl="1" indent="-228600">
              <a:buFont typeface="Arial" panose="020B0604020202020204" pitchFamily="34" charset="0"/>
              <a:buChar char="•"/>
            </a:pPr>
            <a:endParaRPr lang="en-US" dirty="0"/>
          </a:p>
          <a:p>
            <a:pPr marL="342900" indent="-228600">
              <a:buFont typeface="Arial" panose="020B0604020202020204" pitchFamily="34" charset="0"/>
              <a:buChar char="•"/>
            </a:pPr>
            <a:endParaRPr lang="en-US" dirty="0"/>
          </a:p>
        </p:txBody>
      </p:sp>
    </p:spTree>
    <p:extLst>
      <p:ext uri="{BB962C8B-B14F-4D97-AF65-F5344CB8AC3E}">
        <p14:creationId xmlns:p14="http://schemas.microsoft.com/office/powerpoint/2010/main" val="4183333494"/>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F271-0216-2E2B-055E-BD74B453CFD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B9C7F5-4528-247B-292D-E4CB0D5FA260}"/>
              </a:ext>
            </a:extLst>
          </p:cNvPr>
          <p:cNvSpPr>
            <a:spLocks noGrp="1"/>
          </p:cNvSpPr>
          <p:nvPr>
            <p:ph idx="1"/>
          </p:nvPr>
        </p:nvSpPr>
        <p:spPr>
          <a:xfrm>
            <a:off x="652653" y="1481716"/>
            <a:ext cx="5567172" cy="5497388"/>
          </a:xfrm>
        </p:spPr>
        <p:txBody>
          <a:bodyPr>
            <a:normAutofit/>
          </a:bodyPr>
          <a:lstStyle/>
          <a:p>
            <a:r>
              <a:rPr lang="en-US" sz="2800" dirty="0"/>
              <a:t>August 2025 - 100% Plans</a:t>
            </a:r>
          </a:p>
          <a:p>
            <a:r>
              <a:rPr lang="en-US" sz="2800" dirty="0"/>
              <a:t>January 2026 - Project Advertise</a:t>
            </a:r>
          </a:p>
          <a:p>
            <a:r>
              <a:rPr lang="en-US" sz="2800" dirty="0"/>
              <a:t>June 2026 - Construction Begin</a:t>
            </a:r>
          </a:p>
          <a:p>
            <a:r>
              <a:rPr lang="en-US" sz="2800" dirty="0"/>
              <a:t>June 2027 - Construction Complete</a:t>
            </a:r>
          </a:p>
          <a:p>
            <a:pPr lvl="2"/>
            <a:endParaRPr lang="en-US" dirty="0"/>
          </a:p>
          <a:p>
            <a:pPr marL="630936" lvl="1" indent="-457200"/>
            <a:endParaRPr lang="en-US" dirty="0"/>
          </a:p>
        </p:txBody>
      </p:sp>
      <p:sp>
        <p:nvSpPr>
          <p:cNvPr id="2" name="Title 1">
            <a:extLst>
              <a:ext uri="{FF2B5EF4-FFF2-40B4-BE49-F238E27FC236}">
                <a16:creationId xmlns:a16="http://schemas.microsoft.com/office/drawing/2014/main" id="{25F83A68-5262-9515-3FF6-3AA08DE54237}"/>
              </a:ext>
            </a:extLst>
          </p:cNvPr>
          <p:cNvSpPr>
            <a:spLocks noGrp="1"/>
          </p:cNvSpPr>
          <p:nvPr>
            <p:ph type="title"/>
          </p:nvPr>
        </p:nvSpPr>
        <p:spPr>
          <a:xfrm>
            <a:off x="130997" y="209175"/>
            <a:ext cx="8489128" cy="754603"/>
          </a:xfrm>
        </p:spPr>
        <p:txBody>
          <a:bodyPr anchor="ctr">
            <a:normAutofit/>
          </a:bodyPr>
          <a:lstStyle/>
          <a:p>
            <a:r>
              <a:rPr lang="en-US" dirty="0"/>
              <a:t>Schedule – Component #1</a:t>
            </a:r>
          </a:p>
        </p:txBody>
      </p:sp>
      <p:pic>
        <p:nvPicPr>
          <p:cNvPr id="16" name="Picture 4" descr="https://www.vhb.com/Style%20Library/vhb/images/VHB_logo.png">
            <a:extLst>
              <a:ext uri="{FF2B5EF4-FFF2-40B4-BE49-F238E27FC236}">
                <a16:creationId xmlns:a16="http://schemas.microsoft.com/office/drawing/2014/main" id="{D5E80970-51FE-3232-2FD3-32C26BABCF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7032"/>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6254CC-62CE-7416-53EE-A813DAC698A3}"/>
              </a:ext>
            </a:extLst>
          </p:cNvPr>
          <p:cNvSpPr>
            <a:spLocks noGrp="1"/>
          </p:cNvSpPr>
          <p:nvPr>
            <p:ph idx="1"/>
          </p:nvPr>
        </p:nvSpPr>
        <p:spPr/>
        <p:txBody>
          <a:bodyPr/>
          <a:lstStyle/>
          <a:p>
            <a:pPr marL="228600" indent="-228600">
              <a:buFont typeface="Arial" panose="020B0604020202020204" pitchFamily="34" charset="0"/>
              <a:buChar char="•"/>
            </a:pPr>
            <a:r>
              <a:rPr lang="en-US" dirty="0"/>
              <a:t>2024 – MaineDOT and the Initiative for Digital Engineering and Life Sciences (IDEALS) applied for a Rebuilding American Infrastructure with Sustainability and Equity (RAISE) GRANT to create connections, improve safety, and facilitate access for the multimodal traffic in and around the future campus of the Roux Institute at Northeastern University.</a:t>
            </a:r>
          </a:p>
          <a:p>
            <a:pPr marL="228600" indent="-228600">
              <a:buFont typeface="Arial" panose="020B0604020202020204" pitchFamily="34" charset="0"/>
              <a:buChar char="•"/>
            </a:pPr>
            <a:r>
              <a:rPr lang="en-US" dirty="0"/>
              <a:t>The design for several project elements within the </a:t>
            </a:r>
            <a:r>
              <a:rPr lang="en-US" b="1" dirty="0"/>
              <a:t>Pathways to Bridge the Gap RAISE Grant</a:t>
            </a:r>
            <a:r>
              <a:rPr lang="en-US" dirty="0"/>
              <a:t> was started by IDEALS during the Northeastern University Campus Site Development.</a:t>
            </a:r>
          </a:p>
          <a:p>
            <a:pPr marL="228600" indent="-228600">
              <a:buFont typeface="Arial" panose="020B0604020202020204" pitchFamily="34" charset="0"/>
              <a:buChar char="•"/>
            </a:pPr>
            <a:r>
              <a:rPr lang="en-US" dirty="0"/>
              <a:t>These project elements, and other new components, will now be constructed under the Pathways to Bridge the Gap RAISE Grant as a series of MaineDOT Construction Projects.</a:t>
            </a:r>
          </a:p>
          <a:p>
            <a:pPr marL="457200" indent="-457200">
              <a:buFont typeface="+mj-lt"/>
              <a:buAutoNum type="arabicPeriod"/>
            </a:pPr>
            <a:endParaRPr lang="en-US" dirty="0"/>
          </a:p>
          <a:p>
            <a:endParaRPr lang="en-US" dirty="0"/>
          </a:p>
        </p:txBody>
      </p:sp>
      <p:sp>
        <p:nvSpPr>
          <p:cNvPr id="2" name="Title 1"/>
          <p:cNvSpPr>
            <a:spLocks noGrp="1"/>
          </p:cNvSpPr>
          <p:nvPr>
            <p:ph type="title"/>
          </p:nvPr>
        </p:nvSpPr>
        <p:spPr>
          <a:xfrm>
            <a:off x="130997" y="209175"/>
            <a:ext cx="4695683" cy="754603"/>
          </a:xfrm>
        </p:spPr>
        <p:txBody>
          <a:bodyPr anchor="ctr">
            <a:normAutofit/>
          </a:bodyPr>
          <a:lstStyle/>
          <a:p>
            <a:r>
              <a:rPr lang="en-US" dirty="0"/>
              <a:t>background</a:t>
            </a:r>
          </a:p>
        </p:txBody>
      </p:sp>
      <p:pic>
        <p:nvPicPr>
          <p:cNvPr id="16" name="Picture 4" descr="https://www.vhb.com/Style%20Library/vhb/images/VHB_logo.png">
            <a:extLst>
              <a:ext uri="{FF2B5EF4-FFF2-40B4-BE49-F238E27FC236}">
                <a16:creationId xmlns:a16="http://schemas.microsoft.com/office/drawing/2014/main" id="{56F89BA7-2557-46B4-F217-0A104CC51E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4"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599534"/>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1A5F-B15A-8E22-0356-B168138E7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75F15-89C7-B1F0-8B8D-9AA78B4359C8}"/>
              </a:ext>
            </a:extLst>
          </p:cNvPr>
          <p:cNvSpPr>
            <a:spLocks noGrp="1"/>
          </p:cNvSpPr>
          <p:nvPr>
            <p:ph type="title"/>
          </p:nvPr>
        </p:nvSpPr>
        <p:spPr>
          <a:xfrm>
            <a:off x="130997" y="209175"/>
            <a:ext cx="4695683" cy="754603"/>
          </a:xfrm>
        </p:spPr>
        <p:txBody>
          <a:bodyPr anchor="ctr">
            <a:normAutofit/>
          </a:bodyPr>
          <a:lstStyle/>
          <a:p>
            <a:r>
              <a:rPr lang="en-US" dirty="0"/>
              <a:t>components</a:t>
            </a:r>
          </a:p>
        </p:txBody>
      </p:sp>
      <p:pic>
        <p:nvPicPr>
          <p:cNvPr id="16" name="Picture 4" descr="https://www.vhb.com/Style%20Library/vhb/images/VHB_logo.png">
            <a:extLst>
              <a:ext uri="{FF2B5EF4-FFF2-40B4-BE49-F238E27FC236}">
                <a16:creationId xmlns:a16="http://schemas.microsoft.com/office/drawing/2014/main" id="{BB928393-B9F7-2465-B813-C89C800097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5" y="6422878"/>
            <a:ext cx="694705" cy="379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E228BA4-5923-1BA7-F528-F626F804B3E4}"/>
              </a:ext>
            </a:extLst>
          </p:cNvPr>
          <p:cNvGrpSpPr/>
          <p:nvPr/>
        </p:nvGrpSpPr>
        <p:grpSpPr>
          <a:xfrm>
            <a:off x="3988240" y="811253"/>
            <a:ext cx="8206827" cy="5506653"/>
            <a:chOff x="1992586" y="859615"/>
            <a:chExt cx="8206827" cy="5506653"/>
          </a:xfrm>
        </p:grpSpPr>
        <p:pic>
          <p:nvPicPr>
            <p:cNvPr id="4" name="Picture 3" descr="A map of a city&#10;&#10;AI-generated content may be incorrect.">
              <a:extLst>
                <a:ext uri="{FF2B5EF4-FFF2-40B4-BE49-F238E27FC236}">
                  <a16:creationId xmlns:a16="http://schemas.microsoft.com/office/drawing/2014/main" id="{03310862-9FC9-0810-EC07-4D4601F75CB9}"/>
                </a:ext>
              </a:extLst>
            </p:cNvPr>
            <p:cNvPicPr>
              <a:picLocks noChangeAspect="1"/>
            </p:cNvPicPr>
            <p:nvPr/>
          </p:nvPicPr>
          <p:blipFill>
            <a:blip r:embed="rId3">
              <a:extLst>
                <a:ext uri="{28A0092B-C50C-407E-A947-70E740481C1C}">
                  <a14:useLocalDpi xmlns:a14="http://schemas.microsoft.com/office/drawing/2010/main" val="0"/>
                </a:ext>
              </a:extLst>
            </a:blip>
            <a:srcRect l="17441" t="10932" r="15233" b="5616"/>
            <a:stretch/>
          </p:blipFill>
          <p:spPr>
            <a:xfrm>
              <a:off x="1992586" y="859615"/>
              <a:ext cx="8206827" cy="5506653"/>
            </a:xfrm>
            <a:prstGeom prst="rect">
              <a:avLst/>
            </a:prstGeom>
          </p:spPr>
        </p:pic>
        <p:sp>
          <p:nvSpPr>
            <p:cNvPr id="5" name="Oval 4">
              <a:extLst>
                <a:ext uri="{FF2B5EF4-FFF2-40B4-BE49-F238E27FC236}">
                  <a16:creationId xmlns:a16="http://schemas.microsoft.com/office/drawing/2014/main" id="{783B04C3-BE7F-0C6C-39FB-615F0E8DFA4E}"/>
                </a:ext>
              </a:extLst>
            </p:cNvPr>
            <p:cNvSpPr/>
            <p:nvPr/>
          </p:nvSpPr>
          <p:spPr>
            <a:xfrm>
              <a:off x="7516848" y="4262439"/>
              <a:ext cx="210307" cy="2213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84" rtl="0" eaLnBrk="1" latinLnBrk="0" hangingPunct="1">
                <a:defRPr sz="1800" kern="1200">
                  <a:solidFill>
                    <a:schemeClr val="lt1"/>
                  </a:solidFill>
                  <a:latin typeface="+mn-lt"/>
                  <a:ea typeface="+mn-ea"/>
                  <a:cs typeface="+mn-cs"/>
                </a:defRPr>
              </a:lvl1pPr>
              <a:lvl2pPr marL="457142" algn="l" defTabSz="914284" rtl="0" eaLnBrk="1" latinLnBrk="0" hangingPunct="1">
                <a:defRPr sz="1800" kern="1200">
                  <a:solidFill>
                    <a:schemeClr val="lt1"/>
                  </a:solidFill>
                  <a:latin typeface="+mn-lt"/>
                  <a:ea typeface="+mn-ea"/>
                  <a:cs typeface="+mn-cs"/>
                </a:defRPr>
              </a:lvl2pPr>
              <a:lvl3pPr marL="914284" algn="l" defTabSz="914284" rtl="0" eaLnBrk="1" latinLnBrk="0" hangingPunct="1">
                <a:defRPr sz="1800" kern="1200">
                  <a:solidFill>
                    <a:schemeClr val="lt1"/>
                  </a:solidFill>
                  <a:latin typeface="+mn-lt"/>
                  <a:ea typeface="+mn-ea"/>
                  <a:cs typeface="+mn-cs"/>
                </a:defRPr>
              </a:lvl3pPr>
              <a:lvl4pPr marL="1371424" algn="l" defTabSz="914284" rtl="0" eaLnBrk="1" latinLnBrk="0" hangingPunct="1">
                <a:defRPr sz="1800" kern="1200">
                  <a:solidFill>
                    <a:schemeClr val="lt1"/>
                  </a:solidFill>
                  <a:latin typeface="+mn-lt"/>
                  <a:ea typeface="+mn-ea"/>
                  <a:cs typeface="+mn-cs"/>
                </a:defRPr>
              </a:lvl4pPr>
              <a:lvl5pPr marL="1828566" algn="l" defTabSz="914284" rtl="0" eaLnBrk="1" latinLnBrk="0" hangingPunct="1">
                <a:defRPr sz="1800" kern="1200">
                  <a:solidFill>
                    <a:schemeClr val="lt1"/>
                  </a:solidFill>
                  <a:latin typeface="+mn-lt"/>
                  <a:ea typeface="+mn-ea"/>
                  <a:cs typeface="+mn-cs"/>
                </a:defRPr>
              </a:lvl5pPr>
              <a:lvl6pPr marL="2285708" algn="l" defTabSz="914284" rtl="0" eaLnBrk="1" latinLnBrk="0" hangingPunct="1">
                <a:defRPr sz="1800" kern="1200">
                  <a:solidFill>
                    <a:schemeClr val="lt1"/>
                  </a:solidFill>
                  <a:latin typeface="+mn-lt"/>
                  <a:ea typeface="+mn-ea"/>
                  <a:cs typeface="+mn-cs"/>
                </a:defRPr>
              </a:lvl6pPr>
              <a:lvl7pPr marL="2742850" algn="l" defTabSz="914284" rtl="0" eaLnBrk="1" latinLnBrk="0" hangingPunct="1">
                <a:defRPr sz="1800" kern="1200">
                  <a:solidFill>
                    <a:schemeClr val="lt1"/>
                  </a:solidFill>
                  <a:latin typeface="+mn-lt"/>
                  <a:ea typeface="+mn-ea"/>
                  <a:cs typeface="+mn-cs"/>
                </a:defRPr>
              </a:lvl7pPr>
              <a:lvl8pPr marL="3199990" algn="l" defTabSz="914284" rtl="0" eaLnBrk="1" latinLnBrk="0" hangingPunct="1">
                <a:defRPr sz="1800" kern="1200">
                  <a:solidFill>
                    <a:schemeClr val="lt1"/>
                  </a:solidFill>
                  <a:latin typeface="+mn-lt"/>
                  <a:ea typeface="+mn-ea"/>
                  <a:cs typeface="+mn-cs"/>
                </a:defRPr>
              </a:lvl8pPr>
              <a:lvl9pPr marL="3657132" algn="l" defTabSz="914284" rtl="0" eaLnBrk="1" latinLnBrk="0" hangingPunct="1">
                <a:defRPr sz="1800" kern="1200">
                  <a:solidFill>
                    <a:schemeClr val="lt1"/>
                  </a:solidFill>
                  <a:latin typeface="+mn-lt"/>
                  <a:ea typeface="+mn-ea"/>
                  <a:cs typeface="+mn-cs"/>
                </a:defRPr>
              </a:lvl9pPr>
            </a:lstStyle>
            <a:p>
              <a:pPr algn="ctr"/>
              <a:endParaRPr lang="en-US"/>
            </a:p>
          </p:txBody>
        </p:sp>
      </p:grpSp>
      <p:sp>
        <p:nvSpPr>
          <p:cNvPr id="9" name="Content Placeholder 8">
            <a:extLst>
              <a:ext uri="{FF2B5EF4-FFF2-40B4-BE49-F238E27FC236}">
                <a16:creationId xmlns:a16="http://schemas.microsoft.com/office/drawing/2014/main" id="{FE34F328-3BE2-0B15-B136-D6FA62B46BCA}"/>
              </a:ext>
            </a:extLst>
          </p:cNvPr>
          <p:cNvSpPr>
            <a:spLocks noGrp="1"/>
          </p:cNvSpPr>
          <p:nvPr>
            <p:ph idx="1"/>
          </p:nvPr>
        </p:nvSpPr>
        <p:spPr>
          <a:xfrm>
            <a:off x="130996" y="811253"/>
            <a:ext cx="3857243" cy="5506653"/>
          </a:xfrm>
        </p:spPr>
        <p:txBody>
          <a:bodyPr>
            <a:normAutofit/>
          </a:bodyPr>
          <a:lstStyle/>
          <a:p>
            <a:pPr marL="228600" indent="-228600">
              <a:buFont typeface="Arial" panose="020B0604020202020204" pitchFamily="34" charset="0"/>
              <a:buChar char="•"/>
            </a:pPr>
            <a:r>
              <a:rPr lang="en-US" dirty="0"/>
              <a:t>There are 8 separate elements that will be included in this RAISE Grant.</a:t>
            </a:r>
          </a:p>
          <a:p>
            <a:pPr marL="228600" indent="-228600">
              <a:buFont typeface="Arial" panose="020B0604020202020204" pitchFamily="34" charset="0"/>
              <a:buChar char="•"/>
            </a:pPr>
            <a:r>
              <a:rPr lang="en-US" dirty="0"/>
              <a:t>There are 3 off system Bike/Ped Facilities Elements, 1 Shoreline Restoration and Resiliency w/Campus Path Element, and 4 Highway Elements</a:t>
            </a:r>
          </a:p>
          <a:p>
            <a:pPr marL="228600" indent="-228600">
              <a:buFont typeface="Arial" panose="020B0604020202020204" pitchFamily="34" charset="0"/>
              <a:buChar char="•"/>
            </a:pPr>
            <a:r>
              <a:rPr lang="en-US" dirty="0"/>
              <a:t>Element 8, Modifications to Exit 8 – New NB Off Ramp, is the only element without a multimodal aspect, but the New Campus Path will be within the Ramp Right of Way where it runs adjacent.</a:t>
            </a:r>
          </a:p>
          <a:p>
            <a:endParaRPr lang="en-US" dirty="0"/>
          </a:p>
        </p:txBody>
      </p:sp>
      <p:sp>
        <p:nvSpPr>
          <p:cNvPr id="6" name="TextBox 5">
            <a:extLst>
              <a:ext uri="{FF2B5EF4-FFF2-40B4-BE49-F238E27FC236}">
                <a16:creationId xmlns:a16="http://schemas.microsoft.com/office/drawing/2014/main" id="{2C9571B7-2CB7-511A-BF72-FF461E5A866F}"/>
              </a:ext>
            </a:extLst>
          </p:cNvPr>
          <p:cNvSpPr txBox="1"/>
          <p:nvPr/>
        </p:nvSpPr>
        <p:spPr>
          <a:xfrm>
            <a:off x="7397042" y="2500312"/>
            <a:ext cx="594433" cy="400110"/>
          </a:xfrm>
          <a:prstGeom prst="rect">
            <a:avLst/>
          </a:prstGeom>
          <a:ln cap="flat">
            <a:noFill/>
            <a:round/>
            <a:extLst>
              <a:ext uri="{C807C97D-BFC1-408E-A445-0C87EB9F89A2}">
                <ask:lineSketchStyleProps xmlns:ask="http://schemas.microsoft.com/office/drawing/2018/sketchyshapes" sd="1219033472">
                  <a:custGeom>
                    <a:avLst/>
                    <a:gdLst>
                      <a:gd name="connsiteX0" fmla="*/ 0 w 589671"/>
                      <a:gd name="connsiteY0" fmla="*/ 0 h 400110"/>
                      <a:gd name="connsiteX1" fmla="*/ 589671 w 589671"/>
                      <a:gd name="connsiteY1" fmla="*/ 0 h 400110"/>
                      <a:gd name="connsiteX2" fmla="*/ 589671 w 589671"/>
                      <a:gd name="connsiteY2" fmla="*/ 400110 h 400110"/>
                      <a:gd name="connsiteX3" fmla="*/ 0 w 589671"/>
                      <a:gd name="connsiteY3" fmla="*/ 400110 h 400110"/>
                      <a:gd name="connsiteX4" fmla="*/ 0 w 589671"/>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71" h="400110" fill="none" extrusionOk="0">
                        <a:moveTo>
                          <a:pt x="0" y="0"/>
                        </a:moveTo>
                        <a:cubicBezTo>
                          <a:pt x="246934" y="9002"/>
                          <a:pt x="379811" y="-25510"/>
                          <a:pt x="589671" y="0"/>
                        </a:cubicBezTo>
                        <a:cubicBezTo>
                          <a:pt x="585801" y="105033"/>
                          <a:pt x="590867" y="205062"/>
                          <a:pt x="589671" y="400110"/>
                        </a:cubicBezTo>
                        <a:cubicBezTo>
                          <a:pt x="298044" y="407134"/>
                          <a:pt x="194624" y="389189"/>
                          <a:pt x="0" y="400110"/>
                        </a:cubicBezTo>
                        <a:cubicBezTo>
                          <a:pt x="-14020" y="265219"/>
                          <a:pt x="-10194" y="158571"/>
                          <a:pt x="0" y="0"/>
                        </a:cubicBezTo>
                        <a:close/>
                      </a:path>
                      <a:path w="589671" h="400110" stroke="0" extrusionOk="0">
                        <a:moveTo>
                          <a:pt x="0" y="0"/>
                        </a:moveTo>
                        <a:cubicBezTo>
                          <a:pt x="174657" y="3803"/>
                          <a:pt x="338607" y="-2041"/>
                          <a:pt x="589671" y="0"/>
                        </a:cubicBezTo>
                        <a:cubicBezTo>
                          <a:pt x="583569" y="116921"/>
                          <a:pt x="595104" y="273282"/>
                          <a:pt x="589671" y="400110"/>
                        </a:cubicBezTo>
                        <a:cubicBezTo>
                          <a:pt x="391225" y="418576"/>
                          <a:pt x="219160" y="419741"/>
                          <a:pt x="0" y="400110"/>
                        </a:cubicBezTo>
                        <a:cubicBezTo>
                          <a:pt x="18985" y="213747"/>
                          <a:pt x="10338" y="137755"/>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t>Campus Site</a:t>
            </a:r>
          </a:p>
        </p:txBody>
      </p:sp>
    </p:spTree>
    <p:extLst>
      <p:ext uri="{BB962C8B-B14F-4D97-AF65-F5344CB8AC3E}">
        <p14:creationId xmlns:p14="http://schemas.microsoft.com/office/powerpoint/2010/main" val="1927859490"/>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28B72-BA66-09B3-8497-8A1647C79E8F}"/>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7492335-143D-EABE-A4F3-0F337893234A}"/>
              </a:ext>
            </a:extLst>
          </p:cNvPr>
          <p:cNvSpPr>
            <a:spLocks noGrp="1"/>
          </p:cNvSpPr>
          <p:nvPr>
            <p:ph idx="1"/>
          </p:nvPr>
        </p:nvSpPr>
        <p:spPr>
          <a:xfrm>
            <a:off x="1235963" y="1757144"/>
            <a:ext cx="9720073" cy="2304902"/>
          </a:xfrm>
        </p:spPr>
        <p:txBody>
          <a:bodyPr/>
          <a:lstStyle/>
          <a:p>
            <a:pPr marL="228600" indent="-228600">
              <a:buFont typeface="Arial" panose="020B0604020202020204" pitchFamily="34" charset="0"/>
              <a:buChar char="•"/>
            </a:pPr>
            <a:r>
              <a:rPr lang="en-US" dirty="0"/>
              <a:t>There are 8 total Elements that will be combined into 3 separate Components.  These Components will each be their own separate construction project under the RAISE Grant.</a:t>
            </a:r>
          </a:p>
          <a:p>
            <a:pPr marL="228600" indent="-228600">
              <a:buFont typeface="Arial" panose="020B0604020202020204" pitchFamily="34" charset="0"/>
              <a:buChar char="•"/>
            </a:pPr>
            <a:r>
              <a:rPr lang="en-US" dirty="0"/>
              <a:t>1 Grant </a:t>
            </a:r>
            <a:r>
              <a:rPr lang="en-US" dirty="0">
                <a:sym typeface="Wingdings" panose="05000000000000000000" pitchFamily="2" charset="2"/>
              </a:rPr>
              <a:t> 3 Components (Construction Projects)  8 Elements</a:t>
            </a:r>
            <a:endParaRPr lang="en-US" dirty="0"/>
          </a:p>
          <a:p>
            <a:pPr marL="0" indent="0">
              <a:buNone/>
            </a:pPr>
            <a:endParaRPr lang="en-US" dirty="0"/>
          </a:p>
          <a:p>
            <a:endParaRPr lang="en-US" dirty="0"/>
          </a:p>
        </p:txBody>
      </p:sp>
      <p:sp>
        <p:nvSpPr>
          <p:cNvPr id="2" name="Title 1">
            <a:extLst>
              <a:ext uri="{FF2B5EF4-FFF2-40B4-BE49-F238E27FC236}">
                <a16:creationId xmlns:a16="http://schemas.microsoft.com/office/drawing/2014/main" id="{36B71ACD-24A1-1A7E-F36F-F0CA99DA4A4A}"/>
              </a:ext>
            </a:extLst>
          </p:cNvPr>
          <p:cNvSpPr>
            <a:spLocks noGrp="1"/>
          </p:cNvSpPr>
          <p:nvPr>
            <p:ph type="title"/>
          </p:nvPr>
        </p:nvSpPr>
        <p:spPr>
          <a:xfrm>
            <a:off x="130997" y="209175"/>
            <a:ext cx="4695683" cy="754603"/>
          </a:xfrm>
        </p:spPr>
        <p:txBody>
          <a:bodyPr anchor="ctr">
            <a:normAutofit/>
          </a:bodyPr>
          <a:lstStyle/>
          <a:p>
            <a:r>
              <a:rPr lang="en-US" dirty="0"/>
              <a:t>Components</a:t>
            </a:r>
          </a:p>
        </p:txBody>
      </p:sp>
      <p:pic>
        <p:nvPicPr>
          <p:cNvPr id="16" name="Picture 4" descr="https://www.vhb.com/Style%20Library/vhb/images/VHB_logo.png">
            <a:extLst>
              <a:ext uri="{FF2B5EF4-FFF2-40B4-BE49-F238E27FC236}">
                <a16:creationId xmlns:a16="http://schemas.microsoft.com/office/drawing/2014/main" id="{966BAF64-29D9-A220-C335-283E3F14CE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4"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708863"/>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0B6C-02EA-9D31-40EB-F4122A1A9308}"/>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B256A247-E870-A50C-14BF-4DF94F7589DE}"/>
              </a:ext>
            </a:extLst>
          </p:cNvPr>
          <p:cNvSpPr/>
          <p:nvPr/>
        </p:nvSpPr>
        <p:spPr>
          <a:xfrm>
            <a:off x="6501534" y="881315"/>
            <a:ext cx="5678626" cy="5541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A4A52B-330F-31BC-9297-88028A628DC3}"/>
              </a:ext>
            </a:extLst>
          </p:cNvPr>
          <p:cNvSpPr>
            <a:spLocks noGrp="1"/>
          </p:cNvSpPr>
          <p:nvPr>
            <p:ph type="title"/>
          </p:nvPr>
        </p:nvSpPr>
        <p:spPr>
          <a:xfrm>
            <a:off x="130997" y="209175"/>
            <a:ext cx="4695683" cy="754603"/>
          </a:xfrm>
        </p:spPr>
        <p:txBody>
          <a:bodyPr anchor="ctr">
            <a:normAutofit/>
          </a:bodyPr>
          <a:lstStyle/>
          <a:p>
            <a:r>
              <a:rPr lang="en-US" dirty="0"/>
              <a:t>components</a:t>
            </a:r>
          </a:p>
        </p:txBody>
      </p:sp>
      <p:pic>
        <p:nvPicPr>
          <p:cNvPr id="16" name="Picture 4" descr="https://www.vhb.com/Style%20Library/vhb/images/VHB_logo.png">
            <a:extLst>
              <a:ext uri="{FF2B5EF4-FFF2-40B4-BE49-F238E27FC236}">
                <a16:creationId xmlns:a16="http://schemas.microsoft.com/office/drawing/2014/main" id="{C2E0B624-BD80-11CB-33BE-B56BF4CEDD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85"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map of a city with many directions&#10;&#10;AI-generated content may be incorrect.">
            <a:extLst>
              <a:ext uri="{FF2B5EF4-FFF2-40B4-BE49-F238E27FC236}">
                <a16:creationId xmlns:a16="http://schemas.microsoft.com/office/drawing/2014/main" id="{233F3187-3640-43AC-F036-BFDE1EBA20CA}"/>
              </a:ext>
            </a:extLst>
          </p:cNvPr>
          <p:cNvPicPr>
            <a:picLocks noChangeAspect="1"/>
          </p:cNvPicPr>
          <p:nvPr/>
        </p:nvPicPr>
        <p:blipFill>
          <a:blip r:embed="rId3">
            <a:extLst>
              <a:ext uri="{28A0092B-C50C-407E-A947-70E740481C1C}">
                <a14:useLocalDpi xmlns:a14="http://schemas.microsoft.com/office/drawing/2010/main" val="0"/>
              </a:ext>
            </a:extLst>
          </a:blip>
          <a:srcRect l="26141" t="17375" r="22104" b="1130"/>
          <a:stretch/>
        </p:blipFill>
        <p:spPr>
          <a:xfrm>
            <a:off x="-760" y="879208"/>
            <a:ext cx="6501718" cy="5541861"/>
          </a:xfrm>
          <a:prstGeom prst="rect">
            <a:avLst/>
          </a:prstGeom>
        </p:spPr>
      </p:pic>
      <p:pic>
        <p:nvPicPr>
          <p:cNvPr id="66" name="Picture 65" descr="A screenshot of a computer&#10;&#10;AI-generated content may be incorrect.">
            <a:extLst>
              <a:ext uri="{FF2B5EF4-FFF2-40B4-BE49-F238E27FC236}">
                <a16:creationId xmlns:a16="http://schemas.microsoft.com/office/drawing/2014/main" id="{597DBF25-BEF3-D903-5D99-7B98D93662EB}"/>
              </a:ext>
            </a:extLst>
          </p:cNvPr>
          <p:cNvPicPr>
            <a:picLocks noChangeAspect="1"/>
          </p:cNvPicPr>
          <p:nvPr/>
        </p:nvPicPr>
        <p:blipFill>
          <a:blip r:embed="rId4">
            <a:extLst>
              <a:ext uri="{28A0092B-C50C-407E-A947-70E740481C1C}">
                <a14:useLocalDpi xmlns:a14="http://schemas.microsoft.com/office/drawing/2010/main" val="0"/>
              </a:ext>
            </a:extLst>
          </a:blip>
          <a:srcRect l="11435" t="41392" r="53639" b="48809"/>
          <a:stretch/>
        </p:blipFill>
        <p:spPr>
          <a:xfrm>
            <a:off x="7152821" y="1679214"/>
            <a:ext cx="3060052" cy="464765"/>
          </a:xfrm>
          <a:prstGeom prst="rect">
            <a:avLst/>
          </a:prstGeom>
        </p:spPr>
      </p:pic>
      <p:pic>
        <p:nvPicPr>
          <p:cNvPr id="67" name="Picture 66" descr="A screenshot of a computer&#10;&#10;AI-generated content may be incorrect.">
            <a:extLst>
              <a:ext uri="{FF2B5EF4-FFF2-40B4-BE49-F238E27FC236}">
                <a16:creationId xmlns:a16="http://schemas.microsoft.com/office/drawing/2014/main" id="{966B9AA9-B183-170F-8E21-2A1529732818}"/>
              </a:ext>
            </a:extLst>
          </p:cNvPr>
          <p:cNvPicPr>
            <a:picLocks noChangeAspect="1"/>
          </p:cNvPicPr>
          <p:nvPr/>
        </p:nvPicPr>
        <p:blipFill>
          <a:blip r:embed="rId4">
            <a:extLst>
              <a:ext uri="{28A0092B-C50C-407E-A947-70E740481C1C}">
                <a14:useLocalDpi xmlns:a14="http://schemas.microsoft.com/office/drawing/2010/main" val="0"/>
              </a:ext>
            </a:extLst>
          </a:blip>
          <a:srcRect l="47186" t="50689" r="22369" b="39512"/>
          <a:stretch/>
        </p:blipFill>
        <p:spPr>
          <a:xfrm>
            <a:off x="7317582" y="3250647"/>
            <a:ext cx="2730530" cy="475768"/>
          </a:xfrm>
          <a:prstGeom prst="rect">
            <a:avLst/>
          </a:prstGeom>
        </p:spPr>
      </p:pic>
      <p:pic>
        <p:nvPicPr>
          <p:cNvPr id="68" name="Picture 67" descr="A screenshot of a computer&#10;&#10;AI-generated content may be incorrect.">
            <a:extLst>
              <a:ext uri="{FF2B5EF4-FFF2-40B4-BE49-F238E27FC236}">
                <a16:creationId xmlns:a16="http://schemas.microsoft.com/office/drawing/2014/main" id="{7BFBE074-E0E5-0DEE-41DC-26DCF8EF4CFB}"/>
              </a:ext>
            </a:extLst>
          </p:cNvPr>
          <p:cNvPicPr>
            <a:picLocks noChangeAspect="1"/>
          </p:cNvPicPr>
          <p:nvPr/>
        </p:nvPicPr>
        <p:blipFill>
          <a:blip r:embed="rId4">
            <a:extLst>
              <a:ext uri="{28A0092B-C50C-407E-A947-70E740481C1C}">
                <a14:useLocalDpi xmlns:a14="http://schemas.microsoft.com/office/drawing/2010/main" val="0"/>
              </a:ext>
            </a:extLst>
          </a:blip>
          <a:srcRect l="47079" t="60505" r="22597" b="29696"/>
          <a:stretch/>
        </p:blipFill>
        <p:spPr>
          <a:xfrm>
            <a:off x="7235333" y="4337740"/>
            <a:ext cx="2719747" cy="475768"/>
          </a:xfrm>
          <a:prstGeom prst="rect">
            <a:avLst/>
          </a:prstGeom>
        </p:spPr>
      </p:pic>
      <p:pic>
        <p:nvPicPr>
          <p:cNvPr id="69" name="Picture 68" descr="A screenshot of a computer&#10;&#10;AI-generated content may be incorrect.">
            <a:extLst>
              <a:ext uri="{FF2B5EF4-FFF2-40B4-BE49-F238E27FC236}">
                <a16:creationId xmlns:a16="http://schemas.microsoft.com/office/drawing/2014/main" id="{F1CA50DA-E763-A4C8-789E-7F1FAE6E270B}"/>
              </a:ext>
            </a:extLst>
          </p:cNvPr>
          <p:cNvPicPr>
            <a:picLocks noChangeAspect="1"/>
          </p:cNvPicPr>
          <p:nvPr/>
        </p:nvPicPr>
        <p:blipFill>
          <a:blip r:embed="rId4">
            <a:extLst>
              <a:ext uri="{28A0092B-C50C-407E-A947-70E740481C1C}">
                <a14:useLocalDpi xmlns:a14="http://schemas.microsoft.com/office/drawing/2010/main" val="0"/>
              </a:ext>
            </a:extLst>
          </a:blip>
          <a:srcRect l="47186" t="41392" r="9480" b="48809"/>
          <a:stretch/>
        </p:blipFill>
        <p:spPr>
          <a:xfrm>
            <a:off x="6739546" y="2143979"/>
            <a:ext cx="3886603" cy="475768"/>
          </a:xfrm>
          <a:prstGeom prst="rect">
            <a:avLst/>
          </a:prstGeom>
        </p:spPr>
      </p:pic>
      <p:pic>
        <p:nvPicPr>
          <p:cNvPr id="70" name="Picture 69" descr="A screenshot of a computer&#10;&#10;AI-generated content may be incorrect.">
            <a:extLst>
              <a:ext uri="{FF2B5EF4-FFF2-40B4-BE49-F238E27FC236}">
                <a16:creationId xmlns:a16="http://schemas.microsoft.com/office/drawing/2014/main" id="{73A038E9-0838-8B5B-A181-2DD7CD3B2026}"/>
              </a:ext>
            </a:extLst>
          </p:cNvPr>
          <p:cNvPicPr>
            <a:picLocks noChangeAspect="1"/>
          </p:cNvPicPr>
          <p:nvPr/>
        </p:nvPicPr>
        <p:blipFill>
          <a:blip r:embed="rId4">
            <a:extLst>
              <a:ext uri="{28A0092B-C50C-407E-A947-70E740481C1C}">
                <a14:useLocalDpi xmlns:a14="http://schemas.microsoft.com/office/drawing/2010/main" val="0"/>
              </a:ext>
            </a:extLst>
          </a:blip>
          <a:srcRect l="11435" t="50689" r="53479" b="39512"/>
          <a:stretch/>
        </p:blipFill>
        <p:spPr>
          <a:xfrm>
            <a:off x="7152821" y="2741692"/>
            <a:ext cx="3146834" cy="475768"/>
          </a:xfrm>
          <a:prstGeom prst="rect">
            <a:avLst/>
          </a:prstGeom>
        </p:spPr>
      </p:pic>
      <p:pic>
        <p:nvPicPr>
          <p:cNvPr id="71" name="Picture 70" descr="A screenshot of a computer&#10;&#10;AI-generated content may be incorrect.">
            <a:extLst>
              <a:ext uri="{FF2B5EF4-FFF2-40B4-BE49-F238E27FC236}">
                <a16:creationId xmlns:a16="http://schemas.microsoft.com/office/drawing/2014/main" id="{1A5E80BA-3BF2-33EF-F0D3-4164D18CB445}"/>
              </a:ext>
            </a:extLst>
          </p:cNvPr>
          <p:cNvPicPr>
            <a:picLocks noChangeAspect="1"/>
          </p:cNvPicPr>
          <p:nvPr/>
        </p:nvPicPr>
        <p:blipFill>
          <a:blip r:embed="rId4">
            <a:extLst>
              <a:ext uri="{28A0092B-C50C-407E-A947-70E740481C1C}">
                <a14:useLocalDpi xmlns:a14="http://schemas.microsoft.com/office/drawing/2010/main" val="0"/>
              </a:ext>
            </a:extLst>
          </a:blip>
          <a:srcRect l="11435" t="60505" r="53529" b="29696"/>
          <a:stretch/>
        </p:blipFill>
        <p:spPr>
          <a:xfrm>
            <a:off x="7070572" y="3861972"/>
            <a:ext cx="3142301" cy="475768"/>
          </a:xfrm>
          <a:prstGeom prst="rect">
            <a:avLst/>
          </a:prstGeom>
        </p:spPr>
      </p:pic>
      <p:pic>
        <p:nvPicPr>
          <p:cNvPr id="72" name="Picture 71" descr="A screenshot of a computer&#10;&#10;AI-generated content may be incorrect.">
            <a:extLst>
              <a:ext uri="{FF2B5EF4-FFF2-40B4-BE49-F238E27FC236}">
                <a16:creationId xmlns:a16="http://schemas.microsoft.com/office/drawing/2014/main" id="{730F2893-723B-9BD7-362F-254DA31F128B}"/>
              </a:ext>
            </a:extLst>
          </p:cNvPr>
          <p:cNvPicPr>
            <a:picLocks noChangeAspect="1"/>
          </p:cNvPicPr>
          <p:nvPr/>
        </p:nvPicPr>
        <p:blipFill>
          <a:blip r:embed="rId5">
            <a:extLst>
              <a:ext uri="{28A0092B-C50C-407E-A947-70E740481C1C}">
                <a14:useLocalDpi xmlns:a14="http://schemas.microsoft.com/office/drawing/2010/main" val="0"/>
              </a:ext>
            </a:extLst>
          </a:blip>
          <a:srcRect l="20739" t="24094" r="23891" b="61832"/>
          <a:stretch/>
        </p:blipFill>
        <p:spPr>
          <a:xfrm>
            <a:off x="6613079" y="909891"/>
            <a:ext cx="4128752" cy="568105"/>
          </a:xfrm>
          <a:prstGeom prst="rect">
            <a:avLst/>
          </a:prstGeom>
        </p:spPr>
      </p:pic>
    </p:spTree>
    <p:extLst>
      <p:ext uri="{BB962C8B-B14F-4D97-AF65-F5344CB8AC3E}">
        <p14:creationId xmlns:p14="http://schemas.microsoft.com/office/powerpoint/2010/main" val="3028838711"/>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5FFCA-54A6-342F-A780-8E923BFA23C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95445F2-B84C-90B4-F2B3-E1E3B136B90F}"/>
              </a:ext>
            </a:extLst>
          </p:cNvPr>
          <p:cNvSpPr>
            <a:spLocks noGrp="1"/>
          </p:cNvSpPr>
          <p:nvPr>
            <p:ph idx="1"/>
          </p:nvPr>
        </p:nvSpPr>
        <p:spPr>
          <a:xfrm>
            <a:off x="709803" y="1034041"/>
            <a:ext cx="9943820" cy="5497388"/>
          </a:xfrm>
        </p:spPr>
        <p:txBody>
          <a:bodyPr>
            <a:normAutofit lnSpcReduction="10000"/>
          </a:bodyPr>
          <a:lstStyle/>
          <a:p>
            <a:r>
              <a:rPr lang="en-US" sz="2800" dirty="0"/>
              <a:t>The rest of this presentation will focus on Component #1 - Early Action Projects, which will consist of the following 3 Elements:</a:t>
            </a:r>
          </a:p>
          <a:p>
            <a:endParaRPr lang="en-US" sz="2800" dirty="0"/>
          </a:p>
          <a:p>
            <a:pPr marL="470916" lvl="1" indent="-342900">
              <a:buFont typeface="+mj-lt"/>
              <a:buAutoNum type="arabicParenR"/>
            </a:pPr>
            <a:r>
              <a:rPr lang="en-US" sz="2400" dirty="0"/>
              <a:t>Shoreline Stabilization</a:t>
            </a:r>
          </a:p>
          <a:p>
            <a:pPr marL="653796" lvl="2" indent="-342900">
              <a:buFont typeface="+mj-lt"/>
              <a:buAutoNum type="alphaUcPeriod"/>
            </a:pPr>
            <a:r>
              <a:rPr lang="en-US" sz="1800" dirty="0"/>
              <a:t>Harden costal shoreline around campus path</a:t>
            </a:r>
          </a:p>
          <a:p>
            <a:pPr marL="653796" lvl="2" indent="-342900">
              <a:buFont typeface="+mj-lt"/>
              <a:buAutoNum type="alphaUcPeriod"/>
            </a:pPr>
            <a:r>
              <a:rPr lang="en-US" sz="1800" dirty="0"/>
              <a:t>Increases climate change resiliency</a:t>
            </a:r>
          </a:p>
          <a:p>
            <a:pPr marL="470916" lvl="1" indent="-342900">
              <a:buFont typeface="+mj-lt"/>
              <a:buAutoNum type="arabicParenR"/>
            </a:pPr>
            <a:r>
              <a:rPr lang="en-US" sz="2400" dirty="0"/>
              <a:t>New Coastal Path</a:t>
            </a:r>
          </a:p>
          <a:p>
            <a:pPr marL="653796" lvl="2" indent="-342900">
              <a:buFont typeface="+mj-lt"/>
              <a:buAutoNum type="alphaUcPeriod"/>
            </a:pPr>
            <a:r>
              <a:rPr lang="en-US" sz="1800" dirty="0"/>
              <a:t>Coastal pathway bordering shoreline and campus perimeter</a:t>
            </a:r>
          </a:p>
          <a:p>
            <a:pPr marL="653796" lvl="2" indent="-342900">
              <a:buFont typeface="+mj-lt"/>
              <a:buAutoNum type="alphaUcPeriod"/>
            </a:pPr>
            <a:r>
              <a:rPr lang="en-US" sz="1800" dirty="0"/>
              <a:t>Connects shared-use bridge, Back Cove Path and Sherwood Street to shoreline, campus and bus stop</a:t>
            </a:r>
          </a:p>
          <a:p>
            <a:pPr marL="470916" lvl="1" indent="-342900">
              <a:buFont typeface="+mj-lt"/>
              <a:buAutoNum type="arabicParenR"/>
            </a:pPr>
            <a:r>
              <a:rPr lang="en-US" sz="2400" dirty="0"/>
              <a:t>Sherwood Street Improvements</a:t>
            </a:r>
          </a:p>
          <a:p>
            <a:pPr marL="653796" lvl="2" indent="-342900">
              <a:buFont typeface="+mj-lt"/>
              <a:buAutoNum type="alphaUcPeriod"/>
            </a:pPr>
            <a:r>
              <a:rPr lang="en-US" sz="1800" dirty="0"/>
              <a:t>Between Veranda Street and Bean Pot Drive</a:t>
            </a:r>
          </a:p>
          <a:p>
            <a:pPr marL="653796" lvl="2" indent="-342900">
              <a:buFont typeface="+mj-lt"/>
              <a:buAutoNum type="alphaUcPeriod"/>
            </a:pPr>
            <a:r>
              <a:rPr lang="en-US" sz="1800" dirty="0"/>
              <a:t>Shared-Use path and sidewalk additions</a:t>
            </a:r>
          </a:p>
          <a:p>
            <a:pPr marL="310896" lvl="2" indent="0">
              <a:buNone/>
            </a:pPr>
            <a:endParaRPr lang="en-US" sz="1800" dirty="0"/>
          </a:p>
          <a:p>
            <a:pPr marL="310896" lvl="2" indent="0">
              <a:buNone/>
            </a:pPr>
            <a:r>
              <a:rPr lang="en-US" sz="2800" dirty="0"/>
              <a:t>MaineDOT will release subsequent presentations that will focus on Components #2 &amp; #3 later, as those components progress.</a:t>
            </a:r>
          </a:p>
          <a:p>
            <a:pPr lvl="2"/>
            <a:endParaRPr lang="en-US" dirty="0"/>
          </a:p>
          <a:p>
            <a:pPr marL="630936" lvl="1" indent="-457200"/>
            <a:endParaRPr lang="en-US" dirty="0"/>
          </a:p>
        </p:txBody>
      </p:sp>
      <p:sp>
        <p:nvSpPr>
          <p:cNvPr id="2" name="Title 1">
            <a:extLst>
              <a:ext uri="{FF2B5EF4-FFF2-40B4-BE49-F238E27FC236}">
                <a16:creationId xmlns:a16="http://schemas.microsoft.com/office/drawing/2014/main" id="{709CDF73-301B-BA31-9837-CEE547B57C5B}"/>
              </a:ext>
            </a:extLst>
          </p:cNvPr>
          <p:cNvSpPr>
            <a:spLocks noGrp="1"/>
          </p:cNvSpPr>
          <p:nvPr>
            <p:ph type="title"/>
          </p:nvPr>
        </p:nvSpPr>
        <p:spPr>
          <a:xfrm>
            <a:off x="130997" y="209175"/>
            <a:ext cx="7466214" cy="754603"/>
          </a:xfrm>
        </p:spPr>
        <p:txBody>
          <a:bodyPr anchor="ctr">
            <a:normAutofit/>
          </a:bodyPr>
          <a:lstStyle/>
          <a:p>
            <a:r>
              <a:rPr lang="en-US" dirty="0"/>
              <a:t>Early action projects</a:t>
            </a:r>
          </a:p>
        </p:txBody>
      </p:sp>
      <p:pic>
        <p:nvPicPr>
          <p:cNvPr id="16" name="Picture 4" descr="https://www.vhb.com/Style%20Library/vhb/images/VHB_logo.png">
            <a:extLst>
              <a:ext uri="{FF2B5EF4-FFF2-40B4-BE49-F238E27FC236}">
                <a16:creationId xmlns:a16="http://schemas.microsoft.com/office/drawing/2014/main" id="{74FAEA97-79BD-DD66-00F6-BD1BFE7A4C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370600"/>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223B4-3679-C1F1-D189-FDB4FAC0ECC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621BEA4-63CA-51B3-797A-4FFD83857172}"/>
              </a:ext>
            </a:extLst>
          </p:cNvPr>
          <p:cNvSpPr>
            <a:spLocks noGrp="1"/>
          </p:cNvSpPr>
          <p:nvPr>
            <p:ph idx="1"/>
          </p:nvPr>
        </p:nvSpPr>
        <p:spPr/>
        <p:txBody>
          <a:bodyPr/>
          <a:lstStyle/>
          <a:p>
            <a:endParaRPr lang="en-US" dirty="0"/>
          </a:p>
          <a:p>
            <a:endParaRPr lang="en-US" dirty="0"/>
          </a:p>
        </p:txBody>
      </p:sp>
      <p:sp>
        <p:nvSpPr>
          <p:cNvPr id="2" name="Title 1">
            <a:extLst>
              <a:ext uri="{FF2B5EF4-FFF2-40B4-BE49-F238E27FC236}">
                <a16:creationId xmlns:a16="http://schemas.microsoft.com/office/drawing/2014/main" id="{099F2535-08CC-679C-997B-265B071E88E7}"/>
              </a:ext>
            </a:extLst>
          </p:cNvPr>
          <p:cNvSpPr>
            <a:spLocks noGrp="1"/>
          </p:cNvSpPr>
          <p:nvPr>
            <p:ph type="title"/>
          </p:nvPr>
        </p:nvSpPr>
        <p:spPr>
          <a:xfrm>
            <a:off x="130997" y="209175"/>
            <a:ext cx="6645818" cy="754603"/>
          </a:xfrm>
        </p:spPr>
        <p:txBody>
          <a:bodyPr anchor="ctr">
            <a:normAutofit/>
          </a:bodyPr>
          <a:lstStyle/>
          <a:p>
            <a:r>
              <a:rPr lang="en-US" dirty="0"/>
              <a:t>Hearing Plan</a:t>
            </a:r>
          </a:p>
        </p:txBody>
      </p:sp>
      <p:pic>
        <p:nvPicPr>
          <p:cNvPr id="16" name="Picture 4" descr="https://www.vhb.com/Style%20Library/vhb/images/VHB_logo.png">
            <a:extLst>
              <a:ext uri="{FF2B5EF4-FFF2-40B4-BE49-F238E27FC236}">
                <a16:creationId xmlns:a16="http://schemas.microsoft.com/office/drawing/2014/main" id="{915706B4-2D6D-6C7D-021D-BAEAA641D6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8">
            <a:extLst>
              <a:ext uri="{FF2B5EF4-FFF2-40B4-BE49-F238E27FC236}">
                <a16:creationId xmlns:a16="http://schemas.microsoft.com/office/drawing/2014/main" id="{B15D5705-26B0-C9A3-190F-395396DF1BAD}"/>
              </a:ext>
            </a:extLst>
          </p:cNvPr>
          <p:cNvSpPr txBox="1">
            <a:spLocks/>
          </p:cNvSpPr>
          <p:nvPr/>
        </p:nvSpPr>
        <p:spPr>
          <a:xfrm>
            <a:off x="6096000" y="268207"/>
            <a:ext cx="5558287" cy="88798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dirty="0"/>
              <a:t>A copy of this hearing plan may be downloaded as a PDF from a link included on this website.</a:t>
            </a:r>
          </a:p>
          <a:p>
            <a:endParaRPr lang="en-US" dirty="0"/>
          </a:p>
        </p:txBody>
      </p:sp>
      <p:pic>
        <p:nvPicPr>
          <p:cNvPr id="17" name="Picture 16">
            <a:extLst>
              <a:ext uri="{FF2B5EF4-FFF2-40B4-BE49-F238E27FC236}">
                <a16:creationId xmlns:a16="http://schemas.microsoft.com/office/drawing/2014/main" id="{62D546A1-F394-B172-7F57-46BE1309C9C4}"/>
              </a:ext>
            </a:extLst>
          </p:cNvPr>
          <p:cNvPicPr>
            <a:picLocks noChangeAspect="1"/>
          </p:cNvPicPr>
          <p:nvPr/>
        </p:nvPicPr>
        <p:blipFill>
          <a:blip r:embed="rId3"/>
          <a:srcRect/>
          <a:stretch/>
        </p:blipFill>
        <p:spPr>
          <a:xfrm>
            <a:off x="6860528" y="1022810"/>
            <a:ext cx="3964912" cy="5286550"/>
          </a:xfrm>
          <a:prstGeom prst="rect">
            <a:avLst/>
          </a:prstGeom>
        </p:spPr>
      </p:pic>
      <p:pic>
        <p:nvPicPr>
          <p:cNvPr id="19" name="Picture 18">
            <a:extLst>
              <a:ext uri="{FF2B5EF4-FFF2-40B4-BE49-F238E27FC236}">
                <a16:creationId xmlns:a16="http://schemas.microsoft.com/office/drawing/2014/main" id="{3B90C28C-591C-735D-0FBE-73BD8E35BB07}"/>
              </a:ext>
            </a:extLst>
          </p:cNvPr>
          <p:cNvPicPr>
            <a:picLocks noChangeAspect="1"/>
          </p:cNvPicPr>
          <p:nvPr/>
        </p:nvPicPr>
        <p:blipFill>
          <a:blip r:embed="rId4"/>
          <a:stretch>
            <a:fillRect/>
          </a:stretch>
        </p:blipFill>
        <p:spPr>
          <a:xfrm>
            <a:off x="1210945" y="1139910"/>
            <a:ext cx="3805108" cy="4106694"/>
          </a:xfrm>
          <a:prstGeom prst="rect">
            <a:avLst/>
          </a:prstGeom>
        </p:spPr>
      </p:pic>
      <p:sp>
        <p:nvSpPr>
          <p:cNvPr id="22" name="Content Placeholder 8">
            <a:extLst>
              <a:ext uri="{FF2B5EF4-FFF2-40B4-BE49-F238E27FC236}">
                <a16:creationId xmlns:a16="http://schemas.microsoft.com/office/drawing/2014/main" id="{62BE7C10-BC33-81D0-3AA8-671400F3ADEC}"/>
              </a:ext>
            </a:extLst>
          </p:cNvPr>
          <p:cNvSpPr txBox="1">
            <a:spLocks/>
          </p:cNvSpPr>
          <p:nvPr/>
        </p:nvSpPr>
        <p:spPr>
          <a:xfrm>
            <a:off x="519216" y="5340788"/>
            <a:ext cx="5188565" cy="754603"/>
          </a:xfrm>
          <a:prstGeom prst="rect">
            <a:avLst/>
          </a:prstGeom>
        </p:spPr>
        <p:txBody>
          <a:bodyPr vert="horz" lIns="45720" tIns="45720" rIns="4572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dirty="0"/>
              <a:t>A color key is included in the bottom right of this Hearing Plan. “P:” denotes proposed work.</a:t>
            </a:r>
          </a:p>
          <a:p>
            <a:endParaRPr lang="en-US" dirty="0"/>
          </a:p>
        </p:txBody>
      </p:sp>
    </p:spTree>
    <p:extLst>
      <p:ext uri="{BB962C8B-B14F-4D97-AF65-F5344CB8AC3E}">
        <p14:creationId xmlns:p14="http://schemas.microsoft.com/office/powerpoint/2010/main" val="3906756471"/>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C971-8DA0-3EF5-1842-3060CB8F67D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9996DC4-2F8B-3539-A23D-A5791CAF713A}"/>
              </a:ext>
            </a:extLst>
          </p:cNvPr>
          <p:cNvSpPr>
            <a:spLocks noGrp="1"/>
          </p:cNvSpPr>
          <p:nvPr>
            <p:ph idx="1"/>
          </p:nvPr>
        </p:nvSpPr>
        <p:spPr/>
        <p:txBody>
          <a:bodyPr/>
          <a:lstStyle/>
          <a:p>
            <a:endParaRPr lang="en-US" dirty="0"/>
          </a:p>
          <a:p>
            <a:endParaRPr lang="en-US" dirty="0"/>
          </a:p>
        </p:txBody>
      </p:sp>
      <p:sp>
        <p:nvSpPr>
          <p:cNvPr id="2" name="Title 1">
            <a:extLst>
              <a:ext uri="{FF2B5EF4-FFF2-40B4-BE49-F238E27FC236}">
                <a16:creationId xmlns:a16="http://schemas.microsoft.com/office/drawing/2014/main" id="{F9BE9202-6BDE-A30F-3825-A85613C06DBD}"/>
              </a:ext>
            </a:extLst>
          </p:cNvPr>
          <p:cNvSpPr>
            <a:spLocks noGrp="1"/>
          </p:cNvSpPr>
          <p:nvPr>
            <p:ph type="title"/>
          </p:nvPr>
        </p:nvSpPr>
        <p:spPr>
          <a:xfrm>
            <a:off x="130997" y="209175"/>
            <a:ext cx="6645818" cy="754603"/>
          </a:xfrm>
        </p:spPr>
        <p:txBody>
          <a:bodyPr anchor="ctr">
            <a:normAutofit fontScale="90000"/>
          </a:bodyPr>
          <a:lstStyle/>
          <a:p>
            <a:r>
              <a:rPr lang="en-US" dirty="0"/>
              <a:t>Shoreline Stabilization</a:t>
            </a:r>
          </a:p>
        </p:txBody>
      </p:sp>
      <p:pic>
        <p:nvPicPr>
          <p:cNvPr id="16" name="Picture 4" descr="https://www.vhb.com/Style%20Library/vhb/images/VHB_logo.png">
            <a:extLst>
              <a:ext uri="{FF2B5EF4-FFF2-40B4-BE49-F238E27FC236}">
                <a16:creationId xmlns:a16="http://schemas.microsoft.com/office/drawing/2014/main" id="{C3DA6006-A828-0EF4-8FD3-E87B5ACF5B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403C4FC-50A2-6D54-8B68-015BEA58415B}"/>
              </a:ext>
            </a:extLst>
          </p:cNvPr>
          <p:cNvGrpSpPr/>
          <p:nvPr/>
        </p:nvGrpSpPr>
        <p:grpSpPr>
          <a:xfrm>
            <a:off x="4220307" y="1253794"/>
            <a:ext cx="7920548" cy="4499461"/>
            <a:chOff x="3388119" y="1232342"/>
            <a:chExt cx="8735152" cy="4925362"/>
          </a:xfrm>
        </p:grpSpPr>
        <p:pic>
          <p:nvPicPr>
            <p:cNvPr id="6" name="Picture 5">
              <a:extLst>
                <a:ext uri="{FF2B5EF4-FFF2-40B4-BE49-F238E27FC236}">
                  <a16:creationId xmlns:a16="http://schemas.microsoft.com/office/drawing/2014/main" id="{63B7A1F2-725C-A3DA-FA91-CB7785E1DEB0}"/>
                </a:ext>
              </a:extLst>
            </p:cNvPr>
            <p:cNvPicPr>
              <a:picLocks noChangeAspect="1"/>
            </p:cNvPicPr>
            <p:nvPr/>
          </p:nvPicPr>
          <p:blipFill>
            <a:blip r:embed="rId3"/>
            <a:stretch>
              <a:fillRect/>
            </a:stretch>
          </p:blipFill>
          <p:spPr>
            <a:xfrm>
              <a:off x="3388119" y="1232342"/>
              <a:ext cx="8735152" cy="4925362"/>
            </a:xfrm>
            <a:prstGeom prst="rect">
              <a:avLst/>
            </a:prstGeom>
          </p:spPr>
        </p:pic>
        <p:sp>
          <p:nvSpPr>
            <p:cNvPr id="7" name="Rectangle 6">
              <a:extLst>
                <a:ext uri="{FF2B5EF4-FFF2-40B4-BE49-F238E27FC236}">
                  <a16:creationId xmlns:a16="http://schemas.microsoft.com/office/drawing/2014/main" id="{0C278020-05CB-ABCF-D12C-74AD8F8AD380}"/>
                </a:ext>
              </a:extLst>
            </p:cNvPr>
            <p:cNvSpPr/>
            <p:nvPr/>
          </p:nvSpPr>
          <p:spPr>
            <a:xfrm>
              <a:off x="3396666" y="1240882"/>
              <a:ext cx="1799180" cy="24626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1E505E-81B1-8F54-0FEE-B2BC800BA113}"/>
                </a:ext>
              </a:extLst>
            </p:cNvPr>
            <p:cNvSpPr/>
            <p:nvPr/>
          </p:nvSpPr>
          <p:spPr>
            <a:xfrm>
              <a:off x="3396666" y="5435126"/>
              <a:ext cx="2414476" cy="714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D3841A-22C0-EFCC-E98C-FA6D73B28FA9}"/>
                </a:ext>
              </a:extLst>
            </p:cNvPr>
            <p:cNvSpPr/>
            <p:nvPr/>
          </p:nvSpPr>
          <p:spPr>
            <a:xfrm>
              <a:off x="10513888" y="1333885"/>
              <a:ext cx="587101" cy="714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8">
            <a:extLst>
              <a:ext uri="{FF2B5EF4-FFF2-40B4-BE49-F238E27FC236}">
                <a16:creationId xmlns:a16="http://schemas.microsoft.com/office/drawing/2014/main" id="{7BBFEE38-A362-9BA9-4A95-03F2CB39220F}"/>
              </a:ext>
            </a:extLst>
          </p:cNvPr>
          <p:cNvSpPr txBox="1">
            <a:spLocks/>
          </p:cNvSpPr>
          <p:nvPr/>
        </p:nvSpPr>
        <p:spPr>
          <a:xfrm>
            <a:off x="277348" y="1912362"/>
            <a:ext cx="3950709" cy="375519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dirty="0"/>
              <a:t>Shoreline Stabilization will consist of utilizing existing riprap stone armoring, raising the elevation of the path in some locations, installing retaining walls in select locations, and adding landscape and more riprap stone armoring.</a:t>
            </a:r>
          </a:p>
          <a:p>
            <a:endParaRPr lang="en-US" dirty="0"/>
          </a:p>
        </p:txBody>
      </p:sp>
    </p:spTree>
    <p:extLst>
      <p:ext uri="{BB962C8B-B14F-4D97-AF65-F5344CB8AC3E}">
        <p14:creationId xmlns:p14="http://schemas.microsoft.com/office/powerpoint/2010/main" val="115888178"/>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5381A-B3B4-9907-0A1A-0A742C34D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CC248-5FCA-8B6C-825F-C2A9D17C6C4B}"/>
              </a:ext>
            </a:extLst>
          </p:cNvPr>
          <p:cNvSpPr>
            <a:spLocks noGrp="1"/>
          </p:cNvSpPr>
          <p:nvPr>
            <p:ph type="title"/>
          </p:nvPr>
        </p:nvSpPr>
        <p:spPr>
          <a:xfrm>
            <a:off x="130997" y="209175"/>
            <a:ext cx="6645818" cy="754603"/>
          </a:xfrm>
        </p:spPr>
        <p:txBody>
          <a:bodyPr anchor="ctr">
            <a:normAutofit fontScale="90000"/>
          </a:bodyPr>
          <a:lstStyle/>
          <a:p>
            <a:r>
              <a:rPr lang="en-US" dirty="0"/>
              <a:t>Shoreline Stabilization</a:t>
            </a:r>
          </a:p>
        </p:txBody>
      </p:sp>
      <p:pic>
        <p:nvPicPr>
          <p:cNvPr id="16" name="Picture 4" descr="https://www.vhb.com/Style%20Library/vhb/images/VHB_logo.png">
            <a:extLst>
              <a:ext uri="{FF2B5EF4-FFF2-40B4-BE49-F238E27FC236}">
                <a16:creationId xmlns:a16="http://schemas.microsoft.com/office/drawing/2014/main" id="{6AC7D546-102C-0CA2-6B03-E2EDF1DE5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2" y="6423177"/>
            <a:ext cx="694705" cy="37922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B4E96A5-FCA6-04EE-900F-5C71DEDFB741}"/>
              </a:ext>
            </a:extLst>
          </p:cNvPr>
          <p:cNvGrpSpPr/>
          <p:nvPr/>
        </p:nvGrpSpPr>
        <p:grpSpPr>
          <a:xfrm>
            <a:off x="4302186" y="851404"/>
            <a:ext cx="7684843" cy="5457956"/>
            <a:chOff x="4729896" y="1011403"/>
            <a:chExt cx="7331107" cy="5155191"/>
          </a:xfrm>
        </p:grpSpPr>
        <p:pic>
          <p:nvPicPr>
            <p:cNvPr id="4" name="Picture 3" descr="A map of a city&#10;&#10;AI-generated content may be incorrect.">
              <a:extLst>
                <a:ext uri="{FF2B5EF4-FFF2-40B4-BE49-F238E27FC236}">
                  <a16:creationId xmlns:a16="http://schemas.microsoft.com/office/drawing/2014/main" id="{9F516734-EF91-2315-6F9B-70F0ED354AEE}"/>
                </a:ext>
              </a:extLst>
            </p:cNvPr>
            <p:cNvPicPr>
              <a:picLocks noChangeAspect="1"/>
            </p:cNvPicPr>
            <p:nvPr/>
          </p:nvPicPr>
          <p:blipFill>
            <a:blip r:embed="rId3"/>
            <a:srcRect l="28202" t="57570" r="3368" b="6340"/>
            <a:stretch/>
          </p:blipFill>
          <p:spPr>
            <a:xfrm>
              <a:off x="4729896" y="1011403"/>
              <a:ext cx="7331107" cy="5155191"/>
            </a:xfrm>
            <a:prstGeom prst="rect">
              <a:avLst/>
            </a:prstGeom>
            <a:ln w="19050">
              <a:noFill/>
              <a:extLst>
                <a:ext uri="{C807C97D-BFC1-408E-A445-0C87EB9F89A2}">
                  <ask:lineSketchStyleProps xmlns:ask="http://schemas.microsoft.com/office/drawing/2018/sketchyshapes">
                    <ask:type>
                      <ask:lineSketchNone/>
                    </ask:type>
                  </ask:lineSketchStyleProps>
                </a:ext>
              </a:extLst>
            </a:ln>
          </p:spPr>
        </p:pic>
        <p:sp>
          <p:nvSpPr>
            <p:cNvPr id="21" name="Freeform: Shape 20">
              <a:extLst>
                <a:ext uri="{FF2B5EF4-FFF2-40B4-BE49-F238E27FC236}">
                  <a16:creationId xmlns:a16="http://schemas.microsoft.com/office/drawing/2014/main" id="{C470B32A-4F84-3225-9EC4-D8308616ABBF}"/>
                </a:ext>
              </a:extLst>
            </p:cNvPr>
            <p:cNvSpPr/>
            <p:nvPr/>
          </p:nvSpPr>
          <p:spPr>
            <a:xfrm>
              <a:off x="6623050" y="2588717"/>
              <a:ext cx="5143500" cy="2078534"/>
            </a:xfrm>
            <a:custGeom>
              <a:avLst/>
              <a:gdLst>
                <a:gd name="connsiteX0" fmla="*/ 0 w 5124450"/>
                <a:gd name="connsiteY0" fmla="*/ 2084 h 2225551"/>
                <a:gd name="connsiteX1" fmla="*/ 419100 w 5124450"/>
                <a:gd name="connsiteY1" fmla="*/ 59234 h 2225551"/>
                <a:gd name="connsiteX2" fmla="*/ 622300 w 5124450"/>
                <a:gd name="connsiteY2" fmla="*/ 395784 h 2225551"/>
                <a:gd name="connsiteX3" fmla="*/ 635000 w 5124450"/>
                <a:gd name="connsiteY3" fmla="*/ 973634 h 2225551"/>
                <a:gd name="connsiteX4" fmla="*/ 647700 w 5124450"/>
                <a:gd name="connsiteY4" fmla="*/ 1602284 h 2225551"/>
                <a:gd name="connsiteX5" fmla="*/ 1130300 w 5124450"/>
                <a:gd name="connsiteY5" fmla="*/ 2008684 h 2225551"/>
                <a:gd name="connsiteX6" fmla="*/ 2247900 w 5124450"/>
                <a:gd name="connsiteY6" fmla="*/ 2224584 h 2225551"/>
                <a:gd name="connsiteX7" fmla="*/ 3543300 w 5124450"/>
                <a:gd name="connsiteY7" fmla="*/ 2065834 h 2225551"/>
                <a:gd name="connsiteX8" fmla="*/ 4737100 w 5124450"/>
                <a:gd name="connsiteY8" fmla="*/ 1583234 h 2225551"/>
                <a:gd name="connsiteX9" fmla="*/ 5124450 w 5124450"/>
                <a:gd name="connsiteY9" fmla="*/ 1335584 h 2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4450" h="2225551">
                  <a:moveTo>
                    <a:pt x="0" y="2084"/>
                  </a:moveTo>
                  <a:cubicBezTo>
                    <a:pt x="157691" y="-2150"/>
                    <a:pt x="315383" y="-6383"/>
                    <a:pt x="419100" y="59234"/>
                  </a:cubicBezTo>
                  <a:cubicBezTo>
                    <a:pt x="522817" y="124851"/>
                    <a:pt x="586317" y="243384"/>
                    <a:pt x="622300" y="395784"/>
                  </a:cubicBezTo>
                  <a:cubicBezTo>
                    <a:pt x="658283" y="548184"/>
                    <a:pt x="630767" y="772551"/>
                    <a:pt x="635000" y="973634"/>
                  </a:cubicBezTo>
                  <a:cubicBezTo>
                    <a:pt x="639233" y="1174717"/>
                    <a:pt x="565150" y="1429776"/>
                    <a:pt x="647700" y="1602284"/>
                  </a:cubicBezTo>
                  <a:cubicBezTo>
                    <a:pt x="730250" y="1774792"/>
                    <a:pt x="863600" y="1904967"/>
                    <a:pt x="1130300" y="2008684"/>
                  </a:cubicBezTo>
                  <a:cubicBezTo>
                    <a:pt x="1397000" y="2112401"/>
                    <a:pt x="1845733" y="2215059"/>
                    <a:pt x="2247900" y="2224584"/>
                  </a:cubicBezTo>
                  <a:cubicBezTo>
                    <a:pt x="2650067" y="2234109"/>
                    <a:pt x="3128434" y="2172726"/>
                    <a:pt x="3543300" y="2065834"/>
                  </a:cubicBezTo>
                  <a:cubicBezTo>
                    <a:pt x="3958166" y="1958942"/>
                    <a:pt x="4473575" y="1704942"/>
                    <a:pt x="4737100" y="1583234"/>
                  </a:cubicBezTo>
                  <a:cubicBezTo>
                    <a:pt x="5000625" y="1461526"/>
                    <a:pt x="5062537" y="1398555"/>
                    <a:pt x="5124450" y="1335584"/>
                  </a:cubicBezTo>
                </a:path>
              </a:pathLst>
            </a:custGeom>
            <a:ln w="381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111C68C7-BC68-B73F-358D-155123ED8A0B}"/>
                </a:ext>
              </a:extLst>
            </p:cNvPr>
            <p:cNvSpPr txBox="1"/>
            <p:nvPr/>
          </p:nvSpPr>
          <p:spPr>
            <a:xfrm>
              <a:off x="7314458" y="5078822"/>
              <a:ext cx="4176523" cy="830997"/>
            </a:xfrm>
            <a:prstGeom prst="rect">
              <a:avLst/>
            </a:prstGeom>
            <a:solidFill>
              <a:schemeClr val="bg1"/>
            </a:solidFill>
            <a:ln w="12700">
              <a:solidFill>
                <a:srgbClr val="FF0000"/>
              </a:solidFill>
            </a:ln>
          </p:spPr>
          <p:txBody>
            <a:bodyPr wrap="square" rtlCol="0">
              <a:spAutoFit/>
            </a:bodyPr>
            <a:lstStyle/>
            <a:p>
              <a:pPr algn="ctr"/>
              <a:r>
                <a:rPr lang="en-US" sz="2400" dirty="0">
                  <a:solidFill>
                    <a:srgbClr val="FF0000"/>
                  </a:solidFill>
                </a:rPr>
                <a:t>Limits of Shoreline Stabilization</a:t>
              </a:r>
            </a:p>
            <a:p>
              <a:pPr algn="ctr"/>
              <a:r>
                <a:rPr lang="en-US" sz="2400" dirty="0">
                  <a:solidFill>
                    <a:srgbClr val="FF0000"/>
                  </a:solidFill>
                </a:rPr>
                <a:t>in Component #1</a:t>
              </a:r>
            </a:p>
          </p:txBody>
        </p:sp>
        <p:sp>
          <p:nvSpPr>
            <p:cNvPr id="23" name="Freeform: Shape 22">
              <a:extLst>
                <a:ext uri="{FF2B5EF4-FFF2-40B4-BE49-F238E27FC236}">
                  <a16:creationId xmlns:a16="http://schemas.microsoft.com/office/drawing/2014/main" id="{CDDA71FE-B7F5-6CB4-7ADA-1EB46286DA56}"/>
                </a:ext>
              </a:extLst>
            </p:cNvPr>
            <p:cNvSpPr/>
            <p:nvPr/>
          </p:nvSpPr>
          <p:spPr>
            <a:xfrm>
              <a:off x="7633467" y="2826544"/>
              <a:ext cx="79402" cy="892969"/>
            </a:xfrm>
            <a:custGeom>
              <a:avLst/>
              <a:gdLst>
                <a:gd name="connsiteX0" fmla="*/ 72258 w 79402"/>
                <a:gd name="connsiteY0" fmla="*/ 0 h 892969"/>
                <a:gd name="connsiteX1" fmla="*/ 43683 w 79402"/>
                <a:gd name="connsiteY1" fmla="*/ 221456 h 892969"/>
                <a:gd name="connsiteX2" fmla="*/ 3202 w 79402"/>
                <a:gd name="connsiteY2" fmla="*/ 550069 h 892969"/>
                <a:gd name="connsiteX3" fmla="*/ 7964 w 79402"/>
                <a:gd name="connsiteY3" fmla="*/ 719137 h 892969"/>
                <a:gd name="connsiteX4" fmla="*/ 50827 w 79402"/>
                <a:gd name="connsiteY4" fmla="*/ 859631 h 892969"/>
                <a:gd name="connsiteX5" fmla="*/ 79402 w 79402"/>
                <a:gd name="connsiteY5" fmla="*/ 892969 h 8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2" h="892969">
                  <a:moveTo>
                    <a:pt x="72258" y="0"/>
                  </a:moveTo>
                  <a:cubicBezTo>
                    <a:pt x="63725" y="64889"/>
                    <a:pt x="55192" y="129778"/>
                    <a:pt x="43683" y="221456"/>
                  </a:cubicBezTo>
                  <a:cubicBezTo>
                    <a:pt x="32174" y="313134"/>
                    <a:pt x="9155" y="467122"/>
                    <a:pt x="3202" y="550069"/>
                  </a:cubicBezTo>
                  <a:cubicBezTo>
                    <a:pt x="-2751" y="633016"/>
                    <a:pt x="27" y="667543"/>
                    <a:pt x="7964" y="719137"/>
                  </a:cubicBezTo>
                  <a:cubicBezTo>
                    <a:pt x="15901" y="770731"/>
                    <a:pt x="38921" y="830659"/>
                    <a:pt x="50827" y="859631"/>
                  </a:cubicBezTo>
                  <a:cubicBezTo>
                    <a:pt x="62733" y="888603"/>
                    <a:pt x="71067" y="890786"/>
                    <a:pt x="79402" y="892969"/>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C2BA43-44D1-FB24-87B7-18B79A88369D}"/>
                </a:ext>
              </a:extLst>
            </p:cNvPr>
            <p:cNvSpPr txBox="1"/>
            <p:nvPr/>
          </p:nvSpPr>
          <p:spPr>
            <a:xfrm>
              <a:off x="8667750" y="2588717"/>
              <a:ext cx="1581150" cy="369332"/>
            </a:xfrm>
            <a:prstGeom prst="rect">
              <a:avLst/>
            </a:prstGeom>
            <a:solidFill>
              <a:schemeClr val="bg1"/>
            </a:solidFill>
            <a:ln w="12700">
              <a:solidFill>
                <a:srgbClr val="FF0000"/>
              </a:solidFill>
            </a:ln>
          </p:spPr>
          <p:txBody>
            <a:bodyPr wrap="square" rtlCol="0">
              <a:spAutoFit/>
            </a:bodyPr>
            <a:lstStyle/>
            <a:p>
              <a:r>
                <a:rPr lang="en-US" dirty="0">
                  <a:solidFill>
                    <a:srgbClr val="FF0000"/>
                  </a:solidFill>
                </a:rPr>
                <a:t>Retaining Wall</a:t>
              </a:r>
            </a:p>
          </p:txBody>
        </p:sp>
        <p:cxnSp>
          <p:nvCxnSpPr>
            <p:cNvPr id="26" name="Straight Arrow Connector 25">
              <a:extLst>
                <a:ext uri="{FF2B5EF4-FFF2-40B4-BE49-F238E27FC236}">
                  <a16:creationId xmlns:a16="http://schemas.microsoft.com/office/drawing/2014/main" id="{9A4A30EE-1EAF-0E45-4385-2CDDF2BE8E26}"/>
                </a:ext>
              </a:extLst>
            </p:cNvPr>
            <p:cNvCxnSpPr>
              <a:cxnSpLocks/>
              <a:endCxn id="23" idx="2"/>
            </p:cNvCxnSpPr>
            <p:nvPr/>
          </p:nvCxnSpPr>
          <p:spPr>
            <a:xfrm flipH="1">
              <a:off x="7636669" y="2773383"/>
              <a:ext cx="1031081" cy="6032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Content Placeholder 8">
            <a:extLst>
              <a:ext uri="{FF2B5EF4-FFF2-40B4-BE49-F238E27FC236}">
                <a16:creationId xmlns:a16="http://schemas.microsoft.com/office/drawing/2014/main" id="{83A0D04C-926E-57CD-A890-A930A89C05DE}"/>
              </a:ext>
            </a:extLst>
          </p:cNvPr>
          <p:cNvSpPr txBox="1">
            <a:spLocks/>
          </p:cNvSpPr>
          <p:nvPr/>
        </p:nvSpPr>
        <p:spPr>
          <a:xfrm>
            <a:off x="241237" y="1165015"/>
            <a:ext cx="3950709" cy="536735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28600">
              <a:buFont typeface="Arial" panose="020B0604020202020204" pitchFamily="34" charset="0"/>
              <a:buChar char="•"/>
            </a:pPr>
            <a:r>
              <a:rPr lang="en-US" dirty="0"/>
              <a:t>Areas shown in </a:t>
            </a:r>
            <a:r>
              <a:rPr lang="en-US" b="1" dirty="0">
                <a:solidFill>
                  <a:srgbClr val="82A4B9"/>
                </a:solidFill>
              </a:rPr>
              <a:t>BLUE</a:t>
            </a:r>
            <a:r>
              <a:rPr lang="en-US" dirty="0"/>
              <a:t> on the outside of the </a:t>
            </a:r>
            <a:r>
              <a:rPr lang="en-US" b="1" dirty="0">
                <a:solidFill>
                  <a:srgbClr val="A9AAAB"/>
                </a:solidFill>
              </a:rPr>
              <a:t>PATH</a:t>
            </a:r>
            <a:r>
              <a:rPr lang="en-US" dirty="0"/>
              <a:t> will receive new riprap armoring.</a:t>
            </a:r>
          </a:p>
          <a:p>
            <a:pPr marL="228600" indent="-228600">
              <a:buFont typeface="Arial" panose="020B0604020202020204" pitchFamily="34" charset="0"/>
              <a:buChar char="•"/>
            </a:pPr>
            <a:r>
              <a:rPr lang="en-US" dirty="0"/>
              <a:t>Areas shown in </a:t>
            </a:r>
            <a:r>
              <a:rPr lang="en-US" b="1" dirty="0">
                <a:solidFill>
                  <a:srgbClr val="CEFF7F"/>
                </a:solidFill>
              </a:rPr>
              <a:t>GREEN</a:t>
            </a:r>
            <a:r>
              <a:rPr lang="en-US" dirty="0"/>
              <a:t> on the outside of the </a:t>
            </a:r>
            <a:r>
              <a:rPr lang="en-US" b="1" dirty="0">
                <a:solidFill>
                  <a:srgbClr val="A9AAAB"/>
                </a:solidFill>
              </a:rPr>
              <a:t>PATH</a:t>
            </a:r>
            <a:r>
              <a:rPr lang="en-US" dirty="0"/>
              <a:t> will receive landscape treatments.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846388187"/>
      </p:ext>
    </p:extLst>
  </p:cSld>
  <p:clrMapOvr>
    <a:masterClrMapping/>
  </p:clrMapOvr>
  <mc:AlternateContent xmlns:mc="http://schemas.openxmlformats.org/markup-compatibility/2006" xmlns:p14="http://schemas.microsoft.com/office/powerpoint/2010/main">
    <mc:Choice Requires="p14">
      <p:transition spd="med" p14:dur="700" advTm="36886">
        <p:fade/>
      </p:transition>
    </mc:Choice>
    <mc:Fallback xmlns="">
      <p:transition spd="med" advTm="36886">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rgbClr val="262626"/>
      </a:dk1>
      <a:lt1>
        <a:sysClr val="window" lastClr="FFFFFF"/>
      </a:lt1>
      <a:dk2>
        <a:srgbClr val="335B74"/>
      </a:dk2>
      <a:lt2>
        <a:srgbClr val="DFE3E5"/>
      </a:lt2>
      <a:accent1>
        <a:srgbClr val="D1EEF9"/>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mainedot2019.potx" id="{20080BB7-3CC6-4549-80A2-10661286BFF0}" vid="{6950AFC4-B812-4F09-AD36-FFADD0471E9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4d942c9-e15f-4a40-bbed-ed0c06894e02">
      <Terms xmlns="http://schemas.microsoft.com/office/infopath/2007/PartnerControls"/>
    </lcf76f155ced4ddcb4097134ff3c332f>
    <TaxCatchAll xmlns="b4fac5e7-0b6e-46dc-b054-05eb3349bd90" xsi:nil="true"/>
    <_dlc_DocId xmlns="b4fac5e7-0b6e-46dc-b054-05eb3349bd90">MC2TZYJ3J44U-1462820894-276731</_dlc_DocId>
    <_dlc_DocIdUrl xmlns="b4fac5e7-0b6e-46dc-b054-05eb3349bd90">
      <Url>https://stateofmaine.sharepoint.com/sites/MaineDOT-Work/_layouts/15/DocIdRedir.aspx?ID=MC2TZYJ3J44U-1462820894-276731</Url>
      <Description>MC2TZYJ3J44U-1462820894-276731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9B6B7DC441ED4F8AD46DC8F4653697" ma:contentTypeVersion="15" ma:contentTypeDescription="Create a new document." ma:contentTypeScope="" ma:versionID="852521bb86b563f1bdb08618dbb35b5b">
  <xsd:schema xmlns:xsd="http://www.w3.org/2001/XMLSchema" xmlns:xs="http://www.w3.org/2001/XMLSchema" xmlns:p="http://schemas.microsoft.com/office/2006/metadata/properties" xmlns:ns2="b4fac5e7-0b6e-46dc-b054-05eb3349bd90" xmlns:ns3="74d942c9-e15f-4a40-bbed-ed0c06894e02" targetNamespace="http://schemas.microsoft.com/office/2006/metadata/properties" ma:root="true" ma:fieldsID="17b56d468dad45c128fc4e7b9e26c572" ns2:_="" ns3:_="">
    <xsd:import namespace="b4fac5e7-0b6e-46dc-b054-05eb3349bd90"/>
    <xsd:import namespace="74d942c9-e15f-4a40-bbed-ed0c06894e02"/>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ac5e7-0b6e-46dc-b054-05eb3349bd9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d8e25bb-4e90-435e-9381-c046f5c57c83}" ma:internalName="TaxCatchAll" ma:showField="CatchAllData" ma:web="b4fac5e7-0b6e-46dc-b054-05eb3349bd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d942c9-e15f-4a40-bbed-ed0c06894e0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CF10A34-1709-4A68-B37A-67F960680656}">
  <ds:schemaRefs>
    <ds:schemaRef ds:uri="http://schemas.microsoft.com/sharepoint/v3/contenttype/forms"/>
  </ds:schemaRefs>
</ds:datastoreItem>
</file>

<file path=customXml/itemProps2.xml><?xml version="1.0" encoding="utf-8"?>
<ds:datastoreItem xmlns:ds="http://schemas.openxmlformats.org/officeDocument/2006/customXml" ds:itemID="{7D662830-EFE3-494A-A416-110425999796}">
  <ds:schemaRefs>
    <ds:schemaRef ds:uri="http://schemas.microsoft.com/office/2006/documentManagement/types"/>
    <ds:schemaRef ds:uri="http://www.w3.org/XML/1998/namespace"/>
    <ds:schemaRef ds:uri="http://purl.org/dc/elements/1.1/"/>
    <ds:schemaRef ds:uri="http://purl.org/dc/terms/"/>
    <ds:schemaRef ds:uri="ac31ac6e-8afe-4c51-845f-9deadc1af90e"/>
    <ds:schemaRef ds:uri="http://schemas.microsoft.com/office/infopath/2007/PartnerControls"/>
    <ds:schemaRef ds:uri="http://schemas.openxmlformats.org/package/2006/metadata/core-properties"/>
    <ds:schemaRef ds:uri="f7b40a20-e3b3-40be-9120-a7a906d9dd8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D44AAF3-0532-4D42-B8CE-842F737AAB23}"/>
</file>

<file path=customXml/itemProps4.xml><?xml version="1.0" encoding="utf-8"?>
<ds:datastoreItem xmlns:ds="http://schemas.openxmlformats.org/officeDocument/2006/customXml" ds:itemID="{22E34B24-BB86-4A37-AE27-B0158DE04CB1}"/>
</file>

<file path=docProps/app.xml><?xml version="1.0" encoding="utf-8"?>
<Properties xmlns="http://schemas.openxmlformats.org/officeDocument/2006/extended-properties" xmlns:vt="http://schemas.openxmlformats.org/officeDocument/2006/docPropsVTypes">
  <TotalTime>8065</TotalTime>
  <Words>1237</Words>
  <Application>Microsoft Office PowerPoint</Application>
  <PresentationFormat>Widescreen</PresentationFormat>
  <Paragraphs>104</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Century Gothic</vt:lpstr>
      <vt:lpstr>Tw Cen MT</vt:lpstr>
      <vt:lpstr>Tw Cen MT Condensed</vt:lpstr>
      <vt:lpstr>Wingdings</vt:lpstr>
      <vt:lpstr>Wingdings 3</vt:lpstr>
      <vt:lpstr>Integral</vt:lpstr>
      <vt:lpstr>East Deering pathways to bridge the gap project TECHNICAL PRESENTATION</vt:lpstr>
      <vt:lpstr>background</vt:lpstr>
      <vt:lpstr>components</vt:lpstr>
      <vt:lpstr>Components</vt:lpstr>
      <vt:lpstr>components</vt:lpstr>
      <vt:lpstr>Early action projects</vt:lpstr>
      <vt:lpstr>Hearing Plan</vt:lpstr>
      <vt:lpstr>Shoreline Stabilization</vt:lpstr>
      <vt:lpstr>Shoreline Stabilization</vt:lpstr>
      <vt:lpstr>New coastal Path</vt:lpstr>
      <vt:lpstr>New coastal PATH – First half</vt:lpstr>
      <vt:lpstr>New coastal PATH – second half</vt:lpstr>
      <vt:lpstr>New coastal PATH</vt:lpstr>
      <vt:lpstr>New coastal PATH</vt:lpstr>
      <vt:lpstr>New coastal PATH</vt:lpstr>
      <vt:lpstr>Sherwood St</vt:lpstr>
      <vt:lpstr>Sherwood St</vt:lpstr>
      <vt:lpstr>Sherwood St</vt:lpstr>
      <vt:lpstr>Schedule – Component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Town, Stillwater Ave Highway Reconstruction, Intersection Improvements, and Bridge Replacement</dc:title>
  <dc:creator>Walton, Cece</dc:creator>
  <cp:lastModifiedBy>Tony Grande</cp:lastModifiedBy>
  <cp:revision>209</cp:revision>
  <cp:lastPrinted>2025-04-08T15:56:22Z</cp:lastPrinted>
  <dcterms:created xsi:type="dcterms:W3CDTF">2020-07-14T21:37:44Z</dcterms:created>
  <dcterms:modified xsi:type="dcterms:W3CDTF">2025-04-17T19:14:23Z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0x010100479B6B7DC441ED4F8AD46DC8F4653697</vt:lpwstr>
  </property>
  <property fmtid="{D5CDD505-2E9C-101B-9397-08002B2CF9AE}" pid="3" name="_dlc_DocIdItemGuid">
    <vt:lpwstr>98818395-41bc-46f5-a3f2-e130bfd95244</vt:lpwstr>
  </property>
</Properties>
</file>