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8"/>
  </p:notesMasterIdLst>
  <p:sldIdLst>
    <p:sldId id="256" r:id="rId5"/>
    <p:sldId id="266" r:id="rId6"/>
    <p:sldId id="2195" r:id="rId7"/>
    <p:sldId id="2193" r:id="rId8"/>
    <p:sldId id="2194" r:id="rId9"/>
    <p:sldId id="2173" r:id="rId10"/>
    <p:sldId id="299" r:id="rId11"/>
    <p:sldId id="2174" r:id="rId12"/>
    <p:sldId id="2170" r:id="rId13"/>
    <p:sldId id="2190" r:id="rId14"/>
    <p:sldId id="2192" r:id="rId15"/>
    <p:sldId id="2171" r:id="rId16"/>
    <p:sldId id="2191" r:id="rId17"/>
    <p:sldId id="2180" r:id="rId18"/>
    <p:sldId id="2181" r:id="rId19"/>
    <p:sldId id="2182" r:id="rId20"/>
    <p:sldId id="274" r:id="rId21"/>
    <p:sldId id="2167" r:id="rId22"/>
    <p:sldId id="2169" r:id="rId23"/>
    <p:sldId id="2166" r:id="rId24"/>
    <p:sldId id="2177" r:id="rId25"/>
    <p:sldId id="2178" r:id="rId26"/>
    <p:sldId id="2179" r:id="rId27"/>
    <p:sldId id="2183" r:id="rId28"/>
    <p:sldId id="2184" r:id="rId29"/>
    <p:sldId id="2185" r:id="rId30"/>
    <p:sldId id="2186" r:id="rId31"/>
    <p:sldId id="2187" r:id="rId32"/>
    <p:sldId id="2188" r:id="rId33"/>
    <p:sldId id="2189" r:id="rId34"/>
    <p:sldId id="301" r:id="rId35"/>
    <p:sldId id="306" r:id="rId36"/>
    <p:sldId id="302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on, Cece" initials="WC" lastIdx="11" clrIdx="0">
    <p:extLst>
      <p:ext uri="{19B8F6BF-5375-455C-9EA6-DF929625EA0E}">
        <p15:presenceInfo xmlns:p15="http://schemas.microsoft.com/office/powerpoint/2012/main" userId="S::cwalton@vhb.com::e70f5bc9-2a96-4898-a4f9-6d88ad537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785"/>
    <a:srgbClr val="7AB5D5"/>
    <a:srgbClr val="EAB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7908" autoAdjust="0"/>
  </p:normalViewPr>
  <p:slideViewPr>
    <p:cSldViewPr snapToGrid="0">
      <p:cViewPr varScale="1">
        <p:scale>
          <a:sx n="89" d="100"/>
          <a:sy n="89" d="100"/>
        </p:scale>
        <p:origin x="1260" y="90"/>
      </p:cViewPr>
      <p:guideLst/>
    </p:cSldViewPr>
  </p:slideViewPr>
  <p:outlineViewPr>
    <p:cViewPr>
      <p:scale>
        <a:sx n="33" d="100"/>
        <a:sy n="33" d="100"/>
      </p:scale>
      <p:origin x="0" y="-456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763B33-FC86-4E76-84A5-A0DB04DCE0BD}" type="datetimeFigureOut">
              <a:rPr lang="en-US" smtClean="0"/>
              <a:t>7/19/2024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B86732-02D0-4FBA-B6E5-6FBC9E2297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5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8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88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Starts are intersections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Red lines segments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Define HCL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On 302: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Left turns onto 302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Left turns off of 302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Rear ending folks waiting to make a left turn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Int of Abby Rd and Tandberg Tr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Turning movement into and out of Abby 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Int of 302 and Tandberg Tr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Lots of rear ends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Some left turns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Int of Manchester and Tandberg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Rear ends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Left turns in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Left turns out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6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Red lines = new roadway/full construction</a:t>
            </a:r>
          </a:p>
          <a:p>
            <a:r>
              <a:rPr lang="en-US" b="0" u="none" dirty="0"/>
              <a:t>Green line = mill and overlay</a:t>
            </a:r>
          </a:p>
          <a:p>
            <a:r>
              <a:rPr lang="en-US" b="0" u="none" dirty="0"/>
              <a:t>Adaptive signals w/preemptions</a:t>
            </a:r>
          </a:p>
          <a:p>
            <a:r>
              <a:rPr lang="en-US" b="0" u="none" dirty="0"/>
              <a:t>Red circles = existing signals upgrades</a:t>
            </a:r>
          </a:p>
          <a:p>
            <a:r>
              <a:rPr lang="en-US" b="0" u="none" dirty="0"/>
              <a:t>Blue circles = new signals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35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Pink lines = SUP</a:t>
            </a:r>
          </a:p>
          <a:p>
            <a:r>
              <a:rPr lang="en-US" dirty="0"/>
              <a:t>Blue = new SW</a:t>
            </a:r>
          </a:p>
          <a:p>
            <a:r>
              <a:rPr lang="en-US" dirty="0"/>
              <a:t>Pedestrian facilities on both sides of every road except Whites Bridge Rd and Landing 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5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Explain colors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12’ CTWLTL, 3’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lane Construction to provide for CTWLTL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on the west side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Reconstruct 5’ SW on East side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retaining wall by the Stockhouse Restaurant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raised median extending back from the intersection of Tandberg Tr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09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3’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on the west side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Reconstruct 5’ SW on East side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raised median extending to the intersection of Franklin Dr and the Middle Connector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Remove right-turn slip lane at Windham Mall and provide space for a bus stop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86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3.5’ to 4’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on the west side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Reconstruct 5’ SW on East 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13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Existing roadway section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and 5’ SH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and 10 shared use path w/6’ esplanade, curb, and drainage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signal at the intersection of Tandberg Tr.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4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Reconstruction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and 5’ SH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and 10 shared use path w/6’ esplanade, curb, and drainage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intersection at Whites Bridge 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Connection to Trails End Road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Stream crossing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50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Reconstruction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and 5’ SH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and 10 shared use path w/6’ esplanade, curb, and drainage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signal at the intersection at Tandberg Trail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intersection at Sand Bar 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Realign Veteran Memorial Dr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Flood plane crossing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9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20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Middle Connector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Raze Eagle Sushi + Steak house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New Reconstruction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11’ TW and 5’ SH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New 5’ SW and 10 shared use path w/6’ esplanade, curb, and drainage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New  leg at existing signal at  Franklin Dr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New intersection at Landing Rd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Franklin Dr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Mill and overlay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11’ TW and 3’ SH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</a:rPr>
              <a:t>New 5’ SW and 10 shared use path w/6’ esplanade, curb, and drainage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62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8’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on the south side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raised median extending back from the intersection of Route 302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59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6’+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5’ SW on the south side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raised median extending back from the intersection of Route 302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80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Mill and overlay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11’ TW , 5’+ SH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10’ Path on the south side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Roadway widening to provide left turn onto West connector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08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traffic and pedestrian signal (adaptive signals equipped with emergency vehicle preemption.)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5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Update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Raised median islands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Full depth pavement removal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74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Update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Raised median islands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Remove the right turn slip lane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Windham Mall – remove slip lane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60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Update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forth leg of the intersection for the Middle Connector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shared-use path x-ing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Raised median islands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30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Update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shared-use path on Whites Bridge 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8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Maintain existing raised median islands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Widen roadway for right-turn lane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shared-use path on Manchester/West Connecter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2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19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traffic and pedestrian signal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forth leg of the intersection (Dunridge Cir)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East Connector will have a raised median island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New shared-use path on East Connecter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15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50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42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8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Ernie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94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1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project is a continuation of the North Windham Moves Study that concluded in early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Design is based on the recommendation of this study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2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94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project limits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connector roads will be local roads and 25 mph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Design is 25%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Landing 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86732-02D0-4FBA-B6E5-6FBC9E2297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6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pPr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23419" y="5264106"/>
            <a:ext cx="0" cy="9144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-1" y="-2634"/>
            <a:ext cx="12192000" cy="4572001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56671"/>
            <a:ext cx="12192000" cy="148111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391" y="6414033"/>
            <a:ext cx="1311952" cy="366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rgbClr val="305785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23419" y="5264106"/>
            <a:ext cx="0" cy="914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-1" y="-17145"/>
            <a:ext cx="12192000" cy="148111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noFill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131" y="6413188"/>
            <a:ext cx="1311952" cy="366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40110"/>
            <a:ext cx="4032505" cy="4572000"/>
          </a:xfrm>
          <a:solidFill>
            <a:srgbClr val="305785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23419" y="5264106"/>
            <a:ext cx="0" cy="914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-1" y="-17145"/>
            <a:ext cx="12192000" cy="148111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noFill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131" y="6413188"/>
            <a:ext cx="1311952" cy="366126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4114800" y="140110"/>
            <a:ext cx="4032504" cy="4572000"/>
          </a:xfrm>
          <a:solidFill>
            <a:srgbClr val="305785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599" y="140110"/>
            <a:ext cx="3962399" cy="4572000"/>
          </a:xfrm>
          <a:solidFill>
            <a:srgbClr val="305785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37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9720072" cy="1463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D3794B-289A-4A80-97D7-111025398D45}" type="datetimeFigureOut">
              <a:rPr lang="en-US" smtClean="0"/>
              <a:pPr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75" y="548640"/>
            <a:ext cx="5330952" cy="146304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970588" y="128016"/>
            <a:ext cx="6221412" cy="625449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0675" y="2295144"/>
            <a:ext cx="5394325" cy="3913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022" y="530352"/>
            <a:ext cx="5244226" cy="146304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30933"/>
            <a:ext cx="6221412" cy="625449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638544" y="2020824"/>
            <a:ext cx="5306568" cy="4187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92608"/>
            <a:ext cx="9720072" cy="1463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819656"/>
            <a:ext cx="4736593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819656"/>
            <a:ext cx="4736593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rgbClr val="7AB5D5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rgbClr val="7AB5D5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15654"/>
            <a:ext cx="12192000" cy="6369161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" y="0"/>
            <a:ext cx="12192000" cy="148111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noFill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391" y="6414033"/>
            <a:ext cx="1311952" cy="366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0936" y="471509"/>
            <a:ext cx="4782312" cy="172305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471509"/>
            <a:ext cx="5678424" cy="55360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257506"/>
            <a:ext cx="4782312" cy="3731308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7/19/2024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2634"/>
            <a:ext cx="12192000" cy="6400800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-17145"/>
            <a:ext cx="12192000" cy="148111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9720072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1809898"/>
            <a:ext cx="9720073" cy="449946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7/19/2024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82131" y="6413188"/>
            <a:ext cx="1311952" cy="3661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63" r:id="rId11"/>
    <p:sldLayoutId id="214748365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rgbClr val="EAB765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B0D1525-9020-65C8-83AF-D503EC639554}"/>
              </a:ext>
            </a:extLst>
          </p:cNvPr>
          <p:cNvGrpSpPr/>
          <p:nvPr/>
        </p:nvGrpSpPr>
        <p:grpSpPr>
          <a:xfrm>
            <a:off x="0" y="0"/>
            <a:ext cx="12192000" cy="4597167"/>
            <a:chOff x="0" y="0"/>
            <a:chExt cx="12192000" cy="459716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450B490-8637-F472-42C7-7C34A8F8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1" y="4160509"/>
              <a:ext cx="407688" cy="417512"/>
            </a:xfrm>
            <a:prstGeom prst="rect">
              <a:avLst/>
            </a:prstGeom>
          </p:spPr>
        </p:pic>
        <p:pic>
          <p:nvPicPr>
            <p:cNvPr id="22" name="Picture 21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F50B72FD-C92D-6A7E-A7AC-862E77D97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45971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04007" y="5334852"/>
            <a:ext cx="8951053" cy="1088325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Windham Improvements</a:t>
            </a:r>
            <a:br>
              <a:rPr lang="en-US" dirty="0"/>
            </a:br>
            <a:br>
              <a:rPr lang="en-US" sz="3600" dirty="0"/>
            </a:br>
            <a:r>
              <a:rPr lang="en-US" sz="36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4764" y="4597167"/>
            <a:ext cx="3597389" cy="19191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Ernie Martin</a:t>
            </a:r>
          </a:p>
          <a:p>
            <a:r>
              <a:rPr lang="en-US" dirty="0"/>
              <a:t>MaineDOT</a:t>
            </a:r>
          </a:p>
          <a:p>
            <a:r>
              <a:rPr lang="en-US" dirty="0"/>
              <a:t>Downtown Projects Specialist</a:t>
            </a:r>
          </a:p>
          <a:p>
            <a:endParaRPr lang="en-US" dirty="0"/>
          </a:p>
          <a:p>
            <a:r>
              <a:rPr lang="en-US" dirty="0"/>
              <a:t>Ethan Flynn, P.E.  </a:t>
            </a:r>
          </a:p>
          <a:p>
            <a:r>
              <a:rPr lang="en-US" dirty="0"/>
              <a:t>VHB</a:t>
            </a:r>
          </a:p>
          <a:p>
            <a:r>
              <a:rPr lang="en-US" dirty="0"/>
              <a:t>Director of Highway Engineering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F1AA3D06-D8FC-49B0-9A77-7678A240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1563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Project Segments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07F1CD-6678-D281-F696-F3B576876E5D}"/>
              </a:ext>
            </a:extLst>
          </p:cNvPr>
          <p:cNvSpPr txBox="1">
            <a:spLocks/>
          </p:cNvSpPr>
          <p:nvPr/>
        </p:nvSpPr>
        <p:spPr>
          <a:xfrm>
            <a:off x="1017503" y="1560711"/>
            <a:ext cx="9720073" cy="4499462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sz="2800" dirty="0"/>
              <a:t>Route 302 – 1.70 miles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Tandberg Trail – 0.79 miles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Route 35 – 0.33 miles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Route 115 – 0.46 miles 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East Connector – 0.67 miles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Franklin Drive – 0.30 miles 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West Connector – 1.00 miles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Middle Connector Rd – 0.14 miles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Landing Road – 0.24 miles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1563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High Crash locations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9" descr="A map of a city&#10;&#10;Description automatically generated">
            <a:extLst>
              <a:ext uri="{FF2B5EF4-FFF2-40B4-BE49-F238E27FC236}">
                <a16:creationId xmlns:a16="http://schemas.microsoft.com/office/drawing/2014/main" id="{C2EDC1A3-E385-68FC-498A-D1AB5A6B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219" y="1006114"/>
            <a:ext cx="9385561" cy="5318486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99F912C-FB5F-3373-773A-5464214F2887}"/>
              </a:ext>
            </a:extLst>
          </p:cNvPr>
          <p:cNvSpPr/>
          <p:nvPr/>
        </p:nvSpPr>
        <p:spPr>
          <a:xfrm>
            <a:off x="2774950" y="3467100"/>
            <a:ext cx="5238750" cy="387350"/>
          </a:xfrm>
          <a:custGeom>
            <a:avLst/>
            <a:gdLst>
              <a:gd name="connsiteX0" fmla="*/ 0 w 5238750"/>
              <a:gd name="connsiteY0" fmla="*/ 0 h 387350"/>
              <a:gd name="connsiteX1" fmla="*/ 482600 w 5238750"/>
              <a:gd name="connsiteY1" fmla="*/ 260350 h 387350"/>
              <a:gd name="connsiteX2" fmla="*/ 920750 w 5238750"/>
              <a:gd name="connsiteY2" fmla="*/ 317500 h 387350"/>
              <a:gd name="connsiteX3" fmla="*/ 2901950 w 5238750"/>
              <a:gd name="connsiteY3" fmla="*/ 292100 h 387350"/>
              <a:gd name="connsiteX4" fmla="*/ 4699000 w 5238750"/>
              <a:gd name="connsiteY4" fmla="*/ 311150 h 387350"/>
              <a:gd name="connsiteX5" fmla="*/ 5238750 w 5238750"/>
              <a:gd name="connsiteY5" fmla="*/ 3873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8750" h="387350">
                <a:moveTo>
                  <a:pt x="0" y="0"/>
                </a:moveTo>
                <a:cubicBezTo>
                  <a:pt x="164571" y="103716"/>
                  <a:pt x="329142" y="207433"/>
                  <a:pt x="482600" y="260350"/>
                </a:cubicBezTo>
                <a:cubicBezTo>
                  <a:pt x="636058" y="313267"/>
                  <a:pt x="920750" y="317500"/>
                  <a:pt x="920750" y="317500"/>
                </a:cubicBezTo>
                <a:lnTo>
                  <a:pt x="2901950" y="292100"/>
                </a:lnTo>
                <a:lnTo>
                  <a:pt x="4699000" y="311150"/>
                </a:lnTo>
                <a:cubicBezTo>
                  <a:pt x="5088467" y="327025"/>
                  <a:pt x="5163608" y="357187"/>
                  <a:pt x="5238750" y="3873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7662395-5B90-555B-E6F5-4340803F4AAA}"/>
              </a:ext>
            </a:extLst>
          </p:cNvPr>
          <p:cNvSpPr/>
          <p:nvPr/>
        </p:nvSpPr>
        <p:spPr>
          <a:xfrm>
            <a:off x="4546600" y="3662729"/>
            <a:ext cx="206375" cy="191721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05FB90E-75A8-A0CD-644D-CF704FC60241}"/>
              </a:ext>
            </a:extLst>
          </p:cNvPr>
          <p:cNvSpPr/>
          <p:nvPr/>
        </p:nvSpPr>
        <p:spPr>
          <a:xfrm>
            <a:off x="4479925" y="3891329"/>
            <a:ext cx="206375" cy="191721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D3ACED8-1D3B-030E-0EB5-C07D06D04B1F}"/>
              </a:ext>
            </a:extLst>
          </p:cNvPr>
          <p:cNvSpPr/>
          <p:nvPr/>
        </p:nvSpPr>
        <p:spPr>
          <a:xfrm>
            <a:off x="4848225" y="2522904"/>
            <a:ext cx="206375" cy="191721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BB367F4C-4DC5-4AF2-89E2-C9AC35E5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90895605-6EC7-6014-A46C-21DE014AA9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47" y="437322"/>
            <a:ext cx="12002048" cy="56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1563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New Pedestrian facilities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map of a city&#10;&#10;Description automatically generated">
            <a:extLst>
              <a:ext uri="{FF2B5EF4-FFF2-40B4-BE49-F238E27FC236}">
                <a16:creationId xmlns:a16="http://schemas.microsoft.com/office/drawing/2014/main" id="{557E8D66-44C3-FFEA-0CA8-1C4EF807B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47" y="996418"/>
            <a:ext cx="11949600" cy="50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30E964A8-88DB-2742-5979-90E6585ED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54" y="1301310"/>
            <a:ext cx="11498087" cy="2271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Route 302 – River rd to Tandberg tr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ine&#10;&#10;Description automatically generated">
            <a:extLst>
              <a:ext uri="{FF2B5EF4-FFF2-40B4-BE49-F238E27FC236}">
                <a16:creationId xmlns:a16="http://schemas.microsoft.com/office/drawing/2014/main" id="{C309FC7F-2655-1D76-F273-35C64293A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54" y="3619185"/>
            <a:ext cx="11498087" cy="2404110"/>
          </a:xfrm>
          <a:prstGeom prst="rect">
            <a:avLst/>
          </a:prstGeom>
        </p:spPr>
      </p:pic>
      <p:pic>
        <p:nvPicPr>
          <p:cNvPr id="12" name="Picture 11" descr="A close up of a line&#10;&#10;Description automatically generated">
            <a:extLst>
              <a:ext uri="{FF2B5EF4-FFF2-40B4-BE49-F238E27FC236}">
                <a16:creationId xmlns:a16="http://schemas.microsoft.com/office/drawing/2014/main" id="{6E9798D3-36FC-5D05-25C7-FB0EFFE07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495" y="976355"/>
            <a:ext cx="4042887" cy="1498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03767B-F82D-95C0-0656-9BB3AD6E1375}"/>
              </a:ext>
            </a:extLst>
          </p:cNvPr>
          <p:cNvSpPr txBox="1"/>
          <p:nvPr/>
        </p:nvSpPr>
        <p:spPr>
          <a:xfrm rot="3736227">
            <a:off x="339132" y="1318403"/>
            <a:ext cx="110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RIVER RD</a:t>
            </a:r>
          </a:p>
        </p:txBody>
      </p:sp>
    </p:spTree>
    <p:extLst>
      <p:ext uri="{BB962C8B-B14F-4D97-AF65-F5344CB8AC3E}">
        <p14:creationId xmlns:p14="http://schemas.microsoft.com/office/powerpoint/2010/main" val="27152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 fontScale="90000"/>
          </a:bodyPr>
          <a:lstStyle/>
          <a:p>
            <a:r>
              <a:rPr lang="en-US" dirty="0"/>
              <a:t>Route 302 – Tandberg tr to Franklin DR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ine&#10;&#10;Description automatically generated">
            <a:extLst>
              <a:ext uri="{FF2B5EF4-FFF2-40B4-BE49-F238E27FC236}">
                <a16:creationId xmlns:a16="http://schemas.microsoft.com/office/drawing/2014/main" id="{4F039AEB-B10F-28BB-07FD-4F15B5F949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26" y="929792"/>
            <a:ext cx="11901399" cy="2772710"/>
          </a:xfrm>
          <a:prstGeom prst="rect">
            <a:avLst/>
          </a:prstGeom>
        </p:spPr>
      </p:pic>
      <p:pic>
        <p:nvPicPr>
          <p:cNvPr id="10" name="Picture 9" descr="A close up of a line&#10;&#10;Description automatically generated">
            <a:extLst>
              <a:ext uri="{FF2B5EF4-FFF2-40B4-BE49-F238E27FC236}">
                <a16:creationId xmlns:a16="http://schemas.microsoft.com/office/drawing/2014/main" id="{C309FC7F-2655-1D76-F273-35C64293A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26" y="3749065"/>
            <a:ext cx="11901399" cy="2404110"/>
          </a:xfrm>
          <a:prstGeom prst="rect">
            <a:avLst/>
          </a:prstGeom>
        </p:spPr>
      </p:pic>
      <p:pic>
        <p:nvPicPr>
          <p:cNvPr id="12" name="Picture 11" descr="A close up of a line&#10;&#10;Description automatically generated">
            <a:extLst>
              <a:ext uri="{FF2B5EF4-FFF2-40B4-BE49-F238E27FC236}">
                <a16:creationId xmlns:a16="http://schemas.microsoft.com/office/drawing/2014/main" id="{6E9798D3-36FC-5D05-25C7-FB0EFFE07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665" y="3023071"/>
            <a:ext cx="4419659" cy="16074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09D33-F3DF-31BF-F64F-8F8D2CFFC010}"/>
              </a:ext>
            </a:extLst>
          </p:cNvPr>
          <p:cNvSpPr txBox="1"/>
          <p:nvPr/>
        </p:nvSpPr>
        <p:spPr>
          <a:xfrm>
            <a:off x="11712443" y="3654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7DADA5-0939-890A-85EE-B6A5F2B7828E}"/>
              </a:ext>
            </a:extLst>
          </p:cNvPr>
          <p:cNvCxnSpPr>
            <a:cxnSpLocks/>
          </p:cNvCxnSpPr>
          <p:nvPr/>
        </p:nvCxnSpPr>
        <p:spPr>
          <a:xfrm>
            <a:off x="11189384" y="390346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7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55" y="341008"/>
            <a:ext cx="11090677" cy="540675"/>
          </a:xfrm>
        </p:spPr>
        <p:txBody>
          <a:bodyPr>
            <a:noAutofit/>
          </a:bodyPr>
          <a:lstStyle/>
          <a:p>
            <a:r>
              <a:rPr lang="en-US" sz="3200" dirty="0"/>
              <a:t>Route 302 – Franklin DR to Whites bridge rd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393661" y="3654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>
            <a:off x="10870602" y="390346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line&#10;&#10;Description automatically generated">
            <a:extLst>
              <a:ext uri="{FF2B5EF4-FFF2-40B4-BE49-F238E27FC236}">
                <a16:creationId xmlns:a16="http://schemas.microsoft.com/office/drawing/2014/main" id="{4F039AEB-B10F-28BB-07FD-4F15B5F949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26" y="1124880"/>
            <a:ext cx="11901399" cy="2488721"/>
          </a:xfrm>
          <a:prstGeom prst="rect">
            <a:avLst/>
          </a:prstGeom>
        </p:spPr>
      </p:pic>
      <p:pic>
        <p:nvPicPr>
          <p:cNvPr id="10" name="Picture 9" descr="A close up of a line&#10;&#10;Description automatically generated">
            <a:extLst>
              <a:ext uri="{FF2B5EF4-FFF2-40B4-BE49-F238E27FC236}">
                <a16:creationId xmlns:a16="http://schemas.microsoft.com/office/drawing/2014/main" id="{C309FC7F-2655-1D76-F273-35C64293A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25" y="4172855"/>
            <a:ext cx="11901399" cy="1916819"/>
          </a:xfrm>
          <a:prstGeom prst="rect">
            <a:avLst/>
          </a:prstGeom>
        </p:spPr>
      </p:pic>
      <p:pic>
        <p:nvPicPr>
          <p:cNvPr id="12" name="Picture 11" descr="A close up of a line&#10;&#10;Description automatically generated">
            <a:extLst>
              <a:ext uri="{FF2B5EF4-FFF2-40B4-BE49-F238E27FC236}">
                <a16:creationId xmlns:a16="http://schemas.microsoft.com/office/drawing/2014/main" id="{6E9798D3-36FC-5D05-25C7-FB0EFFE07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224" y="2825733"/>
            <a:ext cx="4381961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West Connector – Manchester rd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406452" y="88710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>
            <a:off x="11158348" y="886269"/>
            <a:ext cx="328231" cy="1868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p of a mountain range&#10;&#10;Description automatically generated">
            <a:extLst>
              <a:ext uri="{FF2B5EF4-FFF2-40B4-BE49-F238E27FC236}">
                <a16:creationId xmlns:a16="http://schemas.microsoft.com/office/drawing/2014/main" id="{4DF41E92-F682-157F-9FE4-70CA327C4F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2" y="1358737"/>
            <a:ext cx="11638795" cy="2581275"/>
          </a:xfrm>
          <a:prstGeom prst="rect">
            <a:avLst/>
          </a:prstGeom>
        </p:spPr>
      </p:pic>
      <p:pic>
        <p:nvPicPr>
          <p:cNvPr id="9" name="Picture 8" descr="A map of a mountain range&#10;&#10;Description automatically generated">
            <a:extLst>
              <a:ext uri="{FF2B5EF4-FFF2-40B4-BE49-F238E27FC236}">
                <a16:creationId xmlns:a16="http://schemas.microsoft.com/office/drawing/2014/main" id="{9E5ACB0C-3DA3-19EF-226B-F8E87F6B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082" y="4042309"/>
            <a:ext cx="10749315" cy="2253519"/>
          </a:xfrm>
          <a:prstGeom prst="rect">
            <a:avLst/>
          </a:prstGeom>
        </p:spPr>
      </p:pic>
      <p:pic>
        <p:nvPicPr>
          <p:cNvPr id="11" name="Picture 10" descr="A map of a mountain range&#10;&#10;Description automatically generated">
            <a:extLst>
              <a:ext uri="{FF2B5EF4-FFF2-40B4-BE49-F238E27FC236}">
                <a16:creationId xmlns:a16="http://schemas.microsoft.com/office/drawing/2014/main" id="{BF639E39-07E0-DACC-827C-F7A33F67F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614" y="2815691"/>
            <a:ext cx="4761546" cy="21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West Connector – New roadway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406452" y="52515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>
            <a:off x="11158348" y="524319"/>
            <a:ext cx="328231" cy="1868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p of a mountain range&#10;&#10;Description automatically generated">
            <a:extLst>
              <a:ext uri="{FF2B5EF4-FFF2-40B4-BE49-F238E27FC236}">
                <a16:creationId xmlns:a16="http://schemas.microsoft.com/office/drawing/2014/main" id="{4DF41E92-F682-157F-9FE4-70CA327C4F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705" y="1071774"/>
            <a:ext cx="11041429" cy="3267609"/>
          </a:xfrm>
          <a:prstGeom prst="rect">
            <a:avLst/>
          </a:prstGeom>
        </p:spPr>
      </p:pic>
      <p:pic>
        <p:nvPicPr>
          <p:cNvPr id="9" name="Picture 8" descr="A map of a mountain range&#10;&#10;Description automatically generated">
            <a:extLst>
              <a:ext uri="{FF2B5EF4-FFF2-40B4-BE49-F238E27FC236}">
                <a16:creationId xmlns:a16="http://schemas.microsoft.com/office/drawing/2014/main" id="{9E5ACB0C-3DA3-19EF-226B-F8E87F6B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2" y="4339383"/>
            <a:ext cx="11378692" cy="2134363"/>
          </a:xfrm>
          <a:prstGeom prst="rect">
            <a:avLst/>
          </a:prstGeom>
        </p:spPr>
      </p:pic>
      <p:pic>
        <p:nvPicPr>
          <p:cNvPr id="11" name="Picture 10" descr="A map of a mountain range&#10;&#10;Description automatically generated">
            <a:extLst>
              <a:ext uri="{FF2B5EF4-FFF2-40B4-BE49-F238E27FC236}">
                <a16:creationId xmlns:a16="http://schemas.microsoft.com/office/drawing/2014/main" id="{BF639E39-07E0-DACC-827C-F7A33F67F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847" y="3013781"/>
            <a:ext cx="4601853" cy="19939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5D0312-8C58-3AB3-36D9-8DE4E4EEBE2E}"/>
              </a:ext>
            </a:extLst>
          </p:cNvPr>
          <p:cNvSpPr/>
          <p:nvPr/>
        </p:nvSpPr>
        <p:spPr>
          <a:xfrm>
            <a:off x="8220075" y="3583781"/>
            <a:ext cx="335756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1FDA7-A8E4-7D36-BB78-93086BAA96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9" y="3583781"/>
            <a:ext cx="250588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5211C-05ED-8048-5B86-FC1E2A35B3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888" y="3579019"/>
            <a:ext cx="38044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east Connector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406452" y="88710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>
            <a:off x="11158348" y="886269"/>
            <a:ext cx="328231" cy="18684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map of a route&#10;&#10;Description automatically generated">
            <a:extLst>
              <a:ext uri="{FF2B5EF4-FFF2-40B4-BE49-F238E27FC236}">
                <a16:creationId xmlns:a16="http://schemas.microsoft.com/office/drawing/2014/main" id="{6DA0F979-294F-1336-B4DF-A9249AB1F7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919" y="1501962"/>
            <a:ext cx="11700162" cy="4899118"/>
          </a:xfrm>
          <a:prstGeom prst="rect">
            <a:avLst/>
          </a:prstGeom>
        </p:spPr>
      </p:pic>
      <p:pic>
        <p:nvPicPr>
          <p:cNvPr id="12" name="Picture 11" descr="A map of a route&#10;&#10;Description automatically generated">
            <a:extLst>
              <a:ext uri="{FF2B5EF4-FFF2-40B4-BE49-F238E27FC236}">
                <a16:creationId xmlns:a16="http://schemas.microsoft.com/office/drawing/2014/main" id="{D05145A5-AD00-D1FA-0C61-F1E2EA232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801" y="925270"/>
            <a:ext cx="4152900" cy="19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10669434" cy="790687"/>
          </a:xfrm>
        </p:spPr>
        <p:txBody>
          <a:bodyPr anchor="ctr">
            <a:normAutofit/>
          </a:bodyPr>
          <a:lstStyle/>
          <a:p>
            <a:r>
              <a:rPr lang="en-US" dirty="0"/>
              <a:t>Project area and descriptions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A3038797-2954-4E39-A5C2-7979040D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200894-0B2C-EAB0-D5FE-BB1CFC55F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83" y="1473798"/>
            <a:ext cx="10669434" cy="41632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• </a:t>
            </a:r>
            <a:r>
              <a:rPr lang="en-US" sz="3000" b="1" u="sng" dirty="0"/>
              <a:t>Route 302 - </a:t>
            </a:r>
            <a:r>
              <a:rPr lang="en-US" sz="3000" dirty="0"/>
              <a:t>Beginning at the River Road Intersection and extending northerly 1.7 miles to the Whites Bridge Road Intersection. 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• </a:t>
            </a:r>
            <a:r>
              <a:rPr lang="en-US" sz="3000" b="1" u="sng" dirty="0"/>
              <a:t>Route 35 - </a:t>
            </a:r>
            <a:r>
              <a:rPr lang="en-US" sz="3000" dirty="0"/>
              <a:t>Consist of Roadway Improvements from the Intersection of 35/115 (Boody’s Corner) extending westerly .33 miles to the Intersection of Manchester Drive 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• </a:t>
            </a:r>
            <a:r>
              <a:rPr lang="en-US" sz="3000" b="1" u="sng" dirty="0"/>
              <a:t>Route 115 - </a:t>
            </a:r>
            <a:r>
              <a:rPr lang="en-US" sz="3000" dirty="0"/>
              <a:t>Consist of Roadway Improvements from the Intersection of 35/115 (Boody’s Corner) extending easterly .45 miles to the Intersection of the new East Side Connector Road. </a:t>
            </a:r>
          </a:p>
          <a:p>
            <a:pPr>
              <a:lnSpc>
                <a:spcPct val="120000"/>
              </a:lnSpc>
            </a:pPr>
            <a:r>
              <a:rPr lang="en-US" sz="3000" dirty="0"/>
              <a:t>• </a:t>
            </a:r>
            <a:r>
              <a:rPr lang="en-US" sz="3000" b="1" u="sng" dirty="0"/>
              <a:t>Whites Bridge Road - </a:t>
            </a:r>
            <a:r>
              <a:rPr lang="en-US" sz="3000" dirty="0"/>
              <a:t>Consist of Roadway Improvements from the Intersection of Route 302, extending westerly .33 miles to the New West Side Connector Road (Manchester Drive) </a:t>
            </a:r>
          </a:p>
        </p:txBody>
      </p:sp>
    </p:spTree>
    <p:extLst>
      <p:ext uri="{BB962C8B-B14F-4D97-AF65-F5344CB8AC3E}">
        <p14:creationId xmlns:p14="http://schemas.microsoft.com/office/powerpoint/2010/main" val="20445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Middle connector &amp; Franklin Dr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415977" y="5790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 flipV="1">
            <a:off x="11152740" y="765012"/>
            <a:ext cx="343364" cy="44148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map of a road&#10;&#10;Description automatically generated">
            <a:extLst>
              <a:ext uri="{FF2B5EF4-FFF2-40B4-BE49-F238E27FC236}">
                <a16:creationId xmlns:a16="http://schemas.microsoft.com/office/drawing/2014/main" id="{87A517B1-77BD-3A24-A0AD-311E004E0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624" y="4535421"/>
            <a:ext cx="3171830" cy="2190413"/>
          </a:xfrm>
          <a:prstGeom prst="rect">
            <a:avLst/>
          </a:prstGeom>
        </p:spPr>
      </p:pic>
      <p:pic>
        <p:nvPicPr>
          <p:cNvPr id="12" name="Picture 11" descr="A map of a road&#10;&#10;Description automatically generated">
            <a:extLst>
              <a:ext uri="{FF2B5EF4-FFF2-40B4-BE49-F238E27FC236}">
                <a16:creationId xmlns:a16="http://schemas.microsoft.com/office/drawing/2014/main" id="{B0F8C55F-7051-CB95-A1A7-FFEC70278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8703" y="4610022"/>
            <a:ext cx="3582379" cy="1745058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B70A154D-E056-90D0-BDFF-8D2021510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68" y="985756"/>
            <a:ext cx="9685590" cy="34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Tandberg trail - west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0753725" y="20395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 flipV="1">
            <a:off x="10849778" y="539548"/>
            <a:ext cx="75629" cy="43680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ine&#10;&#10;Description automatically generated">
            <a:extLst>
              <a:ext uri="{FF2B5EF4-FFF2-40B4-BE49-F238E27FC236}">
                <a16:creationId xmlns:a16="http://schemas.microsoft.com/office/drawing/2014/main" id="{C93AE7A3-78E9-DD8F-036D-E7F80034F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380" y="1086719"/>
            <a:ext cx="9363348" cy="5219700"/>
          </a:xfrm>
          <a:prstGeom prst="rect">
            <a:avLst/>
          </a:prstGeom>
        </p:spPr>
      </p:pic>
      <p:pic>
        <p:nvPicPr>
          <p:cNvPr id="13" name="Picture 12" descr="A close up of a line&#10;&#10;Description automatically generated">
            <a:extLst>
              <a:ext uri="{FF2B5EF4-FFF2-40B4-BE49-F238E27FC236}">
                <a16:creationId xmlns:a16="http://schemas.microsoft.com/office/drawing/2014/main" id="{525AA0CC-0164-A706-0E31-ADED8A85B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2" y="3592112"/>
            <a:ext cx="4176403" cy="21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Tandberg trail - east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710071" y="20395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 flipV="1">
            <a:off x="11806124" y="539548"/>
            <a:ext cx="75629" cy="43680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ine&#10;&#10;Description automatically generated">
            <a:extLst>
              <a:ext uri="{FF2B5EF4-FFF2-40B4-BE49-F238E27FC236}">
                <a16:creationId xmlns:a16="http://schemas.microsoft.com/office/drawing/2014/main" id="{C93AE7A3-78E9-DD8F-036D-E7F80034F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3" y="1746061"/>
            <a:ext cx="12000881" cy="4593388"/>
          </a:xfrm>
          <a:prstGeom prst="rect">
            <a:avLst/>
          </a:prstGeom>
        </p:spPr>
      </p:pic>
      <p:pic>
        <p:nvPicPr>
          <p:cNvPr id="13" name="Picture 12" descr="A close up of a line&#10;&#10;Description automatically generated">
            <a:extLst>
              <a:ext uri="{FF2B5EF4-FFF2-40B4-BE49-F238E27FC236}">
                <a16:creationId xmlns:a16="http://schemas.microsoft.com/office/drawing/2014/main" id="{525AA0CC-0164-A706-0E31-ADED8A85BD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375" y="134234"/>
            <a:ext cx="4311650" cy="20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Whites bridge road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A662B-30B5-4B6A-8419-86C8843D13A2}"/>
              </a:ext>
            </a:extLst>
          </p:cNvPr>
          <p:cNvSpPr txBox="1"/>
          <p:nvPr/>
        </p:nvSpPr>
        <p:spPr>
          <a:xfrm>
            <a:off x="11710071" y="20395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B98DB6-A285-497B-9114-56D988DA657E}"/>
              </a:ext>
            </a:extLst>
          </p:cNvPr>
          <p:cNvCxnSpPr>
            <a:cxnSpLocks/>
          </p:cNvCxnSpPr>
          <p:nvPr/>
        </p:nvCxnSpPr>
        <p:spPr>
          <a:xfrm flipV="1">
            <a:off x="11806124" y="539548"/>
            <a:ext cx="75629" cy="43680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map&#10;&#10;Description automatically generated">
            <a:extLst>
              <a:ext uri="{FF2B5EF4-FFF2-40B4-BE49-F238E27FC236}">
                <a16:creationId xmlns:a16="http://schemas.microsoft.com/office/drawing/2014/main" id="{48D8A2F5-7746-B261-4B05-7EDCF09B87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258" y="1522835"/>
            <a:ext cx="10338164" cy="2430740"/>
          </a:xfrm>
          <a:prstGeom prst="rect">
            <a:avLst/>
          </a:prstGeom>
        </p:spPr>
      </p:pic>
      <p:pic>
        <p:nvPicPr>
          <p:cNvPr id="10" name="Picture 9" descr="A close-up of a map&#10;&#10;Description automatically generated">
            <a:extLst>
              <a:ext uri="{FF2B5EF4-FFF2-40B4-BE49-F238E27FC236}">
                <a16:creationId xmlns:a16="http://schemas.microsoft.com/office/drawing/2014/main" id="{8ED7E094-EC39-3929-2CFE-29DA02749B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958" y="4000499"/>
            <a:ext cx="9656453" cy="2282087"/>
          </a:xfrm>
          <a:prstGeom prst="rect">
            <a:avLst/>
          </a:prstGeom>
        </p:spPr>
      </p:pic>
      <p:pic>
        <p:nvPicPr>
          <p:cNvPr id="12" name="Picture 11" descr="A close-up of a map&#10;&#10;Description automatically generated">
            <a:extLst>
              <a:ext uri="{FF2B5EF4-FFF2-40B4-BE49-F238E27FC236}">
                <a16:creationId xmlns:a16="http://schemas.microsoft.com/office/drawing/2014/main" id="{72552905-DC6E-F796-84DA-1758889760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354" y="237428"/>
            <a:ext cx="4346089" cy="195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Route 302 &amp; River road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7216AA65-ADE2-66EE-1325-5CF2A296A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634" y="1049478"/>
            <a:ext cx="6616609" cy="51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Route 302 &amp; Tandberg trail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ine&#10;&#10;Description automatically generated">
            <a:extLst>
              <a:ext uri="{FF2B5EF4-FFF2-40B4-BE49-F238E27FC236}">
                <a16:creationId xmlns:a16="http://schemas.microsoft.com/office/drawing/2014/main" id="{4F039AEB-B10F-28BB-07FD-4F15B5F94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978" y="1077553"/>
            <a:ext cx="6076043" cy="5506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Route 302 &amp; Landing road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ine&#10;&#10;Description automatically generated">
            <a:extLst>
              <a:ext uri="{FF2B5EF4-FFF2-40B4-BE49-F238E27FC236}">
                <a16:creationId xmlns:a16="http://schemas.microsoft.com/office/drawing/2014/main" id="{4F039AEB-B10F-28BB-07FD-4F15B5F94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978" y="1352550"/>
            <a:ext cx="6076043" cy="5231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8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sz="3100" dirty="0"/>
              <a:t>Route 302 &amp; franklin drive &amp; middle connector</a:t>
            </a:r>
            <a:r>
              <a:rPr lang="en-US" dirty="0"/>
              <a:t>	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line&#10;&#10;Description automatically generated">
            <a:extLst>
              <a:ext uri="{FF2B5EF4-FFF2-40B4-BE49-F238E27FC236}">
                <a16:creationId xmlns:a16="http://schemas.microsoft.com/office/drawing/2014/main" id="{4F039AEB-B10F-28BB-07FD-4F15B5F94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978" y="1352550"/>
            <a:ext cx="6076043" cy="5231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94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4320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Route 302 &amp; whites bridge road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>
            <a:off x="11222940" y="574904"/>
            <a:ext cx="523059" cy="15973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F7996CFB-CE24-58BE-E261-EDCEAD7AE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76" y="1005027"/>
            <a:ext cx="6267450" cy="533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1563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Tandberg trail &amp; west connector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 flipV="1">
            <a:off x="11269241" y="734636"/>
            <a:ext cx="476758" cy="46307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2C00A9B7-1E31-7280-35B8-63C18CA5C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25" y="1069587"/>
            <a:ext cx="10970950" cy="52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10669434" cy="790687"/>
          </a:xfrm>
        </p:spPr>
        <p:txBody>
          <a:bodyPr anchor="ctr">
            <a:normAutofit/>
          </a:bodyPr>
          <a:lstStyle/>
          <a:p>
            <a:r>
              <a:rPr lang="en-US" dirty="0"/>
              <a:t>Project area and descriptions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A3038797-2954-4E39-A5C2-7979040D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200894-0B2C-EAB0-D5FE-BB1CFC55F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95313"/>
            <a:ext cx="10346705" cy="33456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• </a:t>
            </a:r>
            <a:r>
              <a:rPr lang="en-US" sz="2400" b="1" u="sng" dirty="0"/>
              <a:t>Construct an East Side Connector Road- </a:t>
            </a:r>
            <a:r>
              <a:rPr lang="en-US" sz="2400" dirty="0"/>
              <a:t>Extend new road from Route 115 up to the termini of franklin Drive.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• </a:t>
            </a:r>
            <a:r>
              <a:rPr lang="en-US" sz="2400" b="1" u="sng" dirty="0"/>
              <a:t>West Side Connector Road- </a:t>
            </a:r>
            <a:r>
              <a:rPr lang="en-US" sz="2400" dirty="0"/>
              <a:t>Consist of Roadway improvements on Manchester Drive from the intersection of Route 35 and extending .56 miles and a new road extending Manchester Drive northerly .55 miles to Whites Bridge Road.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• </a:t>
            </a:r>
            <a:r>
              <a:rPr lang="en-US" sz="2400" b="1" u="sng" dirty="0"/>
              <a:t>Middle Connector Road- </a:t>
            </a:r>
            <a:r>
              <a:rPr lang="en-US" sz="2400" dirty="0"/>
              <a:t>Extends from the Intersection of Route 302/Franklin Drive to the Landing Road.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3192-82B8-4A1C-8D28-A8ECC319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1563"/>
            <a:ext cx="11208185" cy="926145"/>
          </a:xfrm>
        </p:spPr>
        <p:txBody>
          <a:bodyPr>
            <a:normAutofit/>
          </a:bodyPr>
          <a:lstStyle/>
          <a:p>
            <a:r>
              <a:rPr lang="en-US" dirty="0"/>
              <a:t>Tandberg trail &amp; east connector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18377556-E483-44A9-BEB9-ED310BDE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77189-B4EC-B206-8141-F20E5B533B59}"/>
              </a:ext>
            </a:extLst>
          </p:cNvPr>
          <p:cNvSpPr txBox="1"/>
          <p:nvPr/>
        </p:nvSpPr>
        <p:spPr>
          <a:xfrm>
            <a:off x="11745999" y="54997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9E269-8B36-EB05-0C1D-4482C10784F8}"/>
              </a:ext>
            </a:extLst>
          </p:cNvPr>
          <p:cNvCxnSpPr>
            <a:cxnSpLocks/>
          </p:cNvCxnSpPr>
          <p:nvPr/>
        </p:nvCxnSpPr>
        <p:spPr>
          <a:xfrm flipV="1">
            <a:off x="11269241" y="734636"/>
            <a:ext cx="476758" cy="463072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B17970F-D793-B098-B07D-DCB45B6EE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491" y="966172"/>
            <a:ext cx="9631018" cy="53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9720072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Timeline &amp; Communications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598E3-6429-4F0C-BA0A-A89E3069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624" y="1737360"/>
            <a:ext cx="6599079" cy="3089361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Project Schedule</a:t>
            </a:r>
          </a:p>
          <a:p>
            <a:pPr lvl="1"/>
            <a:r>
              <a:rPr lang="en-US" sz="2800" dirty="0"/>
              <a:t>Tonight – Preliminary Public Meeting</a:t>
            </a:r>
          </a:p>
          <a:p>
            <a:pPr lvl="1"/>
            <a:r>
              <a:rPr lang="en-US" sz="2800" dirty="0"/>
              <a:t>February 2025 – Formal Public Meeting</a:t>
            </a:r>
          </a:p>
          <a:p>
            <a:pPr lvl="1"/>
            <a:r>
              <a:rPr lang="en-US" sz="2800" dirty="0"/>
              <a:t>June 2027 – Project Advertise</a:t>
            </a:r>
          </a:p>
          <a:p>
            <a:pPr lvl="1"/>
            <a:r>
              <a:rPr lang="en-US" sz="2800" dirty="0"/>
              <a:t>Fall 2027 – Construction Begins</a:t>
            </a:r>
          </a:p>
          <a:p>
            <a:pPr lvl="1"/>
            <a:r>
              <a:rPr lang="en-US" sz="2800" dirty="0"/>
              <a:t>Fall 2030 – Construction Complete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94A36B1C-3A1F-44CA-8B0A-276D60281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9720072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Timeline &amp; Communications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B05DB3BD-7F4B-4B7F-86BA-C4E61B43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F10EC1-BC96-01E3-022B-10384C47A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624" y="1737360"/>
            <a:ext cx="6599079" cy="3089361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Project Funding</a:t>
            </a:r>
          </a:p>
          <a:p>
            <a:pPr lvl="1"/>
            <a:r>
              <a:rPr lang="en-US" sz="2800" dirty="0"/>
              <a:t>Federal RAISE Grant (80%)</a:t>
            </a:r>
          </a:p>
          <a:p>
            <a:pPr lvl="1"/>
            <a:r>
              <a:rPr lang="en-US" sz="2800" dirty="0"/>
              <a:t>State (10%)</a:t>
            </a:r>
          </a:p>
          <a:p>
            <a:pPr lvl="1"/>
            <a:r>
              <a:rPr lang="en-US" sz="2800" dirty="0"/>
              <a:t>Town of Windham (10%)</a:t>
            </a:r>
          </a:p>
        </p:txBody>
      </p:sp>
    </p:spTree>
    <p:extLst>
      <p:ext uri="{BB962C8B-B14F-4D97-AF65-F5344CB8AC3E}">
        <p14:creationId xmlns:p14="http://schemas.microsoft.com/office/powerpoint/2010/main" val="2299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274320"/>
            <a:ext cx="9720072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598E3-6429-4F0C-BA0A-A89E3069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09898"/>
            <a:ext cx="9720073" cy="1732199"/>
          </a:xfrm>
        </p:spPr>
        <p:txBody>
          <a:bodyPr/>
          <a:lstStyle/>
          <a:p>
            <a:r>
              <a:rPr lang="en-US" b="1" u="sng" dirty="0"/>
              <a:t>Ground Rules:</a:t>
            </a:r>
          </a:p>
          <a:p>
            <a:r>
              <a:rPr lang="en-US" dirty="0"/>
              <a:t>Ground rules- Please raise your hand, when called upon, please go to the podium state your name and address and who you are representing. One person at a time.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3D80A322-328D-4025-A8DA-7C300522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4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332" y="2697480"/>
            <a:ext cx="4903336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Introductions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A3038797-2954-4E39-A5C2-7979040D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6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643" y="2697480"/>
            <a:ext cx="7672713" cy="1463040"/>
          </a:xfrm>
        </p:spPr>
        <p:txBody>
          <a:bodyPr anchor="ctr">
            <a:normAutofit/>
          </a:bodyPr>
          <a:lstStyle/>
          <a:p>
            <a:r>
              <a:rPr lang="en-US" dirty="0"/>
              <a:t>Technical Presentation</a:t>
            </a:r>
          </a:p>
        </p:txBody>
      </p:sp>
      <p:pic>
        <p:nvPicPr>
          <p:cNvPr id="5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A3038797-2954-4E39-A5C2-7979040D7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274320"/>
            <a:ext cx="11585195" cy="79947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 continuation of north Windham moves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2F1B326C-813E-434E-9C8C-27D1CAD1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7699C-13DE-9E8E-116B-3F5F82EE0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74" y="1048624"/>
            <a:ext cx="6632251" cy="51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2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274320"/>
            <a:ext cx="11585195" cy="79947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 continuation of north Windham moves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2F1B326C-813E-434E-9C8C-27D1CAD1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638D21-EBA4-C72C-D932-A3D9F4F0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09898"/>
            <a:ext cx="9720073" cy="4499462"/>
          </a:xfrm>
        </p:spPr>
        <p:txBody>
          <a:bodyPr/>
          <a:lstStyle/>
          <a:p>
            <a:r>
              <a:rPr lang="en-US" sz="3200" dirty="0"/>
              <a:t>The purpose of the North Windham Moves Study was to </a:t>
            </a:r>
            <a:r>
              <a:rPr lang="en-US" sz="3200" b="1" dirty="0"/>
              <a:t>evaluate, analyze and improve local mobility and accessibility</a:t>
            </a:r>
            <a:r>
              <a:rPr lang="en-US" sz="3200" dirty="0"/>
              <a:t> for the North Windham Downtown District while also </a:t>
            </a:r>
            <a:r>
              <a:rPr lang="en-US" sz="3200" b="1" dirty="0"/>
              <a:t>providing for safety and mobility </a:t>
            </a:r>
            <a:r>
              <a:rPr lang="en-US" sz="3200" dirty="0"/>
              <a:t>improvements for regional users along the Route 302 corridor.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274320"/>
            <a:ext cx="11585195" cy="79947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 continuation of north Windham moves</a:t>
            </a:r>
          </a:p>
        </p:txBody>
      </p:sp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2F1B326C-813E-434E-9C8C-27D1CAD1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638D21-EBA4-C72C-D932-A3D9F4F0E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35" y="1242508"/>
            <a:ext cx="10044954" cy="5341172"/>
          </a:xfrm>
        </p:spPr>
        <p:txBody>
          <a:bodyPr/>
          <a:lstStyle/>
          <a:p>
            <a:r>
              <a:rPr lang="en-US" sz="2800" dirty="0"/>
              <a:t>The North Windham Moves Study enhanced and built upon the good ideas form prior studies.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Service Road Study – 2007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Lakes Region Transit Service Study – 2011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21</a:t>
            </a:r>
            <a:r>
              <a:rPr lang="en-US" sz="2800" baseline="30000" dirty="0"/>
              <a:t>st</a:t>
            </a:r>
            <a:r>
              <a:rPr lang="en-US" sz="2800" dirty="0"/>
              <a:t> Century Downtown Plan – 2013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Multi-Modal Route 302 Corridor Plan – 2013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Lakes Region Bus Service Assessment – 2014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Town of Windham Complete Streets Policy – 2014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 Town of Windham Comprehensive Plan – 2017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ww.vhb.com/Style%20Library/vhb/images/VHB_logo.png">
            <a:extLst>
              <a:ext uri="{FF2B5EF4-FFF2-40B4-BE49-F238E27FC236}">
                <a16:creationId xmlns:a16="http://schemas.microsoft.com/office/drawing/2014/main" id="{BB367F4C-4DC5-4AF2-89E2-C9AC35E5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47" y="6423177"/>
            <a:ext cx="694705" cy="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0FEAF12-32CD-6B8F-FBA1-7FD215707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08" y="213246"/>
            <a:ext cx="10818384" cy="61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2">
      <a:dk1>
        <a:srgbClr val="262626"/>
      </a:dk1>
      <a:lt1>
        <a:sysClr val="window" lastClr="FFFFFF"/>
      </a:lt1>
      <a:dk2>
        <a:srgbClr val="335B74"/>
      </a:dk2>
      <a:lt2>
        <a:srgbClr val="DFE3E5"/>
      </a:lt2>
      <a:accent1>
        <a:srgbClr val="D1EEF9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edot2019.potx" id="{20080BB7-3CC6-4549-80A2-10661286BFF0}" vid="{6950AFC4-B812-4F09-AD36-FFADD0471E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d942c9-e15f-4a40-bbed-ed0c06894e02">
      <Terms xmlns="http://schemas.microsoft.com/office/infopath/2007/PartnerControls"/>
    </lcf76f155ced4ddcb4097134ff3c332f>
    <TaxCatchAll xmlns="b4fac5e7-0b6e-46dc-b054-05eb3349bd90" xsi:nil="true"/>
    <_dlc_DocId xmlns="b4fac5e7-0b6e-46dc-b054-05eb3349bd90">MC2TZYJ3J44U-1462820894-291173</_dlc_DocId>
    <_dlc_DocIdUrl xmlns="b4fac5e7-0b6e-46dc-b054-05eb3349bd90">
      <Url>https://stateofmaine.sharepoint.com/sites/MaineDOT-Work/_layouts/15/DocIdRedir.aspx?ID=MC2TZYJ3J44U-1462820894-291173</Url>
      <Description>MC2TZYJ3J44U-1462820894-291173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9B6B7DC441ED4F8AD46DC8F4653697" ma:contentTypeVersion="15" ma:contentTypeDescription="Create a new document." ma:contentTypeScope="" ma:versionID="852521bb86b563f1bdb08618dbb35b5b">
  <xsd:schema xmlns:xsd="http://www.w3.org/2001/XMLSchema" xmlns:xs="http://www.w3.org/2001/XMLSchema" xmlns:p="http://schemas.microsoft.com/office/2006/metadata/properties" xmlns:ns2="b4fac5e7-0b6e-46dc-b054-05eb3349bd90" xmlns:ns3="74d942c9-e15f-4a40-bbed-ed0c06894e02" targetNamespace="http://schemas.microsoft.com/office/2006/metadata/properties" ma:root="true" ma:fieldsID="17b56d468dad45c128fc4e7b9e26c572" ns2:_="" ns3:_="">
    <xsd:import namespace="b4fac5e7-0b6e-46dc-b054-05eb3349bd90"/>
    <xsd:import namespace="74d942c9-e15f-4a40-bbed-ed0c06894e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ac5e7-0b6e-46dc-b054-05eb3349bd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d8e25bb-4e90-435e-9381-c046f5c57c83}" ma:internalName="TaxCatchAll" ma:showField="CatchAllData" ma:web="b4fac5e7-0b6e-46dc-b054-05eb3349bd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942c9-e15f-4a40-bbed-ed0c06894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CF10A34-1709-4A68-B37A-67F9606806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662830-EFE3-494A-A416-11042599979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7b40a20-e3b3-40be-9120-a7a906d9dd82"/>
    <ds:schemaRef ds:uri="http://purl.org/dc/terms/"/>
    <ds:schemaRef ds:uri="ac31ac6e-8afe-4c51-845f-9deadc1af90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3909B4-0245-4FB3-BD7C-98573EA3DEE3}"/>
</file>

<file path=customXml/itemProps4.xml><?xml version="1.0" encoding="utf-8"?>
<ds:datastoreItem xmlns:ds="http://schemas.openxmlformats.org/officeDocument/2006/customXml" ds:itemID="{82B5B3D1-F17F-41B7-AC1F-A7D8EACA4BD1}"/>
</file>

<file path=docProps/app.xml><?xml version="1.0" encoding="utf-8"?>
<Properties xmlns="http://schemas.openxmlformats.org/officeDocument/2006/extended-properties" xmlns:vt="http://schemas.openxmlformats.org/officeDocument/2006/docPropsVTypes">
  <TotalTime>4405</TotalTime>
  <Words>1394</Words>
  <Application>Microsoft Office PowerPoint</Application>
  <PresentationFormat>Widescreen</PresentationFormat>
  <Paragraphs>245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Arial</vt:lpstr>
      <vt:lpstr>Century Gothic</vt:lpstr>
      <vt:lpstr>Tw Cen MT</vt:lpstr>
      <vt:lpstr>Tw Cen MT Condensed</vt:lpstr>
      <vt:lpstr>Wingdings</vt:lpstr>
      <vt:lpstr>Wingdings 3</vt:lpstr>
      <vt:lpstr>Integral</vt:lpstr>
      <vt:lpstr>North Windham Improvements   </vt:lpstr>
      <vt:lpstr>Project area and descriptions</vt:lpstr>
      <vt:lpstr>Project area and descriptions</vt:lpstr>
      <vt:lpstr>Introductions</vt:lpstr>
      <vt:lpstr>Technical Presentation</vt:lpstr>
      <vt:lpstr>A continuation of north Windham moves</vt:lpstr>
      <vt:lpstr>A continuation of north Windham moves</vt:lpstr>
      <vt:lpstr>A continuation of north Windham moves</vt:lpstr>
      <vt:lpstr>PowerPoint Presentation</vt:lpstr>
      <vt:lpstr>Project Segments</vt:lpstr>
      <vt:lpstr>High Crash locations</vt:lpstr>
      <vt:lpstr>PowerPoint Presentation</vt:lpstr>
      <vt:lpstr>New Pedestrian facilities</vt:lpstr>
      <vt:lpstr>Route 302 – River rd to Tandberg tr</vt:lpstr>
      <vt:lpstr>Route 302 – Tandberg tr to Franklin DR</vt:lpstr>
      <vt:lpstr>Route 302 – Franklin DR to Whites bridge rd</vt:lpstr>
      <vt:lpstr>West Connector – Manchester rd</vt:lpstr>
      <vt:lpstr>West Connector – New roadway</vt:lpstr>
      <vt:lpstr>east Connector</vt:lpstr>
      <vt:lpstr>Middle connector &amp; Franklin Dr</vt:lpstr>
      <vt:lpstr>Tandberg trail - west</vt:lpstr>
      <vt:lpstr>Tandberg trail - east</vt:lpstr>
      <vt:lpstr>Whites bridge road</vt:lpstr>
      <vt:lpstr>Route 302 &amp; River road</vt:lpstr>
      <vt:lpstr>Route 302 &amp; Tandberg trail</vt:lpstr>
      <vt:lpstr>Route 302 &amp; Landing road</vt:lpstr>
      <vt:lpstr>Route 302 &amp; franklin drive &amp; middle connector </vt:lpstr>
      <vt:lpstr>Route 302 &amp; whites bridge road</vt:lpstr>
      <vt:lpstr>Tandberg trail &amp; west connector</vt:lpstr>
      <vt:lpstr>Tandberg trail &amp; east connector</vt:lpstr>
      <vt:lpstr>Timeline &amp; Communications</vt:lpstr>
      <vt:lpstr>Timeline &amp; Communications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Town, Stillwater Ave Highway Reconstruction, Intersection Improvements, and Bridge Replacement</dc:title>
  <dc:creator>Walton, Cece</dc:creator>
  <cp:lastModifiedBy>Doyle, Geoff</cp:lastModifiedBy>
  <cp:revision>99</cp:revision>
  <cp:lastPrinted>2024-06-04T15:07:07Z</cp:lastPrinted>
  <dcterms:created xsi:type="dcterms:W3CDTF">2020-07-14T21:37:44Z</dcterms:created>
  <dcterms:modified xsi:type="dcterms:W3CDTF">2024-07-19T11:33:58Z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0x010100479B6B7DC441ED4F8AD46DC8F4653697</vt:lpwstr>
  </property>
  <property fmtid="{D5CDD505-2E9C-101B-9397-08002B2CF9AE}" pid="3" name="_dlc_DocIdItemGuid">
    <vt:lpwstr>176b1609-b97f-4206-969e-361d464327c0</vt:lpwstr>
  </property>
</Properties>
</file>