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6" r:id="rId5"/>
    <p:sldId id="259" r:id="rId6"/>
    <p:sldId id="267" r:id="rId7"/>
    <p:sldId id="260" r:id="rId8"/>
    <p:sldId id="265" r:id="rId9"/>
    <p:sldId id="261" r:id="rId10"/>
    <p:sldId id="268" r:id="rId11"/>
    <p:sldId id="262" r:id="rId12"/>
    <p:sldId id="26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9360B-9CB8-4C2E-AAAF-217063FF2A80}" type="datetimeFigureOut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33BA-D515-4DD1-8CE3-A0F5D451D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BA114-479F-4C68-99D0-BD825621C7D3}" type="datetimeFigureOut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9E2D1-BDA4-45AF-A1A0-CD219E27D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F579-FB03-4B76-A185-CDE1AD76728D}" type="datetimeFigureOut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04522-F8EA-4149-BF42-544AF24F2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64164-91FC-4921-9605-6C6F2076C62A}" type="datetimeFigureOut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C83E3-8149-479F-B35F-C609C23B0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497DD-450C-4C52-BC5C-E7A6C9193FCD}" type="datetimeFigureOut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0E7B1-1DA5-4202-BE97-EC054750D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4AD14-72CA-4FD6-A0FE-70A18412D21F}" type="datetimeFigureOut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42E8B-EEF3-4739-B3F1-1BF83268F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4CD98-D216-4BA9-8455-EAC94BA74009}" type="datetimeFigureOut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45253-973C-4809-9EDF-7B0CC4C41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00247-08A3-4719-9DB9-F3FAA403FF90}" type="datetimeFigureOut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07BA3-1177-4E8D-819C-A5508E445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75540-63FA-4EAC-BB55-F77834D7D41D}" type="datetimeFigureOut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54304-F0EA-4F43-8F69-96779BF4D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CE21C-9EA5-4E0E-9899-AB581AC14BED}" type="datetimeFigureOut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BA976-735A-44C1-B26C-7478A2A96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BBAB2-4718-4633-80C4-97DC4C6F30AC}" type="datetimeFigureOut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AB0D1-9C5C-41B8-9B0D-AA4A46265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B6C00D-C119-4B50-9EE6-06F745EA26A8}" type="datetimeFigureOut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EEEB71-4E01-447A-92CF-B264F510A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Tower Sections</a:t>
            </a:r>
          </a:p>
        </p:txBody>
      </p:sp>
      <p:pic>
        <p:nvPicPr>
          <p:cNvPr id="13314" name="Picture 4" descr="DSC00119_2"/>
          <p:cNvPicPr>
            <a:picLocks noChangeAspect="1" noChangeArrowheads="1"/>
          </p:cNvPicPr>
          <p:nvPr/>
        </p:nvPicPr>
        <p:blipFill>
          <a:blip r:embed="rId2"/>
          <a:srcRect l="12500" t="13333" r="65834" b="33333"/>
          <a:stretch>
            <a:fillRect/>
          </a:stretch>
        </p:blipFill>
        <p:spPr bwMode="auto">
          <a:xfrm>
            <a:off x="457200" y="1219200"/>
            <a:ext cx="2911475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479801" y="2516187"/>
            <a:ext cx="5486400" cy="2740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990600" y="2209800"/>
            <a:ext cx="3810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66800" y="3581400"/>
            <a:ext cx="3810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43000" y="4953000"/>
            <a:ext cx="3810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09800" y="2133600"/>
            <a:ext cx="3810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86000" y="3505200"/>
            <a:ext cx="3810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38400" y="4724400"/>
            <a:ext cx="3810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2750"/>
          </a:xfrm>
        </p:spPr>
        <p:txBody>
          <a:bodyPr/>
          <a:lstStyle/>
          <a:p>
            <a:pPr eaLnBrk="1" hangingPunct="1"/>
            <a:r>
              <a:rPr lang="en-US" smtClean="0"/>
              <a:t>Cable Bent Saddle Details</a:t>
            </a:r>
          </a:p>
        </p:txBody>
      </p:sp>
      <p:sp>
        <p:nvSpPr>
          <p:cNvPr id="22530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685800"/>
            <a:ext cx="3657600" cy="5440363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mtClean="0"/>
              <a:t>CBS 1-4 shall consist of the original cable bent saddles as shown on page 14 of the original drawings.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Cable can either be removed or cut above and below saddles.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Saddles can either be unbolted or top of bent post can be flame cut.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Portions of the current saddle configuration that are part of the main cable retrofit need not be saved.</a:t>
            </a:r>
          </a:p>
          <a:p>
            <a:pPr eaLnBrk="1" hangingPunct="1">
              <a:buFont typeface="Arial" charset="0"/>
              <a:buChar char="•"/>
            </a:pPr>
            <a:endParaRPr lang="en-US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 r="22643"/>
          <a:stretch>
            <a:fillRect/>
          </a:stretch>
        </p:blipFill>
        <p:spPr bwMode="auto">
          <a:xfrm>
            <a:off x="4572000" y="762000"/>
            <a:ext cx="3810000" cy="38528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 rot="5400000">
            <a:off x="4953000" y="1676400"/>
            <a:ext cx="2667000" cy="3581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Suspender Cables with End Sockets</a:t>
            </a:r>
          </a:p>
        </p:txBody>
      </p:sp>
      <p:pic>
        <p:nvPicPr>
          <p:cNvPr id="23554" name="Picture 5" descr="DSC000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752600"/>
            <a:ext cx="6507163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100388" y="3276600"/>
            <a:ext cx="381000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26050" y="3200400"/>
            <a:ext cx="381000" cy="1965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2750"/>
          </a:xfrm>
        </p:spPr>
        <p:txBody>
          <a:bodyPr/>
          <a:lstStyle/>
          <a:p>
            <a:pPr eaLnBrk="1" hangingPunct="1"/>
            <a:r>
              <a:rPr lang="en-US" smtClean="0"/>
              <a:t>Suspender Cable Details</a:t>
            </a:r>
          </a:p>
        </p:txBody>
      </p:sp>
      <p:sp>
        <p:nvSpPr>
          <p:cNvPr id="24578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3200400" cy="5211763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mtClean="0"/>
              <a:t>SC 1-4 are to be salvaged by removing (and saving) the pins, or alternately, by flame cutting the base of the pad-eye plates to which the pins attach.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The salvaged cables shall be kept in one piece.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The supplementary cables used in the retrofit need not be saved.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SC 1 is to be taken from panel point 4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SC 2 is to be taken from panel point 6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SC 3 is to be taken from panel point 52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SC 4 is to be taken from panel point 54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As each panel point location may correspond to four different but identical locations on the actual bridge, the pieces shall be salvaged from the least damaged of the four pieces.</a:t>
            </a:r>
          </a:p>
        </p:txBody>
      </p:sp>
      <p:grpSp>
        <p:nvGrpSpPr>
          <p:cNvPr id="24579" name="Group 14"/>
          <p:cNvGrpSpPr>
            <a:grpSpLocks/>
          </p:cNvGrpSpPr>
          <p:nvPr/>
        </p:nvGrpSpPr>
        <p:grpSpPr bwMode="auto">
          <a:xfrm>
            <a:off x="3657600" y="990600"/>
            <a:ext cx="5108575" cy="4814888"/>
            <a:chOff x="3657600" y="990600"/>
            <a:chExt cx="5109064" cy="4815391"/>
          </a:xfrm>
        </p:grpSpPr>
        <p:grpSp>
          <p:nvGrpSpPr>
            <p:cNvPr id="24580" name="Group 10"/>
            <p:cNvGrpSpPr>
              <a:grpSpLocks/>
            </p:cNvGrpSpPr>
            <p:nvPr/>
          </p:nvGrpSpPr>
          <p:grpSpPr bwMode="auto">
            <a:xfrm>
              <a:off x="3657600" y="990600"/>
              <a:ext cx="5033962" cy="4815391"/>
              <a:chOff x="3657600" y="990600"/>
              <a:chExt cx="5033962" cy="4815391"/>
            </a:xfrm>
          </p:grpSpPr>
          <p:pic>
            <p:nvPicPr>
              <p:cNvPr id="24583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657600" y="990600"/>
                <a:ext cx="5033962" cy="4815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0" name="Straight Connector 9"/>
              <p:cNvCxnSpPr/>
              <p:nvPr/>
            </p:nvCxnSpPr>
            <p:spPr>
              <a:xfrm>
                <a:off x="4808648" y="4853391"/>
                <a:ext cx="1447939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581" name="TextBox 11"/>
            <p:cNvSpPr txBox="1">
              <a:spLocks noChangeArrowheads="1"/>
            </p:cNvSpPr>
            <p:nvPr/>
          </p:nvSpPr>
          <p:spPr bwMode="auto">
            <a:xfrm>
              <a:off x="6858000" y="3962400"/>
              <a:ext cx="190866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Flame cut location</a:t>
              </a:r>
            </a:p>
            <a:p>
              <a:r>
                <a:rPr lang="en-US">
                  <a:latin typeface="Calibri" pitchFamily="34" charset="0"/>
                </a:rPr>
                <a:t>if pins are not to</a:t>
              </a:r>
            </a:p>
            <a:p>
              <a:r>
                <a:rPr lang="en-US">
                  <a:latin typeface="Calibri" pitchFamily="34" charset="0"/>
                </a:rPr>
                <a:t>be removed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6196256" y="4162756"/>
              <a:ext cx="685866" cy="6858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27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Tower Section Details (1 of 3)</a:t>
            </a:r>
            <a:endParaRPr lang="en-US" dirty="0"/>
          </a:p>
        </p:txBody>
      </p:sp>
      <p:sp>
        <p:nvSpPr>
          <p:cNvPr id="14338" name="Text Placeholder 13"/>
          <p:cNvSpPr>
            <a:spLocks noGrp="1"/>
          </p:cNvSpPr>
          <p:nvPr>
            <p:ph type="body" sz="half" idx="2"/>
          </p:nvPr>
        </p:nvSpPr>
        <p:spPr>
          <a:xfrm>
            <a:off x="457200" y="685800"/>
            <a:ext cx="3008313" cy="5440363"/>
          </a:xfrm>
        </p:spPr>
        <p:txBody>
          <a:bodyPr/>
          <a:lstStyle/>
          <a:p>
            <a:pPr eaLnBrk="1" hangingPunct="1"/>
            <a:r>
              <a:rPr lang="en-US" smtClean="0"/>
              <a:t>Sections TT1-TT4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Two identical sections from each tower (four total)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Flame cut at EL 205 and EL 225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Sections are between diaphragm centered at EL 230.5 and diaphragm centered at EL 200.5.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Sections should be approximately 20 ft in length.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Sections should not contain any portion of the diaphragms.</a:t>
            </a:r>
          </a:p>
        </p:txBody>
      </p:sp>
      <p:grpSp>
        <p:nvGrpSpPr>
          <p:cNvPr id="14339" name="Group 18"/>
          <p:cNvGrpSpPr>
            <a:grpSpLocks/>
          </p:cNvGrpSpPr>
          <p:nvPr/>
        </p:nvGrpSpPr>
        <p:grpSpPr bwMode="auto">
          <a:xfrm>
            <a:off x="3048000" y="152400"/>
            <a:ext cx="5584825" cy="6534150"/>
            <a:chOff x="3048000" y="152400"/>
            <a:chExt cx="5585299" cy="6534150"/>
          </a:xfrm>
        </p:grpSpPr>
        <p:pic>
          <p:nvPicPr>
            <p:cNvPr id="1434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86200" y="152400"/>
              <a:ext cx="4747099" cy="653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4419716" y="2362200"/>
              <a:ext cx="914478" cy="3886200"/>
            </a:xfrm>
            <a:prstGeom prst="rect">
              <a:avLst/>
            </a:prstGeom>
            <a:solidFill>
              <a:srgbClr val="FF0000">
                <a:alpha val="5000"/>
              </a:srgbClr>
            </a:solidFill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3657652" y="4953000"/>
              <a:ext cx="990684" cy="533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43" name="TextBox 17"/>
            <p:cNvSpPr txBox="1">
              <a:spLocks noChangeArrowheads="1"/>
            </p:cNvSpPr>
            <p:nvPr/>
          </p:nvSpPr>
          <p:spPr bwMode="auto">
            <a:xfrm>
              <a:off x="3048000" y="5288796"/>
              <a:ext cx="762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keep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889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Tower Section Details (2 of 3)</a:t>
            </a:r>
            <a:endParaRPr lang="en-US" dirty="0"/>
          </a:p>
        </p:txBody>
      </p:sp>
      <p:sp>
        <p:nvSpPr>
          <p:cNvPr id="1536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838200"/>
            <a:ext cx="3008313" cy="5287963"/>
          </a:xfrm>
        </p:spPr>
        <p:txBody>
          <a:bodyPr/>
          <a:lstStyle/>
          <a:p>
            <a:pPr eaLnBrk="1" hangingPunct="1"/>
            <a:r>
              <a:rPr lang="en-US" smtClean="0"/>
              <a:t>Sections TM1-TM4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Two identical sections from each tower (four total)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Flame cut at EL 175 and EL 195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Sections are between diaphragm centered at EL 200.5 and diaphragm centered at EL 170.5.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Sections should be approximately 20 ft in length.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Sections should not contain any portion of the diaphragms.</a:t>
            </a:r>
          </a:p>
          <a:p>
            <a:pPr eaLnBrk="1" hangingPunct="1"/>
            <a:endParaRPr lang="en-US" smtClean="0"/>
          </a:p>
        </p:txBody>
      </p:sp>
      <p:grpSp>
        <p:nvGrpSpPr>
          <p:cNvPr id="15363" name="Group 12"/>
          <p:cNvGrpSpPr>
            <a:grpSpLocks/>
          </p:cNvGrpSpPr>
          <p:nvPr/>
        </p:nvGrpSpPr>
        <p:grpSpPr bwMode="auto">
          <a:xfrm>
            <a:off x="2895600" y="101600"/>
            <a:ext cx="5638800" cy="6418263"/>
            <a:chOff x="2895600" y="100828"/>
            <a:chExt cx="5638800" cy="6418482"/>
          </a:xfrm>
        </p:grpSpPr>
        <p:pic>
          <p:nvPicPr>
            <p:cNvPr id="15364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33800" y="100828"/>
              <a:ext cx="4800600" cy="6418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65" name="Group 8"/>
            <p:cNvGrpSpPr>
              <a:grpSpLocks/>
            </p:cNvGrpSpPr>
            <p:nvPr/>
          </p:nvGrpSpPr>
          <p:grpSpPr bwMode="auto">
            <a:xfrm>
              <a:off x="2895600" y="1828800"/>
              <a:ext cx="2286000" cy="4038600"/>
              <a:chOff x="3048000" y="1981200"/>
              <a:chExt cx="2286000" cy="40386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419600" y="1980487"/>
                <a:ext cx="914400" cy="4038738"/>
              </a:xfrm>
              <a:prstGeom prst="rect">
                <a:avLst/>
              </a:prstGeom>
              <a:solidFill>
                <a:srgbClr val="FF0000">
                  <a:alpha val="5000"/>
                </a:srgbClr>
              </a:solidFill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 flipV="1">
                <a:off x="3657600" y="4952389"/>
                <a:ext cx="990600" cy="53341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68" name="TextBox 7"/>
              <p:cNvSpPr txBox="1">
                <a:spLocks noChangeArrowheads="1"/>
              </p:cNvSpPr>
              <p:nvPr/>
            </p:nvSpPr>
            <p:spPr bwMode="auto">
              <a:xfrm>
                <a:off x="3048000" y="5288796"/>
                <a:ext cx="762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keep</a:t>
                </a: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889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Tower Section Details (3 of 3)</a:t>
            </a:r>
            <a:endParaRPr lang="en-US" dirty="0"/>
          </a:p>
        </p:txBody>
      </p:sp>
      <p:sp>
        <p:nvSpPr>
          <p:cNvPr id="1638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838200"/>
            <a:ext cx="3008313" cy="5287963"/>
          </a:xfrm>
        </p:spPr>
        <p:txBody>
          <a:bodyPr/>
          <a:lstStyle/>
          <a:p>
            <a:pPr eaLnBrk="1" hangingPunct="1"/>
            <a:r>
              <a:rPr lang="en-US" smtClean="0"/>
              <a:t>Sections TB1-TB4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Two identical sections from each tower (four total)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Flame cut at EL 137 and EL 157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Sections are between diaphragm centered at EL 170.5 and diaphragm centered at EL 131.5.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Sections should be approximately 20 ft in length.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Sections should not contain any portion of the diaphragms.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0"/>
            <a:ext cx="4554538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876800" y="2209800"/>
            <a:ext cx="914400" cy="4038600"/>
          </a:xfrm>
          <a:prstGeom prst="rect">
            <a:avLst/>
          </a:prstGeom>
          <a:solidFill>
            <a:srgbClr val="FF0000">
              <a:alpha val="5000"/>
            </a:srgb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114800" y="5181600"/>
            <a:ext cx="9906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0" name="TextBox 13"/>
          <p:cNvSpPr txBox="1">
            <a:spLocks noChangeArrowheads="1"/>
          </p:cNvSpPr>
          <p:nvPr/>
        </p:nvSpPr>
        <p:spPr bwMode="auto">
          <a:xfrm>
            <a:off x="3505200" y="5518150"/>
            <a:ext cx="76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keep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Cable Bent Posts</a:t>
            </a:r>
          </a:p>
        </p:txBody>
      </p:sp>
      <p:grpSp>
        <p:nvGrpSpPr>
          <p:cNvPr id="17410" name="Group 9"/>
          <p:cNvGrpSpPr>
            <a:grpSpLocks/>
          </p:cNvGrpSpPr>
          <p:nvPr/>
        </p:nvGrpSpPr>
        <p:grpSpPr bwMode="auto">
          <a:xfrm>
            <a:off x="1219200" y="1371600"/>
            <a:ext cx="5907088" cy="4775200"/>
            <a:chOff x="417513" y="1549400"/>
            <a:chExt cx="4246562" cy="3808413"/>
          </a:xfrm>
        </p:grpSpPr>
        <p:pic>
          <p:nvPicPr>
            <p:cNvPr id="17411" name="Picture 9" descr="DSC00094"/>
            <p:cNvPicPr>
              <a:picLocks noChangeAspect="1" noChangeArrowheads="1"/>
            </p:cNvPicPr>
            <p:nvPr/>
          </p:nvPicPr>
          <p:blipFill>
            <a:blip r:embed="rId2">
              <a:lum bright="12000"/>
            </a:blip>
            <a:srcRect l="16370"/>
            <a:stretch>
              <a:fillRect/>
            </a:stretch>
          </p:blipFill>
          <p:spPr bwMode="auto">
            <a:xfrm>
              <a:off x="417513" y="1549400"/>
              <a:ext cx="4246562" cy="3808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2" name="Oval 11"/>
            <p:cNvSpPr>
              <a:spLocks noChangeArrowheads="1"/>
            </p:cNvSpPr>
            <p:nvPr/>
          </p:nvSpPr>
          <p:spPr bwMode="auto">
            <a:xfrm>
              <a:off x="2655888" y="3122613"/>
              <a:ext cx="427037" cy="83661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13" name="Oval 12"/>
            <p:cNvSpPr>
              <a:spLocks noChangeArrowheads="1"/>
            </p:cNvSpPr>
            <p:nvPr/>
          </p:nvSpPr>
          <p:spPr bwMode="auto">
            <a:xfrm>
              <a:off x="3665538" y="3244850"/>
              <a:ext cx="427037" cy="83661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14" name="Oval 13"/>
            <p:cNvSpPr>
              <a:spLocks noChangeArrowheads="1"/>
            </p:cNvSpPr>
            <p:nvPr/>
          </p:nvSpPr>
          <p:spPr bwMode="auto">
            <a:xfrm>
              <a:off x="2649538" y="4233863"/>
              <a:ext cx="427037" cy="83661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15" name="Oval 14"/>
            <p:cNvSpPr>
              <a:spLocks noChangeArrowheads="1"/>
            </p:cNvSpPr>
            <p:nvPr/>
          </p:nvSpPr>
          <p:spPr bwMode="auto">
            <a:xfrm>
              <a:off x="3706813" y="4191000"/>
              <a:ext cx="427037" cy="83661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4838" y="381000"/>
            <a:ext cx="599916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itle 1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2750"/>
          </a:xfrm>
        </p:spPr>
        <p:txBody>
          <a:bodyPr/>
          <a:lstStyle/>
          <a:p>
            <a:pPr eaLnBrk="1" hangingPunct="1"/>
            <a:r>
              <a:rPr lang="en-US" smtClean="0"/>
              <a:t>Bent Post Section Details</a:t>
            </a:r>
          </a:p>
        </p:txBody>
      </p:sp>
      <p:sp>
        <p:nvSpPr>
          <p:cNvPr id="18435" name="Text Placeholder 13"/>
          <p:cNvSpPr>
            <a:spLocks noGrp="1"/>
          </p:cNvSpPr>
          <p:nvPr>
            <p:ph type="body" sz="half" idx="2"/>
          </p:nvPr>
        </p:nvSpPr>
        <p:spPr>
          <a:xfrm>
            <a:off x="457200" y="685800"/>
            <a:ext cx="3008313" cy="5440363"/>
          </a:xfrm>
        </p:spPr>
        <p:txBody>
          <a:bodyPr/>
          <a:lstStyle/>
          <a:p>
            <a:pPr eaLnBrk="1" hangingPunct="1"/>
            <a:r>
              <a:rPr lang="en-US" smtClean="0"/>
              <a:t>Sections BP1-8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Two sections from each bent post (eight total)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Flame cut above and below diagonal bracing gusset plates.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Sections should be approximately 16-17 ft in length.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00800" y="1905000"/>
            <a:ext cx="228600" cy="121920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84925" y="3390900"/>
            <a:ext cx="228600" cy="121920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197850" y="1905000"/>
            <a:ext cx="228600" cy="121920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191500" y="3421063"/>
            <a:ext cx="228600" cy="121920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Main Cable (with clamps)</a:t>
            </a:r>
          </a:p>
        </p:txBody>
      </p:sp>
      <p:pic>
        <p:nvPicPr>
          <p:cNvPr id="19458" name="Picture 5" descr="DSC000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638" y="1711325"/>
            <a:ext cx="6202362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 rot="5400000">
            <a:off x="3314700" y="1943100"/>
            <a:ext cx="609600" cy="2819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82000" cy="3365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Main Cable Details</a:t>
            </a:r>
            <a:endParaRPr lang="en-US" dirty="0"/>
          </a:p>
        </p:txBody>
      </p:sp>
      <p:sp>
        <p:nvSpPr>
          <p:cNvPr id="2048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09600"/>
            <a:ext cx="8382000" cy="34290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mtClean="0"/>
              <a:t>All main cable sections shall include clamps at either end.  Cuts shall be made approximately 1-2 ft. from end of clamps.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Sections shall be taken from either north or south cable and either east or west end depending on which section is least damaged during demolition.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MC1 shall be the section of cable between panel points 6 and 8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MC2 shall be the section of cable between panel points 16 and 18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MC3 shall be the section of cable between panel points 24 and 26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MC4 shall be the section of cable between panel points 34 and 36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MC5 shall be the section of cable between panel points 42 and 44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MC6 shall be the section of cable between panel points 54 and 56</a:t>
            </a:r>
          </a:p>
          <a:p>
            <a:pPr eaLnBrk="1" hangingPunct="1">
              <a:buFont typeface="Arial" charset="0"/>
              <a:buChar char="•"/>
            </a:pPr>
            <a:endParaRPr lang="en-US" smtClean="0"/>
          </a:p>
        </p:txBody>
      </p:sp>
      <p:grpSp>
        <p:nvGrpSpPr>
          <p:cNvPr id="20483" name="Group 11"/>
          <p:cNvGrpSpPr>
            <a:grpSpLocks/>
          </p:cNvGrpSpPr>
          <p:nvPr/>
        </p:nvGrpSpPr>
        <p:grpSpPr bwMode="auto">
          <a:xfrm>
            <a:off x="73025" y="4191000"/>
            <a:ext cx="9070975" cy="2286000"/>
            <a:chOff x="72408" y="4191000"/>
            <a:chExt cx="9071592" cy="2286000"/>
          </a:xfrm>
        </p:grpSpPr>
        <p:pic>
          <p:nvPicPr>
            <p:cNvPr id="2048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2408" y="4191000"/>
              <a:ext cx="9071592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7696102" y="5105400"/>
              <a:ext cx="381026" cy="15240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983073" y="4824413"/>
              <a:ext cx="381026" cy="15240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832057" y="4487863"/>
              <a:ext cx="381026" cy="15240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627063" y="4403725"/>
              <a:ext cx="381026" cy="15240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69696" y="4800600"/>
              <a:ext cx="381026" cy="15240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28148" y="5167313"/>
              <a:ext cx="381026" cy="15240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Main Cable Bent Saddles</a:t>
            </a:r>
          </a:p>
        </p:txBody>
      </p:sp>
      <p:grpSp>
        <p:nvGrpSpPr>
          <p:cNvPr id="21506" name="Group 7"/>
          <p:cNvGrpSpPr>
            <a:grpSpLocks/>
          </p:cNvGrpSpPr>
          <p:nvPr/>
        </p:nvGrpSpPr>
        <p:grpSpPr bwMode="auto">
          <a:xfrm>
            <a:off x="2590800" y="1905000"/>
            <a:ext cx="3733800" cy="4303713"/>
            <a:chOff x="838200" y="1905000"/>
            <a:chExt cx="3733800" cy="4304242"/>
          </a:xfrm>
        </p:grpSpPr>
        <p:pic>
          <p:nvPicPr>
            <p:cNvPr id="21507" name="Picture 9" descr="DSC00094"/>
            <p:cNvPicPr>
              <a:picLocks noChangeAspect="1" noChangeArrowheads="1"/>
            </p:cNvPicPr>
            <p:nvPr/>
          </p:nvPicPr>
          <p:blipFill>
            <a:blip r:embed="rId2">
              <a:lum bright="12000"/>
            </a:blip>
            <a:srcRect l="48665" r="15318" b="44644"/>
            <a:stretch>
              <a:fillRect/>
            </a:stretch>
          </p:blipFill>
          <p:spPr bwMode="auto">
            <a:xfrm>
              <a:off x="838200" y="1905000"/>
              <a:ext cx="3733800" cy="4304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5"/>
            <p:cNvSpPr/>
            <p:nvPr/>
          </p:nvSpPr>
          <p:spPr>
            <a:xfrm rot="5400000">
              <a:off x="2057363" y="3200606"/>
              <a:ext cx="609675" cy="76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2787</TotalTime>
  <Words>541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Tower Sections</vt:lpstr>
      <vt:lpstr>Tower Section Details (1 of 3)</vt:lpstr>
      <vt:lpstr>Tower Section Details (2 of 3)</vt:lpstr>
      <vt:lpstr>Tower Section Details (3 of 3)</vt:lpstr>
      <vt:lpstr>Cable Bent Posts</vt:lpstr>
      <vt:lpstr>Bent Post Section Details</vt:lpstr>
      <vt:lpstr>Main Cable (with clamps)</vt:lpstr>
      <vt:lpstr>Main Cable Details</vt:lpstr>
      <vt:lpstr>Main Cable Bent Saddles</vt:lpstr>
      <vt:lpstr>Cable Bent Saddle Details</vt:lpstr>
      <vt:lpstr>Suspender Cables with End Sockets</vt:lpstr>
      <vt:lpstr>Suspender Cable Details</vt:lpstr>
    </vt:vector>
  </TitlesOfParts>
  <Company>USACE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Salvage of Materials from Waldo-Hancock Bridge Demolition</dc:title>
  <dc:creator>Kennan Crane</dc:creator>
  <cp:lastModifiedBy>State of Maine</cp:lastModifiedBy>
  <cp:revision>280</cp:revision>
  <dcterms:created xsi:type="dcterms:W3CDTF">2012-02-23T20:16:20Z</dcterms:created>
  <dcterms:modified xsi:type="dcterms:W3CDTF">2012-06-12T15:33:11Z</dcterms:modified>
</cp:coreProperties>
</file>