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39" autoAdjust="0"/>
  </p:normalViewPr>
  <p:slideViewPr>
    <p:cSldViewPr>
      <p:cViewPr varScale="1">
        <p:scale>
          <a:sx n="76" d="100"/>
          <a:sy n="76" d="100"/>
        </p:scale>
        <p:origin x="-486"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2B88857-C998-428B-A591-3BAE463CBA88}" type="datetimeFigureOut">
              <a:rPr lang="en-US" smtClean="0"/>
              <a:t>7/2/2015</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6E43922-29B1-4603-943C-4B8921EC1795}" type="slidenum">
              <a:rPr lang="en-US" smtClean="0"/>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B88857-C998-428B-A591-3BAE463CBA88}" type="datetimeFigureOut">
              <a:rPr lang="en-US" smtClean="0"/>
              <a:t>7/2/2015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E43922-29B1-4603-943C-4B8921EC1795}"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F6E43922-29B1-4603-943C-4B8921EC1795}" type="slidenum">
              <a:rPr lang="en-US" smtClean="0"/>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B88857-C998-428B-A591-3BAE463CBA88}" type="datetimeFigureOut">
              <a:rPr lang="en-US" smtClean="0"/>
              <a:t>7/2/2015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2B88857-C998-428B-A591-3BAE463CBA88}" type="datetimeFigureOut">
              <a:rPr lang="en-US" smtClean="0"/>
              <a:t>7/2/2015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F6E43922-29B1-4603-943C-4B8921EC1795}" type="slidenum">
              <a:rPr lang="en-US" smtClean="0"/>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E2B88857-C998-428B-A591-3BAE463CBA88}" type="datetimeFigureOut">
              <a:rPr lang="en-US" smtClean="0"/>
              <a:t>7/2/2015</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6E43922-29B1-4603-943C-4B8921EC1795}" type="slidenum">
              <a:rPr lang="en-US" smtClean="0"/>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2B88857-C998-428B-A591-3BAE463CBA88}" type="datetimeFigureOut">
              <a:rPr lang="en-US" smtClean="0"/>
              <a:t>7/2/2015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E43922-29B1-4603-943C-4B8921EC1795}" type="slidenum">
              <a:rPr lang="en-US" smtClean="0"/>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2B88857-C998-428B-A591-3BAE463CBA88}" type="datetimeFigureOut">
              <a:rPr lang="en-US" smtClean="0"/>
              <a:t>7/2/2015</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6E43922-29B1-4603-943C-4B8921EC1795}" type="slidenum">
              <a:rPr lang="en-US" smtClean="0"/>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2B88857-C998-428B-A591-3BAE463CBA88}" type="datetimeFigureOut">
              <a:rPr lang="en-US" smtClean="0"/>
              <a:t>7/2/2015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F6E43922-29B1-4603-943C-4B8921EC179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2B88857-C998-428B-A591-3BAE463CBA88}" type="datetimeFigureOut">
              <a:rPr lang="en-US" smtClean="0"/>
              <a:t>7/2/2015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6E43922-29B1-4603-943C-4B8921EC179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6E43922-29B1-4603-943C-4B8921EC1795}" type="slidenum">
              <a:rPr lang="en-US" smtClean="0"/>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E2B88857-C998-428B-A591-3BAE463CBA88}" type="datetimeFigureOut">
              <a:rPr lang="en-US" smtClean="0"/>
              <a:t>7/2/2015</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F6E43922-29B1-4603-943C-4B8921EC1795}" type="slidenum">
              <a:rPr lang="en-US" smtClean="0"/>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E2B88857-C998-428B-A591-3BAE463CBA88}" type="datetimeFigureOut">
              <a:rPr lang="en-US" smtClean="0"/>
              <a:t>7/2/2015</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2B88857-C998-428B-A591-3BAE463CBA88}" type="datetimeFigureOut">
              <a:rPr lang="en-US" smtClean="0"/>
              <a:t>7/2/2015</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6E43922-29B1-4603-943C-4B8921EC1795}" type="slidenum">
              <a:rPr lang="en-US" smtClean="0"/>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What does the uniform grant guidance mean to you?</a:t>
            </a:r>
          </a:p>
          <a:p>
            <a:endParaRPr lang="en-US" dirty="0"/>
          </a:p>
        </p:txBody>
      </p:sp>
      <p:sp>
        <p:nvSpPr>
          <p:cNvPr id="2" name="Title 1"/>
          <p:cNvSpPr>
            <a:spLocks noGrp="1"/>
          </p:cNvSpPr>
          <p:nvPr>
            <p:ph type="ctrTitle"/>
          </p:nvPr>
        </p:nvSpPr>
        <p:spPr>
          <a:xfrm>
            <a:off x="685800" y="381000"/>
            <a:ext cx="7924800" cy="1752600"/>
          </a:xfrm>
        </p:spPr>
        <p:txBody>
          <a:bodyPr/>
          <a:lstStyle/>
          <a:p>
            <a:r>
              <a:rPr lang="en-US" dirty="0" smtClean="0"/>
              <a:t>MDOE </a:t>
            </a:r>
            <a:br>
              <a:rPr lang="en-US" dirty="0" smtClean="0"/>
            </a:br>
            <a:r>
              <a:rPr lang="en-US" dirty="0" smtClean="0"/>
              <a:t>Federal Grant Management</a:t>
            </a:r>
            <a:endParaRPr lang="en-US" dirty="0"/>
          </a:p>
        </p:txBody>
      </p:sp>
    </p:spTree>
    <p:extLst>
      <p:ext uri="{BB962C8B-B14F-4D97-AF65-F5344CB8AC3E}">
        <p14:creationId xmlns:p14="http://schemas.microsoft.com/office/powerpoint/2010/main" val="3213488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continued</a:t>
            </a:r>
            <a:endParaRPr lang="en-US" dirty="0"/>
          </a:p>
        </p:txBody>
      </p:sp>
      <p:sp>
        <p:nvSpPr>
          <p:cNvPr id="3" name="Content Placeholder 2"/>
          <p:cNvSpPr>
            <a:spLocks noGrp="1"/>
          </p:cNvSpPr>
          <p:nvPr>
            <p:ph sz="quarter" idx="1"/>
          </p:nvPr>
        </p:nvSpPr>
        <p:spPr/>
        <p:txBody>
          <a:bodyPr>
            <a:normAutofit fontScale="92500"/>
          </a:bodyPr>
          <a:lstStyle/>
          <a:p>
            <a:r>
              <a:rPr lang="en-US" dirty="0" smtClean="0"/>
              <a:t>States now must recognize indirect cost rates for sub grantees who wish to invoice for indirect costs</a:t>
            </a:r>
          </a:p>
          <a:p>
            <a:pPr lvl="1"/>
            <a:r>
              <a:rPr lang="en-US" dirty="0"/>
              <a:t>Indirect costs include certain system administration and operations and maintenance </a:t>
            </a:r>
            <a:r>
              <a:rPr lang="en-US" dirty="0" smtClean="0"/>
              <a:t>costs</a:t>
            </a:r>
          </a:p>
          <a:p>
            <a:pPr lvl="2"/>
            <a:r>
              <a:rPr lang="en-US" dirty="0"/>
              <a:t>Before seeking approval, sub grantees need to understand implications to tuition rates and EPS per pupil </a:t>
            </a:r>
            <a:r>
              <a:rPr lang="en-US" dirty="0" smtClean="0"/>
              <a:t>amounts </a:t>
            </a:r>
            <a:endParaRPr lang="en-US" dirty="0"/>
          </a:p>
          <a:p>
            <a:pPr lvl="1"/>
            <a:r>
              <a:rPr lang="en-US" dirty="0" smtClean="0"/>
              <a:t>Before a system of sub grantee rate approval can be implemented, MDOE must have a rate calculation plan approved by US DOE</a:t>
            </a:r>
          </a:p>
          <a:p>
            <a:pPr lvl="2"/>
            <a:r>
              <a:rPr lang="en-US" dirty="0" smtClean="0"/>
              <a:t>MDOE currently working with MAXIMUS Consulting to obtain US DOE approval</a:t>
            </a:r>
          </a:p>
          <a:p>
            <a:pPr lvl="1"/>
            <a:r>
              <a:rPr lang="en-US" dirty="0" smtClean="0"/>
              <a:t>Once MDOE is approved, sub grantees may apply for rate approval with MDOE	</a:t>
            </a:r>
          </a:p>
          <a:p>
            <a:pPr lvl="2"/>
            <a:r>
              <a:rPr lang="en-US" dirty="0" smtClean="0"/>
              <a:t>Formal application process/template will be made available</a:t>
            </a:r>
          </a:p>
        </p:txBody>
      </p:sp>
    </p:spTree>
    <p:extLst>
      <p:ext uri="{BB962C8B-B14F-4D97-AF65-F5344CB8AC3E}">
        <p14:creationId xmlns:p14="http://schemas.microsoft.com/office/powerpoint/2010/main" val="1357716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Uniform Grant Guidance?</a:t>
            </a:r>
            <a:endParaRPr lang="en-US" dirty="0"/>
          </a:p>
        </p:txBody>
      </p:sp>
      <p:sp>
        <p:nvSpPr>
          <p:cNvPr id="3" name="Content Placeholder 2"/>
          <p:cNvSpPr>
            <a:spLocks noGrp="1"/>
          </p:cNvSpPr>
          <p:nvPr>
            <p:ph sz="quarter" idx="1"/>
          </p:nvPr>
        </p:nvSpPr>
        <p:spPr/>
        <p:txBody>
          <a:bodyPr>
            <a:normAutofit/>
          </a:bodyPr>
          <a:lstStyle/>
          <a:p>
            <a:r>
              <a:rPr lang="en-US" sz="2400" dirty="0" smtClean="0"/>
              <a:t>Published by Federal Office of Budget and Management</a:t>
            </a:r>
          </a:p>
          <a:p>
            <a:r>
              <a:rPr lang="en-US" sz="2400" dirty="0" smtClean="0"/>
              <a:t>Consolidates eight previously governing OMB Circulars</a:t>
            </a:r>
          </a:p>
          <a:p>
            <a:r>
              <a:rPr lang="en-US" sz="2400" dirty="0" smtClean="0"/>
              <a:t>Contents of guidance focus on outcomes from use of funds</a:t>
            </a:r>
          </a:p>
          <a:p>
            <a:r>
              <a:rPr lang="en-US" sz="2400" dirty="0" smtClean="0"/>
              <a:t>Strengthens oversight and targets fraud, waste and abuse</a:t>
            </a:r>
          </a:p>
          <a:p>
            <a:r>
              <a:rPr lang="en-US" sz="2400" dirty="0" smtClean="0"/>
              <a:t>Effective as of December 26, 2014</a:t>
            </a:r>
          </a:p>
          <a:p>
            <a:r>
              <a:rPr lang="en-US" sz="2400" dirty="0" smtClean="0"/>
              <a:t>Electronic Resources:</a:t>
            </a:r>
          </a:p>
          <a:p>
            <a:pPr marL="274320" lvl="1" indent="0">
              <a:buNone/>
            </a:pPr>
            <a:r>
              <a:rPr lang="en-US" sz="1800" dirty="0" smtClean="0"/>
              <a:t>	Part 200—Uniform Administrative Requirements, Cost Principles, and 	Audit Requirements for Federal Awards:</a:t>
            </a:r>
          </a:p>
          <a:p>
            <a:pPr marL="594360" lvl="2" indent="0">
              <a:buNone/>
            </a:pPr>
            <a:r>
              <a:rPr lang="en-US" sz="1600" dirty="0" smtClean="0"/>
              <a:t>		http</a:t>
            </a:r>
            <a:r>
              <a:rPr lang="en-US" sz="1600" dirty="0"/>
              <a:t>://</a:t>
            </a:r>
            <a:r>
              <a:rPr lang="en-US" sz="1600" dirty="0" smtClean="0"/>
              <a:t>www.ecfr.gov</a:t>
            </a:r>
          </a:p>
          <a:p>
            <a:pPr marL="594360" lvl="2" indent="0">
              <a:buNone/>
            </a:pPr>
            <a:r>
              <a:rPr lang="en-US" sz="1800" dirty="0" smtClean="0">
                <a:solidFill>
                  <a:schemeClr val="tx2"/>
                </a:solidFill>
              </a:rPr>
              <a:t>	Technical assistance documents from US DOE:</a:t>
            </a:r>
          </a:p>
          <a:p>
            <a:pPr marL="594360" lvl="2" indent="0">
              <a:buNone/>
            </a:pPr>
            <a:r>
              <a:rPr lang="en-US" sz="1600" dirty="0"/>
              <a:t>	</a:t>
            </a:r>
            <a:r>
              <a:rPr lang="en-US" sz="1600" dirty="0" smtClean="0"/>
              <a:t>	http</a:t>
            </a:r>
            <a:r>
              <a:rPr lang="en-US" sz="1600" dirty="0"/>
              <a:t>://</a:t>
            </a:r>
            <a:r>
              <a:rPr lang="en-US" sz="1600" dirty="0" smtClean="0"/>
              <a:t>www2.ed.gov/policy/fund/guid/uniform-guidance/index.html</a:t>
            </a:r>
          </a:p>
          <a:p>
            <a:pPr marL="594360" lvl="2" indent="0">
              <a:buNone/>
            </a:pPr>
            <a:endParaRPr lang="en-US" sz="1600" dirty="0"/>
          </a:p>
          <a:p>
            <a:pPr lvl="1"/>
            <a:endParaRPr lang="en-US" sz="1900" dirty="0"/>
          </a:p>
          <a:p>
            <a:pPr lvl="1"/>
            <a:endParaRPr lang="en-US" sz="1700" dirty="0" smtClean="0"/>
          </a:p>
        </p:txBody>
      </p:sp>
    </p:spTree>
    <p:extLst>
      <p:ext uri="{BB962C8B-B14F-4D97-AF65-F5344CB8AC3E}">
        <p14:creationId xmlns:p14="http://schemas.microsoft.com/office/powerpoint/2010/main" val="1200953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MDOE responsibilities under UGG</a:t>
            </a:r>
            <a:endParaRPr lang="en-US" dirty="0"/>
          </a:p>
        </p:txBody>
      </p:sp>
      <p:sp>
        <p:nvSpPr>
          <p:cNvPr id="3" name="Content Placeholder 2"/>
          <p:cNvSpPr>
            <a:spLocks noGrp="1"/>
          </p:cNvSpPr>
          <p:nvPr>
            <p:ph sz="quarter" idx="1"/>
          </p:nvPr>
        </p:nvSpPr>
        <p:spPr/>
        <p:txBody>
          <a:bodyPr/>
          <a:lstStyle/>
          <a:p>
            <a:r>
              <a:rPr lang="en-US" dirty="0" smtClean="0"/>
              <a:t>Ensure that all sub recipients have the proper internal control systems to ensure fiscal responsibility</a:t>
            </a:r>
          </a:p>
          <a:p>
            <a:r>
              <a:rPr lang="en-US" dirty="0" smtClean="0"/>
              <a:t>Increased oversight for sub recipients and contractors paid with Federal funds, to include completion of risk assessments to set monitoring priorities for risk mitigation </a:t>
            </a:r>
          </a:p>
          <a:p>
            <a:r>
              <a:rPr lang="en-US" dirty="0" smtClean="0"/>
              <a:t>Approval of indirect cost rates for sub recipients</a:t>
            </a:r>
          </a:p>
          <a:p>
            <a:r>
              <a:rPr lang="en-US" dirty="0" smtClean="0"/>
              <a:t>Enhanced documentation to show effort in ensuring sub recipients exercise fiscal responsibility</a:t>
            </a:r>
            <a:endParaRPr lang="en-US" dirty="0"/>
          </a:p>
        </p:txBody>
      </p:sp>
    </p:spTree>
    <p:extLst>
      <p:ext uri="{BB962C8B-B14F-4D97-AF65-F5344CB8AC3E}">
        <p14:creationId xmlns:p14="http://schemas.microsoft.com/office/powerpoint/2010/main" val="198871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 recipient responsibilities under UGG</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Ensure that costs charged to Federal grants are necessary, reasonable and allocable (accurately attributable to the grant)</a:t>
            </a:r>
          </a:p>
          <a:p>
            <a:r>
              <a:rPr lang="en-US" dirty="0" smtClean="0"/>
              <a:t>Take timely and appropriate action on any findings issued as a result of MDOE monitoring and/or annual audit</a:t>
            </a:r>
          </a:p>
          <a:p>
            <a:r>
              <a:rPr lang="en-US" dirty="0" smtClean="0"/>
              <a:t>Respond to MDOE requests for information and/or documentation in a timely manner</a:t>
            </a:r>
          </a:p>
          <a:p>
            <a:r>
              <a:rPr lang="en-US" dirty="0" smtClean="0"/>
              <a:t>For sub recipients desiring an indirect cost rate, sub recipient must complete application for approval submission;  as the approver, MDOE cannot not do it “on behalf”.  School units need to understand implications of recovering indirect costs</a:t>
            </a:r>
            <a:endParaRPr lang="en-US" dirty="0"/>
          </a:p>
        </p:txBody>
      </p:sp>
    </p:spTree>
    <p:extLst>
      <p:ext uri="{BB962C8B-B14F-4D97-AF65-F5344CB8AC3E}">
        <p14:creationId xmlns:p14="http://schemas.microsoft.com/office/powerpoint/2010/main" val="4000688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Indirect Cost Rates - Overview</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Under the Uniform Grant Guidance, pass through entities are required to allow sub recipients to invoice for indirect costs</a:t>
            </a:r>
          </a:p>
          <a:p>
            <a:r>
              <a:rPr lang="en-US" dirty="0" smtClean="0"/>
              <a:t>While it is a requirement for MDOE to allow sub recipients to invoice, it is not a requirement for sub recipients to seek rate approval</a:t>
            </a:r>
          </a:p>
          <a:p>
            <a:r>
              <a:rPr lang="en-US" dirty="0" smtClean="0"/>
              <a:t>Before MDOE can approve sub recipient indirect cost rates, a rate calculation plan must be approved by US DOE</a:t>
            </a:r>
          </a:p>
          <a:p>
            <a:r>
              <a:rPr lang="en-US" dirty="0" smtClean="0"/>
              <a:t>MDOE is working with MAXIMUS Consulting to create a plan to submit to US DOE for approval</a:t>
            </a:r>
          </a:p>
          <a:p>
            <a:r>
              <a:rPr lang="en-US" dirty="0" smtClean="0"/>
              <a:t>US DOE approval is time consuming therefore, MDOE has no date certain when indirect cost rate approval may be offered to sub recipients</a:t>
            </a:r>
            <a:endParaRPr lang="en-US" dirty="0"/>
          </a:p>
        </p:txBody>
      </p:sp>
    </p:spTree>
    <p:extLst>
      <p:ext uri="{BB962C8B-B14F-4D97-AF65-F5344CB8AC3E}">
        <p14:creationId xmlns:p14="http://schemas.microsoft.com/office/powerpoint/2010/main" val="1918524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Indirect Cost Rate Components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System Administration (function 2300 series and 2500 series)</a:t>
            </a:r>
          </a:p>
          <a:p>
            <a:r>
              <a:rPr lang="en-US" dirty="0" smtClean="0"/>
              <a:t>Operations and Maintenance (function 2600 series)</a:t>
            </a:r>
          </a:p>
          <a:p>
            <a:r>
              <a:rPr lang="en-US" dirty="0" smtClean="0"/>
              <a:t>Extensive documentation required as part of application</a:t>
            </a:r>
          </a:p>
          <a:p>
            <a:pPr lvl="1"/>
            <a:r>
              <a:rPr lang="en-US" dirty="0" smtClean="0"/>
              <a:t>Accounting system reports</a:t>
            </a:r>
          </a:p>
          <a:p>
            <a:pPr lvl="1"/>
            <a:r>
              <a:rPr lang="en-US" dirty="0" smtClean="0"/>
              <a:t>Organizational chart</a:t>
            </a:r>
          </a:p>
          <a:p>
            <a:pPr lvl="1"/>
            <a:r>
              <a:rPr lang="en-US" dirty="0" smtClean="0"/>
              <a:t>Subcontractor/sub awards</a:t>
            </a:r>
          </a:p>
          <a:p>
            <a:pPr lvl="1"/>
            <a:r>
              <a:rPr lang="en-US" dirty="0" smtClean="0"/>
              <a:t>Square foot allocations</a:t>
            </a:r>
          </a:p>
          <a:p>
            <a:pPr lvl="1"/>
            <a:r>
              <a:rPr lang="en-US" dirty="0" smtClean="0"/>
              <a:t>Paid leave at termination</a:t>
            </a:r>
          </a:p>
          <a:p>
            <a:pPr lvl="1"/>
            <a:r>
              <a:rPr lang="en-US" dirty="0" smtClean="0"/>
              <a:t>Internal service funds</a:t>
            </a:r>
            <a:endParaRPr lang="en-US" dirty="0"/>
          </a:p>
        </p:txBody>
      </p:sp>
    </p:spTree>
    <p:extLst>
      <p:ext uri="{BB962C8B-B14F-4D97-AF65-F5344CB8AC3E}">
        <p14:creationId xmlns:p14="http://schemas.microsoft.com/office/powerpoint/2010/main" val="168884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Indirect Cost Rate Considerations	</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a:t>No double recovery </a:t>
            </a:r>
            <a:r>
              <a:rPr lang="en-US" dirty="0" smtClean="0"/>
              <a:t>of costs – </a:t>
            </a:r>
            <a:r>
              <a:rPr lang="en-US" dirty="0"/>
              <a:t>if a cost is included in the indirect cost rate calculation, it cannot also be charged as a direct cost to the grant.  </a:t>
            </a:r>
          </a:p>
          <a:p>
            <a:r>
              <a:rPr lang="en-US" dirty="0" smtClean="0"/>
              <a:t>Recovery of indirect cost charges will be posted as general fund revenue under revenue codes for operation and maintenance and system administration</a:t>
            </a:r>
          </a:p>
          <a:p>
            <a:r>
              <a:rPr lang="en-US" dirty="0" smtClean="0"/>
              <a:t>Indirect cost revenue to the general fund will reduce costs considered in both the tuition rate calculation and the calculation of EPS per pupil rates for system administration and operation and maintenance</a:t>
            </a:r>
          </a:p>
          <a:p>
            <a:r>
              <a:rPr lang="en-US" dirty="0" smtClean="0"/>
              <a:t>Recovery of indirect costs may adversely impact the excess cost calculation used to substantiate compliance </a:t>
            </a:r>
            <a:r>
              <a:rPr lang="en-US" smtClean="0"/>
              <a:t>in the use of </a:t>
            </a:r>
            <a:r>
              <a:rPr lang="en-US" dirty="0" smtClean="0"/>
              <a:t>Local Entitlement funds.</a:t>
            </a:r>
          </a:p>
          <a:p>
            <a:r>
              <a:rPr lang="en-US" dirty="0" smtClean="0"/>
              <a:t>Shifting of costs – no real “gain” in resources for students</a:t>
            </a:r>
          </a:p>
          <a:p>
            <a:r>
              <a:rPr lang="en-US" dirty="0" smtClean="0"/>
              <a:t>Application is extensive</a:t>
            </a:r>
            <a:endParaRPr lang="en-US" dirty="0"/>
          </a:p>
        </p:txBody>
      </p:sp>
    </p:spTree>
    <p:extLst>
      <p:ext uri="{BB962C8B-B14F-4D97-AF65-F5344CB8AC3E}">
        <p14:creationId xmlns:p14="http://schemas.microsoft.com/office/powerpoint/2010/main" val="1124714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Indirect Cost Rates – Next Steps	</a:t>
            </a:r>
            <a:endParaRPr lang="en-US" dirty="0"/>
          </a:p>
        </p:txBody>
      </p:sp>
      <p:sp>
        <p:nvSpPr>
          <p:cNvPr id="3" name="Content Placeholder 2"/>
          <p:cNvSpPr>
            <a:spLocks noGrp="1"/>
          </p:cNvSpPr>
          <p:nvPr>
            <p:ph sz="quarter" idx="1"/>
          </p:nvPr>
        </p:nvSpPr>
        <p:spPr/>
        <p:txBody>
          <a:bodyPr/>
          <a:lstStyle/>
          <a:p>
            <a:r>
              <a:rPr lang="en-US" dirty="0" smtClean="0"/>
              <a:t>Await for approval of plan from US DOE</a:t>
            </a:r>
          </a:p>
          <a:p>
            <a:r>
              <a:rPr lang="en-US" dirty="0" smtClean="0"/>
              <a:t>Continue to work with MAXIMUS Consulting to create:</a:t>
            </a:r>
          </a:p>
          <a:p>
            <a:pPr lvl="1"/>
            <a:r>
              <a:rPr lang="en-US" dirty="0" smtClean="0"/>
              <a:t>Sub recipient application package</a:t>
            </a:r>
          </a:p>
          <a:p>
            <a:pPr lvl="1"/>
            <a:r>
              <a:rPr lang="en-US" dirty="0" smtClean="0"/>
              <a:t>MDOE process for review and approval of sub recipient application</a:t>
            </a:r>
          </a:p>
          <a:p>
            <a:pPr lvl="1"/>
            <a:r>
              <a:rPr lang="en-US" dirty="0" smtClean="0"/>
              <a:t>MDOE process for monitoring of indirect cost rate charges to Federal grants</a:t>
            </a:r>
          </a:p>
          <a:p>
            <a:pPr lvl="1"/>
            <a:r>
              <a:rPr lang="en-US" dirty="0" smtClean="0"/>
              <a:t>Training materials </a:t>
            </a:r>
            <a:endParaRPr lang="en-US" dirty="0"/>
          </a:p>
        </p:txBody>
      </p:sp>
    </p:spTree>
    <p:extLst>
      <p:ext uri="{BB962C8B-B14F-4D97-AF65-F5344CB8AC3E}">
        <p14:creationId xmlns:p14="http://schemas.microsoft.com/office/powerpoint/2010/main" val="4103298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Federal grant management requirements enhanced and now in effect for all Federal grants passed through MDOE</a:t>
            </a:r>
          </a:p>
          <a:p>
            <a:r>
              <a:rPr lang="en-US" dirty="0" smtClean="0"/>
              <a:t>Requirements are designed to improve outcomes and demonstrate results from use of funds </a:t>
            </a:r>
          </a:p>
          <a:p>
            <a:pPr lvl="1"/>
            <a:r>
              <a:rPr lang="en-US" dirty="0" smtClean="0"/>
              <a:t>Monitoring based on annual risk assessments; higher risk = increased sub grantee responsibilities</a:t>
            </a:r>
          </a:p>
          <a:p>
            <a:pPr lvl="2"/>
            <a:r>
              <a:rPr lang="en-US" dirty="0" smtClean="0"/>
              <a:t>More frequent submission of documentation to demonstrate that costs are necessary, reasonable and allocable</a:t>
            </a:r>
          </a:p>
          <a:p>
            <a:pPr lvl="2"/>
            <a:r>
              <a:rPr lang="en-US" dirty="0" smtClean="0"/>
              <a:t>Participation in targeted training</a:t>
            </a:r>
          </a:p>
          <a:p>
            <a:pPr lvl="2"/>
            <a:r>
              <a:rPr lang="en-US" dirty="0" smtClean="0"/>
              <a:t>Increased site visits by MDOE</a:t>
            </a:r>
          </a:p>
          <a:p>
            <a:pPr lvl="2"/>
            <a:r>
              <a:rPr lang="en-US" dirty="0" smtClean="0"/>
              <a:t>Submission of corrective action plans for audit findings/site visit findings</a:t>
            </a:r>
          </a:p>
          <a:p>
            <a:pPr lvl="1"/>
            <a:endParaRPr lang="en-US" dirty="0" smtClean="0"/>
          </a:p>
          <a:p>
            <a:pPr marL="274320" lvl="1"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337202949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857</TotalTime>
  <Words>733</Words>
  <Application>Microsoft Office PowerPoint</Application>
  <PresentationFormat>On-screen Show (4:3)</PresentationFormat>
  <Paragraphs>72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Civic</vt:lpstr>
      <vt:lpstr>MDOE  Federal Grant Management</vt:lpstr>
      <vt:lpstr>What is the Uniform Grant Guidance?</vt:lpstr>
      <vt:lpstr>MDOE responsibilities under UGG</vt:lpstr>
      <vt:lpstr>Sub recipient responsibilities under UGG</vt:lpstr>
      <vt:lpstr>Indirect Cost Rates - Overview</vt:lpstr>
      <vt:lpstr>Indirect Cost Rate Components</vt:lpstr>
      <vt:lpstr>Indirect Cost Rate Considerations </vt:lpstr>
      <vt:lpstr>Indirect Cost Rates – Next Steps </vt:lpstr>
      <vt:lpstr>Summary</vt:lpstr>
      <vt:lpstr>Summary, continued</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MDOE  Federal Grant Management</dc:title>
  <dc:creator>Allen, Joanne</dc:creator>
  <cp:lastModifiedBy>Partridge, Pamela</cp:lastModifiedBy>
  <cp:revision>34</cp:revision>
  <cp:lastPrinted>2015-06-22T14:36:55Z</cp:lastPrinted>
  <dcterms:created xsi:type="dcterms:W3CDTF">2015-06-10T18:18:54Z</dcterms:created>
  <dcterms:modified xsi:type="dcterms:W3CDTF">2015-07-02T14:18:00Z</dcterms:modified>
</cp:coreProperties>
</file>