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Century Gothic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enturyGothic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italic.fntdata"/><Relationship Id="rId14" Type="http://schemas.openxmlformats.org/officeDocument/2006/relationships/font" Target="fonts/CenturyGothic-bold.fntdata"/><Relationship Id="rId16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fece488e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fece488e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f1e12d100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f1e12d100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f1e12d100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f1e12d100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ef1e12d100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ef1e12d100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cfece488e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cfece488e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cfece488e4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cfece488e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f1e12d100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f1e12d100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Procedure Materials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666666"/>
                </a:solidFill>
              </a:rPr>
              <a:t>Writing</a:t>
            </a:r>
            <a:r>
              <a:rPr lang="en" sz="2400">
                <a:solidFill>
                  <a:srgbClr val="666666"/>
                </a:solidFill>
              </a:rPr>
              <a:t> </a:t>
            </a:r>
            <a:r>
              <a:rPr lang="en" sz="2400">
                <a:solidFill>
                  <a:srgbClr val="666666"/>
                </a:solidFill>
              </a:rPr>
              <a:t>Week 2, Day</a:t>
            </a:r>
            <a:r>
              <a:rPr lang="en" sz="2400">
                <a:solidFill>
                  <a:srgbClr val="666666"/>
                </a:solidFill>
              </a:rPr>
              <a:t> 5</a:t>
            </a:r>
            <a:endParaRPr sz="24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b="0" l="11715" r="0" t="0"/>
          <a:stretch/>
        </p:blipFill>
        <p:spPr>
          <a:xfrm>
            <a:off x="2910938" y="136898"/>
            <a:ext cx="3322125" cy="4869703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 rotWithShape="1">
          <a:blip r:embed="rId3">
            <a:alphaModFix/>
          </a:blip>
          <a:srcRect b="39514" l="15045" r="0" t="5428"/>
          <a:stretch/>
        </p:blipFill>
        <p:spPr>
          <a:xfrm>
            <a:off x="1694650" y="158425"/>
            <a:ext cx="5754699" cy="48266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/>
          <p:cNvPicPr preferRelativeResize="0"/>
          <p:nvPr/>
        </p:nvPicPr>
        <p:blipFill rotWithShape="1">
          <a:blip r:embed="rId3">
            <a:alphaModFix/>
          </a:blip>
          <a:srcRect b="53574" l="15045" r="0" t="0"/>
          <a:stretch/>
        </p:blipFill>
        <p:spPr>
          <a:xfrm>
            <a:off x="184550" y="409038"/>
            <a:ext cx="4387446" cy="3102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6"/>
          <p:cNvPicPr preferRelativeResize="0"/>
          <p:nvPr/>
        </p:nvPicPr>
        <p:blipFill rotWithShape="1">
          <a:blip r:embed="rId3">
            <a:alphaModFix/>
          </a:blip>
          <a:srcRect b="6436" l="15045" r="0" t="46373"/>
          <a:stretch/>
        </p:blipFill>
        <p:spPr>
          <a:xfrm>
            <a:off x="4220925" y="1017500"/>
            <a:ext cx="4741002" cy="340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7"/>
          <p:cNvPicPr preferRelativeResize="0"/>
          <p:nvPr/>
        </p:nvPicPr>
        <p:blipFill rotWithShape="1">
          <a:blip r:embed="rId3">
            <a:alphaModFix/>
          </a:blip>
          <a:srcRect b="39514" l="15045" r="0" t="5428"/>
          <a:stretch/>
        </p:blipFill>
        <p:spPr>
          <a:xfrm>
            <a:off x="1694650" y="158425"/>
            <a:ext cx="5754699" cy="482665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7"/>
          <p:cNvSpPr/>
          <p:nvPr/>
        </p:nvSpPr>
        <p:spPr>
          <a:xfrm>
            <a:off x="3636125" y="2431650"/>
            <a:ext cx="427800" cy="280200"/>
          </a:xfrm>
          <a:prstGeom prst="ellipse">
            <a:avLst/>
          </a:prstGeom>
          <a:noFill/>
          <a:ln cap="flat" cmpd="sng" w="381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7"/>
          <p:cNvSpPr/>
          <p:nvPr/>
        </p:nvSpPr>
        <p:spPr>
          <a:xfrm>
            <a:off x="2607050" y="4274775"/>
            <a:ext cx="978000" cy="280200"/>
          </a:xfrm>
          <a:prstGeom prst="ellipse">
            <a:avLst/>
          </a:prstGeom>
          <a:noFill/>
          <a:ln cap="flat" cmpd="sng" w="381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/>
          <p:nvPr/>
        </p:nvSpPr>
        <p:spPr>
          <a:xfrm>
            <a:off x="6090725" y="2431650"/>
            <a:ext cx="336000" cy="338700"/>
          </a:xfrm>
          <a:prstGeom prst="ellipse">
            <a:avLst/>
          </a:prstGeom>
          <a:noFill/>
          <a:ln cap="flat" cmpd="sng" w="381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/>
          <p:nvPr/>
        </p:nvSpPr>
        <p:spPr>
          <a:xfrm>
            <a:off x="3299250" y="4498475"/>
            <a:ext cx="489600" cy="280200"/>
          </a:xfrm>
          <a:prstGeom prst="ellipse">
            <a:avLst/>
          </a:prstGeom>
          <a:noFill/>
          <a:ln cap="flat" cmpd="sng" w="381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/>
          <p:nvPr/>
        </p:nvSpPr>
        <p:spPr>
          <a:xfrm>
            <a:off x="5458025" y="4245525"/>
            <a:ext cx="632700" cy="338700"/>
          </a:xfrm>
          <a:prstGeom prst="ellipse">
            <a:avLst/>
          </a:prstGeom>
          <a:noFill/>
          <a:ln cap="flat" cmpd="sng" w="381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8"/>
          <p:cNvPicPr preferRelativeResize="0"/>
          <p:nvPr/>
        </p:nvPicPr>
        <p:blipFill rotWithShape="1">
          <a:blip r:embed="rId3">
            <a:alphaModFix/>
          </a:blip>
          <a:srcRect b="65891" l="17435" r="45872" t="12135"/>
          <a:stretch/>
        </p:blipFill>
        <p:spPr>
          <a:xfrm>
            <a:off x="4866725" y="1551075"/>
            <a:ext cx="3965571" cy="307347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8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Procedure Language: Adjectives </a:t>
            </a:r>
            <a:endParaRPr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8" name="Google Shape;88;p18"/>
          <p:cNvCxnSpPr/>
          <p:nvPr/>
        </p:nvCxnSpPr>
        <p:spPr>
          <a:xfrm flipH="1" rot="10800000">
            <a:off x="5780825" y="4682150"/>
            <a:ext cx="631200" cy="66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8"/>
          <p:cNvCxnSpPr/>
          <p:nvPr/>
        </p:nvCxnSpPr>
        <p:spPr>
          <a:xfrm>
            <a:off x="6573525" y="4670675"/>
            <a:ext cx="11418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0" name="Google Shape;90;p18"/>
          <p:cNvSpPr txBox="1"/>
          <p:nvPr/>
        </p:nvSpPr>
        <p:spPr>
          <a:xfrm>
            <a:off x="343725" y="1256200"/>
            <a:ext cx="4523100" cy="36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Adjectives</a:t>
            </a: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describe the nouns. They answer these questions: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many/much?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kind?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like?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Which ones? Whose?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200">
              <a:solidFill>
                <a:srgbClr val="1155C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91" name="Google Shape;91;p18"/>
          <p:cNvCxnSpPr/>
          <p:nvPr/>
        </p:nvCxnSpPr>
        <p:spPr>
          <a:xfrm flipH="1" rot="10800000">
            <a:off x="5518300" y="4669775"/>
            <a:ext cx="207600" cy="1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Google Shape;92;p18"/>
          <p:cNvSpPr/>
          <p:nvPr/>
        </p:nvSpPr>
        <p:spPr>
          <a:xfrm>
            <a:off x="7715325" y="4308325"/>
            <a:ext cx="631200" cy="380400"/>
          </a:xfrm>
          <a:prstGeom prst="ellipse">
            <a:avLst/>
          </a:prstGeom>
          <a:noFill/>
          <a:ln cap="flat" cmpd="sng" w="381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9"/>
          <p:cNvPicPr preferRelativeResize="0"/>
          <p:nvPr/>
        </p:nvPicPr>
        <p:blipFill rotWithShape="1">
          <a:blip r:embed="rId3">
            <a:alphaModFix/>
          </a:blip>
          <a:srcRect b="65891" l="17435" r="45872" t="12135"/>
          <a:stretch/>
        </p:blipFill>
        <p:spPr>
          <a:xfrm>
            <a:off x="4866725" y="1551075"/>
            <a:ext cx="3965571" cy="3073472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Procedure Language: Adjectives </a:t>
            </a:r>
            <a:endParaRPr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9" name="Google Shape;99;p19"/>
          <p:cNvCxnSpPr/>
          <p:nvPr/>
        </p:nvCxnSpPr>
        <p:spPr>
          <a:xfrm flipH="1" rot="10800000">
            <a:off x="5780825" y="4682150"/>
            <a:ext cx="631200" cy="66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19"/>
          <p:cNvCxnSpPr/>
          <p:nvPr/>
        </p:nvCxnSpPr>
        <p:spPr>
          <a:xfrm>
            <a:off x="6573525" y="4670675"/>
            <a:ext cx="11418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1" name="Google Shape;101;p19"/>
          <p:cNvSpPr txBox="1"/>
          <p:nvPr/>
        </p:nvSpPr>
        <p:spPr>
          <a:xfrm>
            <a:off x="343725" y="1256200"/>
            <a:ext cx="4523100" cy="36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>
                <a:latin typeface="Century Gothic"/>
                <a:ea typeface="Century Gothic"/>
                <a:cs typeface="Century Gothic"/>
                <a:sym typeface="Century Gothic"/>
              </a:rPr>
              <a:t>noun: </a:t>
            </a:r>
            <a:r>
              <a:rPr b="1" lang="en" sz="2200">
                <a:solidFill>
                  <a:srgbClr val="1155C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cup</a:t>
            </a:r>
            <a:endParaRPr sz="2200">
              <a:solidFill>
                <a:srgbClr val="1155C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many?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>
                <a:solidFill>
                  <a:srgbClr val="1155C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like?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>
                <a:solidFill>
                  <a:srgbClr val="1155C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clear</a:t>
            </a:r>
            <a:endParaRPr b="1" sz="2200">
              <a:solidFill>
                <a:srgbClr val="1155C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like?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>
                <a:solidFill>
                  <a:srgbClr val="1155C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medium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200">
              <a:solidFill>
                <a:srgbClr val="1155C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102" name="Google Shape;102;p19"/>
          <p:cNvCxnSpPr/>
          <p:nvPr/>
        </p:nvCxnSpPr>
        <p:spPr>
          <a:xfrm flipH="1" rot="10800000">
            <a:off x="5518300" y="4669775"/>
            <a:ext cx="207600" cy="1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3" name="Google Shape;103;p19"/>
          <p:cNvSpPr/>
          <p:nvPr/>
        </p:nvSpPr>
        <p:spPr>
          <a:xfrm>
            <a:off x="7715325" y="4308325"/>
            <a:ext cx="631200" cy="380400"/>
          </a:xfrm>
          <a:prstGeom prst="ellipse">
            <a:avLst/>
          </a:prstGeom>
          <a:noFill/>
          <a:ln cap="flat" cmpd="sng" w="381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