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6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72" r:id="rId14"/>
    <p:sldId id="264" r:id="rId15"/>
    <p:sldId id="265" r:id="rId16"/>
    <p:sldId id="273" r:id="rId17"/>
    <p:sldId id="274" r:id="rId18"/>
    <p:sldId id="266" r:id="rId19"/>
    <p:sldId id="275" r:id="rId20"/>
    <p:sldId id="276" r:id="rId21"/>
    <p:sldId id="267" r:id="rId22"/>
    <p:sldId id="277" r:id="rId23"/>
    <p:sldId id="278" r:id="rId24"/>
    <p:sldId id="268" r:id="rId25"/>
    <p:sldId id="269" r:id="rId26"/>
    <p:sldId id="270" r:id="rId27"/>
    <p:sldId id="281" r:id="rId28"/>
    <p:sldId id="282" r:id="rId29"/>
    <p:sldId id="283" r:id="rId30"/>
    <p:sldId id="284" r:id="rId31"/>
    <p:sldId id="285" r:id="rId32"/>
    <p:sldId id="271" r:id="rId33"/>
    <p:sldId id="279" r:id="rId34"/>
    <p:sldId id="280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4F73"/>
    <a:srgbClr val="162C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D01D95-7B4B-4174-944E-B596FA19C3DE}" v="145" dt="2020-05-28T17:29:12.8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44" autoAdjust="0"/>
    <p:restoredTop sz="74808" autoAdjust="0"/>
  </p:normalViewPr>
  <p:slideViewPr>
    <p:cSldViewPr>
      <p:cViewPr varScale="1">
        <p:scale>
          <a:sx n="47" d="100"/>
          <a:sy n="47" d="100"/>
        </p:scale>
        <p:origin x="14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660A9-F113-4F82-BA01-54C42758B28C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08B11-DB77-405F-B611-783E484793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946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908B11-DB77-405F-B611-783E4847939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992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908B11-DB77-405F-B611-783E4847939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189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908B11-DB77-405F-B611-783E4847939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915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908B11-DB77-405F-B611-783E4847939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18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908B11-DB77-405F-B611-783E4847939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097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908B11-DB77-405F-B611-783E4847939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896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EE45D74-BA65-4A30-BF67-C6856D2A7D3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5098D04-2AF6-4209-8115-6082317A511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6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625F258A-6579-46F6-BAA8-8343D679F4E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2630488" y="6245225"/>
            <a:ext cx="3884612" cy="476250"/>
          </a:xfrm>
        </p:spPr>
        <p:txBody>
          <a:bodyPr anchorCtr="1"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550A85C1-EECA-4659-8EFC-871D4E788C3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 anchorCtr="1"/>
          <a:lstStyle>
            <a:lvl1pPr>
              <a:defRPr/>
            </a:lvl1pPr>
          </a:lstStyle>
          <a:p>
            <a:fld id="{A928C913-46A2-404D-BDD8-56403AA7A564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3079" name="Picture 7" descr="official01R-200">
            <a:extLst>
              <a:ext uri="{FF2B5EF4-FFF2-40B4-BE49-F238E27FC236}">
                <a16:creationId xmlns:a16="http://schemas.microsoft.com/office/drawing/2014/main" id="{DBB4DC22-394A-4656-AC2D-0F2DF16AC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0"/>
            <a:ext cx="1836738" cy="66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9A847-AC6F-4B69-B82D-5742B941A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DED661-7A69-414E-B3D9-B29BD9AECA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4C0CA8-9CFD-4E40-B670-7A49286178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1616E5-1753-4E52-B91A-FCB93D5CE2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1A069D-E1DF-41F8-8CB1-8F4BEB9F09D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32920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213C48-3C9B-43B1-AE77-3ABB7CD7E1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48450" y="533400"/>
            <a:ext cx="203835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50BD35-9E06-4724-A116-D13914E60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96265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81309F-1F15-4721-A221-8173F321CB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A6FF87-1B99-43A8-85E1-C8DA7CB111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EF25658-E8F6-4688-8DB8-EEAC245F458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6799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67FEA-2EC8-40DD-BAEA-020087F18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2E4FF-9648-4293-9591-05CD3DE9F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4752D0-B264-4A75-879D-C844E7B7B5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29AB5F-91F9-4162-9F4C-B313E467F9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1FB316-DA79-4409-863C-41DF822FB80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0900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683DB-BE16-43C2-BBF6-64F5E9555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53C720-D67B-4576-8572-98B62B5C9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9187EB-812F-43BB-B9C3-ED0D8B5DE2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D34CD6-1852-40EE-8A66-E71745B525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318C17-B7B4-4464-8D2A-6D344319D2B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9539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14A8E-9465-4DDD-9152-C63F75C6C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722A1-C5E5-4068-9327-7F0B494C53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40005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9545D9-7426-4F46-A05F-F5DE55D6B5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6300" y="1676400"/>
            <a:ext cx="40005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682CF-F390-4EAF-A31C-4D1AFA920E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9046A-F868-407E-B516-137ACBC563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3CC6D9-C17D-44CC-B613-81C167B616C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12526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64C67-0EE5-4E3F-BC8C-C6E96AEC0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514BC8-D9F7-48AE-9859-06E292D23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5364FD-272F-4AEB-8EAE-9770CA23F2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F4C201-DBB2-47F5-AEDC-C578159986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3076A-6847-48A5-9D3C-51CD0AAE11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8B23D08-A32A-481E-A1C8-0A11056EBA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E356F15-F147-4BC0-BA2E-9645C83D7F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217357-8878-4A60-A7B1-D02CCA8F3FE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84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E429B-EE44-43E7-A979-68C69EAA9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D64FEB-19F4-4ABF-ABA5-E94E9BB0DD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868E1-E3C4-4454-98FB-FA3829754B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666D54-DBFF-4F0E-9882-CAC11B438AC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51686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DCA262-67C3-446A-8D21-280D37B2FB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D51977-097B-4869-9C66-A8FDAEC93F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964D77-DAF2-4A61-AF36-F4BE25F60BE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9553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B7B53-72C1-4304-BE7A-D22B45FBC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4DA01-827D-466A-9BDB-02C0A8B6B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70A448-B72B-4088-A10C-EBCFC5864D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751DF-7403-4182-BD4B-641855C8D2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5A767-CC1B-47CE-91CC-A3CC6DA2DA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76A9A4-45CE-4EF2-8A71-8FEE2C289E8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85804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47582-9202-4D4F-8BF7-9446A83AF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0D6AB3-1F54-4EC9-9FAA-9B983004B2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317034-BAAB-466C-AB8C-21E494C67F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6002A-F855-4AC3-9C62-1BCC44E0E3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24C21-2575-4566-BB1A-C6367638D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8E3982-146B-4DF9-B1D3-57E60E906BD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57848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official01R-200">
            <a:extLst>
              <a:ext uri="{FF2B5EF4-FFF2-40B4-BE49-F238E27FC236}">
                <a16:creationId xmlns:a16="http://schemas.microsoft.com/office/drawing/2014/main" id="{1546EB60-FA4C-4C8B-8414-DB44AAE06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0"/>
            <a:ext cx="1836738" cy="66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>
            <a:extLst>
              <a:ext uri="{FF2B5EF4-FFF2-40B4-BE49-F238E27FC236}">
                <a16:creationId xmlns:a16="http://schemas.microsoft.com/office/drawing/2014/main" id="{7C0BC575-C263-4EAA-8971-3D249E9648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533400"/>
            <a:ext cx="815340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27D5ED0-9251-45A2-8FAB-CDCF066C05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153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6F9FCBA-26DE-4FFE-814E-D33C4DA744E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33663" y="6245225"/>
            <a:ext cx="388461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274F73"/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6216B31-C4E1-426D-A5A7-781B96A9499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245225"/>
            <a:ext cx="1066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274F73"/>
                </a:solidFill>
              </a:defRPr>
            </a:lvl1pPr>
          </a:lstStyle>
          <a:p>
            <a:fld id="{CB6EE6B6-5435-4E4C-AF0F-4AA42187DCE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162C4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62C40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62C40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62C40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62C40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62C40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62C40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62C40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62C40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kern="1200">
          <a:solidFill>
            <a:srgbClr val="274F7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kern="1200">
          <a:solidFill>
            <a:srgbClr val="274F73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rgbClr val="274F73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ern="1200">
          <a:solidFill>
            <a:srgbClr val="274F73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ern="1200">
          <a:solidFill>
            <a:srgbClr val="274F7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anielle.m.saucier@maine.gov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danielle.m.saucier@maine.gov" TargetMode="External"/><Relationship Id="rId2" Type="http://schemas.openxmlformats.org/officeDocument/2006/relationships/hyperlink" Target="https://bit.ly/36DIby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C85E235-308E-4E21-8A03-5495773769D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2079625"/>
          </a:xfrm>
        </p:spPr>
        <p:txBody>
          <a:bodyPr/>
          <a:lstStyle/>
          <a:p>
            <a:r>
              <a:rPr lang="en-US" altLang="en-US" dirty="0"/>
              <a:t>Supporting Elementary Students in Writing </a:t>
            </a:r>
            <a:br>
              <a:rPr lang="en-US" altLang="en-US" dirty="0"/>
            </a:br>
            <a:r>
              <a:rPr lang="en-US" altLang="en-US" dirty="0"/>
              <a:t>May 28, 2020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D3B2596-456E-4649-B962-361D3E38C2B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400800" cy="2362200"/>
          </a:xfrm>
        </p:spPr>
        <p:txBody>
          <a:bodyPr/>
          <a:lstStyle/>
          <a:p>
            <a:r>
              <a:rPr lang="en-US" altLang="en-US" dirty="0"/>
              <a:t>Danielle M. Saucier</a:t>
            </a:r>
          </a:p>
          <a:p>
            <a:r>
              <a:rPr lang="en-US" altLang="en-US" dirty="0"/>
              <a:t>Elementary Literacy Specialist</a:t>
            </a:r>
          </a:p>
          <a:p>
            <a:r>
              <a:rPr lang="en-US" altLang="en-US" dirty="0"/>
              <a:t>Maine Department of Education</a:t>
            </a:r>
          </a:p>
          <a:p>
            <a:r>
              <a:rPr lang="en-US" altLang="en-US" dirty="0">
                <a:hlinkClick r:id="rId2"/>
              </a:rPr>
              <a:t>danielle.m.saucier@maine.gov</a:t>
            </a:r>
            <a:r>
              <a:rPr lang="en-US" altLang="en-US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07475-3FB4-42FD-A2EF-47B4ECE4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884238"/>
          </a:xfrm>
        </p:spPr>
        <p:txBody>
          <a:bodyPr/>
          <a:lstStyle/>
          <a:p>
            <a:r>
              <a:rPr lang="en-US" dirty="0"/>
              <a:t>Supporting Writers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815E3-991D-49DD-B339-FF256F028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295400"/>
            <a:ext cx="8153400" cy="4800600"/>
          </a:xfrm>
        </p:spPr>
        <p:txBody>
          <a:bodyPr/>
          <a:lstStyle/>
          <a:p>
            <a:r>
              <a:rPr lang="en-US" dirty="0"/>
              <a:t>What Work Clearinghouse (2018) Recommendations for Teaching Elementary School Students to Become Effective Writers</a:t>
            </a:r>
          </a:p>
          <a:p>
            <a:pPr marL="400050" lvl="1" indent="0">
              <a:buNone/>
            </a:pPr>
            <a:r>
              <a:rPr lang="en-US" sz="2800" dirty="0"/>
              <a:t>1.	Write daily</a:t>
            </a:r>
          </a:p>
          <a:p>
            <a:pPr marL="400050" lvl="1" indent="0">
              <a:buNone/>
            </a:pPr>
            <a:r>
              <a:rPr lang="en-US" sz="2800" dirty="0"/>
              <a:t>2. 	Teach writing process</a:t>
            </a:r>
          </a:p>
          <a:p>
            <a:pPr marL="400050" lvl="1" indent="0">
              <a:buNone/>
            </a:pPr>
            <a:r>
              <a:rPr lang="en-US" sz="2800" dirty="0"/>
              <a:t>3.	Teach variety of purposes for writing</a:t>
            </a:r>
          </a:p>
          <a:p>
            <a:pPr marL="857250" lvl="1" indent="-457200">
              <a:buAutoNum type="arabicPeriod" startAt="4"/>
            </a:pPr>
            <a:r>
              <a:rPr lang="en-US" sz="2800" dirty="0"/>
              <a:t>Teach fluency in handwriting, spelling, sentence construction and word processing.</a:t>
            </a:r>
          </a:p>
          <a:p>
            <a:pPr marL="857250" lvl="1" indent="-457200">
              <a:buAutoNum type="arabicPeriod" startAt="4"/>
            </a:pPr>
            <a:r>
              <a:rPr lang="en-US" sz="2800" dirty="0"/>
              <a:t>Engage writers in high interest writing tasks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368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157D3-6F11-4E5A-8781-C25B7769A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Daily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ED591-597B-4E1C-A041-D20D49AD3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Ideas –</a:t>
            </a:r>
          </a:p>
          <a:p>
            <a:pPr lvl="1"/>
            <a:r>
              <a:rPr lang="en-US" dirty="0"/>
              <a:t>Pre-writing</a:t>
            </a:r>
          </a:p>
          <a:p>
            <a:pPr lvl="1"/>
            <a:r>
              <a:rPr lang="en-US" dirty="0"/>
              <a:t>Brainstorm or free write</a:t>
            </a:r>
          </a:p>
          <a:p>
            <a:pPr lvl="1"/>
            <a:r>
              <a:rPr lang="en-US" dirty="0"/>
              <a:t>Use a book or illustration for inspiration</a:t>
            </a:r>
          </a:p>
          <a:p>
            <a:pPr lvl="1"/>
            <a:r>
              <a:rPr lang="en-US" dirty="0"/>
              <a:t>Discussions – share ideas orally</a:t>
            </a:r>
          </a:p>
          <a:p>
            <a:pPr lvl="1"/>
            <a:r>
              <a:rPr lang="en-US" dirty="0"/>
              <a:t>Teacher models</a:t>
            </a:r>
          </a:p>
          <a:p>
            <a:pPr lvl="1"/>
            <a:r>
              <a:rPr lang="en-US" dirty="0"/>
              <a:t>Graphic organizers</a:t>
            </a:r>
          </a:p>
          <a:p>
            <a:pPr lvl="1"/>
            <a:r>
              <a:rPr lang="en-US" dirty="0"/>
              <a:t>Write collaboratively</a:t>
            </a:r>
          </a:p>
          <a:p>
            <a:pPr lvl="1"/>
            <a:r>
              <a:rPr lang="en-US" dirty="0"/>
              <a:t>Use sentence starters or framed paragraphs</a:t>
            </a:r>
          </a:p>
        </p:txBody>
      </p:sp>
    </p:spTree>
    <p:extLst>
      <p:ext uri="{BB962C8B-B14F-4D97-AF65-F5344CB8AC3E}">
        <p14:creationId xmlns:p14="http://schemas.microsoft.com/office/powerpoint/2010/main" val="675420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E2E06-F882-47E2-BFA0-67261C1D0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Daily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05D67-AC0F-46B7-8E5D-36CB49E1D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Organization</a:t>
            </a:r>
          </a:p>
          <a:p>
            <a:pPr lvl="1"/>
            <a:r>
              <a:rPr lang="en-US" dirty="0"/>
              <a:t>Break down into smaller pieces that are more simple</a:t>
            </a:r>
          </a:p>
          <a:p>
            <a:pPr lvl="1"/>
            <a:r>
              <a:rPr lang="en-US" dirty="0"/>
              <a:t>Graphic organizers</a:t>
            </a:r>
          </a:p>
          <a:p>
            <a:pPr lvl="1"/>
            <a:r>
              <a:rPr lang="en-US" dirty="0"/>
              <a:t>Teacher models</a:t>
            </a:r>
          </a:p>
          <a:p>
            <a:pPr lvl="1"/>
            <a:r>
              <a:rPr lang="en-US" dirty="0"/>
              <a:t>Guided writing</a:t>
            </a:r>
          </a:p>
          <a:p>
            <a:pPr lvl="1"/>
            <a:r>
              <a:rPr lang="en-US" dirty="0"/>
              <a:t>Small, focused lessons on one area of writing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84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3ABA7-410B-4DEC-B2BD-3DC4FAB98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81000"/>
            <a:ext cx="8153400" cy="884238"/>
          </a:xfrm>
        </p:spPr>
        <p:txBody>
          <a:bodyPr/>
          <a:lstStyle/>
          <a:p>
            <a:r>
              <a:rPr lang="en-US" dirty="0"/>
              <a:t>Write Daily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374C9-17D5-4CE9-ADDD-213FE2DDA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371600"/>
            <a:ext cx="8153400" cy="4800600"/>
          </a:xfrm>
        </p:spPr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Vary purpose, task and audience</a:t>
            </a:r>
          </a:p>
          <a:p>
            <a:pPr lvl="1"/>
            <a:r>
              <a:rPr lang="en-US" dirty="0"/>
              <a:t>Vary mode</a:t>
            </a:r>
          </a:p>
          <a:p>
            <a:pPr lvl="1"/>
            <a:r>
              <a:rPr lang="en-US" dirty="0"/>
              <a:t>Vary content </a:t>
            </a:r>
          </a:p>
          <a:p>
            <a:pPr lvl="1"/>
            <a:r>
              <a:rPr lang="en-US" dirty="0"/>
              <a:t>Small or individual writing conferences with concise feedback</a:t>
            </a:r>
          </a:p>
          <a:p>
            <a:pPr lvl="1"/>
            <a:r>
              <a:rPr lang="en-US" dirty="0"/>
              <a:t>Small celebrations</a:t>
            </a:r>
          </a:p>
          <a:p>
            <a:pPr lvl="1"/>
            <a:r>
              <a:rPr lang="en-US" dirty="0"/>
              <a:t>Make writing tasks relevant to students</a:t>
            </a:r>
          </a:p>
          <a:p>
            <a:pPr lvl="1"/>
            <a:r>
              <a:rPr lang="en-US" dirty="0"/>
              <a:t>Develop background knowledge</a:t>
            </a:r>
          </a:p>
          <a:p>
            <a:pPr lvl="1"/>
            <a:r>
              <a:rPr lang="en-US" dirty="0"/>
              <a:t>Publish and share writing</a:t>
            </a:r>
          </a:p>
          <a:p>
            <a:pPr lvl="1"/>
            <a:r>
              <a:rPr lang="en-US" dirty="0"/>
              <a:t>Share the pen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72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269C7-F0B9-457E-ADC2-3C6FD7AA3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81000"/>
            <a:ext cx="8153400" cy="884238"/>
          </a:xfrm>
        </p:spPr>
        <p:txBody>
          <a:bodyPr/>
          <a:lstStyle/>
          <a:p>
            <a:r>
              <a:rPr lang="en-US" dirty="0"/>
              <a:t>Writing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68C47-49F8-4FB8-9D9F-EEA78F39A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65238"/>
            <a:ext cx="8153400" cy="4678362"/>
          </a:xfrm>
        </p:spPr>
        <p:txBody>
          <a:bodyPr/>
          <a:lstStyle/>
          <a:p>
            <a:r>
              <a:rPr lang="en-US" b="1" dirty="0"/>
              <a:t>Planning </a:t>
            </a:r>
            <a:r>
              <a:rPr lang="en-US" dirty="0"/>
              <a:t>– </a:t>
            </a:r>
          </a:p>
          <a:p>
            <a:r>
              <a:rPr lang="en-US" sz="2000" dirty="0"/>
              <a:t>Brainstorm  - graphic organizers to number and sort</a:t>
            </a:r>
          </a:p>
          <a:p>
            <a:r>
              <a:rPr lang="en-US" sz="2000" dirty="0"/>
              <a:t>Brainstorm – narrow to main idea and develop</a:t>
            </a:r>
          </a:p>
          <a:p>
            <a:r>
              <a:rPr lang="en-US" sz="2000" dirty="0"/>
              <a:t>Ask, Reflect, Text – WWW questions, image and add text</a:t>
            </a:r>
          </a:p>
          <a:p>
            <a:r>
              <a:rPr lang="en-US" sz="2000" b="1" dirty="0"/>
              <a:t>TREE </a:t>
            </a:r>
            <a:r>
              <a:rPr lang="en-US" sz="2000" dirty="0"/>
              <a:t>- </a:t>
            </a:r>
          </a:p>
          <a:p>
            <a:pPr lvl="2"/>
            <a:r>
              <a:rPr lang="en-US" b="1" dirty="0"/>
              <a:t>T</a:t>
            </a:r>
            <a:r>
              <a:rPr lang="en-US" dirty="0"/>
              <a:t>ell what you believe</a:t>
            </a:r>
          </a:p>
          <a:p>
            <a:pPr lvl="2"/>
            <a:r>
              <a:rPr lang="en-US" dirty="0"/>
              <a:t>3 </a:t>
            </a:r>
            <a:r>
              <a:rPr lang="en-US" b="1" dirty="0"/>
              <a:t>R</a:t>
            </a:r>
            <a:r>
              <a:rPr lang="en-US" dirty="0"/>
              <a:t>easons why</a:t>
            </a:r>
          </a:p>
          <a:p>
            <a:pPr lvl="2"/>
            <a:r>
              <a:rPr lang="en-US" b="1" dirty="0"/>
              <a:t>E</a:t>
            </a:r>
            <a:r>
              <a:rPr lang="en-US" dirty="0"/>
              <a:t>xplain/examine each reason</a:t>
            </a:r>
          </a:p>
          <a:p>
            <a:pPr lvl="2"/>
            <a:r>
              <a:rPr lang="en-US" b="1" dirty="0"/>
              <a:t>E</a:t>
            </a:r>
            <a:r>
              <a:rPr lang="en-US" dirty="0"/>
              <a:t>nd writing</a:t>
            </a:r>
          </a:p>
          <a:p>
            <a:r>
              <a:rPr lang="en-US" sz="2000" b="1" dirty="0"/>
              <a:t>POW </a:t>
            </a:r>
            <a:r>
              <a:rPr lang="en-US" sz="2000" dirty="0"/>
              <a:t>– </a:t>
            </a:r>
          </a:p>
          <a:p>
            <a:pPr lvl="2"/>
            <a:r>
              <a:rPr lang="en-US" b="1" dirty="0"/>
              <a:t>P</a:t>
            </a:r>
            <a:r>
              <a:rPr lang="en-US" dirty="0"/>
              <a:t>ick Ideas (decide what to write about)</a:t>
            </a:r>
          </a:p>
          <a:p>
            <a:pPr lvl="2"/>
            <a:r>
              <a:rPr lang="en-US" b="1" dirty="0"/>
              <a:t>O</a:t>
            </a:r>
            <a:r>
              <a:rPr lang="en-US" dirty="0"/>
              <a:t>rganize notes into a plan</a:t>
            </a:r>
          </a:p>
          <a:p>
            <a:pPr lvl="2"/>
            <a:r>
              <a:rPr lang="en-US" b="1" dirty="0"/>
              <a:t>W</a:t>
            </a:r>
            <a:r>
              <a:rPr lang="en-US" dirty="0"/>
              <a:t>rite and expand ideas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910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BB2BF-35E3-4DBB-8141-9A554F501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72281"/>
            <a:ext cx="8153400" cy="884238"/>
          </a:xfrm>
        </p:spPr>
        <p:txBody>
          <a:bodyPr/>
          <a:lstStyle/>
          <a:p>
            <a:r>
              <a:rPr lang="en-US" dirty="0"/>
              <a:t>Writing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7E29E-092F-4EE0-8C2D-398E9002B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447800"/>
            <a:ext cx="8153400" cy="4495800"/>
          </a:xfrm>
        </p:spPr>
        <p:txBody>
          <a:bodyPr/>
          <a:lstStyle/>
          <a:p>
            <a:r>
              <a:rPr lang="en-US" dirty="0"/>
              <a:t>Draft – </a:t>
            </a:r>
          </a:p>
          <a:p>
            <a:pPr lvl="1"/>
            <a:r>
              <a:rPr lang="en-US" dirty="0"/>
              <a:t>Keep it to very short parts</a:t>
            </a:r>
          </a:p>
          <a:p>
            <a:pPr lvl="1"/>
            <a:r>
              <a:rPr lang="en-US" dirty="0"/>
              <a:t>Focus on one aspect (i.e. strong topic sentences)</a:t>
            </a:r>
          </a:p>
          <a:p>
            <a:pPr lvl="1"/>
            <a:r>
              <a:rPr lang="en-US" dirty="0"/>
              <a:t>Give models</a:t>
            </a:r>
          </a:p>
          <a:p>
            <a:pPr lvl="1"/>
            <a:r>
              <a:rPr lang="en-US" dirty="0"/>
              <a:t>Share the pen</a:t>
            </a:r>
          </a:p>
          <a:p>
            <a:r>
              <a:rPr lang="en-US" dirty="0"/>
              <a:t>Share –</a:t>
            </a:r>
          </a:p>
          <a:p>
            <a:pPr lvl="1"/>
            <a:r>
              <a:rPr lang="en-US" dirty="0"/>
              <a:t>Share into tape recorder</a:t>
            </a:r>
          </a:p>
          <a:p>
            <a:pPr lvl="1"/>
            <a:r>
              <a:rPr lang="en-US" dirty="0"/>
              <a:t>Share with peer – practice giving constructive feedback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53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7FACC-E7A1-4861-A665-4A7F67FD9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884238"/>
          </a:xfrm>
        </p:spPr>
        <p:txBody>
          <a:bodyPr/>
          <a:lstStyle/>
          <a:p>
            <a:r>
              <a:rPr lang="en-US" dirty="0"/>
              <a:t>Writing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51462-85C6-4CEB-B260-56AC49C56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95400"/>
            <a:ext cx="8153400" cy="4876800"/>
          </a:xfrm>
        </p:spPr>
        <p:txBody>
          <a:bodyPr/>
          <a:lstStyle/>
          <a:p>
            <a:r>
              <a:rPr lang="en-US" dirty="0"/>
              <a:t>Evaluate</a:t>
            </a:r>
          </a:p>
          <a:p>
            <a:pPr lvl="1"/>
            <a:r>
              <a:rPr lang="en-US" dirty="0"/>
              <a:t>Teach students to self-evaluate and question – Are my ideas clear? Does my writing match my task, purpose and audience? </a:t>
            </a:r>
          </a:p>
          <a:p>
            <a:pPr lvl="1"/>
            <a:r>
              <a:rPr lang="en-US" dirty="0"/>
              <a:t>Celebrate self-evaluation and reflection</a:t>
            </a:r>
          </a:p>
          <a:p>
            <a:pPr lvl="1"/>
            <a:r>
              <a:rPr lang="en-US" dirty="0"/>
              <a:t>Share feedback</a:t>
            </a:r>
          </a:p>
          <a:p>
            <a:pPr lvl="1"/>
            <a:r>
              <a:rPr lang="en-US" dirty="0"/>
              <a:t>Encourage students independence</a:t>
            </a:r>
          </a:p>
          <a:p>
            <a:r>
              <a:rPr lang="en-US" dirty="0"/>
              <a:t>Revise &amp; Edit</a:t>
            </a:r>
          </a:p>
          <a:p>
            <a:pPr lvl="1"/>
            <a:r>
              <a:rPr lang="en-US" dirty="0"/>
              <a:t>Lots of planning and talk</a:t>
            </a:r>
          </a:p>
          <a:p>
            <a:pPr lvl="1"/>
            <a:r>
              <a:rPr lang="en-US" dirty="0"/>
              <a:t>Word processing</a:t>
            </a:r>
          </a:p>
          <a:p>
            <a:pPr lvl="1"/>
            <a:r>
              <a:rPr lang="en-US" dirty="0"/>
              <a:t>Tools to simplify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651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DAF84-B9A7-4ECB-9F46-29E05E180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Varied Writing Purposes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DFECA-95C3-4911-9C83-9E97566D3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RAFT</a:t>
            </a:r>
          </a:p>
          <a:p>
            <a:pPr lvl="1"/>
            <a:r>
              <a:rPr lang="en-US" b="1" dirty="0"/>
              <a:t>R</a:t>
            </a:r>
            <a:r>
              <a:rPr lang="en-US" dirty="0"/>
              <a:t>ole of the Writer: Who or what are you as the writer? A pilgrim? A soldier? The President?</a:t>
            </a:r>
          </a:p>
          <a:p>
            <a:pPr lvl="1"/>
            <a:r>
              <a:rPr lang="en-US" b="1" dirty="0"/>
              <a:t>A</a:t>
            </a:r>
            <a:r>
              <a:rPr lang="en-US" dirty="0"/>
              <a:t>udience: To whom are you writing? A friend? Your teacher? Readers of a newspaper?</a:t>
            </a:r>
          </a:p>
          <a:p>
            <a:pPr lvl="1"/>
            <a:r>
              <a:rPr lang="en-US" b="1" dirty="0"/>
              <a:t>F</a:t>
            </a:r>
            <a:r>
              <a:rPr lang="en-US" dirty="0"/>
              <a:t>ormat: In what format are you writing? A letter? A poem? A speech?</a:t>
            </a:r>
          </a:p>
          <a:p>
            <a:pPr lvl="1"/>
            <a:r>
              <a:rPr lang="en-US" b="1" dirty="0"/>
              <a:t>T</a:t>
            </a:r>
            <a:r>
              <a:rPr lang="en-US" dirty="0"/>
              <a:t>opic and strong verb: What are you writing about? Why? What's the subject or the point?</a:t>
            </a:r>
          </a:p>
        </p:txBody>
      </p:sp>
    </p:spTree>
    <p:extLst>
      <p:ext uri="{BB962C8B-B14F-4D97-AF65-F5344CB8AC3E}">
        <p14:creationId xmlns:p14="http://schemas.microsoft.com/office/powerpoint/2010/main" val="3689103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190C5-CA4D-462B-AD6E-965DB3506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43681"/>
            <a:ext cx="8153400" cy="884238"/>
          </a:xfrm>
        </p:spPr>
        <p:txBody>
          <a:bodyPr/>
          <a:lstStyle/>
          <a:p>
            <a:r>
              <a:rPr lang="en-US" dirty="0"/>
              <a:t>Ideas for Writing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BDB58-C767-4B05-AC27-517ED30A1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164204"/>
            <a:ext cx="8153400" cy="5007995"/>
          </a:xfrm>
        </p:spPr>
        <p:txBody>
          <a:bodyPr/>
          <a:lstStyle/>
          <a:p>
            <a:r>
              <a:rPr lang="en-US" dirty="0"/>
              <a:t>Describe</a:t>
            </a:r>
          </a:p>
          <a:p>
            <a:pPr lvl="1"/>
            <a:r>
              <a:rPr lang="en-US" dirty="0"/>
              <a:t>Place or a thing</a:t>
            </a:r>
          </a:p>
          <a:p>
            <a:pPr lvl="1"/>
            <a:r>
              <a:rPr lang="en-US" dirty="0"/>
              <a:t>Character</a:t>
            </a:r>
          </a:p>
          <a:p>
            <a:pPr lvl="1"/>
            <a:r>
              <a:rPr lang="en-US" dirty="0"/>
              <a:t>Nature or science observations</a:t>
            </a:r>
          </a:p>
          <a:p>
            <a:pPr lvl="1"/>
            <a:r>
              <a:rPr lang="en-US" dirty="0"/>
              <a:t>Experiences</a:t>
            </a:r>
          </a:p>
          <a:p>
            <a:pPr lvl="1"/>
            <a:r>
              <a:rPr lang="en-US" dirty="0"/>
              <a:t>Feelings</a:t>
            </a:r>
          </a:p>
          <a:p>
            <a:r>
              <a:rPr lang="en-US" dirty="0"/>
              <a:t>Narrate</a:t>
            </a:r>
          </a:p>
          <a:p>
            <a:pPr lvl="1"/>
            <a:r>
              <a:rPr lang="en-US" dirty="0"/>
              <a:t>Diaries and journals</a:t>
            </a:r>
          </a:p>
          <a:p>
            <a:pPr lvl="1"/>
            <a:r>
              <a:rPr lang="en-US" dirty="0"/>
              <a:t>Eyewitness accounts</a:t>
            </a:r>
          </a:p>
          <a:p>
            <a:pPr lvl="1"/>
            <a:r>
              <a:rPr lang="en-US" dirty="0"/>
              <a:t>News and events</a:t>
            </a:r>
          </a:p>
          <a:p>
            <a:pPr lvl="1"/>
            <a:r>
              <a:rPr lang="en-US" dirty="0"/>
              <a:t>Short stories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009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A5E2C-25FB-4BD4-B38F-B2F25920F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137319"/>
            <a:ext cx="8153400" cy="884238"/>
          </a:xfrm>
        </p:spPr>
        <p:txBody>
          <a:bodyPr/>
          <a:lstStyle/>
          <a:p>
            <a:r>
              <a:rPr lang="en-US" dirty="0"/>
              <a:t>Ideas for Writing Purpose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1C4C2-5AFD-464F-A35C-B0B53026C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914400"/>
            <a:ext cx="8153400" cy="5364162"/>
          </a:xfrm>
        </p:spPr>
        <p:txBody>
          <a:bodyPr/>
          <a:lstStyle/>
          <a:p>
            <a:r>
              <a:rPr lang="en-US" dirty="0"/>
              <a:t>Inform</a:t>
            </a:r>
          </a:p>
          <a:p>
            <a:pPr lvl="1"/>
            <a:r>
              <a:rPr lang="en-US" dirty="0"/>
              <a:t>Summarize new learning</a:t>
            </a:r>
          </a:p>
          <a:p>
            <a:pPr lvl="1"/>
            <a:r>
              <a:rPr lang="en-US" dirty="0"/>
              <a:t>Directions</a:t>
            </a:r>
          </a:p>
          <a:p>
            <a:pPr lvl="1"/>
            <a:r>
              <a:rPr lang="en-US" dirty="0"/>
              <a:t>Instructions</a:t>
            </a:r>
          </a:p>
          <a:p>
            <a:pPr lvl="1"/>
            <a:r>
              <a:rPr lang="en-US" dirty="0"/>
              <a:t>Letters</a:t>
            </a:r>
          </a:p>
          <a:p>
            <a:pPr lvl="1"/>
            <a:r>
              <a:rPr lang="en-US" dirty="0"/>
              <a:t>News</a:t>
            </a:r>
          </a:p>
          <a:p>
            <a:pPr lvl="1"/>
            <a:r>
              <a:rPr lang="en-US" dirty="0"/>
              <a:t>Reports</a:t>
            </a:r>
          </a:p>
          <a:p>
            <a:r>
              <a:rPr lang="en-US" dirty="0"/>
              <a:t>Persuade</a:t>
            </a:r>
          </a:p>
          <a:p>
            <a:pPr lvl="1"/>
            <a:r>
              <a:rPr lang="en-US" dirty="0"/>
              <a:t>Editorials</a:t>
            </a:r>
          </a:p>
          <a:p>
            <a:pPr lvl="1"/>
            <a:r>
              <a:rPr lang="en-US" dirty="0"/>
              <a:t>Essays</a:t>
            </a:r>
          </a:p>
          <a:p>
            <a:pPr lvl="1"/>
            <a:r>
              <a:rPr lang="en-US" dirty="0"/>
              <a:t>Reviews</a:t>
            </a:r>
          </a:p>
          <a:p>
            <a:pPr lvl="1"/>
            <a:r>
              <a:rPr lang="en-US" dirty="0"/>
              <a:t>Analysis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768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FFD98D-845A-449A-B6B3-3E7D8FC50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849" y="3731667"/>
            <a:ext cx="4157359" cy="31263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A9B7CA-8F7E-4113-8239-A1F576A1F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Session in Elementary Literacy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85E8A-1AE2-4054-8457-D112EC470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0467"/>
            <a:ext cx="8153400" cy="3962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Supporting Readers - input</a:t>
            </a:r>
          </a:p>
          <a:p>
            <a:r>
              <a:rPr lang="en-US" dirty="0"/>
              <a:t>May 7</a:t>
            </a:r>
            <a:r>
              <a:rPr lang="en-US" baseline="30000" dirty="0"/>
              <a:t>th</a:t>
            </a:r>
            <a:r>
              <a:rPr lang="en-US" dirty="0"/>
              <a:t> – Phonological Awareness &amp; Phonics</a:t>
            </a:r>
          </a:p>
          <a:p>
            <a:r>
              <a:rPr lang="en-US" dirty="0"/>
              <a:t>May 14</a:t>
            </a:r>
            <a:r>
              <a:rPr lang="en-US" baseline="30000" dirty="0"/>
              <a:t>th</a:t>
            </a:r>
            <a:r>
              <a:rPr lang="en-US" dirty="0"/>
              <a:t> – Vocabulary &amp; Spelling</a:t>
            </a:r>
          </a:p>
          <a:p>
            <a:r>
              <a:rPr lang="en-US" dirty="0"/>
              <a:t>May 21</a:t>
            </a:r>
            <a:r>
              <a:rPr lang="en-US" baseline="30000" dirty="0"/>
              <a:t>st</a:t>
            </a:r>
            <a:r>
              <a:rPr lang="en-US" dirty="0"/>
              <a:t> – Comprehension &amp; Fluency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Supporting Writers - output</a:t>
            </a:r>
          </a:p>
          <a:p>
            <a:r>
              <a:rPr lang="en-US" dirty="0"/>
              <a:t>May 28</a:t>
            </a:r>
            <a:r>
              <a:rPr lang="en-US" baseline="30000" dirty="0"/>
              <a:t>th</a:t>
            </a:r>
            <a:r>
              <a:rPr lang="en-US" dirty="0"/>
              <a:t> – Writing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901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50E13-1664-4022-A79C-4506AF43C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884238"/>
          </a:xfrm>
        </p:spPr>
        <p:txBody>
          <a:bodyPr/>
          <a:lstStyle/>
          <a:p>
            <a:r>
              <a:rPr lang="en-US" dirty="0"/>
              <a:t>Handwriting &amp; Keyboarding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BF089-78C8-4CAA-9D83-9613113D6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145494"/>
            <a:ext cx="8153400" cy="5179105"/>
          </a:xfrm>
        </p:spPr>
        <p:txBody>
          <a:bodyPr/>
          <a:lstStyle/>
          <a:p>
            <a:r>
              <a:rPr lang="en-US" dirty="0"/>
              <a:t>Pencil grip</a:t>
            </a:r>
          </a:p>
          <a:p>
            <a:r>
              <a:rPr lang="en-US" dirty="0"/>
              <a:t>Write letters fluently – formation paths</a:t>
            </a:r>
          </a:p>
          <a:p>
            <a:r>
              <a:rPr lang="en-US" dirty="0"/>
              <a:t>Tracing</a:t>
            </a:r>
          </a:p>
          <a:p>
            <a:r>
              <a:rPr lang="en-US" dirty="0"/>
              <a:t>Motor movement – large and small</a:t>
            </a:r>
          </a:p>
          <a:p>
            <a:endParaRPr lang="en-US" dirty="0"/>
          </a:p>
          <a:p>
            <a:r>
              <a:rPr lang="en-US" dirty="0"/>
              <a:t>Start early</a:t>
            </a:r>
          </a:p>
          <a:p>
            <a:r>
              <a:rPr lang="en-US" dirty="0"/>
              <a:t>Make it fun</a:t>
            </a:r>
          </a:p>
          <a:p>
            <a:r>
              <a:rPr lang="en-US" dirty="0"/>
              <a:t>Practice – takes repetition</a:t>
            </a:r>
          </a:p>
          <a:p>
            <a:r>
              <a:rPr lang="en-US" dirty="0"/>
              <a:t>Look at free typing apps (i.e. Type a Balloon, Keyboarding Zoo, Animal Typing)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66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B3142-8137-40EA-A82B-E9E966B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884238"/>
          </a:xfrm>
        </p:spPr>
        <p:txBody>
          <a:bodyPr/>
          <a:lstStyle/>
          <a:p>
            <a:r>
              <a:rPr lang="en-US" dirty="0"/>
              <a:t>Spelling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4B11F-B781-434A-8EC3-37FF95C57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447800"/>
            <a:ext cx="8153400" cy="5004933"/>
          </a:xfrm>
        </p:spPr>
        <p:txBody>
          <a:bodyPr/>
          <a:lstStyle/>
          <a:p>
            <a:r>
              <a:rPr lang="en-US" dirty="0"/>
              <a:t>About 850 words account for 80% of words in elementary school</a:t>
            </a:r>
          </a:p>
          <a:p>
            <a:pPr lvl="1"/>
            <a:r>
              <a:rPr lang="en-US" dirty="0"/>
              <a:t>Phonological Awareness</a:t>
            </a:r>
          </a:p>
          <a:p>
            <a:pPr lvl="1"/>
            <a:r>
              <a:rPr lang="en-US" dirty="0"/>
              <a:t>Phonics</a:t>
            </a:r>
          </a:p>
          <a:p>
            <a:pPr lvl="1"/>
            <a:r>
              <a:rPr lang="en-US" dirty="0"/>
              <a:t>Morphology</a:t>
            </a:r>
          </a:p>
          <a:p>
            <a:pPr lvl="1"/>
            <a:r>
              <a:rPr lang="en-US" dirty="0"/>
              <a:t>Sight words</a:t>
            </a:r>
          </a:p>
          <a:p>
            <a:pPr lvl="1"/>
            <a:r>
              <a:rPr lang="en-US" dirty="0"/>
              <a:t>Hands on word work</a:t>
            </a:r>
          </a:p>
          <a:p>
            <a:pPr lvl="1"/>
            <a:r>
              <a:rPr lang="en-US" dirty="0"/>
              <a:t>Word games</a:t>
            </a:r>
          </a:p>
          <a:p>
            <a:pPr lvl="1"/>
            <a:r>
              <a:rPr lang="en-US" dirty="0"/>
              <a:t>Self-checking strategies</a:t>
            </a:r>
          </a:p>
          <a:p>
            <a:pPr lvl="1"/>
            <a:r>
              <a:rPr lang="en-US" dirty="0"/>
              <a:t>Spelling connections within reading and writing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882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5D389-26E8-4F17-B609-C155A26FD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Constructing Sentences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63619-9C26-4496-9012-BDC95FCC3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Sentences are a smaller unit for students to learn and develop writing ability as building blocks – less stress on working memory</a:t>
            </a:r>
          </a:p>
          <a:p>
            <a:pPr lvl="1"/>
            <a:r>
              <a:rPr lang="en-US" dirty="0"/>
              <a:t>Sentence frames</a:t>
            </a:r>
          </a:p>
          <a:p>
            <a:pPr lvl="1"/>
            <a:r>
              <a:rPr lang="en-US" dirty="0"/>
              <a:t>Sentence expanding</a:t>
            </a:r>
          </a:p>
          <a:p>
            <a:pPr lvl="1"/>
            <a:r>
              <a:rPr lang="en-US" dirty="0"/>
              <a:t>Sentence combining</a:t>
            </a:r>
          </a:p>
          <a:p>
            <a:pPr lvl="1"/>
            <a:r>
              <a:rPr lang="en-US" dirty="0"/>
              <a:t>Mentor Sentences</a:t>
            </a:r>
          </a:p>
          <a:p>
            <a:pPr lvl="1"/>
            <a:r>
              <a:rPr lang="en-US" dirty="0"/>
              <a:t>Generative sentences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958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A2439-8F67-440A-8ED1-10DC337FA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Sentence Frames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9879E-37AB-417E-9EC2-FDA63773E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like _____________. I like __________ and ____________. My _______________ is  _____________.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Pizza is ___________________ because ___________________ and _____________________ but ____________________.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7225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5E755-2618-458B-BED8-54DC023B7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Sentence Expanding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AD5D0-B6E6-4D7E-9E6A-961E91096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dog napped. </a:t>
            </a:r>
          </a:p>
          <a:p>
            <a:r>
              <a:rPr lang="en-US" dirty="0"/>
              <a:t>The big dog napped. </a:t>
            </a:r>
          </a:p>
          <a:p>
            <a:r>
              <a:rPr lang="en-US" dirty="0"/>
              <a:t>The big brown dog napped. </a:t>
            </a:r>
          </a:p>
          <a:p>
            <a:r>
              <a:rPr lang="en-US" dirty="0"/>
              <a:t>The big brown dog napped on the couch. </a:t>
            </a:r>
          </a:p>
          <a:p>
            <a:r>
              <a:rPr lang="en-US" dirty="0"/>
              <a:t>The big lazy brown dog napped on the couch.</a:t>
            </a:r>
          </a:p>
          <a:p>
            <a:r>
              <a:rPr lang="en-US" dirty="0"/>
              <a:t>The big lazy brown dog napped on the couch while I read a book.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021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39EFB-B63E-4C72-B602-829E81AB3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Sentence Combining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C648B-CB55-4AD8-8F68-8776E3220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boy was small. </a:t>
            </a:r>
          </a:p>
          <a:p>
            <a:r>
              <a:rPr lang="en-US" dirty="0"/>
              <a:t>The boy was riding a bike. </a:t>
            </a:r>
          </a:p>
          <a:p>
            <a:r>
              <a:rPr lang="en-US" dirty="0"/>
              <a:t>The boy went to the store. </a:t>
            </a:r>
          </a:p>
          <a:p>
            <a:r>
              <a:rPr lang="en-US" dirty="0"/>
              <a:t>The boy bought a candy bar.</a:t>
            </a:r>
          </a:p>
          <a:p>
            <a:r>
              <a:rPr lang="en-US" dirty="0"/>
              <a:t>The small boy rode his bike to the store to buy a candy bar.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3928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7E478-3EA4-4BA1-95C5-155973415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Mentor Sentences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B385F-D096-4C52-BBD8-AF219880F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76400"/>
            <a:ext cx="8153400" cy="4648200"/>
          </a:xfrm>
        </p:spPr>
        <p:txBody>
          <a:bodyPr/>
          <a:lstStyle/>
          <a:p>
            <a:r>
              <a:rPr lang="en-US" dirty="0"/>
              <a:t>“The early summer sky was the color of cat vomit.” –Uglies by Scott </a:t>
            </a:r>
            <a:r>
              <a:rPr lang="en-US" dirty="0" err="1"/>
              <a:t>Westerfeld</a:t>
            </a:r>
            <a:endParaRPr lang="en-US" dirty="0"/>
          </a:p>
          <a:p>
            <a:r>
              <a:rPr lang="en-US" dirty="0"/>
              <a:t>1 – The sky in the summer time is a strange shade of orange, green, and brown.</a:t>
            </a:r>
          </a:p>
          <a:p>
            <a:r>
              <a:rPr lang="en-US" dirty="0"/>
              <a:t>2 – The summer sky is ugly.</a:t>
            </a:r>
          </a:p>
          <a:p>
            <a:r>
              <a:rPr lang="en-US" dirty="0"/>
              <a:t>3 – In the morning, the summer sky is putrid.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The Literacy Effect</a:t>
            </a:r>
          </a:p>
          <a:p>
            <a:pPr marL="0" indent="0">
              <a:buNone/>
            </a:pPr>
            <a:r>
              <a:rPr lang="en-US" dirty="0"/>
              <a:t>	Jeff Anderson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2172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0D8D2-C7C8-4616-893E-2351E7849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Sentences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07782-C51F-4BA9-B063-4942D171C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word hunch as the 4th word in the sentence. </a:t>
            </a:r>
          </a:p>
          <a:p>
            <a:pPr lvl="1"/>
            <a:r>
              <a:rPr lang="en-US" dirty="0"/>
              <a:t>I had a hunch that today was going to be hot.</a:t>
            </a:r>
          </a:p>
          <a:p>
            <a:endParaRPr lang="en-US" dirty="0"/>
          </a:p>
          <a:p>
            <a:r>
              <a:rPr lang="en-US" dirty="0"/>
              <a:t>Add a “because”</a:t>
            </a:r>
          </a:p>
          <a:p>
            <a:pPr lvl="1"/>
            <a:r>
              <a:rPr lang="en-US" dirty="0"/>
              <a:t>I had a hunch that today was going to be hot because there was a haze before the sun came up.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err="1"/>
              <a:t>ReadWriteThink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5022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86E89-EECD-4CEB-8CC0-03AE55A52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Interest Writing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A8762-E591-4DE8-941F-460555984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 and share your own writing as an adult</a:t>
            </a:r>
          </a:p>
          <a:p>
            <a:r>
              <a:rPr lang="en-US" dirty="0"/>
              <a:t>Have deep conversations and Think Alouds as a start to recording thoughts and ideas in print</a:t>
            </a:r>
          </a:p>
          <a:p>
            <a:r>
              <a:rPr lang="en-US" dirty="0"/>
              <a:t>Connect writing to background knowledge and authentic experiences – hands on learning</a:t>
            </a:r>
          </a:p>
          <a:p>
            <a:r>
              <a:rPr lang="en-US" dirty="0"/>
              <a:t>Allow students to develop writing together</a:t>
            </a:r>
          </a:p>
          <a:p>
            <a:r>
              <a:rPr lang="en-US" dirty="0"/>
              <a:t>Keep authenticity at the forefront – task, audience and purpose.</a:t>
            </a:r>
          </a:p>
          <a:p>
            <a:r>
              <a:rPr lang="en-US" dirty="0"/>
              <a:t>Provide immediate feedback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8910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4BE44-187F-4598-AF3A-EB679ABBD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81000"/>
            <a:ext cx="8153400" cy="1295400"/>
          </a:xfrm>
        </p:spPr>
        <p:txBody>
          <a:bodyPr/>
          <a:lstStyle/>
          <a:p>
            <a:r>
              <a:rPr lang="en-US" i="1" dirty="0"/>
              <a:t>Writing is an act of faith, not a trick of grammar. </a:t>
            </a:r>
            <a:r>
              <a:rPr lang="en-US" dirty="0"/>
              <a:t>–E.B. White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5D80FE5-492B-46E7-910D-36C7BF87E1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965" y="2133600"/>
            <a:ext cx="7012269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0080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9527C-EB79-4C1E-AF37-67FDDB2CB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43681"/>
            <a:ext cx="8153400" cy="884238"/>
          </a:xfrm>
        </p:spPr>
        <p:txBody>
          <a:bodyPr/>
          <a:lstStyle/>
          <a:p>
            <a:r>
              <a:rPr lang="en-US" dirty="0"/>
              <a:t>Maine Teachers Define 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D94A1-C834-4040-8CFB-500FF163B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95400"/>
            <a:ext cx="8305800" cy="5044281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/>
              <a:t>Writing is a lifelong, essential tool for </a:t>
            </a:r>
            <a:r>
              <a:rPr lang="en-US" sz="2600" u="sng" dirty="0"/>
              <a:t>communication</a:t>
            </a:r>
            <a:r>
              <a:rPr lang="en-US" sz="2600" dirty="0"/>
              <a:t>. In order to prepare students for varied and evolving writing tasks, students should write routinely, in both long- and short-time frames, as a means of building writing </a:t>
            </a:r>
            <a:r>
              <a:rPr lang="en-US" sz="2600" u="sng" dirty="0"/>
              <a:t>stamina</a:t>
            </a:r>
            <a:r>
              <a:rPr lang="en-US" sz="2600" dirty="0"/>
              <a:t>. Moreover, students should write in a breadth of modes and forms across </a:t>
            </a:r>
            <a:r>
              <a:rPr lang="en-US" sz="2600" u="sng" dirty="0"/>
              <a:t>all disciplines</a:t>
            </a:r>
            <a:r>
              <a:rPr lang="en-US" sz="2600" dirty="0"/>
              <a:t>. This includes the </a:t>
            </a:r>
            <a:r>
              <a:rPr lang="en-US" sz="2600" u="sng" dirty="0"/>
              <a:t>foundational instruction </a:t>
            </a:r>
            <a:r>
              <a:rPr lang="en-US" sz="2600" dirty="0"/>
              <a:t>of legible handwriting forms and skills such as printing, cursive, typing, as well as the use of technology to compose, where the use of formatting supports the task, </a:t>
            </a:r>
            <a:r>
              <a:rPr lang="en-US" sz="2600" u="sng" dirty="0"/>
              <a:t>audience, and purpose</a:t>
            </a:r>
            <a:r>
              <a:rPr lang="en-US" sz="2600" dirty="0"/>
              <a:t>. </a:t>
            </a:r>
          </a:p>
          <a:p>
            <a:pPr marL="0" indent="0">
              <a:buNone/>
            </a:pPr>
            <a:r>
              <a:rPr lang="en-US" sz="2000" dirty="0"/>
              <a:t>(Preamble – Provisionally adopted Maine Learning Results – April 2020)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3A4A21-D840-48B6-B76C-8DBF49B1C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308" y="6072249"/>
            <a:ext cx="1889892" cy="55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7670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760C9-4246-4338-9311-60B1E71DE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DE0EE-E752-45B0-B309-2930A9FE6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76400"/>
            <a:ext cx="8382000" cy="426720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https://bit.ly/36DIbyB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8"/>
            <a:r>
              <a:rPr lang="en-US" sz="2000" dirty="0"/>
              <a:t>If you need any additional assistance or information please email me</a:t>
            </a:r>
          </a:p>
          <a:p>
            <a:pPr lvl="8"/>
            <a:r>
              <a:rPr lang="en-US" sz="2000" dirty="0">
                <a:hlinkClick r:id="rId3"/>
              </a:rPr>
              <a:t>danielle.m.saucier@maine.gov</a:t>
            </a:r>
            <a:endParaRPr lang="en-US" sz="2000" dirty="0"/>
          </a:p>
          <a:p>
            <a:pPr lvl="8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2CCBC4-62C9-4898-B1AF-3A79ECA177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38400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99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1EEEE-45DB-487B-9FF6-14E4EDBC6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13519"/>
            <a:ext cx="8153400" cy="884238"/>
          </a:xfrm>
        </p:spPr>
        <p:txBody>
          <a:bodyPr/>
          <a:lstStyle/>
          <a:p>
            <a:r>
              <a:rPr lang="en-US" dirty="0"/>
              <a:t>Writing as a Tool For Communication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39D8D19-5A37-42DD-B8A4-012ED0A72F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19652" y="2057400"/>
            <a:ext cx="2743200" cy="2743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54AA57-B848-4963-9BB6-C790870A785F}"/>
              </a:ext>
            </a:extLst>
          </p:cNvPr>
          <p:cNvSpPr txBox="1"/>
          <p:nvPr/>
        </p:nvSpPr>
        <p:spPr>
          <a:xfrm>
            <a:off x="685800" y="1097757"/>
            <a:ext cx="56338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Employers enter communication as the most important workforce skill. </a:t>
            </a:r>
          </a:p>
          <a:p>
            <a:endParaRPr lang="en-US" sz="2800" dirty="0"/>
          </a:p>
          <a:p>
            <a:r>
              <a:rPr lang="en-US" sz="2800" dirty="0"/>
              <a:t>Writing to convey information is a crucial skill of education</a:t>
            </a:r>
          </a:p>
          <a:p>
            <a:endParaRPr lang="en-US" sz="2800" dirty="0"/>
          </a:p>
          <a:p>
            <a:r>
              <a:rPr lang="en-US" sz="2800" dirty="0"/>
              <a:t>Messages, orders, instructions, letters, directions, reports, memos, emails, lists, summaries, logs, etc. </a:t>
            </a:r>
          </a:p>
        </p:txBody>
      </p:sp>
    </p:spTree>
    <p:extLst>
      <p:ext uri="{BB962C8B-B14F-4D97-AF65-F5344CB8AC3E}">
        <p14:creationId xmlns:p14="http://schemas.microsoft.com/office/powerpoint/2010/main" val="125188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5F237-6FDE-4925-91CE-7C55EAEC0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Stamina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E390D-6D0C-4A6E-A5E2-1B99CD15F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Student ability to focus and write for         extended periods of time without becoming distracted or giving up.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Generally writing stamina becomes stronger as the physical act of foundational skills becomes less mentally taxing and the ability to write for extended periods of time increases.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57B5C7-E87A-4091-844C-7B141FFC0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0"/>
            <a:ext cx="187642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54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7CAF-4C2E-4792-A52D-B018F108C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Across All Disciplines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E9B91-C60A-4189-A7E9-E3F9DBAFC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Writing requires thinking - </a:t>
            </a:r>
          </a:p>
          <a:p>
            <a:pPr lvl="1"/>
            <a:r>
              <a:rPr lang="en-US" sz="2800" dirty="0"/>
              <a:t>Clarify content</a:t>
            </a:r>
          </a:p>
          <a:p>
            <a:pPr lvl="1"/>
            <a:r>
              <a:rPr lang="en-US" sz="2800" dirty="0"/>
              <a:t>Clearly express content ideas</a:t>
            </a:r>
          </a:p>
          <a:p>
            <a:pPr lvl="1"/>
            <a:r>
              <a:rPr lang="en-US" sz="2800" dirty="0"/>
              <a:t>Give rationale for understanding of content</a:t>
            </a:r>
          </a:p>
          <a:p>
            <a:pPr lvl="1"/>
            <a:r>
              <a:rPr lang="en-US" sz="2800" dirty="0"/>
              <a:t>Narrow and formatively assess confusions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B73EB2-2465-4AAA-A6E8-8C23E9228D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582"/>
          <a:stretch/>
        </p:blipFill>
        <p:spPr>
          <a:xfrm>
            <a:off x="5353050" y="4310062"/>
            <a:ext cx="3333750" cy="201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18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A13C6-05CF-4500-A880-5DC23EC89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Tools and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3B076-A60F-465E-B101-185F8E238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7" y="1453924"/>
            <a:ext cx="8153400" cy="4489676"/>
          </a:xfrm>
        </p:spPr>
        <p:txBody>
          <a:bodyPr/>
          <a:lstStyle/>
          <a:p>
            <a:r>
              <a:rPr lang="en-US" dirty="0"/>
              <a:t>Spelling</a:t>
            </a:r>
          </a:p>
          <a:p>
            <a:r>
              <a:rPr lang="en-US" dirty="0"/>
              <a:t>Word Choice</a:t>
            </a:r>
          </a:p>
          <a:p>
            <a:r>
              <a:rPr lang="en-US" dirty="0"/>
              <a:t>Organization</a:t>
            </a:r>
          </a:p>
          <a:p>
            <a:r>
              <a:rPr lang="en-US" dirty="0"/>
              <a:t>Grammar</a:t>
            </a:r>
          </a:p>
          <a:p>
            <a:r>
              <a:rPr lang="en-US" dirty="0"/>
              <a:t>Conventions</a:t>
            </a:r>
          </a:p>
          <a:p>
            <a:r>
              <a:rPr lang="en-US" dirty="0"/>
              <a:t>Legibility </a:t>
            </a:r>
          </a:p>
          <a:p>
            <a:pPr lvl="1"/>
            <a:r>
              <a:rPr lang="en-US" dirty="0"/>
              <a:t>Printing</a:t>
            </a:r>
          </a:p>
          <a:p>
            <a:pPr lvl="1"/>
            <a:r>
              <a:rPr lang="en-US" dirty="0"/>
              <a:t>Cursive</a:t>
            </a:r>
          </a:p>
          <a:p>
            <a:pPr lvl="1"/>
            <a:r>
              <a:rPr lang="en-US" dirty="0"/>
              <a:t>Keyboarding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C7E6B2-C3E1-4DCA-8DC0-FC6E32BF7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5029200"/>
            <a:ext cx="29718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527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CDEEC-5731-44E3-BF0D-B6150E670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for Task and Audience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1256D-38FB-4519-8509-2589B7994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76400"/>
            <a:ext cx="8153400" cy="3429000"/>
          </a:xfrm>
        </p:spPr>
        <p:txBody>
          <a:bodyPr/>
          <a:lstStyle/>
          <a:p>
            <a:r>
              <a:rPr lang="en-US" dirty="0"/>
              <a:t>Students must know:</a:t>
            </a:r>
          </a:p>
          <a:p>
            <a:pPr lvl="1"/>
            <a:r>
              <a:rPr lang="en-US" sz="2800" dirty="0"/>
              <a:t>Purpose for writing</a:t>
            </a:r>
          </a:p>
          <a:p>
            <a:pPr lvl="1"/>
            <a:r>
              <a:rPr lang="en-US" sz="2800" dirty="0"/>
              <a:t>What writing is trying to communicate</a:t>
            </a:r>
          </a:p>
          <a:p>
            <a:pPr lvl="1"/>
            <a:r>
              <a:rPr lang="en-US" sz="2800" dirty="0"/>
              <a:t>Audience the writing is geared for</a:t>
            </a:r>
          </a:p>
          <a:p>
            <a:pPr lvl="1"/>
            <a:r>
              <a:rPr lang="en-US" sz="2800" dirty="0"/>
              <a:t>Appropriate choices for each must be taught</a:t>
            </a:r>
          </a:p>
          <a:p>
            <a:pPr lvl="1"/>
            <a:endParaRPr lang="en-US" sz="2800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CC7CE4-3EEF-4ECD-AB60-11DC78782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675" y="4459287"/>
            <a:ext cx="25241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52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ED2CD-DB12-4BDF-B124-1B16B5232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Determine the Struggle of the Writer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AF32A-6CCF-426D-BEC2-BA7284BF2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Ideas</a:t>
            </a:r>
          </a:p>
          <a:p>
            <a:pPr lvl="1"/>
            <a:r>
              <a:rPr lang="en-US" dirty="0"/>
              <a:t>“I don’t know what to write about.”</a:t>
            </a:r>
          </a:p>
          <a:p>
            <a:pPr lvl="1"/>
            <a:r>
              <a:rPr lang="en-US" dirty="0"/>
              <a:t>“I don’t have anything to say.”</a:t>
            </a:r>
          </a:p>
          <a:p>
            <a:r>
              <a:rPr lang="en-US" dirty="0"/>
              <a:t>Organization</a:t>
            </a:r>
          </a:p>
          <a:p>
            <a:pPr lvl="1"/>
            <a:r>
              <a:rPr lang="en-US" dirty="0"/>
              <a:t>“I don’t know how to start.”</a:t>
            </a:r>
          </a:p>
          <a:p>
            <a:pPr lvl="1"/>
            <a:r>
              <a:rPr lang="en-US" dirty="0"/>
              <a:t>“I’m done.”</a:t>
            </a:r>
          </a:p>
          <a:p>
            <a:r>
              <a:rPr lang="en-US" dirty="0"/>
              <a:t>Writing Refusal or Disengagement</a:t>
            </a:r>
          </a:p>
          <a:p>
            <a:pPr lvl="1"/>
            <a:r>
              <a:rPr lang="en-US" dirty="0"/>
              <a:t>“I can’t.</a:t>
            </a:r>
          </a:p>
          <a:p>
            <a:pPr lvl="1"/>
            <a:r>
              <a:rPr lang="en-US" dirty="0"/>
              <a:t>“This is dumb. I hate writing”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949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1E3D59"/>
      </a:accent2>
      <a:accent3>
        <a:srgbClr val="FFFFFF"/>
      </a:accent3>
      <a:accent4>
        <a:srgbClr val="000000"/>
      </a:accent4>
      <a:accent5>
        <a:srgbClr val="DAEDEF"/>
      </a:accent5>
      <a:accent6>
        <a:srgbClr val="1A3650"/>
      </a:accent6>
      <a:hlink>
        <a:srgbClr val="8A2E13"/>
      </a:hlink>
      <a:folHlink>
        <a:srgbClr val="8C5F14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1E3D5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1A3650"/>
        </a:accent6>
        <a:hlink>
          <a:srgbClr val="8A2E13"/>
        </a:hlink>
        <a:folHlink>
          <a:srgbClr val="8C5F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489FA263FB5543BC7163C05C51A54B" ma:contentTypeVersion="13" ma:contentTypeDescription="Create a new document." ma:contentTypeScope="" ma:versionID="11c721f48a8fc0a3f0a04e3720974aa9">
  <xsd:schema xmlns:xsd="http://www.w3.org/2001/XMLSchema" xmlns:xs="http://www.w3.org/2001/XMLSchema" xmlns:p="http://schemas.microsoft.com/office/2006/metadata/properties" xmlns:ns3="e2c2f301-4a03-4ece-b5a5-e8fe594b9300" xmlns:ns4="5ca6cff0-282a-474a-8a9a-e57004c19a3a" targetNamespace="http://schemas.microsoft.com/office/2006/metadata/properties" ma:root="true" ma:fieldsID="70b8ce6f86489f07bf11e3f6c70efa1b" ns3:_="" ns4:_="">
    <xsd:import namespace="e2c2f301-4a03-4ece-b5a5-e8fe594b9300"/>
    <xsd:import namespace="5ca6cff0-282a-474a-8a9a-e57004c19a3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c2f301-4a03-4ece-b5a5-e8fe594b930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a6cff0-282a-474a-8a9a-e57004c19a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0D3594-BD0D-420D-9BA4-B6B37282F6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B20D8C-348E-441B-8DB2-5F13D2B50932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4A2E4DFC-E20F-4591-B2AF-929687D1E00B}">
  <ds:schemaRefs>
    <ds:schemaRef ds:uri="e2c2f301-4a03-4ece-b5a5-e8fe594b930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ca6cff0-282a-474a-8a9a-e57004c19a3a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6FA9CFDF-6185-4C3D-9431-AFFDE5F3C8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c2f301-4a03-4ece-b5a5-e8fe594b9300"/>
    <ds:schemaRef ds:uri="5ca6cff0-282a-474a-8a9a-e57004c19a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MDOE-16</Template>
  <TotalTime>261</TotalTime>
  <Words>1226</Words>
  <Application>Microsoft Office PowerPoint</Application>
  <PresentationFormat>On-screen Show (4:3)</PresentationFormat>
  <Paragraphs>239</Paragraphs>
  <Slides>30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Supporting Elementary Students in Writing  May 28, 2020</vt:lpstr>
      <vt:lpstr>Final Session in Elementary Literacy Series</vt:lpstr>
      <vt:lpstr>Maine Teachers Define Writing</vt:lpstr>
      <vt:lpstr>Writing as a Tool For Communication</vt:lpstr>
      <vt:lpstr>Writing Stamina</vt:lpstr>
      <vt:lpstr>Writing Across All Disciplines</vt:lpstr>
      <vt:lpstr>Writing Tools and Processes</vt:lpstr>
      <vt:lpstr>Writing for Task and Audience</vt:lpstr>
      <vt:lpstr>Determine the Struggle of the Writer</vt:lpstr>
      <vt:lpstr>Supporting Writers</vt:lpstr>
      <vt:lpstr>Write Daily</vt:lpstr>
      <vt:lpstr>Write Daily</vt:lpstr>
      <vt:lpstr>Write Daily</vt:lpstr>
      <vt:lpstr>Writing Process</vt:lpstr>
      <vt:lpstr>Writing Process</vt:lpstr>
      <vt:lpstr>Writing Process</vt:lpstr>
      <vt:lpstr>Varied Writing Purposes</vt:lpstr>
      <vt:lpstr>Ideas for Writing Purpose</vt:lpstr>
      <vt:lpstr>Ideas for Writing Purpose (cont.)</vt:lpstr>
      <vt:lpstr>Handwriting &amp; Keyboarding</vt:lpstr>
      <vt:lpstr>Spelling</vt:lpstr>
      <vt:lpstr>Constructing Sentences</vt:lpstr>
      <vt:lpstr>Sentence Frames</vt:lpstr>
      <vt:lpstr>Sentence Expanding</vt:lpstr>
      <vt:lpstr>Sentence Combining</vt:lpstr>
      <vt:lpstr>Mentor Sentences</vt:lpstr>
      <vt:lpstr>Generative Sentences</vt:lpstr>
      <vt:lpstr>High Interest Writing Tasks</vt:lpstr>
      <vt:lpstr>Writing is an act of faith, not a trick of grammar. –E.B. White</vt:lpstr>
      <vt:lpstr>Thank You</vt:lpstr>
    </vt:vector>
  </TitlesOfParts>
  <Company>State of Maine, DAFS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Saucier, Danielle M</dc:creator>
  <cp:lastModifiedBy>Dunton, Morgan</cp:lastModifiedBy>
  <cp:revision>3</cp:revision>
  <dcterms:created xsi:type="dcterms:W3CDTF">2020-05-05T12:34:07Z</dcterms:created>
  <dcterms:modified xsi:type="dcterms:W3CDTF">2020-09-16T12:58:46Z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Paling, Rachel</vt:lpwstr>
  </property>
  <property fmtid="{D5CDD505-2E9C-101B-9397-08002B2CF9AE}" pid="3" name="xd_Signature">
    <vt:lpwstr/>
  </property>
  <property fmtid="{D5CDD505-2E9C-101B-9397-08002B2CF9AE}" pid="4" name="Order">
    <vt:lpwstr>523100.000000000</vt:lpwstr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xd_ProgID">
    <vt:lpwstr/>
  </property>
  <property fmtid="{D5CDD505-2E9C-101B-9397-08002B2CF9AE}" pid="8" name="display_urn:schemas-microsoft-com:office:office#Author">
    <vt:lpwstr>Paling, Rachel</vt:lpwstr>
  </property>
  <property fmtid="{D5CDD505-2E9C-101B-9397-08002B2CF9AE}" pid="9" name="ContentTypeId">
    <vt:lpwstr>0x0101008F489FA263FB5543BC7163C05C51A54B</vt:lpwstr>
  </property>
</Properties>
</file>