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sldIdLst>
    <p:sldId id="419" r:id="rId2"/>
    <p:sldId id="460" r:id="rId3"/>
    <p:sldId id="420" r:id="rId4"/>
    <p:sldId id="446" r:id="rId5"/>
    <p:sldId id="424" r:id="rId6"/>
    <p:sldId id="447" r:id="rId7"/>
    <p:sldId id="425" r:id="rId8"/>
    <p:sldId id="449" r:id="rId9"/>
    <p:sldId id="466" r:id="rId10"/>
    <p:sldId id="467" r:id="rId11"/>
    <p:sldId id="469" r:id="rId12"/>
    <p:sldId id="470" r:id="rId13"/>
    <p:sldId id="471" r:id="rId14"/>
    <p:sldId id="473" r:id="rId15"/>
    <p:sldId id="448" r:id="rId16"/>
    <p:sldId id="472" r:id="rId17"/>
    <p:sldId id="474" r:id="rId18"/>
    <p:sldId id="422" r:id="rId19"/>
    <p:sldId id="426" r:id="rId20"/>
    <p:sldId id="427" r:id="rId21"/>
    <p:sldId id="450" r:id="rId22"/>
    <p:sldId id="428" r:id="rId23"/>
    <p:sldId id="468" r:id="rId24"/>
    <p:sldId id="444" r:id="rId25"/>
    <p:sldId id="445" r:id="rId26"/>
    <p:sldId id="439" r:id="rId27"/>
    <p:sldId id="433" r:id="rId28"/>
    <p:sldId id="436" r:id="rId29"/>
    <p:sldId id="437" r:id="rId30"/>
    <p:sldId id="434" r:id="rId31"/>
    <p:sldId id="435" r:id="rId32"/>
    <p:sldId id="440" r:id="rId33"/>
    <p:sldId id="432" r:id="rId34"/>
    <p:sldId id="429" r:id="rId35"/>
    <p:sldId id="438" r:id="rId36"/>
    <p:sldId id="430" r:id="rId37"/>
    <p:sldId id="431" r:id="rId38"/>
    <p:sldId id="421" r:id="rId39"/>
    <p:sldId id="441"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5F8"/>
    <a:srgbClr val="FFF4FB"/>
    <a:srgbClr val="F168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5"/>
    <p:restoredTop sz="94410"/>
  </p:normalViewPr>
  <p:slideViewPr>
    <p:cSldViewPr>
      <p:cViewPr varScale="1">
        <p:scale>
          <a:sx n="59" d="100"/>
          <a:sy n="59" d="100"/>
        </p:scale>
        <p:origin x="150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29" charset="0"/>
                <a:ea typeface="ＭＳ Ｐゴシック" pitchFamily="29" charset="-128"/>
                <a:cs typeface="ＭＳ Ｐゴシック" pitchFamily="29" charset="-128"/>
              </a:defRPr>
            </a:lvl1pPr>
          </a:lstStyle>
          <a:p>
            <a:pPr>
              <a:defRPr/>
            </a:pPr>
            <a:endParaRPr lang="en-US"/>
          </a:p>
        </p:txBody>
      </p:sp>
      <p:sp>
        <p:nvSpPr>
          <p:cNvPr id="552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29" charset="0"/>
                <a:ea typeface="ＭＳ Ｐゴシック" pitchFamily="29" charset="-128"/>
                <a:cs typeface="ＭＳ Ｐゴシック" pitchFamily="29"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553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29" charset="0"/>
                <a:ea typeface="ＭＳ Ｐゴシック" pitchFamily="29" charset="-128"/>
                <a:cs typeface="ＭＳ Ｐゴシック" pitchFamily="29" charset="-128"/>
              </a:defRPr>
            </a:lvl1pPr>
          </a:lstStyle>
          <a:p>
            <a:pPr>
              <a:defRPr/>
            </a:pPr>
            <a:endParaRPr lang="en-US"/>
          </a:p>
        </p:txBody>
      </p:sp>
      <p:sp>
        <p:nvSpPr>
          <p:cNvPr id="553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DD9F3B2D-8426-7E4A-9064-8F440DDF5612}" type="slidenum">
              <a:rPr lang="en-US"/>
              <a:pPr>
                <a:defRPr/>
              </a:pPr>
              <a:t>‹#›</a:t>
            </a:fld>
            <a:endParaRPr lang="en-US"/>
          </a:p>
        </p:txBody>
      </p:sp>
    </p:spTree>
    <p:extLst>
      <p:ext uri="{BB962C8B-B14F-4D97-AF65-F5344CB8AC3E}">
        <p14:creationId xmlns:p14="http://schemas.microsoft.com/office/powerpoint/2010/main" val="614878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9" charset="0"/>
        <a:ea typeface="ＭＳ Ｐゴシック" pitchFamily="29" charset="-128"/>
        <a:cs typeface="ＭＳ Ｐゴシック" pitchFamily="29" charset="-128"/>
      </a:defRPr>
    </a:lvl1pPr>
    <a:lvl2pPr marL="457200" algn="l" rtl="0" eaLnBrk="0" fontAlgn="base" hangingPunct="0">
      <a:spcBef>
        <a:spcPct val="30000"/>
      </a:spcBef>
      <a:spcAft>
        <a:spcPct val="0"/>
      </a:spcAft>
      <a:defRPr sz="1200" kern="1200">
        <a:solidFill>
          <a:schemeClr val="tx1"/>
        </a:solidFill>
        <a:latin typeface="Arial" pitchFamily="29" charset="0"/>
        <a:ea typeface="ＭＳ Ｐゴシック" pitchFamily="29" charset="-128"/>
        <a:cs typeface="+mn-cs"/>
      </a:defRPr>
    </a:lvl2pPr>
    <a:lvl3pPr marL="914400" algn="l" rtl="0" eaLnBrk="0" fontAlgn="base" hangingPunct="0">
      <a:spcBef>
        <a:spcPct val="30000"/>
      </a:spcBef>
      <a:spcAft>
        <a:spcPct val="0"/>
      </a:spcAft>
      <a:defRPr sz="1200" kern="1200">
        <a:solidFill>
          <a:schemeClr val="tx1"/>
        </a:solidFill>
        <a:latin typeface="Arial" pitchFamily="29" charset="0"/>
        <a:ea typeface="ＭＳ Ｐゴシック" pitchFamily="29" charset="-128"/>
        <a:cs typeface="+mn-cs"/>
      </a:defRPr>
    </a:lvl3pPr>
    <a:lvl4pPr marL="1371600" algn="l" rtl="0" eaLnBrk="0" fontAlgn="base" hangingPunct="0">
      <a:spcBef>
        <a:spcPct val="30000"/>
      </a:spcBef>
      <a:spcAft>
        <a:spcPct val="0"/>
      </a:spcAft>
      <a:defRPr sz="1200" kern="1200">
        <a:solidFill>
          <a:schemeClr val="tx1"/>
        </a:solidFill>
        <a:latin typeface="Arial" pitchFamily="29" charset="0"/>
        <a:ea typeface="ＭＳ Ｐゴシック" pitchFamily="29" charset="-128"/>
        <a:cs typeface="+mn-cs"/>
      </a:defRPr>
    </a:lvl4pPr>
    <a:lvl5pPr marL="1828800" algn="l" rtl="0" eaLnBrk="0" fontAlgn="base" hangingPunct="0">
      <a:spcBef>
        <a:spcPct val="30000"/>
      </a:spcBef>
      <a:spcAft>
        <a:spcPct val="0"/>
      </a:spcAft>
      <a:defRPr sz="1200" kern="1200">
        <a:solidFill>
          <a:schemeClr val="tx1"/>
        </a:solidFill>
        <a:latin typeface="Arial" pitchFamily="29" charset="0"/>
        <a:ea typeface="ＭＳ Ｐゴシック" pitchFamily="2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A443CF-0238-1F44-AEAE-B05CF59BFE7D}" type="slidenum">
              <a:rPr lang="en-US"/>
              <a:pPr>
                <a:defRPr/>
              </a:pPr>
              <a:t>‹#›</a:t>
            </a:fld>
            <a:endParaRPr lang="en-US"/>
          </a:p>
        </p:txBody>
      </p:sp>
    </p:spTree>
    <p:extLst>
      <p:ext uri="{BB962C8B-B14F-4D97-AF65-F5344CB8AC3E}">
        <p14:creationId xmlns:p14="http://schemas.microsoft.com/office/powerpoint/2010/main" val="860540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7464F-4E07-9F4A-8F8C-C9970EC825F6}" type="slidenum">
              <a:rPr lang="en-US"/>
              <a:pPr>
                <a:defRPr/>
              </a:pPr>
              <a:t>‹#›</a:t>
            </a:fld>
            <a:endParaRPr lang="en-US"/>
          </a:p>
        </p:txBody>
      </p:sp>
    </p:spTree>
    <p:extLst>
      <p:ext uri="{BB962C8B-B14F-4D97-AF65-F5344CB8AC3E}">
        <p14:creationId xmlns:p14="http://schemas.microsoft.com/office/powerpoint/2010/main" val="3874718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C96CC6-A58F-8D49-80BF-AA0909CCAEC0}" type="slidenum">
              <a:rPr lang="en-US"/>
              <a:pPr>
                <a:defRPr/>
              </a:pPr>
              <a:t>‹#›</a:t>
            </a:fld>
            <a:endParaRPr lang="en-US"/>
          </a:p>
        </p:txBody>
      </p:sp>
    </p:spTree>
    <p:extLst>
      <p:ext uri="{BB962C8B-B14F-4D97-AF65-F5344CB8AC3E}">
        <p14:creationId xmlns:p14="http://schemas.microsoft.com/office/powerpoint/2010/main" val="1361481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081145-38B6-2948-99C9-540A68A7F278}" type="slidenum">
              <a:rPr lang="en-US"/>
              <a:pPr>
                <a:defRPr/>
              </a:pPr>
              <a:t>‹#›</a:t>
            </a:fld>
            <a:endParaRPr lang="en-US"/>
          </a:p>
        </p:txBody>
      </p:sp>
    </p:spTree>
    <p:extLst>
      <p:ext uri="{BB962C8B-B14F-4D97-AF65-F5344CB8AC3E}">
        <p14:creationId xmlns:p14="http://schemas.microsoft.com/office/powerpoint/2010/main" val="372706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3D8AE-B0B8-154A-8DAF-60A0E4980BA6}" type="slidenum">
              <a:rPr lang="en-US"/>
              <a:pPr>
                <a:defRPr/>
              </a:pPr>
              <a:t>‹#›</a:t>
            </a:fld>
            <a:endParaRPr lang="en-US"/>
          </a:p>
        </p:txBody>
      </p:sp>
    </p:spTree>
    <p:extLst>
      <p:ext uri="{BB962C8B-B14F-4D97-AF65-F5344CB8AC3E}">
        <p14:creationId xmlns:p14="http://schemas.microsoft.com/office/powerpoint/2010/main" val="140389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D046D2-C711-C148-9002-5D465B28508A}" type="slidenum">
              <a:rPr lang="en-US"/>
              <a:pPr>
                <a:defRPr/>
              </a:pPr>
              <a:t>‹#›</a:t>
            </a:fld>
            <a:endParaRPr lang="en-US"/>
          </a:p>
        </p:txBody>
      </p:sp>
    </p:spTree>
    <p:extLst>
      <p:ext uri="{BB962C8B-B14F-4D97-AF65-F5344CB8AC3E}">
        <p14:creationId xmlns:p14="http://schemas.microsoft.com/office/powerpoint/2010/main" val="321155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A31E23-651C-9B49-8CD9-EF11D6BB04AB}" type="slidenum">
              <a:rPr lang="en-US"/>
              <a:pPr>
                <a:defRPr/>
              </a:pPr>
              <a:t>‹#›</a:t>
            </a:fld>
            <a:endParaRPr lang="en-US"/>
          </a:p>
        </p:txBody>
      </p:sp>
    </p:spTree>
    <p:extLst>
      <p:ext uri="{BB962C8B-B14F-4D97-AF65-F5344CB8AC3E}">
        <p14:creationId xmlns:p14="http://schemas.microsoft.com/office/powerpoint/2010/main" val="257069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ADD10E-5AAD-B64B-8C6D-28B81F57D509}" type="slidenum">
              <a:rPr lang="en-US"/>
              <a:pPr>
                <a:defRPr/>
              </a:pPr>
              <a:t>‹#›</a:t>
            </a:fld>
            <a:endParaRPr lang="en-US"/>
          </a:p>
        </p:txBody>
      </p:sp>
    </p:spTree>
    <p:extLst>
      <p:ext uri="{BB962C8B-B14F-4D97-AF65-F5344CB8AC3E}">
        <p14:creationId xmlns:p14="http://schemas.microsoft.com/office/powerpoint/2010/main" val="168849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60B143-AD10-C04C-A87E-B9386E551B8B}" type="slidenum">
              <a:rPr lang="en-US"/>
              <a:pPr>
                <a:defRPr/>
              </a:pPr>
              <a:t>‹#›</a:t>
            </a:fld>
            <a:endParaRPr lang="en-US"/>
          </a:p>
        </p:txBody>
      </p:sp>
    </p:spTree>
    <p:extLst>
      <p:ext uri="{BB962C8B-B14F-4D97-AF65-F5344CB8AC3E}">
        <p14:creationId xmlns:p14="http://schemas.microsoft.com/office/powerpoint/2010/main" val="407668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C512D-0776-B24C-A044-AA831758EAFC}" type="slidenum">
              <a:rPr lang="en-US"/>
              <a:pPr>
                <a:defRPr/>
              </a:pPr>
              <a:t>‹#›</a:t>
            </a:fld>
            <a:endParaRPr lang="en-US"/>
          </a:p>
        </p:txBody>
      </p:sp>
    </p:spTree>
    <p:extLst>
      <p:ext uri="{BB962C8B-B14F-4D97-AF65-F5344CB8AC3E}">
        <p14:creationId xmlns:p14="http://schemas.microsoft.com/office/powerpoint/2010/main" val="407473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CB7D7-D931-004F-97B3-98D9FC25C753}" type="slidenum">
              <a:rPr lang="en-US"/>
              <a:pPr>
                <a:defRPr/>
              </a:pPr>
              <a:t>‹#›</a:t>
            </a:fld>
            <a:endParaRPr lang="en-US"/>
          </a:p>
        </p:txBody>
      </p:sp>
    </p:spTree>
    <p:extLst>
      <p:ext uri="{BB962C8B-B14F-4D97-AF65-F5344CB8AC3E}">
        <p14:creationId xmlns:p14="http://schemas.microsoft.com/office/powerpoint/2010/main" val="3867970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A2897D-501D-2E46-BCA6-CDF03EE7E6BC}" type="slidenum">
              <a:rPr lang="en-US"/>
              <a:pPr>
                <a:defRPr/>
              </a:pPr>
              <a:t>‹#›</a:t>
            </a:fld>
            <a:endParaRPr lang="en-US"/>
          </a:p>
        </p:txBody>
      </p:sp>
    </p:spTree>
    <p:extLst>
      <p:ext uri="{BB962C8B-B14F-4D97-AF65-F5344CB8AC3E}">
        <p14:creationId xmlns:p14="http://schemas.microsoft.com/office/powerpoint/2010/main" val="246064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29" charset="0"/>
                <a:ea typeface="ＭＳ Ｐゴシック" pitchFamily="29" charset="-128"/>
                <a:cs typeface="ＭＳ Ｐゴシック" pitchFamily="29"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29" charset="0"/>
                <a:ea typeface="ＭＳ Ｐゴシック" pitchFamily="29" charset="-128"/>
                <a:cs typeface="ＭＳ Ｐゴシック" pitchFamily="29"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F1D34DE-E922-644F-B1A4-9093AE95082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9" charset="0"/>
          <a:ea typeface="ＭＳ Ｐゴシック" pitchFamily="29" charset="-128"/>
          <a:cs typeface="ＭＳ Ｐゴシック" pitchFamily="29" charset="-128"/>
        </a:defRPr>
      </a:lvl2pPr>
      <a:lvl3pPr algn="ctr" rtl="0" eaLnBrk="0" fontAlgn="base" hangingPunct="0">
        <a:spcBef>
          <a:spcPct val="0"/>
        </a:spcBef>
        <a:spcAft>
          <a:spcPct val="0"/>
        </a:spcAft>
        <a:defRPr sz="4400">
          <a:solidFill>
            <a:schemeClr val="tx2"/>
          </a:solidFill>
          <a:latin typeface="Arial" pitchFamily="29" charset="0"/>
          <a:ea typeface="ＭＳ Ｐゴシック" pitchFamily="29" charset="-128"/>
          <a:cs typeface="ＭＳ Ｐゴシック" pitchFamily="29" charset="-128"/>
        </a:defRPr>
      </a:lvl3pPr>
      <a:lvl4pPr algn="ctr" rtl="0" eaLnBrk="0" fontAlgn="base" hangingPunct="0">
        <a:spcBef>
          <a:spcPct val="0"/>
        </a:spcBef>
        <a:spcAft>
          <a:spcPct val="0"/>
        </a:spcAft>
        <a:defRPr sz="4400">
          <a:solidFill>
            <a:schemeClr val="tx2"/>
          </a:solidFill>
          <a:latin typeface="Arial" pitchFamily="29" charset="0"/>
          <a:ea typeface="ＭＳ Ｐゴシック" pitchFamily="29" charset="-128"/>
          <a:cs typeface="ＭＳ Ｐゴシック" pitchFamily="29" charset="-128"/>
        </a:defRPr>
      </a:lvl4pPr>
      <a:lvl5pPr algn="ctr" rtl="0" eaLnBrk="0" fontAlgn="base" hangingPunct="0">
        <a:spcBef>
          <a:spcPct val="0"/>
        </a:spcBef>
        <a:spcAft>
          <a:spcPct val="0"/>
        </a:spcAft>
        <a:defRPr sz="4400">
          <a:solidFill>
            <a:schemeClr val="tx2"/>
          </a:solidFill>
          <a:latin typeface="Arial" pitchFamily="29" charset="0"/>
          <a:ea typeface="ＭＳ Ｐゴシック" pitchFamily="29" charset="-128"/>
          <a:cs typeface="ＭＳ Ｐゴシック" pitchFamily="29" charset="-128"/>
        </a:defRPr>
      </a:lvl5pPr>
      <a:lvl6pPr marL="457200" algn="ctr" rtl="0" fontAlgn="base">
        <a:spcBef>
          <a:spcPct val="0"/>
        </a:spcBef>
        <a:spcAft>
          <a:spcPct val="0"/>
        </a:spcAft>
        <a:defRPr sz="4400">
          <a:solidFill>
            <a:schemeClr val="tx2"/>
          </a:solidFill>
          <a:latin typeface="Arial" pitchFamily="29" charset="0"/>
          <a:ea typeface="ＭＳ Ｐゴシック" pitchFamily="29" charset="-128"/>
          <a:cs typeface="ＭＳ Ｐゴシック" pitchFamily="29" charset="-128"/>
        </a:defRPr>
      </a:lvl6pPr>
      <a:lvl7pPr marL="914400" algn="ctr" rtl="0" fontAlgn="base">
        <a:spcBef>
          <a:spcPct val="0"/>
        </a:spcBef>
        <a:spcAft>
          <a:spcPct val="0"/>
        </a:spcAft>
        <a:defRPr sz="4400">
          <a:solidFill>
            <a:schemeClr val="tx2"/>
          </a:solidFill>
          <a:latin typeface="Arial" pitchFamily="29" charset="0"/>
          <a:ea typeface="ＭＳ Ｐゴシック" pitchFamily="29" charset="-128"/>
          <a:cs typeface="ＭＳ Ｐゴシック" pitchFamily="29" charset="-128"/>
        </a:defRPr>
      </a:lvl7pPr>
      <a:lvl8pPr marL="1371600" algn="ctr" rtl="0" fontAlgn="base">
        <a:spcBef>
          <a:spcPct val="0"/>
        </a:spcBef>
        <a:spcAft>
          <a:spcPct val="0"/>
        </a:spcAft>
        <a:defRPr sz="4400">
          <a:solidFill>
            <a:schemeClr val="tx2"/>
          </a:solidFill>
          <a:latin typeface="Arial" pitchFamily="29" charset="0"/>
          <a:ea typeface="ＭＳ Ｐゴシック" pitchFamily="29" charset="-128"/>
          <a:cs typeface="ＭＳ Ｐゴシック" pitchFamily="29" charset="-128"/>
        </a:defRPr>
      </a:lvl8pPr>
      <a:lvl9pPr marL="1828800" algn="ctr" rtl="0" fontAlgn="base">
        <a:spcBef>
          <a:spcPct val="0"/>
        </a:spcBef>
        <a:spcAft>
          <a:spcPct val="0"/>
        </a:spcAft>
        <a:defRPr sz="4400">
          <a:solidFill>
            <a:schemeClr val="tx2"/>
          </a:solidFill>
          <a:latin typeface="Arial" pitchFamily="29" charset="0"/>
          <a:ea typeface="ＭＳ Ｐゴシック" pitchFamily="29" charset="-128"/>
          <a:cs typeface="ＭＳ Ｐゴシック" pitchFamily="2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oshermaps.org/map/53429.0001"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oshermaps.org/map/54010.0001"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repository.duke.edu/dc/adaccess" TargetMode="External"/><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dreads.com/work/quotes/2507145" TargetMode="External"/><Relationship Id="rId2" Type="http://schemas.openxmlformats.org/officeDocument/2006/relationships/hyperlink" Target="https://www.goodreads.com/author/show/29919.John_Berger" TargetMode="Externa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www.vtshome.or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a:xfrm>
            <a:off x="1066800" y="2819400"/>
            <a:ext cx="7772400" cy="1143000"/>
          </a:xfrm>
        </p:spPr>
        <p:txBody>
          <a:bodyPr/>
          <a:lstStyle/>
          <a:p>
            <a:br>
              <a:rPr lang="en-US" i="1" dirty="0">
                <a:latin typeface="Baskerville" charset="0"/>
                <a:ea typeface="ＭＳ Ｐゴシック" charset="0"/>
                <a:cs typeface="Baskerville" charset="0"/>
              </a:rPr>
            </a:br>
            <a:br>
              <a:rPr lang="en-US" i="1" dirty="0">
                <a:latin typeface="Baskerville" charset="0"/>
                <a:ea typeface="ＭＳ Ｐゴシック" charset="0"/>
                <a:cs typeface="Baskerville" charset="0"/>
              </a:rPr>
            </a:br>
            <a:br>
              <a:rPr lang="en-US" i="1" dirty="0">
                <a:latin typeface="Baskerville" charset="0"/>
                <a:ea typeface="ＭＳ Ｐゴシック" charset="0"/>
                <a:cs typeface="Baskerville" charset="0"/>
              </a:rPr>
            </a:br>
            <a:br>
              <a:rPr lang="en-US" i="1" dirty="0">
                <a:latin typeface="Baskerville" charset="0"/>
                <a:ea typeface="ＭＳ Ｐゴシック" charset="0"/>
                <a:cs typeface="Baskerville" charset="0"/>
              </a:rPr>
            </a:br>
            <a:endParaRPr lang="en-US" sz="2400" i="1" dirty="0">
              <a:solidFill>
                <a:srgbClr val="FCD5B5"/>
              </a:solidFill>
              <a:latin typeface="Baskerville" charset="0"/>
              <a:ea typeface="ＭＳ Ｐゴシック" charset="0"/>
              <a:cs typeface="Baskerville" charset="0"/>
            </a:endParaRPr>
          </a:p>
        </p:txBody>
      </p:sp>
      <p:pic>
        <p:nvPicPr>
          <p:cNvPr id="4" name="Picture 3"/>
          <p:cNvPicPr>
            <a:picLocks noChangeAspect="1"/>
          </p:cNvPicPr>
          <p:nvPr/>
        </p:nvPicPr>
        <p:blipFill>
          <a:blip r:embed="rId2"/>
          <a:stretch>
            <a:fillRect/>
          </a:stretch>
        </p:blipFill>
        <p:spPr>
          <a:xfrm>
            <a:off x="5306237" y="1533466"/>
            <a:ext cx="3810000" cy="5324534"/>
          </a:xfrm>
          <a:prstGeom prst="rect">
            <a:avLst/>
          </a:prstGeom>
        </p:spPr>
      </p:pic>
      <p:sp>
        <p:nvSpPr>
          <p:cNvPr id="5" name="TextBox 4"/>
          <p:cNvSpPr txBox="1"/>
          <p:nvPr/>
        </p:nvSpPr>
        <p:spPr>
          <a:xfrm>
            <a:off x="762000" y="133492"/>
            <a:ext cx="7451975" cy="1077218"/>
          </a:xfrm>
          <a:prstGeom prst="rect">
            <a:avLst/>
          </a:prstGeom>
          <a:noFill/>
        </p:spPr>
        <p:txBody>
          <a:bodyPr wrap="none" rtlCol="0">
            <a:spAutoFit/>
          </a:bodyPr>
          <a:lstStyle/>
          <a:p>
            <a:pPr algn="ctr"/>
            <a:r>
              <a:rPr lang="en-US" sz="3200" i="1" dirty="0">
                <a:latin typeface="Baskerville" charset="0"/>
                <a:cs typeface="Baskerville" charset="0"/>
              </a:rPr>
              <a:t>Bringing Visual Primary Sources into the Classroom</a:t>
            </a:r>
          </a:p>
          <a:p>
            <a:pPr algn="ctr"/>
            <a:r>
              <a:rPr lang="en-US" sz="3200" i="1" dirty="0">
                <a:latin typeface="Baskerville" charset="0"/>
                <a:cs typeface="Baskerville" charset="0"/>
              </a:rPr>
              <a:t>Libby </a:t>
            </a:r>
            <a:r>
              <a:rPr lang="en-US" sz="3200" i="1" dirty="0" err="1">
                <a:latin typeface="Baskerville" charset="0"/>
                <a:cs typeface="Baskerville" charset="0"/>
              </a:rPr>
              <a:t>Bischof</a:t>
            </a:r>
            <a:r>
              <a:rPr lang="en-US" sz="3200" i="1" dirty="0">
                <a:latin typeface="Baskerville" charset="0"/>
                <a:cs typeface="Baskerville" charset="0"/>
              </a:rPr>
              <a:t>, USM/</a:t>
            </a:r>
            <a:r>
              <a:rPr lang="en-US" sz="3200" i="1" dirty="0" err="1">
                <a:latin typeface="Baskerville" charset="0"/>
                <a:cs typeface="Baskerville" charset="0"/>
              </a:rPr>
              <a:t>Osher</a:t>
            </a:r>
            <a:r>
              <a:rPr lang="en-US" sz="3200" i="1" dirty="0">
                <a:latin typeface="Baskerville" charset="0"/>
                <a:cs typeface="Baskerville" charset="0"/>
              </a:rPr>
              <a:t> Map Library</a:t>
            </a:r>
            <a:endParaRPr lang="en-US" sz="3200" i="1"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399" y="1382018"/>
            <a:ext cx="4180139" cy="5475982"/>
          </a:xfrm>
          <a:prstGeom prst="rect">
            <a:avLst/>
          </a:prstGeom>
        </p:spPr>
      </p:pic>
      <p:pic>
        <p:nvPicPr>
          <p:cNvPr id="9" name="Picture 8"/>
          <p:cNvPicPr>
            <a:picLocks noChangeAspect="1"/>
          </p:cNvPicPr>
          <p:nvPr/>
        </p:nvPicPr>
        <p:blipFill>
          <a:blip r:embed="rId4"/>
          <a:stretch>
            <a:fillRect/>
          </a:stretch>
        </p:blipFill>
        <p:spPr>
          <a:xfrm>
            <a:off x="3161119" y="2028234"/>
            <a:ext cx="5816600" cy="14308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9067610" cy="6370975"/>
          </a:xfrm>
          <a:prstGeom prst="rect">
            <a:avLst/>
          </a:prstGeom>
          <a:noFill/>
        </p:spPr>
        <p:txBody>
          <a:bodyPr wrap="none" rtlCol="0">
            <a:spAutoFit/>
          </a:bodyPr>
          <a:lstStyle/>
          <a:p>
            <a:pPr algn="ctr"/>
            <a:r>
              <a:rPr lang="en-US" dirty="0">
                <a:solidFill>
                  <a:srgbClr val="FFFF00"/>
                </a:solidFill>
              </a:rPr>
              <a:t>Don’t reveal the title, caption, and context etc. until AFTER </a:t>
            </a:r>
          </a:p>
          <a:p>
            <a:pPr algn="ctr"/>
            <a:r>
              <a:rPr lang="en-US" dirty="0">
                <a:solidFill>
                  <a:srgbClr val="FFFF00"/>
                </a:solidFill>
              </a:rPr>
              <a:t>you’ve done the exercise.  VTS is not about getting a ”right” </a:t>
            </a:r>
          </a:p>
          <a:p>
            <a:pPr algn="ctr"/>
            <a:r>
              <a:rPr lang="en-US" dirty="0">
                <a:solidFill>
                  <a:srgbClr val="FFFF00"/>
                </a:solidFill>
              </a:rPr>
              <a:t>answer; it’s about getting students comfortable with viewing and </a:t>
            </a:r>
          </a:p>
          <a:p>
            <a:pPr algn="ctr"/>
            <a:r>
              <a:rPr lang="en-US" dirty="0">
                <a:solidFill>
                  <a:srgbClr val="FFFF00"/>
                </a:solidFill>
              </a:rPr>
              <a:t>discussing images. LOW STAKES.</a:t>
            </a:r>
          </a:p>
          <a:p>
            <a:pPr algn="ctr"/>
            <a:endParaRPr lang="en-US" dirty="0"/>
          </a:p>
          <a:p>
            <a:r>
              <a:rPr lang="en-US" dirty="0"/>
              <a:t>Title: Elsie Shaw, a 6 year old </a:t>
            </a:r>
            <a:r>
              <a:rPr lang="en-US" dirty="0" err="1"/>
              <a:t>cartoner</a:t>
            </a:r>
            <a:r>
              <a:rPr lang="en-US" dirty="0"/>
              <a:t> during the summer, </a:t>
            </a:r>
          </a:p>
          <a:p>
            <a:r>
              <a:rPr lang="en-US" dirty="0"/>
              <a:t>Seacoast Canning Co., Factory #2. Her father is boss of cutting </a:t>
            </a:r>
          </a:p>
          <a:p>
            <a:r>
              <a:rPr lang="en-US" dirty="0"/>
              <a:t>room in Factory #1. He asked me to take some photos of her, as </a:t>
            </a:r>
          </a:p>
          <a:p>
            <a:r>
              <a:rPr lang="en-US" dirty="0"/>
              <a:t>he has her do a singing act in vaudeville in the winter, "and she's </a:t>
            </a:r>
          </a:p>
          <a:p>
            <a:r>
              <a:rPr lang="en-US" dirty="0"/>
              <a:t>old enough now to go through the audience and sell her own </a:t>
            </a:r>
          </a:p>
          <a:p>
            <a:r>
              <a:rPr lang="en-US" dirty="0"/>
              <a:t>photos." </a:t>
            </a:r>
          </a:p>
          <a:p>
            <a:endParaRPr lang="en-US" dirty="0"/>
          </a:p>
          <a:p>
            <a:r>
              <a:rPr lang="en-US" dirty="0"/>
              <a:t>Location: Eastport, Maine</a:t>
            </a:r>
          </a:p>
          <a:p>
            <a:endParaRPr lang="en-US" dirty="0"/>
          </a:p>
          <a:p>
            <a:r>
              <a:rPr lang="en-US" dirty="0"/>
              <a:t>Creator(s): Hine, Lewis Wickes, 1874-1940, photographer</a:t>
            </a:r>
          </a:p>
          <a:p>
            <a:endParaRPr lang="en-US" dirty="0"/>
          </a:p>
          <a:p>
            <a:r>
              <a:rPr lang="en-US" dirty="0"/>
              <a:t>Date Created/Published: 1911 August.</a:t>
            </a:r>
          </a:p>
        </p:txBody>
      </p:sp>
    </p:spTree>
    <p:extLst>
      <p:ext uri="{BB962C8B-B14F-4D97-AF65-F5344CB8AC3E}">
        <p14:creationId xmlns:p14="http://schemas.microsoft.com/office/powerpoint/2010/main" val="283587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85800"/>
            <a:ext cx="8675544" cy="6067097"/>
          </a:xfrm>
          <a:prstGeom prst="rect">
            <a:avLst/>
          </a:prstGeom>
        </p:spPr>
      </p:pic>
      <p:sp>
        <p:nvSpPr>
          <p:cNvPr id="3" name="TextBox 2"/>
          <p:cNvSpPr txBox="1"/>
          <p:nvPr/>
        </p:nvSpPr>
        <p:spPr>
          <a:xfrm>
            <a:off x="2209800" y="224135"/>
            <a:ext cx="4284443" cy="461665"/>
          </a:xfrm>
          <a:prstGeom prst="rect">
            <a:avLst/>
          </a:prstGeom>
          <a:noFill/>
        </p:spPr>
        <p:txBody>
          <a:bodyPr wrap="none" rtlCol="0">
            <a:spAutoFit/>
          </a:bodyPr>
          <a:lstStyle/>
          <a:p>
            <a:r>
              <a:rPr lang="en-US"/>
              <a:t>We can do this with maps too!</a:t>
            </a:r>
          </a:p>
        </p:txBody>
      </p:sp>
    </p:spTree>
    <p:extLst>
      <p:ext uri="{BB962C8B-B14F-4D97-AF65-F5344CB8AC3E}">
        <p14:creationId xmlns:p14="http://schemas.microsoft.com/office/powerpoint/2010/main" val="2072912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147574797" cy="6863417"/>
          </a:xfrm>
          <a:prstGeom prst="rect">
            <a:avLst/>
          </a:prstGeom>
          <a:noFill/>
        </p:spPr>
        <p:txBody>
          <a:bodyPr wrap="square" rtlCol="0">
            <a:spAutoFit/>
          </a:bodyPr>
          <a:lstStyle/>
          <a:p>
            <a:r>
              <a:rPr lang="en-US" sz="2000" dirty="0"/>
              <a:t>Title: New Map of the Union Pacific Railway the short, quick and safe line to all </a:t>
            </a:r>
          </a:p>
          <a:p>
            <a:r>
              <a:rPr lang="en-US" sz="2000" dirty="0"/>
              <a:t>points west</a:t>
            </a:r>
          </a:p>
          <a:p>
            <a:endParaRPr lang="en-US" sz="2000" dirty="0"/>
          </a:p>
          <a:p>
            <a:r>
              <a:rPr lang="en-US" sz="2000" dirty="0"/>
              <a:t>Alternative Title: Union Pacific Railway and connecting lines</a:t>
            </a:r>
          </a:p>
          <a:p>
            <a:endParaRPr lang="en-US" sz="2000" dirty="0"/>
          </a:p>
          <a:p>
            <a:r>
              <a:rPr lang="en-US" sz="2000" dirty="0"/>
              <a:t>Publisher: Rand McNally and Company, </a:t>
            </a:r>
          </a:p>
          <a:p>
            <a:endParaRPr lang="en-US" sz="2000" dirty="0"/>
          </a:p>
          <a:p>
            <a:r>
              <a:rPr lang="en-US" sz="2000" dirty="0"/>
              <a:t>Publishing Location: Chicago</a:t>
            </a:r>
          </a:p>
          <a:p>
            <a:endParaRPr lang="en-US" sz="2000" dirty="0"/>
          </a:p>
          <a:p>
            <a:r>
              <a:rPr lang="en-US" sz="2000" dirty="0"/>
              <a:t>Date Produced: 1887</a:t>
            </a:r>
          </a:p>
          <a:p>
            <a:endParaRPr lang="en-US" sz="2000" dirty="0"/>
          </a:p>
          <a:p>
            <a:r>
              <a:rPr lang="en-US" sz="2000" dirty="0"/>
              <a:t>Brief Description: Wall map issued by Rand McNally and Company for the </a:t>
            </a:r>
          </a:p>
          <a:p>
            <a:r>
              <a:rPr lang="en-US" sz="2000" dirty="0"/>
              <a:t>exclusive use by the Union Pacific Railroad Company at larger stations and </a:t>
            </a:r>
          </a:p>
          <a:p>
            <a:r>
              <a:rPr lang="en-US" sz="2000" dirty="0"/>
              <a:t>was not publicly distributed. The map shows the whole of the United States </a:t>
            </a:r>
          </a:p>
          <a:p>
            <a:r>
              <a:rPr lang="en-US" sz="2000" dirty="0"/>
              <a:t>illustrating routes of the Union Pacific and its many subsidiaries and connecting</a:t>
            </a:r>
          </a:p>
          <a:p>
            <a:r>
              <a:rPr lang="en-US" sz="2000" dirty="0"/>
              <a:t>routes of competing railroads. Includes 14 vignette views engraved by </a:t>
            </a:r>
          </a:p>
          <a:p>
            <a:r>
              <a:rPr lang="en-US" sz="2000" dirty="0"/>
              <a:t>Matthews-Northrup Company illustrating the sights along the railroad route, </a:t>
            </a:r>
          </a:p>
          <a:p>
            <a:r>
              <a:rPr lang="en-US" sz="2000" dirty="0"/>
              <a:t>mainly Colorado, Idaho, Oregon and Utah. Also included is textual advertising </a:t>
            </a:r>
          </a:p>
          <a:p>
            <a:r>
              <a:rPr lang="en-US" sz="2000" dirty="0"/>
              <a:t>promoting the Union Pacific's safety and economical travel.</a:t>
            </a:r>
          </a:p>
          <a:p>
            <a:endParaRPr lang="en-US" sz="2000" dirty="0"/>
          </a:p>
          <a:p>
            <a:r>
              <a:rPr lang="en-US" sz="2000" dirty="0"/>
              <a:t>Permanent URL: </a:t>
            </a:r>
            <a:r>
              <a:rPr lang="en-US" sz="2000" dirty="0">
                <a:hlinkClick r:id="rId2"/>
              </a:rPr>
              <a:t>https://oshermaps.org/map/53429.0001</a:t>
            </a:r>
            <a:endParaRPr lang="en-US" sz="2000" dirty="0"/>
          </a:p>
          <a:p>
            <a:endParaRPr lang="en-US" sz="2000" dirty="0"/>
          </a:p>
        </p:txBody>
      </p:sp>
    </p:spTree>
    <p:extLst>
      <p:ext uri="{BB962C8B-B14F-4D97-AF65-F5344CB8AC3E}">
        <p14:creationId xmlns:p14="http://schemas.microsoft.com/office/powerpoint/2010/main" val="1050804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8981946" cy="6986528"/>
          </a:xfrm>
          <a:prstGeom prst="rect">
            <a:avLst/>
          </a:prstGeom>
          <a:noFill/>
        </p:spPr>
        <p:txBody>
          <a:bodyPr wrap="none" rtlCol="0">
            <a:spAutoFit/>
          </a:bodyPr>
          <a:lstStyle/>
          <a:p>
            <a:r>
              <a:rPr lang="en-US" b="1" dirty="0">
                <a:solidFill>
                  <a:srgbClr val="FFFF00"/>
                </a:solidFill>
              </a:rPr>
              <a:t>Let’s try another exercise/technique:</a:t>
            </a:r>
          </a:p>
          <a:p>
            <a:endParaRPr lang="en-US" dirty="0"/>
          </a:p>
          <a:p>
            <a:r>
              <a:rPr lang="en-US" i="1" dirty="0"/>
              <a:t>Set a timer for two minutes.</a:t>
            </a:r>
          </a:p>
          <a:p>
            <a:endParaRPr lang="en-US" dirty="0"/>
          </a:p>
          <a:p>
            <a:r>
              <a:rPr lang="en-US" dirty="0"/>
              <a:t>1) Look at the whole photograph at first, and then, either in your </a:t>
            </a:r>
          </a:p>
          <a:p>
            <a:r>
              <a:rPr lang="en-US" dirty="0"/>
              <a:t>head (or on paper, if printed), divide the photograph into </a:t>
            </a:r>
          </a:p>
          <a:p>
            <a:r>
              <a:rPr lang="en-US" dirty="0"/>
              <a:t>quadrants.</a:t>
            </a:r>
          </a:p>
          <a:p>
            <a:endParaRPr lang="en-US" dirty="0"/>
          </a:p>
          <a:p>
            <a:r>
              <a:rPr lang="en-US" dirty="0"/>
              <a:t>Get a pen and paper and list everything you see in the </a:t>
            </a:r>
          </a:p>
          <a:p>
            <a:r>
              <a:rPr lang="en-US" dirty="0"/>
              <a:t>photograph.  Remember—at this stage we are OBSERVING.</a:t>
            </a:r>
          </a:p>
          <a:p>
            <a:r>
              <a:rPr lang="en-US" dirty="0"/>
              <a:t>____</a:t>
            </a:r>
          </a:p>
          <a:p>
            <a:r>
              <a:rPr lang="en-US" dirty="0"/>
              <a:t>2) Who do you think made the photograph? Why? What purpose</a:t>
            </a:r>
          </a:p>
          <a:p>
            <a:r>
              <a:rPr lang="en-US" dirty="0"/>
              <a:t>does it serve?</a:t>
            </a:r>
          </a:p>
          <a:p>
            <a:r>
              <a:rPr lang="en-US" dirty="0"/>
              <a:t>____</a:t>
            </a:r>
          </a:p>
          <a:p>
            <a:r>
              <a:rPr lang="en-US" dirty="0"/>
              <a:t>3) Now, begin to ANALYZE the photograph; list three </a:t>
            </a:r>
          </a:p>
          <a:p>
            <a:r>
              <a:rPr lang="en-US" dirty="0"/>
              <a:t>CONCLUSIONS you can infer from your OBSERVATAIONS. </a:t>
            </a:r>
          </a:p>
          <a:p>
            <a:endParaRPr lang="en-US" dirty="0"/>
          </a:p>
          <a:p>
            <a:r>
              <a:rPr lang="en-US" sz="2200" i="1" dirty="0">
                <a:solidFill>
                  <a:srgbClr val="FFFF00"/>
                </a:solidFill>
              </a:rPr>
              <a:t>You can choose to pair and share or share out after ANY/ALL stages.</a:t>
            </a:r>
          </a:p>
          <a:p>
            <a:r>
              <a:rPr lang="en-US" sz="2200" dirty="0"/>
              <a:t>  </a:t>
            </a:r>
          </a:p>
        </p:txBody>
      </p:sp>
    </p:spTree>
    <p:extLst>
      <p:ext uri="{BB962C8B-B14F-4D97-AF65-F5344CB8AC3E}">
        <p14:creationId xmlns:p14="http://schemas.microsoft.com/office/powerpoint/2010/main" val="937392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1300"/>
            <a:ext cx="9144000" cy="6369149"/>
          </a:xfrm>
          <a:prstGeom prst="rect">
            <a:avLst/>
          </a:prstGeom>
        </p:spPr>
      </p:pic>
    </p:spTree>
    <p:extLst>
      <p:ext uri="{BB962C8B-B14F-4D97-AF65-F5344CB8AC3E}">
        <p14:creationId xmlns:p14="http://schemas.microsoft.com/office/powerpoint/2010/main" val="782232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132" y="627196"/>
            <a:ext cx="8931932" cy="5632311"/>
          </a:xfrm>
          <a:prstGeom prst="rect">
            <a:avLst/>
          </a:prstGeom>
          <a:noFill/>
        </p:spPr>
        <p:txBody>
          <a:bodyPr wrap="none" rtlCol="0">
            <a:spAutoFit/>
          </a:bodyPr>
          <a:lstStyle/>
          <a:p>
            <a:r>
              <a:rPr lang="en-US" b="1" dirty="0"/>
              <a:t>Take a look at this set of visual analysis strategies from the </a:t>
            </a:r>
          </a:p>
          <a:p>
            <a:r>
              <a:rPr lang="en-US" b="1" dirty="0" err="1"/>
              <a:t>Nasher</a:t>
            </a:r>
            <a:r>
              <a:rPr lang="en-US" b="1" dirty="0"/>
              <a:t> Museum of Art, Duke University.  Ultimately, this is</a:t>
            </a:r>
          </a:p>
          <a:p>
            <a:r>
              <a:rPr lang="en-US" b="1" dirty="0"/>
              <a:t>what we are trying to get our students to do:</a:t>
            </a:r>
          </a:p>
          <a:p>
            <a:endParaRPr lang="en-US" b="1" dirty="0"/>
          </a:p>
          <a:p>
            <a:endParaRPr lang="en-US" b="1" dirty="0">
              <a:solidFill>
                <a:srgbClr val="FCD5B5"/>
              </a:solidFill>
            </a:endParaRPr>
          </a:p>
          <a:p>
            <a:r>
              <a:rPr lang="en-US" b="1" dirty="0">
                <a:solidFill>
                  <a:srgbClr val="FCD5B5"/>
                </a:solidFill>
              </a:rPr>
              <a:t>Look Long</a:t>
            </a:r>
          </a:p>
          <a:p>
            <a:endParaRPr lang="en-US" b="1" dirty="0">
              <a:solidFill>
                <a:srgbClr val="FCD5B5"/>
              </a:solidFill>
            </a:endParaRPr>
          </a:p>
          <a:p>
            <a:r>
              <a:rPr lang="en-US" b="1" dirty="0">
                <a:solidFill>
                  <a:srgbClr val="FCD5B5"/>
                </a:solidFill>
              </a:rPr>
              <a:t>Look Close</a:t>
            </a:r>
          </a:p>
          <a:p>
            <a:endParaRPr lang="en-US" b="1" dirty="0">
              <a:solidFill>
                <a:srgbClr val="FCD5B5"/>
              </a:solidFill>
            </a:endParaRPr>
          </a:p>
          <a:p>
            <a:r>
              <a:rPr lang="en-US" b="1" dirty="0">
                <a:solidFill>
                  <a:srgbClr val="FCD5B5"/>
                </a:solidFill>
              </a:rPr>
              <a:t>Look Again</a:t>
            </a:r>
          </a:p>
          <a:p>
            <a:endParaRPr lang="en-US" b="1" dirty="0">
              <a:solidFill>
                <a:srgbClr val="FCD5B5"/>
              </a:solidFill>
            </a:endParaRPr>
          </a:p>
          <a:p>
            <a:r>
              <a:rPr lang="en-US" b="1" dirty="0">
                <a:solidFill>
                  <a:srgbClr val="FCD5B5"/>
                </a:solidFill>
              </a:rPr>
              <a:t>Look Critically</a:t>
            </a:r>
          </a:p>
          <a:p>
            <a:endParaRPr lang="en-US" b="1" dirty="0">
              <a:solidFill>
                <a:srgbClr val="FCD5B5"/>
              </a:solidFill>
            </a:endParaRPr>
          </a:p>
          <a:p>
            <a:r>
              <a:rPr lang="en-US" b="1" dirty="0">
                <a:solidFill>
                  <a:srgbClr val="FCD5B5"/>
                </a:solidFill>
              </a:rPr>
              <a:t>Look Thoughtfully</a:t>
            </a:r>
          </a:p>
          <a:p>
            <a:endParaRPr lang="en-US" b="1" dirty="0">
              <a:solidFill>
                <a:srgbClr val="FCD5B5"/>
              </a:solidFill>
            </a:endParaRPr>
          </a:p>
        </p:txBody>
      </p:sp>
    </p:spTree>
    <p:extLst>
      <p:ext uri="{BB962C8B-B14F-4D97-AF65-F5344CB8AC3E}">
        <p14:creationId xmlns:p14="http://schemas.microsoft.com/office/powerpoint/2010/main" val="3742358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70938" cy="6904929"/>
          </a:xfrm>
          <a:prstGeom prst="rect">
            <a:avLst/>
          </a:prstGeom>
        </p:spPr>
      </p:pic>
      <p:sp>
        <p:nvSpPr>
          <p:cNvPr id="3" name="TextBox 2"/>
          <p:cNvSpPr txBox="1"/>
          <p:nvPr/>
        </p:nvSpPr>
        <p:spPr>
          <a:xfrm>
            <a:off x="5273566" y="2590800"/>
            <a:ext cx="3592650" cy="2308324"/>
          </a:xfrm>
          <a:prstGeom prst="rect">
            <a:avLst/>
          </a:prstGeom>
          <a:noFill/>
        </p:spPr>
        <p:txBody>
          <a:bodyPr wrap="none" rtlCol="0">
            <a:spAutoFit/>
          </a:bodyPr>
          <a:lstStyle/>
          <a:p>
            <a:r>
              <a:rPr lang="en-US" dirty="0">
                <a:solidFill>
                  <a:srgbClr val="FFFF00"/>
                </a:solidFill>
              </a:rPr>
              <a:t>These close looking and</a:t>
            </a:r>
          </a:p>
          <a:p>
            <a:r>
              <a:rPr lang="en-US" dirty="0">
                <a:solidFill>
                  <a:srgbClr val="FFFF00"/>
                </a:solidFill>
              </a:rPr>
              <a:t>visual analysis strategies</a:t>
            </a:r>
          </a:p>
          <a:p>
            <a:r>
              <a:rPr lang="en-US" dirty="0">
                <a:solidFill>
                  <a:srgbClr val="FFFF00"/>
                </a:solidFill>
              </a:rPr>
              <a:t>are especially important</a:t>
            </a:r>
          </a:p>
          <a:p>
            <a:r>
              <a:rPr lang="en-US" dirty="0">
                <a:solidFill>
                  <a:srgbClr val="FFFF00"/>
                </a:solidFill>
              </a:rPr>
              <a:t>with more complex</a:t>
            </a:r>
          </a:p>
          <a:p>
            <a:r>
              <a:rPr lang="en-US" dirty="0">
                <a:solidFill>
                  <a:srgbClr val="FFFF00"/>
                </a:solidFill>
              </a:rPr>
              <a:t>Infographics that include</a:t>
            </a:r>
          </a:p>
          <a:p>
            <a:r>
              <a:rPr lang="en-US" dirty="0">
                <a:solidFill>
                  <a:srgbClr val="FFFF00"/>
                </a:solidFill>
              </a:rPr>
              <a:t>multiple visuals and text!</a:t>
            </a:r>
          </a:p>
        </p:txBody>
      </p:sp>
      <p:sp>
        <p:nvSpPr>
          <p:cNvPr id="4" name="TextBox 3"/>
          <p:cNvSpPr txBox="1"/>
          <p:nvPr/>
        </p:nvSpPr>
        <p:spPr>
          <a:xfrm>
            <a:off x="5471536" y="510570"/>
            <a:ext cx="3196708" cy="1938992"/>
          </a:xfrm>
          <a:prstGeom prst="rect">
            <a:avLst/>
          </a:prstGeom>
          <a:noFill/>
        </p:spPr>
        <p:txBody>
          <a:bodyPr wrap="none" rtlCol="0">
            <a:spAutoFit/>
          </a:bodyPr>
          <a:lstStyle/>
          <a:p>
            <a:pPr algn="ctr"/>
            <a:r>
              <a:rPr lang="en-US" dirty="0"/>
              <a:t>U.S. Political Scene—</a:t>
            </a:r>
          </a:p>
          <a:p>
            <a:pPr algn="ctr"/>
            <a:r>
              <a:rPr lang="en-US" dirty="0"/>
              <a:t>Spotlight on ‘68</a:t>
            </a:r>
          </a:p>
          <a:p>
            <a:pPr algn="ctr"/>
            <a:r>
              <a:rPr lang="en-US" dirty="0"/>
              <a:t>Elections</a:t>
            </a:r>
          </a:p>
          <a:p>
            <a:pPr algn="ctr"/>
            <a:endParaRPr lang="en-US" dirty="0"/>
          </a:p>
          <a:p>
            <a:pPr algn="ctr"/>
            <a:r>
              <a:rPr lang="en-US" dirty="0"/>
              <a:t>1968</a:t>
            </a:r>
          </a:p>
        </p:txBody>
      </p:sp>
      <p:sp>
        <p:nvSpPr>
          <p:cNvPr id="5" name="TextBox 4"/>
          <p:cNvSpPr txBox="1"/>
          <p:nvPr/>
        </p:nvSpPr>
        <p:spPr>
          <a:xfrm>
            <a:off x="5378297" y="6019800"/>
            <a:ext cx="3305713" cy="523220"/>
          </a:xfrm>
          <a:prstGeom prst="rect">
            <a:avLst/>
          </a:prstGeom>
          <a:noFill/>
        </p:spPr>
        <p:txBody>
          <a:bodyPr wrap="none" rtlCol="0">
            <a:spAutoFit/>
          </a:bodyPr>
          <a:lstStyle/>
          <a:p>
            <a:r>
              <a:rPr lang="en-US" sz="1400" b="1" dirty="0"/>
              <a:t>Permanent URL: </a:t>
            </a:r>
          </a:p>
          <a:p>
            <a:r>
              <a:rPr lang="en-US" sz="1400" dirty="0">
                <a:hlinkClick r:id="rId3"/>
              </a:rPr>
              <a:t>https://oshermaps.org/map/54010.0001</a:t>
            </a:r>
            <a:endParaRPr lang="en-US" sz="1400" dirty="0"/>
          </a:p>
        </p:txBody>
      </p:sp>
    </p:spTree>
    <p:extLst>
      <p:ext uri="{BB962C8B-B14F-4D97-AF65-F5344CB8AC3E}">
        <p14:creationId xmlns:p14="http://schemas.microsoft.com/office/powerpoint/2010/main" val="123974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263515" cy="6858000"/>
          </a:xfrm>
          <a:prstGeom prst="rect">
            <a:avLst/>
          </a:prstGeom>
        </p:spPr>
      </p:pic>
      <p:sp>
        <p:nvSpPr>
          <p:cNvPr id="4" name="TextBox 3"/>
          <p:cNvSpPr txBox="1"/>
          <p:nvPr/>
        </p:nvSpPr>
        <p:spPr>
          <a:xfrm>
            <a:off x="5348619" y="6248400"/>
            <a:ext cx="870751" cy="830997"/>
          </a:xfrm>
          <a:prstGeom prst="rect">
            <a:avLst/>
          </a:prstGeom>
          <a:noFill/>
        </p:spPr>
        <p:txBody>
          <a:bodyPr wrap="none" rtlCol="0">
            <a:spAutoFit/>
          </a:bodyPr>
          <a:lstStyle/>
          <a:p>
            <a:r>
              <a:rPr lang="en-US" dirty="0"/>
              <a:t>1924</a:t>
            </a:r>
          </a:p>
          <a:p>
            <a:endParaRPr lang="en-US" dirty="0"/>
          </a:p>
        </p:txBody>
      </p:sp>
      <p:sp>
        <p:nvSpPr>
          <p:cNvPr id="5" name="TextBox 4"/>
          <p:cNvSpPr txBox="1"/>
          <p:nvPr/>
        </p:nvSpPr>
        <p:spPr>
          <a:xfrm>
            <a:off x="5314460" y="2133600"/>
            <a:ext cx="3787447" cy="707886"/>
          </a:xfrm>
          <a:prstGeom prst="rect">
            <a:avLst/>
          </a:prstGeom>
          <a:noFill/>
        </p:spPr>
        <p:txBody>
          <a:bodyPr wrap="none" rtlCol="0">
            <a:spAutoFit/>
          </a:bodyPr>
          <a:lstStyle/>
          <a:p>
            <a:r>
              <a:rPr lang="en-US" dirty="0"/>
              <a:t>Ad*Access</a:t>
            </a:r>
          </a:p>
          <a:p>
            <a:r>
              <a:rPr lang="en-US" sz="1600" dirty="0">
                <a:hlinkClick r:id="rId3"/>
              </a:rPr>
              <a:t>https://repository.duke.edu/dc/adaccess</a:t>
            </a:r>
            <a:endParaRPr lang="en-US" sz="1600" dirty="0"/>
          </a:p>
        </p:txBody>
      </p:sp>
    </p:spTree>
    <p:extLst>
      <p:ext uri="{BB962C8B-B14F-4D97-AF65-F5344CB8AC3E}">
        <p14:creationId xmlns:p14="http://schemas.microsoft.com/office/powerpoint/2010/main" val="412500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p:nvPr>
        </p:nvSpPr>
        <p:spPr>
          <a:xfrm>
            <a:off x="685800" y="2590800"/>
            <a:ext cx="7772400" cy="1143000"/>
          </a:xfrm>
        </p:spPr>
        <p:txBody>
          <a:bodyPr/>
          <a:lstStyle/>
          <a:p>
            <a:br>
              <a:rPr lang="en-US" dirty="0">
                <a:latin typeface="Baskerville" charset="0"/>
                <a:ea typeface="ＭＳ Ｐゴシック" charset="0"/>
                <a:cs typeface="Baskerville" charset="0"/>
              </a:rPr>
            </a:br>
            <a:r>
              <a:rPr lang="en-US" dirty="0">
                <a:latin typeface="Baskerville" charset="0"/>
                <a:ea typeface="ＭＳ Ｐゴシック" charset="0"/>
                <a:cs typeface="Baskerville" charset="0"/>
              </a:rPr>
              <a:t>Do images illustrate, or do images tell the story?</a:t>
            </a:r>
            <a:br>
              <a:rPr lang="en-US" dirty="0">
                <a:latin typeface="Baskerville" charset="0"/>
                <a:ea typeface="ＭＳ Ｐゴシック" charset="0"/>
                <a:cs typeface="Baskerville" charset="0"/>
              </a:rPr>
            </a:br>
            <a:br>
              <a:rPr lang="en-US" dirty="0">
                <a:latin typeface="Baskerville" charset="0"/>
                <a:ea typeface="ＭＳ Ｐゴシック" charset="0"/>
                <a:cs typeface="Baskerville" charset="0"/>
              </a:rPr>
            </a:br>
            <a:r>
              <a:rPr lang="en-US" dirty="0">
                <a:latin typeface="Baskerville" charset="0"/>
                <a:ea typeface="ＭＳ Ｐゴシック" charset="0"/>
                <a:cs typeface="Baskerville" charset="0"/>
              </a:rPr>
              <a:t>How does text inform visual understanding?  </a:t>
            </a:r>
            <a:br>
              <a:rPr lang="en-US" dirty="0">
                <a:latin typeface="Baskerville" charset="0"/>
                <a:ea typeface="ＭＳ Ｐゴシック" charset="0"/>
                <a:cs typeface="Baskerville" charset="0"/>
              </a:rPr>
            </a:br>
            <a:br>
              <a:rPr lang="en-US" dirty="0">
                <a:latin typeface="Baskerville" charset="0"/>
                <a:ea typeface="ＭＳ Ｐゴシック" charset="0"/>
                <a:cs typeface="Baskerville" charset="0"/>
              </a:rPr>
            </a:br>
            <a:r>
              <a:rPr lang="en-US" dirty="0">
                <a:latin typeface="Baskerville" charset="0"/>
                <a:ea typeface="ＭＳ Ｐゴシック" charset="0"/>
                <a:cs typeface="Baskerville" charset="0"/>
              </a:rPr>
              <a:t>How do images inform textual understanding?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152400"/>
            <a:ext cx="8878888" cy="657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641"/>
            <a:ext cx="7772400" cy="1143000"/>
          </a:xfrm>
        </p:spPr>
        <p:txBody>
          <a:bodyPr/>
          <a:lstStyle/>
          <a:p>
            <a:r>
              <a:rPr lang="en-US" sz="3200" i="1" dirty="0">
                <a:latin typeface="Baskerville Old Face"/>
                <a:cs typeface="Baskerville Old Face"/>
              </a:rPr>
              <a:t>“The relation between what we see and what we know is never settled. Each evening we see the sun set. We know that the earth is turning away from it. Yet the knowledge, the explanation, never quite fits the sight.” </a:t>
            </a:r>
            <a:br>
              <a:rPr lang="en-US" sz="3200" dirty="0"/>
            </a:br>
            <a:r>
              <a:rPr lang="en-US" sz="3200" dirty="0"/>
              <a:t>―  </a:t>
            </a:r>
            <a:br>
              <a:rPr lang="en-US" sz="3200" dirty="0"/>
            </a:br>
            <a:r>
              <a:rPr lang="en-US" sz="3200" dirty="0"/>
              <a:t>                  --</a:t>
            </a:r>
            <a:r>
              <a:rPr lang="en-US" sz="3200" dirty="0">
                <a:hlinkClick r:id="rId2"/>
              </a:rPr>
              <a:t>John Berger, </a:t>
            </a:r>
            <a:r>
              <a:rPr lang="en-US" sz="3200" i="1" dirty="0">
                <a:hlinkClick r:id="rId3"/>
              </a:rPr>
              <a:t>Ways of Seeing</a:t>
            </a:r>
            <a:endParaRPr lang="en-US" sz="3200" dirty="0"/>
          </a:p>
        </p:txBody>
      </p:sp>
      <p:pic>
        <p:nvPicPr>
          <p:cNvPr id="3" name="Picture 2"/>
          <p:cNvPicPr>
            <a:picLocks noChangeAspect="1"/>
          </p:cNvPicPr>
          <p:nvPr/>
        </p:nvPicPr>
        <p:blipFill>
          <a:blip r:embed="rId4"/>
          <a:stretch>
            <a:fillRect/>
          </a:stretch>
        </p:blipFill>
        <p:spPr>
          <a:xfrm>
            <a:off x="0" y="2600554"/>
            <a:ext cx="2743200" cy="4257446"/>
          </a:xfrm>
          <a:prstGeom prst="rect">
            <a:avLst/>
          </a:prstGeom>
        </p:spPr>
      </p:pic>
      <p:sp>
        <p:nvSpPr>
          <p:cNvPr id="4" name="TextBox 3"/>
          <p:cNvSpPr txBox="1"/>
          <p:nvPr/>
        </p:nvSpPr>
        <p:spPr>
          <a:xfrm>
            <a:off x="2743200" y="6248400"/>
            <a:ext cx="869349" cy="461665"/>
          </a:xfrm>
          <a:prstGeom prst="rect">
            <a:avLst/>
          </a:prstGeom>
          <a:noFill/>
        </p:spPr>
        <p:txBody>
          <a:bodyPr wrap="none" rtlCol="0">
            <a:spAutoFit/>
          </a:bodyPr>
          <a:lstStyle/>
          <a:p>
            <a:r>
              <a:rPr lang="en-US" dirty="0"/>
              <a:t>1972</a:t>
            </a:r>
          </a:p>
        </p:txBody>
      </p:sp>
      <p:sp>
        <p:nvSpPr>
          <p:cNvPr id="5" name="TextBox 4"/>
          <p:cNvSpPr txBox="1"/>
          <p:nvPr/>
        </p:nvSpPr>
        <p:spPr>
          <a:xfrm>
            <a:off x="2743200" y="4419600"/>
            <a:ext cx="5858244" cy="830997"/>
          </a:xfrm>
          <a:prstGeom prst="rect">
            <a:avLst/>
          </a:prstGeom>
          <a:noFill/>
        </p:spPr>
        <p:txBody>
          <a:bodyPr wrap="none" rtlCol="0">
            <a:spAutoFit/>
          </a:bodyPr>
          <a:lstStyle/>
          <a:p>
            <a:r>
              <a:rPr lang="en-US" i="1" dirty="0">
                <a:latin typeface="Baskerville Old Face"/>
                <a:cs typeface="Baskerville Old Face"/>
              </a:rPr>
              <a:t>“Seeing comes before words.  The child looks</a:t>
            </a:r>
          </a:p>
          <a:p>
            <a:r>
              <a:rPr lang="en-US" i="1" dirty="0">
                <a:latin typeface="Baskerville Old Face"/>
                <a:cs typeface="Baskerville Old Face"/>
              </a:rPr>
              <a:t>and recognizes before it can speak.”  </a:t>
            </a:r>
          </a:p>
        </p:txBody>
      </p:sp>
    </p:spTree>
    <p:extLst>
      <p:ext uri="{BB962C8B-B14F-4D97-AF65-F5344CB8AC3E}">
        <p14:creationId xmlns:p14="http://schemas.microsoft.com/office/powerpoint/2010/main" val="2706991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9600" y="304800"/>
            <a:ext cx="7888288"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0" name="TextBox 2"/>
          <p:cNvSpPr txBox="1">
            <a:spLocks noChangeArrowheads="1"/>
          </p:cNvSpPr>
          <p:nvPr/>
        </p:nvSpPr>
        <p:spPr bwMode="auto">
          <a:xfrm>
            <a:off x="3048000" y="6248400"/>
            <a:ext cx="52308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John </a:t>
            </a:r>
            <a:r>
              <a:rPr lang="en-US" dirty="0" err="1"/>
              <a:t>Gast</a:t>
            </a:r>
            <a:r>
              <a:rPr lang="en-US" dirty="0"/>
              <a:t>, </a:t>
            </a:r>
            <a:r>
              <a:rPr lang="en-US" i="1" dirty="0"/>
              <a:t>American Progress, </a:t>
            </a:r>
            <a:r>
              <a:rPr lang="en-US" dirty="0"/>
              <a:t>1872</a:t>
            </a:r>
          </a:p>
          <a:p>
            <a:endParaRPr lang="en-US" dirty="0"/>
          </a:p>
        </p:txBody>
      </p:sp>
      <p:sp>
        <p:nvSpPr>
          <p:cNvPr id="201731" name="TextBox 3"/>
          <p:cNvSpPr txBox="1">
            <a:spLocks noChangeArrowheads="1"/>
          </p:cNvSpPr>
          <p:nvPr/>
        </p:nvSpPr>
        <p:spPr bwMode="auto">
          <a:xfrm>
            <a:off x="990600" y="6248400"/>
            <a:ext cx="1646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dirty="0"/>
              <a:t>CAPTION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381000"/>
            <a:ext cx="8077200" cy="6172200"/>
          </a:xfrm>
          <a:prstGeom prst="rect">
            <a:avLst/>
          </a:prstGeom>
          <a:noFill/>
          <a:ln w="9525">
            <a:noFill/>
            <a:miter lim="800000"/>
            <a:headEnd/>
            <a:tailEnd/>
          </a:ln>
        </p:spPr>
      </p:pic>
    </p:spTree>
    <p:extLst>
      <p:ext uri="{BB962C8B-B14F-4D97-AF65-F5344CB8AC3E}">
        <p14:creationId xmlns:p14="http://schemas.microsoft.com/office/powerpoint/2010/main" val="156395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26276"/>
            <a:ext cx="9067800" cy="6986526"/>
          </a:xfrm>
          <a:prstGeom prst="rect">
            <a:avLst/>
          </a:prstGeom>
          <a:noFill/>
        </p:spPr>
        <p:txBody>
          <a:bodyPr wrap="square" rtlCol="0">
            <a:spAutoFit/>
          </a:bodyPr>
          <a:lstStyle/>
          <a:p>
            <a:r>
              <a:rPr lang="en-US" sz="1400" b="1" dirty="0"/>
              <a:t>Excerpts from explanatory text that George A. </a:t>
            </a:r>
            <a:r>
              <a:rPr lang="en-US" sz="1400" b="1" dirty="0" err="1"/>
              <a:t>Croffut</a:t>
            </a:r>
            <a:r>
              <a:rPr lang="en-US" sz="1400" b="1" dirty="0"/>
              <a:t> provided to</a:t>
            </a:r>
            <a:endParaRPr lang="en-US" sz="1400" dirty="0"/>
          </a:p>
          <a:p>
            <a:r>
              <a:rPr lang="en-US" sz="1400" b="1" dirty="0"/>
              <a:t>market John </a:t>
            </a:r>
            <a:r>
              <a:rPr lang="en-US" sz="1400" b="1" dirty="0" err="1"/>
              <a:t>Gast's</a:t>
            </a:r>
            <a:r>
              <a:rPr lang="en-US" sz="1400" b="1" dirty="0"/>
              <a:t> 1872 lithograph “American Progress.”</a:t>
            </a:r>
            <a:endParaRPr lang="en-US" sz="1400" dirty="0"/>
          </a:p>
          <a:p>
            <a:r>
              <a:rPr lang="en-US" sz="1400" b="1" dirty="0"/>
              <a:t> </a:t>
            </a:r>
            <a:endParaRPr lang="en-US" sz="1400" dirty="0"/>
          </a:p>
          <a:p>
            <a:r>
              <a:rPr lang="en-US" sz="1400" dirty="0"/>
              <a:t>This rich and wonderful country--the progress of which at the present time,</a:t>
            </a:r>
          </a:p>
          <a:p>
            <a:r>
              <a:rPr lang="en-US" sz="1400" dirty="0"/>
              <a:t>is the wonder of the old world--was until recently, inhabited exclusively by</a:t>
            </a:r>
          </a:p>
          <a:p>
            <a:r>
              <a:rPr lang="en-US" sz="1400" dirty="0"/>
              <a:t>the lurking savage and wild beasts of prey. If the rapid progress of the</a:t>
            </a:r>
          </a:p>
          <a:p>
            <a:r>
              <a:rPr lang="en-US" sz="1400" dirty="0"/>
              <a:t>"Great West" has surprised our people, what will those of other countries</a:t>
            </a:r>
          </a:p>
          <a:p>
            <a:r>
              <a:rPr lang="en-US" sz="1400" dirty="0"/>
              <a:t>think of the "Far West," which was destined at an early day, to be the vast</a:t>
            </a:r>
          </a:p>
          <a:p>
            <a:r>
              <a:rPr lang="en-US" sz="1400" dirty="0"/>
              <a:t>granary [grain producing region], as it is now the treasure chamber of our</a:t>
            </a:r>
          </a:p>
          <a:p>
            <a:r>
              <a:rPr lang="en-US" sz="1400" dirty="0"/>
              <a:t>country? …</a:t>
            </a:r>
          </a:p>
          <a:p>
            <a:r>
              <a:rPr lang="en-US" sz="1400" dirty="0"/>
              <a:t> </a:t>
            </a:r>
          </a:p>
          <a:p>
            <a:r>
              <a:rPr lang="en-US" sz="1400" dirty="0"/>
              <a:t>In the foreground, the central and principal figure, a beautiful and charming</a:t>
            </a:r>
          </a:p>
          <a:p>
            <a:r>
              <a:rPr lang="en-US" sz="1400" dirty="0"/>
              <a:t>Female, is floating westward through the air bearing on her forehead the</a:t>
            </a:r>
          </a:p>
          <a:p>
            <a:r>
              <a:rPr lang="en-US" sz="1400" dirty="0"/>
              <a:t>"Star of Empire...." On the right of the picture is a city, steamships,</a:t>
            </a:r>
          </a:p>
          <a:p>
            <a:r>
              <a:rPr lang="en-US" sz="1400" dirty="0"/>
              <a:t>manufactories, schools and churches over which beams of light are</a:t>
            </a:r>
          </a:p>
          <a:p>
            <a:r>
              <a:rPr lang="en-US" sz="1400" dirty="0"/>
              <a:t>streaming and filling the air--indicative of civilization. The general tone of</a:t>
            </a:r>
          </a:p>
          <a:p>
            <a:r>
              <a:rPr lang="en-US" sz="1400" dirty="0"/>
              <a:t>the picture on the left declares darkness, waste and confusion. From the city</a:t>
            </a:r>
          </a:p>
          <a:p>
            <a:r>
              <a:rPr lang="en-US" sz="1400" dirty="0"/>
              <a:t>proceed the three great continental lines of railway.... Next to these are the</a:t>
            </a:r>
          </a:p>
          <a:p>
            <a:r>
              <a:rPr lang="en-US" sz="1400" dirty="0"/>
              <a:t>transportation wagons, overland stage, hunters, gold seekers, pony express,</a:t>
            </a:r>
          </a:p>
          <a:p>
            <a:r>
              <a:rPr lang="en-US" sz="1400" dirty="0"/>
              <a:t>pioneer emigrant and the warrior dance of the "noble red man." Fleeing from</a:t>
            </a:r>
          </a:p>
          <a:p>
            <a:r>
              <a:rPr lang="en-US" sz="1400" dirty="0"/>
              <a:t>"Progress"...are Indians, buffaloes, wild horses, bears, and other game,</a:t>
            </a:r>
          </a:p>
          <a:p>
            <a:r>
              <a:rPr lang="en-US" sz="1400" dirty="0"/>
              <a:t>moving Westward, ever Westward, the Indians with their squaws, papooses,</a:t>
            </a:r>
          </a:p>
          <a:p>
            <a:r>
              <a:rPr lang="en-US" sz="1400" dirty="0"/>
              <a:t>and "pony lodges," turn their despairing faces towards, as they flee the</a:t>
            </a:r>
          </a:p>
          <a:p>
            <a:r>
              <a:rPr lang="en-US" sz="1400" dirty="0"/>
              <a:t>wondrous vision. The "Star" is too much for them.</a:t>
            </a:r>
          </a:p>
          <a:p>
            <a:r>
              <a:rPr lang="en-US" sz="1400" dirty="0"/>
              <a:t> </a:t>
            </a:r>
          </a:p>
          <a:p>
            <a:r>
              <a:rPr lang="en-US" sz="1400" dirty="0"/>
              <a:t>...What home, from the miner's humble cabin to the stately marble mansion</a:t>
            </a:r>
          </a:p>
          <a:p>
            <a:r>
              <a:rPr lang="en-US" sz="1400" dirty="0"/>
              <a:t>of the capitalist, should be without this Great National Picture, which</a:t>
            </a:r>
          </a:p>
          <a:p>
            <a:r>
              <a:rPr lang="en-US" sz="1400" dirty="0"/>
              <a:t>illustrates in the most artistic manner all the gigantic results of American</a:t>
            </a:r>
          </a:p>
          <a:p>
            <a:r>
              <a:rPr lang="en-US" sz="1400" dirty="0"/>
              <a:t>Brains and Hands! Who would not have such a beautiful token to remind</a:t>
            </a:r>
          </a:p>
          <a:p>
            <a:r>
              <a:rPr lang="en-US" sz="1400" dirty="0"/>
              <a:t>them of the country's grandeur and enterprise which have caused the mighty</a:t>
            </a:r>
          </a:p>
          <a:p>
            <a:r>
              <a:rPr lang="en-US" sz="1400" dirty="0"/>
              <a:t>wilderness to blossom like the rose!!!</a:t>
            </a:r>
          </a:p>
          <a:p>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14600"/>
            <a:ext cx="7772400" cy="1143000"/>
          </a:xfrm>
        </p:spPr>
        <p:txBody>
          <a:bodyPr/>
          <a:lstStyle/>
          <a:p>
            <a:r>
              <a:rPr lang="en-US" dirty="0"/>
              <a:t>Have a discussion with students about how we interpret something NOW and how it might have been interpreted when the image was created?</a:t>
            </a:r>
            <a:br>
              <a:rPr lang="en-US" dirty="0"/>
            </a:br>
            <a:br>
              <a:rPr lang="en-US" dirty="0"/>
            </a:br>
            <a:r>
              <a:rPr lang="en-US" dirty="0"/>
              <a:t>We have to at least try to shed our 21</a:t>
            </a:r>
            <a:r>
              <a:rPr lang="en-US" baseline="30000" dirty="0"/>
              <a:t>st</a:t>
            </a:r>
            <a:r>
              <a:rPr lang="en-US" dirty="0"/>
              <a:t> century baggage.</a:t>
            </a:r>
          </a:p>
        </p:txBody>
      </p:sp>
    </p:spTree>
    <p:extLst>
      <p:ext uri="{BB962C8B-B14F-4D97-AF65-F5344CB8AC3E}">
        <p14:creationId xmlns:p14="http://schemas.microsoft.com/office/powerpoint/2010/main" val="1045506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p:cNvSpPr>
            <a:spLocks noGrp="1"/>
          </p:cNvSpPr>
          <p:nvPr>
            <p:ph type="title"/>
          </p:nvPr>
        </p:nvSpPr>
        <p:spPr>
          <a:xfrm>
            <a:off x="685800" y="2590800"/>
            <a:ext cx="7772400" cy="1143000"/>
          </a:xfrm>
        </p:spPr>
        <p:txBody>
          <a:bodyPr/>
          <a:lstStyle/>
          <a:p>
            <a:r>
              <a:rPr lang="en-US" dirty="0">
                <a:latin typeface="Arial" charset="0"/>
                <a:ea typeface="ＭＳ Ｐゴシック" charset="0"/>
                <a:cs typeface="ＭＳ Ｐゴシック" charset="0"/>
              </a:rPr>
              <a:t>Even very young students can perceive historical information from an image. Sometimes I teach third-graders in Portland the History of Portland.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I show them this image, and start with a very simple question: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1440" y="685800"/>
            <a:ext cx="9144000" cy="5997575"/>
          </a:xfrm>
          <a:noFill/>
        </p:spPr>
      </p:pic>
      <p:sp>
        <p:nvSpPr>
          <p:cNvPr id="15362" name="Rectangle 4"/>
          <p:cNvSpPr>
            <a:spLocks noChangeArrowheads="1"/>
          </p:cNvSpPr>
          <p:nvPr/>
        </p:nvSpPr>
        <p:spPr bwMode="auto">
          <a:xfrm>
            <a:off x="17463" y="0"/>
            <a:ext cx="89614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latin typeface="Baskerville SemiBold" charset="0"/>
              </a:rPr>
              <a:t>What can you tell about the city from looking at this painting?</a:t>
            </a:r>
          </a:p>
          <a:p>
            <a:pPr algn="ctr"/>
            <a:r>
              <a:rPr lang="en-US">
                <a:latin typeface="Baskerville SemiBold" charset="0"/>
              </a:rPr>
              <a:t> </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a:xfrm>
            <a:off x="685800" y="2133600"/>
            <a:ext cx="7772400" cy="1143000"/>
          </a:xfrm>
        </p:spPr>
        <p:txBody>
          <a:bodyPr/>
          <a:lstStyle/>
          <a:p>
            <a:r>
              <a:rPr lang="en-US" dirty="0">
                <a:latin typeface="Arial" charset="0"/>
                <a:ea typeface="ＭＳ Ｐゴシック" charset="0"/>
                <a:cs typeface="ＭＳ Ｐゴシック" charset="0"/>
              </a:rPr>
              <a:t>Prior learning and knowledge also inform our perception of new images.</a:t>
            </a:r>
            <a:br>
              <a:rPr lang="en-US" dirty="0">
                <a:latin typeface="Arial" charset="0"/>
                <a:ea typeface="ＭＳ Ｐゴシック" charset="0"/>
                <a:cs typeface="ＭＳ Ｐゴシック" charset="0"/>
              </a:rPr>
            </a:br>
            <a:br>
              <a:rPr lang="en-US" dirty="0">
                <a:latin typeface="Arial" charset="0"/>
                <a:ea typeface="ＭＳ Ｐゴシック" charset="0"/>
                <a:cs typeface="ＭＳ Ｐゴシック" charset="0"/>
              </a:rPr>
            </a:br>
            <a:br>
              <a:rPr lang="en-US" dirty="0">
                <a:latin typeface="Arial" charset="0"/>
                <a:ea typeface="ＭＳ Ｐゴシック" charset="0"/>
                <a:cs typeface="ＭＳ Ｐゴシック" charset="0"/>
              </a:rPr>
            </a:br>
            <a:r>
              <a:rPr lang="en-US" i="1" dirty="0">
                <a:latin typeface="Arial" charset="0"/>
                <a:ea typeface="ＭＳ Ｐゴシック" charset="0"/>
                <a:cs typeface="ＭＳ Ｐゴシック" charset="0"/>
              </a:rPr>
              <a:t>Do you know what historical era these photographs are from?  How do you know?</a:t>
            </a:r>
            <a:endParaRPr lang="en-US" dirty="0">
              <a:latin typeface="Arial" charset="0"/>
              <a:ea typeface="ＭＳ Ｐゴシック" charset="0"/>
              <a:cs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8800" y="0"/>
            <a:ext cx="5497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8800" y="0"/>
            <a:ext cx="5465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92200" y="0"/>
            <a:ext cx="6945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4876800" cy="625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TextBox 2"/>
          <p:cNvSpPr txBox="1">
            <a:spLocks noChangeArrowheads="1"/>
          </p:cNvSpPr>
          <p:nvPr/>
        </p:nvSpPr>
        <p:spPr bwMode="auto">
          <a:xfrm>
            <a:off x="4963522" y="762000"/>
            <a:ext cx="4211409"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Baskerville" charset="0"/>
                <a:cs typeface="Baskerville" charset="0"/>
              </a:rPr>
              <a:t>“</a:t>
            </a:r>
            <a:r>
              <a:rPr lang="en-US" altLang="ja-JP" sz="2000" dirty="0">
                <a:latin typeface="Baskerville" charset="0"/>
                <a:cs typeface="Baskerville" charset="0"/>
              </a:rPr>
              <a:t>There were teachers and mentors</a:t>
            </a:r>
          </a:p>
          <a:p>
            <a:r>
              <a:rPr lang="en-US" sz="2000" dirty="0">
                <a:latin typeface="Baskerville" charset="0"/>
                <a:cs typeface="Baskerville" charset="0"/>
              </a:rPr>
              <a:t>all along the way who believed in me.</a:t>
            </a:r>
          </a:p>
          <a:p>
            <a:r>
              <a:rPr lang="en-US" sz="2000" dirty="0">
                <a:latin typeface="Baskerville" charset="0"/>
                <a:cs typeface="Baskerville" charset="0"/>
              </a:rPr>
              <a:t>In grade school I couldn’t remember</a:t>
            </a:r>
          </a:p>
          <a:p>
            <a:r>
              <a:rPr lang="en-US" sz="2000" dirty="0">
                <a:latin typeface="Baskerville" charset="0"/>
                <a:cs typeface="Baskerville" charset="0"/>
              </a:rPr>
              <a:t>names and dates in history class, so</a:t>
            </a:r>
          </a:p>
          <a:p>
            <a:r>
              <a:rPr lang="en-US" sz="2000" dirty="0">
                <a:latin typeface="Baskerville" charset="0"/>
                <a:cs typeface="Baskerville" charset="0"/>
              </a:rPr>
              <a:t>instead I made a ten-foot-long</a:t>
            </a:r>
          </a:p>
          <a:p>
            <a:r>
              <a:rPr lang="en-US" sz="2000" dirty="0">
                <a:latin typeface="Baskerville" charset="0"/>
                <a:cs typeface="Baskerville" charset="0"/>
              </a:rPr>
              <a:t>illustrated map of Lewis and Clark’s</a:t>
            </a:r>
          </a:p>
          <a:p>
            <a:r>
              <a:rPr lang="en-US" sz="2000" dirty="0">
                <a:latin typeface="Baskerville" charset="0"/>
                <a:cs typeface="Baskerville" charset="0"/>
              </a:rPr>
              <a:t>expedition.  I put it up on the wall, and</a:t>
            </a:r>
          </a:p>
          <a:p>
            <a:r>
              <a:rPr lang="en-US" sz="2000" dirty="0">
                <a:latin typeface="Baskerville" charset="0"/>
                <a:cs typeface="Baskerville" charset="0"/>
              </a:rPr>
              <a:t>the teacher realized that I wasn’t </a:t>
            </a:r>
          </a:p>
          <a:p>
            <a:r>
              <a:rPr lang="en-US" sz="2000" dirty="0">
                <a:latin typeface="Baskerville" charset="0"/>
                <a:cs typeface="Baskerville" charset="0"/>
              </a:rPr>
              <a:t>goofing off but was, in fact, interested</a:t>
            </a:r>
          </a:p>
          <a:p>
            <a:r>
              <a:rPr lang="en-US" sz="2000" dirty="0">
                <a:latin typeface="Baskerville" charset="0"/>
                <a:cs typeface="Baskerville" charset="0"/>
              </a:rPr>
              <a:t>in the material and gave me extra </a:t>
            </a:r>
          </a:p>
          <a:p>
            <a:r>
              <a:rPr lang="en-US" sz="2000" dirty="0">
                <a:latin typeface="Baskerville" charset="0"/>
                <a:cs typeface="Baskerville" charset="0"/>
              </a:rPr>
              <a:t>credit to make up for my performance</a:t>
            </a:r>
          </a:p>
          <a:p>
            <a:r>
              <a:rPr lang="en-US" sz="2000" dirty="0">
                <a:latin typeface="Baskerville" charset="0"/>
                <a:cs typeface="Baskerville" charset="0"/>
              </a:rPr>
              <a:t>on tests and papers.  Art was what I</a:t>
            </a:r>
          </a:p>
          <a:p>
            <a:r>
              <a:rPr lang="en-US" sz="2000" dirty="0">
                <a:latin typeface="Baskerville" charset="0"/>
                <a:cs typeface="Baskerville" charset="0"/>
              </a:rPr>
              <a:t>did to convince others that I was</a:t>
            </a:r>
          </a:p>
          <a:p>
            <a:r>
              <a:rPr lang="en-US" sz="2000" dirty="0">
                <a:latin typeface="Baskerville" charset="0"/>
                <a:cs typeface="Baskerville" charset="0"/>
              </a:rPr>
              <a:t>interested in school.  It was what I did</a:t>
            </a:r>
          </a:p>
          <a:p>
            <a:r>
              <a:rPr lang="en-US" sz="2000" dirty="0">
                <a:latin typeface="Baskerville" charset="0"/>
                <a:cs typeface="Baskerville" charset="0"/>
              </a:rPr>
              <a:t>to feel good about myself.”</a:t>
            </a:r>
          </a:p>
          <a:p>
            <a:endParaRPr lang="en-US" sz="2000" dirty="0">
              <a:latin typeface="Baskerville" charset="0"/>
              <a:cs typeface="Baskerville"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8000" y="152400"/>
            <a:ext cx="8128000" cy="654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9700"/>
            <a:ext cx="9144000" cy="656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762000" y="2667000"/>
            <a:ext cx="7772400" cy="1143000"/>
          </a:xfrm>
        </p:spPr>
        <p:txBody>
          <a:bodyPr/>
          <a:lstStyle/>
          <a:p>
            <a:r>
              <a:rPr lang="en-US" i="1">
                <a:latin typeface="Arial" charset="0"/>
                <a:ea typeface="ＭＳ Ｐゴシック" charset="0"/>
                <a:cs typeface="ＭＳ Ｐゴシック" charset="0"/>
              </a:rPr>
              <a:t>We tend to imagine the 1930s and 1940s in black and white because that’s how we’ve always seen them.</a:t>
            </a:r>
            <a:br>
              <a:rPr lang="en-US" i="1">
                <a:latin typeface="Arial" charset="0"/>
                <a:ea typeface="ＭＳ Ｐゴシック" charset="0"/>
                <a:cs typeface="ＭＳ Ｐゴシック" charset="0"/>
              </a:rPr>
            </a:br>
            <a:br>
              <a:rPr lang="en-US" i="1">
                <a:latin typeface="Arial" charset="0"/>
                <a:ea typeface="ＭＳ Ｐゴシック" charset="0"/>
                <a:cs typeface="ＭＳ Ｐゴシック" charset="0"/>
              </a:rPr>
            </a:br>
            <a:r>
              <a:rPr lang="en-US" i="1">
                <a:latin typeface="Arial" charset="0"/>
                <a:ea typeface="ＭＳ Ｐゴシック" charset="0"/>
                <a:cs typeface="ＭＳ Ｐゴシック" charset="0"/>
              </a:rPr>
              <a:t>What happens when you view the Great Depression in color?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700"/>
            <a:ext cx="9144000" cy="644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8"/>
            <a:ext cx="490855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8000" y="533400"/>
            <a:ext cx="8128000" cy="577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228600"/>
            <a:ext cx="83820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100" y="0"/>
            <a:ext cx="4746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TextBox 2"/>
          <p:cNvSpPr txBox="1">
            <a:spLocks noChangeArrowheads="1"/>
          </p:cNvSpPr>
          <p:nvPr/>
        </p:nvSpPr>
        <p:spPr bwMode="auto">
          <a:xfrm>
            <a:off x="5126038" y="3417888"/>
            <a:ext cx="36576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Does the use of color film</a:t>
            </a:r>
          </a:p>
          <a:p>
            <a:r>
              <a:rPr lang="en-US"/>
              <a:t>change your perception</a:t>
            </a:r>
          </a:p>
          <a:p>
            <a:r>
              <a:rPr lang="en-US"/>
              <a:t>of the 1930s and 1940s?</a:t>
            </a:r>
          </a:p>
          <a:p>
            <a:endParaRPr lang="en-US"/>
          </a:p>
          <a:p>
            <a:r>
              <a:rPr lang="en-US"/>
              <a:t>Why?</a:t>
            </a:r>
          </a:p>
          <a:p>
            <a:endParaRPr lang="en-US"/>
          </a:p>
          <a:p>
            <a:r>
              <a:rPr lang="en-US"/>
              <a:t>How?</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extBox 1"/>
          <p:cNvSpPr txBox="1">
            <a:spLocks noChangeArrowheads="1"/>
          </p:cNvSpPr>
          <p:nvPr/>
        </p:nvSpPr>
        <p:spPr bwMode="auto">
          <a:xfrm>
            <a:off x="93468" y="533400"/>
            <a:ext cx="9029034" cy="6001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“When historians look at photographs, they see historical matters </a:t>
            </a:r>
          </a:p>
          <a:p>
            <a:pPr algn="ctr"/>
            <a:r>
              <a:rPr lang="en-US" dirty="0"/>
              <a:t>differently from those practicing other disciplines. They question </a:t>
            </a:r>
          </a:p>
          <a:p>
            <a:pPr algn="ctr"/>
            <a:r>
              <a:rPr lang="en-US" dirty="0"/>
              <a:t>if and how the evidence establishes demonstrable linkages, </a:t>
            </a:r>
          </a:p>
          <a:p>
            <a:pPr algn="ctr"/>
            <a:r>
              <a:rPr lang="en-US" dirty="0"/>
              <a:t>takes into account contingency and accident, and verifies </a:t>
            </a:r>
          </a:p>
          <a:p>
            <a:pPr algn="ctr"/>
            <a:r>
              <a:rPr lang="en-US" dirty="0"/>
              <a:t>causality. The results of such inquiry can both expand the </a:t>
            </a:r>
          </a:p>
          <a:p>
            <a:pPr algn="ctr"/>
            <a:r>
              <a:rPr lang="en-US" dirty="0"/>
              <a:t>purview of the history of photography and revise our </a:t>
            </a:r>
          </a:p>
          <a:p>
            <a:pPr algn="ctr"/>
            <a:r>
              <a:rPr lang="en-US" dirty="0"/>
              <a:t>understanding of the significance of events and experiences in </a:t>
            </a:r>
          </a:p>
          <a:p>
            <a:pPr algn="ctr"/>
            <a:r>
              <a:rPr lang="en-US" dirty="0"/>
              <a:t>the past. But historical scholarship informed by photography is </a:t>
            </a:r>
          </a:p>
          <a:p>
            <a:pPr algn="ctr"/>
            <a:r>
              <a:rPr lang="en-US" dirty="0"/>
              <a:t>still a rarity.</a:t>
            </a:r>
          </a:p>
          <a:p>
            <a:pPr algn="ctr"/>
            <a:r>
              <a:rPr lang="en-US" dirty="0"/>
              <a:t> </a:t>
            </a:r>
            <a:r>
              <a:rPr lang="en-US" u="sng" dirty="0">
                <a:solidFill>
                  <a:srgbClr val="CCFFCC"/>
                </a:solidFill>
              </a:rPr>
              <a:t>For their part, historians must be willing to treat </a:t>
            </a:r>
          </a:p>
          <a:p>
            <a:pPr algn="ctr"/>
            <a:r>
              <a:rPr lang="en-US" u="sng" dirty="0">
                <a:solidFill>
                  <a:srgbClr val="CCFFCC"/>
                </a:solidFill>
              </a:rPr>
              <a:t>photographs and other archival visual evidence with the same </a:t>
            </a:r>
          </a:p>
          <a:p>
            <a:pPr algn="ctr"/>
            <a:r>
              <a:rPr lang="en-US" u="sng" dirty="0">
                <a:solidFill>
                  <a:srgbClr val="CCFFCC"/>
                </a:solidFill>
              </a:rPr>
              <a:t>seriousness and rigor they apply to text. Until they recognize </a:t>
            </a:r>
          </a:p>
          <a:p>
            <a:pPr algn="ctr"/>
            <a:r>
              <a:rPr lang="en-US" u="sng" dirty="0">
                <a:solidFill>
                  <a:srgbClr val="CCFFCC"/>
                </a:solidFill>
              </a:rPr>
              <a:t>photographs as a legitimate resource, the value of historical </a:t>
            </a:r>
          </a:p>
          <a:p>
            <a:pPr algn="ctr"/>
            <a:r>
              <a:rPr lang="en-US" u="sng" dirty="0">
                <a:solidFill>
                  <a:srgbClr val="CCFFCC"/>
                </a:solidFill>
              </a:rPr>
              <a:t>inquiry will never be adequately tested or fully realized</a:t>
            </a:r>
            <a:r>
              <a:rPr lang="en-US" dirty="0"/>
              <a:t>.”</a:t>
            </a:r>
          </a:p>
          <a:p>
            <a:pPr algn="ctr"/>
            <a:endParaRPr lang="en-US" dirty="0"/>
          </a:p>
          <a:p>
            <a:pPr algn="ctr"/>
            <a:r>
              <a:rPr lang="en-US" dirty="0"/>
              <a:t>--Joshua Brown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a:xfrm>
            <a:off x="838200" y="2514600"/>
            <a:ext cx="7772400" cy="1143000"/>
          </a:xfrm>
        </p:spPr>
        <p:txBody>
          <a:bodyPr/>
          <a:lstStyle/>
          <a:p>
            <a:r>
              <a:rPr lang="en-US" i="1" dirty="0">
                <a:latin typeface="Arial" charset="0"/>
                <a:ea typeface="ＭＳ Ｐゴシック" charset="0"/>
                <a:cs typeface="ＭＳ Ｐゴシック" charset="0"/>
              </a:rPr>
              <a:t>In short, we need to learn how to [and teach our students to] </a:t>
            </a:r>
            <a:r>
              <a:rPr lang="en-US" i="1" u="sng" dirty="0">
                <a:latin typeface="Arial" charset="0"/>
                <a:ea typeface="ＭＳ Ｐゴシック" charset="0"/>
                <a:cs typeface="ＭＳ Ｐゴシック" charset="0"/>
              </a:rPr>
              <a:t>READ photographs and other visuals as evidence</a:t>
            </a:r>
            <a:r>
              <a:rPr lang="en-US" i="1" dirty="0">
                <a:latin typeface="Arial" charset="0"/>
                <a:ea typeface="ＭＳ Ｐゴシック" charset="0"/>
                <a:cs typeface="ＭＳ Ｐゴシック" charset="0"/>
              </a:rPr>
              <a:t>.  We need to go beyond the photograph or image as illustration.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685800" y="2590800"/>
            <a:ext cx="7772400" cy="1143000"/>
          </a:xfrm>
        </p:spPr>
        <p:txBody>
          <a:bodyPr/>
          <a:lstStyle/>
          <a:p>
            <a:r>
              <a:rPr lang="en-US" dirty="0">
                <a:latin typeface="Baskerville" charset="0"/>
                <a:ea typeface="ＭＳ Ｐゴシック" charset="0"/>
                <a:cs typeface="Baskerville" charset="0"/>
              </a:rPr>
              <a:t>We live in a visual world.</a:t>
            </a:r>
            <a:br>
              <a:rPr lang="en-US" dirty="0">
                <a:latin typeface="Baskerville" charset="0"/>
                <a:ea typeface="ＭＳ Ｐゴシック" charset="0"/>
                <a:cs typeface="Baskerville" charset="0"/>
              </a:rPr>
            </a:br>
            <a:br>
              <a:rPr lang="en-US" dirty="0">
                <a:latin typeface="Baskerville" charset="0"/>
                <a:ea typeface="ＭＳ Ｐゴシック" charset="0"/>
                <a:cs typeface="Baskerville" charset="0"/>
              </a:rPr>
            </a:br>
            <a:r>
              <a:rPr lang="en-US" dirty="0">
                <a:latin typeface="Baskerville" charset="0"/>
                <a:ea typeface="ＭＳ Ｐゴシック" charset="0"/>
                <a:cs typeface="Baskerville" charset="0"/>
              </a:rPr>
              <a:t>We are used to looking FAST.</a:t>
            </a:r>
            <a:br>
              <a:rPr lang="en-US" dirty="0">
                <a:latin typeface="Baskerville" charset="0"/>
                <a:ea typeface="ＭＳ Ｐゴシック" charset="0"/>
                <a:cs typeface="Baskerville" charset="0"/>
              </a:rPr>
            </a:br>
            <a:br>
              <a:rPr lang="en-US" dirty="0">
                <a:latin typeface="Baskerville" charset="0"/>
                <a:ea typeface="ＭＳ Ｐゴシック" charset="0"/>
                <a:cs typeface="Baskerville" charset="0"/>
              </a:rPr>
            </a:br>
            <a:r>
              <a:rPr lang="en-US" dirty="0">
                <a:latin typeface="Baskerville" charset="0"/>
                <a:ea typeface="ＭＳ Ｐゴシック" charset="0"/>
                <a:cs typeface="Baskerville" charset="0"/>
              </a:rPr>
              <a:t>We need to learn [and to teach our students] to look SLOWLY.</a:t>
            </a:r>
            <a:br>
              <a:rPr lang="en-US" dirty="0">
                <a:latin typeface="Baskerville" charset="0"/>
                <a:ea typeface="ＭＳ Ｐゴシック" charset="0"/>
                <a:cs typeface="Baskerville" charset="0"/>
              </a:rPr>
            </a:br>
            <a:br>
              <a:rPr lang="en-US" dirty="0">
                <a:latin typeface="Baskerville" charset="0"/>
                <a:ea typeface="ＭＳ Ｐゴシック" charset="0"/>
                <a:cs typeface="Baskerville" charset="0"/>
              </a:rPr>
            </a:br>
            <a:r>
              <a:rPr lang="en-US" dirty="0">
                <a:latin typeface="Baskerville" charset="0"/>
                <a:ea typeface="ＭＳ Ｐゴシック" charset="0"/>
                <a:cs typeface="Baskerville" charset="0"/>
              </a:rPr>
              <a:t>And we need LOTS of PRACTICE.</a:t>
            </a:r>
            <a:endParaRPr lang="en-US" dirty="0">
              <a:latin typeface="Arial" charset="0"/>
              <a:ea typeface="ＭＳ Ｐゴシック" charset="0"/>
              <a:cs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a:xfrm>
            <a:off x="762000" y="2286000"/>
            <a:ext cx="7772400" cy="1143000"/>
          </a:xfrm>
        </p:spPr>
        <p:txBody>
          <a:bodyPr/>
          <a:lstStyle/>
          <a:p>
            <a:r>
              <a:rPr lang="en-US">
                <a:latin typeface="Arial" charset="0"/>
                <a:ea typeface="ＭＳ Ｐゴシック" charset="0"/>
                <a:cs typeface="ＭＳ Ｐゴシック" charset="0"/>
              </a:rPr>
              <a:t>In its simplest definition, visual literacy is the ability to </a:t>
            </a:r>
            <a:r>
              <a:rPr lang="en-US" u="sng">
                <a:latin typeface="Arial" charset="0"/>
                <a:ea typeface="ＭＳ Ｐゴシック" charset="0"/>
                <a:cs typeface="ＭＳ Ｐゴシック" charset="0"/>
              </a:rPr>
              <a:t>understand</a:t>
            </a:r>
            <a:r>
              <a:rPr lang="en-US">
                <a:latin typeface="Arial" charset="0"/>
                <a:ea typeface="ＭＳ Ｐゴシック" charset="0"/>
                <a:cs typeface="ＭＳ Ｐゴシック" charset="0"/>
              </a:rPr>
              <a:t>, </a:t>
            </a:r>
            <a:r>
              <a:rPr lang="en-US" u="sng">
                <a:latin typeface="Arial" charset="0"/>
                <a:ea typeface="ＭＳ Ｐゴシック" charset="0"/>
                <a:cs typeface="ＭＳ Ｐゴシック" charset="0"/>
              </a:rPr>
              <a:t>create</a:t>
            </a:r>
            <a:r>
              <a:rPr lang="en-US">
                <a:latin typeface="Arial" charset="0"/>
                <a:ea typeface="ＭＳ Ｐゴシック" charset="0"/>
                <a:cs typeface="ＭＳ Ｐゴシック" charset="0"/>
              </a:rPr>
              <a:t>, and </a:t>
            </a:r>
            <a:r>
              <a:rPr lang="en-US" u="sng">
                <a:latin typeface="Arial" charset="0"/>
                <a:ea typeface="ＭＳ Ｐゴシック" charset="0"/>
                <a:cs typeface="ＭＳ Ｐゴシック" charset="0"/>
              </a:rPr>
              <a:t>use</a:t>
            </a:r>
            <a:r>
              <a:rPr lang="en-US">
                <a:latin typeface="Arial" charset="0"/>
                <a:ea typeface="ＭＳ Ｐゴシック" charset="0"/>
                <a:cs typeface="ＭＳ Ｐゴシック" charset="0"/>
              </a:rPr>
              <a:t> visual images.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31379"/>
            <a:ext cx="8128000" cy="6096000"/>
          </a:xfrm>
          <a:prstGeom prst="rect">
            <a:avLst/>
          </a:prstGeom>
        </p:spPr>
      </p:pic>
      <p:sp>
        <p:nvSpPr>
          <p:cNvPr id="3" name="TextBox 2"/>
          <p:cNvSpPr txBox="1"/>
          <p:nvPr/>
        </p:nvSpPr>
        <p:spPr>
          <a:xfrm>
            <a:off x="609600" y="6248400"/>
            <a:ext cx="8494383" cy="646331"/>
          </a:xfrm>
          <a:prstGeom prst="rect">
            <a:avLst/>
          </a:prstGeom>
          <a:noFill/>
        </p:spPr>
        <p:txBody>
          <a:bodyPr wrap="none" rtlCol="0">
            <a:spAutoFit/>
          </a:bodyPr>
          <a:lstStyle/>
          <a:p>
            <a:r>
              <a:rPr lang="en-US" sz="1800" dirty="0"/>
              <a:t>Visual Literacy Array based on ACRL’s Visual Literacy Standards by D. </a:t>
            </a:r>
            <a:r>
              <a:rPr lang="en-US" sz="1800" dirty="0" err="1"/>
              <a:t>Hattwig</a:t>
            </a:r>
            <a:r>
              <a:rPr lang="en-US" sz="1800" dirty="0"/>
              <a:t>, </a:t>
            </a:r>
          </a:p>
          <a:p>
            <a:r>
              <a:rPr lang="en-US" sz="1800" dirty="0"/>
              <a:t>K. </a:t>
            </a:r>
            <a:r>
              <a:rPr lang="en-US" sz="1800" dirty="0" err="1"/>
              <a:t>Bussert</a:t>
            </a:r>
            <a:r>
              <a:rPr lang="en-US" sz="1800" dirty="0"/>
              <a:t>, and A. </a:t>
            </a:r>
            <a:r>
              <a:rPr lang="en-US" sz="1800" dirty="0" err="1"/>
              <a:t>Medaille</a:t>
            </a:r>
            <a:r>
              <a:rPr lang="en-US" sz="1800" dirty="0"/>
              <a:t>. Copyright 2013 The Johns Hopkins University Press. </a:t>
            </a:r>
          </a:p>
        </p:txBody>
      </p:sp>
    </p:spTree>
    <p:extLst>
      <p:ext uri="{BB962C8B-B14F-4D97-AF65-F5344CB8AC3E}">
        <p14:creationId xmlns:p14="http://schemas.microsoft.com/office/powerpoint/2010/main" val="3547882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Box 1"/>
          <p:cNvSpPr txBox="1">
            <a:spLocks noChangeArrowheads="1"/>
          </p:cNvSpPr>
          <p:nvPr/>
        </p:nvSpPr>
        <p:spPr bwMode="auto">
          <a:xfrm>
            <a:off x="250825" y="549275"/>
            <a:ext cx="7777163"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B5F8"/>
                </a:solidFill>
              </a:rPr>
              <a:t>Keep in mind:</a:t>
            </a:r>
          </a:p>
          <a:p>
            <a:endParaRPr lang="en-US" dirty="0">
              <a:solidFill>
                <a:srgbClr val="FF0000"/>
              </a:solidFill>
            </a:endParaRPr>
          </a:p>
          <a:p>
            <a:endParaRPr lang="en-US" dirty="0">
              <a:solidFill>
                <a:srgbClr val="FF0000"/>
              </a:solidFill>
            </a:endParaRPr>
          </a:p>
          <a:p>
            <a:r>
              <a:rPr lang="en-US" dirty="0"/>
              <a:t>WHEN STUDENTS LOOK AT AN IMAGE, THEY</a:t>
            </a:r>
          </a:p>
          <a:p>
            <a:r>
              <a:rPr lang="en-US" u="sng" dirty="0">
                <a:solidFill>
                  <a:srgbClr val="FFF4FB"/>
                </a:solidFill>
              </a:rPr>
              <a:t>DO NOT</a:t>
            </a:r>
            <a:r>
              <a:rPr lang="en-US" dirty="0">
                <a:solidFill>
                  <a:srgbClr val="FFF4FB"/>
                </a:solidFill>
              </a:rPr>
              <a:t> ALL SEE THE SAME THING.</a:t>
            </a:r>
          </a:p>
          <a:p>
            <a:endParaRPr lang="en-US" u="sng" dirty="0">
              <a:solidFill>
                <a:srgbClr val="FFF4FB"/>
              </a:solidFill>
            </a:endParaRPr>
          </a:p>
          <a:p>
            <a:r>
              <a:rPr lang="en-US" sz="4000" b="1" dirty="0">
                <a:solidFill>
                  <a:srgbClr val="FFF4FB"/>
                </a:solidFill>
              </a:rPr>
              <a:t>PERCEPTION is a key concept.</a:t>
            </a:r>
          </a:p>
          <a:p>
            <a:endParaRPr lang="en-US" sz="4000" b="1" dirty="0">
              <a:solidFill>
                <a:srgbClr val="FFF4FB"/>
              </a:solidFill>
            </a:endParaRPr>
          </a:p>
          <a:p>
            <a:endParaRPr lang="en-US" sz="4000" b="1" dirty="0">
              <a:solidFill>
                <a:srgbClr val="FF0000"/>
              </a:solidFill>
            </a:endParaRPr>
          </a:p>
        </p:txBody>
      </p:sp>
      <p:pic>
        <p:nvPicPr>
          <p:cNvPr id="19763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3962400"/>
            <a:ext cx="38957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TextBox 3"/>
          <p:cNvSpPr txBox="1">
            <a:spLocks noChangeArrowheads="1"/>
          </p:cNvSpPr>
          <p:nvPr/>
        </p:nvSpPr>
        <p:spPr bwMode="auto">
          <a:xfrm>
            <a:off x="4594225" y="5033963"/>
            <a:ext cx="4449763"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Young children see objects and</a:t>
            </a:r>
          </a:p>
          <a:p>
            <a:r>
              <a:rPr lang="en-US"/>
              <a:t>shapes—as they develop, they</a:t>
            </a:r>
          </a:p>
          <a:p>
            <a:r>
              <a:rPr lang="en-US"/>
              <a:t>begin to discern concepts and</a:t>
            </a:r>
          </a:p>
          <a:p>
            <a:r>
              <a:rPr lang="en-US"/>
              <a:t>relationships FROM images.</a:t>
            </a:r>
          </a:p>
        </p:txBody>
      </p:sp>
      <p:sp>
        <p:nvSpPr>
          <p:cNvPr id="197636" name="TextBox 4"/>
          <p:cNvSpPr txBox="1">
            <a:spLocks noChangeArrowheads="1"/>
          </p:cNvSpPr>
          <p:nvPr/>
        </p:nvSpPr>
        <p:spPr bwMode="auto">
          <a:xfrm>
            <a:off x="4114800" y="4114800"/>
            <a:ext cx="5186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Also: culture, socio-economics, mood, etc…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648521" cy="5509200"/>
          </a:xfrm>
          <a:prstGeom prst="rect">
            <a:avLst/>
          </a:prstGeom>
          <a:noFill/>
        </p:spPr>
        <p:txBody>
          <a:bodyPr wrap="none" rtlCol="0">
            <a:spAutoFit/>
          </a:bodyPr>
          <a:lstStyle/>
          <a:p>
            <a:r>
              <a:rPr lang="en-US" sz="3200" dirty="0">
                <a:solidFill>
                  <a:srgbClr val="CCFFCC"/>
                </a:solidFill>
              </a:rPr>
              <a:t>Visual Thinking Strategies (VTS)</a:t>
            </a:r>
          </a:p>
          <a:p>
            <a:endParaRPr lang="en-US" sz="3200" dirty="0">
              <a:solidFill>
                <a:srgbClr val="CCFFCC"/>
              </a:solidFill>
            </a:endParaRPr>
          </a:p>
          <a:p>
            <a:pPr marL="457200" indent="-457200">
              <a:buFontTx/>
              <a:buChar char="•"/>
            </a:pPr>
            <a:r>
              <a:rPr lang="en-US" sz="3200" dirty="0">
                <a:solidFill>
                  <a:srgbClr val="CCFFCC"/>
                </a:solidFill>
              </a:rPr>
              <a:t>“What’s going on in this picture?”</a:t>
            </a:r>
          </a:p>
          <a:p>
            <a:pPr marL="457200" indent="-457200">
              <a:buFontTx/>
              <a:buChar char="•"/>
            </a:pPr>
            <a:r>
              <a:rPr lang="en-US" sz="3200" dirty="0">
                <a:solidFill>
                  <a:srgbClr val="CCFFCC"/>
                </a:solidFill>
              </a:rPr>
              <a:t>“What do you see that makes you say that?”</a:t>
            </a:r>
          </a:p>
          <a:p>
            <a:pPr marL="457200" indent="-457200">
              <a:buFontTx/>
              <a:buChar char="•"/>
            </a:pPr>
            <a:r>
              <a:rPr lang="en-US" sz="3200" dirty="0">
                <a:solidFill>
                  <a:srgbClr val="CCFFCC"/>
                </a:solidFill>
              </a:rPr>
              <a:t>“What else can you find?”</a:t>
            </a:r>
          </a:p>
          <a:p>
            <a:pPr marL="457200" indent="-457200">
              <a:buFontTx/>
              <a:buChar char="•"/>
            </a:pPr>
            <a:endParaRPr lang="en-US" sz="3200" dirty="0">
              <a:solidFill>
                <a:srgbClr val="CCFFCC"/>
              </a:solidFill>
            </a:endParaRPr>
          </a:p>
          <a:p>
            <a:r>
              <a:rPr lang="en-US" sz="3200" dirty="0">
                <a:solidFill>
                  <a:srgbClr val="CCFFCC"/>
                </a:solidFill>
                <a:hlinkClick r:id="rId2"/>
              </a:rPr>
              <a:t>http://www.vtshome.org</a:t>
            </a:r>
            <a:endParaRPr lang="en-US" sz="3200" dirty="0">
              <a:solidFill>
                <a:srgbClr val="CCFFCC"/>
              </a:solidFill>
            </a:endParaRPr>
          </a:p>
          <a:p>
            <a:pPr marL="457200" indent="-457200">
              <a:buFontTx/>
              <a:buChar char="•"/>
            </a:pPr>
            <a:endParaRPr lang="en-US" sz="3200" dirty="0">
              <a:solidFill>
                <a:srgbClr val="CCFFCC"/>
              </a:solidFill>
            </a:endParaRPr>
          </a:p>
          <a:p>
            <a:r>
              <a:rPr lang="en-US" sz="3200" dirty="0">
                <a:solidFill>
                  <a:srgbClr val="CCFFCC"/>
                </a:solidFill>
              </a:rPr>
              <a:t>[“What more can you say about when this is</a:t>
            </a:r>
          </a:p>
          <a:p>
            <a:r>
              <a:rPr lang="en-US" sz="3200" dirty="0">
                <a:solidFill>
                  <a:srgbClr val="CCFFCC"/>
                </a:solidFill>
              </a:rPr>
              <a:t>happening?”  “What would you like to ask the</a:t>
            </a:r>
          </a:p>
          <a:p>
            <a:r>
              <a:rPr lang="en-US" sz="3200" dirty="0">
                <a:solidFill>
                  <a:srgbClr val="CCFFCC"/>
                </a:solidFill>
              </a:rPr>
              <a:t>artist if he or she were here?”]</a:t>
            </a:r>
          </a:p>
        </p:txBody>
      </p:sp>
    </p:spTree>
    <p:extLst>
      <p:ext uri="{BB962C8B-B14F-4D97-AF65-F5344CB8AC3E}">
        <p14:creationId xmlns:p14="http://schemas.microsoft.com/office/powerpoint/2010/main" val="417620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669" y="1066800"/>
            <a:ext cx="9188669" cy="5500634"/>
          </a:xfrm>
          <a:prstGeom prst="rect">
            <a:avLst/>
          </a:prstGeom>
        </p:spPr>
      </p:pic>
      <p:sp>
        <p:nvSpPr>
          <p:cNvPr id="4" name="TextBox 3"/>
          <p:cNvSpPr txBox="1"/>
          <p:nvPr/>
        </p:nvSpPr>
        <p:spPr>
          <a:xfrm>
            <a:off x="-39414" y="36786"/>
            <a:ext cx="9210470" cy="830997"/>
          </a:xfrm>
          <a:prstGeom prst="rect">
            <a:avLst/>
          </a:prstGeom>
          <a:noFill/>
        </p:spPr>
        <p:txBody>
          <a:bodyPr wrap="none" rtlCol="0">
            <a:spAutoFit/>
          </a:bodyPr>
          <a:lstStyle/>
          <a:p>
            <a:pPr algn="ctr"/>
            <a:r>
              <a:rPr lang="en-US" dirty="0"/>
              <a:t>Think about starting each class with a VTS warm up </a:t>
            </a:r>
          </a:p>
          <a:p>
            <a:pPr algn="ctr"/>
            <a:r>
              <a:rPr lang="en-US" dirty="0"/>
              <a:t>(remote or in-person). The more students do it; the better they get!</a:t>
            </a:r>
          </a:p>
        </p:txBody>
      </p:sp>
    </p:spTree>
    <p:extLst>
      <p:ext uri="{BB962C8B-B14F-4D97-AF65-F5344CB8AC3E}">
        <p14:creationId xmlns:p14="http://schemas.microsoft.com/office/powerpoint/2010/main" val="1021075008"/>
      </p:ext>
    </p:extLst>
  </p:cSld>
  <p:clrMapOvr>
    <a:masterClrMapping/>
  </p:clrMapOvr>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5047</TotalTime>
  <Words>1233</Words>
  <Application>Microsoft Office PowerPoint</Application>
  <PresentationFormat>On-screen Show (4:3)</PresentationFormat>
  <Paragraphs>203</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Baskerville</vt:lpstr>
      <vt:lpstr>Baskerville Old Face</vt:lpstr>
      <vt:lpstr>Baskerville SemiBold</vt:lpstr>
      <vt:lpstr>Blank Presentation</vt:lpstr>
      <vt:lpstr>    </vt:lpstr>
      <vt:lpstr>“The relation between what we see and what we know is never settled. Each evening we see the sun set. We know that the earth is turning away from it. Yet the knowledge, the explanation, never quite fits the sight.”  ―                     --John Berger, Ways of Seeing</vt:lpstr>
      <vt:lpstr>PowerPoint Presentation</vt:lpstr>
      <vt:lpstr>We live in a visual world.  We are used to looking FAST.  We need to learn [and to teach our students] to look SLOWLY.  And we need LOTS of PRACTICE.</vt:lpstr>
      <vt:lpstr>In its simplest definition, visual literacy is the ability to understand, create, and use visual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Do images illustrate, or do images tell the story?  How does text inform visual understanding?    How do images inform textual understanding?</vt:lpstr>
      <vt:lpstr>PowerPoint Presentation</vt:lpstr>
      <vt:lpstr>PowerPoint Presentation</vt:lpstr>
      <vt:lpstr>PowerPoint Presentation</vt:lpstr>
      <vt:lpstr>PowerPoint Presentation</vt:lpstr>
      <vt:lpstr>Have a discussion with students about how we interpret something NOW and how it might have been interpreted when the image was created?  We have to at least try to shed our 21st century baggage.</vt:lpstr>
      <vt:lpstr>Even very young students can perceive historical information from an image. Sometimes I teach third-graders in Portland the History of Portland.   I show them this image, and start with a very simple question:</vt:lpstr>
      <vt:lpstr>PowerPoint Presentation</vt:lpstr>
      <vt:lpstr>Prior learning and knowledge also inform our perception of new images.   Do you know what historical era these photographs are from?  How do you know?</vt:lpstr>
      <vt:lpstr>PowerPoint Presentation</vt:lpstr>
      <vt:lpstr>PowerPoint Presentation</vt:lpstr>
      <vt:lpstr>PowerPoint Presentation</vt:lpstr>
      <vt:lpstr>PowerPoint Presentation</vt:lpstr>
      <vt:lpstr>PowerPoint Presentation</vt:lpstr>
      <vt:lpstr>We tend to imagine the 1930s and 1940s in black and white because that’s how we’ve always seen them.  What happens when you view the Great Depression in color?</vt:lpstr>
      <vt:lpstr>PowerPoint Presentation</vt:lpstr>
      <vt:lpstr>PowerPoint Presentation</vt:lpstr>
      <vt:lpstr>PowerPoint Presentation</vt:lpstr>
      <vt:lpstr>PowerPoint Presentation</vt:lpstr>
      <vt:lpstr>PowerPoint Presentation</vt:lpstr>
      <vt:lpstr>PowerPoint Presentation</vt:lpstr>
      <vt:lpstr>In short, we need to learn how to [and teach our students to] READ photographs and other visuals as evidence.  We need to go beyond the photograph or image as illustration.</vt:lpstr>
    </vt:vector>
  </TitlesOfParts>
  <Company>elizabeth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dc:creator>
  <cp:lastModifiedBy>Schmidt, Joe</cp:lastModifiedBy>
  <cp:revision>87</cp:revision>
  <dcterms:created xsi:type="dcterms:W3CDTF">2010-09-23T01:10:44Z</dcterms:created>
  <dcterms:modified xsi:type="dcterms:W3CDTF">2020-06-03T14:51:09Z</dcterms:modified>
</cp:coreProperties>
</file>