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5143500" cx="9144000"/>
  <p:notesSz cx="6858000" cy="9144000"/>
  <p:embeddedFontLst>
    <p:embeddedFont>
      <p:font typeface="Century Gothic"/>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CenturyGothic-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font" Target="fonts/CenturyGothic-italic.fntdata"/><Relationship Id="rId10" Type="http://schemas.openxmlformats.org/officeDocument/2006/relationships/font" Target="fonts/CenturyGothic-bold.fntdata"/><Relationship Id="rId12" Type="http://schemas.openxmlformats.org/officeDocument/2006/relationships/font" Target="fonts/CenturyGothic-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be5df0eb5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be5df0eb5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sz="9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e7c86ae29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e7c86ae29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sz="9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e7c86ae29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e7c86ae29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sz="9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hyperlink" Target="http://www.youtube.com/watch?v=eeHdlHMMFxQ" TargetMode="External"/><Relationship Id="rId10" Type="http://schemas.openxmlformats.org/officeDocument/2006/relationships/image" Target="../media/image2.jpg"/><Relationship Id="rId13" Type="http://schemas.openxmlformats.org/officeDocument/2006/relationships/hyperlink" Target="http://www.youtube.com/watch?v=J6ZQStWCuT8" TargetMode="External"/><Relationship Id="rId12" Type="http://schemas.openxmlformats.org/officeDocument/2006/relationships/image" Target="../media/image6.jpg"/><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http://www.youtube.com/watch?v=kv2dxQrTM1g" TargetMode="External"/><Relationship Id="rId4" Type="http://schemas.openxmlformats.org/officeDocument/2006/relationships/image" Target="../media/image1.jpg"/><Relationship Id="rId9" Type="http://schemas.openxmlformats.org/officeDocument/2006/relationships/hyperlink" Target="http://www.youtube.com/watch?v=bC9ipWcYnQc" TargetMode="External"/><Relationship Id="rId15" Type="http://schemas.openxmlformats.org/officeDocument/2006/relationships/hyperlink" Target="http://www.youtube.com/watch?v=S-eb5w9QN1k" TargetMode="External"/><Relationship Id="rId14" Type="http://schemas.openxmlformats.org/officeDocument/2006/relationships/image" Target="../media/image8.jpg"/><Relationship Id="rId16" Type="http://schemas.openxmlformats.org/officeDocument/2006/relationships/image" Target="../media/image3.jpg"/><Relationship Id="rId5" Type="http://schemas.openxmlformats.org/officeDocument/2006/relationships/hyperlink" Target="http://www.youtube.com/watch?v=mk-vhQSycfI" TargetMode="External"/><Relationship Id="rId6" Type="http://schemas.openxmlformats.org/officeDocument/2006/relationships/image" Target="../media/image5.jpg"/><Relationship Id="rId7" Type="http://schemas.openxmlformats.org/officeDocument/2006/relationships/hyperlink" Target="http://www.youtube.com/watch?v=3MlTP-69tB8" TargetMode="External"/><Relationship Id="rId8" Type="http://schemas.openxmlformats.org/officeDocument/2006/relationships/image" Target="../media/image4.jpg"/></Relationships>
</file>

<file path=ppt/slides/_rels/slide2.xml.rels><?xml version="1.0" encoding="UTF-8" standalone="yes"?><Relationships xmlns="http://schemas.openxmlformats.org/package/2006/relationships"><Relationship Id="rId20" Type="http://schemas.openxmlformats.org/officeDocument/2006/relationships/image" Target="../media/image20.jpg"/><Relationship Id="rId22" Type="http://schemas.openxmlformats.org/officeDocument/2006/relationships/image" Target="../media/image21.jpg"/><Relationship Id="rId21" Type="http://schemas.openxmlformats.org/officeDocument/2006/relationships/hyperlink" Target="http://www.youtube.com/watch?v=tNqaixKbrjs" TargetMode="External"/><Relationship Id="rId24" Type="http://schemas.openxmlformats.org/officeDocument/2006/relationships/image" Target="../media/image11.jpg"/><Relationship Id="rId23" Type="http://schemas.openxmlformats.org/officeDocument/2006/relationships/hyperlink" Target="http://www.youtube.com/watch?v=iDyfWg4PRFY" TargetMode="External"/><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youtube.com/watch?v=OgDeUATS01s" TargetMode="External"/><Relationship Id="rId4" Type="http://schemas.openxmlformats.org/officeDocument/2006/relationships/image" Target="../media/image7.jpg"/><Relationship Id="rId9" Type="http://schemas.openxmlformats.org/officeDocument/2006/relationships/hyperlink" Target="http://www.youtube.com/watch?v=5iLAcQus-og" TargetMode="External"/><Relationship Id="rId26" Type="http://schemas.openxmlformats.org/officeDocument/2006/relationships/image" Target="../media/image15.jpg"/><Relationship Id="rId25" Type="http://schemas.openxmlformats.org/officeDocument/2006/relationships/hyperlink" Target="http://www.youtube.com/watch?v=NDkXrz1mwvs" TargetMode="External"/><Relationship Id="rId28" Type="http://schemas.openxmlformats.org/officeDocument/2006/relationships/image" Target="../media/image16.jpg"/><Relationship Id="rId27" Type="http://schemas.openxmlformats.org/officeDocument/2006/relationships/hyperlink" Target="http://www.youtube.com/watch?v=aHCys3a6MxI" TargetMode="External"/><Relationship Id="rId5" Type="http://schemas.openxmlformats.org/officeDocument/2006/relationships/hyperlink" Target="http://www.youtube.com/watch?v=IxJHjcRGdCQ" TargetMode="External"/><Relationship Id="rId6" Type="http://schemas.openxmlformats.org/officeDocument/2006/relationships/image" Target="../media/image17.jpg"/><Relationship Id="rId29" Type="http://schemas.openxmlformats.org/officeDocument/2006/relationships/hyperlink" Target="http://www.youtube.com/watch?v=b1HT5mNMydA" TargetMode="External"/><Relationship Id="rId7" Type="http://schemas.openxmlformats.org/officeDocument/2006/relationships/hyperlink" Target="http://www.youtube.com/watch?v=bRbjsqWbJQ4" TargetMode="External"/><Relationship Id="rId8" Type="http://schemas.openxmlformats.org/officeDocument/2006/relationships/image" Target="../media/image10.jpg"/><Relationship Id="rId31" Type="http://schemas.openxmlformats.org/officeDocument/2006/relationships/hyperlink" Target="http://www.youtube.com/watch?v=GuuW3U8RNps" TargetMode="External"/><Relationship Id="rId30" Type="http://schemas.openxmlformats.org/officeDocument/2006/relationships/image" Target="../media/image23.jpg"/><Relationship Id="rId11" Type="http://schemas.openxmlformats.org/officeDocument/2006/relationships/hyperlink" Target="http://www.youtube.com/watch?v=dIzQVYDYtKA" TargetMode="External"/><Relationship Id="rId10" Type="http://schemas.openxmlformats.org/officeDocument/2006/relationships/image" Target="../media/image14.jpg"/><Relationship Id="rId32" Type="http://schemas.openxmlformats.org/officeDocument/2006/relationships/image" Target="../media/image19.jpg"/><Relationship Id="rId13" Type="http://schemas.openxmlformats.org/officeDocument/2006/relationships/hyperlink" Target="http://www.youtube.com/watch?v=rchbrtG4dSU" TargetMode="External"/><Relationship Id="rId12" Type="http://schemas.openxmlformats.org/officeDocument/2006/relationships/image" Target="../media/image9.jpg"/><Relationship Id="rId15" Type="http://schemas.openxmlformats.org/officeDocument/2006/relationships/hyperlink" Target="http://www.youtube.com/watch?v=GBrVuK3wU-U" TargetMode="External"/><Relationship Id="rId14" Type="http://schemas.openxmlformats.org/officeDocument/2006/relationships/image" Target="../media/image18.jpg"/><Relationship Id="rId17" Type="http://schemas.openxmlformats.org/officeDocument/2006/relationships/hyperlink" Target="http://www.youtube.com/watch?v=-Rot9uaVO8s" TargetMode="External"/><Relationship Id="rId16" Type="http://schemas.openxmlformats.org/officeDocument/2006/relationships/image" Target="../media/image13.jpg"/><Relationship Id="rId19" Type="http://schemas.openxmlformats.org/officeDocument/2006/relationships/hyperlink" Target="http://www.youtube.com/watch?v=rXHHLtG_iGQ" TargetMode="External"/><Relationship Id="rId18" Type="http://schemas.openxmlformats.org/officeDocument/2006/relationships/image" Target="../media/image12.jpg"/></Relationships>
</file>

<file path=ppt/slides/_rels/slide3.xml.rels><?xml version="1.0" encoding="UTF-8" standalone="yes"?><Relationships xmlns="http://schemas.openxmlformats.org/package/2006/relationships"><Relationship Id="rId20" Type="http://schemas.openxmlformats.org/officeDocument/2006/relationships/image" Target="../media/image31.jpg"/><Relationship Id="rId22" Type="http://schemas.openxmlformats.org/officeDocument/2006/relationships/image" Target="../media/image30.jpg"/><Relationship Id="rId21" Type="http://schemas.openxmlformats.org/officeDocument/2006/relationships/hyperlink" Target="http://www.youtube.com/watch?v=0aQUde7e4N0" TargetMode="External"/><Relationship Id="rId24" Type="http://schemas.openxmlformats.org/officeDocument/2006/relationships/image" Target="../media/image29.jpg"/><Relationship Id="rId23" Type="http://schemas.openxmlformats.org/officeDocument/2006/relationships/hyperlink" Target="http://www.youtube.com/watch?v=V35gFDLYG-A" TargetMode="External"/><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youtube.com/watch?v=lNVe_1Eb5dw" TargetMode="External"/><Relationship Id="rId4" Type="http://schemas.openxmlformats.org/officeDocument/2006/relationships/image" Target="../media/image24.jpg"/><Relationship Id="rId9" Type="http://schemas.openxmlformats.org/officeDocument/2006/relationships/hyperlink" Target="http://www.youtube.com/watch?v=MS_AYQlnd8g" TargetMode="External"/><Relationship Id="rId5" Type="http://schemas.openxmlformats.org/officeDocument/2006/relationships/hyperlink" Target="http://www.youtube.com/watch?v=Ud-1wKd6l-4" TargetMode="External"/><Relationship Id="rId6" Type="http://schemas.openxmlformats.org/officeDocument/2006/relationships/image" Target="../media/image26.jpg"/><Relationship Id="rId7" Type="http://schemas.openxmlformats.org/officeDocument/2006/relationships/hyperlink" Target="http://www.youtube.com/watch?v=Ob5yVPT2XMg" TargetMode="External"/><Relationship Id="rId8" Type="http://schemas.openxmlformats.org/officeDocument/2006/relationships/image" Target="../media/image27.jpg"/><Relationship Id="rId11" Type="http://schemas.openxmlformats.org/officeDocument/2006/relationships/hyperlink" Target="http://www.youtube.com/watch?v=0iIE2Au83vQ" TargetMode="External"/><Relationship Id="rId10" Type="http://schemas.openxmlformats.org/officeDocument/2006/relationships/image" Target="../media/image22.jpg"/><Relationship Id="rId13" Type="http://schemas.openxmlformats.org/officeDocument/2006/relationships/hyperlink" Target="http://www.youtube.com/watch?v=fJgxHapqrdc" TargetMode="External"/><Relationship Id="rId12" Type="http://schemas.openxmlformats.org/officeDocument/2006/relationships/image" Target="../media/image25.jpg"/><Relationship Id="rId15" Type="http://schemas.openxmlformats.org/officeDocument/2006/relationships/hyperlink" Target="http://www.youtube.com/watch?v=DwuAIMYv3sk" TargetMode="External"/><Relationship Id="rId14" Type="http://schemas.openxmlformats.org/officeDocument/2006/relationships/image" Target="../media/image28.jpg"/><Relationship Id="rId17" Type="http://schemas.openxmlformats.org/officeDocument/2006/relationships/hyperlink" Target="http://www.youtube.com/watch?v=HAh_BRQvHdw" TargetMode="External"/><Relationship Id="rId16" Type="http://schemas.openxmlformats.org/officeDocument/2006/relationships/image" Target="../media/image32.jpg"/><Relationship Id="rId19" Type="http://schemas.openxmlformats.org/officeDocument/2006/relationships/hyperlink" Target="http://www.youtube.com/watch?v=RFUmQpjGZXE" TargetMode="External"/><Relationship Id="rId18" Type="http://schemas.openxmlformats.org/officeDocument/2006/relationships/image" Target="../media/image3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238625"/>
            <a:ext cx="7410300" cy="650400"/>
          </a:xfrm>
          <a:prstGeom prst="rect">
            <a:avLst/>
          </a:prstGeom>
          <a:solidFill>
            <a:srgbClr val="FFE599"/>
          </a:solidFill>
        </p:spPr>
        <p:txBody>
          <a:bodyPr anchorCtr="0" anchor="t" bIns="91425" lIns="91425" spcFirstLastPara="1" rIns="91425" wrap="square" tIns="91425">
            <a:normAutofit/>
          </a:bodyPr>
          <a:lstStyle/>
          <a:p>
            <a:pPr indent="0" lvl="0" marL="0" rtl="0" algn="l">
              <a:spcBef>
                <a:spcPts val="0"/>
              </a:spcBef>
              <a:spcAft>
                <a:spcPts val="0"/>
              </a:spcAft>
              <a:buNone/>
            </a:pPr>
            <a:r>
              <a:rPr lang="en" sz="3000"/>
              <a:t>Library &amp; Listening: Research </a:t>
            </a:r>
            <a:r>
              <a:rPr lang="en" sz="3000"/>
              <a:t>Resources</a:t>
            </a:r>
            <a:endParaRPr sz="3000"/>
          </a:p>
        </p:txBody>
      </p:sp>
      <p:sp>
        <p:nvSpPr>
          <p:cNvPr id="55" name="Google Shape;55;p13"/>
          <p:cNvSpPr txBox="1"/>
          <p:nvPr/>
        </p:nvSpPr>
        <p:spPr>
          <a:xfrm>
            <a:off x="311700" y="985425"/>
            <a:ext cx="7410300" cy="492600"/>
          </a:xfrm>
          <a:prstGeom prst="rect">
            <a:avLst/>
          </a:prstGeom>
          <a:noFill/>
          <a:ln cap="flat" cmpd="sng" w="9525">
            <a:solidFill>
              <a:srgbClr val="6AA84F"/>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i="1" lang="en" sz="2000">
                <a:latin typeface="Century Gothic"/>
                <a:ea typeface="Century Gothic"/>
                <a:cs typeface="Century Gothic"/>
                <a:sym typeface="Century Gothic"/>
              </a:rPr>
              <a:t>Architecture </a:t>
            </a:r>
            <a:endParaRPr i="1" sz="2000">
              <a:latin typeface="Century Gothic"/>
              <a:ea typeface="Century Gothic"/>
              <a:cs typeface="Century Gothic"/>
              <a:sym typeface="Century Gothic"/>
            </a:endParaRPr>
          </a:p>
        </p:txBody>
      </p:sp>
      <p:pic>
        <p:nvPicPr>
          <p:cNvPr id="56" name="Google Shape;56;p13" title="Guangzhou Opera House © Zaha Hadid Architects">
            <a:hlinkClick r:id="rId3"/>
          </p:cNvPr>
          <p:cNvPicPr preferRelativeResize="0"/>
          <p:nvPr/>
        </p:nvPicPr>
        <p:blipFill>
          <a:blip r:embed="rId4">
            <a:alphaModFix/>
          </a:blip>
          <a:stretch>
            <a:fillRect/>
          </a:stretch>
        </p:blipFill>
        <p:spPr>
          <a:xfrm>
            <a:off x="190275" y="1574425"/>
            <a:ext cx="1736100" cy="1302095"/>
          </a:xfrm>
          <a:prstGeom prst="rect">
            <a:avLst/>
          </a:prstGeom>
          <a:noFill/>
          <a:ln>
            <a:noFill/>
          </a:ln>
        </p:spPr>
      </p:pic>
      <p:pic>
        <p:nvPicPr>
          <p:cNvPr descr="Zaha Hadid and Amman's New Performing Art Center.  &#10;http://bit.ly/deWdNZ" id="57" name="Google Shape;57;p13" title="Interview with Zaha Hadid">
            <a:hlinkClick r:id="rId5"/>
          </p:cNvPr>
          <p:cNvPicPr preferRelativeResize="0"/>
          <p:nvPr/>
        </p:nvPicPr>
        <p:blipFill>
          <a:blip r:embed="rId6">
            <a:alphaModFix/>
          </a:blip>
          <a:stretch>
            <a:fillRect/>
          </a:stretch>
        </p:blipFill>
        <p:spPr>
          <a:xfrm>
            <a:off x="2185700" y="1614350"/>
            <a:ext cx="1736100" cy="1302088"/>
          </a:xfrm>
          <a:prstGeom prst="rect">
            <a:avLst/>
          </a:prstGeom>
          <a:noFill/>
          <a:ln>
            <a:noFill/>
          </a:ln>
        </p:spPr>
      </p:pic>
      <p:pic>
        <p:nvPicPr>
          <p:cNvPr descr="© Ideal Spaces Working Group, 2016&#10;Music by Alexander Kadin&#10;&#10;His concept for a city, says Vercelloni, is not the city of just an imaginary future, but of a future that really could happen: in one word, the true ideal city, as he says. Opposed to the majority of conceptions for ideal cities in that epoch – and that epoch was rich in such conceptions, probably more than any other one before a 19th century to come – it is a city concept that really could work, in very practical terms. In comparison to the mostly visionary approaches of his contemporaries, so Vercelloni, Leonardo’s sketches (despite being sketches only) are masterpieces in city planning, an “urban abstraction of the city”, presented by a regular grid. And out of this, it is concretely imaginable in its structure, one that may change a city’s economics and way of life, and to do so entirely." id="58" name="Google Shape;58;p13" title="Architecture Biennale 2016 exhibit: Leonardo da Vinci – Water City">
            <a:hlinkClick r:id="rId7"/>
          </p:cNvPr>
          <p:cNvPicPr preferRelativeResize="0"/>
          <p:nvPr/>
        </p:nvPicPr>
        <p:blipFill>
          <a:blip r:embed="rId8">
            <a:alphaModFix/>
          </a:blip>
          <a:stretch>
            <a:fillRect/>
          </a:stretch>
        </p:blipFill>
        <p:spPr>
          <a:xfrm>
            <a:off x="4259250" y="1642803"/>
            <a:ext cx="1736112" cy="1302097"/>
          </a:xfrm>
          <a:prstGeom prst="rect">
            <a:avLst/>
          </a:prstGeom>
          <a:noFill/>
          <a:ln>
            <a:noFill/>
          </a:ln>
        </p:spPr>
      </p:pic>
      <p:pic>
        <p:nvPicPr>
          <p:cNvPr descr="#Fallingwater is a house designed by architect Frank Lloyd Wright in 1935 in rural southwestern #Pennsylvania, USA | 1935-38 © Johnny Beavers&#10;&#10;Learn more: http://www.bauhaus-movement.com" id="59" name="Google Shape;59;p13" title="Fallingwater House by Frank Lloyd Wright">
            <a:hlinkClick r:id="rId9"/>
          </p:cNvPr>
          <p:cNvPicPr preferRelativeResize="0"/>
          <p:nvPr/>
        </p:nvPicPr>
        <p:blipFill>
          <a:blip r:embed="rId10">
            <a:alphaModFix/>
          </a:blip>
          <a:stretch>
            <a:fillRect/>
          </a:stretch>
        </p:blipFill>
        <p:spPr>
          <a:xfrm>
            <a:off x="6370750" y="1677850"/>
            <a:ext cx="1736100" cy="1302062"/>
          </a:xfrm>
          <a:prstGeom prst="rect">
            <a:avLst/>
          </a:prstGeom>
          <a:noFill/>
          <a:ln>
            <a:noFill/>
          </a:ln>
        </p:spPr>
      </p:pic>
      <p:pic>
        <p:nvPicPr>
          <p:cNvPr descr="A WALK THORUGH THE EXHIBITION.&#10;&#10;The Mexican architect Tatiana Bilbao (b. 1972) explores and interprets her home country's historical culture and building traditions. The landscape plays a crucial role in her work and she works with it on various scales — from the Mexican countryside through urban landscapes to the 'internal landscape' of the individual building.&#10;&#10;Bilbao is part of the exhibition series The Architect’s Studio, where we turn the focus on a new generation of pace-setting architects who work with a sustainable and socially aware architecture and face the challenges of globalization." id="60" name="Google Shape;60;p13" title="The Architect's Studio: Tatiana Bilbao | Exhibition Trailer | Louisiana Museum of Modern Art">
            <a:hlinkClick r:id="rId11"/>
          </p:cNvPr>
          <p:cNvPicPr preferRelativeResize="0"/>
          <p:nvPr/>
        </p:nvPicPr>
        <p:blipFill>
          <a:blip r:embed="rId12">
            <a:alphaModFix/>
          </a:blip>
          <a:stretch>
            <a:fillRect/>
          </a:stretch>
        </p:blipFill>
        <p:spPr>
          <a:xfrm>
            <a:off x="171338" y="3253657"/>
            <a:ext cx="1773976" cy="1330468"/>
          </a:xfrm>
          <a:prstGeom prst="rect">
            <a:avLst/>
          </a:prstGeom>
          <a:noFill/>
          <a:ln>
            <a:noFill/>
          </a:ln>
        </p:spPr>
      </p:pic>
      <p:pic>
        <p:nvPicPr>
          <p:cNvPr descr="Frida Escobedo talks about one of her first residential projects, Casa Negra, in the third instalment of a series of short movies about the Mexican architect. &#10;&#10;In an exclusive interview, Escobedo tells Dezeen that a house she designed for an acquaintance was influenced by the function of a camera obscura, a box-like photographic device that can project the environment directly in front of it using light through a pinhole lens.&#10;&#10;&quot;When we were first thinking about the ideas behind this project, the camera obscura was one of the references,&quot; Escobedo told Dezeen.&#10;&#10;The house takes the shape of a black box raised off the ground on columns and is fronted by a glazed box, offering views of Mexico City.&#10;&#10;&quot;It's in an area of Mexico City where you're actually up in the hills so you can see all of Mexico City. So it was almost like a Camera Obscura: you could see the landscape of the city through this black box.&quot;&#10;&#10;Escobedo designed the house together with architect Alejandro Alarcón, her partner at the time. The house was built with a limited budget and materials.&#10;&#10;Read more on Dezeen: https://www.dezeen.com/?p=1328084&#10;&#10;WATCH NEXT: Mexican architecture &quot;more like a spirit than a style&quot; says Frida Escobedo - https://youtu.be/JGRsXvigLGM&#10;&#10;Subscribe to our YouTube channel for the latest architecture and design movies: http://bit.ly/1tcULvh&#10;&#10;Like Dezeen on Facebook: https://www.facebook.com/dezeen/&#10;Follow Dezeen on Twitter: https://twitter.com/Dezeen/&#10;Follow us on Instagram: https://www.instagram.com/dezeen/&#10;Check out our Pinterest: https://uk.pinterest.com/dezeen/" id="61" name="Google Shape;61;p13" title="Frida Escobedo interview: Casa Negra | Architecture | Dezeen">
            <a:hlinkClick r:id="rId13"/>
          </p:cNvPr>
          <p:cNvPicPr preferRelativeResize="0"/>
          <p:nvPr/>
        </p:nvPicPr>
        <p:blipFill>
          <a:blip r:embed="rId14">
            <a:alphaModFix/>
          </a:blip>
          <a:stretch>
            <a:fillRect/>
          </a:stretch>
        </p:blipFill>
        <p:spPr>
          <a:xfrm>
            <a:off x="2166759" y="3253647"/>
            <a:ext cx="1773976" cy="1330490"/>
          </a:xfrm>
          <a:prstGeom prst="rect">
            <a:avLst/>
          </a:prstGeom>
          <a:noFill/>
          <a:ln>
            <a:noFill/>
          </a:ln>
        </p:spPr>
      </p:pic>
      <p:pic>
        <p:nvPicPr>
          <p:cNvPr descr="This video shows the Tokyo 2020 Olympic cauldron designed by Japanese studio Nendo opening up to reveal the hydrogen-powered Olympic flame.&#10;&#10;Designed by Nendo founder Oki Sato to evoke a sun, the spherical cauldron was the centerpiece of the games' opening ceremony, which took place last Friday in the Kengo Kuma-designed Tokyo National Stadium.&#10;&#10;The video shows the aluminium segments of the spherical cauldron unfurling before the Olympic flame is lit.&#10;&#10;The flame is powered by hydrogen, which burns without producing greenhouse gas emissions. This is the first time that this fuel was used for the Olympic flame instead of propane.&#10;&#10;Read more on Dezeen: https://www.dezeen.com/?p=1677815&#10;&#10;WATCH NEXT: Tokujin Yoshioka reveals alternative vision for Tokyo Olympic stadium - https://www.youtube.com/watch?v=W9plTc2xNno&#10;&#10;Subscribe to our YouTube channel for the latest architecture and design movies: http://bit.ly/1tcULvh​&#10;&#10;Like Dezeen on Facebook: https://www.facebook.com/dezeen/​&#10;Follow Dezeen on Twitter: https://twitter.com/Dezeen/​&#10;Follow us on Instagram: https://www.instagram.com/dezeen/​&#10;Check out our Pinterest: https://uk.pinterest.com/dezeen/" id="62" name="Google Shape;62;p13" title="Watch Nendo's Tokyo 2020 cauldron open to reveal Olympic flame">
            <a:hlinkClick r:id="rId15"/>
          </p:cNvPr>
          <p:cNvPicPr preferRelativeResize="0"/>
          <p:nvPr/>
        </p:nvPicPr>
        <p:blipFill>
          <a:blip r:embed="rId16">
            <a:alphaModFix/>
          </a:blip>
          <a:stretch>
            <a:fillRect/>
          </a:stretch>
        </p:blipFill>
        <p:spPr>
          <a:xfrm>
            <a:off x="4240313" y="3253645"/>
            <a:ext cx="1773974" cy="1330482"/>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
                                        </p:tgtEl>
                                        <p:attrNameLst>
                                          <p:attrName>style.visibility</p:attrName>
                                        </p:attrNameLst>
                                      </p:cBhvr>
                                      <p:to>
                                        <p:strVal val="visible"/>
                                      </p:to>
                                    </p:set>
                                    <p:animEffect filter="fade" transition="in">
                                      <p:cBhvr>
                                        <p:cTn dur="1000"/>
                                        <p:tgtEl>
                                          <p:spTgt spid="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
                                        </p:tgtEl>
                                        <p:attrNameLst>
                                          <p:attrName>style.visibility</p:attrName>
                                        </p:attrNameLst>
                                      </p:cBhvr>
                                      <p:to>
                                        <p:strVal val="visible"/>
                                      </p:to>
                                    </p:set>
                                    <p:animEffect filter="fade" transition="in">
                                      <p:cBhvr>
                                        <p:cTn dur="1000"/>
                                        <p:tgtEl>
                                          <p:spTgt spid="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
                                        </p:tgtEl>
                                        <p:attrNameLst>
                                          <p:attrName>style.visibility</p:attrName>
                                        </p:attrNameLst>
                                      </p:cBhvr>
                                      <p:to>
                                        <p:strVal val="visible"/>
                                      </p:to>
                                    </p:set>
                                    <p:animEffect filter="fade" transition="in">
                                      <p:cBhvr>
                                        <p:cTn dur="1000"/>
                                        <p:tgtEl>
                                          <p:spTgt spid="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gtEl>
                                        <p:attrNameLst>
                                          <p:attrName>style.visibility</p:attrName>
                                        </p:attrNameLst>
                                      </p:cBhvr>
                                      <p:to>
                                        <p:strVal val="visible"/>
                                      </p:to>
                                    </p:set>
                                    <p:animEffect filter="fade" transition="in">
                                      <p:cBhvr>
                                        <p:cTn dur="1000"/>
                                        <p:tgtEl>
                                          <p:spTgt spid="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
                                        </p:tgtEl>
                                        <p:attrNameLst>
                                          <p:attrName>style.visibility</p:attrName>
                                        </p:attrNameLst>
                                      </p:cBhvr>
                                      <p:to>
                                        <p:strVal val="visible"/>
                                      </p:to>
                                    </p:set>
                                    <p:animEffect filter="fade" transition="in">
                                      <p:cBhvr>
                                        <p:cTn dur="1000"/>
                                        <p:tgtEl>
                                          <p:spTgt spid="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
                                        </p:tgtEl>
                                        <p:attrNameLst>
                                          <p:attrName>style.visibility</p:attrName>
                                        </p:attrNameLst>
                                      </p:cBhvr>
                                      <p:to>
                                        <p:strVal val="visible"/>
                                      </p:to>
                                    </p:set>
                                    <p:animEffect filter="fade" transition="in">
                                      <p:cBhvr>
                                        <p:cTn dur="1000"/>
                                        <p:tgtEl>
                                          <p:spTgt spid="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gtEl>
                                        <p:attrNameLst>
                                          <p:attrName>style.visibility</p:attrName>
                                        </p:attrNameLst>
                                      </p:cBhvr>
                                      <p:to>
                                        <p:strVal val="visible"/>
                                      </p:to>
                                    </p:set>
                                    <p:animEffect filter="fade" transition="in">
                                      <p:cBhvr>
                                        <p:cTn dur="1000"/>
                                        <p:tgtEl>
                                          <p:spTgt spid="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4"/>
          <p:cNvSpPr txBox="1"/>
          <p:nvPr>
            <p:ph type="title"/>
          </p:nvPr>
        </p:nvSpPr>
        <p:spPr>
          <a:xfrm>
            <a:off x="311700" y="238625"/>
            <a:ext cx="7410300" cy="650400"/>
          </a:xfrm>
          <a:prstGeom prst="rect">
            <a:avLst/>
          </a:prstGeom>
          <a:solidFill>
            <a:srgbClr val="FFE599"/>
          </a:solidFill>
        </p:spPr>
        <p:txBody>
          <a:bodyPr anchorCtr="0" anchor="t" bIns="91425" lIns="91425" spcFirstLastPara="1" rIns="91425" wrap="square" tIns="91425">
            <a:normAutofit/>
          </a:bodyPr>
          <a:lstStyle/>
          <a:p>
            <a:pPr indent="0" lvl="0" marL="0" rtl="0" algn="l">
              <a:spcBef>
                <a:spcPts val="0"/>
              </a:spcBef>
              <a:spcAft>
                <a:spcPts val="0"/>
              </a:spcAft>
              <a:buNone/>
            </a:pPr>
            <a:r>
              <a:rPr lang="en" sz="3000"/>
              <a:t>Library &amp; Listening: Research Resources</a:t>
            </a:r>
            <a:endParaRPr sz="3000"/>
          </a:p>
        </p:txBody>
      </p:sp>
      <p:sp>
        <p:nvSpPr>
          <p:cNvPr id="68" name="Google Shape;68;p14"/>
          <p:cNvSpPr txBox="1"/>
          <p:nvPr/>
        </p:nvSpPr>
        <p:spPr>
          <a:xfrm>
            <a:off x="311700" y="985425"/>
            <a:ext cx="7410300" cy="492600"/>
          </a:xfrm>
          <a:prstGeom prst="rect">
            <a:avLst/>
          </a:prstGeom>
          <a:noFill/>
          <a:ln cap="flat" cmpd="sng" w="9525">
            <a:solidFill>
              <a:srgbClr val="6AA84F"/>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i="1" lang="en" sz="2000">
                <a:latin typeface="Century Gothic"/>
                <a:ea typeface="Century Gothic"/>
                <a:cs typeface="Century Gothic"/>
                <a:sym typeface="Century Gothic"/>
              </a:rPr>
              <a:t>Dance</a:t>
            </a:r>
            <a:endParaRPr i="1" sz="2000">
              <a:latin typeface="Century Gothic"/>
              <a:ea typeface="Century Gothic"/>
              <a:cs typeface="Century Gothic"/>
              <a:sym typeface="Century Gothic"/>
            </a:endParaRPr>
          </a:p>
        </p:txBody>
      </p:sp>
      <p:pic>
        <p:nvPicPr>
          <p:cNvPr descr="You can dance if you want to, you can leave your shoes behind! You don't need a rocket, track, or garden to do the Moonwalk, Running Man and Cabbage Patch dance moves. You just need socks, energy and a little guidance from Mya, the Full-Time Kid! &#10;&#10;Meet Mya! She's a full-time kid and proud of it. Her job is sharing fun educational tricks, cute crafts, songs and surprises that kids and parents will enjoy.&#10;&#10;Producers: Danielle Steinberg, Mary Hope Garcia, Tracey Wynne&#10;&#10;Season 2 in collaboration with Fox Frame Productions:&#10;http://www.foxframeproductions.com/&#10;https://vimeo.com/foxframe" id="69" name="Google Shape;69;p14" title="3 Easy Dance Moves | Full-Time Kid | PBS Parents">
            <a:hlinkClick r:id="rId3"/>
          </p:cNvPr>
          <p:cNvPicPr preferRelativeResize="0"/>
          <p:nvPr/>
        </p:nvPicPr>
        <p:blipFill>
          <a:blip r:embed="rId4">
            <a:alphaModFix/>
          </a:blip>
          <a:stretch>
            <a:fillRect/>
          </a:stretch>
        </p:blipFill>
        <p:spPr>
          <a:xfrm>
            <a:off x="311700" y="1621301"/>
            <a:ext cx="1149900" cy="862430"/>
          </a:xfrm>
          <a:prstGeom prst="rect">
            <a:avLst/>
          </a:prstGeom>
          <a:noFill/>
          <a:ln>
            <a:noFill/>
          </a:ln>
        </p:spPr>
      </p:pic>
      <p:pic>
        <p:nvPicPr>
          <p:cNvPr descr="The absolutely stunning Misty Copeland at Vail International Dance Festival 2015 dancing in Romeo and Juliet, Tschaikovsky Pas de Deux and White Swan pas de deux. &#10;&#10;With Alexandre Hammoudi, also of American Ballet Theatre&#10;&#10;For more dance film, visit: www.nelshelby.com" id="70" name="Google Shape;70;p14" title="Misty Copeland Dances Romeo + Juliet, Tschaikovsky Pas de Deux &amp; White Swan at Vail Dance 2015">
            <a:hlinkClick r:id="rId5"/>
          </p:cNvPr>
          <p:cNvPicPr preferRelativeResize="0"/>
          <p:nvPr/>
        </p:nvPicPr>
        <p:blipFill>
          <a:blip r:embed="rId6">
            <a:alphaModFix/>
          </a:blip>
          <a:stretch>
            <a:fillRect/>
          </a:stretch>
        </p:blipFill>
        <p:spPr>
          <a:xfrm>
            <a:off x="1665600" y="1621301"/>
            <a:ext cx="1149900" cy="862430"/>
          </a:xfrm>
          <a:prstGeom prst="rect">
            <a:avLst/>
          </a:prstGeom>
          <a:noFill/>
          <a:ln>
            <a:noFill/>
          </a:ln>
        </p:spPr>
      </p:pic>
      <p:pic>
        <p:nvPicPr>
          <p:cNvPr descr="Our fall cover model, Misty Copeland of the American Ballet Theatre." id="71" name="Google Shape;71;p14" title="Misty Copeland Interview">
            <a:hlinkClick r:id="rId7"/>
          </p:cNvPr>
          <p:cNvPicPr preferRelativeResize="0"/>
          <p:nvPr/>
        </p:nvPicPr>
        <p:blipFill>
          <a:blip r:embed="rId8">
            <a:alphaModFix/>
          </a:blip>
          <a:stretch>
            <a:fillRect/>
          </a:stretch>
        </p:blipFill>
        <p:spPr>
          <a:xfrm>
            <a:off x="3124625" y="1574425"/>
            <a:ext cx="1149900" cy="862448"/>
          </a:xfrm>
          <a:prstGeom prst="rect">
            <a:avLst/>
          </a:prstGeom>
          <a:noFill/>
          <a:ln>
            <a:noFill/>
          </a:ln>
        </p:spPr>
      </p:pic>
      <p:pic>
        <p:nvPicPr>
          <p:cNvPr id="72" name="Google Shape;72;p14" title="Firebird - Andrea Wong-Peterson">
            <a:hlinkClick r:id="rId9"/>
          </p:cNvPr>
          <p:cNvPicPr preferRelativeResize="0"/>
          <p:nvPr/>
        </p:nvPicPr>
        <p:blipFill>
          <a:blip r:embed="rId10">
            <a:alphaModFix/>
          </a:blip>
          <a:stretch>
            <a:fillRect/>
          </a:stretch>
        </p:blipFill>
        <p:spPr>
          <a:xfrm>
            <a:off x="4583650" y="1574425"/>
            <a:ext cx="1149900" cy="862425"/>
          </a:xfrm>
          <a:prstGeom prst="rect">
            <a:avLst/>
          </a:prstGeom>
          <a:noFill/>
          <a:ln>
            <a:noFill/>
          </a:ln>
        </p:spPr>
      </p:pic>
      <p:pic>
        <p:nvPicPr>
          <p:cNvPr descr="The late great Gregory Hines dancing solo in the early eighties." id="73" name="Google Shape;73;p14" title="Rare Gregory Hines Tap Dance Footage">
            <a:hlinkClick r:id="rId11"/>
          </p:cNvPr>
          <p:cNvPicPr preferRelativeResize="0"/>
          <p:nvPr/>
        </p:nvPicPr>
        <p:blipFill>
          <a:blip r:embed="rId12">
            <a:alphaModFix/>
          </a:blip>
          <a:stretch>
            <a:fillRect/>
          </a:stretch>
        </p:blipFill>
        <p:spPr>
          <a:xfrm>
            <a:off x="6042675" y="1665687"/>
            <a:ext cx="1031550" cy="773663"/>
          </a:xfrm>
          <a:prstGeom prst="rect">
            <a:avLst/>
          </a:prstGeom>
          <a:noFill/>
          <a:ln>
            <a:noFill/>
          </a:ln>
        </p:spPr>
      </p:pic>
      <p:pic>
        <p:nvPicPr>
          <p:cNvPr descr="Different Assignments from Dance Composition Class.&#10;A very small portion of choreography altered from inspirational music videos.&#10;&#10;Dancer and Choreographer:&#10;Austin Lam&#10;&#10;Music:&#10;Midnight Circus by Sunny Hill&#10;August Mash-Up by Allkpop&#10;Wake Up by Girls' Generation&#10;&#10;Film Credits:&#10;Emily Tate&#10;Kara Chan&#10;Bokyung Byun" id="74" name="Google Shape;74;p14" title="Dance Composition Pieces">
            <a:hlinkClick r:id="rId13"/>
          </p:cNvPr>
          <p:cNvPicPr preferRelativeResize="0"/>
          <p:nvPr/>
        </p:nvPicPr>
        <p:blipFill>
          <a:blip r:embed="rId14">
            <a:alphaModFix/>
          </a:blip>
          <a:stretch>
            <a:fillRect/>
          </a:stretch>
        </p:blipFill>
        <p:spPr>
          <a:xfrm>
            <a:off x="370875" y="2931333"/>
            <a:ext cx="1031550" cy="773667"/>
          </a:xfrm>
          <a:prstGeom prst="rect">
            <a:avLst/>
          </a:prstGeom>
          <a:noFill/>
          <a:ln>
            <a:noFill/>
          </a:ln>
        </p:spPr>
      </p:pic>
      <p:pic>
        <p:nvPicPr>
          <p:cNvPr descr="3 amazing kids can really dance so professional!!!!! the best kid dance i've ever seen!!!" id="75" name="Google Shape;75;p14" title="3 Amazing Kid Hip Hop Dancers on Ellen DeGeneres Show (10_04_2010)">
            <a:hlinkClick r:id="rId15"/>
          </p:cNvPr>
          <p:cNvPicPr preferRelativeResize="0"/>
          <p:nvPr/>
        </p:nvPicPr>
        <p:blipFill>
          <a:blip r:embed="rId16">
            <a:alphaModFix/>
          </a:blip>
          <a:stretch>
            <a:fillRect/>
          </a:stretch>
        </p:blipFill>
        <p:spPr>
          <a:xfrm>
            <a:off x="1792763" y="2942909"/>
            <a:ext cx="1000700" cy="750504"/>
          </a:xfrm>
          <a:prstGeom prst="rect">
            <a:avLst/>
          </a:prstGeom>
          <a:noFill/>
          <a:ln>
            <a:noFill/>
          </a:ln>
        </p:spPr>
      </p:pic>
      <p:pic>
        <p:nvPicPr>
          <p:cNvPr descr="Tracklist:&#10;Daft Punk - Arena&#10;Justice - Waters Of Nazareth (Erol Alkan's Re-Edit)&#10;Crookers - Mad Kidz&#10;David Guetta - Paris&#10;Flux Pavillion - Bass Cannon&#10;Flux Pavilion - Lines In Wax (feat. Foreign Beggars)" id="76" name="Google Shape;76;p14" title="Amazing Tron Dance performed by Wrecking Orchestra">
            <a:hlinkClick r:id="rId17"/>
          </p:cNvPr>
          <p:cNvPicPr preferRelativeResize="0"/>
          <p:nvPr/>
        </p:nvPicPr>
        <p:blipFill>
          <a:blip r:embed="rId18">
            <a:alphaModFix/>
          </a:blip>
          <a:stretch>
            <a:fillRect/>
          </a:stretch>
        </p:blipFill>
        <p:spPr>
          <a:xfrm>
            <a:off x="3210087" y="2931346"/>
            <a:ext cx="1031550" cy="773642"/>
          </a:xfrm>
          <a:prstGeom prst="rect">
            <a:avLst/>
          </a:prstGeom>
          <a:noFill/>
          <a:ln>
            <a:noFill/>
          </a:ln>
        </p:spPr>
      </p:pic>
      <p:pic>
        <p:nvPicPr>
          <p:cNvPr descr="http://www.thegreenespace.org&#10;&#10;The history of African-American dance has been influential in forming many of the dance styles we know today, giving voice to many of the narratives of freedom that have shaped the landscape of America.&#10;Modern dance, jazz, tap, swing, Lindy Hop, Charleston, hip-hop and even the waltz have all been influenced by African and African-American culture. From the days of slavery, to minstrel shows, the Harlem renaissance and modern dance pioneers, the African-American dance movement has forever impacted dance as it is created, performed and talked about across the globe. A discussion featuring Tony Award-winning tap dancer and choreographer Savion Glover. Hosted by journalist and essayist Charisse Jones. &#10;&#10;Watch the full Show at http://bit.ly/10b3b4V" id="77" name="Google Shape;77;p14" title="Savion Glover: Tap Dance Improvisation, Live in The Greene Space">
            <a:hlinkClick r:id="rId19"/>
          </p:cNvPr>
          <p:cNvPicPr preferRelativeResize="0"/>
          <p:nvPr/>
        </p:nvPicPr>
        <p:blipFill>
          <a:blip r:embed="rId20">
            <a:alphaModFix/>
          </a:blip>
          <a:stretch>
            <a:fillRect/>
          </a:stretch>
        </p:blipFill>
        <p:spPr>
          <a:xfrm>
            <a:off x="4671384" y="2942893"/>
            <a:ext cx="1000700" cy="750544"/>
          </a:xfrm>
          <a:prstGeom prst="rect">
            <a:avLst/>
          </a:prstGeom>
          <a:noFill/>
          <a:ln>
            <a:noFill/>
          </a:ln>
        </p:spPr>
      </p:pic>
      <p:pic>
        <p:nvPicPr>
          <p:cNvPr descr="Alvin Ailey said that one of America’s richest treasures was the cultural heritage of the African-American - ”sometimes sorrowful, sometimes jubilant, but always hopeful.” This enduring classic is a tribute to that heritage and to Ailey’s genius. Using African-American traditional spirituals, this suite fervently explores the places of deepest grief and holiest joy in the soul.&#10;&#10;All performances of Revelations are permanently endowed by a generous gift from Donald L. Jonas in celebration of the birthday of his wife, Barbara, and her deep commitment to Alvin Ailey American Dance Theater.&#10;&#10;#AlvinAiley #Dance" id="78" name="Google Shape;78;p14" title="'Revelations' by Alvin Ailey">
            <a:hlinkClick r:id="rId21"/>
          </p:cNvPr>
          <p:cNvPicPr preferRelativeResize="0"/>
          <p:nvPr/>
        </p:nvPicPr>
        <p:blipFill>
          <a:blip r:embed="rId22">
            <a:alphaModFix/>
          </a:blip>
          <a:stretch>
            <a:fillRect/>
          </a:stretch>
        </p:blipFill>
        <p:spPr>
          <a:xfrm>
            <a:off x="7383350" y="1621300"/>
            <a:ext cx="1031550" cy="773645"/>
          </a:xfrm>
          <a:prstGeom prst="rect">
            <a:avLst/>
          </a:prstGeom>
          <a:noFill/>
          <a:ln>
            <a:noFill/>
          </a:ln>
        </p:spPr>
      </p:pic>
      <p:pic>
        <p:nvPicPr>
          <p:cNvPr descr="By turns muscular and lyrical, 'The River' is a sweeping full-company work that suggests tumbling rapids and meandering streams on a journey to the sea. Ailey's allegory of birth, life and rebirth abounds with water references, from the spinning &quot;Vortex&quot; solo to the romantic &quot;Lake&quot; duet, and from the powerful &quot;Falls&quot; quartet to the joyful &quot;Giggling Rapids.&quot; The choreography demonstrates Ailey's admiration for classical ballet, but retains the modern and jazz influences found in all his work. &quot;'The River' shows Mr. Ailey at his inventive best,&quot; declared The New York Times.&#10;&#10;www.alvinailey.org/river" id="79" name="Google Shape;79;p14" title="Alvin Ailey's The River">
            <a:hlinkClick r:id="rId23"/>
          </p:cNvPr>
          <p:cNvPicPr preferRelativeResize="0"/>
          <p:nvPr/>
        </p:nvPicPr>
        <p:blipFill>
          <a:blip r:embed="rId24">
            <a:alphaModFix/>
          </a:blip>
          <a:stretch>
            <a:fillRect/>
          </a:stretch>
        </p:blipFill>
        <p:spPr>
          <a:xfrm>
            <a:off x="6062425" y="2931337"/>
            <a:ext cx="1031550" cy="773663"/>
          </a:xfrm>
          <a:prstGeom prst="rect">
            <a:avLst/>
          </a:prstGeom>
          <a:noFill/>
          <a:ln>
            <a:noFill/>
          </a:ln>
        </p:spPr>
      </p:pic>
      <p:pic>
        <p:nvPicPr>
          <p:cNvPr descr="Watch the FREE public premiere of Ballet Hispánico's 50th Celebration at 6:30pm ET on Friday, May 28!&#10;&#10;This 50th Celebration honors 50 years of dance, orgullo, education, sabor, access, amor, community, espíritu, and innovation with performances by the Ballet Hispánico Company and Artists of the School of Dance. Lin-Manuel and Luis Miranda and Rosie Perez make special appearances alongside other esteemed guests.&#10;&#10;Thanks to the generous support of our ticket buyers, donors, and sponsors, the 50th Celebration is available to watch for FREE for the next two weeks on YouTube, Facebook, and our website.&#10;&#10;Your support allows us to lead the way in providing diverse communities with equitable access to artistry, culture, and dance training. To make a gift, text &quot;Celebrate50&quot; to 91999 or visit https://ballethispanico.org/celebrate." id="80" name="Google Shape;80;p14" title="Ballet Hispánico's 50th Celebration">
            <a:hlinkClick r:id="rId25"/>
          </p:cNvPr>
          <p:cNvPicPr preferRelativeResize="0"/>
          <p:nvPr/>
        </p:nvPicPr>
        <p:blipFill>
          <a:blip r:embed="rId26">
            <a:alphaModFix/>
          </a:blip>
          <a:stretch>
            <a:fillRect/>
          </a:stretch>
        </p:blipFill>
        <p:spPr>
          <a:xfrm>
            <a:off x="7484325" y="2931343"/>
            <a:ext cx="1031550" cy="773657"/>
          </a:xfrm>
          <a:prstGeom prst="rect">
            <a:avLst/>
          </a:prstGeom>
          <a:noFill/>
          <a:ln>
            <a:noFill/>
          </a:ln>
        </p:spPr>
      </p:pic>
      <p:pic>
        <p:nvPicPr>
          <p:cNvPr descr="Fragmento de Sinfonia Entrelazada... &#10;cuando Herman bailaba en la compañia de Julio Bocca" id="81" name="Google Shape;81;p14" title="Herman Cornejo">
            <a:hlinkClick r:id="rId27"/>
          </p:cNvPr>
          <p:cNvPicPr preferRelativeResize="0"/>
          <p:nvPr/>
        </p:nvPicPr>
        <p:blipFill>
          <a:blip r:embed="rId28">
            <a:alphaModFix/>
          </a:blip>
          <a:stretch>
            <a:fillRect/>
          </a:stretch>
        </p:blipFill>
        <p:spPr>
          <a:xfrm>
            <a:off x="311700" y="4152600"/>
            <a:ext cx="1149900" cy="862425"/>
          </a:xfrm>
          <a:prstGeom prst="rect">
            <a:avLst/>
          </a:prstGeom>
          <a:noFill/>
          <a:ln>
            <a:noFill/>
          </a:ln>
        </p:spPr>
      </p:pic>
      <p:pic>
        <p:nvPicPr>
          <p:cNvPr id="82" name="Google Shape;82;p14" title="Dance of the Sugar Plum Fairy   Hee Seo American Ballet Theatre">
            <a:hlinkClick r:id="rId29"/>
          </p:cNvPr>
          <p:cNvPicPr preferRelativeResize="0"/>
          <p:nvPr/>
        </p:nvPicPr>
        <p:blipFill>
          <a:blip r:embed="rId30">
            <a:alphaModFix/>
          </a:blip>
          <a:stretch>
            <a:fillRect/>
          </a:stretch>
        </p:blipFill>
        <p:spPr>
          <a:xfrm>
            <a:off x="1724775" y="4152600"/>
            <a:ext cx="1149900" cy="862439"/>
          </a:xfrm>
          <a:prstGeom prst="rect">
            <a:avLst/>
          </a:prstGeom>
          <a:noFill/>
          <a:ln>
            <a:noFill/>
          </a:ln>
        </p:spPr>
      </p:pic>
      <p:pic>
        <p:nvPicPr>
          <p:cNvPr descr="Step Xplosion, a virtual celebration of stepping, presented by Step Afrika! and Strathmore! This year’s Step Xplosion is a celebration of the art form of stepping, honoring its rich roots in the African American fraternity and sorority experience, its presence in the daily lives of students and the future. For over eight years, Step Afrika! has brought the tradition of stepping to Strathmore, one of Washington DC's most beautiful performance venues -- a &quot;cathedral for stepping&quot; according to C. Brian Williams, Step Afrika!'s Founder and Executive Director. Step Xplosion, filmed on the Strathmore campus, will premiere virtually for the first time ever, to a worldwide audience. Step Xplosion, featuring dynamic performances from Step Afrika! and special guests, Dem Raider Boyz and Black Root – is a MUST NOT MISS event! Learn more about Step Afrika! by visiting www.stepafrika.org." id="83" name="Google Shape;83;p14" title="STEP XPLOSION presented by Step Afrika! and Strathmore">
            <a:hlinkClick r:id="rId31"/>
          </p:cNvPr>
          <p:cNvPicPr preferRelativeResize="0"/>
          <p:nvPr/>
        </p:nvPicPr>
        <p:blipFill>
          <a:blip r:embed="rId32">
            <a:alphaModFix/>
          </a:blip>
          <a:stretch>
            <a:fillRect/>
          </a:stretch>
        </p:blipFill>
        <p:spPr>
          <a:xfrm>
            <a:off x="3137848" y="4152598"/>
            <a:ext cx="1149907" cy="8624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gtEl>
                                        <p:attrNameLst>
                                          <p:attrName>style.visibility</p:attrName>
                                        </p:attrNameLst>
                                      </p:cBhvr>
                                      <p:to>
                                        <p:strVal val="visible"/>
                                      </p:to>
                                    </p:set>
                                    <p:animEffect filter="fade" transition="in">
                                      <p:cBhvr>
                                        <p:cTn dur="1000"/>
                                        <p:tgtEl>
                                          <p:spTgt spid="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000"/>
                                        <p:tgtEl>
                                          <p:spTgt spid="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
                                        </p:tgtEl>
                                        <p:attrNameLst>
                                          <p:attrName>style.visibility</p:attrName>
                                        </p:attrNameLst>
                                      </p:cBhvr>
                                      <p:to>
                                        <p:strVal val="visible"/>
                                      </p:to>
                                    </p:set>
                                    <p:animEffect filter="fade" transition="in">
                                      <p:cBhvr>
                                        <p:cTn dur="1000"/>
                                        <p:tgtEl>
                                          <p:spTgt spid="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1000"/>
                                        <p:tgtEl>
                                          <p:spTgt spid="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
                                        </p:tgtEl>
                                        <p:attrNameLst>
                                          <p:attrName>style.visibility</p:attrName>
                                        </p:attrNameLst>
                                      </p:cBhvr>
                                      <p:to>
                                        <p:strVal val="visible"/>
                                      </p:to>
                                    </p:set>
                                    <p:animEffect filter="fade" transition="in">
                                      <p:cBhvr>
                                        <p:cTn dur="1000"/>
                                        <p:tgtEl>
                                          <p:spTgt spid="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4"/>
                                        </p:tgtEl>
                                        <p:attrNameLst>
                                          <p:attrName>style.visibility</p:attrName>
                                        </p:attrNameLst>
                                      </p:cBhvr>
                                      <p:to>
                                        <p:strVal val="visible"/>
                                      </p:to>
                                    </p:set>
                                    <p:animEffect filter="fade" transition="in">
                                      <p:cBhvr>
                                        <p:cTn dur="1000"/>
                                        <p:tgtEl>
                                          <p:spTgt spid="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gtEl>
                                        <p:attrNameLst>
                                          <p:attrName>style.visibility</p:attrName>
                                        </p:attrNameLst>
                                      </p:cBhvr>
                                      <p:to>
                                        <p:strVal val="visible"/>
                                      </p:to>
                                    </p:set>
                                    <p:animEffect filter="fade" transition="in">
                                      <p:cBhvr>
                                        <p:cTn dur="1000"/>
                                        <p:tgtEl>
                                          <p:spTgt spid="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
                                        </p:tgtEl>
                                        <p:attrNameLst>
                                          <p:attrName>style.visibility</p:attrName>
                                        </p:attrNameLst>
                                      </p:cBhvr>
                                      <p:to>
                                        <p:strVal val="visible"/>
                                      </p:to>
                                    </p:set>
                                    <p:animEffect filter="fade" transition="in">
                                      <p:cBhvr>
                                        <p:cTn dur="1000"/>
                                        <p:tgtEl>
                                          <p:spTgt spid="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gtEl>
                                        <p:attrNameLst>
                                          <p:attrName>style.visibility</p:attrName>
                                        </p:attrNameLst>
                                      </p:cBhvr>
                                      <p:to>
                                        <p:strVal val="visible"/>
                                      </p:to>
                                    </p:set>
                                    <p:animEffect filter="fade" transition="in">
                                      <p:cBhvr>
                                        <p:cTn dur="1000"/>
                                        <p:tgtEl>
                                          <p:spTgt spid="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gtEl>
                                        <p:attrNameLst>
                                          <p:attrName>style.visibility</p:attrName>
                                        </p:attrNameLst>
                                      </p:cBhvr>
                                      <p:to>
                                        <p:strVal val="visible"/>
                                      </p:to>
                                    </p:set>
                                    <p:animEffect filter="fade" transition="in">
                                      <p:cBhvr>
                                        <p:cTn dur="1000"/>
                                        <p:tgtEl>
                                          <p:spTgt spid="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0"/>
                                        </p:tgtEl>
                                        <p:attrNameLst>
                                          <p:attrName>style.visibility</p:attrName>
                                        </p:attrNameLst>
                                      </p:cBhvr>
                                      <p:to>
                                        <p:strVal val="visible"/>
                                      </p:to>
                                    </p:set>
                                    <p:animEffect filter="fade" transition="in">
                                      <p:cBhvr>
                                        <p:cTn dur="1000"/>
                                        <p:tgtEl>
                                          <p:spTgt spid="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1000"/>
                                        <p:tgtEl>
                                          <p:spTgt spid="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gtEl>
                                        <p:attrNameLst>
                                          <p:attrName>style.visibility</p:attrName>
                                        </p:attrNameLst>
                                      </p:cBhvr>
                                      <p:to>
                                        <p:strVal val="visible"/>
                                      </p:to>
                                    </p:set>
                                    <p:animEffect filter="fade" transition="in">
                                      <p:cBhvr>
                                        <p:cTn dur="1000"/>
                                        <p:tgtEl>
                                          <p:spTgt spid="8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1000"/>
                                        <p:tgtEl>
                                          <p:spTgt spid="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5"/>
          <p:cNvSpPr txBox="1"/>
          <p:nvPr>
            <p:ph type="title"/>
          </p:nvPr>
        </p:nvSpPr>
        <p:spPr>
          <a:xfrm>
            <a:off x="311700" y="238625"/>
            <a:ext cx="7410300" cy="650400"/>
          </a:xfrm>
          <a:prstGeom prst="rect">
            <a:avLst/>
          </a:prstGeom>
          <a:solidFill>
            <a:srgbClr val="FFE599"/>
          </a:solidFill>
        </p:spPr>
        <p:txBody>
          <a:bodyPr anchorCtr="0" anchor="t" bIns="91425" lIns="91425" spcFirstLastPara="1" rIns="91425" wrap="square" tIns="91425">
            <a:normAutofit/>
          </a:bodyPr>
          <a:lstStyle/>
          <a:p>
            <a:pPr indent="0" lvl="0" marL="0" rtl="0" algn="l">
              <a:spcBef>
                <a:spcPts val="0"/>
              </a:spcBef>
              <a:spcAft>
                <a:spcPts val="0"/>
              </a:spcAft>
              <a:buNone/>
            </a:pPr>
            <a:r>
              <a:rPr lang="en" sz="3000"/>
              <a:t>Library &amp; Listening: Research Resources</a:t>
            </a:r>
            <a:endParaRPr sz="3000"/>
          </a:p>
        </p:txBody>
      </p:sp>
      <p:sp>
        <p:nvSpPr>
          <p:cNvPr id="89" name="Google Shape;89;p15"/>
          <p:cNvSpPr txBox="1"/>
          <p:nvPr/>
        </p:nvSpPr>
        <p:spPr>
          <a:xfrm>
            <a:off x="311700" y="985425"/>
            <a:ext cx="7410300" cy="492600"/>
          </a:xfrm>
          <a:prstGeom prst="rect">
            <a:avLst/>
          </a:prstGeom>
          <a:noFill/>
          <a:ln cap="flat" cmpd="sng" w="9525">
            <a:solidFill>
              <a:srgbClr val="6AA84F"/>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i="1" lang="en" sz="2000">
                <a:latin typeface="Century Gothic"/>
                <a:ea typeface="Century Gothic"/>
                <a:cs typeface="Century Gothic"/>
                <a:sym typeface="Century Gothic"/>
              </a:rPr>
              <a:t>Music</a:t>
            </a:r>
            <a:endParaRPr i="1" sz="2000">
              <a:latin typeface="Century Gothic"/>
              <a:ea typeface="Century Gothic"/>
              <a:cs typeface="Century Gothic"/>
              <a:sym typeface="Century Gothic"/>
            </a:endParaRPr>
          </a:p>
        </p:txBody>
      </p:sp>
      <p:pic>
        <p:nvPicPr>
          <p:cNvPr descr="Sheku Kanneh-Mason performs Elgar's Cello Concerto with the City of Birmingham Symphony Orchestra&#10;&#10;ALL FOOTAGE AND AUDIO WAS PRODUCED BY THE BBC&#10;I DO NOT OWN ANYTHING&#10;&#10;1 - 00:00 Adagio – Moderato&#10;2 - 07:54 Lento – Allegro molto&#10;3 - 12:42 Adagio&#10;4 - 17:17 Allegro – Moderato – Allegro, ma non-troppo – Poco più lento – Adagio&#10;&#10;Encore - 30:54 - Weinberg - Cello Prélude No. 18&#10;&#10;Sheku Kanneh-Mason - Violoncello&#10;Mirga Gražinyte-Tyla - Conductor&#10;City of Birmingham Symphony Orchestra&#10;&#10;Performed on 22/08/19&#10;Prom 46" id="90" name="Google Shape;90;p15" title="Elgar - Cello Concerto - Sheku Kanneh-Mason [BBC Proms 2019]">
            <a:hlinkClick r:id="rId3"/>
          </p:cNvPr>
          <p:cNvPicPr preferRelativeResize="0"/>
          <p:nvPr/>
        </p:nvPicPr>
        <p:blipFill>
          <a:blip r:embed="rId4">
            <a:alphaModFix/>
          </a:blip>
          <a:stretch>
            <a:fillRect/>
          </a:stretch>
        </p:blipFill>
        <p:spPr>
          <a:xfrm>
            <a:off x="311700" y="1683575"/>
            <a:ext cx="1178900" cy="884169"/>
          </a:xfrm>
          <a:prstGeom prst="rect">
            <a:avLst/>
          </a:prstGeom>
          <a:noFill/>
          <a:ln>
            <a:noFill/>
          </a:ln>
        </p:spPr>
      </p:pic>
      <p:pic>
        <p:nvPicPr>
          <p:cNvPr descr="Sheku Kanneh-Mason paying tribute to his parents on the BBC The One Show" id="91" name="Google Shape;91;p15" title="Sheku Kanneh-Mason on The One Show (BBC 1)">
            <a:hlinkClick r:id="rId5"/>
          </p:cNvPr>
          <p:cNvPicPr preferRelativeResize="0"/>
          <p:nvPr/>
        </p:nvPicPr>
        <p:blipFill>
          <a:blip r:embed="rId6">
            <a:alphaModFix/>
          </a:blip>
          <a:stretch>
            <a:fillRect/>
          </a:stretch>
        </p:blipFill>
        <p:spPr>
          <a:xfrm>
            <a:off x="1812350" y="1737900"/>
            <a:ext cx="1106484" cy="829850"/>
          </a:xfrm>
          <a:prstGeom prst="rect">
            <a:avLst/>
          </a:prstGeom>
          <a:noFill/>
          <a:ln>
            <a:noFill/>
          </a:ln>
        </p:spPr>
      </p:pic>
      <p:pic>
        <p:nvPicPr>
          <p:cNvPr id="92" name="Google Shape;92;p15" title="Angel Subero Bass Trombone/Trombon Bajo">
            <a:hlinkClick r:id="rId7"/>
          </p:cNvPr>
          <p:cNvPicPr preferRelativeResize="0"/>
          <p:nvPr/>
        </p:nvPicPr>
        <p:blipFill>
          <a:blip r:embed="rId8">
            <a:alphaModFix/>
          </a:blip>
          <a:stretch>
            <a:fillRect/>
          </a:stretch>
        </p:blipFill>
        <p:spPr>
          <a:xfrm>
            <a:off x="3165450" y="1710743"/>
            <a:ext cx="1178900" cy="884169"/>
          </a:xfrm>
          <a:prstGeom prst="rect">
            <a:avLst/>
          </a:prstGeom>
          <a:noFill/>
          <a:ln>
            <a:noFill/>
          </a:ln>
        </p:spPr>
      </p:pic>
      <p:pic>
        <p:nvPicPr>
          <p:cNvPr id="93" name="Google Shape;93;p15" title="Brian Thomas on the Trombone">
            <a:hlinkClick r:id="rId9"/>
          </p:cNvPr>
          <p:cNvPicPr preferRelativeResize="0"/>
          <p:nvPr/>
        </p:nvPicPr>
        <p:blipFill>
          <a:blip r:embed="rId10">
            <a:alphaModFix/>
          </a:blip>
          <a:stretch>
            <a:fillRect/>
          </a:stretch>
        </p:blipFill>
        <p:spPr>
          <a:xfrm>
            <a:off x="4590975" y="1737893"/>
            <a:ext cx="1106476" cy="829857"/>
          </a:xfrm>
          <a:prstGeom prst="rect">
            <a:avLst/>
          </a:prstGeom>
          <a:noFill/>
          <a:ln>
            <a:noFill/>
          </a:ln>
        </p:spPr>
      </p:pic>
      <p:pic>
        <p:nvPicPr>
          <p:cNvPr id="94" name="Google Shape;94;p15" title="BT/ALC Big Band">
            <a:hlinkClick r:id="rId11"/>
          </p:cNvPr>
          <p:cNvPicPr preferRelativeResize="0"/>
          <p:nvPr/>
        </p:nvPicPr>
        <p:blipFill>
          <a:blip r:embed="rId12">
            <a:alphaModFix/>
          </a:blip>
          <a:stretch>
            <a:fillRect/>
          </a:stretch>
        </p:blipFill>
        <p:spPr>
          <a:xfrm>
            <a:off x="5944075" y="1765044"/>
            <a:ext cx="1106476" cy="829857"/>
          </a:xfrm>
          <a:prstGeom prst="rect">
            <a:avLst/>
          </a:prstGeom>
          <a:noFill/>
          <a:ln>
            <a:noFill/>
          </a:ln>
        </p:spPr>
      </p:pic>
      <p:pic>
        <p:nvPicPr>
          <p:cNvPr id="95" name="Google Shape;95;p15" title="Sax Gordon">
            <a:hlinkClick r:id="rId13"/>
          </p:cNvPr>
          <p:cNvPicPr preferRelativeResize="0"/>
          <p:nvPr/>
        </p:nvPicPr>
        <p:blipFill>
          <a:blip r:embed="rId14">
            <a:alphaModFix/>
          </a:blip>
          <a:stretch>
            <a:fillRect/>
          </a:stretch>
        </p:blipFill>
        <p:spPr>
          <a:xfrm>
            <a:off x="7297175" y="1737893"/>
            <a:ext cx="1178900" cy="884169"/>
          </a:xfrm>
          <a:prstGeom prst="rect">
            <a:avLst/>
          </a:prstGeom>
          <a:noFill/>
          <a:ln>
            <a:noFill/>
          </a:ln>
        </p:spPr>
      </p:pic>
      <p:pic>
        <p:nvPicPr>
          <p:cNvPr id="96" name="Google Shape;96;p15" title="Sax Gordon &amp; Martino at  the Porretta Soul Festival">
            <a:hlinkClick r:id="rId15"/>
          </p:cNvPr>
          <p:cNvPicPr preferRelativeResize="0"/>
          <p:nvPr/>
        </p:nvPicPr>
        <p:blipFill>
          <a:blip r:embed="rId16">
            <a:alphaModFix/>
          </a:blip>
          <a:stretch>
            <a:fillRect/>
          </a:stretch>
        </p:blipFill>
        <p:spPr>
          <a:xfrm>
            <a:off x="274775" y="3069861"/>
            <a:ext cx="1178900" cy="884164"/>
          </a:xfrm>
          <a:prstGeom prst="rect">
            <a:avLst/>
          </a:prstGeom>
          <a:noFill/>
          <a:ln>
            <a:noFill/>
          </a:ln>
        </p:spPr>
      </p:pic>
      <p:pic>
        <p:nvPicPr>
          <p:cNvPr descr="A great Timbale Demonstration by the Master...&#10;from the DVD/BOOK: Tito Puente - King of Latin Music - Hudson Music&#10;...more Tito Puente here at DRUMMERWORLD: https://www.drummerworld.com/drummers/Tito_Puente.html&#10;#Tito_Puente  #titopuente #drummerworld #drumsolo" id="97" name="Google Shape;97;p15" title="Master Of The Timbales: TITO PUENTE (R.I.P.)">
            <a:hlinkClick r:id="rId17"/>
          </p:cNvPr>
          <p:cNvPicPr preferRelativeResize="0"/>
          <p:nvPr/>
        </p:nvPicPr>
        <p:blipFill>
          <a:blip r:embed="rId18">
            <a:alphaModFix/>
          </a:blip>
          <a:stretch>
            <a:fillRect/>
          </a:stretch>
        </p:blipFill>
        <p:spPr>
          <a:xfrm>
            <a:off x="1751836" y="3036450"/>
            <a:ext cx="1178900" cy="951011"/>
          </a:xfrm>
          <a:prstGeom prst="rect">
            <a:avLst/>
          </a:prstGeom>
          <a:noFill/>
          <a:ln>
            <a:noFill/>
          </a:ln>
        </p:spPr>
      </p:pic>
      <p:pic>
        <p:nvPicPr>
          <p:cNvPr descr="Leonard Berstein: West Side Story - Mambo &#10;Simon Bolivar Youth Orchestra de Venezuella. Conducted by Gustavo Dudamel. &#10;Recorded at Lucerne Festival 2007" id="98" name="Google Shape;98;p15" title="Leonard Berstein: Mambo, Simon Bolivar YO, Dudamel">
            <a:hlinkClick r:id="rId19"/>
          </p:cNvPr>
          <p:cNvPicPr preferRelativeResize="0"/>
          <p:nvPr/>
        </p:nvPicPr>
        <p:blipFill>
          <a:blip r:embed="rId20">
            <a:alphaModFix/>
          </a:blip>
          <a:stretch>
            <a:fillRect/>
          </a:stretch>
        </p:blipFill>
        <p:spPr>
          <a:xfrm>
            <a:off x="3228900" y="3069868"/>
            <a:ext cx="1178900" cy="884170"/>
          </a:xfrm>
          <a:prstGeom prst="rect">
            <a:avLst/>
          </a:prstGeom>
          <a:noFill/>
          <a:ln>
            <a:noFill/>
          </a:ln>
        </p:spPr>
      </p:pic>
      <p:pic>
        <p:nvPicPr>
          <p:cNvPr descr="Philadelphia Orchestra Concertmaster David Kim performs J.S. Bach/Gounod's &quot;Ave Maria&quot; with a special guest star on the piano." id="99" name="Google Shape;99;p15" title="David Kim at Home: J.S. Bach/Gounod's &quot;Ave Maria&quot;">
            <a:hlinkClick r:id="rId21"/>
          </p:cNvPr>
          <p:cNvPicPr preferRelativeResize="0"/>
          <p:nvPr/>
        </p:nvPicPr>
        <p:blipFill>
          <a:blip r:embed="rId22">
            <a:alphaModFix/>
          </a:blip>
          <a:stretch>
            <a:fillRect/>
          </a:stretch>
        </p:blipFill>
        <p:spPr>
          <a:xfrm>
            <a:off x="4645450" y="3069845"/>
            <a:ext cx="1178900" cy="884192"/>
          </a:xfrm>
          <a:prstGeom prst="rect">
            <a:avLst/>
          </a:prstGeom>
          <a:noFill/>
          <a:ln>
            <a:noFill/>
          </a:ln>
        </p:spPr>
      </p:pic>
      <p:pic>
        <p:nvPicPr>
          <p:cNvPr descr="Midori performs the Prelude from Bach’s Partita No. 3 in E Major for Solo Violin, BWV 1006, during Live with Carnegie Hall’s Isaac Stern Centenary celebration on July 21, 2020.&#10; &#10;Midori’s performance was filmed at The DiMenna Center for Classical Music. It was produced and engineered by Adam Abeshouse, Doron Schachter, and Zac Nicholson for The Virtual Concert Hall. &#10; &#10;&#10;Watch full Live with Carnegie Hall episodes: https://www.youtube.com/playlist?list=PL6on-dqI0230_uD7gNfYigsFBTxJlJJSF   &#10;Facebook: https://www.facebook.com/carnegiehall/ &#10;Instagram: https://www.instagram.com/carnegiehall/ &#10;Twitter: http://twitter.com/carnegiehall" id="100" name="Google Shape;100;p15" title="Bach’s Prelude from Partita No. 3 from Live with Carnegie Hall">
            <a:hlinkClick r:id="rId23"/>
          </p:cNvPr>
          <p:cNvPicPr preferRelativeResize="0"/>
          <p:nvPr/>
        </p:nvPicPr>
        <p:blipFill>
          <a:blip r:embed="rId24">
            <a:alphaModFix/>
          </a:blip>
          <a:stretch>
            <a:fillRect/>
          </a:stretch>
        </p:blipFill>
        <p:spPr>
          <a:xfrm>
            <a:off x="6062000" y="3069848"/>
            <a:ext cx="1178900" cy="88417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1000"/>
                                        <p:tgtEl>
                                          <p:spTgt spid="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1000"/>
                                        <p:tgtEl>
                                          <p:spTgt spid="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1000"/>
                                        <p:tgtEl>
                                          <p:spTgt spid="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