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ed Hat Display"/>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edHatDisplay-regular.fntdata"/><Relationship Id="rId21" Type="http://schemas.openxmlformats.org/officeDocument/2006/relationships/slide" Target="slides/slide15.xml"/><Relationship Id="rId24" Type="http://schemas.openxmlformats.org/officeDocument/2006/relationships/font" Target="fonts/RedHatDisplay-italic.fntdata"/><Relationship Id="rId23" Type="http://schemas.openxmlformats.org/officeDocument/2006/relationships/font" Target="fonts/RedHatDisplay-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5" Type="http://schemas.openxmlformats.org/officeDocument/2006/relationships/font" Target="fonts/RedHatDisplay-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xX8bXdWFljk?si=0ixsPFhmHYbNqPKd" TargetMode="External"/><Relationship Id="rId3" Type="http://schemas.openxmlformats.org/officeDocument/2006/relationships/hyperlink" Target="https://youtu.be/bihxK0fTTZs?si=HgApvFmYEUx208R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_zLwporFjiyEx4KpLUQadUW-OQb8h4B1In4e8sPj9yQ/edi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VjcJX-6dJdWL_6YZnOjJ8W0wl9_rGyhCb3_t1M-64ms/edit?usp=sharin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6615513c1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6615513c1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6615513c18_2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6615513c18_2_2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6615513c18_2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*Abenaki article is from a group that is not recognized by Abenaki from Odanak (who are connected and related to Wabanaki)</a:t>
            </a:r>
            <a:endParaRPr/>
          </a:p>
        </p:txBody>
      </p:sp>
      <p:sp>
        <p:nvSpPr>
          <p:cNvPr id="264" name="Google Shape;264;g36615513c18_2_2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6615513c18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6615513c18_2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6615513c18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6615513c18_2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6615513c18_2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6615513c18_2_2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6615513c18_2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GREAT videos: </a:t>
            </a:r>
            <a:r>
              <a:rPr lang="en" u="sng">
                <a:solidFill>
                  <a:schemeClr val="hlink"/>
                </a:solidFill>
                <a:hlinkClick r:id="rId2"/>
              </a:rPr>
              <a:t>https://youtu.be/xX8bXdWFljk?si=0ixsPFhmHYbNqPKd</a:t>
            </a:r>
            <a:r>
              <a:rPr lang="en"/>
              <a:t> </a:t>
            </a:r>
            <a:r>
              <a:rPr lang="en" u="sng">
                <a:solidFill>
                  <a:schemeClr val="hlink"/>
                </a:solidFill>
                <a:hlinkClick r:id="rId3"/>
              </a:rPr>
              <a:t>https://youtu.be/bihxK0fTTZs?si=HgApvFmYEUx208Rt</a:t>
            </a:r>
            <a:r>
              <a:rPr lang="en"/>
              <a:t> </a:t>
            </a:r>
            <a:endParaRPr/>
          </a:p>
        </p:txBody>
      </p:sp>
      <p:sp>
        <p:nvSpPr>
          <p:cNvPr id="316" name="Google Shape;316;g36615513c18_2_2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6615513c18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6615513c18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6615513c18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115000"/>
              </a:lnSpc>
              <a:spcBef>
                <a:spcPts val="0"/>
              </a:spcBef>
              <a:spcAft>
                <a:spcPts val="0"/>
              </a:spcAft>
              <a:buClr>
                <a:schemeClr val="dk1"/>
              </a:buClr>
              <a:buSzPts val="1100"/>
              <a:buFont typeface="Arial"/>
              <a:buNone/>
            </a:pPr>
            <a:r>
              <a:rPr lang="en" u="sng">
                <a:solidFill>
                  <a:srgbClr val="1155CC"/>
                </a:solidFill>
                <a:latin typeface="Red Hat Display"/>
                <a:ea typeface="Red Hat Display"/>
                <a:cs typeface="Red Hat Display"/>
                <a:sym typeface="Red Hat Display"/>
                <a:hlinkClick r:id="rId2">
                  <a:extLst>
                    <a:ext uri="{A12FA001-AC4F-418D-AE19-62706E023703}">
                      <ahyp:hlinkClr val="tx"/>
                    </a:ext>
                  </a:extLst>
                </a:hlinkClick>
              </a:rPr>
              <a:t>The Wabanaki Confederacy</a:t>
            </a:r>
            <a:r>
              <a:rPr lang="en">
                <a:solidFill>
                  <a:schemeClr val="dk1"/>
                </a:solidFill>
                <a:latin typeface="Red Hat Display"/>
                <a:ea typeface="Red Hat Display"/>
                <a:cs typeface="Red Hat Display"/>
                <a:sym typeface="Red Hat Display"/>
              </a:rPr>
              <a:t> - Waponahki - means People of the First Light or People of the Dawnland — has five principal nations: the Panawahpskek (Penobscot), Peskotomuhkati (Passamaquoddy), Mi’kmaq, Wolastoqiyik (Houlton Band of Maliseet Indians), and Abenaki. </a:t>
            </a:r>
            <a:endParaRPr/>
          </a:p>
        </p:txBody>
      </p:sp>
      <p:sp>
        <p:nvSpPr>
          <p:cNvPr id="153" name="Google Shape;153;g36615513c18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6615513c18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ed Hat Display"/>
                <a:ea typeface="Red Hat Display"/>
                <a:cs typeface="Red Hat Display"/>
                <a:sym typeface="Red Hat Display"/>
              </a:rPr>
              <a:t>Replace language: Panawahpskek (Penobscot), Peskotomuhkati (Passamaquoddy), Mi’kmaq, Wolastoqiyik (Houlton Band of Maliseet Indians), and Abenaki. Use map on slide 3: </a:t>
            </a:r>
            <a:r>
              <a:rPr lang="en" u="sng">
                <a:solidFill>
                  <a:schemeClr val="hlink"/>
                </a:solidFill>
                <a:latin typeface="Red Hat Display"/>
                <a:ea typeface="Red Hat Display"/>
                <a:cs typeface="Red Hat Display"/>
                <a:sym typeface="Red Hat Display"/>
                <a:hlinkClick r:id="rId2"/>
              </a:rPr>
              <a:t>https://docs.google.com/presentation/d/1VjcJX-6dJdWL_6YZnOjJ8W0wl9_rGyhCb3_t1M-64ms/edit?usp=sharing</a:t>
            </a:r>
            <a:r>
              <a:rPr lang="en">
                <a:solidFill>
                  <a:schemeClr val="dk1"/>
                </a:solidFill>
                <a:latin typeface="Red Hat Display"/>
                <a:ea typeface="Red Hat Display"/>
                <a:cs typeface="Red Hat Display"/>
                <a:sym typeface="Red Hat Display"/>
              </a:rPr>
              <a:t> I’ll try to find a jpg already made of it. </a:t>
            </a:r>
            <a:endParaRPr/>
          </a:p>
        </p:txBody>
      </p:sp>
      <p:sp>
        <p:nvSpPr>
          <p:cNvPr id="167" name="Google Shape;167;g36615513c18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6615513c18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Panawahpskek </a:t>
            </a:r>
            <a:endParaRPr/>
          </a:p>
        </p:txBody>
      </p:sp>
      <p:sp>
        <p:nvSpPr>
          <p:cNvPr id="180" name="Google Shape;180;g36615513c18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6615513c18_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6615513c18_2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615513c18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6615513c18_2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6615513c18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6615513c18_2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6615513c18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6615513c18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hyperlink" Target="https://www.mofga.org/stories/the-mofg/passamaquoddy-maple-carries-on-tribal-tradition/" TargetMode="External"/><Relationship Id="rId5" Type="http://schemas.openxmlformats.org/officeDocument/2006/relationships/hyperlink" Target="https://www.atlasobscura.com/articles/maple-syrup-history" TargetMode="External"/><Relationship Id="rId6" Type="http://schemas.openxmlformats.org/officeDocument/2006/relationships/hyperlink" Target="https://abenakitribe.org/about-maple-syrup#:~:text=The%20Abenaki%20people%20are%20a%20group%20of,various%20stages%20of%20the%20sap%20reduction%20process**" TargetMode="External"/><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hyperlink" Target="https://www.americanindianmagazine.org/Indigenous-origins-of-maple-syrup" TargetMode="External"/><Relationship Id="rId5" Type="http://schemas.openxmlformats.org/officeDocument/2006/relationships/hyperlink" Target="https://mainemapleproducers.com/history-of-maple-syrup/" TargetMode="External"/><Relationship Id="rId6" Type="http://schemas.openxmlformats.org/officeDocument/2006/relationships/hyperlink" Target="https://www.mooseriverlookout.com/post/from-tree-to-table-the-sweet-story-of-how-maine-maple-syrup-is-made" TargetMode="External"/><Relationship Id="rId7"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hyperlink" Target="https://www.youtube.com/watch?v=OSsi_Jo9bRI" TargetMode="External"/><Relationship Id="rId5" Type="http://schemas.openxmlformats.org/officeDocument/2006/relationships/hyperlink" Target="https://www.facebook.com/groups/1030933133632407/posts/7456601367732186/" TargetMode="External"/><Relationship Id="rId6"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hyperlink" Target="https://www.youtube.com/watch?v=cEjQw0dqGwk" TargetMode="External"/><Relationship Id="rId5" Type="http://schemas.openxmlformats.org/officeDocument/2006/relationships/hyperlink" Target="https://www.youtube.com/watch?v=_w-6YXmvZ9Q" TargetMode="External"/><Relationship Id="rId6" Type="http://schemas.openxmlformats.org/officeDocument/2006/relationships/hyperlink" Target="https://www.youtube.com/watch?v=xtvVlivaoRs" TargetMode="External"/><Relationship Id="rId7" Type="http://schemas.openxmlformats.org/officeDocument/2006/relationships/hyperlink" Target="https://www.youtube.com/watch?v=o6B_5Qz_gpc" TargetMode="External"/><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1176" l="0" r="0" t="-50237"/>
            </a:stretch>
          </a:blipFill>
          <a:ln>
            <a:noFill/>
          </a:ln>
        </p:spPr>
      </p:sp>
      <p:grpSp>
        <p:nvGrpSpPr>
          <p:cNvPr id="130" name="Google Shape;130;p25"/>
          <p:cNvGrpSpPr/>
          <p:nvPr/>
        </p:nvGrpSpPr>
        <p:grpSpPr>
          <a:xfrm>
            <a:off x="-188288" y="2002731"/>
            <a:ext cx="9520576" cy="3283002"/>
            <a:chOff x="0" y="0"/>
            <a:chExt cx="25388203" cy="8754673"/>
          </a:xfrm>
        </p:grpSpPr>
        <p:sp>
          <p:nvSpPr>
            <p:cNvPr id="131" name="Google Shape;131;p25"/>
            <p:cNvSpPr/>
            <p:nvPr/>
          </p:nvSpPr>
          <p:spPr>
            <a:xfrm>
              <a:off x="4546329" y="0"/>
              <a:ext cx="16603545" cy="8754673"/>
            </a:xfrm>
            <a:custGeom>
              <a:rect b="b" l="l" r="r" t="t"/>
              <a:pathLst>
                <a:path extrusionOk="0" h="8754673" w="16603545">
                  <a:moveTo>
                    <a:pt x="0" y="0"/>
                  </a:moveTo>
                  <a:lnTo>
                    <a:pt x="16603545" y="0"/>
                  </a:lnTo>
                  <a:lnTo>
                    <a:pt x="16603545" y="8754673"/>
                  </a:lnTo>
                  <a:lnTo>
                    <a:pt x="0" y="8754673"/>
                  </a:lnTo>
                  <a:lnTo>
                    <a:pt x="0" y="0"/>
                  </a:lnTo>
                  <a:close/>
                </a:path>
              </a:pathLst>
            </a:custGeom>
            <a:blipFill rotWithShape="1">
              <a:blip r:embed="rId4">
                <a:alphaModFix/>
              </a:blip>
              <a:stretch>
                <a:fillRect b="-67605" l="0" r="0" t="0"/>
              </a:stretch>
            </a:blipFill>
            <a:ln>
              <a:noFill/>
            </a:ln>
          </p:spPr>
        </p:sp>
        <p:sp>
          <p:nvSpPr>
            <p:cNvPr id="132" name="Google Shape;132;p25"/>
            <p:cNvSpPr/>
            <p:nvPr/>
          </p:nvSpPr>
          <p:spPr>
            <a:xfrm>
              <a:off x="16873962" y="2508611"/>
              <a:ext cx="8514241" cy="6246061"/>
            </a:xfrm>
            <a:custGeom>
              <a:rect b="b" l="l" r="r" t="t"/>
              <a:pathLst>
                <a:path extrusionOk="0" h="6246061" w="8514241">
                  <a:moveTo>
                    <a:pt x="0" y="0"/>
                  </a:moveTo>
                  <a:lnTo>
                    <a:pt x="8514241" y="0"/>
                  </a:lnTo>
                  <a:lnTo>
                    <a:pt x="8514241" y="6246062"/>
                  </a:lnTo>
                  <a:lnTo>
                    <a:pt x="0" y="6246062"/>
                  </a:lnTo>
                  <a:lnTo>
                    <a:pt x="0" y="0"/>
                  </a:lnTo>
                  <a:close/>
                </a:path>
              </a:pathLst>
            </a:custGeom>
            <a:blipFill rotWithShape="1">
              <a:blip r:embed="rId5">
                <a:alphaModFix/>
              </a:blip>
              <a:stretch>
                <a:fillRect b="-83455" l="0" r="-17591" t="0"/>
              </a:stretch>
            </a:blipFill>
            <a:ln>
              <a:noFill/>
            </a:ln>
          </p:spPr>
        </p:sp>
        <p:sp>
          <p:nvSpPr>
            <p:cNvPr id="133" name="Google Shape;133;p25"/>
            <p:cNvSpPr/>
            <p:nvPr/>
          </p:nvSpPr>
          <p:spPr>
            <a:xfrm flipH="1">
              <a:off x="0" y="2508611"/>
              <a:ext cx="8014856" cy="6246061"/>
            </a:xfrm>
            <a:custGeom>
              <a:rect b="b" l="l" r="r" t="t"/>
              <a:pathLst>
                <a:path extrusionOk="0" h="6246061" w="8014856">
                  <a:moveTo>
                    <a:pt x="8014856" y="0"/>
                  </a:moveTo>
                  <a:lnTo>
                    <a:pt x="0" y="0"/>
                  </a:lnTo>
                  <a:lnTo>
                    <a:pt x="0" y="6246062"/>
                  </a:lnTo>
                  <a:lnTo>
                    <a:pt x="8014856" y="6246062"/>
                  </a:lnTo>
                  <a:lnTo>
                    <a:pt x="8014856" y="0"/>
                  </a:lnTo>
                  <a:close/>
                </a:path>
              </a:pathLst>
            </a:custGeom>
            <a:blipFill rotWithShape="1">
              <a:blip r:embed="rId6">
                <a:alphaModFix/>
              </a:blip>
              <a:stretch>
                <a:fillRect b="-83455" l="0" r="-24023" t="0"/>
              </a:stretch>
            </a:blipFill>
            <a:ln>
              <a:noFill/>
            </a:ln>
          </p:spPr>
        </p:sp>
      </p:grpSp>
      <p:sp>
        <p:nvSpPr>
          <p:cNvPr id="134" name="Google Shape;134;p25"/>
          <p:cNvSpPr/>
          <p:nvPr/>
        </p:nvSpPr>
        <p:spPr>
          <a:xfrm>
            <a:off x="1116674" y="2571750"/>
            <a:ext cx="654668" cy="353521"/>
          </a:xfrm>
          <a:custGeom>
            <a:rect b="b" l="l" r="r" t="t"/>
            <a:pathLst>
              <a:path extrusionOk="0" h="707042" w="1309336">
                <a:moveTo>
                  <a:pt x="0" y="0"/>
                </a:moveTo>
                <a:lnTo>
                  <a:pt x="1309336" y="0"/>
                </a:lnTo>
                <a:lnTo>
                  <a:pt x="1309336" y="707042"/>
                </a:lnTo>
                <a:lnTo>
                  <a:pt x="0" y="707042"/>
                </a:lnTo>
                <a:lnTo>
                  <a:pt x="0" y="0"/>
                </a:lnTo>
                <a:close/>
              </a:path>
            </a:pathLst>
          </a:custGeom>
          <a:blipFill rotWithShape="1">
            <a:blip r:embed="rId7">
              <a:alphaModFix/>
            </a:blip>
            <a:stretch>
              <a:fillRect b="0" l="0" r="0" t="0"/>
            </a:stretch>
          </a:blipFill>
          <a:ln>
            <a:noFill/>
          </a:ln>
        </p:spPr>
      </p:sp>
      <p:sp>
        <p:nvSpPr>
          <p:cNvPr id="135" name="Google Shape;135;p25"/>
          <p:cNvSpPr/>
          <p:nvPr/>
        </p:nvSpPr>
        <p:spPr>
          <a:xfrm>
            <a:off x="7942341" y="2002731"/>
            <a:ext cx="483498" cy="346305"/>
          </a:xfrm>
          <a:custGeom>
            <a:rect b="b" l="l" r="r" t="t"/>
            <a:pathLst>
              <a:path extrusionOk="0" h="692610" w="966995">
                <a:moveTo>
                  <a:pt x="0" y="0"/>
                </a:moveTo>
                <a:lnTo>
                  <a:pt x="966995" y="0"/>
                </a:lnTo>
                <a:lnTo>
                  <a:pt x="966995" y="692610"/>
                </a:lnTo>
                <a:lnTo>
                  <a:pt x="0" y="692610"/>
                </a:lnTo>
                <a:lnTo>
                  <a:pt x="0" y="0"/>
                </a:lnTo>
                <a:close/>
              </a:path>
            </a:pathLst>
          </a:custGeom>
          <a:blipFill rotWithShape="1">
            <a:blip r:embed="rId8">
              <a:alphaModFix/>
            </a:blip>
            <a:stretch>
              <a:fillRect b="0" l="0" r="0" t="0"/>
            </a:stretch>
          </a:blipFill>
          <a:ln>
            <a:noFill/>
          </a:ln>
        </p:spPr>
      </p:sp>
      <p:sp>
        <p:nvSpPr>
          <p:cNvPr id="136" name="Google Shape;136;p25"/>
          <p:cNvSpPr txBox="1"/>
          <p:nvPr/>
        </p:nvSpPr>
        <p:spPr>
          <a:xfrm>
            <a:off x="153673" y="97725"/>
            <a:ext cx="8836800" cy="196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700" u="none" cap="none" strike="noStrike">
                <a:solidFill>
                  <a:srgbClr val="324842"/>
                </a:solidFill>
                <a:latin typeface="Arial"/>
                <a:ea typeface="Arial"/>
                <a:cs typeface="Arial"/>
                <a:sym typeface="Arial"/>
              </a:rPr>
              <a:t>Maple Bytes: </a:t>
            </a:r>
            <a:endParaRPr sz="500"/>
          </a:p>
          <a:p>
            <a:pPr indent="0" lvl="0" marL="0" marR="0" rtl="0" algn="ctr">
              <a:lnSpc>
                <a:spcPct val="139995"/>
              </a:lnSpc>
              <a:spcBef>
                <a:spcPts val="0"/>
              </a:spcBef>
              <a:spcAft>
                <a:spcPts val="0"/>
              </a:spcAft>
              <a:buNone/>
            </a:pPr>
            <a:r>
              <a:rPr b="0" i="0" lang="en" sz="4800" u="none" cap="none" strike="noStrike">
                <a:solidFill>
                  <a:srgbClr val="324842"/>
                </a:solidFill>
                <a:latin typeface="Arial"/>
                <a:ea typeface="Arial"/>
                <a:cs typeface="Arial"/>
                <a:sym typeface="Arial"/>
              </a:rPr>
              <a:t>Tradition, Science &amp; Technology</a:t>
            </a:r>
            <a:endParaRPr sz="500"/>
          </a:p>
        </p:txBody>
      </p:sp>
      <p:sp>
        <p:nvSpPr>
          <p:cNvPr id="137" name="Google Shape;137;p25"/>
          <p:cNvSpPr txBox="1"/>
          <p:nvPr/>
        </p:nvSpPr>
        <p:spPr>
          <a:xfrm>
            <a:off x="1863225" y="3770775"/>
            <a:ext cx="5417700" cy="6693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Calibri"/>
                <a:ea typeface="Calibri"/>
                <a:cs typeface="Calibri"/>
                <a:sym typeface="Calibri"/>
              </a:rPr>
              <a:t>Wabanaki and Maple Syrup Production Resources</a:t>
            </a:r>
            <a:endParaRPr sz="20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54" name="Google Shape;254;p34"/>
          <p:cNvGrpSpPr/>
          <p:nvPr/>
        </p:nvGrpSpPr>
        <p:grpSpPr>
          <a:xfrm>
            <a:off x="-314850" y="772655"/>
            <a:ext cx="9636435" cy="4480194"/>
            <a:chOff x="0" y="0"/>
            <a:chExt cx="25697158" cy="11947184"/>
          </a:xfrm>
        </p:grpSpPr>
        <p:sp>
          <p:nvSpPr>
            <p:cNvPr id="255" name="Google Shape;255;p34"/>
            <p:cNvSpPr/>
            <p:nvPr/>
          </p:nvSpPr>
          <p:spPr>
            <a:xfrm>
              <a:off x="0" y="1947059"/>
              <a:ext cx="7516546" cy="10000125"/>
            </a:xfrm>
            <a:custGeom>
              <a:rect b="b" l="l" r="r" t="t"/>
              <a:pathLst>
                <a:path extrusionOk="0" h="10000125" w="7516546">
                  <a:moveTo>
                    <a:pt x="0" y="0"/>
                  </a:moveTo>
                  <a:lnTo>
                    <a:pt x="7516546" y="0"/>
                  </a:lnTo>
                  <a:lnTo>
                    <a:pt x="7516546" y="10000125"/>
                  </a:lnTo>
                  <a:lnTo>
                    <a:pt x="0" y="10000125"/>
                  </a:lnTo>
                  <a:lnTo>
                    <a:pt x="0" y="0"/>
                  </a:lnTo>
                  <a:close/>
                </a:path>
              </a:pathLst>
            </a:custGeom>
            <a:blipFill rotWithShape="1">
              <a:blip r:embed="rId4">
                <a:alphaModFix/>
              </a:blip>
              <a:stretch>
                <a:fillRect b="-41484" l="0" r="0" t="0"/>
              </a:stretch>
            </a:blipFill>
            <a:ln>
              <a:noFill/>
            </a:ln>
          </p:spPr>
        </p:sp>
        <p:sp>
          <p:nvSpPr>
            <p:cNvPr id="256" name="Google Shape;256;p34"/>
            <p:cNvSpPr/>
            <p:nvPr/>
          </p:nvSpPr>
          <p:spPr>
            <a:xfrm>
              <a:off x="19584596" y="0"/>
              <a:ext cx="6112562" cy="11947184"/>
            </a:xfrm>
            <a:custGeom>
              <a:rect b="b" l="l" r="r" t="t"/>
              <a:pathLst>
                <a:path extrusionOk="0" h="11947184" w="6112562">
                  <a:moveTo>
                    <a:pt x="0" y="0"/>
                  </a:moveTo>
                  <a:lnTo>
                    <a:pt x="6112562" y="0"/>
                  </a:lnTo>
                  <a:lnTo>
                    <a:pt x="6112562" y="11947184"/>
                  </a:lnTo>
                  <a:lnTo>
                    <a:pt x="0" y="11947184"/>
                  </a:lnTo>
                  <a:lnTo>
                    <a:pt x="0" y="0"/>
                  </a:lnTo>
                  <a:close/>
                </a:path>
              </a:pathLst>
            </a:custGeom>
            <a:blipFill rotWithShape="1">
              <a:blip r:embed="rId5">
                <a:alphaModFix/>
              </a:blip>
              <a:stretch>
                <a:fillRect b="-13905" l="0" r="0" t="0"/>
              </a:stretch>
            </a:blipFill>
            <a:ln>
              <a:noFill/>
            </a:ln>
          </p:spPr>
        </p:sp>
      </p:grpSp>
      <p:grpSp>
        <p:nvGrpSpPr>
          <p:cNvPr id="257" name="Google Shape;257;p34"/>
          <p:cNvGrpSpPr/>
          <p:nvPr/>
        </p:nvGrpSpPr>
        <p:grpSpPr>
          <a:xfrm>
            <a:off x="514350" y="442020"/>
            <a:ext cx="8115300" cy="4187130"/>
            <a:chOff x="0" y="-192881"/>
            <a:chExt cx="21640800" cy="11165681"/>
          </a:xfrm>
        </p:grpSpPr>
        <p:grpSp>
          <p:nvGrpSpPr>
            <p:cNvPr id="258" name="Google Shape;258;p34"/>
            <p:cNvGrpSpPr/>
            <p:nvPr/>
          </p:nvGrpSpPr>
          <p:grpSpPr>
            <a:xfrm>
              <a:off x="0" y="-192881"/>
              <a:ext cx="21640800" cy="11165681"/>
              <a:chOff x="0" y="-38100"/>
              <a:chExt cx="4274726" cy="2205567"/>
            </a:xfrm>
          </p:grpSpPr>
          <p:sp>
            <p:nvSpPr>
              <p:cNvPr id="259" name="Google Shape;259;p34"/>
              <p:cNvSpPr/>
              <p:nvPr/>
            </p:nvSpPr>
            <p:spPr>
              <a:xfrm>
                <a:off x="0" y="0"/>
                <a:ext cx="4274726" cy="2167467"/>
              </a:xfrm>
              <a:custGeom>
                <a:rect b="b" l="l" r="r" t="t"/>
                <a:pathLst>
                  <a:path extrusionOk="0" h="2167467" w="4274726">
                    <a:moveTo>
                      <a:pt x="0" y="0"/>
                    </a:moveTo>
                    <a:lnTo>
                      <a:pt x="4274726" y="0"/>
                    </a:lnTo>
                    <a:lnTo>
                      <a:pt x="4274726" y="2167467"/>
                    </a:lnTo>
                    <a:lnTo>
                      <a:pt x="0" y="2167467"/>
                    </a:lnTo>
                    <a:close/>
                  </a:path>
                </a:pathLst>
              </a:custGeom>
              <a:solidFill>
                <a:srgbClr val="FFFFFF">
                  <a:alpha val="68235"/>
                </a:srgbClr>
              </a:solidFill>
              <a:ln>
                <a:noFill/>
              </a:ln>
            </p:spPr>
          </p:sp>
          <p:sp>
            <p:nvSpPr>
              <p:cNvPr id="260" name="Google Shape;260;p34"/>
              <p:cNvSpPr txBox="1"/>
              <p:nvPr/>
            </p:nvSpPr>
            <p:spPr>
              <a:xfrm>
                <a:off x="0" y="-38100"/>
                <a:ext cx="4274726"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1" name="Google Shape;261;p34"/>
            <p:cNvSpPr txBox="1"/>
            <p:nvPr/>
          </p:nvSpPr>
          <p:spPr>
            <a:xfrm>
              <a:off x="1399352" y="1667869"/>
              <a:ext cx="18842100" cy="8703600"/>
            </a:xfrm>
            <a:prstGeom prst="rect">
              <a:avLst/>
            </a:prstGeom>
            <a:noFill/>
            <a:ln>
              <a:noFill/>
            </a:ln>
          </p:spPr>
          <p:txBody>
            <a:bodyPr anchorCtr="0" anchor="t" bIns="0" lIns="0" spcFirstLastPara="1" rIns="0" wrap="square" tIns="0">
              <a:spAutoFit/>
            </a:bodyPr>
            <a:lstStyle/>
            <a:p>
              <a:pPr indent="0" lvl="0" marL="0" marR="0" rtl="0" algn="ctr">
                <a:lnSpc>
                  <a:spcPct val="121001"/>
                </a:lnSpc>
                <a:spcBef>
                  <a:spcPts val="0"/>
                </a:spcBef>
                <a:spcAft>
                  <a:spcPts val="0"/>
                </a:spcAft>
                <a:buNone/>
              </a:pPr>
              <a:r>
                <a:rPr b="0" i="0" lang="en" sz="6200" u="none" cap="none" strike="noStrike">
                  <a:solidFill>
                    <a:srgbClr val="324842"/>
                  </a:solidFill>
                  <a:latin typeface="Arial"/>
                  <a:ea typeface="Arial"/>
                  <a:cs typeface="Arial"/>
                  <a:sym typeface="Arial"/>
                </a:rPr>
                <a:t>Traditional </a:t>
              </a:r>
              <a:r>
                <a:rPr lang="en" sz="6200">
                  <a:solidFill>
                    <a:srgbClr val="324842"/>
                  </a:solidFill>
                </a:rPr>
                <a:t>Wabanaki</a:t>
              </a:r>
              <a:r>
                <a:rPr b="0" i="0" lang="en" sz="6200" u="none" cap="none" strike="noStrike">
                  <a:solidFill>
                    <a:srgbClr val="324842"/>
                  </a:solidFill>
                  <a:latin typeface="Arial"/>
                  <a:ea typeface="Arial"/>
                  <a:cs typeface="Arial"/>
                  <a:sym typeface="Arial"/>
                </a:rPr>
                <a:t> Maple Syrup Resources</a:t>
              </a:r>
              <a:endParaRPr sz="7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67" name="Google Shape;267;p35"/>
          <p:cNvGrpSpPr/>
          <p:nvPr/>
        </p:nvGrpSpPr>
        <p:grpSpPr>
          <a:xfrm>
            <a:off x="514350" y="442020"/>
            <a:ext cx="8115300" cy="4446427"/>
            <a:chOff x="0" y="-192881"/>
            <a:chExt cx="21640800" cy="11857139"/>
          </a:xfrm>
        </p:grpSpPr>
        <p:grpSp>
          <p:nvGrpSpPr>
            <p:cNvPr id="268" name="Google Shape;268;p35"/>
            <p:cNvGrpSpPr/>
            <p:nvPr/>
          </p:nvGrpSpPr>
          <p:grpSpPr>
            <a:xfrm>
              <a:off x="0" y="-192881"/>
              <a:ext cx="21640800" cy="11857139"/>
              <a:chOff x="0" y="-38100"/>
              <a:chExt cx="4274726" cy="2342151"/>
            </a:xfrm>
          </p:grpSpPr>
          <p:sp>
            <p:nvSpPr>
              <p:cNvPr id="269" name="Google Shape;269;p35"/>
              <p:cNvSpPr/>
              <p:nvPr/>
            </p:nvSpPr>
            <p:spPr>
              <a:xfrm>
                <a:off x="0" y="0"/>
                <a:ext cx="4274726" cy="2304051"/>
              </a:xfrm>
              <a:custGeom>
                <a:rect b="b" l="l" r="r" t="t"/>
                <a:pathLst>
                  <a:path extrusionOk="0" h="2304051" w="4274726">
                    <a:moveTo>
                      <a:pt x="0" y="0"/>
                    </a:moveTo>
                    <a:lnTo>
                      <a:pt x="4274726" y="0"/>
                    </a:lnTo>
                    <a:lnTo>
                      <a:pt x="4274726" y="2304051"/>
                    </a:lnTo>
                    <a:lnTo>
                      <a:pt x="0" y="2304051"/>
                    </a:lnTo>
                    <a:close/>
                  </a:path>
                </a:pathLst>
              </a:custGeom>
              <a:solidFill>
                <a:srgbClr val="FFFFFF">
                  <a:alpha val="86666"/>
                </a:srgbClr>
              </a:solidFill>
              <a:ln>
                <a:noFill/>
              </a:ln>
            </p:spPr>
          </p:sp>
          <p:sp>
            <p:nvSpPr>
              <p:cNvPr id="270" name="Google Shape;270;p35"/>
              <p:cNvSpPr txBox="1"/>
              <p:nvPr/>
            </p:nvSpPr>
            <p:spPr>
              <a:xfrm>
                <a:off x="0" y="-38100"/>
                <a:ext cx="4274726" cy="23421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1" name="Google Shape;271;p35"/>
            <p:cNvSpPr txBox="1"/>
            <p:nvPr/>
          </p:nvSpPr>
          <p:spPr>
            <a:xfrm>
              <a:off x="500929" y="2750095"/>
              <a:ext cx="20638942" cy="7542107"/>
            </a:xfrm>
            <a:prstGeom prst="rect">
              <a:avLst/>
            </a:prstGeom>
            <a:noFill/>
            <a:ln>
              <a:noFill/>
            </a:ln>
          </p:spPr>
          <p:txBody>
            <a:bodyPr anchorCtr="0" anchor="t" bIns="0" lIns="0" spcFirstLastPara="1" rIns="0" wrap="square" tIns="0">
              <a:spAutoFit/>
            </a:bodyPr>
            <a:lstStyle/>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Passamaquoddy Maple Carries on Tribal Tradition</a:t>
              </a:r>
              <a:r>
                <a:rPr b="0" i="0" lang="en" sz="2000" u="none" cap="none" strike="noStrike">
                  <a:solidFill>
                    <a:srgbClr val="324842"/>
                  </a:solidFill>
                  <a:latin typeface="Arial"/>
                  <a:ea typeface="Arial"/>
                  <a:cs typeface="Arial"/>
                  <a:sym typeface="Arial"/>
                </a:rPr>
                <a:t>, November 29, 2022</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4"/>
                </a:rPr>
                <a:t>Article Link</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Indigenous Maple Syrup Makers Tap Into Tradition</a:t>
              </a:r>
              <a:r>
                <a:rPr b="0" i="0" lang="en" sz="2000" u="none" cap="none" strike="noStrike">
                  <a:solidFill>
                    <a:srgbClr val="324842"/>
                  </a:solidFill>
                  <a:latin typeface="Arial"/>
                  <a:ea typeface="Arial"/>
                  <a:cs typeface="Arial"/>
                  <a:sym typeface="Arial"/>
                </a:rPr>
                <a:t>, February 27, 2023</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5"/>
                </a:rPr>
                <a:t>Article Link</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Maple Sugaring Among the Abenaki, </a:t>
              </a:r>
              <a:r>
                <a:rPr b="0" i="0" lang="en" sz="2000" u="none" cap="none" strike="noStrike">
                  <a:solidFill>
                    <a:srgbClr val="324842"/>
                  </a:solidFill>
                  <a:latin typeface="Arial"/>
                  <a:ea typeface="Arial"/>
                  <a:cs typeface="Arial"/>
                  <a:sym typeface="Arial"/>
                </a:rPr>
                <a:t>March 2021</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6"/>
                </a:rPr>
                <a:t>Article Link</a:t>
              </a:r>
              <a:endParaRPr sz="700"/>
            </a:p>
          </p:txBody>
        </p:sp>
      </p:grpSp>
      <p:sp>
        <p:nvSpPr>
          <p:cNvPr id="272" name="Google Shape;272;p35"/>
          <p:cNvSpPr/>
          <p:nvPr/>
        </p:nvSpPr>
        <p:spPr>
          <a:xfrm>
            <a:off x="7837302" y="3334921"/>
            <a:ext cx="1306698" cy="1808579"/>
          </a:xfrm>
          <a:custGeom>
            <a:rect b="b" l="l" r="r" t="t"/>
            <a:pathLst>
              <a:path extrusionOk="0" h="3617157" w="2613396">
                <a:moveTo>
                  <a:pt x="0" y="0"/>
                </a:moveTo>
                <a:lnTo>
                  <a:pt x="2613396" y="0"/>
                </a:lnTo>
                <a:lnTo>
                  <a:pt x="2613396" y="3617157"/>
                </a:lnTo>
                <a:lnTo>
                  <a:pt x="0" y="3617157"/>
                </a:lnTo>
                <a:lnTo>
                  <a:pt x="0" y="0"/>
                </a:lnTo>
                <a:close/>
              </a:path>
            </a:pathLst>
          </a:custGeom>
          <a:blipFill rotWithShape="1">
            <a:blip r:embed="rId7">
              <a:alphaModFix/>
            </a:blip>
            <a:stretch>
              <a:fillRect b="0" l="0" r="0" t="0"/>
            </a:stretch>
          </a:blipFill>
          <a:ln>
            <a:noFill/>
          </a:ln>
        </p:spPr>
      </p:sp>
      <p:sp>
        <p:nvSpPr>
          <p:cNvPr id="273" name="Google Shape;273;p35"/>
          <p:cNvSpPr txBox="1"/>
          <p:nvPr/>
        </p:nvSpPr>
        <p:spPr>
          <a:xfrm>
            <a:off x="1576640" y="794893"/>
            <a:ext cx="5990720" cy="680892"/>
          </a:xfrm>
          <a:prstGeom prst="rect">
            <a:avLst/>
          </a:prstGeom>
          <a:noFill/>
          <a:ln>
            <a:noFill/>
          </a:ln>
        </p:spPr>
        <p:txBody>
          <a:bodyPr anchorCtr="0" anchor="t" bIns="0" lIns="0" spcFirstLastPara="1" rIns="0" wrap="square" tIns="0">
            <a:spAutoFit/>
          </a:bodyPr>
          <a:lstStyle/>
          <a:p>
            <a:pPr indent="0" lvl="0" marL="0" marR="0" rtl="0" algn="ctr">
              <a:lnSpc>
                <a:spcPct val="95996"/>
              </a:lnSpc>
              <a:spcBef>
                <a:spcPts val="0"/>
              </a:spcBef>
              <a:spcAft>
                <a:spcPts val="0"/>
              </a:spcAft>
              <a:buNone/>
            </a:pPr>
            <a:r>
              <a:rPr b="0" i="0" lang="en" sz="5200" u="none" cap="none" strike="noStrike">
                <a:solidFill>
                  <a:srgbClr val="324842"/>
                </a:solidFill>
                <a:latin typeface="Arial"/>
                <a:ea typeface="Arial"/>
                <a:cs typeface="Arial"/>
                <a:sym typeface="Arial"/>
              </a:rPr>
              <a:t>News Articles</a:t>
            </a:r>
            <a:endParaRPr sz="700"/>
          </a:p>
        </p:txBody>
      </p:sp>
      <p:sp>
        <p:nvSpPr>
          <p:cNvPr id="274" name="Google Shape;274;p35"/>
          <p:cNvSpPr/>
          <p:nvPr/>
        </p:nvSpPr>
        <p:spPr>
          <a:xfrm rot="10800000">
            <a:off x="0" y="0"/>
            <a:ext cx="1306698" cy="1808579"/>
          </a:xfrm>
          <a:custGeom>
            <a:rect b="b" l="l" r="r" t="t"/>
            <a:pathLst>
              <a:path extrusionOk="0" h="3617157" w="2613396">
                <a:moveTo>
                  <a:pt x="2613396" y="3617157"/>
                </a:moveTo>
                <a:lnTo>
                  <a:pt x="0" y="3617157"/>
                </a:lnTo>
                <a:lnTo>
                  <a:pt x="0" y="0"/>
                </a:lnTo>
                <a:lnTo>
                  <a:pt x="2613396" y="0"/>
                </a:lnTo>
                <a:lnTo>
                  <a:pt x="2613396" y="3617157"/>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80" name="Google Shape;280;p36"/>
          <p:cNvGrpSpPr/>
          <p:nvPr/>
        </p:nvGrpSpPr>
        <p:grpSpPr>
          <a:xfrm>
            <a:off x="514350" y="442020"/>
            <a:ext cx="8115300" cy="4094002"/>
            <a:chOff x="0" y="-192881"/>
            <a:chExt cx="21640800" cy="10917339"/>
          </a:xfrm>
        </p:grpSpPr>
        <p:grpSp>
          <p:nvGrpSpPr>
            <p:cNvPr id="281" name="Google Shape;281;p36"/>
            <p:cNvGrpSpPr/>
            <p:nvPr/>
          </p:nvGrpSpPr>
          <p:grpSpPr>
            <a:xfrm>
              <a:off x="0" y="-192881"/>
              <a:ext cx="21640800" cy="10917339"/>
              <a:chOff x="0" y="-38100"/>
              <a:chExt cx="4274726" cy="2156511"/>
            </a:xfrm>
          </p:grpSpPr>
          <p:sp>
            <p:nvSpPr>
              <p:cNvPr id="282" name="Google Shape;282;p36"/>
              <p:cNvSpPr/>
              <p:nvPr/>
            </p:nvSpPr>
            <p:spPr>
              <a:xfrm>
                <a:off x="0" y="0"/>
                <a:ext cx="4274726" cy="2118411"/>
              </a:xfrm>
              <a:custGeom>
                <a:rect b="b" l="l" r="r" t="t"/>
                <a:pathLst>
                  <a:path extrusionOk="0" h="2118411" w="4274726">
                    <a:moveTo>
                      <a:pt x="0" y="0"/>
                    </a:moveTo>
                    <a:lnTo>
                      <a:pt x="4274726" y="0"/>
                    </a:lnTo>
                    <a:lnTo>
                      <a:pt x="4274726" y="2118411"/>
                    </a:lnTo>
                    <a:lnTo>
                      <a:pt x="0" y="2118411"/>
                    </a:lnTo>
                    <a:close/>
                  </a:path>
                </a:pathLst>
              </a:custGeom>
              <a:solidFill>
                <a:srgbClr val="FFFFFF">
                  <a:alpha val="86666"/>
                </a:srgbClr>
              </a:solidFill>
              <a:ln>
                <a:noFill/>
              </a:ln>
            </p:spPr>
          </p:sp>
          <p:sp>
            <p:nvSpPr>
              <p:cNvPr id="283" name="Google Shape;283;p36"/>
              <p:cNvSpPr txBox="1"/>
              <p:nvPr/>
            </p:nvSpPr>
            <p:spPr>
              <a:xfrm>
                <a:off x="0" y="-38100"/>
                <a:ext cx="4274726" cy="21565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4" name="Google Shape;284;p36"/>
            <p:cNvSpPr txBox="1"/>
            <p:nvPr/>
          </p:nvSpPr>
          <p:spPr>
            <a:xfrm>
              <a:off x="500929" y="2750095"/>
              <a:ext cx="20638942" cy="6602307"/>
            </a:xfrm>
            <a:prstGeom prst="rect">
              <a:avLst/>
            </a:prstGeom>
            <a:noFill/>
            <a:ln>
              <a:noFill/>
            </a:ln>
          </p:spPr>
          <p:txBody>
            <a:bodyPr anchorCtr="0" anchor="t" bIns="0" lIns="0" spcFirstLastPara="1" rIns="0" wrap="square" tIns="0">
              <a:spAutoFit/>
            </a:bodyPr>
            <a:lstStyle/>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The Indigenous Origins of Maple Syrup, </a:t>
              </a:r>
              <a:r>
                <a:rPr b="0" i="0" lang="en" sz="2000" u="none" cap="none" strike="noStrike">
                  <a:solidFill>
                    <a:srgbClr val="324842"/>
                  </a:solidFill>
                  <a:latin typeface="Arial"/>
                  <a:ea typeface="Arial"/>
                  <a:cs typeface="Arial"/>
                  <a:sym typeface="Arial"/>
                </a:rPr>
                <a:t>Winter 2022</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4"/>
                </a:rPr>
                <a:t>Article Link</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History of Maple Syrup</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5"/>
                </a:rPr>
                <a:t>Article Link</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From Tree to Table: The Sweet Story of How Maine Maple Syrup is Made</a:t>
              </a:r>
              <a:r>
                <a:rPr b="0" i="0" lang="en" sz="2000" u="none" cap="none" strike="noStrike">
                  <a:solidFill>
                    <a:srgbClr val="324842"/>
                  </a:solidFill>
                  <a:latin typeface="Arial"/>
                  <a:ea typeface="Arial"/>
                  <a:cs typeface="Arial"/>
                  <a:sym typeface="Arial"/>
                </a:rPr>
                <a:t>, February 2024</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6"/>
                </a:rPr>
                <a:t>Article Link</a:t>
              </a:r>
              <a:endParaRPr sz="700"/>
            </a:p>
          </p:txBody>
        </p:sp>
      </p:grpSp>
      <p:sp>
        <p:nvSpPr>
          <p:cNvPr id="285" name="Google Shape;285;p36"/>
          <p:cNvSpPr/>
          <p:nvPr/>
        </p:nvSpPr>
        <p:spPr>
          <a:xfrm>
            <a:off x="7837302" y="3334921"/>
            <a:ext cx="1306698" cy="1808579"/>
          </a:xfrm>
          <a:custGeom>
            <a:rect b="b" l="l" r="r" t="t"/>
            <a:pathLst>
              <a:path extrusionOk="0" h="3617157" w="2613396">
                <a:moveTo>
                  <a:pt x="0" y="0"/>
                </a:moveTo>
                <a:lnTo>
                  <a:pt x="2613396" y="0"/>
                </a:lnTo>
                <a:lnTo>
                  <a:pt x="2613396" y="3617157"/>
                </a:lnTo>
                <a:lnTo>
                  <a:pt x="0" y="3617157"/>
                </a:lnTo>
                <a:lnTo>
                  <a:pt x="0" y="0"/>
                </a:lnTo>
                <a:close/>
              </a:path>
            </a:pathLst>
          </a:custGeom>
          <a:blipFill rotWithShape="1">
            <a:blip r:embed="rId7">
              <a:alphaModFix/>
            </a:blip>
            <a:stretch>
              <a:fillRect b="0" l="0" r="0" t="0"/>
            </a:stretch>
          </a:blipFill>
          <a:ln>
            <a:noFill/>
          </a:ln>
        </p:spPr>
      </p:sp>
      <p:sp>
        <p:nvSpPr>
          <p:cNvPr id="286" name="Google Shape;286;p36"/>
          <p:cNvSpPr txBox="1"/>
          <p:nvPr/>
        </p:nvSpPr>
        <p:spPr>
          <a:xfrm>
            <a:off x="1576640" y="794893"/>
            <a:ext cx="5990720" cy="680892"/>
          </a:xfrm>
          <a:prstGeom prst="rect">
            <a:avLst/>
          </a:prstGeom>
          <a:noFill/>
          <a:ln>
            <a:noFill/>
          </a:ln>
        </p:spPr>
        <p:txBody>
          <a:bodyPr anchorCtr="0" anchor="t" bIns="0" lIns="0" spcFirstLastPara="1" rIns="0" wrap="square" tIns="0">
            <a:spAutoFit/>
          </a:bodyPr>
          <a:lstStyle/>
          <a:p>
            <a:pPr indent="0" lvl="0" marL="0" marR="0" rtl="0" algn="ctr">
              <a:lnSpc>
                <a:spcPct val="95996"/>
              </a:lnSpc>
              <a:spcBef>
                <a:spcPts val="0"/>
              </a:spcBef>
              <a:spcAft>
                <a:spcPts val="0"/>
              </a:spcAft>
              <a:buNone/>
            </a:pPr>
            <a:r>
              <a:rPr b="0" i="0" lang="en" sz="5200" u="none" cap="none" strike="noStrike">
                <a:solidFill>
                  <a:srgbClr val="324842"/>
                </a:solidFill>
                <a:latin typeface="Arial"/>
                <a:ea typeface="Arial"/>
                <a:cs typeface="Arial"/>
                <a:sym typeface="Arial"/>
              </a:rPr>
              <a:t>News Articles</a:t>
            </a:r>
            <a:endParaRPr sz="700"/>
          </a:p>
        </p:txBody>
      </p:sp>
      <p:sp>
        <p:nvSpPr>
          <p:cNvPr id="287" name="Google Shape;287;p36"/>
          <p:cNvSpPr/>
          <p:nvPr/>
        </p:nvSpPr>
        <p:spPr>
          <a:xfrm rot="10800000">
            <a:off x="0" y="0"/>
            <a:ext cx="1306698" cy="1808579"/>
          </a:xfrm>
          <a:custGeom>
            <a:rect b="b" l="l" r="r" t="t"/>
            <a:pathLst>
              <a:path extrusionOk="0" h="3617157" w="2613396">
                <a:moveTo>
                  <a:pt x="2613396" y="3617157"/>
                </a:moveTo>
                <a:lnTo>
                  <a:pt x="0" y="3617157"/>
                </a:lnTo>
                <a:lnTo>
                  <a:pt x="0" y="0"/>
                </a:lnTo>
                <a:lnTo>
                  <a:pt x="2613396" y="0"/>
                </a:lnTo>
                <a:lnTo>
                  <a:pt x="2613396" y="3617157"/>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93" name="Google Shape;293;p37"/>
          <p:cNvGrpSpPr/>
          <p:nvPr/>
        </p:nvGrpSpPr>
        <p:grpSpPr>
          <a:xfrm>
            <a:off x="514350" y="442020"/>
            <a:ext cx="8115300" cy="4094002"/>
            <a:chOff x="0" y="-192881"/>
            <a:chExt cx="21640800" cy="10917339"/>
          </a:xfrm>
        </p:grpSpPr>
        <p:grpSp>
          <p:nvGrpSpPr>
            <p:cNvPr id="294" name="Google Shape;294;p37"/>
            <p:cNvGrpSpPr/>
            <p:nvPr/>
          </p:nvGrpSpPr>
          <p:grpSpPr>
            <a:xfrm>
              <a:off x="0" y="-192881"/>
              <a:ext cx="21640800" cy="10917339"/>
              <a:chOff x="0" y="-38100"/>
              <a:chExt cx="4274726" cy="2156511"/>
            </a:xfrm>
          </p:grpSpPr>
          <p:sp>
            <p:nvSpPr>
              <p:cNvPr id="295" name="Google Shape;295;p37"/>
              <p:cNvSpPr/>
              <p:nvPr/>
            </p:nvSpPr>
            <p:spPr>
              <a:xfrm>
                <a:off x="0" y="0"/>
                <a:ext cx="4274726" cy="2118411"/>
              </a:xfrm>
              <a:custGeom>
                <a:rect b="b" l="l" r="r" t="t"/>
                <a:pathLst>
                  <a:path extrusionOk="0" h="2118411" w="4274726">
                    <a:moveTo>
                      <a:pt x="0" y="0"/>
                    </a:moveTo>
                    <a:lnTo>
                      <a:pt x="4274726" y="0"/>
                    </a:lnTo>
                    <a:lnTo>
                      <a:pt x="4274726" y="2118411"/>
                    </a:lnTo>
                    <a:lnTo>
                      <a:pt x="0" y="2118411"/>
                    </a:lnTo>
                    <a:close/>
                  </a:path>
                </a:pathLst>
              </a:custGeom>
              <a:solidFill>
                <a:srgbClr val="FFFFFF">
                  <a:alpha val="86666"/>
                </a:srgbClr>
              </a:solidFill>
              <a:ln>
                <a:noFill/>
              </a:ln>
            </p:spPr>
          </p:sp>
          <p:sp>
            <p:nvSpPr>
              <p:cNvPr id="296" name="Google Shape;296;p37"/>
              <p:cNvSpPr txBox="1"/>
              <p:nvPr/>
            </p:nvSpPr>
            <p:spPr>
              <a:xfrm>
                <a:off x="0" y="-38100"/>
                <a:ext cx="4274726" cy="21565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7" name="Google Shape;297;p37"/>
            <p:cNvSpPr txBox="1"/>
            <p:nvPr/>
          </p:nvSpPr>
          <p:spPr>
            <a:xfrm>
              <a:off x="500929" y="2750095"/>
              <a:ext cx="20638942" cy="6602307"/>
            </a:xfrm>
            <a:prstGeom prst="rect">
              <a:avLst/>
            </a:prstGeom>
            <a:noFill/>
            <a:ln>
              <a:noFill/>
            </a:ln>
          </p:spPr>
          <p:txBody>
            <a:bodyPr anchorCtr="0" anchor="t" bIns="0" lIns="0" spcFirstLastPara="1" rIns="0" wrap="square" tIns="0">
              <a:spAutoFit/>
            </a:bodyPr>
            <a:lstStyle/>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Maple Syrup: Tapping Tutorial, by Wabanaki Public Health &amp; Wellness </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rgbClr val="324842"/>
                  </a:solidFill>
                  <a:latin typeface="Arial"/>
                  <a:ea typeface="Arial"/>
                  <a:cs typeface="Arial"/>
                  <a:sym typeface="Arial"/>
                </a:rPr>
                <a:t>https://youtu.be/pCjUqRpqemI?si=0Kf5Ku7U_FBR5x2W</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2021 Native American Heritage Month - Maple Syrup Harvesting</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4"/>
                </a:rPr>
                <a:t>https://www.youtube.com/watch?v=OSsi_Jo9bRI</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sng" cap="none" strike="noStrike">
                  <a:solidFill>
                    <a:srgbClr val="324842"/>
                  </a:solidFill>
                  <a:latin typeface="Arial"/>
                  <a:ea typeface="Arial"/>
                  <a:cs typeface="Arial"/>
                  <a:sym typeface="Arial"/>
                </a:rPr>
                <a:t>Traditional Native Ways of Making Maple Syrup</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5"/>
                </a:rPr>
                <a:t>https://www.facebook.com/groups/1030933133632407/posts/7456601367732186/</a:t>
              </a:r>
              <a:endParaRPr sz="700"/>
            </a:p>
          </p:txBody>
        </p:sp>
      </p:grpSp>
      <p:sp>
        <p:nvSpPr>
          <p:cNvPr id="298" name="Google Shape;298;p37"/>
          <p:cNvSpPr/>
          <p:nvPr/>
        </p:nvSpPr>
        <p:spPr>
          <a:xfrm>
            <a:off x="7837302" y="3334921"/>
            <a:ext cx="1306698" cy="1808579"/>
          </a:xfrm>
          <a:custGeom>
            <a:rect b="b" l="l" r="r" t="t"/>
            <a:pathLst>
              <a:path extrusionOk="0" h="3617157" w="2613396">
                <a:moveTo>
                  <a:pt x="0" y="0"/>
                </a:moveTo>
                <a:lnTo>
                  <a:pt x="2613396" y="0"/>
                </a:lnTo>
                <a:lnTo>
                  <a:pt x="2613396" y="3617157"/>
                </a:lnTo>
                <a:lnTo>
                  <a:pt x="0" y="3617157"/>
                </a:lnTo>
                <a:lnTo>
                  <a:pt x="0" y="0"/>
                </a:lnTo>
                <a:close/>
              </a:path>
            </a:pathLst>
          </a:custGeom>
          <a:blipFill rotWithShape="1">
            <a:blip r:embed="rId6">
              <a:alphaModFix/>
            </a:blip>
            <a:stretch>
              <a:fillRect b="0" l="0" r="0" t="0"/>
            </a:stretch>
          </a:blipFill>
          <a:ln>
            <a:noFill/>
          </a:ln>
        </p:spPr>
      </p:sp>
      <p:sp>
        <p:nvSpPr>
          <p:cNvPr id="299" name="Google Shape;299;p37"/>
          <p:cNvSpPr txBox="1"/>
          <p:nvPr/>
        </p:nvSpPr>
        <p:spPr>
          <a:xfrm>
            <a:off x="1576640" y="794893"/>
            <a:ext cx="5990720" cy="680892"/>
          </a:xfrm>
          <a:prstGeom prst="rect">
            <a:avLst/>
          </a:prstGeom>
          <a:noFill/>
          <a:ln>
            <a:noFill/>
          </a:ln>
        </p:spPr>
        <p:txBody>
          <a:bodyPr anchorCtr="0" anchor="t" bIns="0" lIns="0" spcFirstLastPara="1" rIns="0" wrap="square" tIns="0">
            <a:spAutoFit/>
          </a:bodyPr>
          <a:lstStyle/>
          <a:p>
            <a:pPr indent="0" lvl="0" marL="0" marR="0" rtl="0" algn="ctr">
              <a:lnSpc>
                <a:spcPct val="95996"/>
              </a:lnSpc>
              <a:spcBef>
                <a:spcPts val="0"/>
              </a:spcBef>
              <a:spcAft>
                <a:spcPts val="0"/>
              </a:spcAft>
              <a:buNone/>
            </a:pPr>
            <a:r>
              <a:rPr b="0" i="0" lang="en" sz="5200" u="none" cap="none" strike="noStrike">
                <a:solidFill>
                  <a:srgbClr val="324842"/>
                </a:solidFill>
                <a:latin typeface="Arial"/>
                <a:ea typeface="Arial"/>
                <a:cs typeface="Arial"/>
                <a:sym typeface="Arial"/>
              </a:rPr>
              <a:t>You Tube Videos</a:t>
            </a:r>
            <a:endParaRPr sz="700"/>
          </a:p>
        </p:txBody>
      </p:sp>
      <p:sp>
        <p:nvSpPr>
          <p:cNvPr id="300" name="Google Shape;300;p37"/>
          <p:cNvSpPr/>
          <p:nvPr/>
        </p:nvSpPr>
        <p:spPr>
          <a:xfrm rot="10800000">
            <a:off x="0" y="0"/>
            <a:ext cx="1306698" cy="1808579"/>
          </a:xfrm>
          <a:custGeom>
            <a:rect b="b" l="l" r="r" t="t"/>
            <a:pathLst>
              <a:path extrusionOk="0" h="3617157" w="2613396">
                <a:moveTo>
                  <a:pt x="2613396" y="3617157"/>
                </a:moveTo>
                <a:lnTo>
                  <a:pt x="0" y="3617157"/>
                </a:lnTo>
                <a:lnTo>
                  <a:pt x="0" y="0"/>
                </a:lnTo>
                <a:lnTo>
                  <a:pt x="2613396" y="0"/>
                </a:lnTo>
                <a:lnTo>
                  <a:pt x="2613396" y="3617157"/>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306" name="Google Shape;306;p38"/>
          <p:cNvGrpSpPr/>
          <p:nvPr/>
        </p:nvGrpSpPr>
        <p:grpSpPr>
          <a:xfrm>
            <a:off x="-314850" y="772655"/>
            <a:ext cx="9636435" cy="4480194"/>
            <a:chOff x="0" y="0"/>
            <a:chExt cx="25697158" cy="11947184"/>
          </a:xfrm>
        </p:grpSpPr>
        <p:sp>
          <p:nvSpPr>
            <p:cNvPr id="307" name="Google Shape;307;p38"/>
            <p:cNvSpPr/>
            <p:nvPr/>
          </p:nvSpPr>
          <p:spPr>
            <a:xfrm>
              <a:off x="0" y="1947059"/>
              <a:ext cx="7516546" cy="10000125"/>
            </a:xfrm>
            <a:custGeom>
              <a:rect b="b" l="l" r="r" t="t"/>
              <a:pathLst>
                <a:path extrusionOk="0" h="10000125" w="7516546">
                  <a:moveTo>
                    <a:pt x="0" y="0"/>
                  </a:moveTo>
                  <a:lnTo>
                    <a:pt x="7516546" y="0"/>
                  </a:lnTo>
                  <a:lnTo>
                    <a:pt x="7516546" y="10000125"/>
                  </a:lnTo>
                  <a:lnTo>
                    <a:pt x="0" y="10000125"/>
                  </a:lnTo>
                  <a:lnTo>
                    <a:pt x="0" y="0"/>
                  </a:lnTo>
                  <a:close/>
                </a:path>
              </a:pathLst>
            </a:custGeom>
            <a:blipFill rotWithShape="1">
              <a:blip r:embed="rId4">
                <a:alphaModFix/>
              </a:blip>
              <a:stretch>
                <a:fillRect b="-41484" l="0" r="0" t="0"/>
              </a:stretch>
            </a:blipFill>
            <a:ln>
              <a:noFill/>
            </a:ln>
          </p:spPr>
        </p:sp>
        <p:sp>
          <p:nvSpPr>
            <p:cNvPr id="308" name="Google Shape;308;p38"/>
            <p:cNvSpPr/>
            <p:nvPr/>
          </p:nvSpPr>
          <p:spPr>
            <a:xfrm>
              <a:off x="19584596" y="0"/>
              <a:ext cx="6112562" cy="11947184"/>
            </a:xfrm>
            <a:custGeom>
              <a:rect b="b" l="l" r="r" t="t"/>
              <a:pathLst>
                <a:path extrusionOk="0" h="11947184" w="6112562">
                  <a:moveTo>
                    <a:pt x="0" y="0"/>
                  </a:moveTo>
                  <a:lnTo>
                    <a:pt x="6112562" y="0"/>
                  </a:lnTo>
                  <a:lnTo>
                    <a:pt x="6112562" y="11947184"/>
                  </a:lnTo>
                  <a:lnTo>
                    <a:pt x="0" y="11947184"/>
                  </a:lnTo>
                  <a:lnTo>
                    <a:pt x="0" y="0"/>
                  </a:lnTo>
                  <a:close/>
                </a:path>
              </a:pathLst>
            </a:custGeom>
            <a:blipFill rotWithShape="1">
              <a:blip r:embed="rId5">
                <a:alphaModFix/>
              </a:blip>
              <a:stretch>
                <a:fillRect b="-13905" l="0" r="0" t="0"/>
              </a:stretch>
            </a:blipFill>
            <a:ln>
              <a:noFill/>
            </a:ln>
          </p:spPr>
        </p:sp>
      </p:grpSp>
      <p:grpSp>
        <p:nvGrpSpPr>
          <p:cNvPr id="309" name="Google Shape;309;p38"/>
          <p:cNvGrpSpPr/>
          <p:nvPr/>
        </p:nvGrpSpPr>
        <p:grpSpPr>
          <a:xfrm>
            <a:off x="514350" y="918270"/>
            <a:ext cx="8115300" cy="3234630"/>
            <a:chOff x="0" y="-192881"/>
            <a:chExt cx="21640800" cy="8625681"/>
          </a:xfrm>
        </p:grpSpPr>
        <p:grpSp>
          <p:nvGrpSpPr>
            <p:cNvPr id="310" name="Google Shape;310;p38"/>
            <p:cNvGrpSpPr/>
            <p:nvPr/>
          </p:nvGrpSpPr>
          <p:grpSpPr>
            <a:xfrm>
              <a:off x="0" y="-192881"/>
              <a:ext cx="21640800" cy="8625681"/>
              <a:chOff x="0" y="-38100"/>
              <a:chExt cx="4274726" cy="1703838"/>
            </a:xfrm>
          </p:grpSpPr>
          <p:sp>
            <p:nvSpPr>
              <p:cNvPr id="311" name="Google Shape;311;p38"/>
              <p:cNvSpPr/>
              <p:nvPr/>
            </p:nvSpPr>
            <p:spPr>
              <a:xfrm>
                <a:off x="0" y="0"/>
                <a:ext cx="4274726" cy="1665738"/>
              </a:xfrm>
              <a:custGeom>
                <a:rect b="b" l="l" r="r" t="t"/>
                <a:pathLst>
                  <a:path extrusionOk="0" h="1665738" w="4274726">
                    <a:moveTo>
                      <a:pt x="0" y="0"/>
                    </a:moveTo>
                    <a:lnTo>
                      <a:pt x="4274726" y="0"/>
                    </a:lnTo>
                    <a:lnTo>
                      <a:pt x="4274726" y="1665738"/>
                    </a:lnTo>
                    <a:lnTo>
                      <a:pt x="0" y="1665738"/>
                    </a:lnTo>
                    <a:close/>
                  </a:path>
                </a:pathLst>
              </a:custGeom>
              <a:solidFill>
                <a:srgbClr val="FFFFFF">
                  <a:alpha val="68235"/>
                </a:srgbClr>
              </a:solidFill>
              <a:ln>
                <a:noFill/>
              </a:ln>
            </p:spPr>
          </p:sp>
          <p:sp>
            <p:nvSpPr>
              <p:cNvPr id="312" name="Google Shape;312;p38"/>
              <p:cNvSpPr txBox="1"/>
              <p:nvPr/>
            </p:nvSpPr>
            <p:spPr>
              <a:xfrm>
                <a:off x="0" y="-38100"/>
                <a:ext cx="4274726" cy="170383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3" name="Google Shape;313;p38"/>
            <p:cNvSpPr txBox="1"/>
            <p:nvPr/>
          </p:nvSpPr>
          <p:spPr>
            <a:xfrm>
              <a:off x="1399352" y="1667869"/>
              <a:ext cx="18842095" cy="5078012"/>
            </a:xfrm>
            <a:prstGeom prst="rect">
              <a:avLst/>
            </a:prstGeom>
            <a:noFill/>
            <a:ln>
              <a:noFill/>
            </a:ln>
          </p:spPr>
          <p:txBody>
            <a:bodyPr anchorCtr="0" anchor="t" bIns="0" lIns="0" spcFirstLastPara="1" rIns="0" wrap="square" tIns="0">
              <a:spAutoFit/>
            </a:bodyPr>
            <a:lstStyle/>
            <a:p>
              <a:pPr indent="0" lvl="0" marL="0" marR="0" rtl="0" algn="ctr">
                <a:lnSpc>
                  <a:spcPct val="121001"/>
                </a:lnSpc>
                <a:spcBef>
                  <a:spcPts val="0"/>
                </a:spcBef>
                <a:spcAft>
                  <a:spcPts val="0"/>
                </a:spcAft>
                <a:buNone/>
              </a:pPr>
              <a:r>
                <a:rPr b="0" i="0" lang="en" sz="6200" u="none" cap="none" strike="noStrike">
                  <a:solidFill>
                    <a:srgbClr val="324842"/>
                  </a:solidFill>
                  <a:latin typeface="Arial"/>
                  <a:ea typeface="Arial"/>
                  <a:cs typeface="Arial"/>
                  <a:sym typeface="Arial"/>
                </a:rPr>
                <a:t>Current Maple Syrup resources</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319" name="Google Shape;319;p39"/>
          <p:cNvGrpSpPr/>
          <p:nvPr/>
        </p:nvGrpSpPr>
        <p:grpSpPr>
          <a:xfrm>
            <a:off x="514350" y="-7777"/>
            <a:ext cx="8115300" cy="5151277"/>
            <a:chOff x="0" y="-192881"/>
            <a:chExt cx="21640800" cy="13736739"/>
          </a:xfrm>
        </p:grpSpPr>
        <p:grpSp>
          <p:nvGrpSpPr>
            <p:cNvPr id="320" name="Google Shape;320;p39"/>
            <p:cNvGrpSpPr/>
            <p:nvPr/>
          </p:nvGrpSpPr>
          <p:grpSpPr>
            <a:xfrm>
              <a:off x="0" y="-192881"/>
              <a:ext cx="21640800" cy="13736739"/>
              <a:chOff x="0" y="-38100"/>
              <a:chExt cx="4274726" cy="2713430"/>
            </a:xfrm>
          </p:grpSpPr>
          <p:sp>
            <p:nvSpPr>
              <p:cNvPr id="321" name="Google Shape;321;p39"/>
              <p:cNvSpPr/>
              <p:nvPr/>
            </p:nvSpPr>
            <p:spPr>
              <a:xfrm>
                <a:off x="0" y="0"/>
                <a:ext cx="4274726" cy="2675330"/>
              </a:xfrm>
              <a:custGeom>
                <a:rect b="b" l="l" r="r" t="t"/>
                <a:pathLst>
                  <a:path extrusionOk="0" h="2675330" w="4274726">
                    <a:moveTo>
                      <a:pt x="0" y="0"/>
                    </a:moveTo>
                    <a:lnTo>
                      <a:pt x="4274726" y="0"/>
                    </a:lnTo>
                    <a:lnTo>
                      <a:pt x="4274726" y="2675330"/>
                    </a:lnTo>
                    <a:lnTo>
                      <a:pt x="0" y="2675330"/>
                    </a:lnTo>
                    <a:close/>
                  </a:path>
                </a:pathLst>
              </a:custGeom>
              <a:solidFill>
                <a:srgbClr val="FFFFFF">
                  <a:alpha val="86666"/>
                </a:srgbClr>
              </a:solidFill>
              <a:ln>
                <a:noFill/>
              </a:ln>
            </p:spPr>
          </p:sp>
          <p:sp>
            <p:nvSpPr>
              <p:cNvPr id="322" name="Google Shape;322;p39"/>
              <p:cNvSpPr txBox="1"/>
              <p:nvPr/>
            </p:nvSpPr>
            <p:spPr>
              <a:xfrm>
                <a:off x="0" y="-38100"/>
                <a:ext cx="4274726" cy="27134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 name="Google Shape;323;p39"/>
            <p:cNvSpPr txBox="1"/>
            <p:nvPr/>
          </p:nvSpPr>
          <p:spPr>
            <a:xfrm>
              <a:off x="500929" y="2750095"/>
              <a:ext cx="20638942" cy="9421707"/>
            </a:xfrm>
            <a:prstGeom prst="rect">
              <a:avLst/>
            </a:prstGeom>
            <a:noFill/>
            <a:ln>
              <a:noFill/>
            </a:ln>
          </p:spPr>
          <p:txBody>
            <a:bodyPr anchorCtr="0" anchor="t" bIns="0" lIns="0" spcFirstLastPara="1" rIns="0" wrap="square" tIns="0">
              <a:spAutoFit/>
            </a:bodyPr>
            <a:lstStyle/>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How Sweet it Is, </a:t>
              </a:r>
              <a:r>
                <a:rPr b="0" i="0" lang="en" sz="2000" u="none" cap="none" strike="noStrike">
                  <a:solidFill>
                    <a:srgbClr val="324842"/>
                  </a:solidFill>
                  <a:latin typeface="Arial"/>
                  <a:ea typeface="Arial"/>
                  <a:cs typeface="Arial"/>
                  <a:sym typeface="Arial"/>
                </a:rPr>
                <a:t>University of Maine</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4"/>
                </a:rPr>
                <a:t>https://www.youtube.com/watch?v=cEjQw0dqGwk</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How Do I Identify A Maple Tree?, </a:t>
              </a:r>
              <a:r>
                <a:rPr b="0" i="0" lang="en" sz="2000" u="none" cap="none" strike="noStrike">
                  <a:solidFill>
                    <a:srgbClr val="324842"/>
                  </a:solidFill>
                  <a:latin typeface="Arial"/>
                  <a:ea typeface="Arial"/>
                  <a:cs typeface="Arial"/>
                  <a:sym typeface="Arial"/>
                </a:rPr>
                <a:t>Cincy Nature</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5"/>
                </a:rPr>
                <a:t>https://www.youtube.com/watch?v=_w-6YXmvZ9Q</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When do I Tap A Maple Tree?, </a:t>
              </a:r>
              <a:r>
                <a:rPr b="0" i="0" lang="en" sz="2000" u="none" cap="none" strike="noStrike">
                  <a:solidFill>
                    <a:srgbClr val="324842"/>
                  </a:solidFill>
                  <a:latin typeface="Arial"/>
                  <a:ea typeface="Arial"/>
                  <a:cs typeface="Arial"/>
                  <a:sym typeface="Arial"/>
                </a:rPr>
                <a:t>University of Maine</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6"/>
                </a:rPr>
                <a:t>https://www.youtube.com/watch?v=xtvVlivaoRs</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How do I Tap a Maple Tree?, </a:t>
              </a:r>
              <a:r>
                <a:rPr b="0" i="0" lang="en" sz="2000" u="none" cap="none" strike="noStrike">
                  <a:solidFill>
                    <a:srgbClr val="324842"/>
                  </a:solidFill>
                  <a:latin typeface="Arial"/>
                  <a:ea typeface="Arial"/>
                  <a:cs typeface="Arial"/>
                  <a:sym typeface="Arial"/>
                </a:rPr>
                <a:t>University of Maine</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chemeClr val="hlink"/>
                  </a:solidFill>
                  <a:latin typeface="Arial"/>
                  <a:ea typeface="Arial"/>
                  <a:cs typeface="Arial"/>
                  <a:sym typeface="Arial"/>
                  <a:hlinkClick r:id="rId7"/>
                </a:rPr>
                <a:t>https://youtu.be/pCjUqRpqemI?si=0Kf5Ku7U_FBR5x2W</a:t>
              </a:r>
              <a:endParaRPr sz="700"/>
            </a:p>
            <a:p>
              <a:pPr indent="-215900" lvl="1" marL="431800" marR="0" rtl="0" algn="l">
                <a:lnSpc>
                  <a:spcPct val="139009"/>
                </a:lnSpc>
                <a:spcBef>
                  <a:spcPts val="0"/>
                </a:spcBef>
                <a:spcAft>
                  <a:spcPts val="0"/>
                </a:spcAft>
                <a:buClr>
                  <a:srgbClr val="324842"/>
                </a:buClr>
                <a:buSzPts val="2000"/>
                <a:buFont typeface="Arial"/>
                <a:buChar char="•"/>
              </a:pPr>
              <a:r>
                <a:rPr b="1" i="0" lang="en" sz="2000" u="none" cap="none" strike="noStrike">
                  <a:solidFill>
                    <a:srgbClr val="324842"/>
                  </a:solidFill>
                  <a:latin typeface="Arial"/>
                  <a:ea typeface="Arial"/>
                  <a:cs typeface="Arial"/>
                  <a:sym typeface="Arial"/>
                </a:rPr>
                <a:t>Maple Syrup Grading and Tasting, </a:t>
              </a:r>
              <a:r>
                <a:rPr b="0" i="0" lang="en" sz="2000" u="none" cap="none" strike="noStrike">
                  <a:solidFill>
                    <a:srgbClr val="324842"/>
                  </a:solidFill>
                  <a:latin typeface="Arial"/>
                  <a:ea typeface="Arial"/>
                  <a:cs typeface="Arial"/>
                  <a:sym typeface="Arial"/>
                </a:rPr>
                <a:t>University of Maine</a:t>
              </a:r>
              <a:endParaRPr sz="700"/>
            </a:p>
            <a:p>
              <a:pPr indent="-292100" lvl="2" marL="863600" marR="0" rtl="0" algn="l">
                <a:lnSpc>
                  <a:spcPct val="139009"/>
                </a:lnSpc>
                <a:spcBef>
                  <a:spcPts val="0"/>
                </a:spcBef>
                <a:spcAft>
                  <a:spcPts val="0"/>
                </a:spcAft>
                <a:buClr>
                  <a:srgbClr val="324842"/>
                </a:buClr>
                <a:buSzPts val="2000"/>
                <a:buFont typeface="Arial"/>
                <a:buChar char="⚬"/>
              </a:pPr>
              <a:r>
                <a:rPr b="0" i="0" lang="en" sz="2000" u="sng" cap="none" strike="noStrike">
                  <a:solidFill>
                    <a:srgbClr val="324842"/>
                  </a:solidFill>
                  <a:latin typeface="Arial"/>
                  <a:ea typeface="Arial"/>
                  <a:cs typeface="Arial"/>
                  <a:sym typeface="Arial"/>
                </a:rPr>
                <a:t>https://www.youtube.com/watch?v=lcw97n3l3uU</a:t>
              </a:r>
              <a:endParaRPr sz="700"/>
            </a:p>
          </p:txBody>
        </p:sp>
      </p:grpSp>
      <p:sp>
        <p:nvSpPr>
          <p:cNvPr id="324" name="Google Shape;324;p39"/>
          <p:cNvSpPr/>
          <p:nvPr/>
        </p:nvSpPr>
        <p:spPr>
          <a:xfrm>
            <a:off x="7837302" y="3334921"/>
            <a:ext cx="1306698" cy="1808579"/>
          </a:xfrm>
          <a:custGeom>
            <a:rect b="b" l="l" r="r" t="t"/>
            <a:pathLst>
              <a:path extrusionOk="0" h="3617157" w="2613396">
                <a:moveTo>
                  <a:pt x="0" y="0"/>
                </a:moveTo>
                <a:lnTo>
                  <a:pt x="2613396" y="0"/>
                </a:lnTo>
                <a:lnTo>
                  <a:pt x="2613396" y="3617157"/>
                </a:lnTo>
                <a:lnTo>
                  <a:pt x="0" y="3617157"/>
                </a:lnTo>
                <a:lnTo>
                  <a:pt x="0" y="0"/>
                </a:lnTo>
                <a:close/>
              </a:path>
            </a:pathLst>
          </a:custGeom>
          <a:blipFill rotWithShape="1">
            <a:blip r:embed="rId8">
              <a:alphaModFix/>
            </a:blip>
            <a:stretch>
              <a:fillRect b="0" l="0" r="0" t="0"/>
            </a:stretch>
          </a:blipFill>
          <a:ln>
            <a:noFill/>
          </a:ln>
        </p:spPr>
      </p:sp>
      <p:sp>
        <p:nvSpPr>
          <p:cNvPr id="325" name="Google Shape;325;p39"/>
          <p:cNvSpPr txBox="1"/>
          <p:nvPr/>
        </p:nvSpPr>
        <p:spPr>
          <a:xfrm>
            <a:off x="1576640" y="429237"/>
            <a:ext cx="5990720" cy="680893"/>
          </a:xfrm>
          <a:prstGeom prst="rect">
            <a:avLst/>
          </a:prstGeom>
          <a:noFill/>
          <a:ln>
            <a:noFill/>
          </a:ln>
        </p:spPr>
        <p:txBody>
          <a:bodyPr anchorCtr="0" anchor="t" bIns="0" lIns="0" spcFirstLastPara="1" rIns="0" wrap="square" tIns="0">
            <a:spAutoFit/>
          </a:bodyPr>
          <a:lstStyle/>
          <a:p>
            <a:pPr indent="0" lvl="0" marL="0" marR="0" rtl="0" algn="ctr">
              <a:lnSpc>
                <a:spcPct val="95996"/>
              </a:lnSpc>
              <a:spcBef>
                <a:spcPts val="0"/>
              </a:spcBef>
              <a:spcAft>
                <a:spcPts val="0"/>
              </a:spcAft>
              <a:buNone/>
            </a:pPr>
            <a:r>
              <a:rPr b="0" i="0" lang="en" sz="5200" u="none" cap="none" strike="noStrike">
                <a:solidFill>
                  <a:srgbClr val="324842"/>
                </a:solidFill>
                <a:latin typeface="Arial"/>
                <a:ea typeface="Arial"/>
                <a:cs typeface="Arial"/>
                <a:sym typeface="Arial"/>
              </a:rPr>
              <a:t>You Tube Videos</a:t>
            </a:r>
            <a:endParaRPr sz="700"/>
          </a:p>
        </p:txBody>
      </p:sp>
      <p:sp>
        <p:nvSpPr>
          <p:cNvPr id="326" name="Google Shape;326;p39"/>
          <p:cNvSpPr/>
          <p:nvPr/>
        </p:nvSpPr>
        <p:spPr>
          <a:xfrm rot="10800000">
            <a:off x="-365657" y="0"/>
            <a:ext cx="1306698" cy="1808579"/>
          </a:xfrm>
          <a:custGeom>
            <a:rect b="b" l="l" r="r" t="t"/>
            <a:pathLst>
              <a:path extrusionOk="0" h="3617157" w="2613396">
                <a:moveTo>
                  <a:pt x="2613396" y="3617157"/>
                </a:moveTo>
                <a:lnTo>
                  <a:pt x="0" y="3617157"/>
                </a:lnTo>
                <a:lnTo>
                  <a:pt x="0" y="0"/>
                </a:lnTo>
                <a:lnTo>
                  <a:pt x="2613396" y="0"/>
                </a:lnTo>
                <a:lnTo>
                  <a:pt x="2613396" y="3617157"/>
                </a:lnTo>
                <a:close/>
              </a:path>
            </a:pathLst>
          </a:custGeom>
          <a:blipFill rotWithShape="1">
            <a:blip r:embed="rId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143" name="Google Shape;143;p26"/>
          <p:cNvGrpSpPr/>
          <p:nvPr/>
        </p:nvGrpSpPr>
        <p:grpSpPr>
          <a:xfrm>
            <a:off x="-314850" y="772655"/>
            <a:ext cx="9636435" cy="4480194"/>
            <a:chOff x="0" y="0"/>
            <a:chExt cx="25697158" cy="11947184"/>
          </a:xfrm>
        </p:grpSpPr>
        <p:sp>
          <p:nvSpPr>
            <p:cNvPr id="144" name="Google Shape;144;p26"/>
            <p:cNvSpPr/>
            <p:nvPr/>
          </p:nvSpPr>
          <p:spPr>
            <a:xfrm>
              <a:off x="0" y="1947059"/>
              <a:ext cx="7516546" cy="10000125"/>
            </a:xfrm>
            <a:custGeom>
              <a:rect b="b" l="l" r="r" t="t"/>
              <a:pathLst>
                <a:path extrusionOk="0" h="10000125" w="7516546">
                  <a:moveTo>
                    <a:pt x="0" y="0"/>
                  </a:moveTo>
                  <a:lnTo>
                    <a:pt x="7516546" y="0"/>
                  </a:lnTo>
                  <a:lnTo>
                    <a:pt x="7516546" y="10000125"/>
                  </a:lnTo>
                  <a:lnTo>
                    <a:pt x="0" y="10000125"/>
                  </a:lnTo>
                  <a:lnTo>
                    <a:pt x="0" y="0"/>
                  </a:lnTo>
                  <a:close/>
                </a:path>
              </a:pathLst>
            </a:custGeom>
            <a:blipFill rotWithShape="1">
              <a:blip r:embed="rId4">
                <a:alphaModFix/>
              </a:blip>
              <a:stretch>
                <a:fillRect b="-41484" l="0" r="0" t="0"/>
              </a:stretch>
            </a:blipFill>
            <a:ln>
              <a:noFill/>
            </a:ln>
          </p:spPr>
        </p:sp>
        <p:sp>
          <p:nvSpPr>
            <p:cNvPr id="145" name="Google Shape;145;p26"/>
            <p:cNvSpPr/>
            <p:nvPr/>
          </p:nvSpPr>
          <p:spPr>
            <a:xfrm>
              <a:off x="19584596" y="0"/>
              <a:ext cx="6112562" cy="11947184"/>
            </a:xfrm>
            <a:custGeom>
              <a:rect b="b" l="l" r="r" t="t"/>
              <a:pathLst>
                <a:path extrusionOk="0" h="11947184" w="6112562">
                  <a:moveTo>
                    <a:pt x="0" y="0"/>
                  </a:moveTo>
                  <a:lnTo>
                    <a:pt x="6112562" y="0"/>
                  </a:lnTo>
                  <a:lnTo>
                    <a:pt x="6112562" y="11947184"/>
                  </a:lnTo>
                  <a:lnTo>
                    <a:pt x="0" y="11947184"/>
                  </a:lnTo>
                  <a:lnTo>
                    <a:pt x="0" y="0"/>
                  </a:lnTo>
                  <a:close/>
                </a:path>
              </a:pathLst>
            </a:custGeom>
            <a:blipFill rotWithShape="1">
              <a:blip r:embed="rId5">
                <a:alphaModFix/>
              </a:blip>
              <a:stretch>
                <a:fillRect b="-13905" l="0" r="0" t="0"/>
              </a:stretch>
            </a:blipFill>
            <a:ln>
              <a:noFill/>
            </a:ln>
          </p:spPr>
        </p:sp>
      </p:grpSp>
      <p:grpSp>
        <p:nvGrpSpPr>
          <p:cNvPr id="146" name="Google Shape;146;p26"/>
          <p:cNvGrpSpPr/>
          <p:nvPr/>
        </p:nvGrpSpPr>
        <p:grpSpPr>
          <a:xfrm>
            <a:off x="514350" y="918270"/>
            <a:ext cx="8115300" cy="3234630"/>
            <a:chOff x="0" y="-192881"/>
            <a:chExt cx="21640800" cy="8625681"/>
          </a:xfrm>
        </p:grpSpPr>
        <p:grpSp>
          <p:nvGrpSpPr>
            <p:cNvPr id="147" name="Google Shape;147;p26"/>
            <p:cNvGrpSpPr/>
            <p:nvPr/>
          </p:nvGrpSpPr>
          <p:grpSpPr>
            <a:xfrm>
              <a:off x="0" y="-192881"/>
              <a:ext cx="21640800" cy="8625681"/>
              <a:chOff x="0" y="-38100"/>
              <a:chExt cx="4274726" cy="1703838"/>
            </a:xfrm>
          </p:grpSpPr>
          <p:sp>
            <p:nvSpPr>
              <p:cNvPr id="148" name="Google Shape;148;p26"/>
              <p:cNvSpPr/>
              <p:nvPr/>
            </p:nvSpPr>
            <p:spPr>
              <a:xfrm>
                <a:off x="0" y="0"/>
                <a:ext cx="4274726" cy="1665738"/>
              </a:xfrm>
              <a:custGeom>
                <a:rect b="b" l="l" r="r" t="t"/>
                <a:pathLst>
                  <a:path extrusionOk="0" h="1665738" w="4274726">
                    <a:moveTo>
                      <a:pt x="0" y="0"/>
                    </a:moveTo>
                    <a:lnTo>
                      <a:pt x="4274726" y="0"/>
                    </a:lnTo>
                    <a:lnTo>
                      <a:pt x="4274726" y="1665738"/>
                    </a:lnTo>
                    <a:lnTo>
                      <a:pt x="0" y="1665738"/>
                    </a:lnTo>
                    <a:close/>
                  </a:path>
                </a:pathLst>
              </a:custGeom>
              <a:solidFill>
                <a:srgbClr val="FFFFFF">
                  <a:alpha val="68235"/>
                </a:srgbClr>
              </a:solidFill>
              <a:ln>
                <a:noFill/>
              </a:ln>
            </p:spPr>
          </p:sp>
          <p:sp>
            <p:nvSpPr>
              <p:cNvPr id="149" name="Google Shape;149;p26"/>
              <p:cNvSpPr txBox="1"/>
              <p:nvPr/>
            </p:nvSpPr>
            <p:spPr>
              <a:xfrm>
                <a:off x="0" y="-38100"/>
                <a:ext cx="4274726" cy="170383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0" name="Google Shape;150;p26"/>
            <p:cNvSpPr txBox="1"/>
            <p:nvPr/>
          </p:nvSpPr>
          <p:spPr>
            <a:xfrm>
              <a:off x="1399352" y="1667869"/>
              <a:ext cx="18842100" cy="5624100"/>
            </a:xfrm>
            <a:prstGeom prst="rect">
              <a:avLst/>
            </a:prstGeom>
            <a:noFill/>
            <a:ln>
              <a:noFill/>
            </a:ln>
          </p:spPr>
          <p:txBody>
            <a:bodyPr anchorCtr="0" anchor="t" bIns="0" lIns="0" spcFirstLastPara="1" rIns="0" wrap="square" tIns="0">
              <a:spAutoFit/>
            </a:bodyPr>
            <a:lstStyle/>
            <a:p>
              <a:pPr indent="0" lvl="0" marL="0" marR="0" rtl="0" algn="ctr">
                <a:lnSpc>
                  <a:spcPct val="121001"/>
                </a:lnSpc>
                <a:spcBef>
                  <a:spcPts val="0"/>
                </a:spcBef>
                <a:spcAft>
                  <a:spcPts val="0"/>
                </a:spcAft>
                <a:buNone/>
              </a:pPr>
              <a:r>
                <a:rPr b="0" i="0" lang="en" sz="6200" u="none" cap="none" strike="noStrike">
                  <a:solidFill>
                    <a:srgbClr val="324842"/>
                  </a:solidFill>
                  <a:latin typeface="Arial"/>
                  <a:ea typeface="Arial"/>
                  <a:cs typeface="Arial"/>
                  <a:sym typeface="Arial"/>
                </a:rPr>
                <a:t>Who are the Wabanaki </a:t>
              </a:r>
              <a:r>
                <a:rPr lang="en" sz="6200">
                  <a:solidFill>
                    <a:srgbClr val="324842"/>
                  </a:solidFill>
                </a:rPr>
                <a:t>Nations</a:t>
              </a:r>
              <a:r>
                <a:rPr b="0" i="0" lang="en" sz="6200" u="none" cap="none" strike="noStrike">
                  <a:solidFill>
                    <a:srgbClr val="324842"/>
                  </a:solidFill>
                  <a:latin typeface="Arial"/>
                  <a:ea typeface="Arial"/>
                  <a:cs typeface="Arial"/>
                  <a:sym typeface="Arial"/>
                </a:rPr>
                <a:t>?</a:t>
              </a:r>
              <a:endParaRPr sz="70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156" name="Google Shape;156;p27"/>
          <p:cNvGrpSpPr/>
          <p:nvPr/>
        </p:nvGrpSpPr>
        <p:grpSpPr>
          <a:xfrm>
            <a:off x="-219312" y="740367"/>
            <a:ext cx="9524932" cy="4500002"/>
            <a:chOff x="0" y="0"/>
            <a:chExt cx="25399818" cy="12000006"/>
          </a:xfrm>
        </p:grpSpPr>
        <p:sp>
          <p:nvSpPr>
            <p:cNvPr id="157" name="Google Shape;157;p27"/>
            <p:cNvSpPr/>
            <p:nvPr/>
          </p:nvSpPr>
          <p:spPr>
            <a:xfrm>
              <a:off x="18687606" y="3295692"/>
              <a:ext cx="6712212" cy="8704313"/>
            </a:xfrm>
            <a:custGeom>
              <a:rect b="b" l="l" r="r" t="t"/>
              <a:pathLst>
                <a:path extrusionOk="0" h="8704313" w="6712212">
                  <a:moveTo>
                    <a:pt x="0" y="0"/>
                  </a:moveTo>
                  <a:lnTo>
                    <a:pt x="6712212" y="0"/>
                  </a:lnTo>
                  <a:lnTo>
                    <a:pt x="6712212" y="8704314"/>
                  </a:lnTo>
                  <a:lnTo>
                    <a:pt x="0" y="8704314"/>
                  </a:lnTo>
                  <a:lnTo>
                    <a:pt x="0" y="0"/>
                  </a:lnTo>
                  <a:close/>
                </a:path>
              </a:pathLst>
            </a:custGeom>
            <a:blipFill rotWithShape="1">
              <a:blip r:embed="rId4">
                <a:alphaModFix/>
              </a:blip>
              <a:stretch>
                <a:fillRect b="-62546" l="0" r="-11982" t="0"/>
              </a:stretch>
            </a:blipFill>
            <a:ln>
              <a:noFill/>
            </a:ln>
          </p:spPr>
        </p:sp>
        <p:sp>
          <p:nvSpPr>
            <p:cNvPr id="158" name="Google Shape;158;p27"/>
            <p:cNvSpPr/>
            <p:nvPr/>
          </p:nvSpPr>
          <p:spPr>
            <a:xfrm>
              <a:off x="0" y="0"/>
              <a:ext cx="6112562" cy="12000006"/>
            </a:xfrm>
            <a:custGeom>
              <a:rect b="b" l="l" r="r" t="t"/>
              <a:pathLst>
                <a:path extrusionOk="0" h="12000006" w="6112562">
                  <a:moveTo>
                    <a:pt x="0" y="0"/>
                  </a:moveTo>
                  <a:lnTo>
                    <a:pt x="6112562" y="0"/>
                  </a:lnTo>
                  <a:lnTo>
                    <a:pt x="6112562" y="12000006"/>
                  </a:lnTo>
                  <a:lnTo>
                    <a:pt x="0" y="12000006"/>
                  </a:lnTo>
                  <a:lnTo>
                    <a:pt x="0" y="0"/>
                  </a:lnTo>
                  <a:close/>
                </a:path>
              </a:pathLst>
            </a:custGeom>
            <a:blipFill rotWithShape="1">
              <a:blip r:embed="rId5">
                <a:alphaModFix/>
              </a:blip>
              <a:stretch>
                <a:fillRect b="-13404" l="0" r="0" t="0"/>
              </a:stretch>
            </a:blipFill>
            <a:ln>
              <a:noFill/>
            </a:ln>
          </p:spPr>
        </p:sp>
      </p:grpSp>
      <p:grpSp>
        <p:nvGrpSpPr>
          <p:cNvPr id="159" name="Google Shape;159;p27"/>
          <p:cNvGrpSpPr/>
          <p:nvPr/>
        </p:nvGrpSpPr>
        <p:grpSpPr>
          <a:xfrm>
            <a:off x="514350" y="224477"/>
            <a:ext cx="8115300" cy="4846687"/>
            <a:chOff x="0" y="-190003"/>
            <a:chExt cx="21640800" cy="12924497"/>
          </a:xfrm>
        </p:grpSpPr>
        <p:grpSp>
          <p:nvGrpSpPr>
            <p:cNvPr id="160" name="Google Shape;160;p27"/>
            <p:cNvGrpSpPr/>
            <p:nvPr/>
          </p:nvGrpSpPr>
          <p:grpSpPr>
            <a:xfrm>
              <a:off x="0" y="-190003"/>
              <a:ext cx="21640800" cy="12924497"/>
              <a:chOff x="0" y="-38100"/>
              <a:chExt cx="4339478" cy="2591659"/>
            </a:xfrm>
          </p:grpSpPr>
          <p:sp>
            <p:nvSpPr>
              <p:cNvPr id="161" name="Google Shape;161;p27"/>
              <p:cNvSpPr/>
              <p:nvPr/>
            </p:nvSpPr>
            <p:spPr>
              <a:xfrm>
                <a:off x="0" y="0"/>
                <a:ext cx="4339478" cy="2553559"/>
              </a:xfrm>
              <a:custGeom>
                <a:rect b="b" l="l" r="r" t="t"/>
                <a:pathLst>
                  <a:path extrusionOk="0" h="2553559" w="4339478">
                    <a:moveTo>
                      <a:pt x="0" y="0"/>
                    </a:moveTo>
                    <a:lnTo>
                      <a:pt x="4339478" y="0"/>
                    </a:lnTo>
                    <a:lnTo>
                      <a:pt x="4339478" y="2553559"/>
                    </a:lnTo>
                    <a:lnTo>
                      <a:pt x="0" y="2553559"/>
                    </a:lnTo>
                    <a:close/>
                  </a:path>
                </a:pathLst>
              </a:custGeom>
              <a:solidFill>
                <a:srgbClr val="FFFFFF">
                  <a:alpha val="86666"/>
                </a:srgbClr>
              </a:solidFill>
              <a:ln>
                <a:noFill/>
              </a:ln>
            </p:spPr>
          </p:sp>
          <p:sp>
            <p:nvSpPr>
              <p:cNvPr id="162" name="Google Shape;162;p27"/>
              <p:cNvSpPr txBox="1"/>
              <p:nvPr/>
            </p:nvSpPr>
            <p:spPr>
              <a:xfrm>
                <a:off x="0" y="-38100"/>
                <a:ext cx="4339478" cy="2591659"/>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 name="Google Shape;163;p27"/>
            <p:cNvSpPr txBox="1"/>
            <p:nvPr/>
          </p:nvSpPr>
          <p:spPr>
            <a:xfrm>
              <a:off x="755919" y="3649734"/>
              <a:ext cx="20129100" cy="848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200" u="none" cap="none" strike="noStrike">
                  <a:solidFill>
                    <a:srgbClr val="324842"/>
                  </a:solidFill>
                  <a:latin typeface="Arial"/>
                  <a:ea typeface="Arial"/>
                  <a:cs typeface="Arial"/>
                  <a:sym typeface="Arial"/>
                </a:rPr>
                <a:t>The Wabanaki </a:t>
              </a:r>
              <a:r>
                <a:rPr lang="en" sz="2200">
                  <a:solidFill>
                    <a:srgbClr val="324842"/>
                  </a:solidFill>
                </a:rPr>
                <a:t>Confederacy is made up of</a:t>
              </a:r>
              <a:r>
                <a:rPr b="0" i="0" lang="en" sz="2200" u="none" cap="none" strike="noStrike">
                  <a:solidFill>
                    <a:srgbClr val="324842"/>
                  </a:solidFill>
                  <a:latin typeface="Arial"/>
                  <a:ea typeface="Arial"/>
                  <a:cs typeface="Arial"/>
                  <a:sym typeface="Arial"/>
                </a:rPr>
                <a:t> Indigenous </a:t>
              </a:r>
              <a:r>
                <a:rPr lang="en" sz="2200">
                  <a:solidFill>
                    <a:srgbClr val="324842"/>
                  </a:solidFill>
                </a:rPr>
                <a:t>N</a:t>
              </a:r>
              <a:r>
                <a:rPr b="0" i="0" lang="en" sz="2200" u="none" cap="none" strike="noStrike">
                  <a:solidFill>
                    <a:srgbClr val="324842"/>
                  </a:solidFill>
                  <a:latin typeface="Arial"/>
                  <a:ea typeface="Arial"/>
                  <a:cs typeface="Arial"/>
                  <a:sym typeface="Arial"/>
                </a:rPr>
                <a:t>ations from the northeastern part of North America, primarily located in what is now Maine, New Hampshire, and parts of Canada, including the Maritimes. The term "Wabanaki" means "People of the Dawnland," referring to the sunrise, as their lands are located in the easternmost part of North America.</a:t>
              </a:r>
              <a:endParaRPr sz="400"/>
            </a:p>
          </p:txBody>
        </p:sp>
      </p:grpSp>
      <p:sp>
        <p:nvSpPr>
          <p:cNvPr id="164" name="Google Shape;164;p27"/>
          <p:cNvSpPr txBox="1"/>
          <p:nvPr/>
        </p:nvSpPr>
        <p:spPr>
          <a:xfrm>
            <a:off x="933703" y="779483"/>
            <a:ext cx="7276500" cy="694500"/>
          </a:xfrm>
          <a:prstGeom prst="rect">
            <a:avLst/>
          </a:prstGeom>
          <a:noFill/>
          <a:ln>
            <a:noFill/>
          </a:ln>
        </p:spPr>
        <p:txBody>
          <a:bodyPr anchorCtr="0" anchor="t" bIns="0" lIns="0" spcFirstLastPara="1" rIns="0" wrap="square" tIns="0">
            <a:spAutoFit/>
          </a:bodyPr>
          <a:lstStyle/>
          <a:p>
            <a:pPr indent="0" lvl="0" marL="0" marR="0" rtl="0" algn="ctr">
              <a:lnSpc>
                <a:spcPct val="95995"/>
              </a:lnSpc>
              <a:spcBef>
                <a:spcPts val="0"/>
              </a:spcBef>
              <a:spcAft>
                <a:spcPts val="0"/>
              </a:spcAft>
              <a:buNone/>
            </a:pPr>
            <a:r>
              <a:rPr b="0" i="0" lang="en" sz="4700" u="none" cap="none" strike="noStrike">
                <a:solidFill>
                  <a:srgbClr val="324842"/>
                </a:solidFill>
                <a:latin typeface="Arial"/>
                <a:ea typeface="Arial"/>
                <a:cs typeface="Arial"/>
                <a:sym typeface="Arial"/>
              </a:rPr>
              <a:t>The </a:t>
            </a:r>
            <a:r>
              <a:rPr lang="en" sz="4700">
                <a:solidFill>
                  <a:srgbClr val="324842"/>
                </a:solidFill>
              </a:rPr>
              <a:t>W</a:t>
            </a:r>
            <a:r>
              <a:rPr b="0" i="0" lang="en" sz="4700" u="none" cap="none" strike="noStrike">
                <a:solidFill>
                  <a:srgbClr val="324842"/>
                </a:solidFill>
                <a:latin typeface="Arial"/>
                <a:ea typeface="Arial"/>
                <a:cs typeface="Arial"/>
                <a:sym typeface="Arial"/>
              </a:rPr>
              <a:t>abanaki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170" name="Google Shape;170;p28"/>
          <p:cNvGrpSpPr/>
          <p:nvPr/>
        </p:nvGrpSpPr>
        <p:grpSpPr>
          <a:xfrm>
            <a:off x="257957" y="872574"/>
            <a:ext cx="4314043" cy="4114800"/>
            <a:chOff x="0" y="0"/>
            <a:chExt cx="6324600" cy="6032500"/>
          </a:xfrm>
        </p:grpSpPr>
        <p:sp>
          <p:nvSpPr>
            <p:cNvPr id="171" name="Google Shape;171;p28"/>
            <p:cNvSpPr/>
            <p:nvPr/>
          </p:nvSpPr>
          <p:spPr>
            <a:xfrm>
              <a:off x="127000" y="127000"/>
              <a:ext cx="6070600" cy="5778500"/>
            </a:xfrm>
            <a:custGeom>
              <a:rect b="b" l="l" r="r" t="t"/>
              <a:pathLst>
                <a:path extrusionOk="0" h="5778500" w="6070600">
                  <a:moveTo>
                    <a:pt x="0" y="0"/>
                  </a:moveTo>
                  <a:lnTo>
                    <a:pt x="6070600" y="0"/>
                  </a:lnTo>
                  <a:lnTo>
                    <a:pt x="6070600" y="5778500"/>
                  </a:lnTo>
                  <a:lnTo>
                    <a:pt x="0" y="5778500"/>
                  </a:lnTo>
                  <a:close/>
                </a:path>
              </a:pathLst>
            </a:custGeom>
            <a:blipFill rotWithShape="1">
              <a:blip r:embed="rId4">
                <a:alphaModFix/>
              </a:blip>
              <a:stretch>
                <a:fillRect b="0" l="-4942" r="-4941" t="0"/>
              </a:stretch>
            </a:blipFill>
            <a:ln>
              <a:noFill/>
            </a:ln>
          </p:spPr>
        </p:sp>
        <p:sp>
          <p:nvSpPr>
            <p:cNvPr id="172" name="Google Shape;172;p28"/>
            <p:cNvSpPr/>
            <p:nvPr/>
          </p:nvSpPr>
          <p:spPr>
            <a:xfrm>
              <a:off x="0" y="0"/>
              <a:ext cx="6324600" cy="6032500"/>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a:ln>
              <a:noFill/>
            </a:ln>
          </p:spPr>
        </p:sp>
      </p:grpSp>
      <p:grpSp>
        <p:nvGrpSpPr>
          <p:cNvPr id="173" name="Google Shape;173;p28"/>
          <p:cNvGrpSpPr/>
          <p:nvPr/>
        </p:nvGrpSpPr>
        <p:grpSpPr>
          <a:xfrm>
            <a:off x="4773498" y="800244"/>
            <a:ext cx="4097395" cy="4187130"/>
            <a:chOff x="0" y="-38100"/>
            <a:chExt cx="2158299" cy="2205567"/>
          </a:xfrm>
        </p:grpSpPr>
        <p:sp>
          <p:nvSpPr>
            <p:cNvPr id="174" name="Google Shape;174;p28"/>
            <p:cNvSpPr/>
            <p:nvPr/>
          </p:nvSpPr>
          <p:spPr>
            <a:xfrm>
              <a:off x="0" y="0"/>
              <a:ext cx="2158299" cy="2167467"/>
            </a:xfrm>
            <a:custGeom>
              <a:rect b="b" l="l" r="r" t="t"/>
              <a:pathLst>
                <a:path extrusionOk="0" h="2167467" w="2158299">
                  <a:moveTo>
                    <a:pt x="0" y="0"/>
                  </a:moveTo>
                  <a:lnTo>
                    <a:pt x="2158299" y="0"/>
                  </a:lnTo>
                  <a:lnTo>
                    <a:pt x="2158299" y="2167467"/>
                  </a:lnTo>
                  <a:lnTo>
                    <a:pt x="0" y="2167467"/>
                  </a:lnTo>
                  <a:close/>
                </a:path>
              </a:pathLst>
            </a:custGeom>
            <a:solidFill>
              <a:srgbClr val="FFFFFF">
                <a:alpha val="86666"/>
              </a:srgbClr>
            </a:solidFill>
            <a:ln>
              <a:noFill/>
            </a:ln>
          </p:spPr>
        </p:sp>
        <p:sp>
          <p:nvSpPr>
            <p:cNvPr id="175" name="Google Shape;175;p28"/>
            <p:cNvSpPr txBox="1"/>
            <p:nvPr/>
          </p:nvSpPr>
          <p:spPr>
            <a:xfrm>
              <a:off x="0" y="-38100"/>
              <a:ext cx="215829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6" name="Google Shape;176;p28"/>
          <p:cNvSpPr txBox="1"/>
          <p:nvPr/>
        </p:nvSpPr>
        <p:spPr>
          <a:xfrm>
            <a:off x="4773498" y="1058123"/>
            <a:ext cx="4097400" cy="3429300"/>
          </a:xfrm>
          <a:prstGeom prst="rect">
            <a:avLst/>
          </a:prstGeom>
          <a:noFill/>
          <a:ln>
            <a:noFill/>
          </a:ln>
        </p:spPr>
        <p:txBody>
          <a:bodyPr anchorCtr="0" anchor="t" bIns="0" lIns="0" spcFirstLastPara="1" rIns="0" wrap="square" tIns="0">
            <a:spAutoFit/>
          </a:bodyPr>
          <a:lstStyle/>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Penobscot</a:t>
            </a:r>
            <a:endParaRPr sz="700"/>
          </a:p>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Passamaquoddy </a:t>
            </a:r>
            <a:endParaRPr sz="700"/>
          </a:p>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Micmac</a:t>
            </a:r>
            <a:endParaRPr sz="700"/>
          </a:p>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Maliseet</a:t>
            </a:r>
            <a:endParaRPr sz="700"/>
          </a:p>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Abenaki</a:t>
            </a:r>
            <a:endParaRPr sz="700"/>
          </a:p>
        </p:txBody>
      </p:sp>
      <p:sp>
        <p:nvSpPr>
          <p:cNvPr id="177" name="Google Shape;177;p28"/>
          <p:cNvSpPr txBox="1"/>
          <p:nvPr/>
        </p:nvSpPr>
        <p:spPr>
          <a:xfrm>
            <a:off x="257957" y="166262"/>
            <a:ext cx="8652407" cy="859287"/>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 sz="6000" u="none" cap="none" strike="noStrike">
                <a:solidFill>
                  <a:srgbClr val="324842"/>
                </a:solidFill>
                <a:latin typeface="Arial"/>
                <a:ea typeface="Arial"/>
                <a:cs typeface="Arial"/>
                <a:sym typeface="Arial"/>
              </a:rPr>
              <a:t>Wabanaki 5 nations</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183" name="Google Shape;183;p29"/>
          <p:cNvGrpSpPr/>
          <p:nvPr/>
        </p:nvGrpSpPr>
        <p:grpSpPr>
          <a:xfrm>
            <a:off x="257957" y="872574"/>
            <a:ext cx="4314043" cy="4114800"/>
            <a:chOff x="0" y="0"/>
            <a:chExt cx="6324600" cy="6032500"/>
          </a:xfrm>
        </p:grpSpPr>
        <p:sp>
          <p:nvSpPr>
            <p:cNvPr id="184" name="Google Shape;184;p29"/>
            <p:cNvSpPr/>
            <p:nvPr/>
          </p:nvSpPr>
          <p:spPr>
            <a:xfrm>
              <a:off x="127000" y="127000"/>
              <a:ext cx="6070600" cy="5778500"/>
            </a:xfrm>
            <a:custGeom>
              <a:rect b="b" l="l" r="r" t="t"/>
              <a:pathLst>
                <a:path extrusionOk="0" h="5778500" w="6070600">
                  <a:moveTo>
                    <a:pt x="0" y="0"/>
                  </a:moveTo>
                  <a:lnTo>
                    <a:pt x="6070600" y="0"/>
                  </a:lnTo>
                  <a:lnTo>
                    <a:pt x="6070600" y="5778500"/>
                  </a:lnTo>
                  <a:lnTo>
                    <a:pt x="0" y="5778500"/>
                  </a:lnTo>
                  <a:close/>
                </a:path>
              </a:pathLst>
            </a:custGeom>
            <a:blipFill rotWithShape="1">
              <a:blip r:embed="rId4">
                <a:alphaModFix/>
              </a:blip>
              <a:stretch>
                <a:fillRect b="0" l="-4942" r="-4941" t="0"/>
              </a:stretch>
            </a:blipFill>
            <a:ln>
              <a:noFill/>
            </a:ln>
          </p:spPr>
        </p:sp>
        <p:sp>
          <p:nvSpPr>
            <p:cNvPr id="185" name="Google Shape;185;p29"/>
            <p:cNvSpPr/>
            <p:nvPr/>
          </p:nvSpPr>
          <p:spPr>
            <a:xfrm>
              <a:off x="0" y="0"/>
              <a:ext cx="6324600" cy="6032500"/>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a:ln>
              <a:noFill/>
            </a:ln>
          </p:spPr>
        </p:sp>
      </p:grpSp>
      <p:grpSp>
        <p:nvGrpSpPr>
          <p:cNvPr id="186" name="Google Shape;186;p29"/>
          <p:cNvGrpSpPr/>
          <p:nvPr/>
        </p:nvGrpSpPr>
        <p:grpSpPr>
          <a:xfrm>
            <a:off x="4773498" y="800244"/>
            <a:ext cx="4097395" cy="4187130"/>
            <a:chOff x="0" y="-38100"/>
            <a:chExt cx="2158299" cy="2205567"/>
          </a:xfrm>
        </p:grpSpPr>
        <p:sp>
          <p:nvSpPr>
            <p:cNvPr id="187" name="Google Shape;187;p29"/>
            <p:cNvSpPr/>
            <p:nvPr/>
          </p:nvSpPr>
          <p:spPr>
            <a:xfrm>
              <a:off x="0" y="0"/>
              <a:ext cx="2158299" cy="2167467"/>
            </a:xfrm>
            <a:custGeom>
              <a:rect b="b" l="l" r="r" t="t"/>
              <a:pathLst>
                <a:path extrusionOk="0" h="2167467" w="2158299">
                  <a:moveTo>
                    <a:pt x="0" y="0"/>
                  </a:moveTo>
                  <a:lnTo>
                    <a:pt x="2158299" y="0"/>
                  </a:lnTo>
                  <a:lnTo>
                    <a:pt x="2158299" y="2167467"/>
                  </a:lnTo>
                  <a:lnTo>
                    <a:pt x="0" y="2167467"/>
                  </a:lnTo>
                  <a:close/>
                </a:path>
              </a:pathLst>
            </a:custGeom>
            <a:solidFill>
              <a:srgbClr val="FFFFFF">
                <a:alpha val="86666"/>
              </a:srgbClr>
            </a:solidFill>
            <a:ln>
              <a:noFill/>
            </a:ln>
          </p:spPr>
        </p:sp>
        <p:sp>
          <p:nvSpPr>
            <p:cNvPr id="188" name="Google Shape;188;p29"/>
            <p:cNvSpPr txBox="1"/>
            <p:nvPr/>
          </p:nvSpPr>
          <p:spPr>
            <a:xfrm>
              <a:off x="0" y="-38100"/>
              <a:ext cx="215829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9" name="Google Shape;189;p29"/>
          <p:cNvSpPr txBox="1"/>
          <p:nvPr/>
        </p:nvSpPr>
        <p:spPr>
          <a:xfrm>
            <a:off x="4773498" y="711224"/>
            <a:ext cx="4097395" cy="3735768"/>
          </a:xfrm>
          <a:prstGeom prst="rect">
            <a:avLst/>
          </a:prstGeom>
          <a:noFill/>
          <a:ln>
            <a:noFill/>
          </a:ln>
        </p:spPr>
        <p:txBody>
          <a:bodyPr anchorCtr="0" anchor="t" bIns="0" lIns="0" spcFirstLastPara="1" rIns="0" wrap="square" tIns="0">
            <a:spAutoFit/>
          </a:bodyPr>
          <a:lstStyle/>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Penobscot</a:t>
            </a:r>
            <a:endParaRPr sz="700"/>
          </a:p>
          <a:p>
            <a:pPr indent="0" lvl="0" marL="0" marR="0" rtl="0" algn="ctr">
              <a:lnSpc>
                <a:spcPct val="250000"/>
              </a:lnSpc>
              <a:spcBef>
                <a:spcPts val="0"/>
              </a:spcBef>
              <a:spcAft>
                <a:spcPts val="0"/>
              </a:spcAft>
              <a:buNone/>
            </a:pPr>
            <a:r>
              <a:rPr b="0" i="0" lang="en" sz="1900" u="none" cap="none" strike="noStrike">
                <a:solidFill>
                  <a:srgbClr val="324842"/>
                </a:solidFill>
                <a:latin typeface="Arial"/>
                <a:ea typeface="Arial"/>
                <a:cs typeface="Arial"/>
                <a:sym typeface="Arial"/>
              </a:rPr>
              <a:t>Primarily located in central Maine, the Penobscot people are known for their expertise in river navigation and their historical ties to the Penobscot River.</a:t>
            </a:r>
            <a:endParaRPr sz="700"/>
          </a:p>
          <a:p>
            <a:pPr indent="0" lvl="0" marL="0" marR="0" rtl="0" algn="ctr">
              <a:lnSpc>
                <a:spcPct val="250000"/>
              </a:lnSpc>
              <a:spcBef>
                <a:spcPts val="0"/>
              </a:spcBef>
              <a:spcAft>
                <a:spcPts val="0"/>
              </a:spcAft>
              <a:buNone/>
            </a:pPr>
            <a:r>
              <a:t/>
            </a:r>
            <a:endParaRPr b="0" i="0" sz="1900" u="none" cap="none" strike="noStrike">
              <a:solidFill>
                <a:srgbClr val="324842"/>
              </a:solidFill>
              <a:latin typeface="Arial"/>
              <a:ea typeface="Arial"/>
              <a:cs typeface="Arial"/>
              <a:sym typeface="Arial"/>
            </a:endParaRPr>
          </a:p>
        </p:txBody>
      </p:sp>
      <p:sp>
        <p:nvSpPr>
          <p:cNvPr id="190" name="Google Shape;190;p29"/>
          <p:cNvSpPr txBox="1"/>
          <p:nvPr/>
        </p:nvSpPr>
        <p:spPr>
          <a:xfrm>
            <a:off x="257957" y="166262"/>
            <a:ext cx="8652407" cy="859287"/>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 sz="6000" u="none" cap="none" strike="noStrike">
                <a:solidFill>
                  <a:srgbClr val="324842"/>
                </a:solidFill>
                <a:latin typeface="Arial"/>
                <a:ea typeface="Arial"/>
                <a:cs typeface="Arial"/>
                <a:sym typeface="Arial"/>
              </a:rPr>
              <a:t>Wabanaki 5 nations</a:t>
            </a:r>
            <a:endParaRPr sz="700"/>
          </a:p>
        </p:txBody>
      </p:sp>
      <p:cxnSp>
        <p:nvCxnSpPr>
          <p:cNvPr id="191" name="Google Shape;191;p29"/>
          <p:cNvCxnSpPr/>
          <p:nvPr/>
        </p:nvCxnSpPr>
        <p:spPr>
          <a:xfrm rot="10800000">
            <a:off x="2055686" y="2736271"/>
            <a:ext cx="2717813" cy="0"/>
          </a:xfrm>
          <a:prstGeom prst="straightConnector1">
            <a:avLst/>
          </a:prstGeom>
          <a:noFill/>
          <a:ln cap="flat" cmpd="sng" w="190500">
            <a:solidFill>
              <a:srgbClr val="30645A"/>
            </a:solidFill>
            <a:prstDash val="solid"/>
            <a:round/>
            <a:headEnd len="sm" w="sm" type="none"/>
            <a:tailEnd len="med" w="med" type="stealth"/>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197" name="Google Shape;197;p30"/>
          <p:cNvGrpSpPr/>
          <p:nvPr/>
        </p:nvGrpSpPr>
        <p:grpSpPr>
          <a:xfrm>
            <a:off x="257957" y="872574"/>
            <a:ext cx="4314043" cy="4114800"/>
            <a:chOff x="0" y="0"/>
            <a:chExt cx="6324600" cy="6032500"/>
          </a:xfrm>
        </p:grpSpPr>
        <p:sp>
          <p:nvSpPr>
            <p:cNvPr id="198" name="Google Shape;198;p30"/>
            <p:cNvSpPr/>
            <p:nvPr/>
          </p:nvSpPr>
          <p:spPr>
            <a:xfrm>
              <a:off x="127000" y="127000"/>
              <a:ext cx="6070600" cy="5778500"/>
            </a:xfrm>
            <a:custGeom>
              <a:rect b="b" l="l" r="r" t="t"/>
              <a:pathLst>
                <a:path extrusionOk="0" h="5778500" w="6070600">
                  <a:moveTo>
                    <a:pt x="0" y="0"/>
                  </a:moveTo>
                  <a:lnTo>
                    <a:pt x="6070600" y="0"/>
                  </a:lnTo>
                  <a:lnTo>
                    <a:pt x="6070600" y="5778500"/>
                  </a:lnTo>
                  <a:lnTo>
                    <a:pt x="0" y="5778500"/>
                  </a:lnTo>
                  <a:close/>
                </a:path>
              </a:pathLst>
            </a:custGeom>
            <a:blipFill rotWithShape="1">
              <a:blip r:embed="rId4">
                <a:alphaModFix/>
              </a:blip>
              <a:stretch>
                <a:fillRect b="0" l="-4942" r="-4941" t="0"/>
              </a:stretch>
            </a:blipFill>
            <a:ln>
              <a:noFill/>
            </a:ln>
          </p:spPr>
        </p:sp>
        <p:sp>
          <p:nvSpPr>
            <p:cNvPr id="199" name="Google Shape;199;p30"/>
            <p:cNvSpPr/>
            <p:nvPr/>
          </p:nvSpPr>
          <p:spPr>
            <a:xfrm>
              <a:off x="0" y="0"/>
              <a:ext cx="6324600" cy="6032500"/>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a:ln>
              <a:noFill/>
            </a:ln>
          </p:spPr>
        </p:sp>
      </p:grpSp>
      <p:grpSp>
        <p:nvGrpSpPr>
          <p:cNvPr id="200" name="Google Shape;200;p30"/>
          <p:cNvGrpSpPr/>
          <p:nvPr/>
        </p:nvGrpSpPr>
        <p:grpSpPr>
          <a:xfrm>
            <a:off x="4773498" y="800244"/>
            <a:ext cx="4097395" cy="4187130"/>
            <a:chOff x="0" y="-38100"/>
            <a:chExt cx="2158299" cy="2205567"/>
          </a:xfrm>
        </p:grpSpPr>
        <p:sp>
          <p:nvSpPr>
            <p:cNvPr id="201" name="Google Shape;201;p30"/>
            <p:cNvSpPr/>
            <p:nvPr/>
          </p:nvSpPr>
          <p:spPr>
            <a:xfrm>
              <a:off x="0" y="0"/>
              <a:ext cx="2158299" cy="2167467"/>
            </a:xfrm>
            <a:custGeom>
              <a:rect b="b" l="l" r="r" t="t"/>
              <a:pathLst>
                <a:path extrusionOk="0" h="2167467" w="2158299">
                  <a:moveTo>
                    <a:pt x="0" y="0"/>
                  </a:moveTo>
                  <a:lnTo>
                    <a:pt x="2158299" y="0"/>
                  </a:lnTo>
                  <a:lnTo>
                    <a:pt x="2158299" y="2167467"/>
                  </a:lnTo>
                  <a:lnTo>
                    <a:pt x="0" y="2167467"/>
                  </a:lnTo>
                  <a:close/>
                </a:path>
              </a:pathLst>
            </a:custGeom>
            <a:solidFill>
              <a:srgbClr val="FFFFFF">
                <a:alpha val="86666"/>
              </a:srgbClr>
            </a:solidFill>
            <a:ln>
              <a:noFill/>
            </a:ln>
          </p:spPr>
        </p:sp>
        <p:sp>
          <p:nvSpPr>
            <p:cNvPr id="202" name="Google Shape;202;p30"/>
            <p:cNvSpPr txBox="1"/>
            <p:nvPr/>
          </p:nvSpPr>
          <p:spPr>
            <a:xfrm>
              <a:off x="0" y="-38100"/>
              <a:ext cx="215829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3" name="Google Shape;203;p30"/>
          <p:cNvSpPr txBox="1"/>
          <p:nvPr/>
        </p:nvSpPr>
        <p:spPr>
          <a:xfrm>
            <a:off x="4773498" y="711224"/>
            <a:ext cx="4097395" cy="3735768"/>
          </a:xfrm>
          <a:prstGeom prst="rect">
            <a:avLst/>
          </a:prstGeom>
          <a:noFill/>
          <a:ln>
            <a:noFill/>
          </a:ln>
        </p:spPr>
        <p:txBody>
          <a:bodyPr anchorCtr="0" anchor="t" bIns="0" lIns="0" spcFirstLastPara="1" rIns="0" wrap="square" tIns="0">
            <a:spAutoFit/>
          </a:bodyPr>
          <a:lstStyle/>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Passamaquoddy</a:t>
            </a:r>
            <a:endParaRPr sz="700"/>
          </a:p>
          <a:p>
            <a:pPr indent="0" lvl="0" marL="0" marR="0" rtl="0" algn="ctr">
              <a:lnSpc>
                <a:spcPct val="250000"/>
              </a:lnSpc>
              <a:spcBef>
                <a:spcPts val="0"/>
              </a:spcBef>
              <a:spcAft>
                <a:spcPts val="0"/>
              </a:spcAft>
              <a:buNone/>
            </a:pPr>
            <a:r>
              <a:rPr b="0" i="0" lang="en" sz="1900" u="none" cap="none" strike="noStrike">
                <a:solidFill>
                  <a:srgbClr val="324842"/>
                </a:solidFill>
                <a:latin typeface="Arial"/>
                <a:ea typeface="Arial"/>
                <a:cs typeface="Arial"/>
                <a:sym typeface="Arial"/>
              </a:rPr>
              <a:t>Residing primarily in the coastal areas of Maine and parts of New Brunswick, Canada, the Passamaquoddy are known for their fishing, hunting, and canoe-building traditions.</a:t>
            </a:r>
            <a:endParaRPr sz="700"/>
          </a:p>
        </p:txBody>
      </p:sp>
      <p:sp>
        <p:nvSpPr>
          <p:cNvPr id="204" name="Google Shape;204;p30"/>
          <p:cNvSpPr txBox="1"/>
          <p:nvPr/>
        </p:nvSpPr>
        <p:spPr>
          <a:xfrm>
            <a:off x="257957" y="166262"/>
            <a:ext cx="8652407" cy="859287"/>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 sz="6000" u="none" cap="none" strike="noStrike">
                <a:solidFill>
                  <a:srgbClr val="324842"/>
                </a:solidFill>
                <a:latin typeface="Arial"/>
                <a:ea typeface="Arial"/>
                <a:cs typeface="Arial"/>
                <a:sym typeface="Arial"/>
              </a:rPr>
              <a:t>Wabanaki 5 nations</a:t>
            </a:r>
            <a:endParaRPr sz="700"/>
          </a:p>
        </p:txBody>
      </p:sp>
      <p:cxnSp>
        <p:nvCxnSpPr>
          <p:cNvPr id="205" name="Google Shape;205;p30"/>
          <p:cNvCxnSpPr/>
          <p:nvPr/>
        </p:nvCxnSpPr>
        <p:spPr>
          <a:xfrm rot="10800000">
            <a:off x="2414979" y="2524125"/>
            <a:ext cx="2157022" cy="47625"/>
          </a:xfrm>
          <a:prstGeom prst="straightConnector1">
            <a:avLst/>
          </a:prstGeom>
          <a:noFill/>
          <a:ln cap="flat" cmpd="sng" w="190500">
            <a:solidFill>
              <a:srgbClr val="30645A"/>
            </a:solidFill>
            <a:prstDash val="solid"/>
            <a:round/>
            <a:headEnd len="sm" w="sm" type="none"/>
            <a:tailEnd len="med" w="med" type="stealth"/>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11" name="Google Shape;211;p31"/>
          <p:cNvGrpSpPr/>
          <p:nvPr/>
        </p:nvGrpSpPr>
        <p:grpSpPr>
          <a:xfrm>
            <a:off x="257957" y="872574"/>
            <a:ext cx="4314043" cy="4114800"/>
            <a:chOff x="0" y="0"/>
            <a:chExt cx="6324600" cy="6032500"/>
          </a:xfrm>
        </p:grpSpPr>
        <p:sp>
          <p:nvSpPr>
            <p:cNvPr id="212" name="Google Shape;212;p31"/>
            <p:cNvSpPr/>
            <p:nvPr/>
          </p:nvSpPr>
          <p:spPr>
            <a:xfrm>
              <a:off x="127000" y="127000"/>
              <a:ext cx="6070600" cy="5778500"/>
            </a:xfrm>
            <a:custGeom>
              <a:rect b="b" l="l" r="r" t="t"/>
              <a:pathLst>
                <a:path extrusionOk="0" h="5778500" w="6070600">
                  <a:moveTo>
                    <a:pt x="0" y="0"/>
                  </a:moveTo>
                  <a:lnTo>
                    <a:pt x="6070600" y="0"/>
                  </a:lnTo>
                  <a:lnTo>
                    <a:pt x="6070600" y="5778500"/>
                  </a:lnTo>
                  <a:lnTo>
                    <a:pt x="0" y="5778500"/>
                  </a:lnTo>
                  <a:close/>
                </a:path>
              </a:pathLst>
            </a:custGeom>
            <a:blipFill rotWithShape="1">
              <a:blip r:embed="rId4">
                <a:alphaModFix/>
              </a:blip>
              <a:stretch>
                <a:fillRect b="0" l="-4942" r="-4941" t="0"/>
              </a:stretch>
            </a:blipFill>
            <a:ln>
              <a:noFill/>
            </a:ln>
          </p:spPr>
        </p:sp>
        <p:sp>
          <p:nvSpPr>
            <p:cNvPr id="213" name="Google Shape;213;p31"/>
            <p:cNvSpPr/>
            <p:nvPr/>
          </p:nvSpPr>
          <p:spPr>
            <a:xfrm>
              <a:off x="0" y="0"/>
              <a:ext cx="6324600" cy="6032500"/>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a:ln>
              <a:noFill/>
            </a:ln>
          </p:spPr>
        </p:sp>
      </p:grpSp>
      <p:grpSp>
        <p:nvGrpSpPr>
          <p:cNvPr id="214" name="Google Shape;214;p31"/>
          <p:cNvGrpSpPr/>
          <p:nvPr/>
        </p:nvGrpSpPr>
        <p:grpSpPr>
          <a:xfrm>
            <a:off x="4772932" y="808322"/>
            <a:ext cx="4097395" cy="4187130"/>
            <a:chOff x="0" y="-38100"/>
            <a:chExt cx="2158299" cy="2205567"/>
          </a:xfrm>
        </p:grpSpPr>
        <p:sp>
          <p:nvSpPr>
            <p:cNvPr id="215" name="Google Shape;215;p31"/>
            <p:cNvSpPr/>
            <p:nvPr/>
          </p:nvSpPr>
          <p:spPr>
            <a:xfrm>
              <a:off x="0" y="0"/>
              <a:ext cx="2158299" cy="2167467"/>
            </a:xfrm>
            <a:custGeom>
              <a:rect b="b" l="l" r="r" t="t"/>
              <a:pathLst>
                <a:path extrusionOk="0" h="2167467" w="2158299">
                  <a:moveTo>
                    <a:pt x="0" y="0"/>
                  </a:moveTo>
                  <a:lnTo>
                    <a:pt x="2158299" y="0"/>
                  </a:lnTo>
                  <a:lnTo>
                    <a:pt x="2158299" y="2167467"/>
                  </a:lnTo>
                  <a:lnTo>
                    <a:pt x="0" y="2167467"/>
                  </a:lnTo>
                  <a:close/>
                </a:path>
              </a:pathLst>
            </a:custGeom>
            <a:solidFill>
              <a:srgbClr val="FFFFFF">
                <a:alpha val="86666"/>
              </a:srgbClr>
            </a:solidFill>
            <a:ln>
              <a:noFill/>
            </a:ln>
          </p:spPr>
        </p:sp>
        <p:sp>
          <p:nvSpPr>
            <p:cNvPr id="216" name="Google Shape;216;p31"/>
            <p:cNvSpPr txBox="1"/>
            <p:nvPr/>
          </p:nvSpPr>
          <p:spPr>
            <a:xfrm>
              <a:off x="0" y="-38100"/>
              <a:ext cx="215829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7" name="Google Shape;217;p31"/>
          <p:cNvSpPr txBox="1"/>
          <p:nvPr/>
        </p:nvSpPr>
        <p:spPr>
          <a:xfrm>
            <a:off x="4846021" y="711224"/>
            <a:ext cx="3952350" cy="4186111"/>
          </a:xfrm>
          <a:prstGeom prst="rect">
            <a:avLst/>
          </a:prstGeom>
          <a:noFill/>
          <a:ln>
            <a:noFill/>
          </a:ln>
        </p:spPr>
        <p:txBody>
          <a:bodyPr anchorCtr="0" anchor="t" bIns="0" lIns="0" spcFirstLastPara="1" rIns="0" wrap="square" tIns="0">
            <a:spAutoFit/>
          </a:bodyPr>
          <a:lstStyle/>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Micmac (Mi’kmaq)</a:t>
            </a:r>
            <a:endParaRPr sz="700"/>
          </a:p>
          <a:p>
            <a:pPr indent="0" lvl="0" marL="0" marR="0" rtl="0" algn="just">
              <a:lnSpc>
                <a:spcPct val="250000"/>
              </a:lnSpc>
              <a:spcBef>
                <a:spcPts val="0"/>
              </a:spcBef>
              <a:spcAft>
                <a:spcPts val="0"/>
              </a:spcAft>
              <a:buNone/>
            </a:pPr>
            <a:r>
              <a:rPr b="0" i="0" lang="en" sz="1900" u="none" cap="none" strike="noStrike">
                <a:solidFill>
                  <a:srgbClr val="324842"/>
                </a:solidFill>
                <a:latin typeface="Arial"/>
                <a:ea typeface="Arial"/>
                <a:cs typeface="Arial"/>
                <a:sym typeface="Arial"/>
              </a:rPr>
              <a:t>The Mi'kmaq live in the eastern provinces of Canada (Nova Scotia, New Brunswick, Prince Edward Island) and parts of Maine. They are known for their maritime culture, particularly fishing and boat-building.</a:t>
            </a:r>
            <a:endParaRPr sz="700"/>
          </a:p>
        </p:txBody>
      </p:sp>
      <p:sp>
        <p:nvSpPr>
          <p:cNvPr id="218" name="Google Shape;218;p31"/>
          <p:cNvSpPr txBox="1"/>
          <p:nvPr/>
        </p:nvSpPr>
        <p:spPr>
          <a:xfrm>
            <a:off x="257957" y="166262"/>
            <a:ext cx="8652407" cy="859287"/>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 sz="6000" u="none" cap="none" strike="noStrike">
                <a:solidFill>
                  <a:srgbClr val="324842"/>
                </a:solidFill>
                <a:latin typeface="Arial"/>
                <a:ea typeface="Arial"/>
                <a:cs typeface="Arial"/>
                <a:sym typeface="Arial"/>
              </a:rPr>
              <a:t>Wabanaki 5 nations</a:t>
            </a:r>
            <a:endParaRPr sz="700"/>
          </a:p>
        </p:txBody>
      </p:sp>
      <p:cxnSp>
        <p:nvCxnSpPr>
          <p:cNvPr id="219" name="Google Shape;219;p31"/>
          <p:cNvCxnSpPr/>
          <p:nvPr/>
        </p:nvCxnSpPr>
        <p:spPr>
          <a:xfrm rot="10800000">
            <a:off x="3414026" y="2921895"/>
            <a:ext cx="1358906" cy="16158"/>
          </a:xfrm>
          <a:prstGeom prst="straightConnector1">
            <a:avLst/>
          </a:prstGeom>
          <a:noFill/>
          <a:ln cap="flat" cmpd="sng" w="190500">
            <a:solidFill>
              <a:srgbClr val="30645A"/>
            </a:solidFill>
            <a:prstDash val="solid"/>
            <a:round/>
            <a:headEnd len="sm" w="sm" type="none"/>
            <a:tailEnd len="med" w="med" type="stealth"/>
          </a:ln>
        </p:spPr>
      </p:cxnSp>
      <p:cxnSp>
        <p:nvCxnSpPr>
          <p:cNvPr id="220" name="Google Shape;220;p31"/>
          <p:cNvCxnSpPr/>
          <p:nvPr/>
        </p:nvCxnSpPr>
        <p:spPr>
          <a:xfrm rot="10800000">
            <a:off x="2803228" y="1475491"/>
            <a:ext cx="1969704" cy="0"/>
          </a:xfrm>
          <a:prstGeom prst="straightConnector1">
            <a:avLst/>
          </a:prstGeom>
          <a:noFill/>
          <a:ln cap="flat" cmpd="sng" w="190500">
            <a:solidFill>
              <a:srgbClr val="30645A"/>
            </a:solidFill>
            <a:prstDash val="solid"/>
            <a:round/>
            <a:headEnd len="sm" w="sm" type="none"/>
            <a:tailEnd len="med" w="med" type="stealth"/>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26" name="Google Shape;226;p32"/>
          <p:cNvGrpSpPr/>
          <p:nvPr/>
        </p:nvGrpSpPr>
        <p:grpSpPr>
          <a:xfrm>
            <a:off x="257957" y="872574"/>
            <a:ext cx="4314043" cy="4114800"/>
            <a:chOff x="0" y="0"/>
            <a:chExt cx="6324600" cy="6032500"/>
          </a:xfrm>
        </p:grpSpPr>
        <p:sp>
          <p:nvSpPr>
            <p:cNvPr id="227" name="Google Shape;227;p32"/>
            <p:cNvSpPr/>
            <p:nvPr/>
          </p:nvSpPr>
          <p:spPr>
            <a:xfrm>
              <a:off x="127000" y="127000"/>
              <a:ext cx="6070600" cy="5778500"/>
            </a:xfrm>
            <a:custGeom>
              <a:rect b="b" l="l" r="r" t="t"/>
              <a:pathLst>
                <a:path extrusionOk="0" h="5778500" w="6070600">
                  <a:moveTo>
                    <a:pt x="0" y="0"/>
                  </a:moveTo>
                  <a:lnTo>
                    <a:pt x="6070600" y="0"/>
                  </a:lnTo>
                  <a:lnTo>
                    <a:pt x="6070600" y="5778500"/>
                  </a:lnTo>
                  <a:lnTo>
                    <a:pt x="0" y="5778500"/>
                  </a:lnTo>
                  <a:close/>
                </a:path>
              </a:pathLst>
            </a:custGeom>
            <a:blipFill rotWithShape="1">
              <a:blip r:embed="rId4">
                <a:alphaModFix/>
              </a:blip>
              <a:stretch>
                <a:fillRect b="0" l="-4942" r="-4941" t="0"/>
              </a:stretch>
            </a:blipFill>
            <a:ln>
              <a:noFill/>
            </a:ln>
          </p:spPr>
        </p:sp>
        <p:sp>
          <p:nvSpPr>
            <p:cNvPr id="228" name="Google Shape;228;p32"/>
            <p:cNvSpPr/>
            <p:nvPr/>
          </p:nvSpPr>
          <p:spPr>
            <a:xfrm>
              <a:off x="0" y="0"/>
              <a:ext cx="6324600" cy="6032500"/>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a:ln>
              <a:noFill/>
            </a:ln>
          </p:spPr>
        </p:sp>
      </p:grpSp>
      <p:grpSp>
        <p:nvGrpSpPr>
          <p:cNvPr id="229" name="Google Shape;229;p32"/>
          <p:cNvGrpSpPr/>
          <p:nvPr/>
        </p:nvGrpSpPr>
        <p:grpSpPr>
          <a:xfrm>
            <a:off x="4773498" y="800244"/>
            <a:ext cx="4097395" cy="4187130"/>
            <a:chOff x="0" y="-38100"/>
            <a:chExt cx="2158299" cy="2205567"/>
          </a:xfrm>
        </p:grpSpPr>
        <p:sp>
          <p:nvSpPr>
            <p:cNvPr id="230" name="Google Shape;230;p32"/>
            <p:cNvSpPr/>
            <p:nvPr/>
          </p:nvSpPr>
          <p:spPr>
            <a:xfrm>
              <a:off x="0" y="0"/>
              <a:ext cx="2158299" cy="2167467"/>
            </a:xfrm>
            <a:custGeom>
              <a:rect b="b" l="l" r="r" t="t"/>
              <a:pathLst>
                <a:path extrusionOk="0" h="2167467" w="2158299">
                  <a:moveTo>
                    <a:pt x="0" y="0"/>
                  </a:moveTo>
                  <a:lnTo>
                    <a:pt x="2158299" y="0"/>
                  </a:lnTo>
                  <a:lnTo>
                    <a:pt x="2158299" y="2167467"/>
                  </a:lnTo>
                  <a:lnTo>
                    <a:pt x="0" y="2167467"/>
                  </a:lnTo>
                  <a:close/>
                </a:path>
              </a:pathLst>
            </a:custGeom>
            <a:solidFill>
              <a:srgbClr val="FFFFFF">
                <a:alpha val="86666"/>
              </a:srgbClr>
            </a:solidFill>
            <a:ln>
              <a:noFill/>
            </a:ln>
          </p:spPr>
        </p:sp>
        <p:sp>
          <p:nvSpPr>
            <p:cNvPr id="231" name="Google Shape;231;p32"/>
            <p:cNvSpPr txBox="1"/>
            <p:nvPr/>
          </p:nvSpPr>
          <p:spPr>
            <a:xfrm>
              <a:off x="0" y="-38100"/>
              <a:ext cx="215829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2" name="Google Shape;232;p32"/>
          <p:cNvSpPr txBox="1"/>
          <p:nvPr/>
        </p:nvSpPr>
        <p:spPr>
          <a:xfrm>
            <a:off x="4846021" y="711224"/>
            <a:ext cx="3952350" cy="4267708"/>
          </a:xfrm>
          <a:prstGeom prst="rect">
            <a:avLst/>
          </a:prstGeom>
          <a:noFill/>
          <a:ln>
            <a:noFill/>
          </a:ln>
        </p:spPr>
        <p:txBody>
          <a:bodyPr anchorCtr="0" anchor="t" bIns="0" lIns="0" spcFirstLastPara="1" rIns="0" wrap="square" tIns="0">
            <a:spAutoFit/>
          </a:bodyPr>
          <a:lstStyle/>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Maliseet (Wolastoqiyik)</a:t>
            </a:r>
            <a:endParaRPr sz="700"/>
          </a:p>
          <a:p>
            <a:pPr indent="0" lvl="0" marL="0" marR="0" rtl="0" algn="just">
              <a:lnSpc>
                <a:spcPct val="250000"/>
              </a:lnSpc>
              <a:spcBef>
                <a:spcPts val="0"/>
              </a:spcBef>
              <a:spcAft>
                <a:spcPts val="0"/>
              </a:spcAft>
              <a:buNone/>
            </a:pPr>
            <a:r>
              <a:rPr b="0" i="0" lang="en" sz="1900" u="none" cap="none" strike="noStrike">
                <a:solidFill>
                  <a:srgbClr val="324842"/>
                </a:solidFill>
                <a:latin typeface="Arial"/>
                <a:ea typeface="Arial"/>
                <a:cs typeface="Arial"/>
                <a:sym typeface="Arial"/>
              </a:rPr>
              <a:t>The Maliseet people are primarily located in the regions of New Brunswick, Canada, and parts of Maine. They have a deep cultural connection to the St. John River, which is central to their way of life.</a:t>
            </a:r>
            <a:endParaRPr sz="700"/>
          </a:p>
        </p:txBody>
      </p:sp>
      <p:sp>
        <p:nvSpPr>
          <p:cNvPr id="233" name="Google Shape;233;p32"/>
          <p:cNvSpPr txBox="1"/>
          <p:nvPr/>
        </p:nvSpPr>
        <p:spPr>
          <a:xfrm>
            <a:off x="257957" y="166262"/>
            <a:ext cx="8652407" cy="859287"/>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 sz="6000" u="none" cap="none" strike="noStrike">
                <a:solidFill>
                  <a:srgbClr val="324842"/>
                </a:solidFill>
                <a:latin typeface="Arial"/>
                <a:ea typeface="Arial"/>
                <a:cs typeface="Arial"/>
                <a:sym typeface="Arial"/>
              </a:rPr>
              <a:t>Wabanaki 5 nations</a:t>
            </a:r>
            <a:endParaRPr sz="700"/>
          </a:p>
        </p:txBody>
      </p:sp>
      <p:cxnSp>
        <p:nvCxnSpPr>
          <p:cNvPr id="234" name="Google Shape;234;p32"/>
          <p:cNvCxnSpPr/>
          <p:nvPr/>
        </p:nvCxnSpPr>
        <p:spPr>
          <a:xfrm rot="10800000">
            <a:off x="2414978" y="1921785"/>
            <a:ext cx="2358520" cy="0"/>
          </a:xfrm>
          <a:prstGeom prst="straightConnector1">
            <a:avLst/>
          </a:prstGeom>
          <a:noFill/>
          <a:ln cap="flat" cmpd="sng" w="190500">
            <a:solidFill>
              <a:srgbClr val="30645A"/>
            </a:solidFill>
            <a:prstDash val="solid"/>
            <a:round/>
            <a:headEnd len="sm" w="sm" type="none"/>
            <a:tailEnd len="med" w="med" type="stealth"/>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0609" l="0" r="0" t="-41095"/>
            </a:stretch>
          </a:blipFill>
          <a:ln>
            <a:noFill/>
          </a:ln>
        </p:spPr>
      </p:sp>
      <p:grpSp>
        <p:nvGrpSpPr>
          <p:cNvPr id="240" name="Google Shape;240;p33"/>
          <p:cNvGrpSpPr/>
          <p:nvPr/>
        </p:nvGrpSpPr>
        <p:grpSpPr>
          <a:xfrm>
            <a:off x="257957" y="872574"/>
            <a:ext cx="4314043" cy="4114800"/>
            <a:chOff x="0" y="0"/>
            <a:chExt cx="6324600" cy="6032500"/>
          </a:xfrm>
        </p:grpSpPr>
        <p:sp>
          <p:nvSpPr>
            <p:cNvPr id="241" name="Google Shape;241;p33"/>
            <p:cNvSpPr/>
            <p:nvPr/>
          </p:nvSpPr>
          <p:spPr>
            <a:xfrm>
              <a:off x="127000" y="127000"/>
              <a:ext cx="6070600" cy="5778500"/>
            </a:xfrm>
            <a:custGeom>
              <a:rect b="b" l="l" r="r" t="t"/>
              <a:pathLst>
                <a:path extrusionOk="0" h="5778500" w="6070600">
                  <a:moveTo>
                    <a:pt x="0" y="0"/>
                  </a:moveTo>
                  <a:lnTo>
                    <a:pt x="6070600" y="0"/>
                  </a:lnTo>
                  <a:lnTo>
                    <a:pt x="6070600" y="5778500"/>
                  </a:lnTo>
                  <a:lnTo>
                    <a:pt x="0" y="5778500"/>
                  </a:lnTo>
                  <a:close/>
                </a:path>
              </a:pathLst>
            </a:custGeom>
            <a:blipFill rotWithShape="1">
              <a:blip r:embed="rId4">
                <a:alphaModFix/>
              </a:blip>
              <a:stretch>
                <a:fillRect b="0" l="-4942" r="-4941" t="0"/>
              </a:stretch>
            </a:blipFill>
            <a:ln>
              <a:noFill/>
            </a:ln>
          </p:spPr>
        </p:sp>
        <p:sp>
          <p:nvSpPr>
            <p:cNvPr id="242" name="Google Shape;242;p33"/>
            <p:cNvSpPr/>
            <p:nvPr/>
          </p:nvSpPr>
          <p:spPr>
            <a:xfrm>
              <a:off x="0" y="0"/>
              <a:ext cx="6324600" cy="6032500"/>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a:ln>
              <a:noFill/>
            </a:ln>
          </p:spPr>
        </p:sp>
      </p:grpSp>
      <p:grpSp>
        <p:nvGrpSpPr>
          <p:cNvPr id="243" name="Google Shape;243;p33"/>
          <p:cNvGrpSpPr/>
          <p:nvPr/>
        </p:nvGrpSpPr>
        <p:grpSpPr>
          <a:xfrm>
            <a:off x="4773498" y="800244"/>
            <a:ext cx="4097395" cy="4187130"/>
            <a:chOff x="0" y="-38100"/>
            <a:chExt cx="2158299" cy="2205567"/>
          </a:xfrm>
        </p:grpSpPr>
        <p:sp>
          <p:nvSpPr>
            <p:cNvPr id="244" name="Google Shape;244;p33"/>
            <p:cNvSpPr/>
            <p:nvPr/>
          </p:nvSpPr>
          <p:spPr>
            <a:xfrm>
              <a:off x="0" y="0"/>
              <a:ext cx="2158299" cy="2167467"/>
            </a:xfrm>
            <a:custGeom>
              <a:rect b="b" l="l" r="r" t="t"/>
              <a:pathLst>
                <a:path extrusionOk="0" h="2167467" w="2158299">
                  <a:moveTo>
                    <a:pt x="0" y="0"/>
                  </a:moveTo>
                  <a:lnTo>
                    <a:pt x="2158299" y="0"/>
                  </a:lnTo>
                  <a:lnTo>
                    <a:pt x="2158299" y="2167467"/>
                  </a:lnTo>
                  <a:lnTo>
                    <a:pt x="0" y="2167467"/>
                  </a:lnTo>
                  <a:close/>
                </a:path>
              </a:pathLst>
            </a:custGeom>
            <a:solidFill>
              <a:srgbClr val="FFFFFF">
                <a:alpha val="86666"/>
              </a:srgbClr>
            </a:solidFill>
            <a:ln>
              <a:noFill/>
            </a:ln>
          </p:spPr>
        </p:sp>
        <p:sp>
          <p:nvSpPr>
            <p:cNvPr id="245" name="Google Shape;245;p33"/>
            <p:cNvSpPr txBox="1"/>
            <p:nvPr/>
          </p:nvSpPr>
          <p:spPr>
            <a:xfrm>
              <a:off x="0" y="-38100"/>
              <a:ext cx="215829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33"/>
          <p:cNvSpPr txBox="1"/>
          <p:nvPr/>
        </p:nvSpPr>
        <p:spPr>
          <a:xfrm>
            <a:off x="4846021" y="711224"/>
            <a:ext cx="3952350" cy="3667633"/>
          </a:xfrm>
          <a:prstGeom prst="rect">
            <a:avLst/>
          </a:prstGeom>
          <a:noFill/>
          <a:ln>
            <a:noFill/>
          </a:ln>
        </p:spPr>
        <p:txBody>
          <a:bodyPr anchorCtr="0" anchor="t" bIns="0" lIns="0" spcFirstLastPara="1" rIns="0" wrap="square" tIns="0">
            <a:spAutoFit/>
          </a:bodyPr>
          <a:lstStyle/>
          <a:p>
            <a:pPr indent="-228600" lvl="1" marL="469900" marR="0" rtl="0" algn="l">
              <a:lnSpc>
                <a:spcPct val="250034"/>
              </a:lnSpc>
              <a:spcBef>
                <a:spcPts val="0"/>
              </a:spcBef>
              <a:spcAft>
                <a:spcPts val="0"/>
              </a:spcAft>
              <a:buClr>
                <a:srgbClr val="324842"/>
              </a:buClr>
              <a:buSzPts val="2200"/>
              <a:buFont typeface="Arial"/>
              <a:buChar char="•"/>
            </a:pPr>
            <a:r>
              <a:rPr b="0" i="0" lang="en" sz="2200" u="none" cap="none" strike="noStrike">
                <a:solidFill>
                  <a:srgbClr val="324842"/>
                </a:solidFill>
                <a:latin typeface="Arial"/>
                <a:ea typeface="Arial"/>
                <a:cs typeface="Arial"/>
                <a:sym typeface="Arial"/>
              </a:rPr>
              <a:t>Abenaki</a:t>
            </a:r>
            <a:endParaRPr sz="700"/>
          </a:p>
          <a:p>
            <a:pPr indent="0" lvl="0" marL="0" marR="0" rtl="0" algn="l">
              <a:lnSpc>
                <a:spcPct val="250000"/>
              </a:lnSpc>
              <a:spcBef>
                <a:spcPts val="0"/>
              </a:spcBef>
              <a:spcAft>
                <a:spcPts val="0"/>
              </a:spcAft>
              <a:buNone/>
            </a:pPr>
            <a:r>
              <a:rPr b="0" i="0" lang="en" sz="1900" u="none" cap="none" strike="noStrike">
                <a:solidFill>
                  <a:srgbClr val="324842"/>
                </a:solidFill>
                <a:latin typeface="Arial"/>
                <a:ea typeface="Arial"/>
                <a:cs typeface="Arial"/>
                <a:sym typeface="Arial"/>
              </a:rPr>
              <a:t>The Abenaki historically lived in the areas that now encompass parts of Vermont, New Hampshire, and Quebec. They are known for their involvement in agriculture, hunting, and fishing.</a:t>
            </a:r>
            <a:endParaRPr sz="700"/>
          </a:p>
        </p:txBody>
      </p:sp>
      <p:sp>
        <p:nvSpPr>
          <p:cNvPr id="247" name="Google Shape;247;p33"/>
          <p:cNvSpPr txBox="1"/>
          <p:nvPr/>
        </p:nvSpPr>
        <p:spPr>
          <a:xfrm>
            <a:off x="257957" y="166262"/>
            <a:ext cx="8652407" cy="859287"/>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 sz="6000" u="none" cap="none" strike="noStrike">
                <a:solidFill>
                  <a:srgbClr val="324842"/>
                </a:solidFill>
                <a:latin typeface="Arial"/>
                <a:ea typeface="Arial"/>
                <a:cs typeface="Arial"/>
                <a:sym typeface="Arial"/>
              </a:rPr>
              <a:t>Wabanaki 5 nations</a:t>
            </a:r>
            <a:endParaRPr sz="700"/>
          </a:p>
        </p:txBody>
      </p:sp>
      <p:cxnSp>
        <p:nvCxnSpPr>
          <p:cNvPr id="248" name="Google Shape;248;p33"/>
          <p:cNvCxnSpPr/>
          <p:nvPr/>
        </p:nvCxnSpPr>
        <p:spPr>
          <a:xfrm rot="10800000">
            <a:off x="1274672" y="2882349"/>
            <a:ext cx="3498827" cy="47625"/>
          </a:xfrm>
          <a:prstGeom prst="straightConnector1">
            <a:avLst/>
          </a:prstGeom>
          <a:noFill/>
          <a:ln cap="flat" cmpd="sng" w="190500">
            <a:solidFill>
              <a:srgbClr val="30645A"/>
            </a:solidFill>
            <a:prstDash val="solid"/>
            <a:round/>
            <a:headEnd len="sm" w="sm" type="none"/>
            <a:tailEnd len="med" w="med" type="stealth"/>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