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73" r:id="rId2"/>
    <p:sldId id="277" r:id="rId3"/>
    <p:sldId id="276" r:id="rId4"/>
    <p:sldId id="339" r:id="rId5"/>
    <p:sldId id="325" r:id="rId6"/>
    <p:sldId id="314" r:id="rId7"/>
    <p:sldId id="287" r:id="rId8"/>
    <p:sldId id="261" r:id="rId9"/>
    <p:sldId id="344" r:id="rId10"/>
    <p:sldId id="342" r:id="rId11"/>
    <p:sldId id="312" r:id="rId12"/>
    <p:sldId id="271" r:id="rId13"/>
    <p:sldId id="284" r:id="rId14"/>
    <p:sldId id="290" r:id="rId15"/>
    <p:sldId id="304" r:id="rId16"/>
    <p:sldId id="291" r:id="rId17"/>
    <p:sldId id="315" r:id="rId18"/>
    <p:sldId id="272" r:id="rId19"/>
    <p:sldId id="302" r:id="rId20"/>
    <p:sldId id="320" r:id="rId21"/>
    <p:sldId id="332" r:id="rId22"/>
    <p:sldId id="340" r:id="rId23"/>
    <p:sldId id="313" r:id="rId24"/>
    <p:sldId id="305" r:id="rId25"/>
    <p:sldId id="323" r:id="rId26"/>
    <p:sldId id="319" r:id="rId27"/>
    <p:sldId id="286" r:id="rId28"/>
    <p:sldId id="318" r:id="rId29"/>
    <p:sldId id="278" r:id="rId30"/>
    <p:sldId id="296" r:id="rId31"/>
    <p:sldId id="341" r:id="rId32"/>
    <p:sldId id="311" r:id="rId33"/>
    <p:sldId id="338" r:id="rId34"/>
    <p:sldId id="333" r:id="rId35"/>
    <p:sldId id="330" r:id="rId36"/>
    <p:sldId id="337" r:id="rId37"/>
    <p:sldId id="331" r:id="rId38"/>
    <p:sldId id="329" r:id="rId39"/>
    <p:sldId id="343" r:id="rId40"/>
    <p:sldId id="335" r:id="rId41"/>
    <p:sldId id="334" r:id="rId42"/>
    <p:sldId id="299" r:id="rId43"/>
  </p:sldIdLst>
  <p:sldSz cx="10058400" cy="7772400"/>
  <p:notesSz cx="6858000" cy="9144000"/>
  <p:defaultTex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552" y="52"/>
      </p:cViewPr>
      <p:guideLst>
        <p:guide orient="horz" pos="2448"/>
        <p:guide pos="3168"/>
      </p:guideLst>
    </p:cSldViewPr>
  </p:slideViewPr>
  <p:notesTextViewPr>
    <p:cViewPr>
      <p:scale>
        <a:sx n="1" d="1"/>
        <a:sy n="1" d="1"/>
      </p:scale>
      <p:origin x="0" y="0"/>
    </p:cViewPr>
  </p:notesTextViewPr>
  <p:sorterViewPr>
    <p:cViewPr>
      <p:scale>
        <a:sx n="100" d="100"/>
        <a:sy n="100" d="100"/>
      </p:scale>
      <p:origin x="0" y="8784"/>
    </p:cViewPr>
  </p:sorterViewPr>
  <p:notesViewPr>
    <p:cSldViewPr>
      <p:cViewPr varScale="1">
        <p:scale>
          <a:sx n="99" d="100"/>
          <a:sy n="99" d="100"/>
        </p:scale>
        <p:origin x="-34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EAA66-18C2-4B96-849F-4921B44C87AA}" type="datetimeFigureOut">
              <a:rPr lang="en-US" smtClean="0"/>
              <a:pPr/>
              <a:t>4/15/2020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D179E-4CF9-4FA2-958E-7B9029344B46}" type="slidenum">
              <a:rPr lang="en-US" smtClean="0"/>
              <a:pPr/>
              <a:t>‹#›</a:t>
            </a:fld>
            <a:endParaRPr lang="en-US"/>
          </a:p>
        </p:txBody>
      </p:sp>
    </p:spTree>
    <p:extLst>
      <p:ext uri="{BB962C8B-B14F-4D97-AF65-F5344CB8AC3E}">
        <p14:creationId xmlns:p14="http://schemas.microsoft.com/office/powerpoint/2010/main" val="139021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D179E-4CF9-4FA2-958E-7B9029344B46}" type="slidenum">
              <a:rPr lang="en-US" smtClean="0"/>
              <a:pPr/>
              <a:t>1</a:t>
            </a:fld>
            <a:endParaRPr lang="en-US" dirty="0"/>
          </a:p>
        </p:txBody>
      </p:sp>
    </p:spTree>
    <p:extLst>
      <p:ext uri="{BB962C8B-B14F-4D97-AF65-F5344CB8AC3E}">
        <p14:creationId xmlns:p14="http://schemas.microsoft.com/office/powerpoint/2010/main" val="247131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r>
              <a:rPr lang="en-US" baseline="0" dirty="0"/>
              <a:t> </a:t>
            </a:r>
            <a:r>
              <a:rPr lang="en-US" baseline="0" dirty="0" err="1"/>
              <a:t>Phinney</a:t>
            </a:r>
            <a:r>
              <a:rPr lang="en-US" baseline="0" dirty="0"/>
              <a:t> Baxter Map Collection – Baxter (1831-1921) was philanthropist and 6-term Mayor of Portland.  Son was Percival, </a:t>
            </a:r>
            <a:r>
              <a:rPr lang="en-US" baseline="0" dirty="0" err="1"/>
              <a:t>Gov</a:t>
            </a:r>
            <a:r>
              <a:rPr lang="en-US" baseline="0" dirty="0"/>
              <a:t> of ME</a:t>
            </a:r>
            <a:endParaRPr lang="en-US" dirty="0"/>
          </a:p>
        </p:txBody>
      </p:sp>
      <p:sp>
        <p:nvSpPr>
          <p:cNvPr id="4" name="Slide Number Placeholder 3"/>
          <p:cNvSpPr>
            <a:spLocks noGrp="1"/>
          </p:cNvSpPr>
          <p:nvPr>
            <p:ph type="sldNum" sz="quarter" idx="10"/>
          </p:nvPr>
        </p:nvSpPr>
        <p:spPr/>
        <p:txBody>
          <a:bodyPr/>
          <a:lstStyle/>
          <a:p>
            <a:fld id="{D20D179E-4CF9-4FA2-958E-7B9029344B46}" type="slidenum">
              <a:rPr lang="en-US" smtClean="0"/>
              <a:pPr/>
              <a:t>8</a:t>
            </a:fld>
            <a:endParaRPr lang="en-US"/>
          </a:p>
        </p:txBody>
      </p:sp>
    </p:spTree>
    <p:extLst>
      <p:ext uri="{BB962C8B-B14F-4D97-AF65-F5344CB8AC3E}">
        <p14:creationId xmlns:p14="http://schemas.microsoft.com/office/powerpoint/2010/main" val="38935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p:txBody>
      </p:sp>
      <p:sp>
        <p:nvSpPr>
          <p:cNvPr id="4" name="Slide Number Placeholder 3"/>
          <p:cNvSpPr>
            <a:spLocks noGrp="1"/>
          </p:cNvSpPr>
          <p:nvPr>
            <p:ph type="sldNum" sz="quarter" idx="10"/>
          </p:nvPr>
        </p:nvSpPr>
        <p:spPr/>
        <p:txBody>
          <a:bodyPr/>
          <a:lstStyle/>
          <a:p>
            <a:fld id="{D20D179E-4CF9-4FA2-958E-7B9029344B46}" type="slidenum">
              <a:rPr lang="en-US" smtClean="0"/>
              <a:pPr/>
              <a:t>12</a:t>
            </a:fld>
            <a:endParaRPr lang="en-US" dirty="0"/>
          </a:p>
        </p:txBody>
      </p:sp>
    </p:spTree>
    <p:extLst>
      <p:ext uri="{BB962C8B-B14F-4D97-AF65-F5344CB8AC3E}">
        <p14:creationId xmlns:p14="http://schemas.microsoft.com/office/powerpoint/2010/main" val="30205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have 2</a:t>
            </a:r>
            <a:r>
              <a:rPr lang="en-US" baseline="0" dirty="0"/>
              <a:t> working copies showing edits made during the 1819 constitutional convention</a:t>
            </a:r>
            <a:endParaRPr lang="en-US" dirty="0"/>
          </a:p>
        </p:txBody>
      </p:sp>
      <p:sp>
        <p:nvSpPr>
          <p:cNvPr id="4" name="Slide Number Placeholder 3"/>
          <p:cNvSpPr>
            <a:spLocks noGrp="1"/>
          </p:cNvSpPr>
          <p:nvPr>
            <p:ph type="sldNum" sz="quarter" idx="10"/>
          </p:nvPr>
        </p:nvSpPr>
        <p:spPr/>
        <p:txBody>
          <a:bodyPr/>
          <a:lstStyle/>
          <a:p>
            <a:fld id="{D20D179E-4CF9-4FA2-958E-7B9029344B46}" type="slidenum">
              <a:rPr lang="en-US" smtClean="0"/>
              <a:pPr/>
              <a:t>18</a:t>
            </a:fld>
            <a:endParaRPr lang="en-US"/>
          </a:p>
        </p:txBody>
      </p:sp>
    </p:spTree>
    <p:extLst>
      <p:ext uri="{BB962C8B-B14F-4D97-AF65-F5344CB8AC3E}">
        <p14:creationId xmlns:p14="http://schemas.microsoft.com/office/powerpoint/2010/main" val="11892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711440" y="172719"/>
            <a:ext cx="2179320" cy="7430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167640" y="174446"/>
            <a:ext cx="7376160" cy="7426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Subtitle 2"/>
          <p:cNvSpPr>
            <a:spLocks noGrp="1"/>
          </p:cNvSpPr>
          <p:nvPr>
            <p:ph type="subTitle" idx="1"/>
          </p:nvPr>
        </p:nvSpPr>
        <p:spPr>
          <a:xfrm>
            <a:off x="7711440" y="2326688"/>
            <a:ext cx="2179320" cy="2072640"/>
          </a:xfrm>
        </p:spPr>
        <p:txBody>
          <a:bodyPr anchor="ctr">
            <a:normAutofit/>
          </a:bodyPr>
          <a:lstStyle>
            <a:lvl1pPr marL="0" indent="0" algn="l">
              <a:buNone/>
              <a:defRPr sz="2100">
                <a:solidFill>
                  <a:srgbClr val="FFFFFF"/>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BEB8570-0E7F-4C27-A99C-2FB1CCED8A45}" type="datetime1">
              <a:rPr lang="en-US" smtClean="0"/>
              <a:pPr/>
              <a:t>4/15/2020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6FC55F6-1E82-40E5-89A5-34E909C6F8E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502920" y="2326688"/>
            <a:ext cx="6957060" cy="2072640"/>
          </a:xfrm>
        </p:spPr>
        <p:txBody>
          <a:bodyPr/>
          <a:lstStyle>
            <a:lvl1pPr algn="r">
              <a:defRPr sz="4700" spc="167" baseline="0"/>
            </a:lvl1pPr>
          </a:lstStyle>
          <a:p>
            <a:r>
              <a:rPr lang="en-US"/>
              <a:t>Click to edit Master title style</a:t>
            </a:r>
            <a:endParaRPr lang="en-US"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DB5DC6-AFFE-47D7-BA72-CF319F280C30}" type="datetime1">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55F6-1E82-40E5-89A5-34E909C6F8EB}" type="slidenum">
              <a:rPr lang="en-US" smtClean="0"/>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67640" y="166962"/>
            <a:ext cx="7376160" cy="74304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7711440" y="166962"/>
            <a:ext cx="2151651" cy="7430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Vertical Title 1"/>
          <p:cNvSpPr>
            <a:spLocks noGrp="1"/>
          </p:cNvSpPr>
          <p:nvPr>
            <p:ph type="title" orient="vert"/>
          </p:nvPr>
        </p:nvSpPr>
        <p:spPr>
          <a:xfrm>
            <a:off x="7879080" y="311257"/>
            <a:ext cx="1844040" cy="66317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A992F-5E49-4649-8384-4D993C80DEB6}" type="datetime1">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6FC55F6-1E82-40E5-89A5-34E909C6F8EB}" type="slidenum">
              <a:rPr lang="en-US" smtClean="0"/>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9CD8F-0E69-48C5-906D-CAF94A606A0B}" type="datetime1">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55F6-1E82-40E5-89A5-34E909C6F8E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11440" y="172719"/>
            <a:ext cx="2179320" cy="7430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167640" y="174446"/>
            <a:ext cx="7376160" cy="742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Text Placeholder 2"/>
          <p:cNvSpPr>
            <a:spLocks noGrp="1"/>
          </p:cNvSpPr>
          <p:nvPr>
            <p:ph type="body" idx="1"/>
          </p:nvPr>
        </p:nvSpPr>
        <p:spPr>
          <a:xfrm>
            <a:off x="7879080" y="3277914"/>
            <a:ext cx="1760221" cy="1865376"/>
          </a:xfrm>
        </p:spPr>
        <p:txBody>
          <a:bodyPr anchor="ctr"/>
          <a:lstStyle>
            <a:lvl1pPr marL="0" indent="0">
              <a:buNone/>
              <a:defRPr sz="2200">
                <a:solidFill>
                  <a:schemeClr val="bg2"/>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985B5DF-5B1B-472A-9B6B-7439D7DF8D7D}" type="datetime1">
              <a:rPr lang="en-US" smtClean="0"/>
              <a:pPr/>
              <a:t>4/15/2020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6FC55F6-1E82-40E5-89A5-34E909C6F8E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419100" y="3277914"/>
            <a:ext cx="6957060" cy="1865376"/>
          </a:xfrm>
        </p:spPr>
        <p:txBody>
          <a:bodyPr/>
          <a:lstStyle>
            <a:lvl1pPr algn="r">
              <a:defRPr sz="4700" spc="167" baseline="0"/>
            </a:lvl1pPr>
          </a:lstStyle>
          <a:p>
            <a:r>
              <a:rPr lang="en-US"/>
              <a:t>Click to edit Master title style</a:t>
            </a:r>
            <a:endParaRPr lang="en-US"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948282"/>
            <a:ext cx="4442460" cy="499506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3020" y="1948282"/>
            <a:ext cx="4442460" cy="499506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133912-086C-4458-A4EF-0D6EB53D632B}" type="datetime1">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C55F6-1E82-40E5-89A5-34E909C6F8E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952096"/>
            <a:ext cx="4444207" cy="725064"/>
          </a:xfrm>
        </p:spPr>
        <p:txBody>
          <a:bodyPr anchor="b"/>
          <a:lstStyle>
            <a:lvl1pPr marL="0" indent="0" algn="ctr">
              <a:buNone/>
              <a:defRPr sz="2700" b="0">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763519"/>
            <a:ext cx="4444207" cy="417946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9528" y="1952096"/>
            <a:ext cx="4445953" cy="725064"/>
          </a:xfrm>
        </p:spPr>
        <p:txBody>
          <a:bodyPr anchor="b"/>
          <a:lstStyle>
            <a:lvl1pPr marL="0" indent="0" algn="ctr">
              <a:buNone/>
              <a:defRPr sz="2700" b="0">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763519"/>
            <a:ext cx="4445953" cy="417946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3BAFE-6599-48EC-A3D6-24D436A6E90A}" type="datetime1">
              <a:rPr lang="en-US" smtClean="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C55F6-1E82-40E5-89A5-34E909C6F8E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C306C4-0320-49FF-8562-9B823AF37379}" type="datetime1">
              <a:rPr lang="en-US" smtClean="0"/>
              <a:pPr/>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C55F6-1E82-40E5-89A5-34E909C6F8EB}"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67640" y="171042"/>
            <a:ext cx="9714982" cy="74304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Date Placeholder 1"/>
          <p:cNvSpPr>
            <a:spLocks noGrp="1"/>
          </p:cNvSpPr>
          <p:nvPr>
            <p:ph type="dt" sz="half" idx="10"/>
          </p:nvPr>
        </p:nvSpPr>
        <p:spPr/>
        <p:txBody>
          <a:bodyPr/>
          <a:lstStyle/>
          <a:p>
            <a:fld id="{3171F706-A072-4AEE-AA39-A62F51B77268}" type="datetime1">
              <a:rPr lang="en-US" smtClean="0"/>
              <a:pPr/>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C55F6-1E82-40E5-89A5-34E909C6F8EB}" type="slidenum">
              <a:rPr lang="en-US" smtClean="0"/>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7711440" y="170993"/>
            <a:ext cx="2179320" cy="7430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useBgFill="1">
        <p:nvSpPr>
          <p:cNvPr id="9" name="Rectangle 8"/>
          <p:cNvSpPr/>
          <p:nvPr/>
        </p:nvSpPr>
        <p:spPr>
          <a:xfrm>
            <a:off x="167640" y="172720"/>
            <a:ext cx="7376160" cy="7426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Content Placeholder 2"/>
          <p:cNvSpPr>
            <a:spLocks noGrp="1"/>
          </p:cNvSpPr>
          <p:nvPr>
            <p:ph idx="1"/>
          </p:nvPr>
        </p:nvSpPr>
        <p:spPr>
          <a:xfrm>
            <a:off x="670560" y="345441"/>
            <a:ext cx="6454140"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875727" y="2414625"/>
            <a:ext cx="1840687" cy="3191866"/>
          </a:xfrm>
        </p:spPr>
        <p:txBody>
          <a:bodyPr tIns="0"/>
          <a:lstStyle>
            <a:lvl1pPr marL="0" indent="0">
              <a:buNone/>
              <a:defRPr sz="1600">
                <a:solidFill>
                  <a:srgbClr val="FFFFFF"/>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9E55A-9DF2-4A17-BFE2-3BE07A57AC03}" type="datetime1">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6FC55F6-1E82-40E5-89A5-34E909C6F8EB}" type="slidenum">
              <a:rPr lang="en-US" smtClean="0"/>
              <a:pPr/>
              <a:t>‹#›</a:t>
            </a:fld>
            <a:endParaRPr lang="en-US"/>
          </a:p>
        </p:txBody>
      </p:sp>
      <p:sp>
        <p:nvSpPr>
          <p:cNvPr id="11" name="Title 10"/>
          <p:cNvSpPr>
            <a:spLocks noGrp="1"/>
          </p:cNvSpPr>
          <p:nvPr>
            <p:ph type="title"/>
          </p:nvPr>
        </p:nvSpPr>
        <p:spPr>
          <a:xfrm>
            <a:off x="7875727" y="518160"/>
            <a:ext cx="1843226" cy="1896466"/>
          </a:xfrm>
        </p:spPr>
        <p:txBody>
          <a:bodyPr anchor="b"/>
          <a:lstStyle>
            <a:lvl1pPr algn="l">
              <a:defRPr sz="2200" spc="167"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useBgFill="1">
        <p:nvSpPr>
          <p:cNvPr id="9" name="Rectangle 8"/>
          <p:cNvSpPr/>
          <p:nvPr/>
        </p:nvSpPr>
        <p:spPr>
          <a:xfrm>
            <a:off x="7711440" y="170993"/>
            <a:ext cx="2179320" cy="7430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Picture Placeholder 2"/>
          <p:cNvSpPr>
            <a:spLocks noGrp="1"/>
          </p:cNvSpPr>
          <p:nvPr>
            <p:ph type="pic" idx="1"/>
          </p:nvPr>
        </p:nvSpPr>
        <p:spPr>
          <a:xfrm>
            <a:off x="167640" y="172720"/>
            <a:ext cx="7376160" cy="7426960"/>
          </a:xfrm>
        </p:spPr>
        <p:txBody>
          <a:bodyPr anchor="ctr"/>
          <a:lstStyle>
            <a:lvl1pPr marL="0" indent="0" algn="ctr">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7879080" y="2418080"/>
            <a:ext cx="1844040" cy="3368040"/>
          </a:xfrm>
        </p:spPr>
        <p:txBody>
          <a:bodyPr tIns="0"/>
          <a:lstStyle>
            <a:lvl1pPr marL="0" indent="0">
              <a:buNone/>
              <a:defRPr sz="1600">
                <a:solidFill>
                  <a:schemeClr val="tx1"/>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C333CD-FBD0-4584-B0C5-3A32D3785FBF}" type="datetime1">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C55F6-1E82-40E5-89A5-34E909C6F8EB}" type="slidenum">
              <a:rPr lang="en-US" smtClean="0"/>
              <a:pPr/>
              <a:t>‹#›</a:t>
            </a:fld>
            <a:endParaRPr lang="en-US"/>
          </a:p>
        </p:txBody>
      </p:sp>
      <p:sp>
        <p:nvSpPr>
          <p:cNvPr id="10" name="Title 9"/>
          <p:cNvSpPr>
            <a:spLocks noGrp="1"/>
          </p:cNvSpPr>
          <p:nvPr>
            <p:ph type="title"/>
          </p:nvPr>
        </p:nvSpPr>
        <p:spPr>
          <a:xfrm>
            <a:off x="7879080" y="521614"/>
            <a:ext cx="1844040" cy="1896466"/>
          </a:xfrm>
        </p:spPr>
        <p:txBody>
          <a:bodyPr anchor="b"/>
          <a:lstStyle>
            <a:lvl1pPr algn="l">
              <a:defRPr sz="2200" spc="167"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7640" y="1852967"/>
            <a:ext cx="9714982" cy="57182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167639" y="172721"/>
            <a:ext cx="9695452" cy="1525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itle Placeholder 1"/>
          <p:cNvSpPr>
            <a:spLocks noGrp="1"/>
          </p:cNvSpPr>
          <p:nvPr>
            <p:ph type="title"/>
          </p:nvPr>
        </p:nvSpPr>
        <p:spPr>
          <a:xfrm>
            <a:off x="419100" y="403293"/>
            <a:ext cx="9219386" cy="1194980"/>
          </a:xfrm>
          <a:prstGeom prst="rect">
            <a:avLst/>
          </a:prstGeom>
        </p:spPr>
        <p:txBody>
          <a:bodyPr vert="horz" lIns="101882" tIns="50941" rIns="101882" bIns="50941"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19100" y="1948281"/>
            <a:ext cx="9248682" cy="4995062"/>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7977" y="7203863"/>
            <a:ext cx="2346960" cy="310896"/>
          </a:xfrm>
          <a:prstGeom prst="rect">
            <a:avLst/>
          </a:prstGeom>
        </p:spPr>
        <p:txBody>
          <a:bodyPr vert="horz" lIns="101882" tIns="50941" rIns="101882" bIns="50941" rtlCol="0" anchor="ctr"/>
          <a:lstStyle>
            <a:lvl1pPr algn="l">
              <a:defRPr sz="1200">
                <a:solidFill>
                  <a:schemeClr val="tx2"/>
                </a:solidFill>
              </a:defRPr>
            </a:lvl1pPr>
          </a:lstStyle>
          <a:p>
            <a:fld id="{6D89F3B6-214D-477B-94E7-2AE8B03F82CB}" type="datetime1">
              <a:rPr lang="en-US" smtClean="0"/>
              <a:pPr/>
              <a:t>4/15/2020</a:t>
            </a:fld>
            <a:endParaRPr lang="en-US"/>
          </a:p>
        </p:txBody>
      </p:sp>
      <p:sp>
        <p:nvSpPr>
          <p:cNvPr id="5" name="Footer Placeholder 4"/>
          <p:cNvSpPr>
            <a:spLocks noGrp="1"/>
          </p:cNvSpPr>
          <p:nvPr>
            <p:ph type="ftr" sz="quarter" idx="3"/>
          </p:nvPr>
        </p:nvSpPr>
        <p:spPr>
          <a:xfrm>
            <a:off x="3352800" y="7203863"/>
            <a:ext cx="3688080" cy="310896"/>
          </a:xfrm>
          <a:prstGeom prst="rect">
            <a:avLst/>
          </a:prstGeom>
        </p:spPr>
        <p:txBody>
          <a:bodyPr vert="horz" lIns="101882" tIns="50941" rIns="101882" bIns="50941"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9058148" y="7202424"/>
            <a:ext cx="641263" cy="310896"/>
          </a:xfrm>
          <a:prstGeom prst="rect">
            <a:avLst/>
          </a:prstGeom>
          <a:ln w="19050">
            <a:noFill/>
          </a:ln>
        </p:spPr>
        <p:txBody>
          <a:bodyPr vert="horz" lIns="101882" tIns="50941" rIns="101882" bIns="50941" rtlCol="0" anchor="ctr"/>
          <a:lstStyle>
            <a:lvl1pPr algn="ctr">
              <a:defRPr sz="1200">
                <a:solidFill>
                  <a:schemeClr val="tx2"/>
                </a:solidFill>
              </a:defRPr>
            </a:lvl1pPr>
          </a:lstStyle>
          <a:p>
            <a:fld id="{36FC55F6-1E82-40E5-89A5-34E909C6F8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cut/>
  </p:transition>
  <p:hf sldNum="0" hdr="0" ftr="0" dt="0"/>
  <p:txStyles>
    <p:titleStyle>
      <a:lvl1pPr algn="ctr" defTabSz="1018824" rtl="0" eaLnBrk="1" latinLnBrk="0" hangingPunct="1">
        <a:spcBef>
          <a:spcPct val="0"/>
        </a:spcBef>
        <a:buNone/>
        <a:defRPr sz="3600" kern="1200" cap="all" spc="223" baseline="0">
          <a:ln>
            <a:noFill/>
          </a:ln>
          <a:solidFill>
            <a:schemeClr val="bg1"/>
          </a:solidFill>
          <a:effectLst/>
          <a:latin typeface="+mj-lt"/>
          <a:ea typeface="+mj-ea"/>
          <a:cs typeface="+mj-cs"/>
        </a:defRPr>
      </a:lvl1pPr>
    </p:titleStyle>
    <p:bodyStyle>
      <a:lvl1pPr marL="305647" indent="-254706" algn="l" defTabSz="1018824" rtl="0" eaLnBrk="1" latinLnBrk="0" hangingPunct="1">
        <a:spcBef>
          <a:spcPct val="20000"/>
        </a:spcBef>
        <a:buClr>
          <a:schemeClr val="accent1"/>
        </a:buClr>
        <a:buFont typeface="Wingdings 2" pitchFamily="18" charset="2"/>
        <a:buChar char=""/>
        <a:defRPr sz="2200" kern="1200" spc="167" baseline="0">
          <a:solidFill>
            <a:schemeClr val="tx2"/>
          </a:solidFill>
          <a:latin typeface="+mn-lt"/>
          <a:ea typeface="+mn-ea"/>
          <a:cs typeface="+mn-cs"/>
        </a:defRPr>
      </a:lvl1pPr>
      <a:lvl2pPr marL="611295" indent="-203765" algn="l" defTabSz="1018824" rtl="0" eaLnBrk="1" latinLnBrk="0" hangingPunct="1">
        <a:spcBef>
          <a:spcPct val="20000"/>
        </a:spcBef>
        <a:buClr>
          <a:schemeClr val="accent2"/>
        </a:buClr>
        <a:buFont typeface="Wingdings" pitchFamily="2" charset="2"/>
        <a:buChar char="§"/>
        <a:defRPr sz="2000" kern="1200" spc="111" baseline="0">
          <a:solidFill>
            <a:schemeClr val="tx2"/>
          </a:solidFill>
          <a:latin typeface="+mn-lt"/>
          <a:ea typeface="+mn-ea"/>
          <a:cs typeface="+mn-cs"/>
        </a:defRPr>
      </a:lvl2pPr>
      <a:lvl3pPr marL="916942" indent="-203765" algn="l" defTabSz="1018824" rtl="0" eaLnBrk="1" latinLnBrk="0" hangingPunct="1">
        <a:spcBef>
          <a:spcPct val="20000"/>
        </a:spcBef>
        <a:buClr>
          <a:schemeClr val="accent3"/>
        </a:buClr>
        <a:buFont typeface="Wingdings" pitchFamily="2" charset="2"/>
        <a:buChar char="§"/>
        <a:defRPr sz="1800" kern="1200" spc="111" baseline="0">
          <a:solidFill>
            <a:schemeClr val="tx2"/>
          </a:solidFill>
          <a:latin typeface="+mn-lt"/>
          <a:ea typeface="+mn-ea"/>
          <a:cs typeface="+mn-cs"/>
        </a:defRPr>
      </a:lvl3pPr>
      <a:lvl4pPr marL="1222589" indent="-203765" algn="l" defTabSz="1018824" rtl="0" eaLnBrk="1" latinLnBrk="0" hangingPunct="1">
        <a:spcBef>
          <a:spcPct val="20000"/>
        </a:spcBef>
        <a:buClr>
          <a:schemeClr val="accent4"/>
        </a:buClr>
        <a:buFont typeface="Wingdings" pitchFamily="2" charset="2"/>
        <a:buChar char="§"/>
        <a:defRPr sz="1600" kern="1200">
          <a:solidFill>
            <a:schemeClr val="tx2"/>
          </a:solidFill>
          <a:latin typeface="+mn-lt"/>
          <a:ea typeface="+mn-ea"/>
          <a:cs typeface="+mn-cs"/>
        </a:defRPr>
      </a:lvl4pPr>
      <a:lvl5pPr marL="1426354" indent="-203765" algn="l" defTabSz="1018824" rtl="0" eaLnBrk="1" latinLnBrk="0" hangingPunct="1">
        <a:spcBef>
          <a:spcPct val="20000"/>
        </a:spcBef>
        <a:buClr>
          <a:schemeClr val="accent6"/>
        </a:buClr>
        <a:buFont typeface="Wingdings" pitchFamily="2" charset="2"/>
        <a:buChar char="§"/>
        <a:defRPr sz="1400" kern="1200" spc="111" baseline="0">
          <a:solidFill>
            <a:schemeClr val="tx2"/>
          </a:solidFill>
          <a:latin typeface="+mn-lt"/>
          <a:ea typeface="+mn-ea"/>
          <a:cs typeface="+mn-cs"/>
        </a:defRPr>
      </a:lvl5pPr>
      <a:lvl6pPr marL="1732002" indent="-203765" algn="l" defTabSz="1018824" rtl="0" eaLnBrk="1" latinLnBrk="0" hangingPunct="1">
        <a:spcBef>
          <a:spcPct val="20000"/>
        </a:spcBef>
        <a:buClr>
          <a:schemeClr val="accent1"/>
        </a:buClr>
        <a:buFont typeface="Wingdings" pitchFamily="2" charset="2"/>
        <a:buChar char="§"/>
        <a:defRPr sz="1300" kern="1200">
          <a:solidFill>
            <a:schemeClr val="tx2"/>
          </a:solidFill>
          <a:latin typeface="+mn-lt"/>
          <a:ea typeface="+mn-ea"/>
          <a:cs typeface="+mn-cs"/>
        </a:defRPr>
      </a:lvl6pPr>
      <a:lvl7pPr marL="2037649" indent="-203765" algn="l" defTabSz="1018824" rtl="0" eaLnBrk="1" latinLnBrk="0" hangingPunct="1">
        <a:spcBef>
          <a:spcPct val="20000"/>
        </a:spcBef>
        <a:buClr>
          <a:schemeClr val="accent2"/>
        </a:buClr>
        <a:buFont typeface="Wingdings" pitchFamily="2" charset="2"/>
        <a:buChar char="§"/>
        <a:defRPr sz="1300" kern="1200">
          <a:solidFill>
            <a:schemeClr val="tx2"/>
          </a:solidFill>
          <a:latin typeface="+mn-lt"/>
          <a:ea typeface="+mn-ea"/>
          <a:cs typeface="+mn-cs"/>
        </a:defRPr>
      </a:lvl7pPr>
      <a:lvl8pPr marL="2343296" indent="-203765" algn="l" defTabSz="1018824" rtl="0" eaLnBrk="1" latinLnBrk="0" hangingPunct="1">
        <a:spcBef>
          <a:spcPct val="20000"/>
        </a:spcBef>
        <a:buClr>
          <a:schemeClr val="accent3"/>
        </a:buClr>
        <a:buFont typeface="Wingdings" pitchFamily="2" charset="2"/>
        <a:buChar char="§"/>
        <a:defRPr sz="1300" kern="1200">
          <a:solidFill>
            <a:schemeClr val="tx2"/>
          </a:solidFill>
          <a:latin typeface="+mn-lt"/>
          <a:ea typeface="+mn-ea"/>
          <a:cs typeface="+mn-cs"/>
        </a:defRPr>
      </a:lvl8pPr>
      <a:lvl9pPr marL="2648944" indent="-203765" algn="l" defTabSz="1018824" rtl="0" eaLnBrk="1" latinLnBrk="0" hangingPunct="1">
        <a:spcBef>
          <a:spcPct val="20000"/>
        </a:spcBef>
        <a:buClr>
          <a:schemeClr val="accent5"/>
        </a:buClr>
        <a:buFont typeface="Wingdings" pitchFamily="2" charset="2"/>
        <a:buChar char="§"/>
        <a:defRPr sz="1300" kern="1200">
          <a:solidFill>
            <a:schemeClr val="tx2"/>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digitalmaine.com/arc_ma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milysearch.org/search/catalog/results?count=20&amp;placeId=183328&amp;query=+place:%22United%20States,%20Maine,%20York%22&amp;subjectsOpen=1249689-50" TargetMode="Externa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digitalmaine.com/revolutionary_wa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microsoft.com/office/2007/relationships/hdphoto" Target="../media/hdphoto12.wdp"/><Relationship Id="rId26" Type="http://schemas.microsoft.com/office/2007/relationships/hdphoto" Target="../media/hdphoto16.wdp"/><Relationship Id="rId3" Type="http://schemas.openxmlformats.org/officeDocument/2006/relationships/image" Target="../media/image15.jpeg"/><Relationship Id="rId21" Type="http://schemas.openxmlformats.org/officeDocument/2006/relationships/image" Target="../media/image25.png"/><Relationship Id="rId34" Type="http://schemas.microsoft.com/office/2007/relationships/hdphoto" Target="../media/hdphoto20.wdp"/><Relationship Id="rId7" Type="http://schemas.microsoft.com/office/2007/relationships/hdphoto" Target="../media/hdphoto7.wdp"/><Relationship Id="rId12" Type="http://schemas.microsoft.com/office/2007/relationships/hdphoto" Target="../media/hdphoto9.wdp"/><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2" Type="http://schemas.openxmlformats.org/officeDocument/2006/relationships/notesSlide" Target="../notesSlides/notesSlide4.xml"/><Relationship Id="rId16" Type="http://schemas.microsoft.com/office/2007/relationships/hdphoto" Target="../media/hdphoto11.wdp"/><Relationship Id="rId20" Type="http://schemas.microsoft.com/office/2007/relationships/hdphoto" Target="../media/hdphoto13.wdp"/><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png"/><Relationship Id="rId24" Type="http://schemas.microsoft.com/office/2007/relationships/hdphoto" Target="../media/hdphoto15.wdp"/><Relationship Id="rId32" Type="http://schemas.microsoft.com/office/2007/relationships/hdphoto" Target="../media/hdphoto19.wdp"/><Relationship Id="rId5" Type="http://schemas.microsoft.com/office/2007/relationships/hdphoto" Target="../media/hdphoto6.wdp"/><Relationship Id="rId15" Type="http://schemas.openxmlformats.org/officeDocument/2006/relationships/image" Target="../media/image22.png"/><Relationship Id="rId23" Type="http://schemas.openxmlformats.org/officeDocument/2006/relationships/image" Target="../media/image26.png"/><Relationship Id="rId28" Type="http://schemas.microsoft.com/office/2007/relationships/hdphoto" Target="../media/hdphoto17.wdp"/><Relationship Id="rId10" Type="http://schemas.microsoft.com/office/2007/relationships/hdphoto" Target="../media/hdphoto8.wdp"/><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19.png"/><Relationship Id="rId14" Type="http://schemas.microsoft.com/office/2007/relationships/hdphoto" Target="../media/hdphoto10.wdp"/><Relationship Id="rId22" Type="http://schemas.microsoft.com/office/2007/relationships/hdphoto" Target="../media/hdphoto14.wdp"/><Relationship Id="rId27" Type="http://schemas.openxmlformats.org/officeDocument/2006/relationships/image" Target="../media/image28.png"/><Relationship Id="rId30" Type="http://schemas.microsoft.com/office/2007/relationships/hdphoto" Target="../media/hdphoto18.wdp"/></Relationships>
</file>

<file path=ppt/slides/_rels/slide19.xml.rels><?xml version="1.0" encoding="UTF-8" standalone="yes"?>
<Relationships xmlns="http://schemas.openxmlformats.org/package/2006/relationships"><Relationship Id="rId3" Type="http://schemas.openxmlformats.org/officeDocument/2006/relationships/hyperlink" Target="https://digitalmaine.com/arc_statehood/"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igitalmaine.com/native_tribal_doc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igitalmaine.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igitalmaine.com/atticus_docs/" TargetMode="External"/><Relationship Id="rId2" Type="http://schemas.openxmlformats.org/officeDocument/2006/relationships/hyperlink" Target="https://digitalmaine.com/arc_im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digitalmaine.net/project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igitalmaine.com/civil_war/" TargetMode="External"/><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milysearch.org/search/image/index?owc=https://www.familysearch.org/service/cds/recapi/collections/1877829/waypoints" TargetMode="External"/><Relationship Id="rId2" Type="http://schemas.openxmlformats.org/officeDocument/2006/relationships/hyperlink" Target="https://www.familysearch.org/search/collection/list/?cqs=main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igitalmaine.com/alien_reg/" TargetMode="Externa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talmaine.com/hist_docs/1/" TargetMode="External"/><Relationship Id="rId2" Type="http://schemas.openxmlformats.org/officeDocument/2006/relationships/hyperlink" Target="https://mainestatemuseum.org/learn/bicentennial-teaching-material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hinglink.com/mediacard/1238865147544469505" TargetMode="External"/><Relationship Id="rId2" Type="http://schemas.openxmlformats.org/officeDocument/2006/relationships/hyperlink" Target="https://www.maine.gov/sos/arc/bicentennialmsa.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igitalmaine.com/arc_200th_momen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maine.gov/sos/arc/collections/exhibit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1029" y1="38259" x2="39649" y2="38142"/>
                        <a14:foregroundMark x1="39649" y1="38142" x2="39649" y2="38142"/>
                        <a14:foregroundMark x1="39863" y1="38494" x2="45006" y2="99719"/>
                        <a14:foregroundMark x1="45006" y1="99484" x2="40291" y2="99836"/>
                        <a14:foregroundMark x1="42006" y1="99836" x2="5058" y2="99953"/>
                        <a14:foregroundMark x1="814" y1="99367" x2="171" y2="37673"/>
                      </a14:backgroundRemoval>
                    </a14:imgEffect>
                  </a14:imgLayer>
                </a14:imgProps>
              </a:ext>
              <a:ext uri="{28A0092B-C50C-407E-A947-70E740481C1C}">
                <a14:useLocalDpi xmlns:a14="http://schemas.microsoft.com/office/drawing/2010/main"/>
              </a:ext>
            </a:extLst>
          </a:blip>
          <a:srcRect/>
          <a:stretch>
            <a:fillRect/>
          </a:stretch>
        </p:blipFill>
        <p:spPr bwMode="auto">
          <a:xfrm>
            <a:off x="3400097" y="304800"/>
            <a:ext cx="3933594" cy="718776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399870"/>
            <a:ext cx="4953000" cy="2554545"/>
          </a:xfrm>
          <a:prstGeom prst="rect">
            <a:avLst/>
          </a:prstGeom>
        </p:spPr>
        <p:txBody>
          <a:bodyPr wrap="square">
            <a:spAutoFit/>
          </a:bodyPr>
          <a:lstStyle/>
          <a:p>
            <a:r>
              <a:rPr lang="en-US" sz="3200" b="1" dirty="0">
                <a:solidFill>
                  <a:schemeClr val="bg1"/>
                </a:solidFill>
                <a:effectLst>
                  <a:outerShdw blurRad="50800" dist="50800" dir="3000000" algn="tl" rotWithShape="0">
                    <a:schemeClr val="bg2">
                      <a:lumMod val="25000"/>
                      <a:alpha val="40000"/>
                    </a:schemeClr>
                  </a:outerShdw>
                </a:effectLst>
                <a:latin typeface="Arial Black" pitchFamily="34" charset="0"/>
                <a:ea typeface="Arial Unicode MS" pitchFamily="34" charset="-128"/>
                <a:cs typeface="Arial Unicode MS" pitchFamily="34" charset="-128"/>
              </a:rPr>
              <a:t>Teaching with Primary Sources: </a:t>
            </a:r>
          </a:p>
          <a:p>
            <a:endParaRPr lang="en-US" sz="3200" b="1" dirty="0">
              <a:solidFill>
                <a:schemeClr val="bg1"/>
              </a:solidFill>
              <a:effectLst>
                <a:outerShdw blurRad="50800" dist="50800" dir="3000000" algn="tl" rotWithShape="0">
                  <a:schemeClr val="bg2">
                    <a:lumMod val="25000"/>
                    <a:alpha val="40000"/>
                  </a:schemeClr>
                </a:outerShdw>
              </a:effectLst>
              <a:latin typeface="Arial Black" pitchFamily="34" charset="0"/>
              <a:ea typeface="Arial Unicode MS" pitchFamily="34" charset="-128"/>
              <a:cs typeface="Arial Unicode MS" pitchFamily="34" charset="-128"/>
            </a:endParaRPr>
          </a:p>
          <a:p>
            <a:r>
              <a:rPr lang="en-US" sz="3200" b="1" dirty="0">
                <a:solidFill>
                  <a:schemeClr val="bg1"/>
                </a:solidFill>
                <a:effectLst>
                  <a:outerShdw blurRad="50800" dist="50800" dir="3000000" algn="tl" rotWithShape="0">
                    <a:schemeClr val="bg2">
                      <a:lumMod val="25000"/>
                      <a:alpha val="40000"/>
                    </a:schemeClr>
                  </a:outerShdw>
                </a:effectLst>
                <a:latin typeface="Arial Black" pitchFamily="34" charset="0"/>
                <a:ea typeface="Arial Unicode MS" pitchFamily="34" charset="-128"/>
                <a:cs typeface="Arial Unicode MS" pitchFamily="34" charset="-128"/>
              </a:rPr>
              <a:t>Maine State Archives</a:t>
            </a:r>
          </a:p>
          <a:p>
            <a:endParaRPr lang="en-US" sz="3200" b="1" dirty="0">
              <a:solidFill>
                <a:schemeClr val="bg1"/>
              </a:solidFill>
              <a:effectLst>
                <a:outerShdw blurRad="50800" dist="50800" dir="3000000" algn="tl" rotWithShape="0">
                  <a:schemeClr val="bg2">
                    <a:lumMod val="25000"/>
                    <a:alpha val="40000"/>
                  </a:schemeClr>
                </a:outerShdw>
              </a:effectLst>
              <a:latin typeface="Arial Black" pitchFamily="34" charset="0"/>
              <a:ea typeface="Arial Unicode MS" pitchFamily="34" charset="-128"/>
              <a:cs typeface="Arial Unicode MS" pitchFamily="34" charset="-128"/>
            </a:endParaRPr>
          </a:p>
        </p:txBody>
      </p:sp>
      <p:pic>
        <p:nvPicPr>
          <p:cNvPr id="7" name="Picture 6"/>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75487" y="2606567"/>
            <a:ext cx="4882313" cy="2562913"/>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533400" y="3689119"/>
            <a:ext cx="1097280" cy="381000"/>
          </a:xfrm>
        </p:spPr>
        <p:txBody>
          <a:bodyPr/>
          <a:lstStyle/>
          <a:p>
            <a:endParaRPr lang="en-US" sz="800" dirty="0"/>
          </a:p>
        </p:txBody>
      </p:sp>
      <p:sp>
        <p:nvSpPr>
          <p:cNvPr id="3" name="Subtitle 2"/>
          <p:cNvSpPr>
            <a:spLocks noGrp="1"/>
          </p:cNvSpPr>
          <p:nvPr>
            <p:ph type="subTitle" idx="1"/>
          </p:nvPr>
        </p:nvSpPr>
        <p:spPr>
          <a:xfrm>
            <a:off x="7696200" y="2862360"/>
            <a:ext cx="2179320" cy="2072640"/>
          </a:xfrm>
        </p:spPr>
        <p:txBody>
          <a:bodyPr>
            <a:normAutofit lnSpcReduction="10000"/>
          </a:bodyPr>
          <a:lstStyle/>
          <a:p>
            <a:r>
              <a:rPr lang="en-US" dirty="0"/>
              <a:t>Heather Moran</a:t>
            </a:r>
          </a:p>
          <a:p>
            <a:endParaRPr lang="en-US" dirty="0"/>
          </a:p>
          <a:p>
            <a:r>
              <a:rPr lang="en-US" dirty="0"/>
              <a:t>Reference &amp; Outreach Archivist</a:t>
            </a:r>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48600" y="5625957"/>
            <a:ext cx="1866604" cy="1866604"/>
          </a:xfrm>
          <a:prstGeom prst="rect">
            <a:avLst/>
          </a:prstGeom>
        </p:spPr>
      </p:pic>
    </p:spTree>
    <p:extLst>
      <p:ext uri="{BB962C8B-B14F-4D97-AF65-F5344CB8AC3E}">
        <p14:creationId xmlns:p14="http://schemas.microsoft.com/office/powerpoint/2010/main" val="87890017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https://digitalmaine.com/arc_maps/</a:t>
            </a:r>
            <a:endParaRPr lang="en-US" dirty="0"/>
          </a:p>
        </p:txBody>
      </p:sp>
      <p:sp>
        <p:nvSpPr>
          <p:cNvPr id="3" name="Title 2"/>
          <p:cNvSpPr>
            <a:spLocks noGrp="1"/>
          </p:cNvSpPr>
          <p:nvPr>
            <p:ph type="title"/>
          </p:nvPr>
        </p:nvSpPr>
        <p:spPr/>
        <p:txBody>
          <a:bodyPr/>
          <a:lstStyle/>
          <a:p>
            <a:r>
              <a:rPr lang="en-US" dirty="0"/>
              <a:t>MAPs!</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dirty="0"/>
              <a:t>Colonization &amp; REvolution</a:t>
            </a:r>
          </a:p>
        </p:txBody>
      </p:sp>
    </p:spTree>
    <p:extLst>
      <p:ext uri="{BB962C8B-B14F-4D97-AF65-F5344CB8AC3E}">
        <p14:creationId xmlns:p14="http://schemas.microsoft.com/office/powerpoint/2010/main" val="562391926"/>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5851" y1="14920" x2="4619" y2="1925"/>
                        <a14:foregroundMark x1="4619" y1="1925" x2="82371" y2="1337"/>
                        <a14:foregroundMark x1="96690" y1="2460" x2="96690" y2="97166"/>
                        <a14:foregroundMark x1="96998" y1="97273" x2="4234" y2="98021"/>
                        <a14:foregroundMark x1="3002" y1="98717" x2="3156" y2="72620"/>
                      </a14:backgroundRemoval>
                    </a14:imgEffect>
                  </a14:imgLayer>
                </a14:imgProps>
              </a:ext>
              <a:ext uri="{28A0092B-C50C-407E-A947-70E740481C1C}">
                <a14:useLocalDpi xmlns:a14="http://schemas.microsoft.com/office/drawing/2010/main"/>
              </a:ext>
            </a:extLst>
          </a:blip>
          <a:stretch>
            <a:fillRect/>
          </a:stretch>
        </p:blipFill>
        <p:spPr>
          <a:xfrm>
            <a:off x="546100" y="228600"/>
            <a:ext cx="5080000" cy="7315200"/>
          </a:xfrm>
          <a:prstGeom prst="rect">
            <a:avLst/>
          </a:prstGeom>
          <a:ln w="38100">
            <a:solidFill>
              <a:schemeClr val="accent1"/>
            </a:solidFill>
          </a:ln>
        </p:spPr>
      </p:pic>
      <p:sp>
        <p:nvSpPr>
          <p:cNvPr id="3" name="TextBox 2"/>
          <p:cNvSpPr txBox="1"/>
          <p:nvPr/>
        </p:nvSpPr>
        <p:spPr>
          <a:xfrm>
            <a:off x="5943600" y="2438400"/>
            <a:ext cx="3733800" cy="4708981"/>
          </a:xfrm>
          <a:prstGeom prst="rect">
            <a:avLst/>
          </a:prstGeom>
          <a:noFill/>
        </p:spPr>
        <p:txBody>
          <a:bodyPr wrap="square" rtlCol="0">
            <a:spAutoFit/>
          </a:bodyPr>
          <a:lstStyle/>
          <a:p>
            <a:r>
              <a:rPr lang="en-US" dirty="0"/>
              <a:t>1637 charter from Charles I of England to Ferdinand Gorges giving him the Province of </a:t>
            </a:r>
            <a:r>
              <a:rPr lang="en-US" dirty="0" err="1"/>
              <a:t>Mayne</a:t>
            </a:r>
            <a:endParaRPr lang="en-US" dirty="0"/>
          </a:p>
          <a:p>
            <a:endParaRPr lang="en-US" dirty="0"/>
          </a:p>
          <a:p>
            <a:endParaRPr lang="en-US" dirty="0"/>
          </a:p>
          <a:p>
            <a:endParaRPr lang="en-US" dirty="0"/>
          </a:p>
          <a:p>
            <a:endParaRPr lang="en-US" dirty="0"/>
          </a:p>
          <a:p>
            <a:endParaRPr lang="en-US" dirty="0"/>
          </a:p>
          <a:p>
            <a:r>
              <a:rPr lang="en-US" dirty="0">
                <a:hlinkClick r:id="rId5"/>
              </a:rPr>
              <a:t>https://www.familysearch.org/search/catalog/results?count=20&amp;placeId=183328&amp;query=%2Bplace%3A%22United%20States%2C%20Maine%2C%20York%22&amp;subjectsOpen=1249689-50</a:t>
            </a:r>
            <a:endParaRPr lang="en-US" dirty="0"/>
          </a:p>
        </p:txBody>
      </p:sp>
    </p:spTree>
    <p:extLst>
      <p:ext uri="{BB962C8B-B14F-4D97-AF65-F5344CB8AC3E}">
        <p14:creationId xmlns:p14="http://schemas.microsoft.com/office/powerpoint/2010/main" val="157072768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par>
                          <p:cTn id="8" fill="hold">
                            <p:stCondLst>
                              <p:cond delay="1250"/>
                            </p:stCondLst>
                            <p:childTnLst>
                              <p:par>
                                <p:cTn id="9" presetID="6" presetClass="emph" presetSubtype="0" fill="hold" nodeType="afterEffect">
                                  <p:stCondLst>
                                    <p:cond delay="500"/>
                                  </p:stCondLst>
                                  <p:childTnLst>
                                    <p:animScale>
                                      <p:cBhvr>
                                        <p:cTn id="10" dur="2000" fill="hold"/>
                                        <p:tgtEl>
                                          <p:spTgt spid="2"/>
                                        </p:tgtEl>
                                      </p:cBhvr>
                                      <p:by x="190000" y="190000"/>
                                    </p:animScale>
                                  </p:childTnLst>
                                </p:cTn>
                              </p:par>
                              <p:par>
                                <p:cTn id="11" presetID="42" presetClass="path" presetSubtype="0" accel="50000" decel="50000" fill="hold" nodeType="withEffect">
                                  <p:stCondLst>
                                    <p:cond delay="500"/>
                                  </p:stCondLst>
                                  <p:childTnLst>
                                    <p:animMotion origin="layout" path="M 0 -3.81506E-6 L 0 0.4801 " pathEditMode="fixed" rAng="0" ptsTypes="AA">
                                      <p:cBhvr>
                                        <p:cTn id="12" dur="2000" fill="hold"/>
                                        <p:tgtEl>
                                          <p:spTgt spid="2"/>
                                        </p:tgtEl>
                                        <p:attrNameLst>
                                          <p:attrName>ppt_x</p:attrName>
                                          <p:attrName>ppt_y</p:attrName>
                                        </p:attrNameLst>
                                      </p:cBhvr>
                                      <p:rCtr x="0" y="2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Gift-Baxter Map Collection, BMC-55 p.108 Province of Maine shows rivers, lakes towns and forts c.1794-206944.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5562600" y="1066800"/>
            <a:ext cx="3983748" cy="6230991"/>
          </a:xfrm>
          <a:ln w="38100">
            <a:solidFill>
              <a:schemeClr val="accent1"/>
            </a:solidFill>
          </a:ln>
        </p:spPr>
      </p:pic>
      <p:sp>
        <p:nvSpPr>
          <p:cNvPr id="11" name="Content Placeholder 10"/>
          <p:cNvSpPr>
            <a:spLocks noGrp="1"/>
          </p:cNvSpPr>
          <p:nvPr>
            <p:ph sz="half" idx="2"/>
          </p:nvPr>
        </p:nvSpPr>
        <p:spPr>
          <a:xfrm>
            <a:off x="6781800" y="2514600"/>
            <a:ext cx="2773680" cy="4428744"/>
          </a:xfrm>
        </p:spPr>
        <p:txBody>
          <a:bodyPr/>
          <a:lstStyle/>
          <a:p>
            <a:pPr marL="50941" indent="0">
              <a:buNone/>
            </a:pPr>
            <a:endParaRPr lang="en-US" dirty="0"/>
          </a:p>
        </p:txBody>
      </p:sp>
      <p:sp>
        <p:nvSpPr>
          <p:cNvPr id="10" name="Title 9"/>
          <p:cNvSpPr>
            <a:spLocks noGrp="1"/>
          </p:cNvSpPr>
          <p:nvPr>
            <p:ph type="title"/>
          </p:nvPr>
        </p:nvSpPr>
        <p:spPr>
          <a:xfrm>
            <a:off x="419100" y="403293"/>
            <a:ext cx="3543300" cy="663507"/>
          </a:xfrm>
        </p:spPr>
        <p:txBody>
          <a:bodyPr/>
          <a:lstStyle/>
          <a:p>
            <a:br>
              <a:rPr lang="en-US" sz="1600" dirty="0"/>
            </a:br>
            <a:br>
              <a:rPr lang="en-US" sz="1600" dirty="0"/>
            </a:br>
            <a:r>
              <a:rPr lang="en-US" sz="1600" dirty="0"/>
              <a:t>North </a:t>
            </a:r>
            <a:r>
              <a:rPr lang="en-US" sz="1600" cap="none" dirty="0"/>
              <a:t>AMERICA</a:t>
            </a:r>
            <a:r>
              <a:rPr lang="en-US" sz="1600" dirty="0"/>
              <a:t>, circa 1722</a:t>
            </a:r>
            <a:br>
              <a:rPr lang="en-US" dirty="0"/>
            </a:br>
            <a:endParaRPr lang="en-US" dirty="0"/>
          </a:p>
        </p:txBody>
      </p:sp>
      <p:pic>
        <p:nvPicPr>
          <p:cNvPr id="5" name="Picture 4" descr="Map-Gift-Baxter Map Collection, BMC-12 pp.32-33 Dominions of the King of Great Britain on ye Continent of North America-20675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066800"/>
            <a:ext cx="3784270" cy="6281109"/>
          </a:xfrm>
          <a:prstGeom prst="rect">
            <a:avLst/>
          </a:prstGeom>
          <a:ln w="38100">
            <a:solidFill>
              <a:schemeClr val="accent1"/>
            </a:solidFill>
          </a:ln>
        </p:spPr>
      </p:pic>
      <p:sp>
        <p:nvSpPr>
          <p:cNvPr id="7" name="TextBox 6"/>
          <p:cNvSpPr txBox="1"/>
          <p:nvPr/>
        </p:nvSpPr>
        <p:spPr>
          <a:xfrm>
            <a:off x="5499538" y="337877"/>
            <a:ext cx="4114800" cy="584775"/>
          </a:xfrm>
          <a:prstGeom prst="rect">
            <a:avLst/>
          </a:prstGeom>
          <a:noFill/>
        </p:spPr>
        <p:txBody>
          <a:bodyPr wrap="square" rtlCol="0">
            <a:spAutoFit/>
          </a:bodyPr>
          <a:lstStyle/>
          <a:p>
            <a:r>
              <a:rPr lang="en-US" sz="1600" spc="300" dirty="0">
                <a:solidFill>
                  <a:schemeClr val="bg1"/>
                </a:solidFill>
                <a:latin typeface="+mj-lt"/>
              </a:rPr>
              <a:t>FORTS, LAKES, &amp; TOWNS OF THE PROVINCE OF MAINE, 1794</a:t>
            </a:r>
          </a:p>
        </p:txBody>
      </p:sp>
    </p:spTree>
    <p:extLst>
      <p:ext uri="{BB962C8B-B14F-4D97-AF65-F5344CB8AC3E}">
        <p14:creationId xmlns:p14="http://schemas.microsoft.com/office/powerpoint/2010/main" val="2168342726"/>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Soldiers</a:t>
            </a:r>
          </a:p>
          <a:p>
            <a:pPr marL="0" indent="0">
              <a:buNone/>
            </a:pPr>
            <a:r>
              <a:rPr lang="en-US" dirty="0"/>
              <a:t>at Valley Forge</a:t>
            </a:r>
          </a:p>
        </p:txBody>
      </p:sp>
      <p:sp>
        <p:nvSpPr>
          <p:cNvPr id="2" name="Title 1"/>
          <p:cNvSpPr>
            <a:spLocks noGrp="1"/>
          </p:cNvSpPr>
          <p:nvPr>
            <p:ph type="title"/>
          </p:nvPr>
        </p:nvSpPr>
        <p:spPr>
          <a:xfrm>
            <a:off x="502920" y="287341"/>
            <a:ext cx="9052560" cy="835339"/>
          </a:xfrm>
        </p:spPr>
        <p:txBody>
          <a:bodyPr>
            <a:normAutofit/>
          </a:bodyPr>
          <a:lstStyle/>
          <a:p>
            <a:pPr algn="ctr"/>
            <a:r>
              <a:rPr lang="en-US" sz="3900" dirty="0"/>
              <a:t>Revolutionary War</a:t>
            </a:r>
          </a:p>
        </p:txBody>
      </p:sp>
      <p:pic>
        <p:nvPicPr>
          <p:cNvPr id="6146" name="691D3E70-E99A-4FB8-B28F-45D8571E56EF" descr="691D3E70-E99A-4FB8-B28F-45D8571E56E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749464" y="1524419"/>
            <a:ext cx="6247552" cy="553212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6208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828800" y="1452214"/>
            <a:ext cx="4038600" cy="5806136"/>
          </a:xfrm>
          <a:prstGeom prst="rect">
            <a:avLst/>
          </a:prstGeom>
          <a:ln>
            <a:noFill/>
          </a:ln>
          <a:effectLst/>
        </p:spPr>
      </p:pic>
      <p:sp>
        <p:nvSpPr>
          <p:cNvPr id="2" name="TextBox 1"/>
          <p:cNvSpPr txBox="1"/>
          <p:nvPr/>
        </p:nvSpPr>
        <p:spPr>
          <a:xfrm>
            <a:off x="7391400" y="4724400"/>
            <a:ext cx="2438400" cy="2554545"/>
          </a:xfrm>
          <a:prstGeom prst="rect">
            <a:avLst/>
          </a:prstGeom>
          <a:noFill/>
        </p:spPr>
        <p:txBody>
          <a:bodyPr wrap="square" rtlCol="0">
            <a:spAutoFit/>
          </a:bodyPr>
          <a:lstStyle/>
          <a:p>
            <a:r>
              <a:rPr lang="en-US" dirty="0"/>
              <a:t>Affidavit of Revolutionary War Service of Richard Hine</a:t>
            </a:r>
          </a:p>
          <a:p>
            <a:endParaRPr lang="en-US" dirty="0"/>
          </a:p>
          <a:p>
            <a:r>
              <a:rPr lang="en-US" dirty="0">
                <a:hlinkClick r:id="rId4"/>
              </a:rPr>
              <a:t>https://digitalmaine.com/revolutionary_war/</a:t>
            </a:r>
            <a:endParaRPr lang="en-US" dirty="0"/>
          </a:p>
        </p:txBody>
      </p:sp>
    </p:spTree>
    <p:extLst>
      <p:ext uri="{BB962C8B-B14F-4D97-AF65-F5344CB8AC3E}">
        <p14:creationId xmlns:p14="http://schemas.microsoft.com/office/powerpoint/2010/main" val="221241823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xit" presetSubtype="0" fill="hold" nodeType="withEffect">
                                  <p:stCondLst>
                                    <p:cond delay="250"/>
                                  </p:stCondLst>
                                  <p:childTnLst>
                                    <p:animEffect transition="out" filter="fade">
                                      <p:cBhvr>
                                        <p:cTn id="9" dur="750"/>
                                        <p:tgtEl>
                                          <p:spTgt spid="7"/>
                                        </p:tgtEl>
                                      </p:cBhvr>
                                    </p:animEffect>
                                    <p:set>
                                      <p:cBhvr>
                                        <p:cTn id="10"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of 1812</a:t>
            </a:r>
          </a:p>
        </p:txBody>
      </p:sp>
      <p:sp>
        <p:nvSpPr>
          <p:cNvPr id="3" name="Content Placeholder 2"/>
          <p:cNvSpPr>
            <a:spLocks noGrp="1"/>
          </p:cNvSpPr>
          <p:nvPr>
            <p:ph sz="quarter" idx="4294967295"/>
          </p:nvPr>
        </p:nvSpPr>
        <p:spPr>
          <a:xfrm>
            <a:off x="0" y="2676525"/>
            <a:ext cx="4445000" cy="4467225"/>
          </a:xfrm>
        </p:spPr>
        <p:txBody>
          <a:bodyPr/>
          <a:lstStyle/>
          <a:p>
            <a:pPr marL="0" indent="0">
              <a:buNone/>
            </a:pPr>
            <a:r>
              <a:rPr lang="en-US" dirty="0"/>
              <a:t> </a:t>
            </a:r>
          </a:p>
        </p:txBody>
      </p:sp>
      <p:sp>
        <p:nvSpPr>
          <p:cNvPr id="9" name="Text Placeholder 8"/>
          <p:cNvSpPr>
            <a:spLocks noGrp="1"/>
          </p:cNvSpPr>
          <p:nvPr>
            <p:ph type="body" sz="half" idx="4294967295"/>
          </p:nvPr>
        </p:nvSpPr>
        <p:spPr>
          <a:xfrm>
            <a:off x="585788" y="1739900"/>
            <a:ext cx="9472612" cy="677863"/>
          </a:xfrm>
        </p:spPr>
        <p:txBody>
          <a:bodyPr>
            <a:noAutofit/>
          </a:bodyPr>
          <a:lstStyle/>
          <a:p>
            <a:pPr marL="0" indent="0">
              <a:buNone/>
            </a:pPr>
            <a:r>
              <a:rPr lang="en-US" sz="3100" dirty="0"/>
              <a:t>List of Maine soldiers in </a:t>
            </a:r>
          </a:p>
          <a:p>
            <a:pPr marL="0" indent="0">
              <a:buNone/>
            </a:pPr>
            <a:r>
              <a:rPr lang="en-US" sz="3100" dirty="0"/>
              <a:t>Massachusetts regiments</a:t>
            </a:r>
          </a:p>
          <a:p>
            <a:endParaRPr lang="en-US" dirty="0"/>
          </a:p>
        </p:txBody>
      </p:sp>
      <p:pic>
        <p:nvPicPr>
          <p:cNvPr id="11" name="Content Placeholder 10"/>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rot="5400000">
            <a:off x="5111094" y="3013622"/>
            <a:ext cx="5484970" cy="3420129"/>
          </a:xfrm>
          <a:ln w="38100">
            <a:solidFill>
              <a:schemeClr val="accent1"/>
            </a:solidFill>
          </a:ln>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81519" y="3055482"/>
            <a:ext cx="4291169" cy="4225408"/>
          </a:xfrm>
          <a:prstGeom prst="rect">
            <a:avLst/>
          </a:prstGeom>
          <a:ln w="34925">
            <a:solidFill>
              <a:schemeClr val="accent1"/>
            </a:solidFill>
          </a:ln>
        </p:spPr>
      </p:pic>
    </p:spTree>
    <p:extLst>
      <p:ext uri="{BB962C8B-B14F-4D97-AF65-F5344CB8AC3E}">
        <p14:creationId xmlns:p14="http://schemas.microsoft.com/office/powerpoint/2010/main" val="70526541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Early Statehood &amp; Expansion</a:t>
            </a:r>
          </a:p>
        </p:txBody>
      </p:sp>
    </p:spTree>
    <p:extLst>
      <p:ext uri="{BB962C8B-B14F-4D97-AF65-F5344CB8AC3E}">
        <p14:creationId xmlns:p14="http://schemas.microsoft.com/office/powerpoint/2010/main" val="1545683096"/>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0759" y="304604"/>
            <a:ext cx="6469724" cy="4757152"/>
          </a:xfrm>
          <a:prstGeom prst="rect">
            <a:avLst/>
          </a:prstGeom>
          <a:ln w="38100">
            <a:solidFill>
              <a:schemeClr val="accent1"/>
            </a:solidFill>
          </a:ln>
        </p:spPr>
      </p:pic>
      <p:pic>
        <p:nvPicPr>
          <p:cNvPr id="20" name="Picture 19"/>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13939" y1="88372" x2="87576" y2="90000"/>
                      </a14:backgroundRemoval>
                    </a14:imgEffect>
                  </a14:imgLayer>
                </a14:imgProps>
              </a:ext>
              <a:ext uri="{28A0092B-C50C-407E-A947-70E740481C1C}">
                <a14:useLocalDpi xmlns:a14="http://schemas.microsoft.com/office/drawing/2010/main"/>
              </a:ext>
            </a:extLst>
          </a:blip>
          <a:stretch>
            <a:fillRect/>
          </a:stretch>
        </p:blipFill>
        <p:spPr>
          <a:xfrm>
            <a:off x="8534400" y="5943600"/>
            <a:ext cx="1371600" cy="1786435"/>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6342" y1="1444" x2="97345" y2="1658"/>
                        <a14:foregroundMark x1="13127" y1="4171" x2="85472" y2="3797"/>
                        <a14:foregroundMark x1="6637" y1="2246" x2="7301" y2="93209"/>
                        <a14:foregroundMark x1="97050" y1="2460" x2="98304" y2="92781"/>
                        <a14:foregroundMark x1="16970" y1="93846" x2="93939" y2="93846"/>
                      </a14:backgroundRemoval>
                    </a14:imgEffect>
                  </a14:imgLayer>
                </a14:imgProps>
              </a:ext>
              <a:ext uri="{28A0092B-C50C-407E-A947-70E740481C1C}">
                <a14:useLocalDpi xmlns:a14="http://schemas.microsoft.com/office/drawing/2010/main"/>
              </a:ext>
            </a:extLst>
          </a:blip>
          <a:stretch>
            <a:fillRect/>
          </a:stretch>
        </p:blipFill>
        <p:spPr>
          <a:xfrm>
            <a:off x="7326086" y="5862185"/>
            <a:ext cx="1371600" cy="1890963"/>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8" cstate="email">
            <a:extLst>
              <a:ext uri="{BEBA8EAE-BF5A-486C-A8C5-ECC9F3942E4B}">
                <a14:imgProps xmlns:a14="http://schemas.microsoft.com/office/drawing/2010/main">
                  <a14:imgLayer r:embed="rId7">
                    <a14:imgEffect>
                      <a14:backgroundRemoval t="0" b="100000" l="0" r="100000">
                        <a14:foregroundMark x1="6195" y1="1925" x2="97198" y2="1658"/>
                        <a14:foregroundMark x1="16077" y1="4278" x2="78835" y2="3797"/>
                        <a14:foregroundMark x1="97198" y1="2032" x2="98304" y2="93583"/>
                        <a14:foregroundMark x1="6490" y1="4011" x2="7448" y2="92567"/>
                        <a14:foregroundMark x1="15152" y1="92967" x2="57273" y2="97582"/>
                      </a14:backgroundRemoval>
                    </a14:imgEffect>
                  </a14:imgLayer>
                </a14:imgProps>
              </a:ext>
              <a:ext uri="{28A0092B-C50C-407E-A947-70E740481C1C}">
                <a14:useLocalDpi xmlns:a14="http://schemas.microsoft.com/office/drawing/2010/main"/>
              </a:ext>
            </a:extLst>
          </a:blip>
          <a:stretch>
            <a:fillRect/>
          </a:stretch>
        </p:blipFill>
        <p:spPr>
          <a:xfrm>
            <a:off x="6096000" y="5862186"/>
            <a:ext cx="1371600" cy="189096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6061" y1="1443" x2="97487" y2="1336"/>
                        <a14:foregroundMark x1="9165" y1="3688" x2="94678" y2="3260"/>
                        <a14:foregroundMark x1="6504" y1="2245" x2="6874" y2="34527"/>
                        <a14:foregroundMark x1="97191" y1="1817" x2="97635" y2="36398"/>
                        <a14:foregroundMark x1="97783" y1="52753" x2="98300" y2="93212"/>
                        <a14:foregroundMark x1="98078" y1="54570" x2="98078" y2="54570"/>
                      </a14:backgroundRemoval>
                    </a14:imgEffect>
                  </a14:imgLayer>
                </a14:imgProps>
              </a:ext>
              <a:ext uri="{28A0092B-C50C-407E-A947-70E740481C1C}">
                <a14:useLocalDpi xmlns:a14="http://schemas.microsoft.com/office/drawing/2010/main"/>
              </a:ext>
            </a:extLst>
          </a:blip>
          <a:stretch>
            <a:fillRect/>
          </a:stretch>
        </p:blipFill>
        <p:spPr>
          <a:xfrm>
            <a:off x="4876800" y="5869473"/>
            <a:ext cx="1371600" cy="1896919"/>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1" cstate="email">
            <a:extLst>
              <a:ext uri="{BEBA8EAE-BF5A-486C-A8C5-ECC9F3942E4B}">
                <a14:imgProps xmlns:a14="http://schemas.microsoft.com/office/drawing/2010/main">
                  <a14:imgLayer r:embed="rId12">
                    <a14:imgEffect>
                      <a14:backgroundRemoval t="0" b="100000" l="0" r="100000">
                        <a14:foregroundMark x1="6018" y1="1818" x2="97251" y2="1658"/>
                        <a14:foregroundMark x1="91753" y1="5508" x2="97548" y2="4171"/>
                        <a14:foregroundMark x1="97697" y1="3262" x2="97697" y2="3262"/>
                        <a14:foregroundMark x1="6389" y1="3476" x2="6389" y2="3476"/>
                        <a14:foregroundMark x1="6835" y1="74973" x2="6984" y2="92995"/>
                        <a14:foregroundMark x1="97697" y1="5401" x2="98440" y2="93209"/>
                        <a14:foregroundMark x1="96285" y1="93422" x2="9287" y2="93583"/>
                        <a14:foregroundMark x1="6389" y1="2353" x2="6686" y2="28449"/>
                        <a14:foregroundMark x1="98811" y1="79198" x2="98960" y2="81444"/>
                      </a14:backgroundRemoval>
                    </a14:imgEffect>
                  </a14:imgLayer>
                </a14:imgProps>
              </a:ext>
              <a:ext uri="{28A0092B-C50C-407E-A947-70E740481C1C}">
                <a14:useLocalDpi xmlns:a14="http://schemas.microsoft.com/office/drawing/2010/main"/>
              </a:ext>
            </a:extLst>
          </a:blip>
          <a:stretch>
            <a:fillRect/>
          </a:stretch>
        </p:blipFill>
        <p:spPr>
          <a:xfrm>
            <a:off x="3684021" y="5862186"/>
            <a:ext cx="1371600" cy="1904609"/>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13" cstate="email">
            <a:extLst>
              <a:ext uri="{BEBA8EAE-BF5A-486C-A8C5-ECC9F3942E4B}">
                <a14:imgProps xmlns:a14="http://schemas.microsoft.com/office/drawing/2010/main">
                  <a14:imgLayer r:embed="rId14">
                    <a14:imgEffect>
                      <a14:backgroundRemoval t="0" b="100000" l="0" r="100000">
                        <a14:foregroundMark x1="6978" y1="3476" x2="7201" y2="30267"/>
                        <a14:foregroundMark x1="98144" y1="2353" x2="98441" y2="65561"/>
                        <a14:foregroundMark x1="98738" y1="79893" x2="98589" y2="85134"/>
                        <a14:foregroundMark x1="94878" y1="92888" x2="12769" y2="93797"/>
                      </a14:backgroundRemoval>
                    </a14:imgEffect>
                  </a14:imgLayer>
                </a14:imgProps>
              </a:ext>
              <a:ext uri="{28A0092B-C50C-407E-A947-70E740481C1C}">
                <a14:useLocalDpi xmlns:a14="http://schemas.microsoft.com/office/drawing/2010/main"/>
              </a:ext>
            </a:extLst>
          </a:blip>
          <a:stretch>
            <a:fillRect/>
          </a:stretch>
        </p:blipFill>
        <p:spPr>
          <a:xfrm>
            <a:off x="2438400" y="5863466"/>
            <a:ext cx="1371600" cy="1903329"/>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5" cstate="email">
            <a:extLst>
              <a:ext uri="{BEBA8EAE-BF5A-486C-A8C5-ECC9F3942E4B}">
                <a14:imgProps xmlns:a14="http://schemas.microsoft.com/office/drawing/2010/main">
                  <a14:imgLayer r:embed="rId16">
                    <a14:imgEffect>
                      <a14:backgroundRemoval t="0" b="100000" l="0" r="100000">
                        <a14:foregroundMark x1="98144" y1="2246" x2="98144" y2="20749"/>
                        <a14:foregroundMark x1="97847" y1="35401" x2="98589" y2="94332"/>
                        <a14:foregroundMark x1="93467" y1="86257" x2="6978" y2="85508"/>
                      </a14:backgroundRemoval>
                    </a14:imgEffect>
                  </a14:imgLayer>
                </a14:imgProps>
              </a:ext>
              <a:ext uri="{28A0092B-C50C-407E-A947-70E740481C1C}">
                <a14:useLocalDpi xmlns:a14="http://schemas.microsoft.com/office/drawing/2010/main"/>
              </a:ext>
            </a:extLst>
          </a:blip>
          <a:stretch>
            <a:fillRect/>
          </a:stretch>
        </p:blipFill>
        <p:spPr>
          <a:xfrm>
            <a:off x="1219200" y="5863466"/>
            <a:ext cx="1371600" cy="1904239"/>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7" cstate="email">
            <a:extLst>
              <a:ext uri="{BEBA8EAE-BF5A-486C-A8C5-ECC9F3942E4B}">
                <a14:imgProps xmlns:a14="http://schemas.microsoft.com/office/drawing/2010/main">
                  <a14:imgLayer r:embed="rId18">
                    <a14:imgEffect>
                      <a14:backgroundRemoval t="0" b="100000" l="0" r="100000">
                        <a14:foregroundMark x1="6696" y1="3476" x2="6696" y2="65882"/>
                        <a14:foregroundMark x1="98140" y1="4492" x2="98140" y2="4492"/>
                        <a14:foregroundMark x1="98289" y1="3476" x2="98289" y2="3476"/>
                        <a14:foregroundMark x1="98735" y1="60267" x2="98735" y2="60267"/>
                        <a14:foregroundMark x1="98586" y1="80000" x2="98289" y2="93102"/>
                        <a14:foregroundMark x1="96205" y1="93583" x2="11384" y2="93583"/>
                      </a14:backgroundRemoval>
                    </a14:imgEffect>
                  </a14:imgLayer>
                </a14:imgProps>
              </a:ext>
              <a:ext uri="{28A0092B-C50C-407E-A947-70E740481C1C}">
                <a14:useLocalDpi xmlns:a14="http://schemas.microsoft.com/office/drawing/2010/main"/>
              </a:ext>
            </a:extLst>
          </a:blip>
          <a:stretch>
            <a:fillRect/>
          </a:stretch>
        </p:blipFill>
        <p:spPr>
          <a:xfrm>
            <a:off x="0" y="5863466"/>
            <a:ext cx="1371600" cy="1908934"/>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19" cstate="email">
            <a:extLst>
              <a:ext uri="{BEBA8EAE-BF5A-486C-A8C5-ECC9F3942E4B}">
                <a14:imgProps xmlns:a14="http://schemas.microsoft.com/office/drawing/2010/main">
                  <a14:imgLayer r:embed="rId20">
                    <a14:imgEffect>
                      <a14:backgroundRemoval t="0" b="100000" l="0" r="100000">
                        <a14:foregroundMark x1="6958" y1="3797" x2="7254" y2="49519"/>
                        <a14:foregroundMark x1="98668" y1="2246" x2="98298" y2="93316"/>
                        <a14:foregroundMark x1="95855" y1="92995" x2="10659" y2="93102"/>
                        <a14:foregroundMark x1="9394" y1="2626" x2="94545" y2="2626"/>
                        <a14:foregroundMark x1="62727" y1="4814" x2="88788" y2="4814"/>
                      </a14:backgroundRemoval>
                    </a14:imgEffect>
                  </a14:imgLayer>
                </a14:imgProps>
              </a:ext>
              <a:ext uri="{28A0092B-C50C-407E-A947-70E740481C1C}">
                <a14:useLocalDpi xmlns:a14="http://schemas.microsoft.com/office/drawing/2010/main"/>
              </a:ext>
            </a:extLst>
          </a:blip>
          <a:stretch>
            <a:fillRect/>
          </a:stretch>
        </p:blipFill>
        <p:spPr>
          <a:xfrm>
            <a:off x="8534400" y="4114800"/>
            <a:ext cx="1371600" cy="189909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21" cstate="email">
            <a:extLst>
              <a:ext uri="{BEBA8EAE-BF5A-486C-A8C5-ECC9F3942E4B}">
                <a14:imgProps xmlns:a14="http://schemas.microsoft.com/office/drawing/2010/main">
                  <a14:imgLayer r:embed="rId22">
                    <a14:imgEffect>
                      <a14:backgroundRemoval t="0" b="100000" l="0" r="100000">
                        <a14:foregroundMark x1="7169" y1="3797" x2="7169" y2="48182"/>
                        <a14:foregroundMark x1="97931" y1="2460" x2="97635" y2="93797"/>
                        <a14:foregroundMark x1="95418" y1="93422" x2="10717" y2="93583"/>
                        <a14:foregroundMark x1="9017" y1="87059" x2="92683" y2="86150"/>
                      </a14:backgroundRemoval>
                    </a14:imgEffect>
                  </a14:imgLayer>
                </a14:imgProps>
              </a:ext>
              <a:ext uri="{28A0092B-C50C-407E-A947-70E740481C1C}">
                <a14:useLocalDpi xmlns:a14="http://schemas.microsoft.com/office/drawing/2010/main"/>
              </a:ext>
            </a:extLst>
          </a:blip>
          <a:stretch>
            <a:fillRect/>
          </a:stretch>
        </p:blipFill>
        <p:spPr>
          <a:xfrm>
            <a:off x="7315200" y="4114800"/>
            <a:ext cx="1371600" cy="189568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23" cstate="email">
            <a:extLst>
              <a:ext uri="{BEBA8EAE-BF5A-486C-A8C5-ECC9F3942E4B}">
                <a14:imgProps xmlns:a14="http://schemas.microsoft.com/office/drawing/2010/main">
                  <a14:imgLayer r:embed="rId24">
                    <a14:imgEffect>
                      <a14:backgroundRemoval t="0" b="100000" l="0" r="100000">
                        <a14:foregroundMark x1="53333" y1="4813" x2="96667" y2="1444"/>
                        <a14:foregroundMark x1="6889" y1="3583" x2="6889" y2="83583"/>
                        <a14:foregroundMark x1="97926" y1="5027" x2="97926" y2="93209"/>
                        <a14:foregroundMark x1="96667" y1="85615" x2="8000" y2="85508"/>
                        <a14:foregroundMark x1="21630" y1="82567" x2="96370" y2="83476"/>
                        <a14:foregroundMark x1="10909" y1="91904" x2="48182" y2="97374"/>
                      </a14:backgroundRemoval>
                    </a14:imgEffect>
                  </a14:imgLayer>
                </a14:imgProps>
              </a:ext>
              <a:ext uri="{28A0092B-C50C-407E-A947-70E740481C1C}">
                <a14:useLocalDpi xmlns:a14="http://schemas.microsoft.com/office/drawing/2010/main"/>
              </a:ext>
            </a:extLst>
          </a:blip>
          <a:stretch>
            <a:fillRect/>
          </a:stretch>
        </p:blipFill>
        <p:spPr>
          <a:xfrm>
            <a:off x="6096000" y="4114800"/>
            <a:ext cx="1371600" cy="1900801"/>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25" cstate="email">
            <a:extLst>
              <a:ext uri="{BEBA8EAE-BF5A-486C-A8C5-ECC9F3942E4B}">
                <a14:imgProps xmlns:a14="http://schemas.microsoft.com/office/drawing/2010/main">
                  <a14:imgLayer r:embed="rId26">
                    <a14:imgEffect>
                      <a14:backgroundRemoval t="0" b="100000" l="0" r="100000">
                        <a14:foregroundMark x1="35355" y1="4385" x2="91642" y2="5027"/>
                        <a14:foregroundMark x1="97781" y1="535" x2="97633" y2="78877"/>
                        <a14:foregroundMark x1="7175" y1="3369" x2="6657" y2="48877"/>
                        <a14:foregroundMark x1="6657" y1="56364" x2="6657" y2="65989"/>
                        <a14:foregroundMark x1="7027" y1="67112" x2="6361" y2="77112"/>
                        <a14:foregroundMark x1="6509" y1="67701" x2="6213" y2="71123"/>
                        <a14:foregroundMark x1="7322" y1="84706" x2="97781" y2="85241"/>
                        <a14:foregroundMark x1="98151" y1="80000" x2="98003" y2="93583"/>
                        <a14:foregroundMark x1="94231" y1="93690" x2="52367" y2="97380"/>
                        <a14:backgroundMark x1="6065" y1="70802" x2="6065" y2="70802"/>
                        <a14:backgroundMark x1="6065" y1="71176" x2="6287" y2="68610"/>
                      </a14:backgroundRemoval>
                    </a14:imgEffect>
                  </a14:imgLayer>
                </a14:imgProps>
              </a:ext>
              <a:ext uri="{28A0092B-C50C-407E-A947-70E740481C1C}">
                <a14:useLocalDpi xmlns:a14="http://schemas.microsoft.com/office/drawing/2010/main"/>
              </a:ext>
            </a:extLst>
          </a:blip>
          <a:stretch>
            <a:fillRect/>
          </a:stretch>
        </p:blipFill>
        <p:spPr>
          <a:xfrm>
            <a:off x="4876800" y="4114800"/>
            <a:ext cx="1371600" cy="1897296"/>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27" cstate="email">
            <a:extLst>
              <a:ext uri="{BEBA8EAE-BF5A-486C-A8C5-ECC9F3942E4B}">
                <a14:imgProps xmlns:a14="http://schemas.microsoft.com/office/drawing/2010/main">
                  <a14:imgLayer r:embed="rId28">
                    <a14:imgEffect>
                      <a14:backgroundRemoval t="0" b="100000" l="0" r="100000">
                        <a14:foregroundMark x1="7027" y1="4599" x2="7027" y2="4599"/>
                        <a14:foregroundMark x1="7175" y1="7487" x2="7175" y2="7487"/>
                        <a14:foregroundMark x1="58284" y1="5722" x2="78772" y2="6043"/>
                        <a14:foregroundMark x1="98077" y1="2567" x2="97781" y2="93583"/>
                        <a14:foregroundMark x1="7322" y1="24652" x2="6583" y2="76952"/>
                        <a14:foregroundMark x1="8876" y1="85829" x2="91272" y2="84706"/>
                        <a14:foregroundMark x1="94083" y1="83476" x2="48373" y2="82674"/>
                      </a14:backgroundRemoval>
                    </a14:imgEffect>
                  </a14:imgLayer>
                </a14:imgProps>
              </a:ext>
              <a:ext uri="{28A0092B-C50C-407E-A947-70E740481C1C}">
                <a14:useLocalDpi xmlns:a14="http://schemas.microsoft.com/office/drawing/2010/main"/>
              </a:ext>
            </a:extLst>
          </a:blip>
          <a:stretch>
            <a:fillRect/>
          </a:stretch>
        </p:blipFill>
        <p:spPr>
          <a:xfrm>
            <a:off x="3657600" y="4114800"/>
            <a:ext cx="1371600" cy="189639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29" cstate="email">
            <a:extLst>
              <a:ext uri="{BEBA8EAE-BF5A-486C-A8C5-ECC9F3942E4B}">
                <a14:imgProps xmlns:a14="http://schemas.microsoft.com/office/drawing/2010/main">
                  <a14:imgLayer r:embed="rId30">
                    <a14:imgEffect>
                      <a14:backgroundRemoval t="0" b="100000" l="0" r="100000">
                        <a14:foregroundMark x1="6741" y1="3476" x2="6593" y2="68663"/>
                        <a14:foregroundMark x1="9259" y1="5027" x2="98370" y2="4278"/>
                        <a14:foregroundMark x1="98222" y1="5722" x2="98074" y2="93422"/>
                        <a14:foregroundMark x1="96815" y1="93797" x2="8741" y2="93904"/>
                        <a14:backgroundMark x1="6061" y1="36980" x2="6364" y2="67834"/>
                        <a14:backgroundMark x1="6364" y1="8972" x2="6364" y2="17287"/>
                      </a14:backgroundRemoval>
                    </a14:imgEffect>
                  </a14:imgLayer>
                </a14:imgProps>
              </a:ext>
              <a:ext uri="{28A0092B-C50C-407E-A947-70E740481C1C}">
                <a14:useLocalDpi xmlns:a14="http://schemas.microsoft.com/office/drawing/2010/main"/>
              </a:ext>
            </a:extLst>
          </a:blip>
          <a:stretch>
            <a:fillRect/>
          </a:stretch>
        </p:blipFill>
        <p:spPr>
          <a:xfrm>
            <a:off x="2438400" y="4118999"/>
            <a:ext cx="1371600" cy="1900801"/>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1" cstate="email">
            <a:extLst>
              <a:ext uri="{BEBA8EAE-BF5A-486C-A8C5-ECC9F3942E4B}">
                <a14:imgProps xmlns:a14="http://schemas.microsoft.com/office/drawing/2010/main">
                  <a14:imgLayer r:embed="rId32">
                    <a14:imgEffect>
                      <a14:backgroundRemoval t="0" b="100000" l="0" r="100000">
                        <a14:foregroundMark x1="7533" y1="1551" x2="96972" y2="1658"/>
                        <a14:foregroundMark x1="7238" y1="8182" x2="7238" y2="5829"/>
                        <a14:foregroundMark x1="37888" y1="4706" x2="97710" y2="3476"/>
                        <a14:foregroundMark x1="98006" y1="77433" x2="97858" y2="93690"/>
                      </a14:backgroundRemoval>
                    </a14:imgEffect>
                  </a14:imgLayer>
                </a14:imgProps>
              </a:ext>
              <a:ext uri="{28A0092B-C50C-407E-A947-70E740481C1C}">
                <a14:useLocalDpi xmlns:a14="http://schemas.microsoft.com/office/drawing/2010/main"/>
              </a:ext>
            </a:extLst>
          </a:blip>
          <a:stretch>
            <a:fillRect/>
          </a:stretch>
        </p:blipFill>
        <p:spPr>
          <a:xfrm>
            <a:off x="1219200" y="4114800"/>
            <a:ext cx="1371600" cy="1893912"/>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3" cstate="email">
            <a:extLst>
              <a:ext uri="{BEBA8EAE-BF5A-486C-A8C5-ECC9F3942E4B}">
                <a14:imgProps xmlns:a14="http://schemas.microsoft.com/office/drawing/2010/main">
                  <a14:imgLayer r:embed="rId34">
                    <a14:imgEffect>
                      <a14:backgroundRemoval t="0" b="100000" l="0" r="100000">
                        <a14:foregroundMark x1="5559" y1="83467" x2="6615" y2="39112"/>
                        <a14:foregroundMark x1="95496" y1="85286" x2="9711" y2="92991"/>
                        <a14:foregroundMark x1="94722" y1="84377" x2="68051" y2="84163"/>
                        <a14:foregroundMark x1="19986" y1="95024" x2="93244" y2="93579"/>
                      </a14:backgroundRemoval>
                    </a14:imgEffect>
                  </a14:imgLayer>
                </a14:imgProps>
              </a:ext>
              <a:ext uri="{28A0092B-C50C-407E-A947-70E740481C1C}">
                <a14:useLocalDpi xmlns:a14="http://schemas.microsoft.com/office/drawing/2010/main"/>
              </a:ext>
            </a:extLst>
          </a:blip>
          <a:stretch>
            <a:fillRect/>
          </a:stretch>
        </p:blipFill>
        <p:spPr>
          <a:xfrm>
            <a:off x="-4354" y="4191000"/>
            <a:ext cx="1371600" cy="18040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753137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1500"/>
                            </p:stCondLst>
                            <p:childTnLst>
                              <p:par>
                                <p:cTn id="16" presetID="10" presetClass="entr" presetSubtype="0" fill="hold" nodeType="after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p:stCondLst>
                              <p:cond delay="2000"/>
                            </p:stCondLst>
                            <p:childTnLst>
                              <p:par>
                                <p:cTn id="20" presetID="10" presetClass="entr" presetSubtype="0" fill="hold"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childTnLst>
                          </p:cTn>
                        </p:par>
                        <p:par>
                          <p:cTn id="23" fill="hold">
                            <p:stCondLst>
                              <p:cond delay="2500"/>
                            </p:stCondLst>
                            <p:childTnLst>
                              <p:par>
                                <p:cTn id="24" presetID="10" presetClass="entr" presetSubtype="0" fill="hold"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par>
                          <p:cTn id="27" fill="hold">
                            <p:stCondLst>
                              <p:cond delay="3000"/>
                            </p:stCondLst>
                            <p:childTnLst>
                              <p:par>
                                <p:cTn id="28" presetID="10" presetClass="entr" presetSubtype="0" fill="hold" nodeType="after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par>
                          <p:cTn id="31" fill="hold">
                            <p:stCondLst>
                              <p:cond delay="3500"/>
                            </p:stCondLst>
                            <p:childTnLst>
                              <p:par>
                                <p:cTn id="32" presetID="10" presetClass="entr" presetSubtype="0" fill="hold"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childTnLst>
                          </p:cTn>
                        </p:par>
                        <p:par>
                          <p:cTn id="35" fill="hold">
                            <p:stCondLst>
                              <p:cond delay="4000"/>
                            </p:stCondLst>
                            <p:childTnLst>
                              <p:par>
                                <p:cTn id="36" presetID="10" presetClass="entr" presetSubtype="0"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childTnLst>
                                </p:cTn>
                              </p:par>
                            </p:childTnLst>
                          </p:cTn>
                        </p:par>
                        <p:par>
                          <p:cTn id="39" fill="hold">
                            <p:stCondLst>
                              <p:cond delay="4500"/>
                            </p:stCondLst>
                            <p:childTnLst>
                              <p:par>
                                <p:cTn id="40" presetID="10" presetClass="entr" presetSubtype="0" fill="hold" nodeType="after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childTnLst>
                                </p:cTn>
                              </p:par>
                            </p:childTnLst>
                          </p:cTn>
                        </p:par>
                        <p:par>
                          <p:cTn id="43" fill="hold">
                            <p:stCondLst>
                              <p:cond delay="5000"/>
                            </p:stCondLst>
                            <p:childTnLst>
                              <p:par>
                                <p:cTn id="44" presetID="10" presetClass="entr" presetSubtype="0" fill="hold" nodeType="afterEffect">
                                  <p:stCondLst>
                                    <p:cond delay="25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childTnLst>
                          </p:cTn>
                        </p:par>
                        <p:par>
                          <p:cTn id="47" fill="hold">
                            <p:stCondLst>
                              <p:cond delay="5500"/>
                            </p:stCondLst>
                            <p:childTnLst>
                              <p:par>
                                <p:cTn id="48" presetID="10" presetClass="entr" presetSubtype="0" fill="hold" nodeType="afterEffect">
                                  <p:stCondLst>
                                    <p:cond delay="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50"/>
                                        <p:tgtEl>
                                          <p:spTgt spid="14"/>
                                        </p:tgtEl>
                                      </p:cBhvr>
                                    </p:animEffect>
                                  </p:childTnLst>
                                </p:cTn>
                              </p:par>
                            </p:childTnLst>
                          </p:cTn>
                        </p:par>
                        <p:par>
                          <p:cTn id="51" fill="hold">
                            <p:stCondLst>
                              <p:cond delay="6000"/>
                            </p:stCondLst>
                            <p:childTnLst>
                              <p:par>
                                <p:cTn id="52" presetID="10" presetClass="entr" presetSubtype="0" fill="hold" nodeType="afterEffect">
                                  <p:stCondLst>
                                    <p:cond delay="25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childTnLst>
                          </p:cTn>
                        </p:par>
                        <p:par>
                          <p:cTn id="55" fill="hold">
                            <p:stCondLst>
                              <p:cond delay="6500"/>
                            </p:stCondLst>
                            <p:childTnLst>
                              <p:par>
                                <p:cTn id="56" presetID="10" presetClass="entr" presetSubtype="0" fill="hold" nodeType="afterEffect">
                                  <p:stCondLst>
                                    <p:cond delay="25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50"/>
                                        <p:tgtEl>
                                          <p:spTgt spid="16"/>
                                        </p:tgtEl>
                                      </p:cBhvr>
                                    </p:animEffect>
                                  </p:childTnLst>
                                </p:cTn>
                              </p:par>
                            </p:childTnLst>
                          </p:cTn>
                        </p:par>
                        <p:par>
                          <p:cTn id="59" fill="hold">
                            <p:stCondLst>
                              <p:cond delay="7000"/>
                            </p:stCondLst>
                            <p:childTnLst>
                              <p:par>
                                <p:cTn id="60" presetID="10" presetClass="entr" presetSubtype="0" fill="hold" nodeType="after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50"/>
                                        <p:tgtEl>
                                          <p:spTgt spid="17"/>
                                        </p:tgtEl>
                                      </p:cBhvr>
                                    </p:animEffect>
                                  </p:childTnLst>
                                </p:cTn>
                              </p:par>
                            </p:childTnLst>
                          </p:cTn>
                        </p:par>
                        <p:par>
                          <p:cTn id="63" fill="hold">
                            <p:stCondLst>
                              <p:cond delay="7500"/>
                            </p:stCondLst>
                            <p:childTnLst>
                              <p:par>
                                <p:cTn id="64" presetID="10" presetClass="entr" presetSubtype="0" fill="hold" nodeType="afterEffect">
                                  <p:stCondLst>
                                    <p:cond delay="25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250"/>
                                        <p:tgtEl>
                                          <p:spTgt spid="18"/>
                                        </p:tgtEl>
                                      </p:cBhvr>
                                    </p:animEffect>
                                  </p:childTnLst>
                                </p:cTn>
                              </p:par>
                            </p:childTnLst>
                          </p:cTn>
                        </p:par>
                        <p:par>
                          <p:cTn id="67" fill="hold">
                            <p:stCondLst>
                              <p:cond delay="8000"/>
                            </p:stCondLst>
                            <p:childTnLst>
                              <p:par>
                                <p:cTn id="68" presetID="10" presetClass="entr" presetSubtype="0" fill="hold" nodeType="afterEffect">
                                  <p:stCondLst>
                                    <p:cond delay="25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250"/>
                                        <p:tgtEl>
                                          <p:spTgt spid="19"/>
                                        </p:tgtEl>
                                      </p:cBhvr>
                                    </p:animEffect>
                                  </p:childTnLst>
                                </p:cTn>
                              </p:par>
                            </p:childTnLst>
                          </p:cTn>
                        </p:par>
                        <p:par>
                          <p:cTn id="71" fill="hold">
                            <p:stCondLst>
                              <p:cond delay="8500"/>
                            </p:stCondLst>
                            <p:childTnLst>
                              <p:par>
                                <p:cTn id="72" presetID="10" presetClass="entr" presetSubtype="0" fill="hold" nodeType="afterEffect">
                                  <p:stCondLst>
                                    <p:cond delay="25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c.-SOS-State of Maine Constitution dated October 29, 1819, first working copy, pp.1&amp;4-30016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7400" y="1981200"/>
            <a:ext cx="6076579" cy="4995862"/>
          </a:xfrm>
          <a:ln w="38100">
            <a:solidFill>
              <a:schemeClr val="accent1"/>
            </a:solidFill>
          </a:ln>
        </p:spPr>
      </p:pic>
      <p:sp>
        <p:nvSpPr>
          <p:cNvPr id="2" name="Title 1"/>
          <p:cNvSpPr>
            <a:spLocks noGrp="1"/>
          </p:cNvSpPr>
          <p:nvPr>
            <p:ph type="title"/>
          </p:nvPr>
        </p:nvSpPr>
        <p:spPr/>
        <p:txBody>
          <a:bodyPr>
            <a:normAutofit/>
          </a:bodyPr>
          <a:lstStyle/>
          <a:p>
            <a:r>
              <a:rPr lang="en-US" dirty="0"/>
              <a:t>Draft copy of 1819 Constitution</a:t>
            </a:r>
          </a:p>
        </p:txBody>
      </p:sp>
      <p:sp>
        <p:nvSpPr>
          <p:cNvPr id="5" name="Rectangle 4"/>
          <p:cNvSpPr/>
          <p:nvPr/>
        </p:nvSpPr>
        <p:spPr>
          <a:xfrm>
            <a:off x="762000" y="7086600"/>
            <a:ext cx="4793172" cy="400110"/>
          </a:xfrm>
          <a:prstGeom prst="rect">
            <a:avLst/>
          </a:prstGeom>
        </p:spPr>
        <p:txBody>
          <a:bodyPr wrap="none">
            <a:spAutoFit/>
          </a:bodyPr>
          <a:lstStyle/>
          <a:p>
            <a:r>
              <a:rPr lang="en-US" dirty="0">
                <a:hlinkClick r:id="rId3"/>
              </a:rPr>
              <a:t>https://digitalmaine.com/arc_statehood/</a:t>
            </a:r>
            <a:endParaRPr lang="en-US" dirty="0"/>
          </a:p>
        </p:txBody>
      </p:sp>
    </p:spTree>
    <p:extLst>
      <p:ext uri="{BB962C8B-B14F-4D97-AF65-F5344CB8AC3E}">
        <p14:creationId xmlns:p14="http://schemas.microsoft.com/office/powerpoint/2010/main" val="353687075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nSpc>
                <a:spcPct val="200000"/>
              </a:lnSpc>
              <a:buNone/>
            </a:pPr>
            <a:r>
              <a:rPr lang="en-US" dirty="0">
                <a:latin typeface="+mj-lt"/>
              </a:rPr>
              <a:t>Bureau Under the Secretary of State</a:t>
            </a:r>
          </a:p>
          <a:p>
            <a:pPr lvl="1"/>
            <a:r>
              <a:rPr lang="en-US" dirty="0">
                <a:latin typeface="+mj-lt"/>
              </a:rPr>
              <a:t>Archives Services and Records Management divisions</a:t>
            </a:r>
          </a:p>
          <a:p>
            <a:pPr marL="356589" lvl="1" indent="0">
              <a:buNone/>
            </a:pPr>
            <a:endParaRPr lang="en-US" dirty="0">
              <a:latin typeface="+mj-lt"/>
            </a:endParaRPr>
          </a:p>
          <a:p>
            <a:pPr lvl="1"/>
            <a:r>
              <a:rPr lang="en-US" dirty="0">
                <a:latin typeface="+mj-lt"/>
              </a:rPr>
              <a:t>State records:  Permanent and Non-Permanent material</a:t>
            </a:r>
          </a:p>
          <a:p>
            <a:pPr lvl="1"/>
            <a:endParaRPr lang="en-US" dirty="0">
              <a:latin typeface="+mj-lt"/>
            </a:endParaRPr>
          </a:p>
          <a:p>
            <a:pPr lvl="1"/>
            <a:r>
              <a:rPr lang="en-US" dirty="0">
                <a:latin typeface="+mj-lt"/>
              </a:rPr>
              <a:t>95 million pages and counting</a:t>
            </a:r>
            <a:r>
              <a:rPr lang="is-IS" dirty="0">
                <a:latin typeface="+mj-lt"/>
              </a:rPr>
              <a:t>…</a:t>
            </a:r>
            <a:endParaRPr lang="en-US" dirty="0">
              <a:latin typeface="+mj-lt"/>
            </a:endParaRPr>
          </a:p>
          <a:p>
            <a:pPr lvl="1"/>
            <a:endParaRPr lang="en-US" dirty="0"/>
          </a:p>
          <a:p>
            <a:pPr lvl="1"/>
            <a:endParaRPr lang="en-US" dirty="0"/>
          </a:p>
          <a:p>
            <a:pPr lvl="1"/>
            <a:endParaRPr lang="en-US" dirty="0"/>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dirty="0"/>
              <a:t>Who We Are:</a:t>
            </a:r>
          </a:p>
        </p:txBody>
      </p:sp>
    </p:spTree>
    <p:extLst>
      <p:ext uri="{BB962C8B-B14F-4D97-AF65-F5344CB8AC3E}">
        <p14:creationId xmlns:p14="http://schemas.microsoft.com/office/powerpoint/2010/main" val="3524367127"/>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08" y="2743200"/>
            <a:ext cx="9331391" cy="5129425"/>
          </a:xfrm>
        </p:spPr>
        <p:txBody>
          <a:bodyPr>
            <a:normAutofit/>
          </a:bodyPr>
          <a:lstStyle/>
          <a:p>
            <a:pPr marL="0" indent="0">
              <a:spcAft>
                <a:spcPts val="1200"/>
              </a:spcAft>
              <a:buNone/>
            </a:pPr>
            <a:r>
              <a:rPr lang="en-US" dirty="0"/>
              <a:t>"And what do white people suppose we must think when we see they wish to take from us one piece of land after another, till we have no place to stand on, unless it is to drive us, our wives, and our little children away? </a:t>
            </a:r>
          </a:p>
          <a:p>
            <a:pPr marL="0" indent="0">
              <a:buNone/>
            </a:pPr>
            <a:r>
              <a:rPr lang="en-US" dirty="0"/>
              <a:t>But if so great and so free a country as this would exterminate us, we have no chance anywhere else; we or our children must sooner or later be driven into the salt water and perish.”   </a:t>
            </a:r>
          </a:p>
          <a:p>
            <a:pPr marL="0" indent="0">
              <a:buNone/>
            </a:pPr>
            <a:endParaRPr lang="en-US" dirty="0"/>
          </a:p>
          <a:p>
            <a:pPr marL="0" indent="0">
              <a:buNone/>
            </a:pPr>
            <a:r>
              <a:rPr lang="en-US" sz="2400" dirty="0"/>
              <a:t>John Neptune, Nov. 1829</a:t>
            </a:r>
          </a:p>
          <a:p>
            <a:pPr marL="0" indent="0">
              <a:buNone/>
            </a:pPr>
            <a:endParaRPr lang="en-US" sz="2400" dirty="0"/>
          </a:p>
          <a:p>
            <a:pPr marL="0" indent="0">
              <a:buNone/>
            </a:pPr>
            <a:endParaRPr lang="en-US" sz="2400" dirty="0"/>
          </a:p>
          <a:p>
            <a:pPr marL="0" indent="0">
              <a:buNone/>
            </a:pPr>
            <a:r>
              <a:rPr lang="en-US" sz="2400" dirty="0">
                <a:hlinkClick r:id="rId2"/>
              </a:rPr>
              <a:t>https://digitalmaine.com/native_tribal_docs/</a:t>
            </a:r>
            <a:endParaRPr lang="en-US" sz="2400" dirty="0"/>
          </a:p>
        </p:txBody>
      </p:sp>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 y="0"/>
            <a:ext cx="100599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886113"/>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2400" y="3277914"/>
            <a:ext cx="2057400" cy="1865376"/>
          </a:xfrm>
        </p:spPr>
        <p:txBody>
          <a:bodyPr>
            <a:normAutofit fontScale="70000" lnSpcReduction="20000"/>
          </a:bodyPr>
          <a:lstStyle/>
          <a:p>
            <a:r>
              <a:rPr lang="en-US" sz="4300" dirty="0"/>
              <a:t>Digital Maine</a:t>
            </a:r>
          </a:p>
          <a:p>
            <a:br>
              <a:rPr lang="en-US" dirty="0"/>
            </a:br>
            <a:r>
              <a:rPr lang="en-US" sz="3100" dirty="0">
                <a:solidFill>
                  <a:schemeClr val="tx1">
                    <a:lumMod val="95000"/>
                  </a:schemeClr>
                </a:solidFill>
                <a:hlinkClick r:id="rId2"/>
              </a:rPr>
              <a:t>www.digitalmaine.com</a:t>
            </a:r>
            <a:br>
              <a:rPr lang="en-US" dirty="0"/>
            </a:br>
            <a:endParaRPr lang="en-US" dirty="0"/>
          </a:p>
        </p:txBody>
      </p:sp>
      <p:sp>
        <p:nvSpPr>
          <p:cNvPr id="2" name="Title 1"/>
          <p:cNvSpPr>
            <a:spLocks noGrp="1"/>
          </p:cNvSpPr>
          <p:nvPr>
            <p:ph type="title"/>
          </p:nvPr>
        </p:nvSpPr>
        <p:spPr>
          <a:xfrm>
            <a:off x="10668000" y="5257800"/>
            <a:ext cx="3947160" cy="1865376"/>
          </a:xfrm>
        </p:spPr>
        <p:txBody>
          <a:bodyPr>
            <a:normAutofit/>
          </a:bodyPr>
          <a:lstStyle/>
          <a:p>
            <a:endParaRPr lang="en-US" dirty="0"/>
          </a:p>
        </p:txBody>
      </p:sp>
      <p:pic>
        <p:nvPicPr>
          <p:cNvPr id="102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304800" y="381000"/>
            <a:ext cx="7162800" cy="701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2009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hlinkClick r:id="rId2"/>
              </a:rPr>
              <a:t>https://digitalmaine.com/arc_img/</a:t>
            </a:r>
            <a:endParaRPr lang="en-US" dirty="0"/>
          </a:p>
          <a:p>
            <a:pPr>
              <a:buNone/>
            </a:pPr>
            <a:endParaRPr lang="en-US" dirty="0">
              <a:hlinkClick r:id="rId3"/>
            </a:endParaRPr>
          </a:p>
          <a:p>
            <a:endParaRPr lang="en-US" dirty="0">
              <a:hlinkClick r:id="rId3"/>
            </a:endParaRPr>
          </a:p>
          <a:p>
            <a:r>
              <a:rPr lang="en-US" dirty="0">
                <a:hlinkClick r:id="rId3"/>
              </a:rPr>
              <a:t>https://digitalmaine.com/atticus_docs/</a:t>
            </a:r>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386" y="457200"/>
            <a:ext cx="4999387" cy="5645032"/>
          </a:xfrm>
          <a:prstGeom prst="rect">
            <a:avLst/>
          </a:prstGeom>
          <a:ln w="38100">
            <a:solidFill>
              <a:schemeClr val="accent1"/>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381000"/>
            <a:ext cx="4451126" cy="7109620"/>
          </a:xfrm>
          <a:prstGeom prst="rect">
            <a:avLst/>
          </a:prstGeom>
          <a:ln w="38100">
            <a:solidFill>
              <a:schemeClr val="accent1"/>
            </a:solidFill>
          </a:ln>
        </p:spPr>
      </p:pic>
      <p:sp>
        <p:nvSpPr>
          <p:cNvPr id="5" name="TextBox 4"/>
          <p:cNvSpPr txBox="1"/>
          <p:nvPr/>
        </p:nvSpPr>
        <p:spPr>
          <a:xfrm>
            <a:off x="228600" y="6400800"/>
            <a:ext cx="4800600" cy="1015663"/>
          </a:xfrm>
          <a:prstGeom prst="rect">
            <a:avLst/>
          </a:prstGeom>
          <a:noFill/>
        </p:spPr>
        <p:txBody>
          <a:bodyPr wrap="square" rtlCol="0">
            <a:spAutoFit/>
          </a:bodyPr>
          <a:lstStyle/>
          <a:p>
            <a:r>
              <a:rPr lang="en-US" dirty="0"/>
              <a:t>Case of Atticus the Slave, 1838</a:t>
            </a:r>
          </a:p>
          <a:p>
            <a:r>
              <a:rPr lang="en-US" dirty="0"/>
              <a:t> </a:t>
            </a:r>
          </a:p>
          <a:p>
            <a:r>
              <a:rPr lang="en-US" dirty="0"/>
              <a:t>Extradition request from Georgia</a:t>
            </a:r>
          </a:p>
        </p:txBody>
      </p:sp>
    </p:spTree>
    <p:extLst>
      <p:ext uri="{BB962C8B-B14F-4D97-AF65-F5344CB8AC3E}">
        <p14:creationId xmlns:p14="http://schemas.microsoft.com/office/powerpoint/2010/main" val="3620359033"/>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9707572">
            <a:off x="8001000" y="2957524"/>
            <a:ext cx="1524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362607"/>
            <a:ext cx="5715000" cy="720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8474543"/>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9446787" cy="627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0198146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049934"/>
            <a:ext cx="9372600" cy="507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br>
              <a:rPr lang="en-US" dirty="0"/>
            </a:br>
            <a:r>
              <a:rPr lang="en-US" dirty="0"/>
              <a:t>Crowdsourced Transcription – Join Us!</a:t>
            </a:r>
            <a:br>
              <a:rPr lang="en-US" dirty="0"/>
            </a:br>
            <a:r>
              <a:rPr lang="en-US" dirty="0">
                <a:solidFill>
                  <a:schemeClr val="accent1"/>
                </a:solidFill>
                <a:hlinkClick r:id="rId3"/>
              </a:rPr>
              <a:t>www.digitalmaine.net/projects</a:t>
            </a:r>
            <a:br>
              <a:rPr lang="en-US" dirty="0"/>
            </a:br>
            <a:endParaRPr lang="en-US" dirty="0"/>
          </a:p>
        </p:txBody>
      </p:sp>
    </p:spTree>
    <p:extLst>
      <p:ext uri="{BB962C8B-B14F-4D97-AF65-F5344CB8AC3E}">
        <p14:creationId xmlns:p14="http://schemas.microsoft.com/office/powerpoint/2010/main" val="2356064201"/>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subTitle" idx="1"/>
          </p:nvPr>
        </p:nvSpPr>
        <p:spPr/>
        <p:txBody>
          <a:bodyPr>
            <a:normAutofit/>
          </a:bodyPr>
          <a:lstStyle/>
          <a:p>
            <a:r>
              <a:rPr lang="en-US" sz="2800" dirty="0"/>
              <a:t>Unique Collections</a:t>
            </a:r>
          </a:p>
        </p:txBody>
      </p:sp>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tretch>
            <a:fillRect/>
          </a:stretch>
        </p:blipFill>
        <p:spPr bwMode="auto">
          <a:xfrm>
            <a:off x="227700" y="380964"/>
            <a:ext cx="3658500" cy="548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2286000"/>
            <a:ext cx="3401848" cy="510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13776"/>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72400" y="3277914"/>
            <a:ext cx="2057400" cy="2513286"/>
          </a:xfrm>
        </p:spPr>
        <p:txBody>
          <a:bodyPr>
            <a:normAutofit/>
          </a:bodyPr>
          <a:lstStyle/>
          <a:p>
            <a:r>
              <a:rPr lang="en-US" sz="2000" dirty="0"/>
              <a:t>Declaration of Independence</a:t>
            </a:r>
          </a:p>
        </p:txBody>
      </p:sp>
      <p:sp>
        <p:nvSpPr>
          <p:cNvPr id="5" name="Title 4"/>
          <p:cNvSpPr>
            <a:spLocks noGrp="1"/>
          </p:cNvSpPr>
          <p:nvPr>
            <p:ph type="title"/>
          </p:nvPr>
        </p:nvSpPr>
        <p:spPr/>
        <p:txBody>
          <a:bodyPr>
            <a:normAutofit/>
          </a:bodyPr>
          <a:lstStyle/>
          <a:p>
            <a:endParaRPr lang="en-US" dirty="0"/>
          </a:p>
        </p:txBody>
      </p:sp>
      <p:pic>
        <p:nvPicPr>
          <p:cNvPr id="10" name="Content Placeholder 9"/>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990600" y="304800"/>
            <a:ext cx="5722937" cy="7205663"/>
          </a:xfrm>
          <a:ln w="38100">
            <a:solidFill>
              <a:schemeClr val="tx2"/>
            </a:solidFill>
          </a:ln>
        </p:spPr>
      </p:pic>
    </p:spTree>
    <p:extLst>
      <p:ext uri="{BB962C8B-B14F-4D97-AF65-F5344CB8AC3E}">
        <p14:creationId xmlns:p14="http://schemas.microsoft.com/office/powerpoint/2010/main" val="2984521158"/>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Civil War Collection</a:t>
            </a:r>
          </a:p>
        </p:txBody>
      </p:sp>
      <p:sp>
        <p:nvSpPr>
          <p:cNvPr id="2" name="Title 1"/>
          <p:cNvSpPr>
            <a:spLocks noGrp="1"/>
          </p:cNvSpPr>
          <p:nvPr>
            <p:ph type="title"/>
          </p:nvPr>
        </p:nvSpPr>
        <p:spPr/>
        <p:txBody>
          <a:bodyPr>
            <a:normAutofit/>
          </a:bodyPr>
          <a:lstStyle/>
          <a:p>
            <a:endParaRPr lang="en-US" dirty="0"/>
          </a:p>
        </p:txBody>
      </p:sp>
      <p:pic>
        <p:nvPicPr>
          <p:cNvPr id="5" name="Picture Placeholder 8"/>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81000" y="533400"/>
            <a:ext cx="7140575" cy="5358066"/>
          </a:xfrm>
        </p:spPr>
      </p:pic>
      <p:sp>
        <p:nvSpPr>
          <p:cNvPr id="6" name="Text Placeholder 6"/>
          <p:cNvSpPr txBox="1">
            <a:spLocks/>
          </p:cNvSpPr>
          <p:nvPr/>
        </p:nvSpPr>
        <p:spPr>
          <a:xfrm>
            <a:off x="228600" y="5943600"/>
            <a:ext cx="7231132" cy="1033889"/>
          </a:xfrm>
          <a:prstGeom prst="rect">
            <a:avLst/>
          </a:prstGeom>
        </p:spPr>
        <p:txBody>
          <a:bodyPr lIns="101882" tIns="50941" rIns="101882" bIns="50941">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000" dirty="0">
                <a:latin typeface="+mj-lt"/>
              </a:rPr>
              <a:t>One of the most comprehensive collections, including:</a:t>
            </a:r>
          </a:p>
          <a:p>
            <a:r>
              <a:rPr lang="en-US" sz="2000" dirty="0">
                <a:latin typeface="+mj-lt"/>
              </a:rPr>
              <a:t>More than 3000 photographs online</a:t>
            </a:r>
          </a:p>
          <a:p>
            <a:r>
              <a:rPr lang="en-US" sz="2000" dirty="0">
                <a:latin typeface="+mj-lt"/>
              </a:rPr>
              <a:t>180,000 + pieces of correspondence</a:t>
            </a:r>
          </a:p>
          <a:p>
            <a:r>
              <a:rPr lang="en-US" sz="2000" dirty="0">
                <a:latin typeface="+mj-lt"/>
              </a:rPr>
              <a:t>14,700 muster rolls</a:t>
            </a:r>
            <a:r>
              <a:rPr lang="en-US" dirty="0">
                <a:latin typeface="+mj-lt"/>
              </a:rPr>
              <a:t> </a:t>
            </a:r>
          </a:p>
        </p:txBody>
      </p:sp>
      <p:sp>
        <p:nvSpPr>
          <p:cNvPr id="7" name="Rectangle 6"/>
          <p:cNvSpPr/>
          <p:nvPr/>
        </p:nvSpPr>
        <p:spPr>
          <a:xfrm>
            <a:off x="4876800" y="6705600"/>
            <a:ext cx="2590800" cy="707886"/>
          </a:xfrm>
          <a:prstGeom prst="rect">
            <a:avLst/>
          </a:prstGeom>
        </p:spPr>
        <p:txBody>
          <a:bodyPr wrap="square">
            <a:spAutoFit/>
          </a:bodyPr>
          <a:lstStyle/>
          <a:p>
            <a:r>
              <a:rPr lang="en-US" dirty="0">
                <a:hlinkClick r:id="rId3"/>
              </a:rPr>
              <a:t>https://digitalmaine.com/civil_war/</a:t>
            </a:r>
            <a:endParaRPr lang="en-US" dirty="0"/>
          </a:p>
        </p:txBody>
      </p:sp>
    </p:spTree>
    <p:extLst>
      <p:ext uri="{BB962C8B-B14F-4D97-AF65-F5344CB8AC3E}">
        <p14:creationId xmlns:p14="http://schemas.microsoft.com/office/powerpoint/2010/main" val="363024936"/>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latin typeface="+mj-lt"/>
              </a:rPr>
              <a:t>Executive</a:t>
            </a:r>
          </a:p>
          <a:p>
            <a:pPr lvl="1"/>
            <a:r>
              <a:rPr lang="en-US" dirty="0">
                <a:latin typeface="+mj-lt"/>
              </a:rPr>
              <a:t>Governor’s Office</a:t>
            </a:r>
          </a:p>
          <a:p>
            <a:pPr lvl="1">
              <a:lnSpc>
                <a:spcPct val="150000"/>
              </a:lnSpc>
            </a:pPr>
            <a:r>
              <a:rPr lang="en-US" dirty="0">
                <a:latin typeface="+mj-lt"/>
              </a:rPr>
              <a:t>Executive Council</a:t>
            </a:r>
          </a:p>
          <a:p>
            <a:pPr>
              <a:lnSpc>
                <a:spcPct val="150000"/>
              </a:lnSpc>
            </a:pPr>
            <a:r>
              <a:rPr lang="en-US" dirty="0">
                <a:latin typeface="+mj-lt"/>
              </a:rPr>
              <a:t>Legislative</a:t>
            </a:r>
          </a:p>
          <a:p>
            <a:pPr lvl="1"/>
            <a:r>
              <a:rPr lang="en-US" dirty="0">
                <a:latin typeface="+mj-lt"/>
              </a:rPr>
              <a:t>Enacted Laws of Maine</a:t>
            </a:r>
          </a:p>
          <a:p>
            <a:pPr lvl="1"/>
            <a:r>
              <a:rPr lang="en-US" dirty="0">
                <a:latin typeface="+mj-lt"/>
              </a:rPr>
              <a:t>Legislative Graveyard</a:t>
            </a:r>
          </a:p>
          <a:p>
            <a:pPr lvl="1"/>
            <a:r>
              <a:rPr lang="en-US" dirty="0">
                <a:latin typeface="+mj-lt"/>
              </a:rPr>
              <a:t>Committee Files</a:t>
            </a:r>
          </a:p>
          <a:p>
            <a:pPr>
              <a:lnSpc>
                <a:spcPct val="150000"/>
              </a:lnSpc>
            </a:pPr>
            <a:r>
              <a:rPr lang="en-US" dirty="0">
                <a:latin typeface="+mj-lt"/>
              </a:rPr>
              <a:t>Judicial</a:t>
            </a:r>
          </a:p>
          <a:p>
            <a:pPr>
              <a:lnSpc>
                <a:spcPct val="150000"/>
              </a:lnSpc>
            </a:pPr>
            <a:r>
              <a:rPr lang="en-US" dirty="0">
                <a:latin typeface="+mj-lt"/>
              </a:rPr>
              <a:t>Other State Agencies</a:t>
            </a:r>
          </a:p>
        </p:txBody>
      </p:sp>
      <p:sp>
        <p:nvSpPr>
          <p:cNvPr id="2" name="Title 1"/>
          <p:cNvSpPr>
            <a:spLocks noGrp="1"/>
          </p:cNvSpPr>
          <p:nvPr>
            <p:ph type="title"/>
          </p:nvPr>
        </p:nvSpPr>
        <p:spPr/>
        <p:txBody>
          <a:bodyPr/>
          <a:lstStyle/>
          <a:p>
            <a:r>
              <a:rPr lang="en-US" dirty="0"/>
              <a:t>What We Hold</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993905"/>
            <a:ext cx="3940593" cy="5421519"/>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84223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b="-702"/>
          <a:stretch/>
        </p:blipFill>
        <p:spPr>
          <a:xfrm>
            <a:off x="406090" y="2286000"/>
            <a:ext cx="7010400" cy="4920891"/>
          </a:xfrm>
          <a:ln w="38100">
            <a:solidFill>
              <a:schemeClr val="accent1"/>
            </a:solidFill>
          </a:ln>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3746810"/>
            <a:ext cx="2226117" cy="37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7795" y="76200"/>
            <a:ext cx="2133600" cy="35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408664"/>
            <a:ext cx="7391400" cy="1472598"/>
          </a:xfrm>
          <a:prstGeom prst="rect">
            <a:avLst/>
          </a:prstGeom>
          <a:ln w="38100">
            <a:solidFill>
              <a:schemeClr val="accent1"/>
            </a:solidFill>
          </a:ln>
        </p:spPr>
      </p:pic>
    </p:spTree>
    <p:extLst>
      <p:ext uri="{BB962C8B-B14F-4D97-AF65-F5344CB8AC3E}">
        <p14:creationId xmlns:p14="http://schemas.microsoft.com/office/powerpoint/2010/main" val="1763990084"/>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Records on FamilySearch.org</a:t>
            </a:r>
          </a:p>
        </p:txBody>
      </p:sp>
      <p:sp>
        <p:nvSpPr>
          <p:cNvPr id="3" name="Content Placeholder 2"/>
          <p:cNvSpPr>
            <a:spLocks noGrp="1"/>
          </p:cNvSpPr>
          <p:nvPr>
            <p:ph idx="1"/>
          </p:nvPr>
        </p:nvSpPr>
        <p:spPr/>
        <p:txBody>
          <a:bodyPr/>
          <a:lstStyle/>
          <a:p>
            <a:r>
              <a:rPr lang="en-US" dirty="0">
                <a:hlinkClick r:id="rId2"/>
              </a:rPr>
              <a:t>https://www.familysearch.org/search/collection/list/?cqs=maine</a:t>
            </a:r>
            <a:endParaRPr lang="en-US" dirty="0"/>
          </a:p>
          <a:p>
            <a:endParaRPr lang="en-US" dirty="0"/>
          </a:p>
          <a:p>
            <a:r>
              <a:rPr lang="en-US" dirty="0">
                <a:hlinkClick r:id="rId3"/>
              </a:rPr>
              <a:t>https://www.familysearch.org/search/image/index?owc=https://www.familysearch.org/service/cds/recapi/collections/1877829/waypoints</a:t>
            </a:r>
            <a:endParaRPr lang="en-US" dirty="0"/>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99545"/>
            <a:ext cx="5361309" cy="7109791"/>
          </a:xfrm>
          <a:prstGeom prst="rect">
            <a:avLst/>
          </a:prstGeom>
          <a:ln w="38100">
            <a:solidFill>
              <a:schemeClr val="accent1"/>
            </a:solidFill>
          </a:ln>
        </p:spPr>
      </p:pic>
      <p:sp>
        <p:nvSpPr>
          <p:cNvPr id="4" name="TextBox 3"/>
          <p:cNvSpPr txBox="1"/>
          <p:nvPr/>
        </p:nvSpPr>
        <p:spPr>
          <a:xfrm>
            <a:off x="304800" y="1914994"/>
            <a:ext cx="3733800" cy="2885605"/>
          </a:xfrm>
          <a:prstGeom prst="rect">
            <a:avLst/>
          </a:prstGeom>
          <a:noFill/>
        </p:spPr>
        <p:txBody>
          <a:bodyPr wrap="square" rtlCol="0">
            <a:spAutoFit/>
          </a:bodyPr>
          <a:lstStyle/>
          <a:p>
            <a:pPr algn="ctr"/>
            <a:r>
              <a:rPr lang="en-US" dirty="0"/>
              <a:t>Alien Registrations </a:t>
            </a:r>
          </a:p>
          <a:p>
            <a:pPr algn="ctr"/>
            <a:r>
              <a:rPr lang="en-US" dirty="0"/>
              <a:t>&amp; </a:t>
            </a:r>
          </a:p>
          <a:p>
            <a:pPr algn="ctr"/>
            <a:r>
              <a:rPr lang="en-US" dirty="0"/>
              <a:t>Correspondence to the Intelligence Section,</a:t>
            </a:r>
          </a:p>
          <a:p>
            <a:pPr algn="ctr"/>
            <a:r>
              <a:rPr lang="en-US" dirty="0"/>
              <a:t> Adjutant General’s Office</a:t>
            </a:r>
          </a:p>
          <a:p>
            <a:pPr algn="ctr"/>
            <a:endParaRPr lang="en-US" dirty="0"/>
          </a:p>
          <a:p>
            <a:pPr algn="ctr"/>
            <a:endParaRPr lang="en-US" dirty="0"/>
          </a:p>
          <a:p>
            <a:pPr algn="ctr"/>
            <a:r>
              <a:rPr lang="en-US" dirty="0">
                <a:hlinkClick r:id="rId3"/>
              </a:rPr>
              <a:t>https://digitalmaine.com/alien_reg/</a:t>
            </a:r>
            <a:endParaRPr lang="en-US" dirty="0"/>
          </a:p>
        </p:txBody>
      </p:sp>
    </p:spTree>
    <p:extLst>
      <p:ext uri="{BB962C8B-B14F-4D97-AF65-F5344CB8AC3E}">
        <p14:creationId xmlns:p14="http://schemas.microsoft.com/office/powerpoint/2010/main" val="2241686831"/>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Sets</a:t>
            </a:r>
          </a:p>
        </p:txBody>
      </p:sp>
      <p:sp>
        <p:nvSpPr>
          <p:cNvPr id="3" name="Content Placeholder 2"/>
          <p:cNvSpPr>
            <a:spLocks noGrp="1"/>
          </p:cNvSpPr>
          <p:nvPr>
            <p:ph idx="1"/>
          </p:nvPr>
        </p:nvSpPr>
        <p:spPr/>
        <p:txBody>
          <a:bodyPr/>
          <a:lstStyle/>
          <a:p>
            <a:r>
              <a:rPr lang="en-US" dirty="0">
                <a:hlinkClick r:id="rId2"/>
              </a:rPr>
              <a:t>https://mainestatemuseum.org/learn/bicentennial-teaching-materials/</a:t>
            </a:r>
            <a:endParaRPr lang="en-US" dirty="0"/>
          </a:p>
          <a:p>
            <a:endParaRPr lang="en-US" dirty="0"/>
          </a:p>
          <a:p>
            <a:r>
              <a:rPr lang="en-US" dirty="0">
                <a:hlinkClick r:id="rId3"/>
              </a:rPr>
              <a:t>https://digitalmaine.com/hist_docs/1/</a:t>
            </a:r>
            <a:r>
              <a:rPr lang="en-US" dirty="0"/>
              <a:t>  Joseph Treat Journal (Mapping Maine)</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Virtual Reality</a:t>
            </a: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30194" y="3058494"/>
            <a:ext cx="4194206" cy="314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3"/>
          </p:nvPr>
        </p:nvSpPr>
        <p:spPr/>
        <p:txBody>
          <a:bodyPr/>
          <a:lstStyle/>
          <a:p>
            <a:r>
              <a:rPr lang="en-US" dirty="0"/>
              <a:t>Bicentennial Moments</a:t>
            </a:r>
          </a:p>
        </p:txBody>
      </p:sp>
      <p:pic>
        <p:nvPicPr>
          <p:cNvPr id="4101" name="Picture 5"/>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tretch>
            <a:fillRect/>
          </a:stretch>
        </p:blipFill>
        <p:spPr bwMode="auto">
          <a:xfrm>
            <a:off x="5110163" y="3445981"/>
            <a:ext cx="4445000" cy="281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Other New Projects</a:t>
            </a:r>
          </a:p>
        </p:txBody>
      </p:sp>
    </p:spTree>
    <p:extLst>
      <p:ext uri="{BB962C8B-B14F-4D97-AF65-F5344CB8AC3E}">
        <p14:creationId xmlns:p14="http://schemas.microsoft.com/office/powerpoint/2010/main" val="3191139827"/>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9098280" cy="3291837"/>
          </a:xfrm>
        </p:spPr>
        <p:txBody>
          <a:bodyPr>
            <a:normAutofit fontScale="25000" lnSpcReduction="20000"/>
          </a:bodyPr>
          <a:lstStyle/>
          <a:p>
            <a:r>
              <a:rPr lang="en-US" sz="11200" dirty="0"/>
              <a:t>Activate pop-ups of historical anecdotes about the site simply by directing one’s gaze (headset required)</a:t>
            </a:r>
          </a:p>
          <a:p>
            <a:endParaRPr lang="en-US" sz="11200" dirty="0"/>
          </a:p>
          <a:p>
            <a:r>
              <a:rPr lang="en-US" sz="11200" dirty="0"/>
              <a:t>Viewable on a desktop computer or mobile device</a:t>
            </a:r>
          </a:p>
          <a:p>
            <a:pPr marL="0" indent="0">
              <a:buNone/>
            </a:pPr>
            <a:endParaRPr lang="en-US" sz="11200" dirty="0"/>
          </a:p>
          <a:p>
            <a:r>
              <a:rPr lang="en-US" sz="11200" dirty="0"/>
              <a:t>Headsets available – come visit the Archives and try one!</a:t>
            </a:r>
          </a:p>
          <a:p>
            <a:pPr marL="0" indent="0">
              <a:buNone/>
            </a:pPr>
            <a:br>
              <a:rPr lang="en-US" b="1" dirty="0"/>
            </a:br>
            <a:endParaRPr lang="en-US" b="1" dirty="0"/>
          </a:p>
          <a:p>
            <a:endParaRPr lang="en-US" dirty="0"/>
          </a:p>
        </p:txBody>
      </p:sp>
      <p:sp>
        <p:nvSpPr>
          <p:cNvPr id="2" name="Title 1"/>
          <p:cNvSpPr>
            <a:spLocks noGrp="1"/>
          </p:cNvSpPr>
          <p:nvPr>
            <p:ph type="title"/>
          </p:nvPr>
        </p:nvSpPr>
        <p:spPr/>
        <p:txBody>
          <a:bodyPr>
            <a:normAutofit/>
          </a:bodyPr>
          <a:lstStyle/>
          <a:p>
            <a:r>
              <a:rPr lang="en-US" dirty="0"/>
              <a:t>Virtual Reality Experience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262" y="5257800"/>
            <a:ext cx="2484918" cy="200035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648" y="5269117"/>
            <a:ext cx="3859924" cy="200218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2124" y="5257800"/>
            <a:ext cx="3048000" cy="2032000"/>
          </a:xfrm>
          <a:prstGeom prst="rect">
            <a:avLst/>
          </a:prstGeom>
        </p:spPr>
      </p:pic>
    </p:spTree>
    <p:extLst>
      <p:ext uri="{BB962C8B-B14F-4D97-AF65-F5344CB8AC3E}">
        <p14:creationId xmlns:p14="http://schemas.microsoft.com/office/powerpoint/2010/main" val="3239664070"/>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r>
              <a:rPr lang="en-US" dirty="0">
                <a:hlinkClick r:id="rId2"/>
              </a:rPr>
              <a:t>https://www.maine.gov/sos/arc/bicentennialmsa.html</a:t>
            </a:r>
            <a:endParaRPr lang="en-US" dirty="0"/>
          </a:p>
          <a:p>
            <a:r>
              <a:rPr lang="en-US" dirty="0">
                <a:hlinkClick r:id="rId3"/>
              </a:rPr>
              <a:t>https://www.thinglink.com/mediacard/1238865147544469505</a:t>
            </a:r>
            <a:endParaRPr lang="en-US" dirty="0">
              <a:solidFill>
                <a:srgbClr val="FF000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sz="3200" dirty="0"/>
              <a:t>30-second PSAs of Maine history </a:t>
            </a:r>
          </a:p>
          <a:p>
            <a:pPr>
              <a:lnSpc>
                <a:spcPct val="200000"/>
              </a:lnSpc>
            </a:pPr>
            <a:r>
              <a:rPr lang="en-US" sz="3200" dirty="0"/>
              <a:t>Images and documents from the Archives </a:t>
            </a:r>
          </a:p>
          <a:p>
            <a:pPr>
              <a:lnSpc>
                <a:spcPct val="200000"/>
              </a:lnSpc>
            </a:pPr>
            <a:r>
              <a:rPr lang="en-US" sz="3200" dirty="0"/>
              <a:t>Highlight a particular person, place or event </a:t>
            </a:r>
          </a:p>
          <a:p>
            <a:pPr>
              <a:lnSpc>
                <a:spcPct val="150000"/>
              </a:lnSpc>
            </a:pPr>
            <a:r>
              <a:rPr lang="en-US" sz="3200" dirty="0"/>
              <a:t>Meant to encourage further exploration</a:t>
            </a:r>
          </a:p>
        </p:txBody>
      </p:sp>
      <p:sp>
        <p:nvSpPr>
          <p:cNvPr id="2" name="Title 1"/>
          <p:cNvSpPr>
            <a:spLocks noGrp="1"/>
          </p:cNvSpPr>
          <p:nvPr>
            <p:ph type="title"/>
          </p:nvPr>
        </p:nvSpPr>
        <p:spPr/>
        <p:txBody>
          <a:bodyPr/>
          <a:lstStyle/>
          <a:p>
            <a:r>
              <a:rPr lang="en-US" dirty="0"/>
              <a:t>Bicentennial Moments</a:t>
            </a:r>
          </a:p>
        </p:txBody>
      </p:sp>
    </p:spTree>
    <p:extLst>
      <p:ext uri="{BB962C8B-B14F-4D97-AF65-F5344CB8AC3E}">
        <p14:creationId xmlns:p14="http://schemas.microsoft.com/office/powerpoint/2010/main" val="1593923265"/>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0941" indent="0">
              <a:buNone/>
            </a:pPr>
            <a:r>
              <a:rPr lang="en-US" dirty="0">
                <a:hlinkClick r:id="rId2"/>
              </a:rPr>
              <a:t>https://digitalmaine.com/arc_200th_moments/</a:t>
            </a:r>
            <a:endParaRPr lang="en-US" dirty="0"/>
          </a:p>
        </p:txBody>
      </p:sp>
      <p:sp>
        <p:nvSpPr>
          <p:cNvPr id="2" name="Title 1"/>
          <p:cNvSpPr>
            <a:spLocks noGrp="1"/>
          </p:cNvSpPr>
          <p:nvPr>
            <p:ph type="title"/>
          </p:nvPr>
        </p:nvSpPr>
        <p:spPr/>
        <p:txBody>
          <a:bodyPr/>
          <a:lstStyle/>
          <a:p>
            <a:r>
              <a:rPr lang="en-US" dirty="0"/>
              <a:t>Bicentennial Moments</a:t>
            </a:r>
          </a:p>
        </p:txBody>
      </p:sp>
    </p:spTree>
    <p:extLst>
      <p:ext uri="{BB962C8B-B14F-4D97-AF65-F5344CB8AC3E}">
        <p14:creationId xmlns:p14="http://schemas.microsoft.com/office/powerpoint/2010/main" val="458698153"/>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76400" y="2286000"/>
            <a:ext cx="6956425" cy="2071688"/>
          </a:xfrm>
        </p:spPr>
        <p:txBody>
          <a:bodyPr/>
          <a:lstStyle/>
          <a:p>
            <a:r>
              <a:rPr lang="en-US" dirty="0">
                <a:hlinkClick r:id="rId2"/>
              </a:rPr>
              <a:t>https://www.maine.gov/sos/arc/collections/exhibits.html</a:t>
            </a:r>
            <a:endParaRPr lang="en-US" dirty="0"/>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“Show us all the cool stuff”</a:t>
            </a:r>
          </a:p>
          <a:p>
            <a:endParaRPr lang="en-US" dirty="0"/>
          </a:p>
          <a:p>
            <a:r>
              <a:rPr lang="en-US" dirty="0"/>
              <a:t>“Can we touch it?”</a:t>
            </a:r>
          </a:p>
        </p:txBody>
      </p:sp>
      <p:sp>
        <p:nvSpPr>
          <p:cNvPr id="3" name="Title 2"/>
          <p:cNvSpPr>
            <a:spLocks noGrp="1"/>
          </p:cNvSpPr>
          <p:nvPr>
            <p:ph type="title"/>
          </p:nvPr>
        </p:nvSpPr>
        <p:spPr/>
        <p:txBody>
          <a:bodyPr/>
          <a:lstStyle/>
          <a:p>
            <a:r>
              <a:rPr lang="en-US" dirty="0"/>
              <a:t>Outreach</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696200" y="5181600"/>
            <a:ext cx="2179320" cy="2072640"/>
          </a:xfrm>
        </p:spPr>
        <p:txBody>
          <a:bodyPr>
            <a:normAutofit fontScale="92500"/>
          </a:bodyPr>
          <a:lstStyle/>
          <a:p>
            <a:r>
              <a:rPr lang="en-US" dirty="0"/>
              <a:t>Lacking source material for your curriculum?</a:t>
            </a:r>
          </a:p>
          <a:p>
            <a:endParaRPr lang="en-US" dirty="0"/>
          </a:p>
          <a:p>
            <a:r>
              <a:rPr lang="en-US" dirty="0"/>
              <a:t>Let me know!</a:t>
            </a:r>
          </a:p>
          <a:p>
            <a:endParaRPr lang="en-US" dirty="0"/>
          </a:p>
        </p:txBody>
      </p:sp>
      <p:sp>
        <p:nvSpPr>
          <p:cNvPr id="3" name="Title 2"/>
          <p:cNvSpPr>
            <a:spLocks noGrp="1"/>
          </p:cNvSpPr>
          <p:nvPr>
            <p:ph type="title"/>
          </p:nvPr>
        </p:nvSpPr>
        <p:spPr>
          <a:xfrm>
            <a:off x="228600" y="2326688"/>
            <a:ext cx="7231380" cy="2072640"/>
          </a:xfrm>
        </p:spPr>
        <p:txBody>
          <a:bodyPr/>
          <a:lstStyle/>
          <a:p>
            <a:pPr algn="l"/>
            <a:br>
              <a:rPr lang="en-US" sz="4000" dirty="0"/>
            </a:br>
            <a:r>
              <a:rPr lang="en-US" sz="4000" dirty="0"/>
              <a:t>“ask an Archivist”</a:t>
            </a:r>
            <a:br>
              <a:rPr lang="en-US" sz="4000" dirty="0"/>
            </a:br>
            <a:br>
              <a:rPr lang="en-US" sz="4000" dirty="0"/>
            </a:br>
            <a:r>
              <a:rPr lang="en-US" sz="4000" dirty="0"/>
              <a:t>Primary Source Text Sets</a:t>
            </a:r>
            <a:br>
              <a:rPr lang="en-US" sz="4000" dirty="0"/>
            </a:br>
            <a:br>
              <a:rPr lang="en-US" sz="4000" dirty="0"/>
            </a:br>
            <a:r>
              <a:rPr lang="en-US" sz="4000" dirty="0"/>
              <a:t>National History day </a:t>
            </a:r>
            <a:br>
              <a:rPr lang="en-US" sz="4000" dirty="0"/>
            </a:br>
            <a:br>
              <a:rPr lang="en-US" sz="4000" dirty="0"/>
            </a:br>
            <a:r>
              <a:rPr lang="en-US" sz="4000" dirty="0"/>
              <a:t>School Visits</a:t>
            </a:r>
            <a:br>
              <a:rPr lang="en-US" sz="4000" dirty="0"/>
            </a:br>
            <a:br>
              <a:rPr lang="en-US" sz="4000" dirty="0"/>
            </a:br>
            <a:endParaRPr lang="en-US" sz="4000" dirty="0"/>
          </a:p>
        </p:txBody>
      </p:sp>
    </p:spTree>
    <p:extLst>
      <p:ext uri="{BB962C8B-B14F-4D97-AF65-F5344CB8AC3E}">
        <p14:creationId xmlns:p14="http://schemas.microsoft.com/office/powerpoint/2010/main" val="2270879352"/>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4" name="Title 3"/>
          <p:cNvSpPr>
            <a:spLocks noGrp="1"/>
          </p:cNvSpPr>
          <p:nvPr>
            <p:ph type="title"/>
          </p:nvPr>
        </p:nvSpPr>
        <p:spPr/>
        <p:txBody>
          <a:bodyPr/>
          <a:lstStyle/>
          <a:p>
            <a:pPr algn="ctr"/>
            <a:r>
              <a:rPr lang="en-US" dirty="0"/>
              <a:t>What Questions Do you Have?</a:t>
            </a:r>
          </a:p>
        </p:txBody>
      </p:sp>
    </p:spTree>
    <p:extLst>
      <p:ext uri="{BB962C8B-B14F-4D97-AF65-F5344CB8AC3E}">
        <p14:creationId xmlns:p14="http://schemas.microsoft.com/office/powerpoint/2010/main" val="358011711"/>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2" name="Title 1"/>
          <p:cNvSpPr>
            <a:spLocks noGrp="1"/>
          </p:cNvSpPr>
          <p:nvPr>
            <p:ph type="title"/>
          </p:nvPr>
        </p:nvSpPr>
        <p:spPr>
          <a:xfrm>
            <a:off x="381000" y="838200"/>
            <a:ext cx="6957060" cy="5064712"/>
          </a:xfrm>
        </p:spPr>
        <p:txBody>
          <a:bodyPr>
            <a:normAutofit fontScale="90000"/>
          </a:bodyPr>
          <a:lstStyle/>
          <a:p>
            <a:pPr algn="ctr"/>
            <a:br>
              <a:rPr lang="en-US" dirty="0"/>
            </a:br>
            <a:br>
              <a:rPr lang="en-US" dirty="0"/>
            </a:br>
            <a:r>
              <a:rPr lang="en-US" sz="4400" dirty="0"/>
              <a:t>Heather Moran</a:t>
            </a:r>
            <a:br>
              <a:rPr lang="en-US" dirty="0"/>
            </a:br>
            <a:br>
              <a:rPr lang="en-US" dirty="0"/>
            </a:br>
            <a:r>
              <a:rPr lang="en-US" sz="3100" dirty="0"/>
              <a:t>Reference &amp; Outreach Archivist</a:t>
            </a:r>
            <a:br>
              <a:rPr lang="en-US" sz="3100" dirty="0"/>
            </a:br>
            <a:br>
              <a:rPr lang="en-US" sz="3100" dirty="0"/>
            </a:br>
            <a:r>
              <a:rPr lang="en-US" sz="3100" dirty="0"/>
              <a:t>Maine State Archives</a:t>
            </a:r>
            <a:br>
              <a:rPr lang="en-US" sz="3100" dirty="0"/>
            </a:br>
            <a:br>
              <a:rPr lang="en-US" sz="3100" dirty="0"/>
            </a:br>
            <a:r>
              <a:rPr lang="en-US" sz="3100" dirty="0"/>
              <a:t>207-287-5789</a:t>
            </a:r>
            <a:br>
              <a:rPr lang="en-US" sz="3100" dirty="0"/>
            </a:br>
            <a:br>
              <a:rPr lang="en-US" sz="3100" dirty="0"/>
            </a:br>
            <a:r>
              <a:rPr lang="en-US" sz="3100" dirty="0"/>
              <a:t>Heather.Moran@maine.gov</a:t>
            </a:r>
            <a:br>
              <a:rPr lang="en-US" sz="3100" dirty="0"/>
            </a:br>
            <a:endParaRPr lang="en-US" sz="3100" dirty="0"/>
          </a:p>
        </p:txBody>
      </p:sp>
    </p:spTree>
    <p:extLst>
      <p:ext uri="{BB962C8B-B14F-4D97-AF65-F5344CB8AC3E}">
        <p14:creationId xmlns:p14="http://schemas.microsoft.com/office/powerpoint/2010/main" val="1301587495"/>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2920" y="1813562"/>
            <a:ext cx="9052560" cy="5654038"/>
          </a:xfrm>
        </p:spPr>
        <p:txBody>
          <a:bodyPr>
            <a:normAutofit lnSpcReduction="10000"/>
          </a:bodyPr>
          <a:lstStyle/>
          <a:p>
            <a:r>
              <a:rPr lang="en-US" sz="2800" dirty="0"/>
              <a:t>Goals</a:t>
            </a:r>
          </a:p>
          <a:p>
            <a:pPr lvl="1"/>
            <a:r>
              <a:rPr lang="en-US" sz="2800" dirty="0"/>
              <a:t>Learn the values of primary and secondary material</a:t>
            </a:r>
          </a:p>
          <a:p>
            <a:pPr lvl="1"/>
            <a:r>
              <a:rPr lang="en-US" sz="2800" dirty="0"/>
              <a:t>Practice critical thinking and analysis</a:t>
            </a:r>
          </a:p>
          <a:p>
            <a:pPr lvl="1"/>
            <a:r>
              <a:rPr lang="en-US" sz="2800" dirty="0"/>
              <a:t>Evaluate opposing sides </a:t>
            </a:r>
          </a:p>
          <a:p>
            <a:pPr lvl="2"/>
            <a:r>
              <a:rPr lang="en-US" sz="2800" dirty="0"/>
              <a:t>Example:   Settlers vs. indigenous peoples</a:t>
            </a:r>
          </a:p>
          <a:p>
            <a:r>
              <a:rPr lang="en-US" sz="2800" dirty="0"/>
              <a:t>Partners</a:t>
            </a:r>
          </a:p>
          <a:p>
            <a:pPr lvl="1">
              <a:spcAft>
                <a:spcPts val="1200"/>
              </a:spcAft>
            </a:pPr>
            <a:r>
              <a:rPr lang="en-US" sz="2800" dirty="0"/>
              <a:t>Archives, State Library, State Museum, Dept. of Education</a:t>
            </a:r>
          </a:p>
          <a:p>
            <a:r>
              <a:rPr lang="en-US" sz="2800" dirty="0"/>
              <a:t>Primary Source Sets – Bicentennial, Civil War, Slavery, </a:t>
            </a:r>
            <a:r>
              <a:rPr lang="en-US" sz="2800" dirty="0" err="1"/>
              <a:t>Wabanaki</a:t>
            </a:r>
            <a:r>
              <a:rPr lang="en-US" sz="2800" dirty="0"/>
              <a:t>, Mapping Maine, &amp; more to come</a:t>
            </a:r>
          </a:p>
        </p:txBody>
      </p:sp>
      <p:sp>
        <p:nvSpPr>
          <p:cNvPr id="4" name="Title 3"/>
          <p:cNvSpPr>
            <a:spLocks noGrp="1"/>
          </p:cNvSpPr>
          <p:nvPr>
            <p:ph type="title"/>
          </p:nvPr>
        </p:nvSpPr>
        <p:spPr/>
        <p:txBody>
          <a:bodyPr>
            <a:normAutofit/>
          </a:bodyPr>
          <a:lstStyle/>
          <a:p>
            <a:r>
              <a:rPr lang="en-US" dirty="0"/>
              <a:t>Teaching With Primary Sources</a:t>
            </a:r>
          </a:p>
        </p:txBody>
      </p:sp>
    </p:spTree>
    <p:extLst>
      <p:ext uri="{BB962C8B-B14F-4D97-AF65-F5344CB8AC3E}">
        <p14:creationId xmlns:p14="http://schemas.microsoft.com/office/powerpoint/2010/main" val="1920434083"/>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442460" cy="5129425"/>
          </a:xfrm>
        </p:spPr>
        <p:txBody>
          <a:bodyPr>
            <a:normAutofit fontScale="92500"/>
          </a:bodyPr>
          <a:lstStyle/>
          <a:p>
            <a:r>
              <a:rPr lang="en-US" sz="2400" dirty="0"/>
              <a:t>European exploration</a:t>
            </a:r>
          </a:p>
          <a:p>
            <a:pPr lvl="1">
              <a:lnSpc>
                <a:spcPct val="150000"/>
              </a:lnSpc>
              <a:spcAft>
                <a:spcPts val="1200"/>
              </a:spcAft>
            </a:pPr>
            <a:r>
              <a:rPr lang="en-US" sz="2400" dirty="0"/>
              <a:t>Baxter Rare Maps</a:t>
            </a:r>
          </a:p>
          <a:p>
            <a:r>
              <a:rPr lang="en-US" sz="2400" dirty="0"/>
              <a:t>Colonization / Revolution</a:t>
            </a:r>
          </a:p>
          <a:p>
            <a:pPr lvl="1"/>
            <a:r>
              <a:rPr lang="en-US" sz="2400" dirty="0"/>
              <a:t>Early statehood</a:t>
            </a:r>
          </a:p>
          <a:p>
            <a:pPr lvl="1">
              <a:lnSpc>
                <a:spcPct val="150000"/>
              </a:lnSpc>
              <a:spcAft>
                <a:spcPts val="1200"/>
              </a:spcAft>
            </a:pPr>
            <a:r>
              <a:rPr lang="en-US" sz="2400" dirty="0"/>
              <a:t>Land Office surveys</a:t>
            </a:r>
          </a:p>
          <a:p>
            <a:r>
              <a:rPr lang="en-US" sz="2400" dirty="0"/>
              <a:t>Expansion (1800-1861)</a:t>
            </a:r>
          </a:p>
          <a:p>
            <a:pPr lvl="1"/>
            <a:r>
              <a:rPr lang="en-US" sz="2400" dirty="0" err="1"/>
              <a:t>Wabanaki</a:t>
            </a:r>
            <a:r>
              <a:rPr lang="en-US" sz="2400" dirty="0"/>
              <a:t> documents</a:t>
            </a:r>
          </a:p>
          <a:p>
            <a:pPr lvl="1"/>
            <a:r>
              <a:rPr lang="en-US" sz="2400" dirty="0"/>
              <a:t>African-American history in Maine</a:t>
            </a:r>
          </a:p>
          <a:p>
            <a:pPr lvl="1"/>
            <a:r>
              <a:rPr lang="en-US" sz="2400" dirty="0"/>
              <a:t>County Atlases</a:t>
            </a:r>
          </a:p>
        </p:txBody>
      </p:sp>
      <p:sp>
        <p:nvSpPr>
          <p:cNvPr id="6" name="Content Placeholder 5"/>
          <p:cNvSpPr>
            <a:spLocks noGrp="1"/>
          </p:cNvSpPr>
          <p:nvPr>
            <p:ph sz="half" idx="2"/>
          </p:nvPr>
        </p:nvSpPr>
        <p:spPr>
          <a:xfrm>
            <a:off x="5334000" y="1905000"/>
            <a:ext cx="4442460" cy="5129425"/>
          </a:xfrm>
        </p:spPr>
        <p:txBody>
          <a:bodyPr>
            <a:normAutofit fontScale="92500"/>
          </a:bodyPr>
          <a:lstStyle/>
          <a:p>
            <a:r>
              <a:rPr lang="en-US" sz="2400" dirty="0"/>
              <a:t>Civil War &amp; Reconstruction</a:t>
            </a:r>
          </a:p>
          <a:p>
            <a:r>
              <a:rPr lang="en-US" sz="2400" dirty="0"/>
              <a:t>Industrialization &amp; Immigration</a:t>
            </a:r>
          </a:p>
          <a:p>
            <a:pPr lvl="1">
              <a:spcAft>
                <a:spcPts val="1200"/>
              </a:spcAft>
            </a:pPr>
            <a:r>
              <a:rPr lang="en-US" sz="2400" dirty="0"/>
              <a:t>Alien Registrations 1940</a:t>
            </a:r>
          </a:p>
          <a:p>
            <a:pPr lvl="1">
              <a:spcAft>
                <a:spcPts val="1200"/>
              </a:spcAft>
            </a:pPr>
            <a:r>
              <a:rPr lang="en-US" sz="2400" dirty="0"/>
              <a:t>Vital Records, Census</a:t>
            </a:r>
          </a:p>
          <a:p>
            <a:r>
              <a:rPr lang="en-US" sz="2400" dirty="0"/>
              <a:t>Native American policy</a:t>
            </a:r>
          </a:p>
          <a:p>
            <a:pPr lvl="1">
              <a:spcAft>
                <a:spcPts val="1200"/>
              </a:spcAft>
            </a:pPr>
            <a:r>
              <a:rPr lang="en-US" sz="2400" dirty="0"/>
              <a:t>Indian Affairs  &amp; Land Claims</a:t>
            </a:r>
          </a:p>
          <a:p>
            <a:r>
              <a:rPr lang="en-US" sz="2400" dirty="0"/>
              <a:t>Emergence of Modern America</a:t>
            </a:r>
          </a:p>
          <a:p>
            <a:pPr lvl="1"/>
            <a:r>
              <a:rPr lang="en-US" sz="2000" dirty="0"/>
              <a:t>Suffrage</a:t>
            </a:r>
          </a:p>
          <a:p>
            <a:pPr lvl="1"/>
            <a:r>
              <a:rPr lang="en-US" sz="2000" dirty="0"/>
              <a:t>World War I</a:t>
            </a:r>
          </a:p>
          <a:p>
            <a:endParaRPr lang="en-US" sz="2000" dirty="0"/>
          </a:p>
          <a:p>
            <a:pPr marL="509352" lvl="1" indent="0">
              <a:buNone/>
            </a:pPr>
            <a:endParaRPr lang="en-US" dirty="0"/>
          </a:p>
        </p:txBody>
      </p:sp>
      <p:sp>
        <p:nvSpPr>
          <p:cNvPr id="2" name="Title 1"/>
          <p:cNvSpPr>
            <a:spLocks noGrp="1"/>
          </p:cNvSpPr>
          <p:nvPr>
            <p:ph type="title"/>
          </p:nvPr>
        </p:nvSpPr>
        <p:spPr/>
        <p:txBody>
          <a:bodyPr>
            <a:normAutofit fontScale="90000"/>
          </a:bodyPr>
          <a:lstStyle/>
          <a:p>
            <a:r>
              <a:rPr lang="en-US" sz="4000" dirty="0">
                <a:solidFill>
                  <a:schemeClr val="accent1"/>
                </a:solidFill>
              </a:rPr>
              <a:t>How Can Our Collections Help Your Students?</a:t>
            </a:r>
          </a:p>
        </p:txBody>
      </p:sp>
    </p:spTree>
    <p:extLst>
      <p:ext uri="{BB962C8B-B14F-4D97-AF65-F5344CB8AC3E}">
        <p14:creationId xmlns:p14="http://schemas.microsoft.com/office/powerpoint/2010/main" val="22097308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a:t>Baxter Rare Map Collection</a:t>
            </a:r>
          </a:p>
        </p:txBody>
      </p:sp>
      <p:sp>
        <p:nvSpPr>
          <p:cNvPr id="2" name="Title 1"/>
          <p:cNvSpPr>
            <a:spLocks noGrp="1"/>
          </p:cNvSpPr>
          <p:nvPr>
            <p:ph type="title"/>
          </p:nvPr>
        </p:nvSpPr>
        <p:spPr/>
        <p:txBody>
          <a:bodyPr/>
          <a:lstStyle/>
          <a:p>
            <a:r>
              <a:rPr lang="en-US" dirty="0"/>
              <a:t>European exploration</a:t>
            </a:r>
          </a:p>
        </p:txBody>
      </p:sp>
    </p:spTree>
    <p:extLst>
      <p:ext uri="{BB962C8B-B14F-4D97-AF65-F5344CB8AC3E}">
        <p14:creationId xmlns:p14="http://schemas.microsoft.com/office/powerpoint/2010/main" val="377095821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4955" y1="1924" x2="4955" y2="1924"/>
                        <a14:foregroundMark x1="4955" y1="1924" x2="98364" y2="1347"/>
                        <a14:foregroundMark x1="98364" y1="1347" x2="98864" y2="98461"/>
                        <a14:foregroundMark x1="98773" y1="98461" x2="1818" y2="98461"/>
                        <a14:foregroundMark x1="4773" y1="94291" x2="4773" y2="94291"/>
                        <a14:foregroundMark x1="4773" y1="94291" x2="5955" y2="7569"/>
                        <a14:foregroundMark x1="5955" y1="7826" x2="92909" y2="6735"/>
                        <a14:foregroundMark x1="92909" y1="6735" x2="94091" y2="90058"/>
                        <a14:foregroundMark x1="94091" y1="90058" x2="32818" y2="91276"/>
                        <a14:foregroundMark x1="76727" y1="67094" x2="76727" y2="67094"/>
                        <a14:foregroundMark x1="76727" y1="67094" x2="76864" y2="89160"/>
                        <a14:foregroundMark x1="77409" y1="88967" x2="80091" y2="87877"/>
                        <a14:foregroundMark x1="80091" y1="87877" x2="80273" y2="79666"/>
                        <a14:foregroundMark x1="80273" y1="79666" x2="72727" y2="78576"/>
                        <a14:foregroundMark x1="72727" y1="78576" x2="71091" y2="83708"/>
                        <a14:foregroundMark x1="22273" y1="15651" x2="18455" y2="31366"/>
                        <a14:foregroundMark x1="18455" y1="31366" x2="12545" y2="20911"/>
                        <a14:foregroundMark x1="29955" y1="513" x2="29955" y2="513"/>
                        <a14:backgroundMark x1="20455" y1="385" x2="20455" y2="385"/>
                        <a14:backgroundMark x1="23636" y1="385" x2="23636" y2="385"/>
                        <a14:backgroundMark x1="27273" y1="385" x2="27273" y2="385"/>
                        <a14:backgroundMark x1="25727" y1="513" x2="25727" y2="513"/>
                        <a14:backgroundMark x1="30636" y1="321" x2="30636" y2="321"/>
                        <a14:backgroundMark x1="29045" y1="192" x2="64409" y2="192"/>
                      </a14:backgroundRemoval>
                    </a14:imgEffect>
                  </a14:imgLayer>
                </a14:imgProps>
              </a:ext>
              <a:ext uri="{28A0092B-C50C-407E-A947-70E740481C1C}">
                <a14:useLocalDpi xmlns:a14="http://schemas.microsoft.com/office/drawing/2010/main"/>
              </a:ext>
            </a:extLst>
          </a:blip>
          <a:stretch>
            <a:fillRect/>
          </a:stretch>
        </p:blipFill>
        <p:spPr>
          <a:xfrm>
            <a:off x="304799" y="838200"/>
            <a:ext cx="9372601" cy="6641766"/>
          </a:xfrm>
          <a:prstGeom prst="rect">
            <a:avLst/>
          </a:prstGeom>
        </p:spPr>
      </p:pic>
      <p:sp>
        <p:nvSpPr>
          <p:cNvPr id="2" name="TextBox 1"/>
          <p:cNvSpPr txBox="1"/>
          <p:nvPr/>
        </p:nvSpPr>
        <p:spPr>
          <a:xfrm>
            <a:off x="6477000" y="152400"/>
            <a:ext cx="3429000" cy="830997"/>
          </a:xfrm>
          <a:prstGeom prst="rect">
            <a:avLst/>
          </a:prstGeom>
          <a:noFill/>
        </p:spPr>
        <p:txBody>
          <a:bodyPr wrap="square" rtlCol="0">
            <a:spAutoFit/>
          </a:bodyPr>
          <a:lstStyle/>
          <a:p>
            <a:r>
              <a:rPr lang="en-US" sz="4800" dirty="0"/>
              <a:t>1684</a:t>
            </a:r>
          </a:p>
        </p:txBody>
      </p:sp>
    </p:spTree>
    <p:extLst>
      <p:ext uri="{BB962C8B-B14F-4D97-AF65-F5344CB8AC3E}">
        <p14:creationId xmlns:p14="http://schemas.microsoft.com/office/powerpoint/2010/main" val="77737724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tretch>
            <a:fillRect/>
          </a:stretch>
        </p:blipFill>
        <p:spPr bwMode="auto">
          <a:xfrm>
            <a:off x="1752600" y="244485"/>
            <a:ext cx="7391400" cy="723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5676</TotalTime>
  <Words>837</Words>
  <Application>Microsoft Office PowerPoint</Application>
  <PresentationFormat>Custom</PresentationFormat>
  <Paragraphs>159</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 Black</vt:lpstr>
      <vt:lpstr>Calibri</vt:lpstr>
      <vt:lpstr>Franklin Gothic Medium</vt:lpstr>
      <vt:lpstr>Wingdings</vt:lpstr>
      <vt:lpstr>Wingdings 2</vt:lpstr>
      <vt:lpstr>Grid</vt:lpstr>
      <vt:lpstr>PowerPoint Presentation</vt:lpstr>
      <vt:lpstr>Who We Are:</vt:lpstr>
      <vt:lpstr>What We Hold</vt:lpstr>
      <vt:lpstr>Outreach</vt:lpstr>
      <vt:lpstr>Teaching With Primary Sources</vt:lpstr>
      <vt:lpstr>How Can Our Collections Help Your Students?</vt:lpstr>
      <vt:lpstr>European exploration</vt:lpstr>
      <vt:lpstr>PowerPoint Presentation</vt:lpstr>
      <vt:lpstr>PowerPoint Presentation</vt:lpstr>
      <vt:lpstr>MAPs!</vt:lpstr>
      <vt:lpstr>Colonization &amp; REvolution</vt:lpstr>
      <vt:lpstr>PowerPoint Presentation</vt:lpstr>
      <vt:lpstr>  North AMERICA, circa 1722 </vt:lpstr>
      <vt:lpstr>Revolutionary War</vt:lpstr>
      <vt:lpstr>PowerPoint Presentation</vt:lpstr>
      <vt:lpstr>War of 1812</vt:lpstr>
      <vt:lpstr>Early Statehood &amp; Expansion</vt:lpstr>
      <vt:lpstr>PowerPoint Presentation</vt:lpstr>
      <vt:lpstr>Draft copy of 1819 Constitution</vt:lpstr>
      <vt:lpstr>PowerPoint Presentation</vt:lpstr>
      <vt:lpstr>PowerPoint Presentation</vt:lpstr>
      <vt:lpstr>PowerPoint Presentation</vt:lpstr>
      <vt:lpstr>PowerPoint Presentation</vt:lpstr>
      <vt:lpstr>PowerPoint Presentation</vt:lpstr>
      <vt:lpstr>PowerPoint Presentation</vt:lpstr>
      <vt:lpstr> Crowdsourced Transcription – Join Us! www.digitalmaine.net/projects </vt:lpstr>
      <vt:lpstr>PowerPoint Presentation</vt:lpstr>
      <vt:lpstr>PowerPoint Presentation</vt:lpstr>
      <vt:lpstr>PowerPoint Presentation</vt:lpstr>
      <vt:lpstr>PowerPoint Presentation</vt:lpstr>
      <vt:lpstr>Maine Records on FamilySearch.org</vt:lpstr>
      <vt:lpstr>PowerPoint Presentation</vt:lpstr>
      <vt:lpstr>Primary Source Sets</vt:lpstr>
      <vt:lpstr>Other New Projects</vt:lpstr>
      <vt:lpstr>Virtual Reality Experience</vt:lpstr>
      <vt:lpstr>PowerPoint Presentation</vt:lpstr>
      <vt:lpstr>Bicentennial Moments</vt:lpstr>
      <vt:lpstr>Bicentennial Moments</vt:lpstr>
      <vt:lpstr>https://www.maine.gov/sos/arc/collections/exhibits.html</vt:lpstr>
      <vt:lpstr> “ask an Archivist”  Primary Source Text Sets  National History day   School Visits  </vt:lpstr>
      <vt:lpstr>What Questions Do you Have?</vt:lpstr>
      <vt:lpstr>  Heather Moran  Reference &amp; Outreach Archivist  Maine State Archives  207-287-5789  Heather.Moran@maine.gov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Moran, Heather</dc:creator>
  <cp:lastModifiedBy>Schmidt, Joe</cp:lastModifiedBy>
  <cp:revision>323</cp:revision>
  <dcterms:created xsi:type="dcterms:W3CDTF">2016-01-20T13:54:43Z</dcterms:created>
  <dcterms:modified xsi:type="dcterms:W3CDTF">2020-04-16T00:30:59Z</dcterms:modified>
</cp:coreProperties>
</file>