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Oswald"/>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font" Target="fonts/Oswald-bold.fntdata"/><Relationship Id="rId10" Type="http://schemas.openxmlformats.org/officeDocument/2006/relationships/slide" Target="slides/slide5.xml"/><Relationship Id="rId21" Type="http://schemas.openxmlformats.org/officeDocument/2006/relationships/font" Target="fonts/Oswald-regular.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013012c7fb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013012c7fb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013012c7fb_0_1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013012c7fb_0_1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2013012c7fb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2013012c7fb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20142462cf9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20142462cf9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013012c7fb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5" name="Google Shape;165;g2013012c7fb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2013012c7f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2013012c7f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2013012c7fb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2013012c7fb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2013012c7fb_0_1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g2013012c7fb_0_1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013012c7fb_0_1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013012c7fb_0_1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013012c7fb_0_1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013012c7fb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2013012c7fb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2013012c7fb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013012c7fb_0_1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013012c7fb_0_1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013012c7fb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013012c7fb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2013012c7fb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2013012c7fb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2013012c7fb_0_10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2013012c7fb_0_1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image" Target="../media/image1.jp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1.jp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1.jp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1.jp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1.jp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 Id="rId3" Type="http://schemas.openxmlformats.org/officeDocument/2006/relationships/image" Target="../media/image1.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 Id="rId3" Type="http://schemas.openxmlformats.org/officeDocument/2006/relationships/image" Target="../media/image1.jp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53" name="Shape 53"/>
        <p:cNvGrpSpPr/>
        <p:nvPr/>
      </p:nvGrpSpPr>
      <p:grpSpPr>
        <a:xfrm>
          <a:off x="0" y="0"/>
          <a:ext cx="0" cy="0"/>
          <a:chOff x="0" y="0"/>
          <a:chExt cx="0" cy="0"/>
        </a:xfrm>
      </p:grpSpPr>
      <p:sp>
        <p:nvSpPr>
          <p:cNvPr id="54" name="Google Shape;54;p13"/>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55" name="Google Shape;55;p13"/>
          <p:cNvSpPr txBox="1"/>
          <p:nvPr/>
        </p:nvSpPr>
        <p:spPr>
          <a:xfrm>
            <a:off x="2095050" y="2017650"/>
            <a:ext cx="5960100" cy="1262100"/>
          </a:xfrm>
          <a:prstGeom prst="rect">
            <a:avLst/>
          </a:prstGeom>
          <a:solidFill>
            <a:schemeClr val="lt1"/>
          </a:solidFill>
          <a:ln>
            <a:noFill/>
          </a:ln>
        </p:spPr>
        <p:txBody>
          <a:bodyPr anchorCtr="0" anchor="t" bIns="91425" lIns="91425" spcFirstLastPara="1" rIns="91425" wrap="square" tIns="91425">
            <a:spAutoFit/>
          </a:bodyPr>
          <a:lstStyle/>
          <a:p>
            <a:pPr indent="0" lvl="0" marL="457200" rtl="0" algn="ctr">
              <a:spcBef>
                <a:spcPts val="0"/>
              </a:spcBef>
              <a:spcAft>
                <a:spcPts val="0"/>
              </a:spcAft>
              <a:buNone/>
            </a:pPr>
            <a:r>
              <a:rPr lang="en" sz="3000"/>
              <a:t>Responding to Violence</a:t>
            </a:r>
            <a:endParaRPr sz="3000"/>
          </a:p>
          <a:p>
            <a:pPr indent="0" lvl="0" marL="457200" rtl="0" algn="ctr">
              <a:spcBef>
                <a:spcPts val="0"/>
              </a:spcBef>
              <a:spcAft>
                <a:spcPts val="0"/>
              </a:spcAft>
              <a:buNone/>
            </a:pPr>
            <a:r>
              <a:rPr i="1" lang="en" sz="2000"/>
              <a:t>A Socially and Emotionally Informed </a:t>
            </a:r>
            <a:endParaRPr i="1" sz="2000"/>
          </a:p>
          <a:p>
            <a:pPr indent="0" lvl="0" marL="457200" rtl="0" algn="ctr">
              <a:spcBef>
                <a:spcPts val="0"/>
              </a:spcBef>
              <a:spcAft>
                <a:spcPts val="0"/>
              </a:spcAft>
              <a:buNone/>
            </a:pPr>
            <a:r>
              <a:rPr i="1" lang="en" sz="2000"/>
              <a:t>Resource for Maine Educators</a:t>
            </a:r>
            <a:endParaRPr sz="2000"/>
          </a:p>
        </p:txBody>
      </p:sp>
      <p:pic>
        <p:nvPicPr>
          <p:cNvPr id="56" name="Google Shape;56;p13"/>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57" name="Google Shape;57;p13"/>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58" name="Google Shape;58;p13"/>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39" name="Shape 139"/>
        <p:cNvGrpSpPr/>
        <p:nvPr/>
      </p:nvGrpSpPr>
      <p:grpSpPr>
        <a:xfrm>
          <a:off x="0" y="0"/>
          <a:ext cx="0" cy="0"/>
          <a:chOff x="0" y="0"/>
          <a:chExt cx="0" cy="0"/>
        </a:xfrm>
      </p:grpSpPr>
      <p:sp>
        <p:nvSpPr>
          <p:cNvPr id="140" name="Google Shape;140;p22"/>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41" name="Google Shape;141;p22"/>
          <p:cNvSpPr txBox="1"/>
          <p:nvPr/>
        </p:nvSpPr>
        <p:spPr>
          <a:xfrm>
            <a:off x="240925" y="1217475"/>
            <a:ext cx="8583900" cy="2801400"/>
          </a:xfrm>
          <a:prstGeom prst="rect">
            <a:avLst/>
          </a:prstGeom>
          <a:solidFill>
            <a:schemeClr val="lt1"/>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200"/>
          </a:p>
          <a:p>
            <a:pPr indent="-463550" lvl="0" marL="457200" rtl="0" algn="l">
              <a:spcBef>
                <a:spcPts val="0"/>
              </a:spcBef>
              <a:spcAft>
                <a:spcPts val="0"/>
              </a:spcAft>
              <a:buSzPts val="3700"/>
              <a:buChar char="●"/>
            </a:pPr>
            <a:r>
              <a:rPr lang="en" sz="3700"/>
              <a:t>Your ability to maintain consistent, normal routines, matters.</a:t>
            </a:r>
            <a:endParaRPr sz="3700"/>
          </a:p>
          <a:p>
            <a:pPr indent="-463550" lvl="0" marL="457200" rtl="0" algn="l">
              <a:spcBef>
                <a:spcPts val="0"/>
              </a:spcBef>
              <a:spcAft>
                <a:spcPts val="0"/>
              </a:spcAft>
              <a:buSzPts val="3700"/>
              <a:buChar char="●"/>
            </a:pPr>
            <a:r>
              <a:rPr lang="en" sz="3700"/>
              <a:t>This matters for your students, and for you.</a:t>
            </a:r>
            <a:endParaRPr sz="3700"/>
          </a:p>
        </p:txBody>
      </p:sp>
      <p:pic>
        <p:nvPicPr>
          <p:cNvPr id="142" name="Google Shape;142;p22"/>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43" name="Google Shape;143;p22"/>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44" name="Google Shape;144;p22"/>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48" name="Shape 148"/>
        <p:cNvGrpSpPr/>
        <p:nvPr/>
      </p:nvGrpSpPr>
      <p:grpSpPr>
        <a:xfrm>
          <a:off x="0" y="0"/>
          <a:ext cx="0" cy="0"/>
          <a:chOff x="0" y="0"/>
          <a:chExt cx="0" cy="0"/>
        </a:xfrm>
      </p:grpSpPr>
      <p:sp>
        <p:nvSpPr>
          <p:cNvPr id="149" name="Google Shape;149;p23"/>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50" name="Google Shape;150;p23"/>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51" name="Google Shape;151;p23"/>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52" name="Google Shape;152;p23"/>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153" name="Google Shape;153;p23"/>
          <p:cNvSpPr txBox="1"/>
          <p:nvPr/>
        </p:nvSpPr>
        <p:spPr>
          <a:xfrm>
            <a:off x="240925" y="1217475"/>
            <a:ext cx="8583900" cy="3370800"/>
          </a:xfrm>
          <a:prstGeom prst="rect">
            <a:avLst/>
          </a:prstGeom>
          <a:solidFill>
            <a:schemeClr val="lt1"/>
          </a:solid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200"/>
          </a:p>
          <a:p>
            <a:pPr indent="-463550" lvl="0" marL="457200" rtl="0" algn="l">
              <a:spcBef>
                <a:spcPts val="0"/>
              </a:spcBef>
              <a:spcAft>
                <a:spcPts val="0"/>
              </a:spcAft>
              <a:buSzPts val="3700"/>
              <a:buChar char="●"/>
            </a:pPr>
            <a:r>
              <a:rPr lang="en" sz="3700"/>
              <a:t>Regulation does not always look like calm.  Regulation looks like awareness and attunement. </a:t>
            </a:r>
            <a:r>
              <a:rPr b="1" lang="en" sz="3700"/>
              <a:t> When we are regulated we can respond with intention.</a:t>
            </a:r>
            <a:endParaRPr b="1" sz="37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57" name="Shape 157"/>
        <p:cNvGrpSpPr/>
        <p:nvPr/>
      </p:nvGrpSpPr>
      <p:grpSpPr>
        <a:xfrm>
          <a:off x="0" y="0"/>
          <a:ext cx="0" cy="0"/>
          <a:chOff x="0" y="0"/>
          <a:chExt cx="0" cy="0"/>
        </a:xfrm>
      </p:grpSpPr>
      <p:sp>
        <p:nvSpPr>
          <p:cNvPr id="158" name="Google Shape;158;p24"/>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59" name="Google Shape;159;p24"/>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60" name="Google Shape;160;p24"/>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61" name="Google Shape;161;p24"/>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162" name="Google Shape;162;p24"/>
          <p:cNvSpPr txBox="1"/>
          <p:nvPr/>
        </p:nvSpPr>
        <p:spPr>
          <a:xfrm>
            <a:off x="1728375" y="1815225"/>
            <a:ext cx="5903400" cy="523200"/>
          </a:xfrm>
          <a:prstGeom prst="rect">
            <a:avLst/>
          </a:prstGeom>
          <a:solidFill>
            <a:schemeClr val="lt1"/>
          </a:solid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2200"/>
              <a:t>Guidance Across Grade Levels</a:t>
            </a:r>
            <a:endParaRPr b="1" sz="37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66" name="Shape 166"/>
        <p:cNvGrpSpPr/>
        <p:nvPr/>
      </p:nvGrpSpPr>
      <p:grpSpPr>
        <a:xfrm>
          <a:off x="0" y="0"/>
          <a:ext cx="0" cy="0"/>
          <a:chOff x="0" y="0"/>
          <a:chExt cx="0" cy="0"/>
        </a:xfrm>
      </p:grpSpPr>
      <p:sp>
        <p:nvSpPr>
          <p:cNvPr id="167" name="Google Shape;167;p25"/>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68" name="Google Shape;168;p25"/>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69" name="Google Shape;169;p25"/>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70" name="Google Shape;170;p25"/>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171" name="Google Shape;171;p25"/>
          <p:cNvSpPr txBox="1"/>
          <p:nvPr/>
        </p:nvSpPr>
        <p:spPr>
          <a:xfrm>
            <a:off x="1236150" y="1445500"/>
            <a:ext cx="6938400" cy="32730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b="1" i="1" lang="en" sz="2050">
                <a:solidFill>
                  <a:schemeClr val="dk1"/>
                </a:solidFill>
              </a:rPr>
              <a:t>Early elementary school</a:t>
            </a:r>
            <a:r>
              <a:rPr lang="en" sz="2050">
                <a:solidFill>
                  <a:schemeClr val="dk1"/>
                </a:solidFill>
              </a:rPr>
              <a:t> children need </a:t>
            </a:r>
            <a:r>
              <a:rPr lang="en" sz="2650" u="sng">
                <a:solidFill>
                  <a:schemeClr val="dk1"/>
                </a:solidFill>
              </a:rPr>
              <a:t>brief</a:t>
            </a:r>
            <a:r>
              <a:rPr lang="en" sz="2050">
                <a:solidFill>
                  <a:schemeClr val="dk1"/>
                </a:solidFill>
              </a:rPr>
              <a:t>, </a:t>
            </a:r>
            <a:r>
              <a:rPr b="1" i="1" lang="en" sz="2050">
                <a:solidFill>
                  <a:schemeClr val="dk1"/>
                </a:solidFill>
              </a:rPr>
              <a:t>simple</a:t>
            </a:r>
            <a:r>
              <a:rPr lang="en" sz="2050">
                <a:solidFill>
                  <a:schemeClr val="dk1"/>
                </a:solidFill>
              </a:rPr>
              <a:t> information that should be balanced with reassurances that their school and homes are safe and that adults are there to protect them. Give simple </a:t>
            </a:r>
            <a:r>
              <a:rPr lang="en" sz="2750">
                <a:solidFill>
                  <a:schemeClr val="dk1"/>
                </a:solidFill>
              </a:rPr>
              <a:t>examples</a:t>
            </a:r>
            <a:r>
              <a:rPr lang="en" sz="2050">
                <a:solidFill>
                  <a:schemeClr val="dk1"/>
                </a:solidFill>
              </a:rPr>
              <a:t> of school safety like reminding children about exterior doors being locked, child monitoring efforts on the playground, and emergency drills practiced during the school day.</a:t>
            </a:r>
            <a:endParaRPr sz="2050">
              <a:solidFill>
                <a:schemeClr val="dk1"/>
              </a:solidFill>
            </a:endParaRPr>
          </a:p>
          <a:p>
            <a:pPr indent="0" lvl="0" marL="0" rtl="0" algn="l">
              <a:spcBef>
                <a:spcPts val="800"/>
              </a:spcBef>
              <a:spcAft>
                <a:spcPts val="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75" name="Shape 175"/>
        <p:cNvGrpSpPr/>
        <p:nvPr/>
      </p:nvGrpSpPr>
      <p:grpSpPr>
        <a:xfrm>
          <a:off x="0" y="0"/>
          <a:ext cx="0" cy="0"/>
          <a:chOff x="0" y="0"/>
          <a:chExt cx="0" cy="0"/>
        </a:xfrm>
      </p:grpSpPr>
      <p:sp>
        <p:nvSpPr>
          <p:cNvPr id="176" name="Google Shape;176;p26"/>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77" name="Google Shape;177;p26"/>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78" name="Google Shape;178;p26"/>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79" name="Google Shape;179;p26"/>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180" name="Google Shape;180;p26"/>
          <p:cNvSpPr txBox="1"/>
          <p:nvPr/>
        </p:nvSpPr>
        <p:spPr>
          <a:xfrm>
            <a:off x="1236150" y="1445500"/>
            <a:ext cx="6938400" cy="33225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i="1" lang="en" sz="2050">
                <a:solidFill>
                  <a:srgbClr val="444444"/>
                </a:solidFill>
              </a:rPr>
              <a:t>Upper elementary and early middle school</a:t>
            </a:r>
            <a:r>
              <a:rPr lang="en" sz="2050">
                <a:solidFill>
                  <a:srgbClr val="444444"/>
                </a:solidFill>
              </a:rPr>
              <a:t> children will be more vocal in asking questions about whether they truly are safe and what is being done at their school. They </a:t>
            </a:r>
            <a:r>
              <a:rPr b="1" lang="en" sz="2550">
                <a:solidFill>
                  <a:srgbClr val="444444"/>
                </a:solidFill>
              </a:rPr>
              <a:t>may need assistance separating reality from fantasy</a:t>
            </a:r>
            <a:r>
              <a:rPr lang="en" sz="2050">
                <a:solidFill>
                  <a:srgbClr val="444444"/>
                </a:solidFill>
              </a:rPr>
              <a:t>. </a:t>
            </a:r>
            <a:r>
              <a:rPr lang="en" sz="2050" u="sng">
                <a:solidFill>
                  <a:srgbClr val="444444"/>
                </a:solidFill>
              </a:rPr>
              <a:t>Discuss efforts</a:t>
            </a:r>
            <a:r>
              <a:rPr lang="en" sz="2050">
                <a:solidFill>
                  <a:srgbClr val="444444"/>
                </a:solidFill>
              </a:rPr>
              <a:t> of school and community leaders to provide safe schools.</a:t>
            </a:r>
            <a:endParaRPr sz="2050">
              <a:solidFill>
                <a:srgbClr val="444444"/>
              </a:solidFill>
            </a:endParaRPr>
          </a:p>
          <a:p>
            <a:pPr indent="0" lvl="0" marL="0" rtl="0" algn="ctr">
              <a:lnSpc>
                <a:spcPct val="115000"/>
              </a:lnSpc>
              <a:spcBef>
                <a:spcPts val="800"/>
              </a:spcBef>
              <a:spcAft>
                <a:spcPts val="0"/>
              </a:spcAft>
              <a:buNone/>
            </a:pPr>
            <a:r>
              <a:t/>
            </a:r>
            <a:endParaRPr b="1" i="1" sz="2050">
              <a:solidFill>
                <a:schemeClr val="dk1"/>
              </a:solidFill>
            </a:endParaRPr>
          </a:p>
          <a:p>
            <a:pPr indent="0" lvl="0" marL="0" rtl="0" algn="l">
              <a:spcBef>
                <a:spcPts val="800"/>
              </a:spcBef>
              <a:spcAft>
                <a:spcPts val="0"/>
              </a:spcAft>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84" name="Shape 184"/>
        <p:cNvGrpSpPr/>
        <p:nvPr/>
      </p:nvGrpSpPr>
      <p:grpSpPr>
        <a:xfrm>
          <a:off x="0" y="0"/>
          <a:ext cx="0" cy="0"/>
          <a:chOff x="0" y="0"/>
          <a:chExt cx="0" cy="0"/>
        </a:xfrm>
      </p:grpSpPr>
      <p:sp>
        <p:nvSpPr>
          <p:cNvPr id="185" name="Google Shape;185;p27"/>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86" name="Google Shape;186;p27"/>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87" name="Google Shape;187;p27"/>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88" name="Google Shape;188;p27"/>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189" name="Google Shape;189;p27"/>
          <p:cNvSpPr txBox="1"/>
          <p:nvPr/>
        </p:nvSpPr>
        <p:spPr>
          <a:xfrm>
            <a:off x="874500" y="1442700"/>
            <a:ext cx="7493100" cy="2932200"/>
          </a:xfrm>
          <a:prstGeom prst="rect">
            <a:avLst/>
          </a:prstGeom>
          <a:solidFill>
            <a:schemeClr val="lt1"/>
          </a:solidFill>
          <a:ln cap="flat" cmpd="sng" w="9525">
            <a:solidFill>
              <a:schemeClr val="lt1"/>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i="1" lang="en" sz="1750">
                <a:solidFill>
                  <a:srgbClr val="444444"/>
                </a:solidFill>
              </a:rPr>
              <a:t>Upper middle school and high school</a:t>
            </a:r>
            <a:r>
              <a:rPr lang="en" sz="1750">
                <a:solidFill>
                  <a:srgbClr val="444444"/>
                </a:solidFill>
              </a:rPr>
              <a:t> students will have strong and varying opinions about the causes of violence in schools and society. They will share concrete suggestions about how to make school safer and how to prevent tragedies in society. </a:t>
            </a:r>
            <a:r>
              <a:rPr b="1" lang="en" sz="1750">
                <a:solidFill>
                  <a:srgbClr val="444444"/>
                </a:solidFill>
              </a:rPr>
              <a:t>Emphasize the role that students have in maintaining safe schools</a:t>
            </a:r>
            <a:r>
              <a:rPr lang="en" sz="1750">
                <a:solidFill>
                  <a:srgbClr val="444444"/>
                </a:solidFill>
              </a:rPr>
              <a:t> by following school safety guidelines (e.g. not providing building access to strangers, reporting strangers on campus, reporting threats to the school safety made by students or community members, etc.), communicating any personal safety concerns to school administrators, and accessing support for emotional needs.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62" name="Shape 62"/>
        <p:cNvGrpSpPr/>
        <p:nvPr/>
      </p:nvGrpSpPr>
      <p:grpSpPr>
        <a:xfrm>
          <a:off x="0" y="0"/>
          <a:ext cx="0" cy="0"/>
          <a:chOff x="0" y="0"/>
          <a:chExt cx="0" cy="0"/>
        </a:xfrm>
      </p:grpSpPr>
      <p:sp>
        <p:nvSpPr>
          <p:cNvPr id="63" name="Google Shape;63;p14"/>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64" name="Google Shape;64;p14"/>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65" name="Google Shape;65;p14"/>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66" name="Google Shape;66;p14"/>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67" name="Google Shape;67;p14"/>
          <p:cNvSpPr txBox="1"/>
          <p:nvPr/>
        </p:nvSpPr>
        <p:spPr>
          <a:xfrm>
            <a:off x="1349125" y="770925"/>
            <a:ext cx="6938400" cy="1031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chemeClr val="lt1"/>
                </a:solidFill>
                <a:latin typeface="Oswald"/>
                <a:ea typeface="Oswald"/>
                <a:cs typeface="Oswald"/>
                <a:sym typeface="Oswald"/>
              </a:rPr>
              <a:t>Building Leaders</a:t>
            </a:r>
            <a:endParaRPr sz="3000">
              <a:solidFill>
                <a:schemeClr val="lt1"/>
              </a:solidFill>
              <a:latin typeface="Oswald"/>
              <a:ea typeface="Oswald"/>
              <a:cs typeface="Oswald"/>
              <a:sym typeface="Oswald"/>
            </a:endParaRPr>
          </a:p>
          <a:p>
            <a:pPr indent="0" lvl="0" marL="0" rtl="0" algn="l">
              <a:spcBef>
                <a:spcPts val="0"/>
              </a:spcBef>
              <a:spcAft>
                <a:spcPts val="0"/>
              </a:spcAft>
              <a:buNone/>
            </a:pPr>
            <a:r>
              <a:rPr lang="en" sz="2500">
                <a:solidFill>
                  <a:schemeClr val="lt1"/>
                </a:solidFill>
                <a:latin typeface="Oswald"/>
                <a:ea typeface="Oswald"/>
                <a:cs typeface="Oswald"/>
                <a:sym typeface="Oswald"/>
              </a:rPr>
              <a:t>Goal: Support Staff So That Staff Can Support Students</a:t>
            </a:r>
            <a:endParaRPr sz="2500">
              <a:solidFill>
                <a:schemeClr val="lt1"/>
              </a:solidFill>
              <a:latin typeface="Oswald"/>
              <a:ea typeface="Oswald"/>
              <a:cs typeface="Oswald"/>
              <a:sym typeface="Oswald"/>
            </a:endParaRPr>
          </a:p>
        </p:txBody>
      </p:sp>
      <p:sp>
        <p:nvSpPr>
          <p:cNvPr id="68" name="Google Shape;68;p14"/>
          <p:cNvSpPr txBox="1"/>
          <p:nvPr/>
        </p:nvSpPr>
        <p:spPr>
          <a:xfrm>
            <a:off x="1349125" y="2393325"/>
            <a:ext cx="6938400" cy="2031900"/>
          </a:xfrm>
          <a:prstGeom prst="rect">
            <a:avLst/>
          </a:prstGeom>
          <a:solidFill>
            <a:srgbClr val="FFFFFF"/>
          </a:solidFill>
          <a:ln>
            <a:noFill/>
          </a:ln>
        </p:spPr>
        <p:txBody>
          <a:bodyPr anchorCtr="0" anchor="t" bIns="91425" lIns="91425" spcFirstLastPara="1" rIns="91425" wrap="square" tIns="91425">
            <a:spAutoFit/>
          </a:bodyPr>
          <a:lstStyle/>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Regulate Yourself</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Be Responsive</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Provide Guidance On Navigating The Day</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Be Present</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Connect With Other Building Leaders</a:t>
            </a:r>
            <a:endParaRPr sz="2400">
              <a:solidFill>
                <a:srgbClr val="073763"/>
              </a:solidFill>
              <a:latin typeface="Oswald"/>
              <a:ea typeface="Oswald"/>
              <a:cs typeface="Oswald"/>
              <a:sym typeface="Oswa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72" name="Shape 72"/>
        <p:cNvGrpSpPr/>
        <p:nvPr/>
      </p:nvGrpSpPr>
      <p:grpSpPr>
        <a:xfrm>
          <a:off x="0" y="0"/>
          <a:ext cx="0" cy="0"/>
          <a:chOff x="0" y="0"/>
          <a:chExt cx="0" cy="0"/>
        </a:xfrm>
      </p:grpSpPr>
      <p:sp>
        <p:nvSpPr>
          <p:cNvPr id="73" name="Google Shape;73;p15"/>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74" name="Google Shape;74;p15"/>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75" name="Google Shape;75;p15"/>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76" name="Google Shape;76;p15"/>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77" name="Google Shape;77;p15"/>
          <p:cNvSpPr txBox="1"/>
          <p:nvPr/>
        </p:nvSpPr>
        <p:spPr>
          <a:xfrm>
            <a:off x="1349125" y="770925"/>
            <a:ext cx="6938400" cy="1031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chemeClr val="lt1"/>
                </a:solidFill>
                <a:latin typeface="Oswald"/>
                <a:ea typeface="Oswald"/>
                <a:cs typeface="Oswald"/>
                <a:sym typeface="Oswald"/>
              </a:rPr>
              <a:t>Building Leaders</a:t>
            </a:r>
            <a:endParaRPr sz="3000">
              <a:solidFill>
                <a:schemeClr val="lt1"/>
              </a:solidFill>
              <a:latin typeface="Oswald"/>
              <a:ea typeface="Oswald"/>
              <a:cs typeface="Oswald"/>
              <a:sym typeface="Oswald"/>
            </a:endParaRPr>
          </a:p>
          <a:p>
            <a:pPr indent="0" lvl="0" marL="0" rtl="0" algn="l">
              <a:spcBef>
                <a:spcPts val="0"/>
              </a:spcBef>
              <a:spcAft>
                <a:spcPts val="0"/>
              </a:spcAft>
              <a:buNone/>
            </a:pPr>
            <a:r>
              <a:rPr lang="en" sz="2500">
                <a:solidFill>
                  <a:schemeClr val="lt1"/>
                </a:solidFill>
                <a:latin typeface="Oswald"/>
                <a:ea typeface="Oswald"/>
                <a:cs typeface="Oswald"/>
                <a:sym typeface="Oswald"/>
              </a:rPr>
              <a:t>Goal: Support Staff So That Staff Can Support Students</a:t>
            </a:r>
            <a:endParaRPr sz="2500">
              <a:solidFill>
                <a:schemeClr val="lt1"/>
              </a:solidFill>
              <a:latin typeface="Oswald"/>
              <a:ea typeface="Oswald"/>
              <a:cs typeface="Oswald"/>
              <a:sym typeface="Oswald"/>
            </a:endParaRPr>
          </a:p>
        </p:txBody>
      </p:sp>
      <p:sp>
        <p:nvSpPr>
          <p:cNvPr id="78" name="Google Shape;78;p15"/>
          <p:cNvSpPr txBox="1"/>
          <p:nvPr/>
        </p:nvSpPr>
        <p:spPr>
          <a:xfrm>
            <a:off x="1349125" y="2262300"/>
            <a:ext cx="6938400" cy="1293000"/>
          </a:xfrm>
          <a:prstGeom prst="rect">
            <a:avLst/>
          </a:prstGeom>
          <a:solidFill>
            <a:srgbClr val="FFFFFF"/>
          </a:solidFill>
          <a:ln>
            <a:noFill/>
          </a:ln>
        </p:spPr>
        <p:txBody>
          <a:bodyPr anchorCtr="0" anchor="t" bIns="91425" lIns="91425" spcFirstLastPara="1" rIns="91425" wrap="square" tIns="91425">
            <a:spAutoFit/>
          </a:bodyPr>
          <a:lstStyle/>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State What Happened.</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Normalize Feelings</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Explain How Staff Will Be Supported</a:t>
            </a:r>
            <a:endParaRPr sz="2400">
              <a:solidFill>
                <a:srgbClr val="073763"/>
              </a:solidFill>
              <a:latin typeface="Oswald"/>
              <a:ea typeface="Oswald"/>
              <a:cs typeface="Oswald"/>
              <a:sym typeface="Oswa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82" name="Shape 82"/>
        <p:cNvGrpSpPr/>
        <p:nvPr/>
      </p:nvGrpSpPr>
      <p:grpSpPr>
        <a:xfrm>
          <a:off x="0" y="0"/>
          <a:ext cx="0" cy="0"/>
          <a:chOff x="0" y="0"/>
          <a:chExt cx="0" cy="0"/>
        </a:xfrm>
      </p:grpSpPr>
      <p:sp>
        <p:nvSpPr>
          <p:cNvPr id="83" name="Google Shape;83;p16"/>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84" name="Google Shape;84;p16"/>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85" name="Google Shape;85;p16"/>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86" name="Google Shape;86;p16"/>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87" name="Google Shape;87;p16"/>
          <p:cNvSpPr txBox="1"/>
          <p:nvPr/>
        </p:nvSpPr>
        <p:spPr>
          <a:xfrm>
            <a:off x="1349125" y="770925"/>
            <a:ext cx="6938400" cy="1031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chemeClr val="lt1"/>
                </a:solidFill>
                <a:latin typeface="Oswald"/>
                <a:ea typeface="Oswald"/>
                <a:cs typeface="Oswald"/>
                <a:sym typeface="Oswald"/>
              </a:rPr>
              <a:t>Building Staff</a:t>
            </a:r>
            <a:endParaRPr sz="3000">
              <a:solidFill>
                <a:schemeClr val="lt1"/>
              </a:solidFill>
              <a:latin typeface="Oswald"/>
              <a:ea typeface="Oswald"/>
              <a:cs typeface="Oswald"/>
              <a:sym typeface="Oswald"/>
            </a:endParaRPr>
          </a:p>
          <a:p>
            <a:pPr indent="0" lvl="0" marL="0" rtl="0" algn="l">
              <a:spcBef>
                <a:spcPts val="0"/>
              </a:spcBef>
              <a:spcAft>
                <a:spcPts val="0"/>
              </a:spcAft>
              <a:buNone/>
            </a:pPr>
            <a:r>
              <a:rPr lang="en" sz="2500">
                <a:solidFill>
                  <a:schemeClr val="lt1"/>
                </a:solidFill>
                <a:latin typeface="Oswald"/>
                <a:ea typeface="Oswald"/>
                <a:cs typeface="Oswald"/>
                <a:sym typeface="Oswald"/>
              </a:rPr>
              <a:t>Goal: Supporting Students In Staying Regulated</a:t>
            </a:r>
            <a:endParaRPr sz="2500">
              <a:solidFill>
                <a:schemeClr val="lt1"/>
              </a:solidFill>
              <a:latin typeface="Oswald"/>
              <a:ea typeface="Oswald"/>
              <a:cs typeface="Oswald"/>
              <a:sym typeface="Oswald"/>
            </a:endParaRPr>
          </a:p>
        </p:txBody>
      </p:sp>
      <p:sp>
        <p:nvSpPr>
          <p:cNvPr id="88" name="Google Shape;88;p16"/>
          <p:cNvSpPr txBox="1"/>
          <p:nvPr/>
        </p:nvSpPr>
        <p:spPr>
          <a:xfrm>
            <a:off x="1349125" y="2393325"/>
            <a:ext cx="6938400" cy="2031900"/>
          </a:xfrm>
          <a:prstGeom prst="rect">
            <a:avLst/>
          </a:prstGeom>
          <a:solidFill>
            <a:srgbClr val="FFFFFF"/>
          </a:solidFill>
          <a:ln>
            <a:noFill/>
          </a:ln>
        </p:spPr>
        <p:txBody>
          <a:bodyPr anchorCtr="0" anchor="t" bIns="91425" lIns="91425" spcFirstLastPara="1" rIns="91425" wrap="square" tIns="91425">
            <a:spAutoFit/>
          </a:bodyPr>
          <a:lstStyle/>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Regulate Yourself</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Be Present</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Disrupt Monolithic Thinking - Lean into the word “some.”</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Maintain As Much Normalcy As Possible</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Use The Supports Provided To You</a:t>
            </a:r>
            <a:endParaRPr sz="2400">
              <a:solidFill>
                <a:srgbClr val="073763"/>
              </a:solidFill>
              <a:latin typeface="Oswald"/>
              <a:ea typeface="Oswald"/>
              <a:cs typeface="Oswald"/>
              <a:sym typeface="Oswa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92" name="Shape 92"/>
        <p:cNvGrpSpPr/>
        <p:nvPr/>
      </p:nvGrpSpPr>
      <p:grpSpPr>
        <a:xfrm>
          <a:off x="0" y="0"/>
          <a:ext cx="0" cy="0"/>
          <a:chOff x="0" y="0"/>
          <a:chExt cx="0" cy="0"/>
        </a:xfrm>
      </p:grpSpPr>
      <p:sp>
        <p:nvSpPr>
          <p:cNvPr id="93" name="Google Shape;93;p17"/>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94" name="Google Shape;94;p17"/>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95" name="Google Shape;95;p17"/>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96" name="Google Shape;96;p17"/>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97" name="Google Shape;97;p17"/>
          <p:cNvSpPr txBox="1"/>
          <p:nvPr/>
        </p:nvSpPr>
        <p:spPr>
          <a:xfrm>
            <a:off x="1349125" y="770925"/>
            <a:ext cx="6938400" cy="10314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chemeClr val="lt1"/>
                </a:solidFill>
                <a:latin typeface="Oswald"/>
                <a:ea typeface="Oswald"/>
                <a:cs typeface="Oswald"/>
                <a:sym typeface="Oswald"/>
              </a:rPr>
              <a:t>Building Leaders</a:t>
            </a:r>
            <a:endParaRPr sz="3000">
              <a:solidFill>
                <a:schemeClr val="lt1"/>
              </a:solidFill>
              <a:latin typeface="Oswald"/>
              <a:ea typeface="Oswald"/>
              <a:cs typeface="Oswald"/>
              <a:sym typeface="Oswald"/>
            </a:endParaRPr>
          </a:p>
          <a:p>
            <a:pPr indent="0" lvl="0" marL="0" rtl="0" algn="l">
              <a:spcBef>
                <a:spcPts val="0"/>
              </a:spcBef>
              <a:spcAft>
                <a:spcPts val="0"/>
              </a:spcAft>
              <a:buNone/>
            </a:pPr>
            <a:r>
              <a:rPr lang="en" sz="2500">
                <a:solidFill>
                  <a:schemeClr val="lt1"/>
                </a:solidFill>
                <a:latin typeface="Oswald"/>
                <a:ea typeface="Oswald"/>
                <a:cs typeface="Oswald"/>
                <a:sym typeface="Oswald"/>
              </a:rPr>
              <a:t>Goal: Support Staff So That Staff Can Support Students</a:t>
            </a:r>
            <a:endParaRPr sz="2500">
              <a:solidFill>
                <a:schemeClr val="lt1"/>
              </a:solidFill>
              <a:latin typeface="Oswald"/>
              <a:ea typeface="Oswald"/>
              <a:cs typeface="Oswald"/>
              <a:sym typeface="Oswald"/>
            </a:endParaRPr>
          </a:p>
        </p:txBody>
      </p:sp>
      <p:sp>
        <p:nvSpPr>
          <p:cNvPr id="98" name="Google Shape;98;p17"/>
          <p:cNvSpPr txBox="1"/>
          <p:nvPr/>
        </p:nvSpPr>
        <p:spPr>
          <a:xfrm>
            <a:off x="1349125" y="2262300"/>
            <a:ext cx="6938400" cy="1293000"/>
          </a:xfrm>
          <a:prstGeom prst="rect">
            <a:avLst/>
          </a:prstGeom>
          <a:solidFill>
            <a:srgbClr val="FFFFFF"/>
          </a:solidFill>
          <a:ln>
            <a:noFill/>
          </a:ln>
        </p:spPr>
        <p:txBody>
          <a:bodyPr anchorCtr="0" anchor="t" bIns="91425" lIns="91425" spcFirstLastPara="1" rIns="91425" wrap="square" tIns="91425">
            <a:spAutoFit/>
          </a:bodyPr>
          <a:lstStyle/>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State What Happened.</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Normalize Feelings</a:t>
            </a:r>
            <a:endParaRPr sz="2400">
              <a:solidFill>
                <a:srgbClr val="073763"/>
              </a:solidFill>
              <a:latin typeface="Oswald"/>
              <a:ea typeface="Oswald"/>
              <a:cs typeface="Oswald"/>
              <a:sym typeface="Oswald"/>
            </a:endParaRPr>
          </a:p>
          <a:p>
            <a:pPr indent="-381000" lvl="0" marL="457200" rtl="0" algn="l">
              <a:spcBef>
                <a:spcPts val="0"/>
              </a:spcBef>
              <a:spcAft>
                <a:spcPts val="0"/>
              </a:spcAft>
              <a:buClr>
                <a:srgbClr val="073763"/>
              </a:buClr>
              <a:buSzPts val="2400"/>
              <a:buFont typeface="Oswald"/>
              <a:buAutoNum type="arabicPeriod"/>
            </a:pPr>
            <a:r>
              <a:rPr lang="en" sz="2400">
                <a:solidFill>
                  <a:srgbClr val="073763"/>
                </a:solidFill>
                <a:latin typeface="Oswald"/>
                <a:ea typeface="Oswald"/>
                <a:cs typeface="Oswald"/>
                <a:sym typeface="Oswald"/>
              </a:rPr>
              <a:t>Provide Normal Routines</a:t>
            </a:r>
            <a:endParaRPr sz="2400">
              <a:solidFill>
                <a:srgbClr val="073763"/>
              </a:solidFill>
              <a:latin typeface="Oswald"/>
              <a:ea typeface="Oswald"/>
              <a:cs typeface="Oswald"/>
              <a:sym typeface="Oswa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02" name="Shape 102"/>
        <p:cNvGrpSpPr/>
        <p:nvPr/>
      </p:nvGrpSpPr>
      <p:grpSpPr>
        <a:xfrm>
          <a:off x="0" y="0"/>
          <a:ext cx="0" cy="0"/>
          <a:chOff x="0" y="0"/>
          <a:chExt cx="0" cy="0"/>
        </a:xfrm>
      </p:grpSpPr>
      <p:sp>
        <p:nvSpPr>
          <p:cNvPr id="103" name="Google Shape;103;p18"/>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104" name="Google Shape;104;p18"/>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05" name="Google Shape;105;p18"/>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06" name="Google Shape;106;p18"/>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
        <p:nvSpPr>
          <p:cNvPr id="107" name="Google Shape;107;p18"/>
          <p:cNvSpPr txBox="1"/>
          <p:nvPr/>
        </p:nvSpPr>
        <p:spPr>
          <a:xfrm>
            <a:off x="1293525" y="1035050"/>
            <a:ext cx="6938400" cy="5694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2500">
              <a:solidFill>
                <a:schemeClr val="lt1"/>
              </a:solidFill>
              <a:latin typeface="Oswald"/>
              <a:ea typeface="Oswald"/>
              <a:cs typeface="Oswald"/>
              <a:sym typeface="Oswald"/>
            </a:endParaRPr>
          </a:p>
        </p:txBody>
      </p:sp>
      <p:sp>
        <p:nvSpPr>
          <p:cNvPr id="108" name="Google Shape;108;p18"/>
          <p:cNvSpPr txBox="1"/>
          <p:nvPr/>
        </p:nvSpPr>
        <p:spPr>
          <a:xfrm>
            <a:off x="1409350" y="2294700"/>
            <a:ext cx="6938400" cy="554100"/>
          </a:xfrm>
          <a:prstGeom prst="rect">
            <a:avLst/>
          </a:prstGeom>
          <a:solidFill>
            <a:srgbClr val="FFFFFF"/>
          </a:solidFill>
          <a:ln>
            <a:noFill/>
          </a:ln>
        </p:spPr>
        <p:txBody>
          <a:bodyPr anchorCtr="0" anchor="t" bIns="91425" lIns="91425" spcFirstLastPara="1" rIns="91425" wrap="square" tIns="91425">
            <a:spAutoFit/>
          </a:bodyPr>
          <a:lstStyle/>
          <a:p>
            <a:pPr indent="0" lvl="0" marL="457200" rtl="0" algn="l">
              <a:spcBef>
                <a:spcPts val="0"/>
              </a:spcBef>
              <a:spcAft>
                <a:spcPts val="0"/>
              </a:spcAft>
              <a:buNone/>
            </a:pPr>
            <a:r>
              <a:t/>
            </a:r>
            <a:endParaRPr sz="2400">
              <a:solidFill>
                <a:srgbClr val="073763"/>
              </a:solidFill>
              <a:latin typeface="Oswald"/>
              <a:ea typeface="Oswald"/>
              <a:cs typeface="Oswald"/>
              <a:sym typeface="Oswa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12" name="Shape 112"/>
        <p:cNvGrpSpPr/>
        <p:nvPr/>
      </p:nvGrpSpPr>
      <p:grpSpPr>
        <a:xfrm>
          <a:off x="0" y="0"/>
          <a:ext cx="0" cy="0"/>
          <a:chOff x="0" y="0"/>
          <a:chExt cx="0" cy="0"/>
        </a:xfrm>
      </p:grpSpPr>
      <p:sp>
        <p:nvSpPr>
          <p:cNvPr id="113" name="Google Shape;113;p19"/>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14" name="Google Shape;114;p19"/>
          <p:cNvSpPr txBox="1"/>
          <p:nvPr/>
        </p:nvSpPr>
        <p:spPr>
          <a:xfrm>
            <a:off x="1950500" y="1596050"/>
            <a:ext cx="5960100" cy="2601300"/>
          </a:xfrm>
          <a:prstGeom prst="rect">
            <a:avLst/>
          </a:prstGeom>
          <a:solidFill>
            <a:schemeClr val="lt1"/>
          </a:solidFill>
          <a:ln>
            <a:noFill/>
          </a:ln>
        </p:spPr>
        <p:txBody>
          <a:bodyPr anchorCtr="0" anchor="t" bIns="91425" lIns="91425" spcFirstLastPara="1" rIns="91425" wrap="square" tIns="91425">
            <a:spAutoFit/>
          </a:bodyPr>
          <a:lstStyle/>
          <a:p>
            <a:pPr indent="0" lvl="0" marL="457200" rtl="0" algn="ctr">
              <a:spcBef>
                <a:spcPts val="0"/>
              </a:spcBef>
              <a:spcAft>
                <a:spcPts val="0"/>
              </a:spcAft>
              <a:buNone/>
            </a:pPr>
            <a:r>
              <a:rPr lang="en" sz="3700"/>
              <a:t>How are you (adults)?</a:t>
            </a:r>
            <a:endParaRPr sz="3700"/>
          </a:p>
          <a:p>
            <a:pPr indent="0" lvl="0" marL="457200" rtl="0" algn="ctr">
              <a:spcBef>
                <a:spcPts val="0"/>
              </a:spcBef>
              <a:spcAft>
                <a:spcPts val="0"/>
              </a:spcAft>
              <a:buNone/>
            </a:pPr>
            <a:r>
              <a:t/>
            </a:r>
            <a:endParaRPr sz="3000"/>
          </a:p>
          <a:p>
            <a:pPr indent="-419100" lvl="0" marL="457200" rtl="0" algn="l">
              <a:spcBef>
                <a:spcPts val="0"/>
              </a:spcBef>
              <a:spcAft>
                <a:spcPts val="0"/>
              </a:spcAft>
              <a:buSzPts val="3000"/>
              <a:buChar char="●"/>
            </a:pPr>
            <a:r>
              <a:rPr lang="en" sz="3000"/>
              <a:t>Check in with yourself.</a:t>
            </a:r>
            <a:endParaRPr sz="3000"/>
          </a:p>
          <a:p>
            <a:pPr indent="-419100" lvl="0" marL="457200" rtl="0" algn="l">
              <a:spcBef>
                <a:spcPts val="0"/>
              </a:spcBef>
              <a:spcAft>
                <a:spcPts val="0"/>
              </a:spcAft>
              <a:buSzPts val="3000"/>
              <a:buChar char="●"/>
            </a:pPr>
            <a:r>
              <a:rPr lang="en" sz="3000"/>
              <a:t>Check in with a colleague.</a:t>
            </a:r>
            <a:endParaRPr sz="3000"/>
          </a:p>
          <a:p>
            <a:pPr indent="-419100" lvl="0" marL="457200" rtl="0" algn="l">
              <a:spcBef>
                <a:spcPts val="0"/>
              </a:spcBef>
              <a:spcAft>
                <a:spcPts val="0"/>
              </a:spcAft>
              <a:buSzPts val="3000"/>
              <a:buChar char="●"/>
            </a:pPr>
            <a:r>
              <a:rPr lang="en" sz="3000"/>
              <a:t>Ground yourself.</a:t>
            </a:r>
            <a:endParaRPr sz="3000"/>
          </a:p>
        </p:txBody>
      </p:sp>
      <p:pic>
        <p:nvPicPr>
          <p:cNvPr id="115" name="Google Shape;115;p19"/>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16" name="Google Shape;116;p19"/>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17" name="Google Shape;117;p19"/>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21" name="Shape 121"/>
        <p:cNvGrpSpPr/>
        <p:nvPr/>
      </p:nvGrpSpPr>
      <p:grpSpPr>
        <a:xfrm>
          <a:off x="0" y="0"/>
          <a:ext cx="0" cy="0"/>
          <a:chOff x="0" y="0"/>
          <a:chExt cx="0" cy="0"/>
        </a:xfrm>
      </p:grpSpPr>
      <p:sp>
        <p:nvSpPr>
          <p:cNvPr id="122" name="Google Shape;122;p20"/>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23" name="Google Shape;123;p20"/>
          <p:cNvSpPr txBox="1"/>
          <p:nvPr/>
        </p:nvSpPr>
        <p:spPr>
          <a:xfrm>
            <a:off x="1246950" y="1306950"/>
            <a:ext cx="6650100" cy="3601800"/>
          </a:xfrm>
          <a:prstGeom prst="rect">
            <a:avLst/>
          </a:prstGeom>
          <a:solidFill>
            <a:schemeClr val="lt1"/>
          </a:solid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lang="en" sz="3700"/>
              <a:t>Ways to ground yourself</a:t>
            </a:r>
            <a:endParaRPr sz="3700"/>
          </a:p>
          <a:p>
            <a:pPr indent="0" lvl="0" marL="457200" rtl="0" algn="l">
              <a:spcBef>
                <a:spcPts val="0"/>
              </a:spcBef>
              <a:spcAft>
                <a:spcPts val="0"/>
              </a:spcAft>
              <a:buNone/>
            </a:pPr>
            <a:r>
              <a:t/>
            </a:r>
            <a:endParaRPr sz="3700"/>
          </a:p>
          <a:p>
            <a:pPr indent="-463550" lvl="0" marL="457200" rtl="0" algn="l">
              <a:spcBef>
                <a:spcPts val="0"/>
              </a:spcBef>
              <a:spcAft>
                <a:spcPts val="0"/>
              </a:spcAft>
              <a:buSzPts val="3700"/>
              <a:buChar char="●"/>
            </a:pPr>
            <a:r>
              <a:rPr lang="en" sz="3700"/>
              <a:t>Feel the ground beneath you, it’s solid.</a:t>
            </a:r>
            <a:endParaRPr sz="3700"/>
          </a:p>
          <a:p>
            <a:pPr indent="-463550" lvl="0" marL="457200" rtl="0" algn="l">
              <a:spcBef>
                <a:spcPts val="0"/>
              </a:spcBef>
              <a:spcAft>
                <a:spcPts val="0"/>
              </a:spcAft>
              <a:buSzPts val="3700"/>
              <a:buChar char="●"/>
            </a:pPr>
            <a:r>
              <a:rPr lang="en" sz="3700"/>
              <a:t>Find your breath, it’s there.</a:t>
            </a:r>
            <a:endParaRPr sz="3700"/>
          </a:p>
          <a:p>
            <a:pPr indent="-463550" lvl="0" marL="457200" rtl="0" algn="l">
              <a:spcBef>
                <a:spcPts val="0"/>
              </a:spcBef>
              <a:spcAft>
                <a:spcPts val="0"/>
              </a:spcAft>
              <a:buSzPts val="3700"/>
              <a:buChar char="●"/>
            </a:pPr>
            <a:r>
              <a:rPr lang="en" sz="3700"/>
              <a:t>Affirm your physical safety.</a:t>
            </a:r>
            <a:endParaRPr sz="3700"/>
          </a:p>
        </p:txBody>
      </p:sp>
      <p:pic>
        <p:nvPicPr>
          <p:cNvPr id="124" name="Google Shape;124;p20"/>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25" name="Google Shape;125;p20"/>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26" name="Google Shape;126;p20"/>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130" name="Shape 130"/>
        <p:cNvGrpSpPr/>
        <p:nvPr/>
      </p:nvGrpSpPr>
      <p:grpSpPr>
        <a:xfrm>
          <a:off x="0" y="0"/>
          <a:ext cx="0" cy="0"/>
          <a:chOff x="0" y="0"/>
          <a:chExt cx="0" cy="0"/>
        </a:xfrm>
      </p:grpSpPr>
      <p:sp>
        <p:nvSpPr>
          <p:cNvPr id="131" name="Google Shape;131;p21"/>
          <p:cNvSpPr txBox="1"/>
          <p:nvPr/>
        </p:nvSpPr>
        <p:spPr>
          <a:xfrm>
            <a:off x="1186950" y="2708700"/>
            <a:ext cx="6868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132" name="Google Shape;132;p21"/>
          <p:cNvSpPr txBox="1"/>
          <p:nvPr/>
        </p:nvSpPr>
        <p:spPr>
          <a:xfrm>
            <a:off x="240925" y="1217475"/>
            <a:ext cx="8583900" cy="3601800"/>
          </a:xfrm>
          <a:prstGeom prst="rect">
            <a:avLst/>
          </a:prstGeom>
          <a:solidFill>
            <a:schemeClr val="lt1"/>
          </a:solidFill>
          <a:ln>
            <a:noFill/>
          </a:ln>
        </p:spPr>
        <p:txBody>
          <a:bodyPr anchorCtr="0" anchor="t" bIns="91425" lIns="91425" spcFirstLastPara="1" rIns="91425" wrap="square" tIns="91425">
            <a:spAutoFit/>
          </a:bodyPr>
          <a:lstStyle/>
          <a:p>
            <a:pPr indent="0" lvl="0" marL="457200" rtl="0" algn="l">
              <a:spcBef>
                <a:spcPts val="0"/>
              </a:spcBef>
              <a:spcAft>
                <a:spcPts val="0"/>
              </a:spcAft>
              <a:buNone/>
            </a:pPr>
            <a:r>
              <a:rPr lang="en" sz="3700"/>
              <a:t>Understand That You May Not Be Able To Mask Your Emotions</a:t>
            </a:r>
            <a:endParaRPr sz="3700"/>
          </a:p>
          <a:p>
            <a:pPr indent="0" lvl="0" marL="457200" rtl="0" algn="l">
              <a:spcBef>
                <a:spcPts val="0"/>
              </a:spcBef>
              <a:spcAft>
                <a:spcPts val="0"/>
              </a:spcAft>
              <a:buNone/>
            </a:pPr>
            <a:r>
              <a:t/>
            </a:r>
            <a:endParaRPr sz="3700"/>
          </a:p>
          <a:p>
            <a:pPr indent="-463550" lvl="0" marL="457200" rtl="0" algn="l">
              <a:spcBef>
                <a:spcPts val="0"/>
              </a:spcBef>
              <a:spcAft>
                <a:spcPts val="0"/>
              </a:spcAft>
              <a:buSzPts val="3700"/>
              <a:buChar char="●"/>
            </a:pPr>
            <a:r>
              <a:rPr lang="en" sz="3700"/>
              <a:t>That’s okay.</a:t>
            </a:r>
            <a:endParaRPr sz="3700"/>
          </a:p>
          <a:p>
            <a:pPr indent="-463550" lvl="0" marL="457200" rtl="0" algn="l">
              <a:spcBef>
                <a:spcPts val="0"/>
              </a:spcBef>
              <a:spcAft>
                <a:spcPts val="0"/>
              </a:spcAft>
              <a:buSzPts val="3700"/>
              <a:buChar char="●"/>
            </a:pPr>
            <a:r>
              <a:rPr lang="en" sz="3700"/>
              <a:t>You are human.  Your response models your humanity - AND….</a:t>
            </a:r>
            <a:endParaRPr sz="3700"/>
          </a:p>
        </p:txBody>
      </p:sp>
      <p:pic>
        <p:nvPicPr>
          <p:cNvPr id="133" name="Google Shape;133;p21"/>
          <p:cNvPicPr preferRelativeResize="0"/>
          <p:nvPr/>
        </p:nvPicPr>
        <p:blipFill>
          <a:blip r:embed="rId3">
            <a:alphaModFix/>
          </a:blip>
          <a:stretch>
            <a:fillRect/>
          </a:stretch>
        </p:blipFill>
        <p:spPr>
          <a:xfrm>
            <a:off x="944925" y="71650"/>
            <a:ext cx="1332851" cy="757400"/>
          </a:xfrm>
          <a:prstGeom prst="rect">
            <a:avLst/>
          </a:prstGeom>
          <a:noFill/>
          <a:ln>
            <a:noFill/>
          </a:ln>
        </p:spPr>
      </p:pic>
      <p:pic>
        <p:nvPicPr>
          <p:cNvPr id="134" name="Google Shape;134;p21"/>
          <p:cNvPicPr preferRelativeResize="0"/>
          <p:nvPr/>
        </p:nvPicPr>
        <p:blipFill>
          <a:blip r:embed="rId4">
            <a:alphaModFix/>
          </a:blip>
          <a:stretch>
            <a:fillRect/>
          </a:stretch>
        </p:blipFill>
        <p:spPr>
          <a:xfrm>
            <a:off x="62313" y="71638"/>
            <a:ext cx="757400" cy="757400"/>
          </a:xfrm>
          <a:prstGeom prst="rect">
            <a:avLst/>
          </a:prstGeom>
          <a:noFill/>
          <a:ln>
            <a:noFill/>
          </a:ln>
        </p:spPr>
      </p:pic>
      <p:sp>
        <p:nvSpPr>
          <p:cNvPr id="135" name="Google Shape;135;p21"/>
          <p:cNvSpPr/>
          <p:nvPr/>
        </p:nvSpPr>
        <p:spPr>
          <a:xfrm>
            <a:off x="7767200" y="152175"/>
            <a:ext cx="1332900" cy="1065300"/>
          </a:xfrm>
          <a:prstGeom prst="ellipse">
            <a:avLst/>
          </a:prstGeom>
          <a:solidFill>
            <a:srgbClr val="38761D"/>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chemeClr val="lt1"/>
                </a:solidFill>
              </a:rPr>
              <a:t>Take 5 Series</a:t>
            </a:r>
            <a:endParaRPr>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