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B35"/>
    <a:srgbClr val="F16B33"/>
    <a:srgbClr val="FFF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5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978A4E3-CE00-4E49-8E3D-B709DA615EA0}"/>
              </a:ext>
            </a:extLst>
          </p:cNvPr>
          <p:cNvGrpSpPr/>
          <p:nvPr/>
        </p:nvGrpSpPr>
        <p:grpSpPr>
          <a:xfrm>
            <a:off x="6744640" y="0"/>
            <a:ext cx="3304032" cy="7772400"/>
            <a:chOff x="6754368" y="0"/>
            <a:chExt cx="3304032" cy="777240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2031908-44A1-4A55-A1E4-D176C35490BF}"/>
                </a:ext>
              </a:extLst>
            </p:cNvPr>
            <p:cNvGrpSpPr/>
            <p:nvPr/>
          </p:nvGrpSpPr>
          <p:grpSpPr>
            <a:xfrm>
              <a:off x="6754368" y="0"/>
              <a:ext cx="3304032" cy="7772400"/>
              <a:chOff x="6754368" y="0"/>
              <a:chExt cx="3304032" cy="7772400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B664327-767B-4BDE-83AE-754839AE584A}"/>
                  </a:ext>
                </a:extLst>
              </p:cNvPr>
              <p:cNvGrpSpPr/>
              <p:nvPr/>
            </p:nvGrpSpPr>
            <p:grpSpPr>
              <a:xfrm>
                <a:off x="6754368" y="0"/>
                <a:ext cx="3304032" cy="7772400"/>
                <a:chOff x="6754368" y="0"/>
                <a:chExt cx="3304032" cy="7772400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754368" y="0"/>
                  <a:ext cx="3304032" cy="7772400"/>
                </a:xfrm>
                <a:prstGeom prst="rect">
                  <a:avLst/>
                </a:prstGeom>
              </p:spPr>
            </p:pic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ABE24BF1-4E2A-4948-9C7A-A1A57B8033CF}"/>
                    </a:ext>
                  </a:extLst>
                </p:cNvPr>
                <p:cNvSpPr/>
                <p:nvPr/>
              </p:nvSpPr>
              <p:spPr>
                <a:xfrm>
                  <a:off x="7655859" y="2480235"/>
                  <a:ext cx="1393653" cy="657412"/>
                </a:xfrm>
                <a:custGeom>
                  <a:avLst/>
                  <a:gdLst>
                    <a:gd name="connsiteX0" fmla="*/ 0 w 1404470"/>
                    <a:gd name="connsiteY0" fmla="*/ 5977 h 651436"/>
                    <a:gd name="connsiteX1" fmla="*/ 1404470 w 1404470"/>
                    <a:gd name="connsiteY1" fmla="*/ 0 h 651436"/>
                    <a:gd name="connsiteX2" fmla="*/ 1350682 w 1404470"/>
                    <a:gd name="connsiteY2" fmla="*/ 310777 h 651436"/>
                    <a:gd name="connsiteX3" fmla="*/ 1326776 w 1404470"/>
                    <a:gd name="connsiteY3" fmla="*/ 484094 h 651436"/>
                    <a:gd name="connsiteX4" fmla="*/ 1010023 w 1404470"/>
                    <a:gd name="connsiteY4" fmla="*/ 651436 h 651436"/>
                    <a:gd name="connsiteX5" fmla="*/ 531906 w 1404470"/>
                    <a:gd name="connsiteY5" fmla="*/ 573741 h 651436"/>
                    <a:gd name="connsiteX6" fmla="*/ 125506 w 1404470"/>
                    <a:gd name="connsiteY6" fmla="*/ 502024 h 651436"/>
                    <a:gd name="connsiteX7" fmla="*/ 11953 w 1404470"/>
                    <a:gd name="connsiteY7" fmla="*/ 304800 h 651436"/>
                    <a:gd name="connsiteX8" fmla="*/ 0 w 1404470"/>
                    <a:gd name="connsiteY8" fmla="*/ 5977 h 651436"/>
                    <a:gd name="connsiteX0" fmla="*/ 0 w 1404470"/>
                    <a:gd name="connsiteY0" fmla="*/ 5977 h 651436"/>
                    <a:gd name="connsiteX1" fmla="*/ 1404470 w 1404470"/>
                    <a:gd name="connsiteY1" fmla="*/ 0 h 651436"/>
                    <a:gd name="connsiteX2" fmla="*/ 1350682 w 1404470"/>
                    <a:gd name="connsiteY2" fmla="*/ 310777 h 651436"/>
                    <a:gd name="connsiteX3" fmla="*/ 1308707 w 1404470"/>
                    <a:gd name="connsiteY3" fmla="*/ 466328 h 651436"/>
                    <a:gd name="connsiteX4" fmla="*/ 1010023 w 1404470"/>
                    <a:gd name="connsiteY4" fmla="*/ 651436 h 651436"/>
                    <a:gd name="connsiteX5" fmla="*/ 531906 w 1404470"/>
                    <a:gd name="connsiteY5" fmla="*/ 573741 h 651436"/>
                    <a:gd name="connsiteX6" fmla="*/ 125506 w 1404470"/>
                    <a:gd name="connsiteY6" fmla="*/ 502024 h 651436"/>
                    <a:gd name="connsiteX7" fmla="*/ 11953 w 1404470"/>
                    <a:gd name="connsiteY7" fmla="*/ 304800 h 651436"/>
                    <a:gd name="connsiteX8" fmla="*/ 0 w 1404470"/>
                    <a:gd name="connsiteY8" fmla="*/ 5977 h 651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04470" h="651436">
                      <a:moveTo>
                        <a:pt x="0" y="5977"/>
                      </a:moveTo>
                      <a:lnTo>
                        <a:pt x="1404470" y="0"/>
                      </a:lnTo>
                      <a:lnTo>
                        <a:pt x="1350682" y="310777"/>
                      </a:lnTo>
                      <a:lnTo>
                        <a:pt x="1308707" y="466328"/>
                      </a:lnTo>
                      <a:lnTo>
                        <a:pt x="1010023" y="651436"/>
                      </a:lnTo>
                      <a:lnTo>
                        <a:pt x="531906" y="573741"/>
                      </a:lnTo>
                      <a:lnTo>
                        <a:pt x="125506" y="502024"/>
                      </a:lnTo>
                      <a:lnTo>
                        <a:pt x="11953" y="304800"/>
                      </a:lnTo>
                      <a:lnTo>
                        <a:pt x="0" y="5977"/>
                      </a:lnTo>
                      <a:close/>
                    </a:path>
                  </a:pathLst>
                </a:custGeom>
                <a:solidFill>
                  <a:srgbClr val="FFF112"/>
                </a:solidFill>
                <a:ln>
                  <a:solidFill>
                    <a:srgbClr val="FFF1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1C4B70F-675C-4310-B08C-66F452BEFEBB}"/>
                  </a:ext>
                </a:extLst>
              </p:cNvPr>
              <p:cNvSpPr/>
              <p:nvPr/>
            </p:nvSpPr>
            <p:spPr>
              <a:xfrm>
                <a:off x="6914776" y="3729318"/>
                <a:ext cx="2946400" cy="9524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7748016" y="2490216"/>
              <a:ext cx="1225296" cy="478536"/>
            </a:xfrm>
            <a:prstGeom prst="rect">
              <a:avLst/>
            </a:prstGeom>
            <a:noFill/>
          </p:spPr>
          <p:txBody>
            <a:bodyPr lIns="0" tIns="0" rIns="0" bIns="0">
              <a:noAutofit/>
            </a:bodyPr>
            <a:lstStyle/>
            <a:p>
              <a:pPr marL="0" marR="0" indent="0" algn="ctr">
                <a:lnSpc>
                  <a:spcPts val="2000"/>
                </a:lnSpc>
              </a:pPr>
              <a:r>
                <a:rPr lang="ar-JO" sz="2000" b="1">
                  <a:ln w="9525">
                    <a:solidFill>
                      <a:schemeClr val="bg1"/>
                    </a:solidFill>
                  </a:ln>
                  <a:solidFill>
                    <a:srgbClr val="F16B35"/>
                  </a:solidFill>
                  <a:latin typeface="Franklin Gothic Heavy" panose="020B0903020102020204" pitchFamily="34" charset="0"/>
                </a:rPr>
                <a:t>البرنامج الصيفي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7089648" y="3844728"/>
              <a:ext cx="2450592" cy="728472"/>
            </a:xfrm>
            <a:prstGeom prst="rect">
              <a:avLst/>
            </a:prstGeom>
            <a:noFill/>
          </p:spPr>
          <p:txBody>
            <a:bodyPr lIns="0" tIns="0" rIns="0" bIns="0">
              <a:noAutofit/>
            </a:bodyPr>
            <a:lstStyle/>
            <a:p>
              <a:pPr marL="0" marR="0" indent="0" algn="ctr">
                <a:lnSpc>
                  <a:spcPct val="118000"/>
                </a:lnSpc>
              </a:pPr>
              <a:r>
                <a:rPr lang="ar-JO" sz="2200" b="1">
                  <a:solidFill>
                    <a:srgbClr val="004F8A"/>
                  </a:solidFill>
                  <a:latin typeface="Calibri"/>
                </a:rPr>
                <a:t>وجبات الأطفال </a:t>
              </a:r>
              <a:r>
                <a:rPr lang="ar-JO" sz="2200" b="1">
                  <a:solidFill>
                    <a:srgbClr val="990000"/>
                  </a:solidFill>
                  <a:latin typeface="Calibri"/>
                </a:rPr>
                <a:t>المجانية </a:t>
              </a:r>
              <a:r>
                <a:rPr lang="ar-JO" sz="2200" b="1">
                  <a:solidFill>
                    <a:srgbClr val="006600"/>
                  </a:solidFill>
                  <a:latin typeface="Calibri"/>
                </a:rPr>
                <a:t>في ولاية ماين </a:t>
              </a:r>
              <a:r>
                <a:rPr lang="ar-JO" sz="2400" b="1" u="sng">
                  <a:solidFill>
                    <a:srgbClr val="EC9A16"/>
                  </a:solidFill>
                  <a:latin typeface="Calibri"/>
                </a:rPr>
                <a:t>هذا الصيف!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7101720" y="4849964"/>
              <a:ext cx="2572512" cy="1670304"/>
            </a:xfrm>
            <a:prstGeom prst="rect">
              <a:avLst/>
            </a:prstGeom>
            <a:solidFill>
              <a:srgbClr val="004F8A"/>
            </a:solidFill>
          </p:spPr>
          <p:txBody>
            <a:bodyPr lIns="0" tIns="0" rIns="0" bIns="0">
              <a:noAutofit/>
            </a:bodyPr>
            <a:lstStyle/>
            <a:p>
              <a:pPr marL="0" marR="0" indent="0" algn="ctr"/>
              <a:r>
                <a:rPr lang="ar-JO" sz="1000" dirty="0">
                  <a:solidFill>
                    <a:srgbClr val="FFFFFF"/>
                  </a:solidFill>
                  <a:latin typeface="Calibri"/>
                </a:rPr>
                <a:t>يمكن للصغار ممن تقل أعمارهم عن 18 عامًا الحصول على الوجبات المجانية في المدارس والمتنزهات والمراكز المجتمعية وكثير من غيرها من الأماكن.</a:t>
              </a:r>
            </a:p>
            <a:p>
              <a:pPr marL="0" marR="0" indent="0" algn="ctr">
                <a:lnSpc>
                  <a:spcPct val="95000"/>
                </a:lnSpc>
              </a:pPr>
              <a:r>
                <a:rPr lang="ar-JO" sz="1000" dirty="0">
                  <a:solidFill>
                    <a:srgbClr val="FFFFFF"/>
                  </a:solidFill>
                  <a:latin typeface="Calibri"/>
                </a:rPr>
                <a:t>للعثور على أحد هذه الأماكن بالقرب منك</a:t>
              </a:r>
              <a:r>
                <a:rPr lang="en-US" sz="1000" dirty="0">
                  <a:solidFill>
                    <a:srgbClr val="FFFFFF"/>
                  </a:solidFill>
                  <a:latin typeface="Calibri"/>
                </a:rPr>
                <a:t> </a:t>
              </a:r>
            </a:p>
            <a:p>
              <a:pPr marL="0" marR="0" indent="0" algn="ctr"/>
              <a:r>
                <a:rPr lang="ar-JO" sz="1000" b="1" dirty="0">
                  <a:solidFill>
                    <a:srgbClr val="FFFFFF"/>
                  </a:solidFill>
                  <a:latin typeface="Calibri"/>
                </a:rPr>
                <a:t>اتصل على</a:t>
              </a:r>
              <a:r>
                <a:rPr lang="en-US" sz="1000" b="1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ar-JO" sz="1000" b="1" dirty="0">
                  <a:solidFill>
                    <a:srgbClr val="FFFFFF"/>
                  </a:solidFill>
                  <a:latin typeface="Calibri"/>
                </a:rPr>
                <a:t>211</a:t>
              </a:r>
            </a:p>
            <a:p>
              <a:pPr marL="0" marR="0" indent="0" algn="ctr">
                <a:spcAft>
                  <a:spcPts val="600"/>
                </a:spcAft>
              </a:pPr>
              <a:r>
                <a:rPr lang="ar-JO" sz="1050" b="1" dirty="0">
                  <a:solidFill>
                    <a:srgbClr val="FFFFFF"/>
                  </a:solidFill>
                  <a:latin typeface="Calibri"/>
                </a:rPr>
                <a:t>أرسل رسالة نصية إلى:</a:t>
              </a:r>
              <a:r>
                <a:rPr lang="en-US" sz="1050" b="1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ar-JO" sz="1050" b="1" dirty="0">
                  <a:solidFill>
                    <a:srgbClr val="FFFFFF"/>
                  </a:solidFill>
                  <a:latin typeface="Calibri"/>
                </a:rPr>
                <a:t>"</a:t>
              </a:r>
              <a:r>
                <a:rPr lang="en-US" sz="1050" b="1" dirty="0">
                  <a:solidFill>
                    <a:srgbClr val="FFFFFF"/>
                  </a:solidFill>
                  <a:latin typeface="Calibri"/>
                </a:rPr>
                <a:t>Summer Meals</a:t>
              </a:r>
              <a:r>
                <a:rPr lang="ar-JO" sz="1050" b="1" dirty="0">
                  <a:solidFill>
                    <a:srgbClr val="FFFFFF"/>
                  </a:solidFill>
                  <a:latin typeface="Calibri"/>
                </a:rPr>
                <a:t>" على الرقم: 97779</a:t>
              </a:r>
            </a:p>
            <a:p>
              <a:pPr marL="0" marR="0" indent="0" algn="ctr"/>
              <a:r>
                <a:rPr lang="ar-JO" sz="1600" b="1" dirty="0">
                  <a:solidFill>
                    <a:srgbClr val="FFFFFF"/>
                  </a:solidFill>
                  <a:latin typeface="Calibri"/>
                </a:rPr>
                <a:t>تفضل بزيارة موقع: </a:t>
              </a:r>
              <a:r>
                <a:rPr lang="en-US" sz="1100" b="1" dirty="0">
                  <a:solidFill>
                    <a:srgbClr val="FFFFFF"/>
                  </a:solidFill>
                  <a:latin typeface="Calibri"/>
                </a:rPr>
                <a:t>http://www.fns.usda.gov/ </a:t>
              </a:r>
              <a:r>
                <a:rPr lang="en-US" sz="1100" b="1" dirty="0" err="1">
                  <a:solidFill>
                    <a:srgbClr val="FFFFFF"/>
                  </a:solidFill>
                  <a:latin typeface="Calibri"/>
                </a:rPr>
                <a:t>summerfoodrocks</a:t>
              </a:r>
              <a:endParaRPr lang="en-US" sz="1100" b="1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308327" y="6736080"/>
              <a:ext cx="2013234" cy="155448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algn="ctr">
                <a:lnSpc>
                  <a:spcPts val="1500"/>
                </a:lnSpc>
              </a:pPr>
              <a:r>
                <a:rPr lang="ar-JO" sz="1400" dirty="0">
                  <a:latin typeface="Calibri"/>
                </a:rPr>
                <a:t>تلتزم هذه المؤسسة بمبدأ تكافؤ الفرص فيما تُقدِّمه من الخدمات.</a:t>
              </a:r>
            </a:p>
            <a:p>
              <a:pPr marL="0" marR="0" indent="0" algn="ctr"/>
              <a:endParaRPr lang="en-US" sz="1400" dirty="0">
                <a:latin typeface="Calibri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CAE71D-3F7F-4CD1-B686-01CBC945ED8C}"/>
              </a:ext>
            </a:extLst>
          </p:cNvPr>
          <p:cNvGrpSpPr/>
          <p:nvPr/>
        </p:nvGrpSpPr>
        <p:grpSpPr>
          <a:xfrm>
            <a:off x="3415664" y="0"/>
            <a:ext cx="3304032" cy="7772400"/>
            <a:chOff x="6754368" y="0"/>
            <a:chExt cx="3304032" cy="777240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44D27F4-E342-4131-8936-11470FA7EBD5}"/>
                </a:ext>
              </a:extLst>
            </p:cNvPr>
            <p:cNvGrpSpPr/>
            <p:nvPr/>
          </p:nvGrpSpPr>
          <p:grpSpPr>
            <a:xfrm>
              <a:off x="6754368" y="0"/>
              <a:ext cx="3304032" cy="7772400"/>
              <a:chOff x="6754368" y="0"/>
              <a:chExt cx="3304032" cy="777240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66DB6AD1-F713-45A0-9254-EBB5E09E2B81}"/>
                  </a:ext>
                </a:extLst>
              </p:cNvPr>
              <p:cNvGrpSpPr/>
              <p:nvPr/>
            </p:nvGrpSpPr>
            <p:grpSpPr>
              <a:xfrm>
                <a:off x="6754368" y="0"/>
                <a:ext cx="3304032" cy="7772400"/>
                <a:chOff x="6754368" y="0"/>
                <a:chExt cx="3304032" cy="7772400"/>
              </a:xfrm>
            </p:grpSpPr>
            <p:pic>
              <p:nvPicPr>
                <p:cNvPr id="22" name="Picture 21">
                  <a:extLst>
                    <a:ext uri="{FF2B5EF4-FFF2-40B4-BE49-F238E27FC236}">
                      <a16:creationId xmlns:a16="http://schemas.microsoft.com/office/drawing/2014/main" id="{4F633B5F-2DE1-487A-ACED-C2F07E4B91D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754368" y="0"/>
                  <a:ext cx="3304032" cy="7772400"/>
                </a:xfrm>
                <a:prstGeom prst="rect">
                  <a:avLst/>
                </a:prstGeom>
              </p:spPr>
            </p:pic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DBB70F3B-2F20-4693-B854-A889E4C05A1E}"/>
                    </a:ext>
                  </a:extLst>
                </p:cNvPr>
                <p:cNvSpPr/>
                <p:nvPr/>
              </p:nvSpPr>
              <p:spPr>
                <a:xfrm>
                  <a:off x="7655859" y="2480235"/>
                  <a:ext cx="1393653" cy="657412"/>
                </a:xfrm>
                <a:custGeom>
                  <a:avLst/>
                  <a:gdLst>
                    <a:gd name="connsiteX0" fmla="*/ 0 w 1404470"/>
                    <a:gd name="connsiteY0" fmla="*/ 5977 h 651436"/>
                    <a:gd name="connsiteX1" fmla="*/ 1404470 w 1404470"/>
                    <a:gd name="connsiteY1" fmla="*/ 0 h 651436"/>
                    <a:gd name="connsiteX2" fmla="*/ 1350682 w 1404470"/>
                    <a:gd name="connsiteY2" fmla="*/ 310777 h 651436"/>
                    <a:gd name="connsiteX3" fmla="*/ 1326776 w 1404470"/>
                    <a:gd name="connsiteY3" fmla="*/ 484094 h 651436"/>
                    <a:gd name="connsiteX4" fmla="*/ 1010023 w 1404470"/>
                    <a:gd name="connsiteY4" fmla="*/ 651436 h 651436"/>
                    <a:gd name="connsiteX5" fmla="*/ 531906 w 1404470"/>
                    <a:gd name="connsiteY5" fmla="*/ 573741 h 651436"/>
                    <a:gd name="connsiteX6" fmla="*/ 125506 w 1404470"/>
                    <a:gd name="connsiteY6" fmla="*/ 502024 h 651436"/>
                    <a:gd name="connsiteX7" fmla="*/ 11953 w 1404470"/>
                    <a:gd name="connsiteY7" fmla="*/ 304800 h 651436"/>
                    <a:gd name="connsiteX8" fmla="*/ 0 w 1404470"/>
                    <a:gd name="connsiteY8" fmla="*/ 5977 h 651436"/>
                    <a:gd name="connsiteX0" fmla="*/ 0 w 1404470"/>
                    <a:gd name="connsiteY0" fmla="*/ 5977 h 651436"/>
                    <a:gd name="connsiteX1" fmla="*/ 1404470 w 1404470"/>
                    <a:gd name="connsiteY1" fmla="*/ 0 h 651436"/>
                    <a:gd name="connsiteX2" fmla="*/ 1350682 w 1404470"/>
                    <a:gd name="connsiteY2" fmla="*/ 310777 h 651436"/>
                    <a:gd name="connsiteX3" fmla="*/ 1308707 w 1404470"/>
                    <a:gd name="connsiteY3" fmla="*/ 466328 h 651436"/>
                    <a:gd name="connsiteX4" fmla="*/ 1010023 w 1404470"/>
                    <a:gd name="connsiteY4" fmla="*/ 651436 h 651436"/>
                    <a:gd name="connsiteX5" fmla="*/ 531906 w 1404470"/>
                    <a:gd name="connsiteY5" fmla="*/ 573741 h 651436"/>
                    <a:gd name="connsiteX6" fmla="*/ 125506 w 1404470"/>
                    <a:gd name="connsiteY6" fmla="*/ 502024 h 651436"/>
                    <a:gd name="connsiteX7" fmla="*/ 11953 w 1404470"/>
                    <a:gd name="connsiteY7" fmla="*/ 304800 h 651436"/>
                    <a:gd name="connsiteX8" fmla="*/ 0 w 1404470"/>
                    <a:gd name="connsiteY8" fmla="*/ 5977 h 651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04470" h="651436">
                      <a:moveTo>
                        <a:pt x="0" y="5977"/>
                      </a:moveTo>
                      <a:lnTo>
                        <a:pt x="1404470" y="0"/>
                      </a:lnTo>
                      <a:lnTo>
                        <a:pt x="1350682" y="310777"/>
                      </a:lnTo>
                      <a:lnTo>
                        <a:pt x="1308707" y="466328"/>
                      </a:lnTo>
                      <a:lnTo>
                        <a:pt x="1010023" y="651436"/>
                      </a:lnTo>
                      <a:lnTo>
                        <a:pt x="531906" y="573741"/>
                      </a:lnTo>
                      <a:lnTo>
                        <a:pt x="125506" y="502024"/>
                      </a:lnTo>
                      <a:lnTo>
                        <a:pt x="11953" y="304800"/>
                      </a:lnTo>
                      <a:lnTo>
                        <a:pt x="0" y="5977"/>
                      </a:lnTo>
                      <a:close/>
                    </a:path>
                  </a:pathLst>
                </a:custGeom>
                <a:solidFill>
                  <a:srgbClr val="FFF112"/>
                </a:solidFill>
                <a:ln>
                  <a:solidFill>
                    <a:srgbClr val="FFF1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253E90E-761E-402F-B020-80C1230CCAB9}"/>
                  </a:ext>
                </a:extLst>
              </p:cNvPr>
              <p:cNvSpPr/>
              <p:nvPr/>
            </p:nvSpPr>
            <p:spPr>
              <a:xfrm>
                <a:off x="6914776" y="3729318"/>
                <a:ext cx="2946400" cy="9524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5AC184-537D-4D3D-A872-524AA31F5C69}"/>
                </a:ext>
              </a:extLst>
            </p:cNvPr>
            <p:cNvSpPr/>
            <p:nvPr/>
          </p:nvSpPr>
          <p:spPr>
            <a:xfrm>
              <a:off x="7748016" y="2490216"/>
              <a:ext cx="1225296" cy="478536"/>
            </a:xfrm>
            <a:prstGeom prst="rect">
              <a:avLst/>
            </a:prstGeom>
            <a:noFill/>
          </p:spPr>
          <p:txBody>
            <a:bodyPr lIns="0" tIns="0" rIns="0" bIns="0">
              <a:noAutofit/>
            </a:bodyPr>
            <a:lstStyle/>
            <a:p>
              <a:pPr marL="0" marR="0" indent="0" algn="ctr">
                <a:lnSpc>
                  <a:spcPts val="2000"/>
                </a:lnSpc>
              </a:pPr>
              <a:r>
                <a:rPr lang="ar-JO" sz="2000" b="1">
                  <a:ln w="9525">
                    <a:solidFill>
                      <a:schemeClr val="bg1"/>
                    </a:solidFill>
                  </a:ln>
                  <a:solidFill>
                    <a:srgbClr val="F16B35"/>
                  </a:solidFill>
                  <a:latin typeface="Franklin Gothic Heavy" panose="020B0903020102020204" pitchFamily="34" charset="0"/>
                </a:rPr>
                <a:t>البرنامج الصيفي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105F757-98DE-40F6-B933-1FAE10F4FD1F}"/>
                </a:ext>
              </a:extLst>
            </p:cNvPr>
            <p:cNvSpPr/>
            <p:nvPr/>
          </p:nvSpPr>
          <p:spPr>
            <a:xfrm>
              <a:off x="7089648" y="3844728"/>
              <a:ext cx="2450592" cy="728472"/>
            </a:xfrm>
            <a:prstGeom prst="rect">
              <a:avLst/>
            </a:prstGeom>
            <a:noFill/>
          </p:spPr>
          <p:txBody>
            <a:bodyPr lIns="0" tIns="0" rIns="0" bIns="0">
              <a:noAutofit/>
            </a:bodyPr>
            <a:lstStyle/>
            <a:p>
              <a:pPr marL="0" marR="0" indent="0" algn="ctr">
                <a:lnSpc>
                  <a:spcPct val="118000"/>
                </a:lnSpc>
              </a:pPr>
              <a:r>
                <a:rPr lang="ar-JO" sz="2200" b="1">
                  <a:solidFill>
                    <a:srgbClr val="004F8A"/>
                  </a:solidFill>
                  <a:latin typeface="Calibri"/>
                </a:rPr>
                <a:t>وجبات الأطفال </a:t>
              </a:r>
              <a:r>
                <a:rPr lang="ar-JO" sz="2200" b="1">
                  <a:solidFill>
                    <a:srgbClr val="990000"/>
                  </a:solidFill>
                  <a:latin typeface="Calibri"/>
                </a:rPr>
                <a:t>المجانية </a:t>
              </a:r>
              <a:r>
                <a:rPr lang="ar-JO" sz="2200" b="1">
                  <a:solidFill>
                    <a:srgbClr val="006600"/>
                  </a:solidFill>
                  <a:latin typeface="Calibri"/>
                </a:rPr>
                <a:t>في ولاية ماين </a:t>
              </a:r>
              <a:r>
                <a:rPr lang="ar-JO" sz="2400" b="1" u="sng">
                  <a:solidFill>
                    <a:srgbClr val="EC9A16"/>
                  </a:solidFill>
                  <a:latin typeface="Calibri"/>
                </a:rPr>
                <a:t>هذا الصيف!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3C9E3E-91E9-4074-9FDC-9CB2FE192D46}"/>
                </a:ext>
              </a:extLst>
            </p:cNvPr>
            <p:cNvSpPr/>
            <p:nvPr/>
          </p:nvSpPr>
          <p:spPr>
            <a:xfrm>
              <a:off x="7101720" y="4849964"/>
              <a:ext cx="2572512" cy="1670304"/>
            </a:xfrm>
            <a:prstGeom prst="rect">
              <a:avLst/>
            </a:prstGeom>
            <a:solidFill>
              <a:srgbClr val="004F8A"/>
            </a:solidFill>
          </p:spPr>
          <p:txBody>
            <a:bodyPr lIns="0" tIns="0" rIns="0" bIns="0">
              <a:noAutofit/>
            </a:bodyPr>
            <a:lstStyle/>
            <a:p>
              <a:pPr marL="0" marR="0" indent="0" algn="ctr"/>
              <a:r>
                <a:rPr lang="ar-JO" sz="1050" dirty="0">
                  <a:solidFill>
                    <a:srgbClr val="FFFFFF"/>
                  </a:solidFill>
                  <a:latin typeface="Calibri"/>
                </a:rPr>
                <a:t>يمكن للصغار ممن تقل أعمارهم عن 18 عامًا الحصول على الوجبات المجانية في المدارس والمتنزهات والمراكز المجتمعية وكثير من غيرها من الأماكن.</a:t>
              </a:r>
            </a:p>
            <a:p>
              <a:pPr marL="0" marR="0" indent="0" algn="ctr">
                <a:lnSpc>
                  <a:spcPct val="95000"/>
                </a:lnSpc>
              </a:pPr>
              <a:r>
                <a:rPr lang="ar-JO" sz="1050" dirty="0">
                  <a:solidFill>
                    <a:srgbClr val="FFFFFF"/>
                  </a:solidFill>
                  <a:latin typeface="Calibri"/>
                </a:rPr>
                <a:t>للعثور على أحد هذه الأماكن بالقرب منك عن طريق</a:t>
              </a:r>
              <a:r>
                <a:rPr lang="en-US" sz="1050" dirty="0">
                  <a:solidFill>
                    <a:srgbClr val="FFFFFF"/>
                  </a:solidFill>
                  <a:latin typeface="Calibri"/>
                </a:rPr>
                <a:t> </a:t>
              </a:r>
            </a:p>
            <a:p>
              <a:pPr marL="0" marR="0" indent="0" algn="ctr"/>
              <a:r>
                <a:rPr lang="ar-JO" sz="1050" b="1" dirty="0">
                  <a:solidFill>
                    <a:srgbClr val="FFFFFF"/>
                  </a:solidFill>
                  <a:latin typeface="Calibri"/>
                </a:rPr>
                <a:t>اتصل على</a:t>
              </a:r>
              <a:r>
                <a:rPr lang="en-US" sz="1050" b="1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ar-JO" sz="1050" b="1" dirty="0">
                  <a:solidFill>
                    <a:srgbClr val="FFFFFF"/>
                  </a:solidFill>
                  <a:latin typeface="Calibri"/>
                </a:rPr>
                <a:t>211</a:t>
              </a:r>
            </a:p>
            <a:p>
              <a:pPr marL="0" marR="0" indent="0" algn="ctr">
                <a:spcAft>
                  <a:spcPts val="600"/>
                </a:spcAft>
              </a:pPr>
              <a:r>
                <a:rPr lang="ar-JO" sz="1050" b="1" dirty="0">
                  <a:solidFill>
                    <a:srgbClr val="FFFFFF"/>
                  </a:solidFill>
                  <a:latin typeface="Calibri"/>
                </a:rPr>
                <a:t>أرسل رسالة نصية إلى:</a:t>
              </a:r>
              <a:r>
                <a:rPr lang="en-US" sz="1050" b="1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ar-JO" sz="1050" b="1" dirty="0">
                  <a:solidFill>
                    <a:srgbClr val="FFFFFF"/>
                  </a:solidFill>
                  <a:latin typeface="Calibri"/>
                </a:rPr>
                <a:t>"</a:t>
              </a:r>
              <a:r>
                <a:rPr lang="en-US" sz="1050" b="1" dirty="0">
                  <a:solidFill>
                    <a:srgbClr val="FFFFFF"/>
                  </a:solidFill>
                  <a:latin typeface="Calibri"/>
                </a:rPr>
                <a:t>Summer Meals</a:t>
              </a:r>
              <a:r>
                <a:rPr lang="ar-JO" sz="1050" b="1" dirty="0">
                  <a:solidFill>
                    <a:srgbClr val="FFFFFF"/>
                  </a:solidFill>
                  <a:latin typeface="Calibri"/>
                </a:rPr>
                <a:t>" على الرقم: 97779</a:t>
              </a:r>
            </a:p>
            <a:p>
              <a:pPr marL="0" marR="0" indent="0" algn="ctr"/>
              <a:r>
                <a:rPr lang="ar-JO" sz="1600" b="1" dirty="0">
                  <a:solidFill>
                    <a:srgbClr val="FFFFFF"/>
                  </a:solidFill>
                  <a:latin typeface="Calibri"/>
                </a:rPr>
                <a:t>تفضل بزيارة موقع: </a:t>
              </a:r>
              <a:r>
                <a:rPr lang="en-US" sz="1100" b="1" dirty="0">
                  <a:solidFill>
                    <a:srgbClr val="FFFFFF"/>
                  </a:solidFill>
                  <a:latin typeface="Calibri"/>
                </a:rPr>
                <a:t>http://www.fns.usda.gov/ </a:t>
              </a:r>
              <a:r>
                <a:rPr lang="en-US" sz="1100" b="1" dirty="0" err="1">
                  <a:solidFill>
                    <a:srgbClr val="FFFFFF"/>
                  </a:solidFill>
                  <a:latin typeface="Calibri"/>
                </a:rPr>
                <a:t>summerfoodrocks</a:t>
              </a:r>
              <a:endParaRPr lang="en-US" sz="1100" b="1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A421EEF-2DA5-4D8B-AEAC-E211DD98858B}"/>
                </a:ext>
              </a:extLst>
            </p:cNvPr>
            <p:cNvSpPr/>
            <p:nvPr/>
          </p:nvSpPr>
          <p:spPr>
            <a:xfrm>
              <a:off x="7308327" y="6736080"/>
              <a:ext cx="2013234" cy="155448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algn="ctr">
                <a:lnSpc>
                  <a:spcPts val="1500"/>
                </a:lnSpc>
              </a:pPr>
              <a:r>
                <a:rPr lang="ar-JO" sz="1400" dirty="0">
                  <a:latin typeface="Calibri"/>
                </a:rPr>
                <a:t>تلتزم هذه المؤسسة بمبدأ تكافؤ الفرص فيما تُقدِّمه من الخدمات.</a:t>
              </a:r>
            </a:p>
            <a:p>
              <a:pPr marL="0" marR="0" indent="0" algn="ctr"/>
              <a:endParaRPr lang="en-US" sz="1400" dirty="0">
                <a:latin typeface="Calibri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E5F389-4BB8-4655-B988-FDDCF0C7648C}"/>
              </a:ext>
            </a:extLst>
          </p:cNvPr>
          <p:cNvGrpSpPr/>
          <p:nvPr/>
        </p:nvGrpSpPr>
        <p:grpSpPr>
          <a:xfrm>
            <a:off x="86688" y="0"/>
            <a:ext cx="3304032" cy="7772400"/>
            <a:chOff x="6754368" y="0"/>
            <a:chExt cx="3304032" cy="77724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64549C0-22BA-49B6-B539-1EE1D0223BBA}"/>
                </a:ext>
              </a:extLst>
            </p:cNvPr>
            <p:cNvGrpSpPr/>
            <p:nvPr/>
          </p:nvGrpSpPr>
          <p:grpSpPr>
            <a:xfrm>
              <a:off x="6754368" y="0"/>
              <a:ext cx="3304032" cy="7772400"/>
              <a:chOff x="6754368" y="0"/>
              <a:chExt cx="3304032" cy="7772400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B1E215E7-E5D0-4C65-8EA3-32B4EDB3275D}"/>
                  </a:ext>
                </a:extLst>
              </p:cNvPr>
              <p:cNvGrpSpPr/>
              <p:nvPr/>
            </p:nvGrpSpPr>
            <p:grpSpPr>
              <a:xfrm>
                <a:off x="6754368" y="0"/>
                <a:ext cx="3304032" cy="7772400"/>
                <a:chOff x="6754368" y="0"/>
                <a:chExt cx="3304032" cy="7772400"/>
              </a:xfrm>
            </p:grpSpPr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368B6AD1-7965-4099-9200-F25BE61409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754368" y="0"/>
                  <a:ext cx="3304032" cy="7772400"/>
                </a:xfrm>
                <a:prstGeom prst="rect">
                  <a:avLst/>
                </a:prstGeom>
              </p:spPr>
            </p:pic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EDAD64B9-65BC-4BD4-884E-E28083029EFB}"/>
                    </a:ext>
                  </a:extLst>
                </p:cNvPr>
                <p:cNvSpPr/>
                <p:nvPr/>
              </p:nvSpPr>
              <p:spPr>
                <a:xfrm>
                  <a:off x="7655859" y="2480235"/>
                  <a:ext cx="1393653" cy="657412"/>
                </a:xfrm>
                <a:custGeom>
                  <a:avLst/>
                  <a:gdLst>
                    <a:gd name="connsiteX0" fmla="*/ 0 w 1404470"/>
                    <a:gd name="connsiteY0" fmla="*/ 5977 h 651436"/>
                    <a:gd name="connsiteX1" fmla="*/ 1404470 w 1404470"/>
                    <a:gd name="connsiteY1" fmla="*/ 0 h 651436"/>
                    <a:gd name="connsiteX2" fmla="*/ 1350682 w 1404470"/>
                    <a:gd name="connsiteY2" fmla="*/ 310777 h 651436"/>
                    <a:gd name="connsiteX3" fmla="*/ 1326776 w 1404470"/>
                    <a:gd name="connsiteY3" fmla="*/ 484094 h 651436"/>
                    <a:gd name="connsiteX4" fmla="*/ 1010023 w 1404470"/>
                    <a:gd name="connsiteY4" fmla="*/ 651436 h 651436"/>
                    <a:gd name="connsiteX5" fmla="*/ 531906 w 1404470"/>
                    <a:gd name="connsiteY5" fmla="*/ 573741 h 651436"/>
                    <a:gd name="connsiteX6" fmla="*/ 125506 w 1404470"/>
                    <a:gd name="connsiteY6" fmla="*/ 502024 h 651436"/>
                    <a:gd name="connsiteX7" fmla="*/ 11953 w 1404470"/>
                    <a:gd name="connsiteY7" fmla="*/ 304800 h 651436"/>
                    <a:gd name="connsiteX8" fmla="*/ 0 w 1404470"/>
                    <a:gd name="connsiteY8" fmla="*/ 5977 h 651436"/>
                    <a:gd name="connsiteX0" fmla="*/ 0 w 1404470"/>
                    <a:gd name="connsiteY0" fmla="*/ 5977 h 651436"/>
                    <a:gd name="connsiteX1" fmla="*/ 1404470 w 1404470"/>
                    <a:gd name="connsiteY1" fmla="*/ 0 h 651436"/>
                    <a:gd name="connsiteX2" fmla="*/ 1350682 w 1404470"/>
                    <a:gd name="connsiteY2" fmla="*/ 310777 h 651436"/>
                    <a:gd name="connsiteX3" fmla="*/ 1308707 w 1404470"/>
                    <a:gd name="connsiteY3" fmla="*/ 466328 h 651436"/>
                    <a:gd name="connsiteX4" fmla="*/ 1010023 w 1404470"/>
                    <a:gd name="connsiteY4" fmla="*/ 651436 h 651436"/>
                    <a:gd name="connsiteX5" fmla="*/ 531906 w 1404470"/>
                    <a:gd name="connsiteY5" fmla="*/ 573741 h 651436"/>
                    <a:gd name="connsiteX6" fmla="*/ 125506 w 1404470"/>
                    <a:gd name="connsiteY6" fmla="*/ 502024 h 651436"/>
                    <a:gd name="connsiteX7" fmla="*/ 11953 w 1404470"/>
                    <a:gd name="connsiteY7" fmla="*/ 304800 h 651436"/>
                    <a:gd name="connsiteX8" fmla="*/ 0 w 1404470"/>
                    <a:gd name="connsiteY8" fmla="*/ 5977 h 651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04470" h="651436">
                      <a:moveTo>
                        <a:pt x="0" y="5977"/>
                      </a:moveTo>
                      <a:lnTo>
                        <a:pt x="1404470" y="0"/>
                      </a:lnTo>
                      <a:lnTo>
                        <a:pt x="1350682" y="310777"/>
                      </a:lnTo>
                      <a:lnTo>
                        <a:pt x="1308707" y="466328"/>
                      </a:lnTo>
                      <a:lnTo>
                        <a:pt x="1010023" y="651436"/>
                      </a:lnTo>
                      <a:lnTo>
                        <a:pt x="531906" y="573741"/>
                      </a:lnTo>
                      <a:lnTo>
                        <a:pt x="125506" y="502024"/>
                      </a:lnTo>
                      <a:lnTo>
                        <a:pt x="11953" y="304800"/>
                      </a:lnTo>
                      <a:lnTo>
                        <a:pt x="0" y="5977"/>
                      </a:lnTo>
                      <a:close/>
                    </a:path>
                  </a:pathLst>
                </a:custGeom>
                <a:solidFill>
                  <a:srgbClr val="FFF112"/>
                </a:solidFill>
                <a:ln>
                  <a:solidFill>
                    <a:srgbClr val="FFF11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1CB0099-5D07-455C-9C3D-2AC6AA0129D3}"/>
                  </a:ext>
                </a:extLst>
              </p:cNvPr>
              <p:cNvSpPr/>
              <p:nvPr/>
            </p:nvSpPr>
            <p:spPr>
              <a:xfrm>
                <a:off x="6914776" y="3729318"/>
                <a:ext cx="2946400" cy="9524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7BD15E-4A6C-404F-B41F-C872CB45E70F}"/>
                </a:ext>
              </a:extLst>
            </p:cNvPr>
            <p:cNvSpPr/>
            <p:nvPr/>
          </p:nvSpPr>
          <p:spPr>
            <a:xfrm>
              <a:off x="7748016" y="2490216"/>
              <a:ext cx="1225296" cy="478536"/>
            </a:xfrm>
            <a:prstGeom prst="rect">
              <a:avLst/>
            </a:prstGeom>
            <a:noFill/>
          </p:spPr>
          <p:txBody>
            <a:bodyPr lIns="0" tIns="0" rIns="0" bIns="0">
              <a:noAutofit/>
            </a:bodyPr>
            <a:lstStyle/>
            <a:p>
              <a:pPr marL="0" marR="0" indent="0" algn="ctr">
                <a:lnSpc>
                  <a:spcPts val="2000"/>
                </a:lnSpc>
              </a:pPr>
              <a:r>
                <a:rPr lang="ar-JO" sz="2000" b="1">
                  <a:ln w="9525">
                    <a:solidFill>
                      <a:schemeClr val="bg1"/>
                    </a:solidFill>
                  </a:ln>
                  <a:solidFill>
                    <a:srgbClr val="F16B35"/>
                  </a:solidFill>
                  <a:latin typeface="Franklin Gothic Heavy" panose="020B0903020102020204" pitchFamily="34" charset="0"/>
                </a:rPr>
                <a:t>البرنامج الصيفي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C6D08F0-C0A7-4ECD-BF37-E51BC66642E3}"/>
                </a:ext>
              </a:extLst>
            </p:cNvPr>
            <p:cNvSpPr/>
            <p:nvPr/>
          </p:nvSpPr>
          <p:spPr>
            <a:xfrm>
              <a:off x="7089648" y="3844728"/>
              <a:ext cx="2450592" cy="728472"/>
            </a:xfrm>
            <a:prstGeom prst="rect">
              <a:avLst/>
            </a:prstGeom>
            <a:noFill/>
          </p:spPr>
          <p:txBody>
            <a:bodyPr lIns="0" tIns="0" rIns="0" bIns="0">
              <a:noAutofit/>
            </a:bodyPr>
            <a:lstStyle/>
            <a:p>
              <a:pPr marL="0" marR="0" indent="0" algn="ctr">
                <a:lnSpc>
                  <a:spcPct val="118000"/>
                </a:lnSpc>
              </a:pPr>
              <a:r>
                <a:rPr lang="ar-JO" sz="2200" b="1" dirty="0">
                  <a:solidFill>
                    <a:srgbClr val="004F8A"/>
                  </a:solidFill>
                  <a:latin typeface="Calibri"/>
                </a:rPr>
                <a:t>وجبات الأطفال </a:t>
              </a:r>
              <a:r>
                <a:rPr lang="ar-JO" sz="2200" b="1" dirty="0">
                  <a:solidFill>
                    <a:srgbClr val="990000"/>
                  </a:solidFill>
                  <a:latin typeface="Calibri"/>
                </a:rPr>
                <a:t>المجانية </a:t>
              </a:r>
              <a:r>
                <a:rPr lang="ar-JO" sz="2200" b="1" dirty="0">
                  <a:solidFill>
                    <a:srgbClr val="006600"/>
                  </a:solidFill>
                  <a:latin typeface="Calibri"/>
                </a:rPr>
                <a:t>في ولاية ماين </a:t>
              </a:r>
              <a:r>
                <a:rPr lang="ar-JO" sz="2400" b="1" u="sng" dirty="0">
                  <a:solidFill>
                    <a:srgbClr val="EC9A16"/>
                  </a:solidFill>
                  <a:latin typeface="Calibri"/>
                </a:rPr>
                <a:t>هذا الصيف!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F5A5204-7236-4480-9EA0-4EC24AE58164}"/>
                </a:ext>
              </a:extLst>
            </p:cNvPr>
            <p:cNvSpPr/>
            <p:nvPr/>
          </p:nvSpPr>
          <p:spPr>
            <a:xfrm>
              <a:off x="7120128" y="4849964"/>
              <a:ext cx="2572512" cy="1670304"/>
            </a:xfrm>
            <a:prstGeom prst="rect">
              <a:avLst/>
            </a:prstGeom>
            <a:solidFill>
              <a:srgbClr val="004F8A"/>
            </a:solidFill>
          </p:spPr>
          <p:txBody>
            <a:bodyPr lIns="0" tIns="0" rIns="0" bIns="0">
              <a:noAutofit/>
            </a:bodyPr>
            <a:lstStyle/>
            <a:p>
              <a:pPr marL="0" marR="0" indent="0" algn="ctr"/>
              <a:r>
                <a:rPr lang="ar-JO" sz="1050" dirty="0">
                  <a:solidFill>
                    <a:srgbClr val="FFFFFF"/>
                  </a:solidFill>
                  <a:latin typeface="Calibri"/>
                </a:rPr>
                <a:t>يمكن للصغار ممن تقل أعمارهم عن 18 عامًا الحصول على الوجبات المجانية في المدارس والمتنزهات والمراكز المجتمعية وكثير من غيرها من الأماكن.</a:t>
              </a:r>
            </a:p>
            <a:p>
              <a:pPr marL="0" marR="0" indent="0" algn="ctr">
                <a:lnSpc>
                  <a:spcPct val="95000"/>
                </a:lnSpc>
              </a:pPr>
              <a:r>
                <a:rPr lang="ar-JO" sz="1050" dirty="0">
                  <a:solidFill>
                    <a:srgbClr val="FFFFFF"/>
                  </a:solidFill>
                  <a:latin typeface="Calibri"/>
                </a:rPr>
                <a:t>للعثور على أحد هذه الأماكن بالقرب منك</a:t>
              </a:r>
              <a:r>
                <a:rPr lang="en-US" sz="1050" dirty="0">
                  <a:solidFill>
                    <a:srgbClr val="FFFFFF"/>
                  </a:solidFill>
                  <a:latin typeface="Calibri"/>
                </a:rPr>
                <a:t> </a:t>
              </a:r>
            </a:p>
            <a:p>
              <a:pPr marL="0" marR="0" indent="0" algn="ctr"/>
              <a:r>
                <a:rPr lang="ar-JO" sz="1000" b="1" dirty="0">
                  <a:solidFill>
                    <a:srgbClr val="FFFFFF"/>
                  </a:solidFill>
                  <a:latin typeface="Calibri"/>
                </a:rPr>
                <a:t>اتصل على</a:t>
              </a:r>
              <a:r>
                <a:rPr lang="en-US" sz="1000" b="1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ar-JO" sz="1000" b="1" dirty="0">
                  <a:solidFill>
                    <a:srgbClr val="FFFFFF"/>
                  </a:solidFill>
                  <a:latin typeface="Calibri"/>
                </a:rPr>
                <a:t>211</a:t>
              </a:r>
            </a:p>
            <a:p>
              <a:pPr marL="0" marR="0" indent="0" algn="ctr">
                <a:spcAft>
                  <a:spcPts val="600"/>
                </a:spcAft>
              </a:pPr>
              <a:r>
                <a:rPr lang="ar-JO" sz="1000" b="1" dirty="0">
                  <a:solidFill>
                    <a:srgbClr val="FFFFFF"/>
                  </a:solidFill>
                  <a:latin typeface="Calibri"/>
                </a:rPr>
                <a:t>أرسل رسالة نصية إلى:</a:t>
              </a:r>
              <a:r>
                <a:rPr lang="en-US" sz="1000" b="1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ar-JO" sz="1000" b="1" dirty="0">
                  <a:solidFill>
                    <a:srgbClr val="FFFFFF"/>
                  </a:solidFill>
                  <a:latin typeface="Calibri"/>
                </a:rPr>
                <a:t>"</a:t>
              </a:r>
              <a:r>
                <a:rPr lang="en-US" sz="1000" b="1" dirty="0">
                  <a:solidFill>
                    <a:srgbClr val="FFFFFF"/>
                  </a:solidFill>
                  <a:latin typeface="Calibri"/>
                </a:rPr>
                <a:t>Summer Meals</a:t>
              </a:r>
              <a:r>
                <a:rPr lang="ar-JO" sz="1000" b="1" dirty="0">
                  <a:solidFill>
                    <a:srgbClr val="FFFFFF"/>
                  </a:solidFill>
                  <a:latin typeface="Calibri"/>
                </a:rPr>
                <a:t>" على الرقم: 97779</a:t>
              </a:r>
            </a:p>
            <a:p>
              <a:pPr marL="0" marR="0" indent="0" algn="ctr"/>
              <a:r>
                <a:rPr lang="ar-JO" sz="1600" b="1" dirty="0">
                  <a:solidFill>
                    <a:srgbClr val="FFFFFF"/>
                  </a:solidFill>
                  <a:latin typeface="Calibri"/>
                </a:rPr>
                <a:t>تفضل بزيارة موقع: </a:t>
              </a:r>
              <a:r>
                <a:rPr lang="en-US" sz="1100" b="1" dirty="0">
                  <a:solidFill>
                    <a:srgbClr val="FFFFFF"/>
                  </a:solidFill>
                  <a:latin typeface="Calibri"/>
                </a:rPr>
                <a:t>http://www.fns.usda.gov/ </a:t>
              </a:r>
              <a:r>
                <a:rPr lang="en-US" sz="1200" b="1" dirty="0" err="1">
                  <a:solidFill>
                    <a:srgbClr val="FFFFFF"/>
                  </a:solidFill>
                  <a:latin typeface="Calibri"/>
                </a:rPr>
                <a:t>summerfoodrocks</a:t>
              </a:r>
              <a:endParaRPr lang="en-US" sz="1200" b="1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C99FA20-F1CC-432A-9F09-30DAAEC60EF3}"/>
                </a:ext>
              </a:extLst>
            </p:cNvPr>
            <p:cNvSpPr/>
            <p:nvPr/>
          </p:nvSpPr>
          <p:spPr>
            <a:xfrm>
              <a:off x="7308327" y="6736080"/>
              <a:ext cx="2013234" cy="155448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algn="ctr">
                <a:lnSpc>
                  <a:spcPts val="1500"/>
                </a:lnSpc>
              </a:pPr>
              <a:r>
                <a:rPr lang="ar-JO" sz="1400" dirty="0">
                  <a:latin typeface="Calibri"/>
                </a:rPr>
                <a:t>تلتزم هذه المؤسسة بمبدأ تكافؤ الفرص فيما تُقدِّمه من الخدمات.</a:t>
              </a:r>
            </a:p>
            <a:p>
              <a:pPr marL="0" marR="0" indent="0" algn="ctr"/>
              <a:endParaRPr lang="en-US" sz="1400" dirty="0">
                <a:latin typeface="Calibri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251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Franklin Gothic Heavy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Reyna</dc:creator>
  <cp:lastModifiedBy>Irene Reyna</cp:lastModifiedBy>
  <cp:revision>5</cp:revision>
  <dcterms:modified xsi:type="dcterms:W3CDTF">2021-03-29T19:15:42Z</dcterms:modified>
</cp:coreProperties>
</file>