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733" r:id="rId3"/>
    <p:sldMasterId id="2147483757" r:id="rId4"/>
  </p:sldMasterIdLst>
  <p:notesMasterIdLst>
    <p:notesMasterId r:id="rId37"/>
  </p:notesMasterIdLst>
  <p:handoutMasterIdLst>
    <p:handoutMasterId r:id="rId38"/>
  </p:handoutMasterIdLst>
  <p:sldIdLst>
    <p:sldId id="256" r:id="rId5"/>
    <p:sldId id="460" r:id="rId6"/>
    <p:sldId id="461" r:id="rId7"/>
    <p:sldId id="462" r:id="rId8"/>
    <p:sldId id="393" r:id="rId9"/>
    <p:sldId id="380" r:id="rId10"/>
    <p:sldId id="394" r:id="rId11"/>
    <p:sldId id="419" r:id="rId12"/>
    <p:sldId id="422" r:id="rId13"/>
    <p:sldId id="441" r:id="rId14"/>
    <p:sldId id="463" r:id="rId15"/>
    <p:sldId id="465" r:id="rId16"/>
    <p:sldId id="442" r:id="rId17"/>
    <p:sldId id="459" r:id="rId18"/>
    <p:sldId id="439" r:id="rId19"/>
    <p:sldId id="454" r:id="rId20"/>
    <p:sldId id="455" r:id="rId21"/>
    <p:sldId id="438" r:id="rId22"/>
    <p:sldId id="453" r:id="rId23"/>
    <p:sldId id="457" r:id="rId24"/>
    <p:sldId id="444" r:id="rId25"/>
    <p:sldId id="445" r:id="rId26"/>
    <p:sldId id="446" r:id="rId27"/>
    <p:sldId id="447" r:id="rId28"/>
    <p:sldId id="424" r:id="rId29"/>
    <p:sldId id="450" r:id="rId30"/>
    <p:sldId id="428" r:id="rId31"/>
    <p:sldId id="449" r:id="rId32"/>
    <p:sldId id="466" r:id="rId33"/>
    <p:sldId id="458" r:id="rId34"/>
    <p:sldId id="451" r:id="rId35"/>
    <p:sldId id="434"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CC3300"/>
    <a:srgbClr val="FF9966"/>
    <a:srgbClr val="5C6D53"/>
    <a:srgbClr val="A5A545"/>
    <a:srgbClr val="0B43C1"/>
    <a:srgbClr val="0099FF"/>
    <a:srgbClr val="996600"/>
    <a:srgbClr val="CC99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61" autoAdjust="0"/>
    <p:restoredTop sz="95078" autoAdjust="0"/>
  </p:normalViewPr>
  <p:slideViewPr>
    <p:cSldViewPr>
      <p:cViewPr varScale="1">
        <p:scale>
          <a:sx n="68" d="100"/>
          <a:sy n="68" d="100"/>
        </p:scale>
        <p:origin x="1350" y="72"/>
      </p:cViewPr>
      <p:guideLst>
        <p:guide orient="horz" pos="2160"/>
        <p:guide pos="2880"/>
      </p:guideLst>
    </p:cSldViewPr>
  </p:slideViewPr>
  <p:outlineViewPr>
    <p:cViewPr>
      <p:scale>
        <a:sx n="33" d="100"/>
        <a:sy n="33" d="100"/>
      </p:scale>
      <p:origin x="0" y="58406"/>
    </p:cViewPr>
  </p:outlineViewPr>
  <p:notesTextViewPr>
    <p:cViewPr>
      <p:scale>
        <a:sx n="1" d="1"/>
        <a:sy n="1" d="1"/>
      </p:scale>
      <p:origin x="0" y="0"/>
    </p:cViewPr>
  </p:notesTextViewPr>
  <p:sorterViewPr>
    <p:cViewPr>
      <p:scale>
        <a:sx n="55" d="100"/>
        <a:sy n="55" d="100"/>
      </p:scale>
      <p:origin x="0" y="4003"/>
    </p:cViewPr>
  </p:sorterViewPr>
  <p:notesViewPr>
    <p:cSldViewPr>
      <p:cViewPr varScale="1">
        <p:scale>
          <a:sx n="50" d="100"/>
          <a:sy n="50" d="100"/>
        </p:scale>
        <p:origin x="-243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78B94-FC37-4447-AF99-0BC33C5D3079}" type="doc">
      <dgm:prSet loTypeId="urn:microsoft.com/office/officeart/2005/8/layout/pList2" loCatId="list" qsTypeId="urn:microsoft.com/office/officeart/2005/8/quickstyle/simple3" qsCatId="simple" csTypeId="urn:microsoft.com/office/officeart/2005/8/colors/colorful5" csCatId="colorful" phldr="1"/>
      <dgm:spPr/>
    </dgm:pt>
    <dgm:pt modelId="{01FBEB09-EB9B-4699-BA6F-354AD7B89704}">
      <dgm:prSet phldrT="[Text]" custT="1"/>
      <dgm:spPr>
        <a:solidFill>
          <a:schemeClr val="accent2">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sz="2000" b="1" cap="none" spc="0">
              <a:ln w="11430"/>
              <a:effectLst>
                <a:outerShdw blurRad="50800" dist="39000" dir="5460000" algn="tl">
                  <a:srgbClr val="000000">
                    <a:alpha val="38000"/>
                  </a:srgbClr>
                </a:outerShdw>
              </a:effectLst>
            </a:rPr>
            <a:t>Professional Practice</a:t>
          </a:r>
          <a:endParaRPr lang="en-US" sz="2000" b="1" cap="none" spc="0" dirty="0">
            <a:ln w="11430"/>
            <a:effectLst>
              <a:outerShdw blurRad="50800" dist="39000" dir="5460000" algn="tl">
                <a:srgbClr val="000000">
                  <a:alpha val="38000"/>
                </a:srgbClr>
              </a:outerShdw>
            </a:effectLst>
          </a:endParaRPr>
        </a:p>
      </dgm:t>
    </dgm:pt>
    <dgm:pt modelId="{434914EC-176E-42E1-871F-C91294F5ABDD}" type="parTrans" cxnId="{D06F57F6-4D96-4963-B01E-D073B6F62375}">
      <dgm:prSet/>
      <dgm:spPr/>
      <dgm:t>
        <a:bodyPr/>
        <a:lstStyle/>
        <a:p>
          <a:pPr algn="ctr"/>
          <a:endParaRPr lang="en-US"/>
        </a:p>
      </dgm:t>
    </dgm:pt>
    <dgm:pt modelId="{B5AE459A-1680-431B-AC65-FC8576E7A9EA}" type="sibTrans" cxnId="{D06F57F6-4D96-4963-B01E-D073B6F62375}">
      <dgm:prSet/>
      <dgm:spPr/>
      <dgm:t>
        <a:bodyPr/>
        <a:lstStyle/>
        <a:p>
          <a:pPr algn="ctr"/>
          <a:endParaRPr lang="en-US"/>
        </a:p>
      </dgm:t>
    </dgm:pt>
    <dgm:pt modelId="{1AB36128-B252-4F9D-B588-A8386CF8FECD}">
      <dgm:prSet phldrT="[Text]"/>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endParaRPr lang="en-US" dirty="0"/>
        </a:p>
      </dgm:t>
    </dgm:pt>
    <dgm:pt modelId="{A67C89A6-46DC-498E-AD44-31C8533DB04F}" type="parTrans" cxnId="{D23A3088-9E06-4FEB-8DF8-FB0F1138A5B7}">
      <dgm:prSet/>
      <dgm:spPr/>
      <dgm:t>
        <a:bodyPr/>
        <a:lstStyle/>
        <a:p>
          <a:pPr algn="ctr"/>
          <a:endParaRPr lang="en-US"/>
        </a:p>
      </dgm:t>
    </dgm:pt>
    <dgm:pt modelId="{CED9E35B-56CC-45D5-BF4D-E59CAEC0B04C}" type="sibTrans" cxnId="{D23A3088-9E06-4FEB-8DF8-FB0F1138A5B7}">
      <dgm:prSet/>
      <dgm:spPr/>
      <dgm:t>
        <a:bodyPr/>
        <a:lstStyle/>
        <a:p>
          <a:pPr algn="ctr"/>
          <a:endParaRPr lang="en-US"/>
        </a:p>
      </dgm:t>
    </dgm:pt>
    <dgm:pt modelId="{92B315D6-1563-4C62-BA05-1818631842F4}">
      <dgm:prSet phldrT="[Text]" custT="1"/>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sz="1900" b="1" cap="none" spc="0" dirty="0">
              <a:ln w="11430"/>
              <a:effectLst>
                <a:outerShdw blurRad="50800" dist="39000" dir="5460000" algn="tl">
                  <a:srgbClr val="000000">
                    <a:alpha val="38000"/>
                  </a:srgbClr>
                </a:outerShdw>
              </a:effectLst>
            </a:rPr>
            <a:t>Student Learning and Growth</a:t>
          </a:r>
        </a:p>
      </dgm:t>
    </dgm:pt>
    <dgm:pt modelId="{3CF8243E-44C7-447F-94D7-7DA97051A7ED}" type="parTrans" cxnId="{AC27A337-C87F-4BFB-BE06-80A1905D3CA1}">
      <dgm:prSet/>
      <dgm:spPr/>
      <dgm:t>
        <a:bodyPr/>
        <a:lstStyle/>
        <a:p>
          <a:pPr algn="ctr"/>
          <a:endParaRPr lang="en-US"/>
        </a:p>
      </dgm:t>
    </dgm:pt>
    <dgm:pt modelId="{3377DDCD-F5AB-48A4-8982-0E926EFE8A50}" type="sibTrans" cxnId="{AC27A337-C87F-4BFB-BE06-80A1905D3CA1}">
      <dgm:prSet/>
      <dgm:spPr/>
      <dgm:t>
        <a:bodyPr/>
        <a:lstStyle/>
        <a:p>
          <a:pPr algn="ctr"/>
          <a:endParaRPr lang="en-US"/>
        </a:p>
      </dgm:t>
    </dgm:pt>
    <dgm:pt modelId="{8395C201-23C5-410E-9A80-01407D78A5AD}">
      <dgm:prSet/>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endParaRPr lang="en-US" dirty="0"/>
        </a:p>
      </dgm:t>
    </dgm:pt>
    <dgm:pt modelId="{71FF5162-EFCF-4105-90FF-36BA734A7EF7}" type="parTrans" cxnId="{247A8891-6AC4-477D-A971-FCA5BC3A5DEB}">
      <dgm:prSet/>
      <dgm:spPr/>
      <dgm:t>
        <a:bodyPr/>
        <a:lstStyle/>
        <a:p>
          <a:endParaRPr lang="en-US"/>
        </a:p>
      </dgm:t>
    </dgm:pt>
    <dgm:pt modelId="{3B19DF43-2222-4D57-B54A-49D61D0ECA7B}" type="sibTrans" cxnId="{247A8891-6AC4-477D-A971-FCA5BC3A5DEB}">
      <dgm:prSet/>
      <dgm:spPr/>
      <dgm:t>
        <a:bodyPr/>
        <a:lstStyle/>
        <a:p>
          <a:endParaRPr lang="en-US"/>
        </a:p>
      </dgm:t>
    </dgm:pt>
    <dgm:pt modelId="{AAF7F78B-9A81-49B5-84C0-A2F352D40309}" type="pres">
      <dgm:prSet presAssocID="{E8D78B94-FC37-4447-AF99-0BC33C5D3079}" presName="Name0" presStyleCnt="0">
        <dgm:presLayoutVars>
          <dgm:dir/>
          <dgm:resizeHandles val="exact"/>
        </dgm:presLayoutVars>
      </dgm:prSet>
      <dgm:spPr/>
    </dgm:pt>
    <dgm:pt modelId="{F59EBDAF-2BF6-406D-8D75-A1E6C9C86E9F}" type="pres">
      <dgm:prSet presAssocID="{E8D78B94-FC37-4447-AF99-0BC33C5D3079}" presName="bkgdShp" presStyleLbl="alignAccFollowNode1" presStyleIdx="0" presStyleCnt="1" custLinFactNeighborY="-5224"/>
      <dgm:spPr>
        <a:solidFill>
          <a:schemeClr val="accent6">
            <a:lumMod val="75000"/>
            <a:alpha val="90000"/>
          </a:schemeClr>
        </a:solidFill>
        <a:ln>
          <a:noFill/>
        </a:ln>
      </dgm:spPr>
    </dgm:pt>
    <dgm:pt modelId="{98D04751-8707-484C-8238-F935DF17A217}" type="pres">
      <dgm:prSet presAssocID="{E8D78B94-FC37-4447-AF99-0BC33C5D3079}" presName="linComp" presStyleCnt="0"/>
      <dgm:spPr/>
    </dgm:pt>
    <dgm:pt modelId="{12A6C5F5-5480-41E7-9CF8-149D477BAEA2}" type="pres">
      <dgm:prSet presAssocID="{01FBEB09-EB9B-4699-BA6F-354AD7B89704}" presName="compNode" presStyleCnt="0"/>
      <dgm:spPr/>
    </dgm:pt>
    <dgm:pt modelId="{E99A8C46-F43C-4804-9915-E96E480E8421}" type="pres">
      <dgm:prSet presAssocID="{01FBEB09-EB9B-4699-BA6F-354AD7B89704}" presName="node" presStyleLbl="node1" presStyleIdx="0" presStyleCnt="4" custScaleX="156055" custScaleY="83637" custLinFactNeighborX="-5140" custLinFactNeighborY="-5227">
        <dgm:presLayoutVars>
          <dgm:bulletEnabled val="1"/>
        </dgm:presLayoutVars>
      </dgm:prSet>
      <dgm:spPr/>
    </dgm:pt>
    <dgm:pt modelId="{88B47192-77FF-4BF6-BF07-33BF43B55B2E}" type="pres">
      <dgm:prSet presAssocID="{01FBEB09-EB9B-4699-BA6F-354AD7B89704}" presName="invisiNode" presStyleLbl="node1" presStyleIdx="0" presStyleCnt="4"/>
      <dgm:spPr/>
    </dgm:pt>
    <dgm:pt modelId="{6498EF24-69F8-46BD-B8FF-9165E062A74F}" type="pres">
      <dgm:prSet presAssocID="{01FBEB09-EB9B-4699-BA6F-354AD7B89704}" presName="imagNode" presStyleLbl="fgImgPlace1" presStyleIdx="0" presStyleCnt="4" custScaleX="147581" custScaleY="105400" custLinFactNeighborX="-9377" custLinFactNeighborY="10493"/>
      <dgm:spPr>
        <a:solidFill>
          <a:schemeClr val="tx1"/>
        </a:solidFill>
      </dgm:spPr>
    </dgm:pt>
    <dgm:pt modelId="{B1A5FF9C-4C99-47A4-AFA5-1BF2B3FAB1E4}" type="pres">
      <dgm:prSet presAssocID="{B5AE459A-1680-431B-AC65-FC8576E7A9EA}" presName="sibTrans" presStyleLbl="sibTrans2D1" presStyleIdx="0" presStyleCnt="0"/>
      <dgm:spPr/>
    </dgm:pt>
    <dgm:pt modelId="{776DBDC2-A4B4-40F6-86BA-D08DCBF9CD11}" type="pres">
      <dgm:prSet presAssocID="{1AB36128-B252-4F9D-B588-A8386CF8FECD}" presName="compNode" presStyleCnt="0"/>
      <dgm:spPr/>
    </dgm:pt>
    <dgm:pt modelId="{1D59BBB2-F10B-49E9-AAA9-DE83DD672611}" type="pres">
      <dgm:prSet presAssocID="{1AB36128-B252-4F9D-B588-A8386CF8FECD}" presName="node" presStyleLbl="node1" presStyleIdx="1" presStyleCnt="4" custScaleX="93379" custScaleY="78182" custLinFactNeighborX="13193" custLinFactNeighborY="-11331">
        <dgm:presLayoutVars>
          <dgm:bulletEnabled val="1"/>
        </dgm:presLayoutVars>
      </dgm:prSet>
      <dgm:spPr/>
    </dgm:pt>
    <dgm:pt modelId="{AFCABDEA-5BAD-4359-AAB0-A64D3195D37B}" type="pres">
      <dgm:prSet presAssocID="{1AB36128-B252-4F9D-B588-A8386CF8FECD}" presName="invisiNode" presStyleLbl="node1" presStyleIdx="1" presStyleCnt="4"/>
      <dgm:spPr/>
    </dgm:pt>
    <dgm:pt modelId="{87F487BF-49B0-43A6-8852-5D63ED37E2AA}" type="pres">
      <dgm:prSet presAssocID="{1AB36128-B252-4F9D-B588-A8386CF8FECD}" presName="imagNode" presStyleLbl="fgImgPlace1" presStyleIdx="1" presStyleCnt="4" custScaleX="98775" custScaleY="102545" custLinFactNeighborX="8443" custLinFactNeighborY="2545"/>
      <dgm:spPr>
        <a:solidFill>
          <a:schemeClr val="tx1"/>
        </a:solidFill>
      </dgm:spPr>
    </dgm:pt>
    <dgm:pt modelId="{933935C6-ED80-405C-8A58-5E9374609D68}" type="pres">
      <dgm:prSet presAssocID="{CED9E35B-56CC-45D5-BF4D-E59CAEC0B04C}" presName="sibTrans" presStyleLbl="sibTrans2D1" presStyleIdx="0" presStyleCnt="0"/>
      <dgm:spPr/>
    </dgm:pt>
    <dgm:pt modelId="{94A22969-907B-4445-8469-40BAD7ABD17F}" type="pres">
      <dgm:prSet presAssocID="{92B315D6-1563-4C62-BA05-1818631842F4}" presName="compNode" presStyleCnt="0"/>
      <dgm:spPr/>
    </dgm:pt>
    <dgm:pt modelId="{46849647-CFDF-4703-B281-954F02632B1D}" type="pres">
      <dgm:prSet presAssocID="{92B315D6-1563-4C62-BA05-1818631842F4}" presName="node" presStyleLbl="node1" presStyleIdx="2" presStyleCnt="4" custScaleX="99984" custScaleY="78109" custLinFactNeighborX="8033" custLinFactNeighborY="-11386">
        <dgm:presLayoutVars>
          <dgm:bulletEnabled val="1"/>
        </dgm:presLayoutVars>
      </dgm:prSet>
      <dgm:spPr/>
    </dgm:pt>
    <dgm:pt modelId="{DB62E887-9639-4F55-BDDC-E0C8A22674E0}" type="pres">
      <dgm:prSet presAssocID="{92B315D6-1563-4C62-BA05-1818631842F4}" presName="invisiNode" presStyleLbl="node1" presStyleIdx="2" presStyleCnt="4"/>
      <dgm:spPr/>
    </dgm:pt>
    <dgm:pt modelId="{32CC98D1-3B5C-4F3C-9712-21704D45BB03}" type="pres">
      <dgm:prSet presAssocID="{92B315D6-1563-4C62-BA05-1818631842F4}" presName="imagNode" presStyleLbl="fgImgPlace1" presStyleIdx="2" presStyleCnt="4" custScaleX="100267" custScaleY="102313" custLinFactNeighborX="5264" custLinFactNeighborY="1458"/>
      <dgm:spPr>
        <a:solidFill>
          <a:schemeClr val="tx1"/>
        </a:solidFill>
      </dgm:spPr>
    </dgm:pt>
    <dgm:pt modelId="{3CF17665-0E39-4AD7-B44B-4AF3F13C5713}" type="pres">
      <dgm:prSet presAssocID="{3377DDCD-F5AB-48A4-8982-0E926EFE8A50}" presName="sibTrans" presStyleLbl="sibTrans2D1" presStyleIdx="0" presStyleCnt="0"/>
      <dgm:spPr/>
    </dgm:pt>
    <dgm:pt modelId="{EC3582CD-95C4-4F6B-B05C-AF0860BEAAFD}" type="pres">
      <dgm:prSet presAssocID="{8395C201-23C5-410E-9A80-01407D78A5AD}" presName="compNode" presStyleCnt="0"/>
      <dgm:spPr/>
    </dgm:pt>
    <dgm:pt modelId="{D571F65D-D191-4839-9595-21BC5FB6B429}" type="pres">
      <dgm:prSet presAssocID="{8395C201-23C5-410E-9A80-01407D78A5AD}" presName="node" presStyleLbl="node1" presStyleIdx="3" presStyleCnt="4" custScaleX="99970" custScaleY="78109" custLinFactNeighborX="3080" custLinFactNeighborY="-11386">
        <dgm:presLayoutVars>
          <dgm:bulletEnabled val="1"/>
        </dgm:presLayoutVars>
      </dgm:prSet>
      <dgm:spPr/>
    </dgm:pt>
    <dgm:pt modelId="{EBD4AF47-DFBF-45E3-8C46-6CA3C337578E}" type="pres">
      <dgm:prSet presAssocID="{8395C201-23C5-410E-9A80-01407D78A5AD}" presName="invisiNode" presStyleLbl="node1" presStyleIdx="3" presStyleCnt="4"/>
      <dgm:spPr/>
    </dgm:pt>
    <dgm:pt modelId="{E64A7671-6D01-48F7-9A1C-E4430DF2845C}" type="pres">
      <dgm:prSet presAssocID="{8395C201-23C5-410E-9A80-01407D78A5AD}" presName="imagNode" presStyleLbl="fgImgPlace1" presStyleIdx="3" presStyleCnt="4"/>
      <dgm:spPr>
        <a:solidFill>
          <a:schemeClr val="tx1"/>
        </a:solidFill>
      </dgm:spPr>
    </dgm:pt>
  </dgm:ptLst>
  <dgm:cxnLst>
    <dgm:cxn modelId="{AB425B30-250D-4F53-AEBF-EF238FB48FAE}" type="presOf" srcId="{92B315D6-1563-4C62-BA05-1818631842F4}" destId="{46849647-CFDF-4703-B281-954F02632B1D}" srcOrd="0" destOrd="0" presId="urn:microsoft.com/office/officeart/2005/8/layout/pList2"/>
    <dgm:cxn modelId="{F6477D35-33A5-4B2E-9419-44EA092A5D2C}" type="presOf" srcId="{8395C201-23C5-410E-9A80-01407D78A5AD}" destId="{D571F65D-D191-4839-9595-21BC5FB6B429}" srcOrd="0" destOrd="0" presId="urn:microsoft.com/office/officeart/2005/8/layout/pList2"/>
    <dgm:cxn modelId="{234A6E37-C9C8-4E84-8768-C732F5222197}" type="presOf" srcId="{01FBEB09-EB9B-4699-BA6F-354AD7B89704}" destId="{E99A8C46-F43C-4804-9915-E96E480E8421}" srcOrd="0" destOrd="0" presId="urn:microsoft.com/office/officeart/2005/8/layout/pList2"/>
    <dgm:cxn modelId="{AC27A337-C87F-4BFB-BE06-80A1905D3CA1}" srcId="{E8D78B94-FC37-4447-AF99-0BC33C5D3079}" destId="{92B315D6-1563-4C62-BA05-1818631842F4}" srcOrd="2" destOrd="0" parTransId="{3CF8243E-44C7-447F-94D7-7DA97051A7ED}" sibTransId="{3377DDCD-F5AB-48A4-8982-0E926EFE8A50}"/>
    <dgm:cxn modelId="{AD0EEE3C-CDB6-4F54-8078-233C429BEE2E}" type="presOf" srcId="{E8D78B94-FC37-4447-AF99-0BC33C5D3079}" destId="{AAF7F78B-9A81-49B5-84C0-A2F352D40309}" srcOrd="0" destOrd="0" presId="urn:microsoft.com/office/officeart/2005/8/layout/pList2"/>
    <dgm:cxn modelId="{347AEE5D-6A8C-41D5-9F88-9B0AE202A319}" type="presOf" srcId="{3377DDCD-F5AB-48A4-8982-0E926EFE8A50}" destId="{3CF17665-0E39-4AD7-B44B-4AF3F13C5713}" srcOrd="0" destOrd="0" presId="urn:microsoft.com/office/officeart/2005/8/layout/pList2"/>
    <dgm:cxn modelId="{A6CBB652-663F-426C-9EE0-DC336B55F7EF}" type="presOf" srcId="{1AB36128-B252-4F9D-B588-A8386CF8FECD}" destId="{1D59BBB2-F10B-49E9-AAA9-DE83DD672611}" srcOrd="0" destOrd="0" presId="urn:microsoft.com/office/officeart/2005/8/layout/pList2"/>
    <dgm:cxn modelId="{859CA058-260D-4C01-B07E-A9E17F76EFA3}" type="presOf" srcId="{B5AE459A-1680-431B-AC65-FC8576E7A9EA}" destId="{B1A5FF9C-4C99-47A4-AFA5-1BF2B3FAB1E4}" srcOrd="0" destOrd="0" presId="urn:microsoft.com/office/officeart/2005/8/layout/pList2"/>
    <dgm:cxn modelId="{D23A3088-9E06-4FEB-8DF8-FB0F1138A5B7}" srcId="{E8D78B94-FC37-4447-AF99-0BC33C5D3079}" destId="{1AB36128-B252-4F9D-B588-A8386CF8FECD}" srcOrd="1" destOrd="0" parTransId="{A67C89A6-46DC-498E-AD44-31C8533DB04F}" sibTransId="{CED9E35B-56CC-45D5-BF4D-E59CAEC0B04C}"/>
    <dgm:cxn modelId="{247A8891-6AC4-477D-A971-FCA5BC3A5DEB}" srcId="{E8D78B94-FC37-4447-AF99-0BC33C5D3079}" destId="{8395C201-23C5-410E-9A80-01407D78A5AD}" srcOrd="3" destOrd="0" parTransId="{71FF5162-EFCF-4105-90FF-36BA734A7EF7}" sibTransId="{3B19DF43-2222-4D57-B54A-49D61D0ECA7B}"/>
    <dgm:cxn modelId="{15EEE8C5-EA71-41CA-8603-F606586262FB}" type="presOf" srcId="{CED9E35B-56CC-45D5-BF4D-E59CAEC0B04C}" destId="{933935C6-ED80-405C-8A58-5E9374609D68}" srcOrd="0" destOrd="0" presId="urn:microsoft.com/office/officeart/2005/8/layout/pList2"/>
    <dgm:cxn modelId="{D06F57F6-4D96-4963-B01E-D073B6F62375}" srcId="{E8D78B94-FC37-4447-AF99-0BC33C5D3079}" destId="{01FBEB09-EB9B-4699-BA6F-354AD7B89704}" srcOrd="0" destOrd="0" parTransId="{434914EC-176E-42E1-871F-C91294F5ABDD}" sibTransId="{B5AE459A-1680-431B-AC65-FC8576E7A9EA}"/>
    <dgm:cxn modelId="{C3257187-1A7D-4B46-B6A4-04C84E99770A}" type="presParOf" srcId="{AAF7F78B-9A81-49B5-84C0-A2F352D40309}" destId="{F59EBDAF-2BF6-406D-8D75-A1E6C9C86E9F}" srcOrd="0" destOrd="0" presId="urn:microsoft.com/office/officeart/2005/8/layout/pList2"/>
    <dgm:cxn modelId="{65206254-2E88-4D31-AE56-1FB9C9E6C7C1}" type="presParOf" srcId="{AAF7F78B-9A81-49B5-84C0-A2F352D40309}" destId="{98D04751-8707-484C-8238-F935DF17A217}" srcOrd="1" destOrd="0" presId="urn:microsoft.com/office/officeart/2005/8/layout/pList2"/>
    <dgm:cxn modelId="{25D76438-EBD1-4E46-AE14-F66BF9409300}" type="presParOf" srcId="{98D04751-8707-484C-8238-F935DF17A217}" destId="{12A6C5F5-5480-41E7-9CF8-149D477BAEA2}" srcOrd="0" destOrd="0" presId="urn:microsoft.com/office/officeart/2005/8/layout/pList2"/>
    <dgm:cxn modelId="{0192EBF7-A756-44E3-9C68-C9F82101DF78}" type="presParOf" srcId="{12A6C5F5-5480-41E7-9CF8-149D477BAEA2}" destId="{E99A8C46-F43C-4804-9915-E96E480E8421}" srcOrd="0" destOrd="0" presId="urn:microsoft.com/office/officeart/2005/8/layout/pList2"/>
    <dgm:cxn modelId="{84267C22-5C53-4275-BD4D-8D344B9FD17D}" type="presParOf" srcId="{12A6C5F5-5480-41E7-9CF8-149D477BAEA2}" destId="{88B47192-77FF-4BF6-BF07-33BF43B55B2E}" srcOrd="1" destOrd="0" presId="urn:microsoft.com/office/officeart/2005/8/layout/pList2"/>
    <dgm:cxn modelId="{00C92C50-CBCC-47DC-A48D-0BD6826295E3}" type="presParOf" srcId="{12A6C5F5-5480-41E7-9CF8-149D477BAEA2}" destId="{6498EF24-69F8-46BD-B8FF-9165E062A74F}" srcOrd="2" destOrd="0" presId="urn:microsoft.com/office/officeart/2005/8/layout/pList2"/>
    <dgm:cxn modelId="{190CFEFE-D8F3-484B-ABA6-41311766495A}" type="presParOf" srcId="{98D04751-8707-484C-8238-F935DF17A217}" destId="{B1A5FF9C-4C99-47A4-AFA5-1BF2B3FAB1E4}" srcOrd="1" destOrd="0" presId="urn:microsoft.com/office/officeart/2005/8/layout/pList2"/>
    <dgm:cxn modelId="{771ED5F5-7E65-4AD3-B26B-9E62BA473588}" type="presParOf" srcId="{98D04751-8707-484C-8238-F935DF17A217}" destId="{776DBDC2-A4B4-40F6-86BA-D08DCBF9CD11}" srcOrd="2" destOrd="0" presId="urn:microsoft.com/office/officeart/2005/8/layout/pList2"/>
    <dgm:cxn modelId="{BCD1A041-42E3-4653-BC37-E9639A170B9D}" type="presParOf" srcId="{776DBDC2-A4B4-40F6-86BA-D08DCBF9CD11}" destId="{1D59BBB2-F10B-49E9-AAA9-DE83DD672611}" srcOrd="0" destOrd="0" presId="urn:microsoft.com/office/officeart/2005/8/layout/pList2"/>
    <dgm:cxn modelId="{DBB7323C-B9BD-4997-B95B-AF336AC35AB4}" type="presParOf" srcId="{776DBDC2-A4B4-40F6-86BA-D08DCBF9CD11}" destId="{AFCABDEA-5BAD-4359-AAB0-A64D3195D37B}" srcOrd="1" destOrd="0" presId="urn:microsoft.com/office/officeart/2005/8/layout/pList2"/>
    <dgm:cxn modelId="{F213C6B5-309C-4E88-9E2A-9E1360075D7F}" type="presParOf" srcId="{776DBDC2-A4B4-40F6-86BA-D08DCBF9CD11}" destId="{87F487BF-49B0-43A6-8852-5D63ED37E2AA}" srcOrd="2" destOrd="0" presId="urn:microsoft.com/office/officeart/2005/8/layout/pList2"/>
    <dgm:cxn modelId="{488F4930-FFC8-45DD-A7EE-DA41C4FC63C2}" type="presParOf" srcId="{98D04751-8707-484C-8238-F935DF17A217}" destId="{933935C6-ED80-405C-8A58-5E9374609D68}" srcOrd="3" destOrd="0" presId="urn:microsoft.com/office/officeart/2005/8/layout/pList2"/>
    <dgm:cxn modelId="{B9116450-C166-476E-A1E7-E19FE8C79D5D}" type="presParOf" srcId="{98D04751-8707-484C-8238-F935DF17A217}" destId="{94A22969-907B-4445-8469-40BAD7ABD17F}" srcOrd="4" destOrd="0" presId="urn:microsoft.com/office/officeart/2005/8/layout/pList2"/>
    <dgm:cxn modelId="{F29F0CF6-713E-4CF0-9872-2B123EB3590E}" type="presParOf" srcId="{94A22969-907B-4445-8469-40BAD7ABD17F}" destId="{46849647-CFDF-4703-B281-954F02632B1D}" srcOrd="0" destOrd="0" presId="urn:microsoft.com/office/officeart/2005/8/layout/pList2"/>
    <dgm:cxn modelId="{089F8463-E7B5-4397-A770-3F0D9811C56C}" type="presParOf" srcId="{94A22969-907B-4445-8469-40BAD7ABD17F}" destId="{DB62E887-9639-4F55-BDDC-E0C8A22674E0}" srcOrd="1" destOrd="0" presId="urn:microsoft.com/office/officeart/2005/8/layout/pList2"/>
    <dgm:cxn modelId="{9933E762-DD35-456D-A6EA-1F581F4669F8}" type="presParOf" srcId="{94A22969-907B-4445-8469-40BAD7ABD17F}" destId="{32CC98D1-3B5C-4F3C-9712-21704D45BB03}" srcOrd="2" destOrd="0" presId="urn:microsoft.com/office/officeart/2005/8/layout/pList2"/>
    <dgm:cxn modelId="{80032489-025A-4AA1-9498-A764129C699D}" type="presParOf" srcId="{98D04751-8707-484C-8238-F935DF17A217}" destId="{3CF17665-0E39-4AD7-B44B-4AF3F13C5713}" srcOrd="5" destOrd="0" presId="urn:microsoft.com/office/officeart/2005/8/layout/pList2"/>
    <dgm:cxn modelId="{D19D137B-4174-4005-8D12-1663D8C4C3B1}" type="presParOf" srcId="{98D04751-8707-484C-8238-F935DF17A217}" destId="{EC3582CD-95C4-4F6B-B05C-AF0860BEAAFD}" srcOrd="6" destOrd="0" presId="urn:microsoft.com/office/officeart/2005/8/layout/pList2"/>
    <dgm:cxn modelId="{49B97F24-6F06-4488-B29F-E9F15BEFE4AB}" type="presParOf" srcId="{EC3582CD-95C4-4F6B-B05C-AF0860BEAAFD}" destId="{D571F65D-D191-4839-9595-21BC5FB6B429}" srcOrd="0" destOrd="0" presId="urn:microsoft.com/office/officeart/2005/8/layout/pList2"/>
    <dgm:cxn modelId="{F95808B2-D2F9-4BAD-95E4-AB1EB86A745B}" type="presParOf" srcId="{EC3582CD-95C4-4F6B-B05C-AF0860BEAAFD}" destId="{EBD4AF47-DFBF-45E3-8C46-6CA3C337578E}" srcOrd="1" destOrd="0" presId="urn:microsoft.com/office/officeart/2005/8/layout/pList2"/>
    <dgm:cxn modelId="{904D30EA-3234-4446-A20F-C96B885EDE94}" type="presParOf" srcId="{EC3582CD-95C4-4F6B-B05C-AF0860BEAAFD}" destId="{E64A7671-6D01-48F7-9A1C-E4430DF2845C}" srcOrd="2" destOrd="0" presId="urn:microsoft.com/office/officeart/2005/8/layout/pList2"/>
  </dgm:cxnLst>
  <dgm:bg>
    <a:solidFill>
      <a:srgbClr val="1A354D"/>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1A7A84-FB37-47FA-8F54-1C2903DFDB72}" type="doc">
      <dgm:prSet loTypeId="urn:microsoft.com/office/officeart/2005/8/layout/radial1" loCatId="relationship" qsTypeId="urn:microsoft.com/office/officeart/2005/8/quickstyle/simple4" qsCatId="simple" csTypeId="urn:microsoft.com/office/officeart/2005/8/colors/colorful5" csCatId="colorful" phldr="1"/>
      <dgm:spPr/>
      <dgm:t>
        <a:bodyPr/>
        <a:lstStyle/>
        <a:p>
          <a:endParaRPr lang="en-US"/>
        </a:p>
      </dgm:t>
    </dgm:pt>
    <dgm:pt modelId="{F42C3B4A-5F58-45B9-858F-78593A5B119E}">
      <dgm:prSet phldrT="[Text]"/>
      <dgm:spPr>
        <a:solidFill>
          <a:srgbClr val="002060"/>
        </a:solidFill>
      </dgm:spPr>
      <dgm:t>
        <a:bodyPr/>
        <a:lstStyle/>
        <a:p>
          <a:r>
            <a:rPr lang="en-US" b="1" dirty="0"/>
            <a:t>Growth Measure</a:t>
          </a:r>
        </a:p>
      </dgm:t>
    </dgm:pt>
    <dgm:pt modelId="{197A744E-0F46-4D1D-9644-7C94452C89E9}" type="parTrans" cxnId="{7874E90B-A0FA-44CB-8820-2669B44B06EB}">
      <dgm:prSet/>
      <dgm:spPr/>
      <dgm:t>
        <a:bodyPr/>
        <a:lstStyle/>
        <a:p>
          <a:endParaRPr lang="en-US"/>
        </a:p>
      </dgm:t>
    </dgm:pt>
    <dgm:pt modelId="{C73276A2-A8C8-4E29-9D78-4F4B738906A8}" type="sibTrans" cxnId="{7874E90B-A0FA-44CB-8820-2669B44B06EB}">
      <dgm:prSet/>
      <dgm:spPr/>
      <dgm:t>
        <a:bodyPr/>
        <a:lstStyle/>
        <a:p>
          <a:endParaRPr lang="en-US"/>
        </a:p>
      </dgm:t>
    </dgm:pt>
    <dgm:pt modelId="{EA7170E8-CD00-498E-8A80-585CCF57E6C4}">
      <dgm:prSet phldrT="[Text]" custT="1"/>
      <dgm:spPr>
        <a:solidFill>
          <a:srgbClr val="5C6D53"/>
        </a:solidFill>
      </dgm:spPr>
      <dgm:t>
        <a:bodyPr/>
        <a:lstStyle/>
        <a:p>
          <a:r>
            <a:rPr lang="en-US" sz="1400" b="1" dirty="0"/>
            <a:t>Based on Content Standards</a:t>
          </a:r>
        </a:p>
      </dgm:t>
    </dgm:pt>
    <dgm:pt modelId="{5682396A-5CD6-4DB9-BC92-810BDBC30BDF}" type="parTrans" cxnId="{EE80C891-C55E-4EA9-8F67-CADB0F2A840A}">
      <dgm:prSet/>
      <dgm:spPr/>
      <dgm:t>
        <a:bodyPr/>
        <a:lstStyle/>
        <a:p>
          <a:endParaRPr lang="en-US"/>
        </a:p>
      </dgm:t>
    </dgm:pt>
    <dgm:pt modelId="{7D94DD49-A9C1-4AE7-860B-1B1D484517FA}" type="sibTrans" cxnId="{EE80C891-C55E-4EA9-8F67-CADB0F2A840A}">
      <dgm:prSet/>
      <dgm:spPr/>
      <dgm:t>
        <a:bodyPr/>
        <a:lstStyle/>
        <a:p>
          <a:endParaRPr lang="en-US"/>
        </a:p>
      </dgm:t>
    </dgm:pt>
    <dgm:pt modelId="{1648D1C1-F325-4DBC-8825-7EA0F07551C6}">
      <dgm:prSet phldrT="[Text]" custT="1"/>
      <dgm:spPr>
        <a:solidFill>
          <a:srgbClr val="A5A545"/>
        </a:solidFill>
      </dgm:spPr>
      <dgm:t>
        <a:bodyPr/>
        <a:lstStyle/>
        <a:p>
          <a:r>
            <a:rPr lang="en-US" sz="1400" b="1" dirty="0"/>
            <a:t>Requires Pre and post assessment</a:t>
          </a:r>
        </a:p>
      </dgm:t>
    </dgm:pt>
    <dgm:pt modelId="{7A578A23-81C8-4601-8E4A-CC4CBCE95D32}" type="parTrans" cxnId="{7AA518A5-A8AE-41A3-8E53-28A3833D8961}">
      <dgm:prSet/>
      <dgm:spPr/>
      <dgm:t>
        <a:bodyPr/>
        <a:lstStyle/>
        <a:p>
          <a:endParaRPr lang="en-US"/>
        </a:p>
      </dgm:t>
    </dgm:pt>
    <dgm:pt modelId="{072F3ED2-FA35-47ED-9096-C4F89A9449CC}" type="sibTrans" cxnId="{7AA518A5-A8AE-41A3-8E53-28A3833D8961}">
      <dgm:prSet/>
      <dgm:spPr/>
      <dgm:t>
        <a:bodyPr/>
        <a:lstStyle/>
        <a:p>
          <a:endParaRPr lang="en-US"/>
        </a:p>
      </dgm:t>
    </dgm:pt>
    <dgm:pt modelId="{FA68DD9C-E9C5-4883-BE24-62428504F8C9}">
      <dgm:prSet phldrT="[Text]" custT="1"/>
      <dgm:spPr/>
      <dgm:t>
        <a:bodyPr/>
        <a:lstStyle/>
        <a:p>
          <a:r>
            <a:rPr lang="en-US" sz="1400" b="1" dirty="0"/>
            <a:t>* Attributed to individual or multiple teachers of record</a:t>
          </a:r>
        </a:p>
      </dgm:t>
    </dgm:pt>
    <dgm:pt modelId="{119370DC-A195-4F66-AF50-3F55F55CC684}" type="parTrans" cxnId="{7D4D18BE-EACD-49E3-BF9A-6AF320A5D542}">
      <dgm:prSet/>
      <dgm:spPr/>
      <dgm:t>
        <a:bodyPr/>
        <a:lstStyle/>
        <a:p>
          <a:endParaRPr lang="en-US"/>
        </a:p>
      </dgm:t>
    </dgm:pt>
    <dgm:pt modelId="{6F772F82-AC85-49A2-9015-99050CCA1893}" type="sibTrans" cxnId="{7D4D18BE-EACD-49E3-BF9A-6AF320A5D542}">
      <dgm:prSet/>
      <dgm:spPr/>
      <dgm:t>
        <a:bodyPr/>
        <a:lstStyle/>
        <a:p>
          <a:endParaRPr lang="en-US"/>
        </a:p>
      </dgm:t>
    </dgm:pt>
    <dgm:pt modelId="{50BABC2D-B9E5-45AD-87B2-4351ED0D8A75}">
      <dgm:prSet custT="1"/>
      <dgm:spPr>
        <a:solidFill>
          <a:srgbClr val="CC9900"/>
        </a:solidFill>
        <a:ln>
          <a:noFill/>
        </a:ln>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1400" b="1" dirty="0"/>
        </a:p>
        <a:p>
          <a:pPr marL="0" marR="0" indent="0" defTabSz="914400" eaLnBrk="1" fontAlgn="auto" latinLnBrk="0" hangingPunct="1">
            <a:lnSpc>
              <a:spcPct val="100000"/>
            </a:lnSpc>
            <a:spcBef>
              <a:spcPts val="0"/>
            </a:spcBef>
            <a:spcAft>
              <a:spcPts val="0"/>
            </a:spcAft>
            <a:buClrTx/>
            <a:buSzTx/>
            <a:buFontTx/>
            <a:buNone/>
            <a:tabLst/>
            <a:defRPr/>
          </a:pPr>
          <a:r>
            <a:rPr lang="en-US" sz="1400" b="1" dirty="0"/>
            <a:t>Based on an assessment that meets criteria for "permissible measures"  in Rule Chapter 180</a:t>
          </a:r>
        </a:p>
        <a:p>
          <a:pPr defTabSz="577850">
            <a:lnSpc>
              <a:spcPct val="90000"/>
            </a:lnSpc>
            <a:spcBef>
              <a:spcPct val="0"/>
            </a:spcBef>
            <a:spcAft>
              <a:spcPct val="35000"/>
            </a:spcAft>
          </a:pPr>
          <a:endParaRPr lang="en-US" b="1" dirty="0"/>
        </a:p>
      </dgm:t>
    </dgm:pt>
    <dgm:pt modelId="{6975F38D-CA93-447C-8693-E0A176692C7F}" type="parTrans" cxnId="{FE1C5AD3-3829-4405-8FB6-2846CA733EB7}">
      <dgm:prSet/>
      <dgm:spPr/>
      <dgm:t>
        <a:bodyPr/>
        <a:lstStyle/>
        <a:p>
          <a:endParaRPr lang="en-US"/>
        </a:p>
      </dgm:t>
    </dgm:pt>
    <dgm:pt modelId="{EF156B30-0588-43D2-8D5B-85AE2634F9B9}" type="sibTrans" cxnId="{FE1C5AD3-3829-4405-8FB6-2846CA733EB7}">
      <dgm:prSet/>
      <dgm:spPr/>
      <dgm:t>
        <a:bodyPr/>
        <a:lstStyle/>
        <a:p>
          <a:endParaRPr lang="en-US"/>
        </a:p>
      </dgm:t>
    </dgm:pt>
    <dgm:pt modelId="{AF54A9DD-13CD-40BF-B4CC-B7D4C6FA41BC}">
      <dgm:prSet custScaleX="181720" custScaleY="181720" custRadScaleRad="196125" custRadScaleInc="353657"/>
      <dgm:spPr/>
      <dgm:t>
        <a:bodyPr/>
        <a:lstStyle/>
        <a:p>
          <a:endParaRPr lang="en-US"/>
        </a:p>
      </dgm:t>
    </dgm:pt>
    <dgm:pt modelId="{2C4EB9CE-19C7-4CB9-88E7-FD81AE0E0DC4}" type="parTrans" cxnId="{A5406F80-05B4-4CAA-9223-AD4EC80100A9}">
      <dgm:prSet/>
      <dgm:spPr/>
      <dgm:t>
        <a:bodyPr/>
        <a:lstStyle/>
        <a:p>
          <a:endParaRPr lang="en-US"/>
        </a:p>
      </dgm:t>
    </dgm:pt>
    <dgm:pt modelId="{EBCBDEEB-D906-433F-8412-29745A03C94A}" type="sibTrans" cxnId="{A5406F80-05B4-4CAA-9223-AD4EC80100A9}">
      <dgm:prSet/>
      <dgm:spPr/>
      <dgm:t>
        <a:bodyPr/>
        <a:lstStyle/>
        <a:p>
          <a:endParaRPr lang="en-US"/>
        </a:p>
      </dgm:t>
    </dgm:pt>
    <dgm:pt modelId="{100CF84F-DA18-4DCB-91AE-1E7F050C67E3}" type="pres">
      <dgm:prSet presAssocID="{901A7A84-FB37-47FA-8F54-1C2903DFDB72}" presName="cycle" presStyleCnt="0">
        <dgm:presLayoutVars>
          <dgm:chMax val="1"/>
          <dgm:dir/>
          <dgm:animLvl val="ctr"/>
          <dgm:resizeHandles val="exact"/>
        </dgm:presLayoutVars>
      </dgm:prSet>
      <dgm:spPr/>
    </dgm:pt>
    <dgm:pt modelId="{282E280F-F840-4627-8717-DC8060686B35}" type="pres">
      <dgm:prSet presAssocID="{F42C3B4A-5F58-45B9-858F-78593A5B119E}" presName="centerShape" presStyleLbl="node0" presStyleIdx="0" presStyleCnt="1" custScaleX="227149" custScaleY="227149" custLinFactNeighborX="4364" custLinFactNeighborY="-11637"/>
      <dgm:spPr/>
    </dgm:pt>
    <dgm:pt modelId="{4B4A9D09-C88A-4A6A-B759-EBED5CBDD795}" type="pres">
      <dgm:prSet presAssocID="{5682396A-5CD6-4DB9-BC92-810BDBC30BDF}" presName="Name9" presStyleLbl="parChTrans1D2" presStyleIdx="0" presStyleCnt="4"/>
      <dgm:spPr/>
    </dgm:pt>
    <dgm:pt modelId="{62552C92-1699-413D-9F18-0542865F4B38}" type="pres">
      <dgm:prSet presAssocID="{5682396A-5CD6-4DB9-BC92-810BDBC30BDF}" presName="connTx" presStyleLbl="parChTrans1D2" presStyleIdx="0" presStyleCnt="4"/>
      <dgm:spPr/>
    </dgm:pt>
    <dgm:pt modelId="{4CAE8BA4-D021-4084-8F30-20C5AAF203E6}" type="pres">
      <dgm:prSet presAssocID="{EA7170E8-CD00-498E-8A80-585CCF57E6C4}" presName="node" presStyleLbl="node1" presStyleIdx="0" presStyleCnt="4" custScaleX="196864" custScaleY="172137" custRadScaleRad="231406" custRadScaleInc="-149967">
        <dgm:presLayoutVars>
          <dgm:bulletEnabled val="1"/>
        </dgm:presLayoutVars>
      </dgm:prSet>
      <dgm:spPr/>
    </dgm:pt>
    <dgm:pt modelId="{5BACCD96-C218-43AC-9280-6EDC4BCDFA04}" type="pres">
      <dgm:prSet presAssocID="{7A578A23-81C8-4601-8E4A-CC4CBCE95D32}" presName="Name9" presStyleLbl="parChTrans1D2" presStyleIdx="1" presStyleCnt="4"/>
      <dgm:spPr/>
    </dgm:pt>
    <dgm:pt modelId="{D2FF5C11-E39B-47DA-AD7C-75511222870E}" type="pres">
      <dgm:prSet presAssocID="{7A578A23-81C8-4601-8E4A-CC4CBCE95D32}" presName="connTx" presStyleLbl="parChTrans1D2" presStyleIdx="1" presStyleCnt="4"/>
      <dgm:spPr/>
    </dgm:pt>
    <dgm:pt modelId="{4FED8253-11A4-476F-B071-71BD260EC919}" type="pres">
      <dgm:prSet presAssocID="{1648D1C1-F325-4DBC-8825-7EA0F07551C6}" presName="node" presStyleLbl="node1" presStyleIdx="1" presStyleCnt="4" custScaleX="181720" custScaleY="181720" custRadScaleRad="159473" custRadScaleInc="367118">
        <dgm:presLayoutVars>
          <dgm:bulletEnabled val="1"/>
        </dgm:presLayoutVars>
      </dgm:prSet>
      <dgm:spPr/>
    </dgm:pt>
    <dgm:pt modelId="{BDBE85A7-ADD6-4EC8-9BF8-65A1DC02C8D8}" type="pres">
      <dgm:prSet presAssocID="{6975F38D-CA93-447C-8693-E0A176692C7F}" presName="Name9" presStyleLbl="parChTrans1D2" presStyleIdx="2" presStyleCnt="4"/>
      <dgm:spPr/>
    </dgm:pt>
    <dgm:pt modelId="{78C8FDFF-0A50-49FD-B358-CD4FA6A07498}" type="pres">
      <dgm:prSet presAssocID="{6975F38D-CA93-447C-8693-E0A176692C7F}" presName="connTx" presStyleLbl="parChTrans1D2" presStyleIdx="2" presStyleCnt="4"/>
      <dgm:spPr/>
    </dgm:pt>
    <dgm:pt modelId="{217C528D-C9EB-4FC1-B3A9-C32ACB78DC9C}" type="pres">
      <dgm:prSet presAssocID="{50BABC2D-B9E5-45AD-87B2-4351ED0D8A75}" presName="node" presStyleLbl="node1" presStyleIdx="2" presStyleCnt="4" custScaleX="214071" custScaleY="212005" custRadScaleRad="209840" custRadScaleInc="-136235">
        <dgm:presLayoutVars>
          <dgm:bulletEnabled val="1"/>
        </dgm:presLayoutVars>
      </dgm:prSet>
      <dgm:spPr/>
    </dgm:pt>
    <dgm:pt modelId="{818DD525-F530-43C6-9607-2F13A8E4DA2C}" type="pres">
      <dgm:prSet presAssocID="{119370DC-A195-4F66-AF50-3F55F55CC684}" presName="Name9" presStyleLbl="parChTrans1D2" presStyleIdx="3" presStyleCnt="4"/>
      <dgm:spPr/>
    </dgm:pt>
    <dgm:pt modelId="{0DC6E2A6-AC17-4A8B-BC9E-ADCACC4DEFBF}" type="pres">
      <dgm:prSet presAssocID="{119370DC-A195-4F66-AF50-3F55F55CC684}" presName="connTx" presStyleLbl="parChTrans1D2" presStyleIdx="3" presStyleCnt="4"/>
      <dgm:spPr/>
    </dgm:pt>
    <dgm:pt modelId="{032146B6-2557-462F-B6A5-4AD40CD7599D}" type="pres">
      <dgm:prSet presAssocID="{FA68DD9C-E9C5-4883-BE24-62428504F8C9}" presName="node" presStyleLbl="node1" presStyleIdx="3" presStyleCnt="4" custScaleX="181720" custScaleY="181720" custRadScaleRad="204923" custRadScaleInc="341516">
        <dgm:presLayoutVars>
          <dgm:bulletEnabled val="1"/>
        </dgm:presLayoutVars>
      </dgm:prSet>
      <dgm:spPr/>
    </dgm:pt>
  </dgm:ptLst>
  <dgm:cxnLst>
    <dgm:cxn modelId="{7874E90B-A0FA-44CB-8820-2669B44B06EB}" srcId="{901A7A84-FB37-47FA-8F54-1C2903DFDB72}" destId="{F42C3B4A-5F58-45B9-858F-78593A5B119E}" srcOrd="0" destOrd="0" parTransId="{197A744E-0F46-4D1D-9644-7C94452C89E9}" sibTransId="{C73276A2-A8C8-4E29-9D78-4F4B738906A8}"/>
    <dgm:cxn modelId="{46812110-C73C-4EEE-BCC9-7FFB1F017A56}" type="presOf" srcId="{119370DC-A195-4F66-AF50-3F55F55CC684}" destId="{818DD525-F530-43C6-9607-2F13A8E4DA2C}" srcOrd="0" destOrd="0" presId="urn:microsoft.com/office/officeart/2005/8/layout/radial1"/>
    <dgm:cxn modelId="{87B16A12-A603-4780-A238-F905B8AAB8EA}" type="presOf" srcId="{EA7170E8-CD00-498E-8A80-585CCF57E6C4}" destId="{4CAE8BA4-D021-4084-8F30-20C5AAF203E6}" srcOrd="0" destOrd="0" presId="urn:microsoft.com/office/officeart/2005/8/layout/radial1"/>
    <dgm:cxn modelId="{94E4DE14-F2EE-47DF-9D91-1F38502F782F}" type="presOf" srcId="{901A7A84-FB37-47FA-8F54-1C2903DFDB72}" destId="{100CF84F-DA18-4DCB-91AE-1E7F050C67E3}" srcOrd="0" destOrd="0" presId="urn:microsoft.com/office/officeart/2005/8/layout/radial1"/>
    <dgm:cxn modelId="{AAA34A17-8919-401C-AA42-0ECA7EB54E05}" type="presOf" srcId="{F42C3B4A-5F58-45B9-858F-78593A5B119E}" destId="{282E280F-F840-4627-8717-DC8060686B35}" srcOrd="0" destOrd="0" presId="urn:microsoft.com/office/officeart/2005/8/layout/radial1"/>
    <dgm:cxn modelId="{5398AB1A-5DAC-4489-9A91-C907F1A581D0}" type="presOf" srcId="{FA68DD9C-E9C5-4883-BE24-62428504F8C9}" destId="{032146B6-2557-462F-B6A5-4AD40CD7599D}" srcOrd="0" destOrd="0" presId="urn:microsoft.com/office/officeart/2005/8/layout/radial1"/>
    <dgm:cxn modelId="{414C7F33-2871-456D-9092-CC0FDF21D39B}" type="presOf" srcId="{6975F38D-CA93-447C-8693-E0A176692C7F}" destId="{BDBE85A7-ADD6-4EC8-9BF8-65A1DC02C8D8}" srcOrd="0" destOrd="0" presId="urn:microsoft.com/office/officeart/2005/8/layout/radial1"/>
    <dgm:cxn modelId="{B3B9493D-129F-4144-A553-DE83A7DE30B7}" type="presOf" srcId="{5682396A-5CD6-4DB9-BC92-810BDBC30BDF}" destId="{4B4A9D09-C88A-4A6A-B759-EBED5CBDD795}" srcOrd="0" destOrd="0" presId="urn:microsoft.com/office/officeart/2005/8/layout/radial1"/>
    <dgm:cxn modelId="{D8B4DE43-6D3E-4A21-A023-7D9BB3D334D6}" type="presOf" srcId="{7A578A23-81C8-4601-8E4A-CC4CBCE95D32}" destId="{5BACCD96-C218-43AC-9280-6EDC4BCDFA04}" srcOrd="0" destOrd="0" presId="urn:microsoft.com/office/officeart/2005/8/layout/radial1"/>
    <dgm:cxn modelId="{F1B94148-FA71-4065-8276-0DCCA2AAB93D}" type="presOf" srcId="{50BABC2D-B9E5-45AD-87B2-4351ED0D8A75}" destId="{217C528D-C9EB-4FC1-B3A9-C32ACB78DC9C}" srcOrd="0" destOrd="0" presId="urn:microsoft.com/office/officeart/2005/8/layout/radial1"/>
    <dgm:cxn modelId="{A5406F80-05B4-4CAA-9223-AD4EC80100A9}" srcId="{901A7A84-FB37-47FA-8F54-1C2903DFDB72}" destId="{AF54A9DD-13CD-40BF-B4CC-B7D4C6FA41BC}" srcOrd="1" destOrd="0" parTransId="{2C4EB9CE-19C7-4CB9-88E7-FD81AE0E0DC4}" sibTransId="{EBCBDEEB-D906-433F-8412-29745A03C94A}"/>
    <dgm:cxn modelId="{6552CF89-9970-436D-939F-189830CE2935}" type="presOf" srcId="{119370DC-A195-4F66-AF50-3F55F55CC684}" destId="{0DC6E2A6-AC17-4A8B-BC9E-ADCACC4DEFBF}" srcOrd="1" destOrd="0" presId="urn:microsoft.com/office/officeart/2005/8/layout/radial1"/>
    <dgm:cxn modelId="{EE80C891-C55E-4EA9-8F67-CADB0F2A840A}" srcId="{F42C3B4A-5F58-45B9-858F-78593A5B119E}" destId="{EA7170E8-CD00-498E-8A80-585CCF57E6C4}" srcOrd="0" destOrd="0" parTransId="{5682396A-5CD6-4DB9-BC92-810BDBC30BDF}" sibTransId="{7D94DD49-A9C1-4AE7-860B-1B1D484517FA}"/>
    <dgm:cxn modelId="{85EF3BA3-1403-4EB7-A9D6-78B212E51E65}" type="presOf" srcId="{1648D1C1-F325-4DBC-8825-7EA0F07551C6}" destId="{4FED8253-11A4-476F-B071-71BD260EC919}" srcOrd="0" destOrd="0" presId="urn:microsoft.com/office/officeart/2005/8/layout/radial1"/>
    <dgm:cxn modelId="{7AA518A5-A8AE-41A3-8E53-28A3833D8961}" srcId="{F42C3B4A-5F58-45B9-858F-78593A5B119E}" destId="{1648D1C1-F325-4DBC-8825-7EA0F07551C6}" srcOrd="1" destOrd="0" parTransId="{7A578A23-81C8-4601-8E4A-CC4CBCE95D32}" sibTransId="{072F3ED2-FA35-47ED-9096-C4F89A9449CC}"/>
    <dgm:cxn modelId="{30675EB9-BFC5-452A-BAA4-9A08D514CCF8}" type="presOf" srcId="{5682396A-5CD6-4DB9-BC92-810BDBC30BDF}" destId="{62552C92-1699-413D-9F18-0542865F4B38}" srcOrd="1" destOrd="0" presId="urn:microsoft.com/office/officeart/2005/8/layout/radial1"/>
    <dgm:cxn modelId="{7D4D18BE-EACD-49E3-BF9A-6AF320A5D542}" srcId="{F42C3B4A-5F58-45B9-858F-78593A5B119E}" destId="{FA68DD9C-E9C5-4883-BE24-62428504F8C9}" srcOrd="3" destOrd="0" parTransId="{119370DC-A195-4F66-AF50-3F55F55CC684}" sibTransId="{6F772F82-AC85-49A2-9015-99050CCA1893}"/>
    <dgm:cxn modelId="{F910E4D0-C424-4773-9998-9696E67521B3}" type="presOf" srcId="{7A578A23-81C8-4601-8E4A-CC4CBCE95D32}" destId="{D2FF5C11-E39B-47DA-AD7C-75511222870E}" srcOrd="1" destOrd="0" presId="urn:microsoft.com/office/officeart/2005/8/layout/radial1"/>
    <dgm:cxn modelId="{FE1C5AD3-3829-4405-8FB6-2846CA733EB7}" srcId="{F42C3B4A-5F58-45B9-858F-78593A5B119E}" destId="{50BABC2D-B9E5-45AD-87B2-4351ED0D8A75}" srcOrd="2" destOrd="0" parTransId="{6975F38D-CA93-447C-8693-E0A176692C7F}" sibTransId="{EF156B30-0588-43D2-8D5B-85AE2634F9B9}"/>
    <dgm:cxn modelId="{48C033E8-7B7C-4574-BDBF-B3EC856702C4}" type="presOf" srcId="{6975F38D-CA93-447C-8693-E0A176692C7F}" destId="{78C8FDFF-0A50-49FD-B358-CD4FA6A07498}" srcOrd="1" destOrd="0" presId="urn:microsoft.com/office/officeart/2005/8/layout/radial1"/>
    <dgm:cxn modelId="{C6F1EC62-4596-4913-A534-EC8974E2ABFE}" type="presParOf" srcId="{100CF84F-DA18-4DCB-91AE-1E7F050C67E3}" destId="{282E280F-F840-4627-8717-DC8060686B35}" srcOrd="0" destOrd="0" presId="urn:microsoft.com/office/officeart/2005/8/layout/radial1"/>
    <dgm:cxn modelId="{EA210811-EB88-4D6A-97B1-AEDF88B578C3}" type="presParOf" srcId="{100CF84F-DA18-4DCB-91AE-1E7F050C67E3}" destId="{4B4A9D09-C88A-4A6A-B759-EBED5CBDD795}" srcOrd="1" destOrd="0" presId="urn:microsoft.com/office/officeart/2005/8/layout/radial1"/>
    <dgm:cxn modelId="{0003B0C0-535E-4DCE-8EAB-A30704FD49A5}" type="presParOf" srcId="{4B4A9D09-C88A-4A6A-B759-EBED5CBDD795}" destId="{62552C92-1699-413D-9F18-0542865F4B38}" srcOrd="0" destOrd="0" presId="urn:microsoft.com/office/officeart/2005/8/layout/radial1"/>
    <dgm:cxn modelId="{FCB7485C-67A2-4EE6-AA68-751B28165FD3}" type="presParOf" srcId="{100CF84F-DA18-4DCB-91AE-1E7F050C67E3}" destId="{4CAE8BA4-D021-4084-8F30-20C5AAF203E6}" srcOrd="2" destOrd="0" presId="urn:microsoft.com/office/officeart/2005/8/layout/radial1"/>
    <dgm:cxn modelId="{1CFC77A8-54B9-49D1-AB50-7CAC17C1982E}" type="presParOf" srcId="{100CF84F-DA18-4DCB-91AE-1E7F050C67E3}" destId="{5BACCD96-C218-43AC-9280-6EDC4BCDFA04}" srcOrd="3" destOrd="0" presId="urn:microsoft.com/office/officeart/2005/8/layout/radial1"/>
    <dgm:cxn modelId="{C358546E-58B5-4C74-AA85-88466F59BDC0}" type="presParOf" srcId="{5BACCD96-C218-43AC-9280-6EDC4BCDFA04}" destId="{D2FF5C11-E39B-47DA-AD7C-75511222870E}" srcOrd="0" destOrd="0" presId="urn:microsoft.com/office/officeart/2005/8/layout/radial1"/>
    <dgm:cxn modelId="{E201D963-C665-4A91-B953-F985A317B1DE}" type="presParOf" srcId="{100CF84F-DA18-4DCB-91AE-1E7F050C67E3}" destId="{4FED8253-11A4-476F-B071-71BD260EC919}" srcOrd="4" destOrd="0" presId="urn:microsoft.com/office/officeart/2005/8/layout/radial1"/>
    <dgm:cxn modelId="{2327F243-C6F7-457B-BAAD-B6A2267F537C}" type="presParOf" srcId="{100CF84F-DA18-4DCB-91AE-1E7F050C67E3}" destId="{BDBE85A7-ADD6-4EC8-9BF8-65A1DC02C8D8}" srcOrd="5" destOrd="0" presId="urn:microsoft.com/office/officeart/2005/8/layout/radial1"/>
    <dgm:cxn modelId="{A05A8CAF-6F1E-4B68-AC11-42994E626890}" type="presParOf" srcId="{BDBE85A7-ADD6-4EC8-9BF8-65A1DC02C8D8}" destId="{78C8FDFF-0A50-49FD-B358-CD4FA6A07498}" srcOrd="0" destOrd="0" presId="urn:microsoft.com/office/officeart/2005/8/layout/radial1"/>
    <dgm:cxn modelId="{B8565544-6172-46B3-B866-7DCC34571335}" type="presParOf" srcId="{100CF84F-DA18-4DCB-91AE-1E7F050C67E3}" destId="{217C528D-C9EB-4FC1-B3A9-C32ACB78DC9C}" srcOrd="6" destOrd="0" presId="urn:microsoft.com/office/officeart/2005/8/layout/radial1"/>
    <dgm:cxn modelId="{B393CEC5-AB6C-417F-A3E0-A35EBC9F83C2}" type="presParOf" srcId="{100CF84F-DA18-4DCB-91AE-1E7F050C67E3}" destId="{818DD525-F530-43C6-9607-2F13A8E4DA2C}" srcOrd="7" destOrd="0" presId="urn:microsoft.com/office/officeart/2005/8/layout/radial1"/>
    <dgm:cxn modelId="{E9E727C9-A3F6-4222-8719-340ECC47A562}" type="presParOf" srcId="{818DD525-F530-43C6-9607-2F13A8E4DA2C}" destId="{0DC6E2A6-AC17-4A8B-BC9E-ADCACC4DEFBF}" srcOrd="0" destOrd="0" presId="urn:microsoft.com/office/officeart/2005/8/layout/radial1"/>
    <dgm:cxn modelId="{6CD343D1-4727-437E-9CD6-6F96A948008C}" type="presParOf" srcId="{100CF84F-DA18-4DCB-91AE-1E7F050C67E3}" destId="{032146B6-2557-462F-B6A5-4AD40CD7599D}"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EBDAF-2BF6-406D-8D75-A1E6C9C86E9F}">
      <dsp:nvSpPr>
        <dsp:cNvPr id="0" name=""/>
        <dsp:cNvSpPr/>
      </dsp:nvSpPr>
      <dsp:spPr>
        <a:xfrm>
          <a:off x="0" y="0"/>
          <a:ext cx="7444153" cy="1645920"/>
        </a:xfrm>
        <a:prstGeom prst="roundRect">
          <a:avLst>
            <a:gd name="adj" fmla="val 10000"/>
          </a:avLst>
        </a:prstGeom>
        <a:solidFill>
          <a:schemeClr val="accent6">
            <a:lumMod val="75000"/>
            <a:alpha val="90000"/>
          </a:schemeClr>
        </a:solidFill>
        <a:ln w="9525" cap="flat" cmpd="sng" algn="ctr">
          <a:noFill/>
          <a:prstDash val="solid"/>
        </a:ln>
        <a:effectLst/>
      </dsp:spPr>
      <dsp:style>
        <a:lnRef idx="1">
          <a:scrgbClr r="0" g="0" b="0"/>
        </a:lnRef>
        <a:fillRef idx="1">
          <a:scrgbClr r="0" g="0" b="0"/>
        </a:fillRef>
        <a:effectRef idx="0">
          <a:scrgbClr r="0" g="0" b="0"/>
        </a:effectRef>
        <a:fontRef idx="minor"/>
      </dsp:style>
    </dsp:sp>
    <dsp:sp modelId="{6498EF24-69F8-46BD-B8FF-9165E062A74F}">
      <dsp:nvSpPr>
        <dsp:cNvPr id="0" name=""/>
        <dsp:cNvSpPr/>
      </dsp:nvSpPr>
      <dsp:spPr>
        <a:xfrm>
          <a:off x="150555" y="436957"/>
          <a:ext cx="2125402" cy="1272186"/>
        </a:xfrm>
        <a:prstGeom prst="roundRect">
          <a:avLst>
            <a:gd name="adj" fmla="val 10000"/>
          </a:avLst>
        </a:prstGeom>
        <a:solidFill>
          <a:schemeClr val="tx1"/>
        </a:solidFill>
        <a:ln w="9525" cap="flat" cmpd="sng" algn="ctr">
          <a:solidFill>
            <a:schemeClr val="lt1">
              <a:hueOff val="0"/>
              <a:satOff val="0"/>
              <a:lumOff val="0"/>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E99A8C46-F43C-4804-9915-E96E480E8421}">
      <dsp:nvSpPr>
        <dsp:cNvPr id="0" name=""/>
        <dsp:cNvSpPr/>
      </dsp:nvSpPr>
      <dsp:spPr>
        <a:xfrm rot="10800000">
          <a:off x="150555" y="1828794"/>
          <a:ext cx="2247441" cy="1682508"/>
        </a:xfrm>
        <a:prstGeom prst="round2SameRect">
          <a:avLst>
            <a:gd name="adj1" fmla="val 10500"/>
            <a:gd name="adj2" fmla="val 0"/>
          </a:avLst>
        </a:prstGeom>
        <a:solidFill>
          <a:schemeClr val="accent2">
            <a:lumMod val="60000"/>
            <a:lumOff val="40000"/>
          </a:schemeClr>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cap="none" spc="0">
              <a:ln w="11430"/>
              <a:effectLst>
                <a:outerShdw blurRad="50800" dist="39000" dir="5460000" algn="tl">
                  <a:srgbClr val="000000">
                    <a:alpha val="38000"/>
                  </a:srgbClr>
                </a:outerShdw>
              </a:effectLst>
            </a:rPr>
            <a:t>Professional Practice</a:t>
          </a:r>
          <a:endParaRPr lang="en-US" sz="2000" b="1" kern="1200" cap="none" spc="0" dirty="0">
            <a:ln w="11430"/>
            <a:effectLst>
              <a:outerShdw blurRad="50800" dist="39000" dir="5460000" algn="tl">
                <a:srgbClr val="000000">
                  <a:alpha val="38000"/>
                </a:srgbClr>
              </a:outerShdw>
            </a:effectLst>
          </a:endParaRPr>
        </a:p>
      </dsp:txBody>
      <dsp:txXfrm rot="10800000">
        <a:off x="202298" y="1828794"/>
        <a:ext cx="2143955" cy="1630765"/>
      </dsp:txXfrm>
    </dsp:sp>
    <dsp:sp modelId="{87F487BF-49B0-43A6-8852-5D63ED37E2AA}">
      <dsp:nvSpPr>
        <dsp:cNvPr id="0" name=""/>
        <dsp:cNvSpPr/>
      </dsp:nvSpPr>
      <dsp:spPr>
        <a:xfrm>
          <a:off x="2746450" y="385688"/>
          <a:ext cx="1422518" cy="1237726"/>
        </a:xfrm>
        <a:prstGeom prst="roundRect">
          <a:avLst>
            <a:gd name="adj" fmla="val 10000"/>
          </a:avLst>
        </a:prstGeom>
        <a:solidFill>
          <a:schemeClr val="tx1"/>
        </a:solidFill>
        <a:ln w="9525" cap="flat" cmpd="sng" algn="ctr">
          <a:solidFill>
            <a:schemeClr val="lt1">
              <a:hueOff val="0"/>
              <a:satOff val="0"/>
              <a:lumOff val="0"/>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1D59BBB2-F10B-49E9-AAA9-DE83DD672611}">
      <dsp:nvSpPr>
        <dsp:cNvPr id="0" name=""/>
        <dsp:cNvSpPr/>
      </dsp:nvSpPr>
      <dsp:spPr>
        <a:xfrm rot="10800000">
          <a:off x="2853713" y="1788304"/>
          <a:ext cx="1344807" cy="1572771"/>
        </a:xfrm>
        <a:prstGeom prst="round2SameRect">
          <a:avLst>
            <a:gd name="adj1" fmla="val 10500"/>
            <a:gd name="adj2" fmla="val 0"/>
          </a:avLst>
        </a:prstGeom>
        <a:solidFill>
          <a:srgbClr val="92D05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2">
          <a:scrgbClr r="0" g="0" b="0"/>
        </a:fillRef>
        <a:effectRef idx="1">
          <a:scrgbClr r="0" g="0" b="0"/>
        </a:effectRef>
        <a:fontRef idx="minor">
          <a:schemeClr val="dk1"/>
        </a:fontRef>
      </dsp:style>
      <dsp:txBody>
        <a:bodyPr spcFirstLastPara="0" vert="horz" wrap="square" lIns="376936" tIns="376936" rIns="376936" bIns="376936" numCol="1" spcCol="1270" anchor="t" anchorCtr="0">
          <a:noAutofit/>
        </a:bodyPr>
        <a:lstStyle/>
        <a:p>
          <a:pPr marL="0" lvl="0" indent="0" algn="ctr" defTabSz="2355850">
            <a:lnSpc>
              <a:spcPct val="90000"/>
            </a:lnSpc>
            <a:spcBef>
              <a:spcPct val="0"/>
            </a:spcBef>
            <a:spcAft>
              <a:spcPct val="35000"/>
            </a:spcAft>
            <a:buNone/>
          </a:pPr>
          <a:endParaRPr lang="en-US" sz="5300" kern="1200" dirty="0"/>
        </a:p>
      </dsp:txBody>
      <dsp:txXfrm rot="10800000">
        <a:off x="2895070" y="1788304"/>
        <a:ext cx="1262093" cy="1531414"/>
      </dsp:txXfrm>
    </dsp:sp>
    <dsp:sp modelId="{32CC98D1-3B5C-4F3C-9712-21704D45BB03}">
      <dsp:nvSpPr>
        <dsp:cNvPr id="0" name=""/>
        <dsp:cNvSpPr/>
      </dsp:nvSpPr>
      <dsp:spPr>
        <a:xfrm>
          <a:off x="4267202" y="374335"/>
          <a:ext cx="1444005" cy="1234926"/>
        </a:xfrm>
        <a:prstGeom prst="roundRect">
          <a:avLst>
            <a:gd name="adj" fmla="val 10000"/>
          </a:avLst>
        </a:prstGeom>
        <a:solidFill>
          <a:schemeClr val="tx1"/>
        </a:solidFill>
        <a:ln w="9525" cap="flat" cmpd="sng" algn="ctr">
          <a:solidFill>
            <a:schemeClr val="lt1">
              <a:hueOff val="0"/>
              <a:satOff val="0"/>
              <a:lumOff val="0"/>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46849647-CFDF-4703-B281-954F02632B1D}">
      <dsp:nvSpPr>
        <dsp:cNvPr id="0" name=""/>
        <dsp:cNvSpPr/>
      </dsp:nvSpPr>
      <dsp:spPr>
        <a:xfrm rot="10800000">
          <a:off x="4309118" y="1788299"/>
          <a:ext cx="1439929" cy="1571303"/>
        </a:xfrm>
        <a:prstGeom prst="round2SameRect">
          <a:avLst>
            <a:gd name="adj1" fmla="val 10500"/>
            <a:gd name="adj2" fmla="val 0"/>
          </a:avLst>
        </a:prstGeom>
        <a:solidFill>
          <a:srgbClr val="92D05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t" anchorCtr="0">
          <a:noAutofit/>
        </a:bodyPr>
        <a:lstStyle/>
        <a:p>
          <a:pPr marL="0" lvl="0" indent="0" algn="ctr" defTabSz="844550">
            <a:lnSpc>
              <a:spcPct val="90000"/>
            </a:lnSpc>
            <a:spcBef>
              <a:spcPct val="0"/>
            </a:spcBef>
            <a:spcAft>
              <a:spcPct val="35000"/>
            </a:spcAft>
            <a:buNone/>
          </a:pPr>
          <a:r>
            <a:rPr lang="en-US" sz="1900" b="1" kern="1200" cap="none" spc="0" dirty="0">
              <a:ln w="11430"/>
              <a:effectLst>
                <a:outerShdw blurRad="50800" dist="39000" dir="5460000" algn="tl">
                  <a:srgbClr val="000000">
                    <a:alpha val="38000"/>
                  </a:srgbClr>
                </a:outerShdw>
              </a:effectLst>
            </a:rPr>
            <a:t>Student Learning and Growth</a:t>
          </a:r>
        </a:p>
      </dsp:txBody>
      <dsp:txXfrm rot="10800000">
        <a:off x="4353401" y="1788299"/>
        <a:ext cx="1351363" cy="1527020"/>
      </dsp:txXfrm>
    </dsp:sp>
    <dsp:sp modelId="{E64A7671-6D01-48F7-9A1C-E4430DF2845C}">
      <dsp:nvSpPr>
        <dsp:cNvPr id="0" name=""/>
        <dsp:cNvSpPr/>
      </dsp:nvSpPr>
      <dsp:spPr>
        <a:xfrm>
          <a:off x="5779413" y="370696"/>
          <a:ext cx="1440160" cy="1207008"/>
        </a:xfrm>
        <a:prstGeom prst="roundRect">
          <a:avLst>
            <a:gd name="adj" fmla="val 10000"/>
          </a:avLst>
        </a:prstGeom>
        <a:solidFill>
          <a:schemeClr val="tx1"/>
        </a:solidFill>
        <a:ln w="9525" cap="flat" cmpd="sng" algn="ctr">
          <a:solidFill>
            <a:schemeClr val="lt1">
              <a:hueOff val="0"/>
              <a:satOff val="0"/>
              <a:lumOff val="0"/>
              <a:alphaOff val="0"/>
            </a:schemeClr>
          </a:solidFill>
          <a:prstDash val="solid"/>
        </a:ln>
        <a:effectLst>
          <a:outerShdw blurRad="65500" dist="381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D571F65D-D191-4839-9595-21BC5FB6B429}">
      <dsp:nvSpPr>
        <dsp:cNvPr id="0" name=""/>
        <dsp:cNvSpPr/>
      </dsp:nvSpPr>
      <dsp:spPr>
        <a:xfrm rot="10800000">
          <a:off x="5823986" y="1788299"/>
          <a:ext cx="1439728" cy="1571303"/>
        </a:xfrm>
        <a:prstGeom prst="round2SameRect">
          <a:avLst>
            <a:gd name="adj1" fmla="val 10500"/>
            <a:gd name="adj2" fmla="val 0"/>
          </a:avLst>
        </a:prstGeom>
        <a:solidFill>
          <a:srgbClr val="92D05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2">
          <a:scrgbClr r="0" g="0" b="0"/>
        </a:fillRef>
        <a:effectRef idx="1">
          <a:scrgbClr r="0" g="0" b="0"/>
        </a:effectRef>
        <a:fontRef idx="minor">
          <a:schemeClr val="dk1"/>
        </a:fontRef>
      </dsp:style>
      <dsp:txBody>
        <a:bodyPr spcFirstLastPara="0" vert="horz" wrap="square" lIns="376936" tIns="376936" rIns="376936" bIns="376936" numCol="1" spcCol="1270" anchor="t" anchorCtr="0">
          <a:noAutofit/>
        </a:bodyPr>
        <a:lstStyle/>
        <a:p>
          <a:pPr marL="0" lvl="0" indent="0" algn="ctr" defTabSz="2355850">
            <a:lnSpc>
              <a:spcPct val="90000"/>
            </a:lnSpc>
            <a:spcBef>
              <a:spcPct val="0"/>
            </a:spcBef>
            <a:spcAft>
              <a:spcPct val="35000"/>
            </a:spcAft>
            <a:buNone/>
          </a:pPr>
          <a:endParaRPr lang="en-US" sz="5300" kern="1200" dirty="0"/>
        </a:p>
      </dsp:txBody>
      <dsp:txXfrm rot="10800000">
        <a:off x="5868263" y="1788299"/>
        <a:ext cx="1351174" cy="15270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2E280F-F840-4627-8717-DC8060686B35}">
      <dsp:nvSpPr>
        <dsp:cNvPr id="0" name=""/>
        <dsp:cNvSpPr/>
      </dsp:nvSpPr>
      <dsp:spPr>
        <a:xfrm>
          <a:off x="3276609" y="280685"/>
          <a:ext cx="2285995" cy="2285995"/>
        </a:xfrm>
        <a:prstGeom prst="ellipse">
          <a:avLst/>
        </a:prstGeom>
        <a:solidFill>
          <a:srgbClr val="002060"/>
        </a:soli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Growth Measure</a:t>
          </a:r>
        </a:p>
      </dsp:txBody>
      <dsp:txXfrm>
        <a:off x="3611385" y="615461"/>
        <a:ext cx="1616443" cy="1616443"/>
      </dsp:txXfrm>
    </dsp:sp>
    <dsp:sp modelId="{4B4A9D09-C88A-4A6A-B759-EBED5CBDD795}">
      <dsp:nvSpPr>
        <dsp:cNvPr id="0" name=""/>
        <dsp:cNvSpPr/>
      </dsp:nvSpPr>
      <dsp:spPr>
        <a:xfrm rot="11781901">
          <a:off x="2426184" y="962176"/>
          <a:ext cx="915272" cy="21037"/>
        </a:xfrm>
        <a:custGeom>
          <a:avLst/>
          <a:gdLst/>
          <a:ahLst/>
          <a:cxnLst/>
          <a:rect l="0" t="0" r="0" b="0"/>
          <a:pathLst>
            <a:path>
              <a:moveTo>
                <a:pt x="0" y="10518"/>
              </a:moveTo>
              <a:lnTo>
                <a:pt x="915272" y="10518"/>
              </a:lnTo>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60939" y="949813"/>
        <a:ext cx="45763" cy="45763"/>
      </dsp:txXfrm>
    </dsp:sp>
    <dsp:sp modelId="{4CAE8BA4-D021-4084-8F30-20C5AAF203E6}">
      <dsp:nvSpPr>
        <dsp:cNvPr id="0" name=""/>
        <dsp:cNvSpPr/>
      </dsp:nvSpPr>
      <dsp:spPr>
        <a:xfrm>
          <a:off x="515055" y="-298186"/>
          <a:ext cx="1981211" cy="1732362"/>
        </a:xfrm>
        <a:prstGeom prst="ellipse">
          <a:avLst/>
        </a:prstGeom>
        <a:solidFill>
          <a:srgbClr val="5C6D53"/>
        </a:soli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Based on Content Standards</a:t>
          </a:r>
        </a:p>
      </dsp:txBody>
      <dsp:txXfrm>
        <a:off x="805197" y="-44487"/>
        <a:ext cx="1400927" cy="1224964"/>
      </dsp:txXfrm>
    </dsp:sp>
    <dsp:sp modelId="{5BACCD96-C218-43AC-9280-6EDC4BCDFA04}">
      <dsp:nvSpPr>
        <dsp:cNvPr id="0" name=""/>
        <dsp:cNvSpPr/>
      </dsp:nvSpPr>
      <dsp:spPr>
        <a:xfrm rot="9513117">
          <a:off x="3128952" y="1874064"/>
          <a:ext cx="234945" cy="21037"/>
        </a:xfrm>
        <a:custGeom>
          <a:avLst/>
          <a:gdLst/>
          <a:ahLst/>
          <a:cxnLst/>
          <a:rect l="0" t="0" r="0" b="0"/>
          <a:pathLst>
            <a:path>
              <a:moveTo>
                <a:pt x="0" y="10518"/>
              </a:moveTo>
              <a:lnTo>
                <a:pt x="234945" y="10518"/>
              </a:lnTo>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40551" y="1878710"/>
        <a:ext cx="11747" cy="11747"/>
      </dsp:txXfrm>
    </dsp:sp>
    <dsp:sp modelId="{4FED8253-11A4-476F-B071-71BD260EC919}">
      <dsp:nvSpPr>
        <dsp:cNvPr id="0" name=""/>
        <dsp:cNvSpPr/>
      </dsp:nvSpPr>
      <dsp:spPr>
        <a:xfrm>
          <a:off x="1371605" y="1347494"/>
          <a:ext cx="1828804" cy="1828804"/>
        </a:xfrm>
        <a:prstGeom prst="ellipse">
          <a:avLst/>
        </a:prstGeom>
        <a:solidFill>
          <a:srgbClr val="A5A545"/>
        </a:soli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Requires Pre and post assessment</a:t>
          </a:r>
        </a:p>
      </dsp:txBody>
      <dsp:txXfrm>
        <a:off x="1639427" y="1615316"/>
        <a:ext cx="1293160" cy="1293160"/>
      </dsp:txXfrm>
    </dsp:sp>
    <dsp:sp modelId="{BDBE85A7-ADD6-4EC8-9BF8-65A1DC02C8D8}">
      <dsp:nvSpPr>
        <dsp:cNvPr id="0" name=""/>
        <dsp:cNvSpPr/>
      </dsp:nvSpPr>
      <dsp:spPr>
        <a:xfrm rot="2106541">
          <a:off x="5300937" y="2240322"/>
          <a:ext cx="590404" cy="21037"/>
        </a:xfrm>
        <a:custGeom>
          <a:avLst/>
          <a:gdLst/>
          <a:ahLst/>
          <a:cxnLst/>
          <a:rect l="0" t="0" r="0" b="0"/>
          <a:pathLst>
            <a:path>
              <a:moveTo>
                <a:pt x="0" y="10518"/>
              </a:moveTo>
              <a:lnTo>
                <a:pt x="590404" y="10518"/>
              </a:lnTo>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81379" y="2236080"/>
        <a:ext cx="29520" cy="29520"/>
      </dsp:txXfrm>
    </dsp:sp>
    <dsp:sp modelId="{217C528D-C9EB-4FC1-B3A9-C32ACB78DC9C}">
      <dsp:nvSpPr>
        <dsp:cNvPr id="0" name=""/>
        <dsp:cNvSpPr/>
      </dsp:nvSpPr>
      <dsp:spPr>
        <a:xfrm>
          <a:off x="5638807" y="1971359"/>
          <a:ext cx="2154380" cy="2133588"/>
        </a:xfrm>
        <a:prstGeom prst="ellipse">
          <a:avLst/>
        </a:prstGeom>
        <a:solidFill>
          <a:srgbClr val="CC9900"/>
        </a:soli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400" b="1"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400" b="1" kern="1200" dirty="0"/>
            <a:t>Based on an assessment that meets criteria for "permissible measures"  in Rule Chapter 180</a:t>
          </a:r>
        </a:p>
        <a:p>
          <a:pPr lvl="0" algn="ctr" defTabSz="577850">
            <a:lnSpc>
              <a:spcPct val="90000"/>
            </a:lnSpc>
            <a:spcBef>
              <a:spcPct val="0"/>
            </a:spcBef>
            <a:spcAft>
              <a:spcPct val="35000"/>
            </a:spcAft>
            <a:buNone/>
          </a:pPr>
          <a:endParaRPr lang="en-US" b="1" kern="1200" dirty="0"/>
        </a:p>
      </dsp:txBody>
      <dsp:txXfrm>
        <a:off x="5954309" y="2283816"/>
        <a:ext cx="1523376" cy="1508674"/>
      </dsp:txXfrm>
    </dsp:sp>
    <dsp:sp modelId="{818DD525-F530-43C6-9607-2F13A8E4DA2C}">
      <dsp:nvSpPr>
        <dsp:cNvPr id="0" name=""/>
        <dsp:cNvSpPr/>
      </dsp:nvSpPr>
      <dsp:spPr>
        <a:xfrm rot="20848127">
          <a:off x="5531924" y="1133724"/>
          <a:ext cx="289824" cy="21037"/>
        </a:xfrm>
        <a:custGeom>
          <a:avLst/>
          <a:gdLst/>
          <a:ahLst/>
          <a:cxnLst/>
          <a:rect l="0" t="0" r="0" b="0"/>
          <a:pathLst>
            <a:path>
              <a:moveTo>
                <a:pt x="0" y="10518"/>
              </a:moveTo>
              <a:lnTo>
                <a:pt x="289824" y="10518"/>
              </a:lnTo>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669590" y="1136997"/>
        <a:ext cx="14491" cy="14491"/>
      </dsp:txXfrm>
    </dsp:sp>
    <dsp:sp modelId="{032146B6-2557-462F-B6A5-4AD40CD7599D}">
      <dsp:nvSpPr>
        <dsp:cNvPr id="0" name=""/>
        <dsp:cNvSpPr/>
      </dsp:nvSpPr>
      <dsp:spPr>
        <a:xfrm>
          <a:off x="5796513" y="0"/>
          <a:ext cx="1828804" cy="1828804"/>
        </a:xfrm>
        <a:prstGeom prst="ellipse">
          <a:avLst/>
        </a:prstGeom>
        <a:gradFill rotWithShape="0">
          <a:gsLst>
            <a:gs pos="0">
              <a:schemeClr val="accent5">
                <a:hueOff val="10519420"/>
                <a:satOff val="31363"/>
                <a:lumOff val="-47256"/>
                <a:alphaOff val="0"/>
                <a:shade val="45000"/>
                <a:satMod val="155000"/>
              </a:schemeClr>
            </a:gs>
            <a:gs pos="60000">
              <a:schemeClr val="accent5">
                <a:hueOff val="10519420"/>
                <a:satOff val="31363"/>
                <a:lumOff val="-47256"/>
                <a:alphaOff val="0"/>
                <a:shade val="95000"/>
                <a:satMod val="150000"/>
              </a:schemeClr>
            </a:gs>
            <a:gs pos="100000">
              <a:schemeClr val="accent5">
                <a:hueOff val="10519420"/>
                <a:satOff val="31363"/>
                <a:lumOff val="-47256"/>
                <a:alphaOff val="0"/>
                <a:tint val="87000"/>
                <a:satMod val="250000"/>
              </a:schemeClr>
            </a:gs>
          </a:gsLst>
          <a:lin ang="16200000" scaled="0"/>
        </a:gradFill>
        <a:ln>
          <a:noFill/>
        </a:ln>
        <a:effectLst>
          <a:outerShdw blurRad="65500" dist="381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Attributed to individual or multiple teachers of record</a:t>
          </a:r>
        </a:p>
      </dsp:txBody>
      <dsp:txXfrm>
        <a:off x="6064335" y="267822"/>
        <a:ext cx="1293160" cy="1293160"/>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07E8BB29-ED1F-4FAF-AA2D-0CC182FA5418}" type="datetimeFigureOut">
              <a:rPr lang="en-US" smtClean="0"/>
              <a:t>9/25/2018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297B9F99-34CC-499F-92AE-F650F2C6C636}" type="slidenum">
              <a:rPr lang="en-US" smtClean="0"/>
              <a:t>‹#›</a:t>
            </a:fld>
            <a:endParaRPr lang="en-US" dirty="0"/>
          </a:p>
        </p:txBody>
      </p:sp>
    </p:spTree>
    <p:extLst>
      <p:ext uri="{BB962C8B-B14F-4D97-AF65-F5344CB8AC3E}">
        <p14:creationId xmlns:p14="http://schemas.microsoft.com/office/powerpoint/2010/main" val="31071921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2C1FCE2A-F7A5-407A-84EA-23F5655C32B4}" type="datetimeFigureOut">
              <a:rPr lang="en-US" smtClean="0"/>
              <a:t>9/25/2018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505DFD18-BE96-4E10-B639-C8CD271B4970}" type="slidenum">
              <a:rPr lang="en-US" smtClean="0"/>
              <a:t>‹#›</a:t>
            </a:fld>
            <a:endParaRPr lang="en-US" dirty="0"/>
          </a:p>
        </p:txBody>
      </p:sp>
    </p:spTree>
    <p:extLst>
      <p:ext uri="{BB962C8B-B14F-4D97-AF65-F5344CB8AC3E}">
        <p14:creationId xmlns:p14="http://schemas.microsoft.com/office/powerpoint/2010/main" val="260422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2</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a:t>
            </a:r>
            <a:r>
              <a:rPr lang="en-US" baseline="0" dirty="0"/>
              <a:t> note the purposes and applications as a point of distinction between the SLO and IEP and also to point out the value in an SLO. </a:t>
            </a:r>
            <a:r>
              <a:rPr lang="en-US" baseline="0" dirty="0" err="1"/>
              <a:t>SpEd</a:t>
            </a:r>
            <a:r>
              <a:rPr lang="en-US" baseline="0" dirty="0"/>
              <a:t> teachers will need to produce both IEPs and student growth targets for PEPG; they may work in a system that employs the SLO framework for the student growth targets</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13</a:t>
            </a:fld>
            <a:endParaRPr lang="en-US" dirty="0"/>
          </a:p>
        </p:txBody>
      </p:sp>
    </p:spTree>
    <p:extLst>
      <p:ext uri="{BB962C8B-B14F-4D97-AF65-F5344CB8AC3E}">
        <p14:creationId xmlns:p14="http://schemas.microsoft.com/office/powerpoint/2010/main" val="2855738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Mention that the term SLO is often used interchangeably with growth</a:t>
            </a:r>
            <a:r>
              <a:rPr lang="en-US" baseline="0" dirty="0"/>
              <a:t> target; participants should be familiar with the term</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14</a:t>
            </a:fld>
            <a:endParaRPr lang="en-US" dirty="0"/>
          </a:p>
        </p:txBody>
      </p:sp>
    </p:spTree>
    <p:extLst>
      <p:ext uri="{BB962C8B-B14F-4D97-AF65-F5344CB8AC3E}">
        <p14:creationId xmlns:p14="http://schemas.microsoft.com/office/powerpoint/2010/main" val="103066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15</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16</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17</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18</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sz="1600" dirty="0">
              <a:latin typeface="Century Gothic" panose="020B0502020202020204" pitchFamily="34" charset="0"/>
            </a:endParaRPr>
          </a:p>
        </p:txBody>
      </p:sp>
      <p:sp>
        <p:nvSpPr>
          <p:cNvPr id="4" name="Slide Number Placeholder 3"/>
          <p:cNvSpPr>
            <a:spLocks noGrp="1"/>
          </p:cNvSpPr>
          <p:nvPr>
            <p:ph type="sldNum" sz="quarter" idx="10"/>
          </p:nvPr>
        </p:nvSpPr>
        <p:spPr/>
        <p:txBody>
          <a:bodyPr/>
          <a:lstStyle/>
          <a:p>
            <a:fld id="{505DFD18-BE96-4E10-B639-C8CD271B4970}" type="slidenum">
              <a:rPr lang="en-US" smtClean="0"/>
              <a:t>26</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participants for additional</a:t>
            </a:r>
            <a:r>
              <a:rPr lang="en-US" baseline="0" dirty="0"/>
              <a:t> considerations</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31</a:t>
            </a:fld>
            <a:endParaRPr lang="en-US" dirty="0"/>
          </a:p>
        </p:txBody>
      </p:sp>
    </p:spTree>
    <p:extLst>
      <p:ext uri="{BB962C8B-B14F-4D97-AF65-F5344CB8AC3E}">
        <p14:creationId xmlns:p14="http://schemas.microsoft.com/office/powerpoint/2010/main" val="3915922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32</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3</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4</a:t>
            </a:fld>
            <a:endParaRPr lang="en-US" dirty="0"/>
          </a:p>
        </p:txBody>
      </p:sp>
    </p:spTree>
    <p:extLst>
      <p:ext uri="{BB962C8B-B14F-4D97-AF65-F5344CB8AC3E}">
        <p14:creationId xmlns:p14="http://schemas.microsoft.com/office/powerpoint/2010/main" val="369869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6</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7</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8</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r>
              <a:rPr lang="en-US" dirty="0"/>
              <a:t>Next slides</a:t>
            </a:r>
            <a:r>
              <a:rPr lang="en-US" baseline="0" dirty="0"/>
              <a:t> provide quick overview of the SLO (last bullet)</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9</a:t>
            </a:fld>
            <a:endParaRPr lang="en-US" dirty="0"/>
          </a:p>
        </p:txBody>
      </p:sp>
    </p:spTree>
    <p:extLst>
      <p:ext uri="{BB962C8B-B14F-4D97-AF65-F5344CB8AC3E}">
        <p14:creationId xmlns:p14="http://schemas.microsoft.com/office/powerpoint/2010/main" val="4131081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term SLO is often used interchangeably with growth</a:t>
            </a:r>
            <a:r>
              <a:rPr lang="en-US" baseline="0" dirty="0"/>
              <a:t> target; participants should be familiar with the term and the applications of the SLO. The next three slides provide this clarity.</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10</a:t>
            </a:fld>
            <a:endParaRPr lang="en-US" dirty="0"/>
          </a:p>
        </p:txBody>
      </p:sp>
    </p:spTree>
    <p:extLst>
      <p:ext uri="{BB962C8B-B14F-4D97-AF65-F5344CB8AC3E}">
        <p14:creationId xmlns:p14="http://schemas.microsoft.com/office/powerpoint/2010/main" val="103066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266">
              <a:defRPr/>
            </a:pPr>
            <a:r>
              <a:rPr lang="en-US" dirty="0"/>
              <a:t>Next slides</a:t>
            </a:r>
            <a:r>
              <a:rPr lang="en-US" baseline="0" dirty="0"/>
              <a:t> provide quick overview of the SLO (last bullet)</a:t>
            </a:r>
            <a:endParaRPr lang="en-US" dirty="0"/>
          </a:p>
        </p:txBody>
      </p:sp>
      <p:sp>
        <p:nvSpPr>
          <p:cNvPr id="4" name="Slide Number Placeholder 3"/>
          <p:cNvSpPr>
            <a:spLocks noGrp="1"/>
          </p:cNvSpPr>
          <p:nvPr>
            <p:ph type="sldNum" sz="quarter" idx="10"/>
          </p:nvPr>
        </p:nvSpPr>
        <p:spPr/>
        <p:txBody>
          <a:bodyPr/>
          <a:lstStyle/>
          <a:p>
            <a:fld id="{505DFD18-BE96-4E10-B639-C8CD271B4970}" type="slidenum">
              <a:rPr lang="en-US" smtClean="0"/>
              <a:t>11</a:t>
            </a:fld>
            <a:endParaRPr lang="en-US" dirty="0"/>
          </a:p>
        </p:txBody>
      </p:sp>
    </p:spTree>
    <p:extLst>
      <p:ext uri="{BB962C8B-B14F-4D97-AF65-F5344CB8AC3E}">
        <p14:creationId xmlns:p14="http://schemas.microsoft.com/office/powerpoint/2010/main" val="41310814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752600"/>
            <a:ext cx="7772400" cy="1470025"/>
          </a:xfrm>
        </p:spPr>
        <p:txBody>
          <a:bodyPr/>
          <a:lstStyle>
            <a:lvl1pPr algn="ctr">
              <a:defRPr sz="3200">
                <a:solidFill>
                  <a:schemeClr val="bg1"/>
                </a:solidFill>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1371600" y="4437131"/>
            <a:ext cx="6400800" cy="1600200"/>
          </a:xfrm>
        </p:spPr>
        <p:txBody>
          <a:bodyPr/>
          <a:lstStyle>
            <a:lvl1pPr marL="0" indent="0" algn="ctr">
              <a:buFontTx/>
              <a:buNone/>
              <a:defRPr sz="2000" b="1"/>
            </a:lvl1pPr>
          </a:lstStyle>
          <a:p>
            <a:pPr lvl="0"/>
            <a:r>
              <a:rPr lang="en-US" altLang="en-US" noProof="0" dirty="0"/>
              <a:t>Click to edit Master subtitle style</a:t>
            </a:r>
          </a:p>
        </p:txBody>
      </p:sp>
      <p:pic>
        <p:nvPicPr>
          <p:cNvPr id="3081" name="Picture 9" descr="official01R-2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extLst>
            <a:ext uri="{909E8E84-426E-40DD-AFC4-6F175D3DCCD1}">
              <a14:hiddenFill xmlns:a14="http://schemas.microsoft.com/office/drawing/2010/main">
                <a:solidFill>
                  <a:srgbClr val="FFFFFF"/>
                </a:solidFill>
              </a14:hiddenFill>
            </a:ext>
          </a:extLst>
        </p:spPr>
      </p:pic>
      <p:sp>
        <p:nvSpPr>
          <p:cNvPr id="9" name="Action Button: Custom 8">
            <a:hlinkClick r:id="" action="ppaction://hlinkshowjump?jump=firstslide" highlightClick="1"/>
          </p:cNvPr>
          <p:cNvSpPr/>
          <p:nvPr userDrawn="1"/>
        </p:nvSpPr>
        <p:spPr>
          <a:xfrm>
            <a:off x="4114800" y="6168776"/>
            <a:ext cx="914400" cy="292608"/>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276600" y="6251575"/>
            <a:ext cx="2209800" cy="476250"/>
          </a:xfrm>
          <a:prstGeom prst="rect">
            <a:avLst/>
          </a:prstGeom>
        </p:spPr>
        <p:txBody>
          <a:bodyPr/>
          <a:lstStyle>
            <a:lvl1pPr>
              <a:defRPr/>
            </a:lvl1pPr>
          </a:lstStyle>
          <a:p>
            <a:endParaRPr lang="en-US" altLang="en-US" dirty="0"/>
          </a:p>
        </p:txBody>
      </p:sp>
      <p:sp>
        <p:nvSpPr>
          <p:cNvPr id="6" name="Slide Number Placeholder 5"/>
          <p:cNvSpPr>
            <a:spLocks noGrp="1"/>
          </p:cNvSpPr>
          <p:nvPr>
            <p:ph type="sldNum" sz="quarter" idx="11"/>
          </p:nvPr>
        </p:nvSpPr>
        <p:spPr>
          <a:xfrm>
            <a:off x="7620000" y="6245225"/>
            <a:ext cx="1066800" cy="476250"/>
          </a:xfrm>
          <a:prstGeom prst="rect">
            <a:avLst/>
          </a:prstGeom>
        </p:spPr>
        <p:txBody>
          <a:bodyPr/>
          <a:lstStyle>
            <a:lvl1pPr>
              <a:defRPr/>
            </a:lvl1pPr>
          </a:lstStyle>
          <a:p>
            <a:fld id="{C63B1CC7-FABE-4149-958A-B3889B9E71D0}" type="slidenum">
              <a:rPr lang="en-US" altLang="en-US"/>
              <a:pPr/>
              <a:t>‹#›</a:t>
            </a:fld>
            <a:endParaRPr lang="en-US" altLang="en-US" dirty="0"/>
          </a:p>
        </p:txBody>
      </p:sp>
    </p:spTree>
    <p:extLst>
      <p:ext uri="{BB962C8B-B14F-4D97-AF65-F5344CB8AC3E}">
        <p14:creationId xmlns:p14="http://schemas.microsoft.com/office/powerpoint/2010/main" val="305052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3276600" y="6251575"/>
            <a:ext cx="2209800" cy="476250"/>
          </a:xfrm>
          <a:prstGeom prst="rect">
            <a:avLst/>
          </a:prstGeom>
        </p:spPr>
        <p:txBody>
          <a:bodyPr/>
          <a:lstStyle>
            <a:lvl1pPr>
              <a:defRPr/>
            </a:lvl1pPr>
          </a:lstStyle>
          <a:p>
            <a:endParaRPr lang="en-US" altLang="en-US" dirty="0"/>
          </a:p>
        </p:txBody>
      </p:sp>
      <p:sp>
        <p:nvSpPr>
          <p:cNvPr id="5" name="Slide Number Placeholder 4"/>
          <p:cNvSpPr>
            <a:spLocks noGrp="1"/>
          </p:cNvSpPr>
          <p:nvPr>
            <p:ph type="sldNum" sz="quarter" idx="11"/>
          </p:nvPr>
        </p:nvSpPr>
        <p:spPr>
          <a:xfrm>
            <a:off x="7620000" y="6245225"/>
            <a:ext cx="1066800" cy="476250"/>
          </a:xfrm>
          <a:prstGeom prst="rect">
            <a:avLst/>
          </a:prstGeom>
        </p:spPr>
        <p:txBody>
          <a:bodyPr/>
          <a:lstStyle>
            <a:lvl1pPr>
              <a:defRPr/>
            </a:lvl1pPr>
          </a:lstStyle>
          <a:p>
            <a:fld id="{AB10135F-B243-41E1-8E5B-1033FAD3B7E6}" type="slidenum">
              <a:rPr lang="en-US" altLang="en-US"/>
              <a:pPr/>
              <a:t>‹#›</a:t>
            </a:fld>
            <a:endParaRPr lang="en-US" altLang="en-US" dirty="0"/>
          </a:p>
        </p:txBody>
      </p:sp>
    </p:spTree>
    <p:extLst>
      <p:ext uri="{BB962C8B-B14F-4D97-AF65-F5344CB8AC3E}">
        <p14:creationId xmlns:p14="http://schemas.microsoft.com/office/powerpoint/2010/main" val="2685862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3276600" y="6251575"/>
            <a:ext cx="2209800" cy="476250"/>
          </a:xfrm>
          <a:prstGeom prst="rect">
            <a:avLst/>
          </a:prstGeom>
        </p:spPr>
        <p:txBody>
          <a:bodyPr/>
          <a:lstStyle>
            <a:lvl1pPr>
              <a:defRPr/>
            </a:lvl1pPr>
          </a:lstStyle>
          <a:p>
            <a:endParaRPr lang="en-US" altLang="en-US" dirty="0"/>
          </a:p>
        </p:txBody>
      </p:sp>
      <p:sp>
        <p:nvSpPr>
          <p:cNvPr id="5" name="Slide Number Placeholder 4"/>
          <p:cNvSpPr>
            <a:spLocks noGrp="1"/>
          </p:cNvSpPr>
          <p:nvPr>
            <p:ph type="sldNum" sz="quarter" idx="11"/>
          </p:nvPr>
        </p:nvSpPr>
        <p:spPr>
          <a:xfrm>
            <a:off x="7620000" y="6245225"/>
            <a:ext cx="1066800" cy="476250"/>
          </a:xfrm>
          <a:prstGeom prst="rect">
            <a:avLst/>
          </a:prstGeom>
        </p:spPr>
        <p:txBody>
          <a:bodyPr/>
          <a:lstStyle>
            <a:lvl1pPr>
              <a:defRPr/>
            </a:lvl1pPr>
          </a:lstStyle>
          <a:p>
            <a:fld id="{C4505F26-EB98-4C78-B862-823CE5E55AA1}" type="slidenum">
              <a:rPr lang="en-US" altLang="en-US"/>
              <a:pPr/>
              <a:t>‹#›</a:t>
            </a:fld>
            <a:endParaRPr lang="en-US" altLang="en-US" dirty="0"/>
          </a:p>
        </p:txBody>
      </p:sp>
    </p:spTree>
    <p:extLst>
      <p:ext uri="{BB962C8B-B14F-4D97-AF65-F5344CB8AC3E}">
        <p14:creationId xmlns:p14="http://schemas.microsoft.com/office/powerpoint/2010/main" val="995935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3576280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1332390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320805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91277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701534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453842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54003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28600"/>
            <a:ext cx="9144000" cy="1371600"/>
          </a:xfrm>
          <a:solidFill>
            <a:schemeClr val="bg1">
              <a:lumMod val="95000"/>
            </a:schemeClr>
          </a:solidFill>
        </p:spPr>
        <p:txBody>
          <a:bodyPr/>
          <a:lstStyle>
            <a:lvl1pPr>
              <a:defRPr sz="1400"/>
            </a:lvl1pPr>
          </a:lstStyle>
          <a:p>
            <a:r>
              <a:rPr lang="en-US" dirty="0"/>
              <a:t>Click to edit Master title style</a:t>
            </a:r>
            <a:br>
              <a:rPr lang="en-US" dirty="0"/>
            </a:br>
            <a:endParaRPr lang="en-US" dirty="0"/>
          </a:p>
        </p:txBody>
      </p:sp>
      <p:sp>
        <p:nvSpPr>
          <p:cNvPr id="4" name="Slide Number Placeholder 3"/>
          <p:cNvSpPr>
            <a:spLocks noGrp="1"/>
          </p:cNvSpPr>
          <p:nvPr>
            <p:ph type="sldNum" sz="quarter" idx="11"/>
          </p:nvPr>
        </p:nvSpPr>
        <p:spPr>
          <a:xfrm>
            <a:off x="7620000" y="6245225"/>
            <a:ext cx="1066800" cy="476250"/>
          </a:xfrm>
          <a:prstGeom prst="rect">
            <a:avLst/>
          </a:prstGeom>
        </p:spPr>
        <p:txBody>
          <a:bodyPr/>
          <a:lstStyle/>
          <a:p>
            <a:fld id="{35457779-13EB-4F7C-9441-FAA10908932F}" type="slidenum">
              <a:rPr lang="en-US" altLang="en-US" smtClean="0"/>
              <a:pPr/>
              <a:t>‹#›</a:t>
            </a:fld>
            <a:endParaRPr lang="en-US" altLang="en-US" dirty="0"/>
          </a:p>
        </p:txBody>
      </p:sp>
      <p:sp>
        <p:nvSpPr>
          <p:cNvPr id="5" name="TextBox 4"/>
          <p:cNvSpPr txBox="1">
            <a:spLocks noChangeAspect="1"/>
          </p:cNvSpPr>
          <p:nvPr userDrawn="1"/>
        </p:nvSpPr>
        <p:spPr>
          <a:xfrm>
            <a:off x="278446" y="1903926"/>
            <a:ext cx="8481506" cy="3811073"/>
          </a:xfrm>
          <a:prstGeom prst="rect">
            <a:avLst/>
          </a:prstGeom>
          <a:noFill/>
        </p:spPr>
        <p:txBody>
          <a:bodyPr wrap="square" rtlCol="0">
            <a:spAutoFit/>
          </a:bodyPr>
          <a:lstStyle/>
          <a:p>
            <a:endParaRPr lang="en-US" dirty="0"/>
          </a:p>
        </p:txBody>
      </p:sp>
      <p:sp>
        <p:nvSpPr>
          <p:cNvPr id="7" name="Table Placeholder 6"/>
          <p:cNvSpPr>
            <a:spLocks noGrp="1" noChangeAspect="1"/>
          </p:cNvSpPr>
          <p:nvPr>
            <p:ph type="tbl" sz="quarter" idx="12"/>
          </p:nvPr>
        </p:nvSpPr>
        <p:spPr>
          <a:xfrm>
            <a:off x="457199" y="1903926"/>
            <a:ext cx="8302625" cy="3730752"/>
          </a:xfrm>
        </p:spPr>
        <p:txBody>
          <a:bodyPr/>
          <a:lstStyle/>
          <a:p>
            <a:endParaRPr lang="en-US" dirty="0"/>
          </a:p>
        </p:txBody>
      </p:sp>
    </p:spTree>
    <p:extLst>
      <p:ext uri="{BB962C8B-B14F-4D97-AF65-F5344CB8AC3E}">
        <p14:creationId xmlns:p14="http://schemas.microsoft.com/office/powerpoint/2010/main" val="37451984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938775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538703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6515286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67E36D-7FE9-4658-A55B-112D22838655}" type="datetimeFigureOut">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1F95FD-8621-4BD3-AC74-CEF59771CDA2}" type="slidenum">
              <a:rPr lang="en-US" smtClean="0"/>
              <a:t>‹#›</a:t>
            </a:fld>
            <a:endParaRPr lang="en-US" dirty="0"/>
          </a:p>
        </p:txBody>
      </p:sp>
    </p:spTree>
    <p:extLst>
      <p:ext uri="{BB962C8B-B14F-4D97-AF65-F5344CB8AC3E}">
        <p14:creationId xmlns:p14="http://schemas.microsoft.com/office/powerpoint/2010/main" val="20468399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8" name="Slide Number Placeholder 7"/>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
        <p:nvSpPr>
          <p:cNvPr id="10" name="Action Button: Forward or Next 9">
            <a:hlinkClick r:id="" action="ppaction://hlinkshowjump?jump=nextslide" highlightClick="1"/>
          </p:cNvPr>
          <p:cNvSpPr/>
          <p:nvPr userDrawn="1"/>
        </p:nvSpPr>
        <p:spPr>
          <a:xfrm>
            <a:off x="7010989" y="5894456"/>
            <a:ext cx="274320" cy="274320"/>
          </a:xfrm>
          <a:prstGeom prst="actionButtonForwardNex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11" name="Action Button: Back or Previous 10">
            <a:hlinkClick r:id="" action="ppaction://hlinkshowjump?jump=lastslideviewed" highlightClick="1"/>
          </p:cNvPr>
          <p:cNvSpPr/>
          <p:nvPr userDrawn="1"/>
        </p:nvSpPr>
        <p:spPr>
          <a:xfrm>
            <a:off x="1828800" y="5897880"/>
            <a:ext cx="274320" cy="274320"/>
          </a:xfrm>
          <a:prstGeom prst="actionButtonBackPrevious">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12" name="Action Button: Custom 11">
            <a:hlinkClick r:id="" action="ppaction://hlinkshowjump?jump=firstslide" highlightClick="1"/>
          </p:cNvPr>
          <p:cNvSpPr/>
          <p:nvPr userDrawn="1"/>
        </p:nvSpPr>
        <p:spPr>
          <a:xfrm>
            <a:off x="4114800" y="6168776"/>
            <a:ext cx="914400" cy="292608"/>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E4BE815E-65D1-40D0-A71C-01E230B202BD}" type="slidenum">
              <a:rPr lang="en-US" altLang="en-US" smtClean="0"/>
              <a:pPr/>
              <a:t>‹#›</a:t>
            </a:fld>
            <a:endParaRPr lang="en-US"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0296632F-F0E7-4877-B295-55C0B32E8676}" type="slidenum">
              <a:rPr lang="en-US" altLang="en-US" smtClean="0"/>
              <a:pPr/>
              <a:t>‹#›</a:t>
            </a:fld>
            <a:endParaRPr lang="en-US"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3B75674D-7B44-4B6F-AAEA-277D8B83E30C}" type="slidenum">
              <a:rPr lang="en-US" altLang="en-US" smtClean="0"/>
              <a:pPr/>
              <a:t>‹#›</a:t>
            </a:fld>
            <a:endParaRPr lang="en-US" altLang="en-US" dirty="0"/>
          </a:p>
        </p:txBody>
      </p:sp>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D7F96A47-521A-448F-9EE7-2933F49481F9}" type="slidenum">
              <a:rPr lang="en-US" altLang="en-US" smtClean="0"/>
              <a:pPr/>
              <a:t>‹#›</a:t>
            </a:fld>
            <a:endParaRPr lang="en-US" altLang="en-US" dirty="0"/>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4B3BCC75-017A-4D59-806F-9F3257E2B336}" type="slidenum">
              <a:rPr lang="en-US" altLang="en-US" smtClean="0"/>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758" y="1219200"/>
            <a:ext cx="9144000" cy="838200"/>
          </a:xfrm>
        </p:spPr>
        <p:txBody>
          <a:bodyPr anchor="t"/>
          <a:lstStyle>
            <a:lvl1pPr algn="ctr">
              <a:defRPr sz="2400" b="1">
                <a:solidFill>
                  <a:srgbClr val="1A354D"/>
                </a:solidFill>
              </a:defRPr>
            </a:lvl1pPr>
          </a:lstStyle>
          <a:p>
            <a:r>
              <a:rPr lang="en-US" dirty="0"/>
              <a:t>Click to edit Master title style</a:t>
            </a:r>
          </a:p>
        </p:txBody>
      </p:sp>
      <p:sp>
        <p:nvSpPr>
          <p:cNvPr id="3" name="Content Placeholder 2"/>
          <p:cNvSpPr>
            <a:spLocks noGrp="1"/>
          </p:cNvSpPr>
          <p:nvPr>
            <p:ph idx="1"/>
          </p:nvPr>
        </p:nvSpPr>
        <p:spPr>
          <a:xfrm>
            <a:off x="228600" y="2133600"/>
            <a:ext cx="8610600" cy="3657600"/>
          </a:xfrm>
        </p:spPr>
        <p:txBody>
          <a:bodyPr/>
          <a:lstStyle>
            <a:lvl1pPr marL="0" indent="0">
              <a:buNone/>
              <a:defRPr sz="2000" baseline="0">
                <a:solidFill>
                  <a:schemeClr val="bg1"/>
                </a:solidFill>
              </a:defRPr>
            </a:lvl1pPr>
            <a:lvl2pPr marL="457200" indent="0">
              <a:buFontTx/>
              <a:buNone/>
              <a:defRPr baseline="0"/>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a:p>
            <a:pPr lvl="0"/>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a:xfrm>
            <a:off x="2514600" y="5562600"/>
            <a:ext cx="4237038" cy="476250"/>
          </a:xfrm>
          <a:prstGeom prst="rect">
            <a:avLst/>
          </a:prstGeom>
        </p:spPr>
        <p:txBody>
          <a:bodyPr/>
          <a:lstStyle>
            <a:lvl1pPr>
              <a:defRPr/>
            </a:lvl1pPr>
          </a:lstStyle>
          <a:p>
            <a:endParaRPr lang="en-US" altLang="en-US" dirty="0"/>
          </a:p>
        </p:txBody>
      </p:sp>
      <p:sp>
        <p:nvSpPr>
          <p:cNvPr id="5" name="Slide Number Placeholder 4"/>
          <p:cNvSpPr>
            <a:spLocks noGrp="1"/>
          </p:cNvSpPr>
          <p:nvPr>
            <p:ph type="sldNum" sz="quarter" idx="11"/>
          </p:nvPr>
        </p:nvSpPr>
        <p:spPr>
          <a:xfrm>
            <a:off x="7620000" y="6245225"/>
            <a:ext cx="1066800" cy="476250"/>
          </a:xfrm>
          <a:prstGeom prst="rect">
            <a:avLst/>
          </a:prstGeom>
        </p:spPr>
        <p:txBody>
          <a:bodyPr/>
          <a:lstStyle>
            <a:lvl1pPr>
              <a:defRPr/>
            </a:lvl1pPr>
          </a:lstStyle>
          <a:p>
            <a:fld id="{E4BE815E-65D1-40D0-A71C-01E230B202BD}" type="slidenum">
              <a:rPr lang="en-US" altLang="en-US"/>
              <a:pPr/>
              <a:t>‹#›</a:t>
            </a:fld>
            <a:endParaRPr lang="en-US" altLang="en-US" dirty="0"/>
          </a:p>
        </p:txBody>
      </p:sp>
    </p:spTree>
    <p:extLst>
      <p:ext uri="{BB962C8B-B14F-4D97-AF65-F5344CB8AC3E}">
        <p14:creationId xmlns:p14="http://schemas.microsoft.com/office/powerpoint/2010/main" val="6289769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31D5E379-4006-484D-BD1F-BF7A79FCCAE4}" type="slidenum">
              <a:rPr lang="en-US" altLang="en-US" smtClean="0"/>
              <a:pPr/>
              <a:t>‹#›</a:t>
            </a:fld>
            <a:endParaRPr lang="en-US"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64DCB691-9CFA-4274-8270-CB832F7F599A}" type="slidenum">
              <a:rPr lang="en-US" altLang="en-US" smtClean="0"/>
              <a:pPr/>
              <a:t>‹#›</a:t>
            </a:fld>
            <a:endParaRPr lang="en-US"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C63B1CC7-FABE-4149-958A-B3889B9E71D0}" type="slidenum">
              <a:rPr lang="en-US" altLang="en-US" smtClean="0"/>
              <a:pPr/>
              <a:t>‹#›</a:t>
            </a:fld>
            <a:endParaRPr lang="en-US"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AB10135F-B243-41E1-8E5B-1033FAD3B7E6}" type="slidenum">
              <a:rPr lang="en-US" altLang="en-US" smtClean="0"/>
              <a:pPr/>
              <a:t>‹#›</a:t>
            </a:fld>
            <a:endParaRPr lang="en-US"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C4505F26-EB98-4C78-B862-823CE5E55AA1}" type="slidenum">
              <a:rPr lang="en-US" altLang="en-US" smtClean="0"/>
              <a:pPr/>
              <a:t>‹#›</a:t>
            </a:fld>
            <a:endParaRPr lang="en-US"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9/25/2018</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
        <p:nvSpPr>
          <p:cNvPr id="15" name="Action Button: Forward or Next 14">
            <a:hlinkClick r:id="" action="ppaction://hlinkshowjump?jump=nextslide" highlightClick="1"/>
          </p:cNvPr>
          <p:cNvSpPr/>
          <p:nvPr userDrawn="1"/>
        </p:nvSpPr>
        <p:spPr>
          <a:xfrm>
            <a:off x="7010989" y="5894456"/>
            <a:ext cx="274320" cy="274320"/>
          </a:xfrm>
          <a:prstGeom prst="actionButtonForwardNex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16" name="Action Button: Back or Previous 15">
            <a:hlinkClick r:id="" action="ppaction://hlinkshowjump?jump=lastslideviewed" highlightClick="1"/>
          </p:cNvPr>
          <p:cNvSpPr/>
          <p:nvPr userDrawn="1"/>
        </p:nvSpPr>
        <p:spPr>
          <a:xfrm>
            <a:off x="1828800" y="5897880"/>
            <a:ext cx="274320" cy="274320"/>
          </a:xfrm>
          <a:prstGeom prst="actionButtonBackPrevious">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17" name="Action Button: Custom 16">
            <a:hlinkClick r:id="" action="ppaction://hlinkshowjump?jump=firstslide" highlightClick="1"/>
          </p:cNvPr>
          <p:cNvSpPr/>
          <p:nvPr userDrawn="1"/>
        </p:nvSpPr>
        <p:spPr>
          <a:xfrm>
            <a:off x="4114800" y="6168776"/>
            <a:ext cx="914400" cy="292608"/>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59A7B8-0EC4-44C9-AFEF-25E144F11C06}" type="datetime1">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E4BE815E-65D1-40D0-A71C-01E230B202BD}" type="slidenum">
              <a:rPr lang="en-US" altLang="en-US" smtClean="0"/>
              <a:pPr/>
              <a:t>‹#›</a:t>
            </a:fld>
            <a:endParaRPr lang="en-US"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9/25/2018</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0296632F-F0E7-4877-B295-55C0B32E8676}" type="slidenum">
              <a:rPr lang="en-US" altLang="en-US" smtClean="0"/>
              <a:pPr/>
              <a:t>‹#›</a:t>
            </a:fld>
            <a:endParaRPr lang="en-US" alt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9/25/2018</a:t>
            </a:fld>
            <a:endParaRPr lang="en-US"/>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3B75674D-7B44-4B6F-AAEA-277D8B83E30C}" type="slidenum">
              <a:rPr lang="en-US" altLang="en-US" smtClean="0"/>
              <a:pPr/>
              <a:t>‹#›</a:t>
            </a:fld>
            <a:endParaRPr lang="en-US"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9/25/2018</a:t>
            </a:fld>
            <a:endParaRPr lang="en-US"/>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D7F96A47-521A-448F-9EE7-2933F49481F9}" type="slidenum">
              <a:rPr lang="en-US" altLang="en-US" smtClean="0"/>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a:xfrm>
            <a:off x="3048000" y="5715000"/>
            <a:ext cx="2209800" cy="476250"/>
          </a:xfrm>
          <a:prstGeom prst="rect">
            <a:avLst/>
          </a:prstGeom>
        </p:spPr>
        <p:txBody>
          <a:bodyPr/>
          <a:lstStyle>
            <a:lvl1pPr>
              <a:defRPr/>
            </a:lvl1pPr>
          </a:lstStyle>
          <a:p>
            <a:endParaRPr lang="en-US" altLang="en-US" dirty="0"/>
          </a:p>
        </p:txBody>
      </p:sp>
      <p:sp>
        <p:nvSpPr>
          <p:cNvPr id="5" name="Slide Number Placeholder 4"/>
          <p:cNvSpPr>
            <a:spLocks noGrp="1"/>
          </p:cNvSpPr>
          <p:nvPr>
            <p:ph type="sldNum" sz="quarter" idx="11"/>
          </p:nvPr>
        </p:nvSpPr>
        <p:spPr>
          <a:xfrm>
            <a:off x="7620000" y="6245225"/>
            <a:ext cx="1066800" cy="476250"/>
          </a:xfrm>
          <a:prstGeom prst="rect">
            <a:avLst/>
          </a:prstGeom>
        </p:spPr>
        <p:txBody>
          <a:bodyPr/>
          <a:lstStyle>
            <a:lvl1pPr>
              <a:defRPr/>
            </a:lvl1pPr>
          </a:lstStyle>
          <a:p>
            <a:fld id="{0296632F-F0E7-4877-B295-55C0B32E8676}" type="slidenum">
              <a:rPr lang="en-US" altLang="en-US"/>
              <a:pPr/>
              <a:t>‹#›</a:t>
            </a:fld>
            <a:endParaRPr lang="en-US" altLang="en-US" dirty="0"/>
          </a:p>
        </p:txBody>
      </p:sp>
    </p:spTree>
    <p:extLst>
      <p:ext uri="{BB962C8B-B14F-4D97-AF65-F5344CB8AC3E}">
        <p14:creationId xmlns:p14="http://schemas.microsoft.com/office/powerpoint/2010/main" val="42204633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0D3E6-EF16-4488-94A4-211508FE4682}" type="datetime1">
              <a:rPr lang="en-US" smtClean="0"/>
              <a:pPr/>
              <a:t>9/25/2018</a:t>
            </a:fld>
            <a:endParaRPr lang="en-US"/>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4B3BCC75-017A-4D59-806F-9F3257E2B336}" type="slidenum">
              <a:rPr lang="en-US" altLang="en-US" smtClean="0"/>
              <a:pPr/>
              <a:t>‹#›</a:t>
            </a:fld>
            <a:endParaRPr lang="en-US"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9/25/2018</a:t>
            </a:fld>
            <a:endParaRPr lang="en-US"/>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31D5E379-4006-484D-BD1F-BF7A79FCCAE4}" type="slidenum">
              <a:rPr lang="en-US" altLang="en-US" smtClean="0"/>
              <a:pPr/>
              <a:t>‹#›</a:t>
            </a:fld>
            <a:endParaRPr lang="en-US"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9/25/2018</a:t>
            </a:fld>
            <a:endParaRPr lang="en-US"/>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64DCB691-9CFA-4274-8270-CB832F7F599A}" type="slidenum">
              <a:rPr lang="en-US" altLang="en-US" smtClean="0"/>
              <a:pPr/>
              <a:t>‹#›</a:t>
            </a:fld>
            <a:endParaRPr lang="en-US" alt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9/25/2018</a:t>
            </a:fld>
            <a:endParaRPr lang="en-US"/>
          </a:p>
        </p:txBody>
      </p:sp>
      <p:sp>
        <p:nvSpPr>
          <p:cNvPr id="7" name="Slide Number Placeholder 6"/>
          <p:cNvSpPr>
            <a:spLocks noGrp="1"/>
          </p:cNvSpPr>
          <p:nvPr>
            <p:ph type="sldNum" sz="quarter" idx="12"/>
          </p:nvPr>
        </p:nvSpPr>
        <p:spPr/>
        <p:txBody>
          <a:bodyPr/>
          <a:lstStyle/>
          <a:p>
            <a:fld id="{C63B1CC7-FABE-4149-958A-B3889B9E71D0}" type="slidenum">
              <a:rPr lang="en-US" altLang="en-US" smtClean="0"/>
              <a:pPr/>
              <a:t>‹#›</a:t>
            </a:fld>
            <a:endParaRPr lang="en-US" alt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lt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785C6-EBAF-49D5-AD4D-BABF4DFAAD59}" type="datetime1">
              <a:rPr lang="en-US" smtClean="0"/>
              <a:pPr/>
              <a:t>9/25/2018</a:t>
            </a:fld>
            <a:endParaRPr lang="en-US"/>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AB10135F-B243-41E1-8E5B-1033FAD3B7E6}" type="slidenum">
              <a:rPr lang="en-US" altLang="en-US" smtClean="0"/>
              <a:pPr/>
              <a:t>‹#›</a:t>
            </a:fld>
            <a:endParaRPr lang="en-US" alt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9/25/2018</a:t>
            </a:fld>
            <a:endParaRPr 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C4505F26-EB98-4C78-B862-823CE5E55AA1}" type="slidenum">
              <a:rPr lang="en-US" altLang="en-US" smtClean="0"/>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47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47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0"/>
          </p:nvPr>
        </p:nvSpPr>
        <p:spPr>
          <a:xfrm>
            <a:off x="2667000" y="6248400"/>
            <a:ext cx="2209800" cy="476250"/>
          </a:xfrm>
          <a:prstGeom prst="rect">
            <a:avLst/>
          </a:prstGeom>
        </p:spPr>
        <p:txBody>
          <a:bodyPr/>
          <a:lstStyle>
            <a:lvl1pPr>
              <a:defRPr/>
            </a:lvl1pPr>
          </a:lstStyle>
          <a:p>
            <a:endParaRPr lang="en-US" altLang="en-US" dirty="0"/>
          </a:p>
        </p:txBody>
      </p:sp>
      <p:sp>
        <p:nvSpPr>
          <p:cNvPr id="6" name="Slide Number Placeholder 5"/>
          <p:cNvSpPr>
            <a:spLocks noGrp="1"/>
          </p:cNvSpPr>
          <p:nvPr>
            <p:ph type="sldNum" sz="quarter" idx="11"/>
          </p:nvPr>
        </p:nvSpPr>
        <p:spPr>
          <a:xfrm>
            <a:off x="7620000" y="6245225"/>
            <a:ext cx="1066800" cy="476250"/>
          </a:xfrm>
          <a:prstGeom prst="rect">
            <a:avLst/>
          </a:prstGeom>
        </p:spPr>
        <p:txBody>
          <a:bodyPr/>
          <a:lstStyle>
            <a:lvl1pPr>
              <a:defRPr/>
            </a:lvl1pPr>
          </a:lstStyle>
          <a:p>
            <a:fld id="{3B75674D-7B44-4B6F-AAEA-277D8B83E30C}" type="slidenum">
              <a:rPr lang="en-US" altLang="en-US"/>
              <a:pPr/>
              <a:t>‹#›</a:t>
            </a:fld>
            <a:endParaRPr lang="en-US" altLang="en-US" dirty="0"/>
          </a:p>
        </p:txBody>
      </p:sp>
    </p:spTree>
    <p:extLst>
      <p:ext uri="{BB962C8B-B14F-4D97-AF65-F5344CB8AC3E}">
        <p14:creationId xmlns:p14="http://schemas.microsoft.com/office/powerpoint/2010/main" val="1110519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p:cNvSpPr>
            <a:spLocks noGrp="1"/>
          </p:cNvSpPr>
          <p:nvPr>
            <p:ph type="ftr" sz="quarter" idx="10"/>
          </p:nvPr>
        </p:nvSpPr>
        <p:spPr>
          <a:xfrm>
            <a:off x="2895600" y="6381750"/>
            <a:ext cx="2209800" cy="476250"/>
          </a:xfrm>
          <a:prstGeom prst="rect">
            <a:avLst/>
          </a:prstGeom>
        </p:spPr>
        <p:txBody>
          <a:bodyPr/>
          <a:lstStyle>
            <a:lvl1pPr>
              <a:defRPr/>
            </a:lvl1pPr>
          </a:lstStyle>
          <a:p>
            <a:endParaRPr lang="en-US" altLang="en-US" dirty="0"/>
          </a:p>
        </p:txBody>
      </p:sp>
      <p:sp>
        <p:nvSpPr>
          <p:cNvPr id="8" name="Slide Number Placeholder 7"/>
          <p:cNvSpPr>
            <a:spLocks noGrp="1"/>
          </p:cNvSpPr>
          <p:nvPr>
            <p:ph type="sldNum" sz="quarter" idx="11"/>
          </p:nvPr>
        </p:nvSpPr>
        <p:spPr>
          <a:xfrm>
            <a:off x="7620000" y="6245225"/>
            <a:ext cx="1066800" cy="476250"/>
          </a:xfrm>
          <a:prstGeom prst="rect">
            <a:avLst/>
          </a:prstGeom>
        </p:spPr>
        <p:txBody>
          <a:bodyPr/>
          <a:lstStyle>
            <a:lvl1pPr>
              <a:defRPr/>
            </a:lvl1pPr>
          </a:lstStyle>
          <a:p>
            <a:fld id="{D7F96A47-521A-448F-9EE7-2933F49481F9}" type="slidenum">
              <a:rPr lang="en-US" altLang="en-US"/>
              <a:pPr/>
              <a:t>‹#›</a:t>
            </a:fld>
            <a:endParaRPr lang="en-US" altLang="en-US" dirty="0"/>
          </a:p>
        </p:txBody>
      </p:sp>
    </p:spTree>
    <p:extLst>
      <p:ext uri="{BB962C8B-B14F-4D97-AF65-F5344CB8AC3E}">
        <p14:creationId xmlns:p14="http://schemas.microsoft.com/office/powerpoint/2010/main" val="289101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2743200" y="6357366"/>
            <a:ext cx="2209800" cy="476250"/>
          </a:xfrm>
          <a:prstGeom prst="rect">
            <a:avLst/>
          </a:prstGeom>
        </p:spPr>
        <p:txBody>
          <a:bodyPr/>
          <a:lstStyle>
            <a:lvl1pPr>
              <a:defRPr/>
            </a:lvl1pPr>
          </a:lstStyle>
          <a:p>
            <a:endParaRPr lang="en-US" altLang="en-US" dirty="0"/>
          </a:p>
        </p:txBody>
      </p:sp>
      <p:sp>
        <p:nvSpPr>
          <p:cNvPr id="4" name="Slide Number Placeholder 3"/>
          <p:cNvSpPr>
            <a:spLocks noGrp="1"/>
          </p:cNvSpPr>
          <p:nvPr>
            <p:ph type="sldNum" sz="quarter" idx="11"/>
          </p:nvPr>
        </p:nvSpPr>
        <p:spPr>
          <a:xfrm>
            <a:off x="7620000" y="6245225"/>
            <a:ext cx="1066800" cy="476250"/>
          </a:xfrm>
          <a:prstGeom prst="rect">
            <a:avLst/>
          </a:prstGeom>
        </p:spPr>
        <p:txBody>
          <a:bodyPr/>
          <a:lstStyle>
            <a:lvl1pPr>
              <a:defRPr/>
            </a:lvl1pPr>
          </a:lstStyle>
          <a:p>
            <a:fld id="{4B3BCC75-017A-4D59-806F-9F3257E2B336}" type="slidenum">
              <a:rPr lang="en-US" altLang="en-US"/>
              <a:pPr/>
              <a:t>‹#›</a:t>
            </a:fld>
            <a:endParaRPr lang="en-US" altLang="en-US" dirty="0"/>
          </a:p>
        </p:txBody>
      </p:sp>
    </p:spTree>
    <p:extLst>
      <p:ext uri="{BB962C8B-B14F-4D97-AF65-F5344CB8AC3E}">
        <p14:creationId xmlns:p14="http://schemas.microsoft.com/office/powerpoint/2010/main" val="3599980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276600" y="6251575"/>
            <a:ext cx="2209800" cy="476250"/>
          </a:xfrm>
          <a:prstGeom prst="rect">
            <a:avLst/>
          </a:prstGeom>
        </p:spPr>
        <p:txBody>
          <a:bodyPr/>
          <a:lstStyle>
            <a:lvl1pPr>
              <a:defRPr/>
            </a:lvl1pPr>
          </a:lstStyle>
          <a:p>
            <a:endParaRPr lang="en-US" altLang="en-US" dirty="0"/>
          </a:p>
        </p:txBody>
      </p:sp>
      <p:sp>
        <p:nvSpPr>
          <p:cNvPr id="3" name="Slide Number Placeholder 2"/>
          <p:cNvSpPr>
            <a:spLocks noGrp="1"/>
          </p:cNvSpPr>
          <p:nvPr>
            <p:ph type="sldNum" sz="quarter" idx="11"/>
          </p:nvPr>
        </p:nvSpPr>
        <p:spPr>
          <a:xfrm>
            <a:off x="7620000" y="6245225"/>
            <a:ext cx="1066800" cy="476250"/>
          </a:xfrm>
          <a:prstGeom prst="rect">
            <a:avLst/>
          </a:prstGeom>
        </p:spPr>
        <p:txBody>
          <a:bodyPr/>
          <a:lstStyle>
            <a:lvl1pPr>
              <a:defRPr/>
            </a:lvl1pPr>
          </a:lstStyle>
          <a:p>
            <a:fld id="{31D5E379-4006-484D-BD1F-BF7A79FCCAE4}" type="slidenum">
              <a:rPr lang="en-US" altLang="en-US"/>
              <a:pPr/>
              <a:t>‹#›</a:t>
            </a:fld>
            <a:endParaRPr lang="en-US" altLang="en-US" dirty="0"/>
          </a:p>
        </p:txBody>
      </p:sp>
    </p:spTree>
    <p:extLst>
      <p:ext uri="{BB962C8B-B14F-4D97-AF65-F5344CB8AC3E}">
        <p14:creationId xmlns:p14="http://schemas.microsoft.com/office/powerpoint/2010/main" val="269964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276600" y="6251575"/>
            <a:ext cx="2209800" cy="476250"/>
          </a:xfrm>
          <a:prstGeom prst="rect">
            <a:avLst/>
          </a:prstGeom>
        </p:spPr>
        <p:txBody>
          <a:bodyPr/>
          <a:lstStyle>
            <a:lvl1pPr>
              <a:defRPr/>
            </a:lvl1pPr>
          </a:lstStyle>
          <a:p>
            <a:endParaRPr lang="en-US" altLang="en-US" dirty="0"/>
          </a:p>
        </p:txBody>
      </p:sp>
      <p:sp>
        <p:nvSpPr>
          <p:cNvPr id="6" name="Slide Number Placeholder 5"/>
          <p:cNvSpPr>
            <a:spLocks noGrp="1"/>
          </p:cNvSpPr>
          <p:nvPr>
            <p:ph type="sldNum" sz="quarter" idx="11"/>
          </p:nvPr>
        </p:nvSpPr>
        <p:spPr>
          <a:xfrm>
            <a:off x="7620000" y="6245225"/>
            <a:ext cx="1066800" cy="476250"/>
          </a:xfrm>
          <a:prstGeom prst="rect">
            <a:avLst/>
          </a:prstGeom>
        </p:spPr>
        <p:txBody>
          <a:bodyPr/>
          <a:lstStyle>
            <a:lvl1pPr>
              <a:defRPr/>
            </a:lvl1pPr>
          </a:lstStyle>
          <a:p>
            <a:fld id="{64DCB691-9CFA-4274-8270-CB832F7F599A}" type="slidenum">
              <a:rPr lang="en-US" altLang="en-US"/>
              <a:pPr/>
              <a:t>‹#›</a:t>
            </a:fld>
            <a:endParaRPr lang="en-US" altLang="en-US" dirty="0"/>
          </a:p>
        </p:txBody>
      </p:sp>
    </p:spTree>
    <p:extLst>
      <p:ext uri="{BB962C8B-B14F-4D97-AF65-F5344CB8AC3E}">
        <p14:creationId xmlns:p14="http://schemas.microsoft.com/office/powerpoint/2010/main" val="1531749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12954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228600" y="1600200"/>
            <a:ext cx="86868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1" name="Picture 7" descr="official01R-200"/>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extLst>
            <a:ext uri="{909E8E84-426E-40DD-AFC4-6F175D3DCCD1}">
              <a14:hiddenFill xmlns:a14="http://schemas.microsoft.com/office/drawing/2010/main">
                <a:solidFill>
                  <a:srgbClr val="FFFFFF"/>
                </a:solidFill>
              </a14:hiddenFill>
            </a:ext>
          </a:extLst>
        </p:spPr>
      </p:pic>
      <p:sp>
        <p:nvSpPr>
          <p:cNvPr id="10" name="Action Button: Custom 9">
            <a:hlinkClick r:id="" action="ppaction://hlinkshowjump?jump=firstslide" highlightClick="1"/>
          </p:cNvPr>
          <p:cNvSpPr/>
          <p:nvPr userDrawn="1"/>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cSld>
  <p:clrMap bg1="dk2" tx1="lt1" bg2="dk1" tx2="lt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fontAlgn="base">
        <a:spcBef>
          <a:spcPct val="0"/>
        </a:spcBef>
        <a:spcAft>
          <a:spcPct val="0"/>
        </a:spcAft>
        <a:defRPr sz="2000" b="1">
          <a:solidFill>
            <a:srgbClr val="1A354D"/>
          </a:solidFill>
          <a:latin typeface="+mj-lt"/>
          <a:ea typeface="+mj-ea"/>
          <a:cs typeface="+mj-cs"/>
        </a:defRPr>
      </a:lvl1pPr>
      <a:lvl2pPr algn="l" rtl="0" fontAlgn="base">
        <a:spcBef>
          <a:spcPct val="0"/>
        </a:spcBef>
        <a:spcAft>
          <a:spcPct val="0"/>
        </a:spcAft>
        <a:defRPr sz="3000" b="1">
          <a:solidFill>
            <a:srgbClr val="1A354D"/>
          </a:solidFill>
          <a:latin typeface="Century Gothic" pitchFamily="34" charset="0"/>
        </a:defRPr>
      </a:lvl2pPr>
      <a:lvl3pPr algn="l" rtl="0" fontAlgn="base">
        <a:spcBef>
          <a:spcPct val="0"/>
        </a:spcBef>
        <a:spcAft>
          <a:spcPct val="0"/>
        </a:spcAft>
        <a:defRPr sz="3000" b="1">
          <a:solidFill>
            <a:srgbClr val="1A354D"/>
          </a:solidFill>
          <a:latin typeface="Century Gothic" pitchFamily="34" charset="0"/>
        </a:defRPr>
      </a:lvl3pPr>
      <a:lvl4pPr algn="l" rtl="0" fontAlgn="base">
        <a:spcBef>
          <a:spcPct val="0"/>
        </a:spcBef>
        <a:spcAft>
          <a:spcPct val="0"/>
        </a:spcAft>
        <a:defRPr sz="3000" b="1">
          <a:solidFill>
            <a:srgbClr val="1A354D"/>
          </a:solidFill>
          <a:latin typeface="Century Gothic" pitchFamily="34" charset="0"/>
        </a:defRPr>
      </a:lvl4pPr>
      <a:lvl5pPr algn="l" rtl="0" fontAlgn="base">
        <a:spcBef>
          <a:spcPct val="0"/>
        </a:spcBef>
        <a:spcAft>
          <a:spcPct val="0"/>
        </a:spcAft>
        <a:defRPr sz="3000" b="1">
          <a:solidFill>
            <a:srgbClr val="1A354D"/>
          </a:solidFill>
          <a:latin typeface="Century Gothic" pitchFamily="34" charset="0"/>
        </a:defRPr>
      </a:lvl5pPr>
      <a:lvl6pPr marL="457200" algn="l" rtl="0" fontAlgn="base">
        <a:spcBef>
          <a:spcPct val="0"/>
        </a:spcBef>
        <a:spcAft>
          <a:spcPct val="0"/>
        </a:spcAft>
        <a:defRPr sz="3000" b="1">
          <a:solidFill>
            <a:srgbClr val="1A354D"/>
          </a:solidFill>
          <a:latin typeface="Century Gothic" pitchFamily="34" charset="0"/>
        </a:defRPr>
      </a:lvl6pPr>
      <a:lvl7pPr marL="914400" algn="l" rtl="0" fontAlgn="base">
        <a:spcBef>
          <a:spcPct val="0"/>
        </a:spcBef>
        <a:spcAft>
          <a:spcPct val="0"/>
        </a:spcAft>
        <a:defRPr sz="3000" b="1">
          <a:solidFill>
            <a:srgbClr val="1A354D"/>
          </a:solidFill>
          <a:latin typeface="Century Gothic" pitchFamily="34" charset="0"/>
        </a:defRPr>
      </a:lvl7pPr>
      <a:lvl8pPr marL="1371600" algn="l" rtl="0" fontAlgn="base">
        <a:spcBef>
          <a:spcPct val="0"/>
        </a:spcBef>
        <a:spcAft>
          <a:spcPct val="0"/>
        </a:spcAft>
        <a:defRPr sz="3000" b="1">
          <a:solidFill>
            <a:srgbClr val="1A354D"/>
          </a:solidFill>
          <a:latin typeface="Century Gothic" pitchFamily="34" charset="0"/>
        </a:defRPr>
      </a:lvl8pPr>
      <a:lvl9pPr marL="1828800" algn="l" rtl="0" fontAlgn="base">
        <a:spcBef>
          <a:spcPct val="0"/>
        </a:spcBef>
        <a:spcAft>
          <a:spcPct val="0"/>
        </a:spcAft>
        <a:defRPr sz="3000" b="1">
          <a:solidFill>
            <a:srgbClr val="1A354D"/>
          </a:solidFill>
          <a:latin typeface="Century Gothic" pitchFamily="34" charset="0"/>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7E36D-7FE9-4658-A55B-112D22838655}" type="datetimeFigureOut">
              <a:rPr lang="en-US" smtClean="0"/>
              <a:t>9/25/2018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F95FD-8621-4BD3-AC74-CEF59771CDA2}" type="slidenum">
              <a:rPr lang="en-US" smtClean="0"/>
              <a:t>‹#›</a:t>
            </a:fld>
            <a:endParaRPr lang="en-US" dirty="0"/>
          </a:p>
        </p:txBody>
      </p:sp>
    </p:spTree>
    <p:extLst>
      <p:ext uri="{BB962C8B-B14F-4D97-AF65-F5344CB8AC3E}">
        <p14:creationId xmlns:p14="http://schemas.microsoft.com/office/powerpoint/2010/main" val="3945594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9/25/2018</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
        <p:nvSpPr>
          <p:cNvPr id="9" name="Action Button: Custom 8">
            <a:hlinkClick r:id="" action="ppaction://hlinkshowjump?jump=firstslide" highlightClick="1"/>
          </p:cNvPr>
          <p:cNvSpPr/>
          <p:nvPr userDrawn="1"/>
        </p:nvSpPr>
        <p:spPr>
          <a:xfrm>
            <a:off x="4130040" y="6460592"/>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9/25/2018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maine.gov/doe/effectiveness/maine-doe-tpepg-slo-handbook.pdf" TargetMode="External"/><Relationship Id="rId2" Type="http://schemas.openxmlformats.org/officeDocument/2006/relationships/notesSlide" Target="../notesSlides/notesSlide9.xml"/><Relationship Id="rId1" Type="http://schemas.openxmlformats.org/officeDocument/2006/relationships/slideLayout" Target="../slideLayouts/slideLayout36.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36.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36.xml"/><Relationship Id="rId1" Type="http://schemas.openxmlformats.org/officeDocument/2006/relationships/themeOverride" Target="../theme/themeOverr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36.xml"/><Relationship Id="rId1" Type="http://schemas.openxmlformats.org/officeDocument/2006/relationships/themeOverride" Target="../theme/themeOverride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3" Type="http://schemas.openxmlformats.org/officeDocument/2006/relationships/hyperlink" Target="http://www.mainelegislature.org/legis/statutes/20-A/title20-Ach508.pdf" TargetMode="External"/><Relationship Id="rId2" Type="http://schemas.openxmlformats.org/officeDocument/2006/relationships/notesSlide" Target="../notesSlides/notesSlide2.xml"/><Relationship Id="rId1" Type="http://schemas.openxmlformats.org/officeDocument/2006/relationships/slideLayout" Target="../slideLayouts/slideLayout36.xml"/><Relationship Id="rId4" Type="http://schemas.openxmlformats.org/officeDocument/2006/relationships/hyperlink" Target="http://maine.gov/doe/rule/changes/chapter180final%202014.doc"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hyperlink" Target="http://www.maine.gov/doe/" TargetMode="External"/><Relationship Id="rId2" Type="http://schemas.openxmlformats.org/officeDocument/2006/relationships/notesSlide" Target="../notesSlides/notesSlide3.xml"/><Relationship Id="rId1" Type="http://schemas.openxmlformats.org/officeDocument/2006/relationships/slideLayout" Target="../slideLayouts/slideLayout36.xml"/><Relationship Id="rId5" Type="http://schemas.openxmlformats.org/officeDocument/2006/relationships/hyperlink" Target="http://www.doe.mass.edu/edeval/ddm/example/ddmlist.aspx" TargetMode="External"/><Relationship Id="rId4" Type="http://schemas.openxmlformats.org/officeDocument/2006/relationships/hyperlink" Target="http://www.maine.gov/doe/effectiveness/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12.jpg"/><Relationship Id="rId3" Type="http://schemas.openxmlformats.org/officeDocument/2006/relationships/image" Target="../media/image7.png"/><Relationship Id="rId7" Type="http://schemas.openxmlformats.org/officeDocument/2006/relationships/diagramColors" Target="../diagrams/colors1.xml"/><Relationship Id="rId12" Type="http://schemas.openxmlformats.org/officeDocument/2006/relationships/image" Target="../media/image11.jpg"/><Relationship Id="rId2" Type="http://schemas.openxmlformats.org/officeDocument/2006/relationships/notesSlide" Target="../notesSlides/notesSlide4.xml"/><Relationship Id="rId16" Type="http://schemas.openxmlformats.org/officeDocument/2006/relationships/image" Target="../media/image6.png"/><Relationship Id="rId1" Type="http://schemas.openxmlformats.org/officeDocument/2006/relationships/slideLayout" Target="../slideLayouts/slideLayout36.xml"/><Relationship Id="rId6" Type="http://schemas.openxmlformats.org/officeDocument/2006/relationships/diagramQuickStyle" Target="../diagrams/quickStyle1.xml"/><Relationship Id="rId11" Type="http://schemas.openxmlformats.org/officeDocument/2006/relationships/image" Target="../media/image10.jpeg"/><Relationship Id="rId5" Type="http://schemas.openxmlformats.org/officeDocument/2006/relationships/diagramLayout" Target="../diagrams/layout1.xml"/><Relationship Id="rId15" Type="http://schemas.openxmlformats.org/officeDocument/2006/relationships/image" Target="../media/image14.jpg"/><Relationship Id="rId10" Type="http://schemas.openxmlformats.org/officeDocument/2006/relationships/image" Target="../media/image9.jpg"/><Relationship Id="rId4" Type="http://schemas.openxmlformats.org/officeDocument/2006/relationships/diagramData" Target="../diagrams/data1.xml"/><Relationship Id="rId9" Type="http://schemas.openxmlformats.org/officeDocument/2006/relationships/image" Target="../media/image8.png"/><Relationship Id="rId14" Type="http://schemas.openxmlformats.org/officeDocument/2006/relationships/image" Target="../media/image13.jpg"/></Relationships>
</file>

<file path=ppt/slides/_rels/slide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5.xml"/><Relationship Id="rId1" Type="http://schemas.openxmlformats.org/officeDocument/2006/relationships/slideLayout" Target="../slideLayouts/slideLayout3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6.xml"/><Relationship Id="rId1" Type="http://schemas.openxmlformats.org/officeDocument/2006/relationships/themeOverride" Target="../theme/themeOverride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990600"/>
            <a:ext cx="7772400" cy="2286000"/>
          </a:xfrm>
        </p:spPr>
        <p:txBody>
          <a:bodyPr/>
          <a:lstStyle/>
          <a:p>
            <a:br>
              <a:rPr lang="en-US" altLang="en-US" sz="2800" dirty="0">
                <a:solidFill>
                  <a:schemeClr val="tx1"/>
                </a:solidFill>
              </a:rPr>
            </a:br>
            <a:br>
              <a:rPr lang="en-US" altLang="en-US" sz="2800" dirty="0">
                <a:solidFill>
                  <a:schemeClr val="tx1"/>
                </a:solidFill>
              </a:rPr>
            </a:br>
            <a:r>
              <a:rPr lang="en-US" altLang="en-US" dirty="0">
                <a:solidFill>
                  <a:schemeClr val="tx1"/>
                </a:solidFill>
              </a:rPr>
              <a:t>Student Learning and Growth</a:t>
            </a:r>
            <a:br>
              <a:rPr lang="en-US" altLang="en-US" dirty="0">
                <a:solidFill>
                  <a:schemeClr val="tx1"/>
                </a:solidFill>
              </a:rPr>
            </a:br>
            <a:r>
              <a:rPr lang="en-US" altLang="en-US" dirty="0">
                <a:solidFill>
                  <a:schemeClr val="tx1"/>
                </a:solidFill>
              </a:rPr>
              <a:t>as a Measure of Effectiveness in a Performance Evaluation and Professional Growth (PEPG) System:</a:t>
            </a:r>
            <a:br>
              <a:rPr lang="en-US" altLang="en-US" dirty="0">
                <a:solidFill>
                  <a:schemeClr val="tx1"/>
                </a:solidFill>
              </a:rPr>
            </a:br>
            <a:br>
              <a:rPr lang="en-US" altLang="en-US" sz="1600" dirty="0">
                <a:solidFill>
                  <a:schemeClr val="tx1"/>
                </a:solidFill>
              </a:rPr>
            </a:br>
            <a:r>
              <a:rPr lang="en-US" altLang="en-US" dirty="0">
                <a:solidFill>
                  <a:schemeClr val="tx1"/>
                </a:solidFill>
              </a:rPr>
              <a:t>Considerations </a:t>
            </a:r>
            <a:br>
              <a:rPr lang="en-US" altLang="en-US" dirty="0">
                <a:solidFill>
                  <a:schemeClr val="tx1"/>
                </a:solidFill>
              </a:rPr>
            </a:br>
            <a:r>
              <a:rPr lang="en-US" altLang="en-US" dirty="0">
                <a:solidFill>
                  <a:schemeClr val="tx1"/>
                </a:solidFill>
              </a:rPr>
              <a:t>for the Special Educator </a:t>
            </a:r>
            <a:br>
              <a:rPr lang="en-US" altLang="en-US" dirty="0">
                <a:solidFill>
                  <a:schemeClr val="tx1"/>
                </a:solidFill>
              </a:rPr>
            </a:br>
            <a:br>
              <a:rPr lang="en-US" altLang="en-US" sz="2800" dirty="0">
                <a:solidFill>
                  <a:schemeClr val="tx1"/>
                </a:solidFill>
              </a:rPr>
            </a:br>
            <a:br>
              <a:rPr lang="en-US" altLang="en-US" sz="2800" dirty="0">
                <a:solidFill>
                  <a:schemeClr val="tx1"/>
                </a:solidFill>
              </a:rPr>
            </a:br>
            <a:endParaRPr lang="en-US" altLang="en-US" sz="28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solidFill>
                  <a:schemeClr val="tx1"/>
                </a:solidFill>
                <a:latin typeface="+mn-lt"/>
              </a:rPr>
              <a:t>What Is An 'SLO'?</a:t>
            </a:r>
          </a:p>
        </p:txBody>
      </p:sp>
    </p:spTree>
    <p:extLst>
      <p:ext uri="{BB962C8B-B14F-4D97-AF65-F5344CB8AC3E}">
        <p14:creationId xmlns:p14="http://schemas.microsoft.com/office/powerpoint/2010/main" val="2275151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08372"/>
            <a:ext cx="8458200" cy="1039427"/>
          </a:xfrm>
        </p:spPr>
        <p:txBody>
          <a:bodyPr>
            <a:noAutofit/>
          </a:bodyPr>
          <a:lstStyle/>
          <a:p>
            <a:r>
              <a:rPr lang="en-US" sz="2800" b="1" cap="none" dirty="0">
                <a:latin typeface="+mn-lt"/>
              </a:rPr>
              <a:t>Clarifying</a:t>
            </a:r>
            <a:r>
              <a:rPr lang="en-US" sz="2800" dirty="0">
                <a:latin typeface="+mn-lt"/>
              </a:rPr>
              <a:t> </a:t>
            </a:r>
            <a:r>
              <a:rPr lang="en-US" sz="2800" b="1" cap="none" dirty="0">
                <a:latin typeface="+mn-lt"/>
              </a:rPr>
              <a:t>'SLO'</a:t>
            </a:r>
          </a:p>
        </p:txBody>
      </p:sp>
      <p:sp>
        <p:nvSpPr>
          <p:cNvPr id="3" name="Content Placeholder 2"/>
          <p:cNvSpPr>
            <a:spLocks noGrp="1"/>
          </p:cNvSpPr>
          <p:nvPr>
            <p:ph idx="1"/>
          </p:nvPr>
        </p:nvSpPr>
        <p:spPr>
          <a:xfrm>
            <a:off x="76200" y="2133600"/>
            <a:ext cx="8915400" cy="3657600"/>
          </a:xfrm>
        </p:spPr>
        <p:txBody>
          <a:bodyPr/>
          <a:lstStyle/>
          <a:p>
            <a:pPr marL="0" lvl="2" indent="0">
              <a:buNone/>
            </a:pPr>
            <a:r>
              <a:rPr lang="en-US" sz="1800" dirty="0"/>
              <a:t>The term 'SLO' is frequently used interchangeably with  'student growth target' or 'measure, ' which can cause some confusion when people look for guidance on approaches to the student growth measure (e.g., the quotation on slide 17).  </a:t>
            </a:r>
            <a:r>
              <a:rPr lang="en-US" dirty="0"/>
              <a:t>While the guidance may be sound, it's application may be unclear if readers do not understand the common usage of the term.</a:t>
            </a:r>
          </a:p>
          <a:p>
            <a:pPr marL="0" lvl="2" indent="0">
              <a:buNone/>
            </a:pPr>
            <a:endParaRPr lang="en-US" sz="800" dirty="0"/>
          </a:p>
          <a:p>
            <a:pPr marL="0" lvl="2" indent="0">
              <a:buNone/>
            </a:pPr>
            <a:r>
              <a:rPr lang="en-US" dirty="0"/>
              <a:t>The table on the following slide provides a primer on the SLO for consideration of the SLO both as a term that needs to be defined and as a useful tool that districts may adopt.</a:t>
            </a:r>
          </a:p>
          <a:p>
            <a:pPr marL="0" lvl="2" indent="0">
              <a:buNone/>
            </a:pPr>
            <a:endParaRPr lang="en-US" sz="800" dirty="0"/>
          </a:p>
          <a:p>
            <a:pPr marL="0" lvl="2" indent="0">
              <a:buNone/>
            </a:pPr>
            <a:r>
              <a:rPr lang="en-US" dirty="0"/>
              <a:t>Participants are encouraged to refer to the </a:t>
            </a:r>
            <a:r>
              <a:rPr lang="en-US" b="1" dirty="0">
                <a:solidFill>
                  <a:schemeClr val="tx1"/>
                </a:solidFill>
                <a:hlinkClick r:id="rId3" action="ppaction://hlinkfile"/>
              </a:rPr>
              <a:t>Maine DOE Student Learning Objective (SLO) Framework Handbook for Teachers and Administrators</a:t>
            </a:r>
            <a:r>
              <a:rPr lang="en-US" dirty="0"/>
              <a:t> for more information on the SLO.</a:t>
            </a:r>
            <a:endParaRPr lang="en-US" sz="18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04450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cap="none" dirty="0">
                <a:latin typeface="+mn-lt"/>
              </a:rPr>
              <a:t>What is an SLO?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3541136"/>
              </p:ext>
            </p:extLst>
          </p:nvPr>
        </p:nvGraphicFramePr>
        <p:xfrm>
          <a:off x="228600" y="1905000"/>
          <a:ext cx="8610600" cy="3489960"/>
        </p:xfrm>
        <a:graphic>
          <a:graphicData uri="http://schemas.openxmlformats.org/drawingml/2006/table">
            <a:tbl>
              <a:tblPr firstRow="1" bandRow="1">
                <a:tableStyleId>{22838BEF-8BB2-4498-84A7-C5851F593DF1}</a:tableStyleId>
              </a:tblPr>
              <a:tblGrid>
                <a:gridCol w="4182291">
                  <a:extLst>
                    <a:ext uri="{9D8B030D-6E8A-4147-A177-3AD203B41FA5}">
                      <a16:colId xmlns:a16="http://schemas.microsoft.com/office/drawing/2014/main" val="20000"/>
                    </a:ext>
                  </a:extLst>
                </a:gridCol>
                <a:gridCol w="4428309">
                  <a:extLst>
                    <a:ext uri="{9D8B030D-6E8A-4147-A177-3AD203B41FA5}">
                      <a16:colId xmlns:a16="http://schemas.microsoft.com/office/drawing/2014/main" val="20001"/>
                    </a:ext>
                  </a:extLst>
                </a:gridCol>
              </a:tblGrid>
              <a:tr h="1478955">
                <a:tc>
                  <a:txBody>
                    <a:bodyPr/>
                    <a:lstStyle/>
                    <a:p>
                      <a:pPr algn="ctr"/>
                      <a:r>
                        <a:rPr lang="en-US" sz="2000" baseline="0" dirty="0"/>
                        <a:t>Is…</a:t>
                      </a:r>
                      <a:endParaRPr lang="en-US" sz="800" baseline="0" dirty="0"/>
                    </a:p>
                    <a:p>
                      <a:pPr algn="ctr"/>
                      <a:endParaRPr lang="en-US" sz="800" baseline="0" dirty="0"/>
                    </a:p>
                    <a:p>
                      <a:pPr marL="285750" indent="-285750">
                        <a:buFont typeface="Wingdings" panose="05000000000000000000" pitchFamily="2" charset="2"/>
                        <a:buChar char="Ø"/>
                      </a:pPr>
                      <a:r>
                        <a:rPr lang="en-US" sz="1400" baseline="0" dirty="0"/>
                        <a:t>A p</a:t>
                      </a:r>
                      <a:r>
                        <a:rPr lang="en-US" sz="1400" dirty="0"/>
                        <a:t>rocess-framework for developing, articulating, and recording </a:t>
                      </a:r>
                    </a:p>
                    <a:p>
                      <a:pPr marL="285750" indent="-285750">
                        <a:buFont typeface="Wingdings" panose="05000000000000000000" pitchFamily="2" charset="2"/>
                        <a:buChar char="Ø"/>
                      </a:pPr>
                      <a:r>
                        <a:rPr lang="en-US" sz="1400" dirty="0"/>
                        <a:t>A document</a:t>
                      </a:r>
                    </a:p>
                    <a:p>
                      <a:pPr marL="285750" indent="-285750">
                        <a:buFont typeface="Wingdings" panose="05000000000000000000" pitchFamily="2" charset="2"/>
                        <a:buChar char="Ø"/>
                      </a:pPr>
                      <a:r>
                        <a:rPr lang="en-US" sz="1400" dirty="0"/>
                        <a:t>Modifiable </a:t>
                      </a:r>
                      <a:endParaRPr lang="en-US" sz="1400" b="0" dirty="0">
                        <a:solidFill>
                          <a:schemeClr val="bg1"/>
                        </a:solidFill>
                      </a:endParaRPr>
                    </a:p>
                  </a:txBody>
                  <a:tcPr marL="98407" marR="98407"/>
                </a:tc>
                <a:tc>
                  <a:txBody>
                    <a:bodyPr/>
                    <a:lstStyle/>
                    <a:p>
                      <a:pPr algn="ctr"/>
                      <a:r>
                        <a:rPr lang="en-US" sz="2000" baseline="0" dirty="0"/>
                        <a:t>Is not…</a:t>
                      </a:r>
                      <a:endParaRPr lang="en-US" sz="800" baseline="0" dirty="0"/>
                    </a:p>
                    <a:p>
                      <a:pPr algn="ctr"/>
                      <a:endParaRPr lang="en-US" sz="800" baseline="0" dirty="0"/>
                    </a:p>
                    <a:p>
                      <a:pPr marL="285750" indent="-285750">
                        <a:buFont typeface="Wingdings" panose="05000000000000000000" pitchFamily="2" charset="2"/>
                        <a:buChar char="Ø"/>
                      </a:pPr>
                      <a:r>
                        <a:rPr lang="en-US" sz="1400" baseline="0" dirty="0"/>
                        <a:t>Simply an acronym</a:t>
                      </a:r>
                    </a:p>
                    <a:p>
                      <a:pPr marL="285750" indent="-285750">
                        <a:buFont typeface="Wingdings" panose="05000000000000000000" pitchFamily="2" charset="2"/>
                        <a:buChar char="Ø"/>
                      </a:pPr>
                      <a:r>
                        <a:rPr lang="en-US" sz="1400" baseline="0" dirty="0"/>
                        <a:t>A measure of student growth</a:t>
                      </a:r>
                    </a:p>
                    <a:p>
                      <a:pPr marL="285750" indent="-285750">
                        <a:buFont typeface="Wingdings" panose="05000000000000000000" pitchFamily="2" charset="2"/>
                        <a:buChar char="Ø"/>
                      </a:pPr>
                      <a:r>
                        <a:rPr lang="en-US" sz="1400" baseline="0" dirty="0"/>
                        <a:t>A leveler </a:t>
                      </a:r>
                    </a:p>
                    <a:p>
                      <a:pPr marL="285750" indent="-285750">
                        <a:buFont typeface="Wingdings" panose="05000000000000000000" pitchFamily="2" charset="2"/>
                        <a:buChar char="Ø"/>
                      </a:pPr>
                      <a:r>
                        <a:rPr lang="en-US" sz="1400" baseline="0" dirty="0"/>
                        <a:t>Standardized</a:t>
                      </a:r>
                    </a:p>
                    <a:p>
                      <a:endParaRPr lang="en-US" dirty="0">
                        <a:solidFill>
                          <a:schemeClr val="bg1"/>
                        </a:solidFill>
                      </a:endParaRPr>
                    </a:p>
                  </a:txBody>
                  <a:tcPr marL="98407" marR="98407"/>
                </a:tc>
                <a:extLst>
                  <a:ext uri="{0D108BD9-81ED-4DB2-BD59-A6C34878D82A}">
                    <a16:rowId xmlns:a16="http://schemas.microsoft.com/office/drawing/2014/main" val="10000"/>
                  </a:ext>
                </a:extLst>
              </a:tr>
              <a:tr h="489946">
                <a:tc>
                  <a:txBody>
                    <a:bodyPr/>
                    <a:lstStyle/>
                    <a:p>
                      <a:pPr algn="ctr"/>
                      <a:r>
                        <a:rPr lang="en-US" sz="2000" b="1" dirty="0"/>
                        <a:t>Does…</a:t>
                      </a:r>
                    </a:p>
                    <a:p>
                      <a:pPr algn="ctr"/>
                      <a:endParaRPr lang="en-US" sz="1100" b="1" dirty="0"/>
                    </a:p>
                    <a:p>
                      <a:pPr marL="285750" lvl="0" indent="-285750">
                        <a:buFont typeface="Wingdings" panose="05000000000000000000" pitchFamily="2" charset="2"/>
                        <a:buChar char="Ø"/>
                      </a:pPr>
                      <a:r>
                        <a:rPr lang="en-US" sz="1400" b="1" dirty="0"/>
                        <a:t>Have</a:t>
                      </a:r>
                      <a:r>
                        <a:rPr lang="en-US" sz="1400" b="1" baseline="0" dirty="0"/>
                        <a:t> a placeholder for student growth targets</a:t>
                      </a:r>
                    </a:p>
                    <a:p>
                      <a:pPr marL="285750" lvl="0" indent="-285750">
                        <a:buFont typeface="Wingdings" panose="05000000000000000000" pitchFamily="2" charset="2"/>
                        <a:buChar char="Ø"/>
                      </a:pPr>
                      <a:r>
                        <a:rPr lang="en-US" sz="1400" b="1" dirty="0"/>
                        <a:t>Guide decisions about aligning content, instruction, and assessment</a:t>
                      </a:r>
                    </a:p>
                    <a:p>
                      <a:pPr marL="285750" lvl="0" indent="-285750">
                        <a:buFont typeface="Wingdings" panose="05000000000000000000" pitchFamily="2" charset="2"/>
                        <a:buChar char="Ø"/>
                      </a:pPr>
                      <a:r>
                        <a:rPr lang="en-US" sz="1400" b="1" dirty="0"/>
                        <a:t>Record</a:t>
                      </a:r>
                      <a:r>
                        <a:rPr lang="en-US" sz="1400" b="1" baseline="0" dirty="0"/>
                        <a:t> important information</a:t>
                      </a:r>
                    </a:p>
                    <a:p>
                      <a:pPr marL="285750" lvl="0" indent="-285750">
                        <a:buFont typeface="Wingdings" panose="05000000000000000000" pitchFamily="2" charset="2"/>
                        <a:buChar char="Ø"/>
                      </a:pPr>
                      <a:r>
                        <a:rPr lang="en-US" sz="1400" b="1" baseline="0" dirty="0"/>
                        <a:t>Provide a locus of conversation</a:t>
                      </a:r>
                      <a:endParaRPr lang="en-US" sz="1400" b="1" baseline="0" dirty="0">
                        <a:solidFill>
                          <a:schemeClr val="bg1"/>
                        </a:solidFill>
                      </a:endParaRPr>
                    </a:p>
                  </a:txBody>
                  <a:tcPr marL="98407" marR="98407"/>
                </a:tc>
                <a:tc>
                  <a:txBody>
                    <a:bodyPr/>
                    <a:lstStyle/>
                    <a:p>
                      <a:pPr algn="ctr"/>
                      <a:r>
                        <a:rPr lang="en-US" sz="2000" b="1" dirty="0"/>
                        <a:t>Does not..</a:t>
                      </a:r>
                      <a:br>
                        <a:rPr lang="en-US" sz="2000" b="1" dirty="0"/>
                      </a:br>
                      <a:endParaRPr lang="en-US" sz="900" b="1" dirty="0"/>
                    </a:p>
                    <a:p>
                      <a:pPr marL="285750" indent="-285750">
                        <a:buFont typeface="Wingdings" panose="05000000000000000000" pitchFamily="2" charset="2"/>
                        <a:buChar char="Ø"/>
                      </a:pPr>
                      <a:r>
                        <a:rPr lang="en-US" sz="1400" b="1" dirty="0"/>
                        <a:t>Inherently</a:t>
                      </a:r>
                      <a:r>
                        <a:rPr lang="en-US" sz="1400" b="1" baseline="0" dirty="0"/>
                        <a:t> constitute a growth target</a:t>
                      </a:r>
                    </a:p>
                    <a:p>
                      <a:pPr marL="285750" indent="-285750">
                        <a:buFont typeface="Wingdings" panose="05000000000000000000" pitchFamily="2" charset="2"/>
                        <a:buChar char="Ø"/>
                      </a:pPr>
                      <a:r>
                        <a:rPr lang="en-US" sz="1400" b="1" dirty="0"/>
                        <a:t>Assess students</a:t>
                      </a:r>
                    </a:p>
                    <a:p>
                      <a:pPr marL="285750" indent="-285750">
                        <a:buFont typeface="Wingdings" panose="05000000000000000000" pitchFamily="2" charset="2"/>
                        <a:buChar char="Ø"/>
                      </a:pPr>
                      <a:r>
                        <a:rPr lang="en-US" sz="1400" b="1" dirty="0"/>
                        <a:t>Satisfy a state requirement for student learning</a:t>
                      </a:r>
                      <a:r>
                        <a:rPr lang="en-US" sz="1400" b="1" baseline="0" dirty="0"/>
                        <a:t> </a:t>
                      </a:r>
                      <a:r>
                        <a:rPr lang="en-US" sz="1400" b="1" dirty="0"/>
                        <a:t>and growth</a:t>
                      </a:r>
                      <a:r>
                        <a:rPr lang="en-US" sz="1400" b="1" baseline="0" dirty="0"/>
                        <a:t> measures</a:t>
                      </a:r>
                    </a:p>
                    <a:p>
                      <a:pPr marL="285750" indent="-285750">
                        <a:buFont typeface="Wingdings" panose="05000000000000000000" pitchFamily="2" charset="2"/>
                        <a:buChar char="Ø"/>
                      </a:pPr>
                      <a:r>
                        <a:rPr lang="en-US" sz="1400" b="1" baseline="0" dirty="0"/>
                        <a:t>Inherently provide quality assurances</a:t>
                      </a:r>
                      <a:endParaRPr lang="en-US" sz="1400" b="1" dirty="0">
                        <a:solidFill>
                          <a:schemeClr val="bg1"/>
                        </a:solidFill>
                      </a:endParaRPr>
                    </a:p>
                  </a:txBody>
                  <a:tcPr marL="98407" marR="98407"/>
                </a:tc>
                <a:extLst>
                  <a:ext uri="{0D108BD9-81ED-4DB2-BD59-A6C34878D82A}">
                    <a16:rowId xmlns:a16="http://schemas.microsoft.com/office/drawing/2014/main" val="10001"/>
                  </a:ext>
                </a:extLst>
              </a:tr>
            </a:tbl>
          </a:graphicData>
        </a:graphic>
      </p:graphicFrame>
      <p:sp>
        <p:nvSpPr>
          <p:cNvPr id="5" name="Rounded Rectangle 4"/>
          <p:cNvSpPr/>
          <p:nvPr/>
        </p:nvSpPr>
        <p:spPr>
          <a:xfrm>
            <a:off x="3962400" y="3258423"/>
            <a:ext cx="762000" cy="609600"/>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US" b="1" dirty="0"/>
              <a:t>The SLO</a:t>
            </a:r>
          </a:p>
        </p:txBody>
      </p:sp>
      <p:sp>
        <p:nvSpPr>
          <p:cNvPr id="6" name="Action Button: Custom 5">
            <a:hlinkClick r:id="" action="ppaction://hlinkshowjump?jump=firstslide" highlightClick="1"/>
          </p:cNvPr>
          <p:cNvSpPr/>
          <p:nvPr/>
        </p:nvSpPr>
        <p:spPr>
          <a:xfrm>
            <a:off x="4114800" y="6172199"/>
            <a:ext cx="914400" cy="288393"/>
          </a:xfrm>
          <a:prstGeom prst="actionButtonBlank">
            <a:avLst/>
          </a:prstGeom>
          <a:ln>
            <a:no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2434731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cap="none" dirty="0">
                <a:latin typeface="+mn-lt"/>
              </a:rPr>
              <a:t>The Application of the SLO in a PEPG System</a:t>
            </a:r>
          </a:p>
        </p:txBody>
      </p:sp>
      <p:graphicFrame>
        <p:nvGraphicFramePr>
          <p:cNvPr id="9" name="Table Placeholder 8"/>
          <p:cNvGraphicFramePr>
            <a:graphicFrameLocks noGrp="1"/>
          </p:cNvGraphicFramePr>
          <p:nvPr>
            <p:ph idx="1"/>
            <p:extLst>
              <p:ext uri="{D42A27DB-BD31-4B8C-83A1-F6EECF244321}">
                <p14:modId xmlns:p14="http://schemas.microsoft.com/office/powerpoint/2010/main" val="4079196929"/>
              </p:ext>
            </p:extLst>
          </p:nvPr>
        </p:nvGraphicFramePr>
        <p:xfrm>
          <a:off x="457200" y="1752600"/>
          <a:ext cx="8229602" cy="3754120"/>
        </p:xfrm>
        <a:graphic>
          <a:graphicData uri="http://schemas.openxmlformats.org/drawingml/2006/table">
            <a:tbl>
              <a:tblPr firstRow="1" bandRow="1">
                <a:tableStyleId>{2A488322-F2BA-4B5B-9748-0D474271808F}</a:tableStyleId>
              </a:tblPr>
              <a:tblGrid>
                <a:gridCol w="4114801">
                  <a:extLst>
                    <a:ext uri="{9D8B030D-6E8A-4147-A177-3AD203B41FA5}">
                      <a16:colId xmlns:a16="http://schemas.microsoft.com/office/drawing/2014/main" val="20000"/>
                    </a:ext>
                  </a:extLst>
                </a:gridCol>
                <a:gridCol w="4114801">
                  <a:extLst>
                    <a:ext uri="{9D8B030D-6E8A-4147-A177-3AD203B41FA5}">
                      <a16:colId xmlns:a16="http://schemas.microsoft.com/office/drawing/2014/main" val="20001"/>
                    </a:ext>
                  </a:extLst>
                </a:gridCol>
              </a:tblGrid>
              <a:tr h="370840">
                <a:tc>
                  <a:txBody>
                    <a:bodyPr/>
                    <a:lstStyle/>
                    <a:p>
                      <a:pPr algn="ctr"/>
                      <a:r>
                        <a:rPr lang="en-US" sz="1800" dirty="0"/>
                        <a:t>Professional Evaluation (PE)</a:t>
                      </a:r>
                    </a:p>
                  </a:txBody>
                  <a:tcPr marL="90636" marR="90636"/>
                </a:tc>
                <a:tc>
                  <a:txBody>
                    <a:bodyPr/>
                    <a:lstStyle/>
                    <a:p>
                      <a:pPr algn="ctr"/>
                      <a:r>
                        <a:rPr lang="en-US" sz="1600" dirty="0"/>
                        <a:t>Professional Growth (PG)</a:t>
                      </a:r>
                    </a:p>
                  </a:txBody>
                  <a:tcPr marL="90636" marR="90636"/>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Records the growth target</a:t>
                      </a:r>
                    </a:p>
                    <a:p>
                      <a:endParaRPr lang="en-US" sz="1600" dirty="0"/>
                    </a:p>
                  </a:txBody>
                  <a:tcPr marL="90636" marR="90636"/>
                </a:tc>
                <a:tc>
                  <a:txBody>
                    <a:bodyPr/>
                    <a:lstStyle/>
                    <a:p>
                      <a:r>
                        <a:rPr lang="en-US" sz="1600" dirty="0"/>
                        <a:t>Reported by teachers to be the "most</a:t>
                      </a:r>
                      <a:r>
                        <a:rPr lang="en-US" sz="1600" baseline="0" dirty="0"/>
                        <a:t> valuable part of the PEPG system"  for improving practice</a:t>
                      </a:r>
                      <a:endParaRPr lang="en-US" sz="1600" dirty="0"/>
                    </a:p>
                  </a:txBody>
                  <a:tcPr marL="90636" marR="90636"/>
                </a:tc>
                <a:extLst>
                  <a:ext uri="{0D108BD9-81ED-4DB2-BD59-A6C34878D82A}">
                    <a16:rowId xmlns:a16="http://schemas.microsoft.com/office/drawing/2014/main" val="10001"/>
                  </a:ext>
                </a:extLst>
              </a:tr>
              <a:tr h="787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Holds a record of an instructional cohort of students and</a:t>
                      </a:r>
                      <a:r>
                        <a:rPr lang="en-US" sz="1600" baseline="0" dirty="0"/>
                        <a:t> monitors c</a:t>
                      </a:r>
                      <a:r>
                        <a:rPr lang="en-US" sz="1600" dirty="0"/>
                        <a:t>hanges to the instructional cohort</a:t>
                      </a:r>
                    </a:p>
                  </a:txBody>
                  <a:tcPr marL="90636" marR="90636"/>
                </a:tc>
                <a:tc>
                  <a:txBody>
                    <a:bodyPr/>
                    <a:lstStyle/>
                    <a:p>
                      <a:r>
                        <a:rPr lang="en-US" sz="1600" dirty="0"/>
                        <a:t>Relies</a:t>
                      </a:r>
                      <a:r>
                        <a:rPr lang="en-US" sz="1600" baseline="0" dirty="0"/>
                        <a:t> on and promotes important collegial conversations about learning and teaching</a:t>
                      </a:r>
                      <a:endParaRPr lang="en-US" sz="1600" dirty="0"/>
                    </a:p>
                  </a:txBody>
                  <a:tcPr marL="90636" marR="90636"/>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Identifies the teacher(s) of record </a:t>
                      </a:r>
                    </a:p>
                    <a:p>
                      <a:endParaRPr lang="en-US" sz="1600" dirty="0"/>
                    </a:p>
                  </a:txBody>
                  <a:tcPr marL="90636" marR="90636"/>
                </a:tc>
                <a:tc>
                  <a:txBody>
                    <a:bodyPr/>
                    <a:lstStyle/>
                    <a:p>
                      <a:r>
                        <a:rPr lang="en-US" sz="1600" dirty="0"/>
                        <a:t>Fosters</a:t>
                      </a:r>
                      <a:r>
                        <a:rPr lang="en-US" sz="1600" baseline="0" dirty="0"/>
                        <a:t> </a:t>
                      </a:r>
                      <a:r>
                        <a:rPr lang="en-US" sz="1600" dirty="0"/>
                        <a:t>improvement of practice with each SLO</a:t>
                      </a:r>
                    </a:p>
                  </a:txBody>
                  <a:tcPr marL="90636" marR="90636"/>
                </a:tc>
                <a:extLst>
                  <a:ext uri="{0D108BD9-81ED-4DB2-BD59-A6C34878D82A}">
                    <a16:rowId xmlns:a16="http://schemas.microsoft.com/office/drawing/2014/main" val="10003"/>
                  </a:ext>
                </a:extLst>
              </a:tr>
              <a:tr h="553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Teacher-directed</a:t>
                      </a:r>
                      <a:r>
                        <a:rPr lang="en-US" sz="1600" baseline="0" dirty="0"/>
                        <a:t> and monitored; r</a:t>
                      </a:r>
                      <a:r>
                        <a:rPr lang="en-US" sz="1600" dirty="0"/>
                        <a:t>educed risk of inaccurate</a:t>
                      </a:r>
                      <a:r>
                        <a:rPr lang="en-US" sz="1600" baseline="0" dirty="0"/>
                        <a:t> data</a:t>
                      </a:r>
                      <a:endParaRPr lang="en-US" sz="1600" dirty="0"/>
                    </a:p>
                  </a:txBody>
                  <a:tcPr marL="90636" marR="90636"/>
                </a:tc>
                <a:tc>
                  <a:txBody>
                    <a:bodyPr/>
                    <a:lstStyle/>
                    <a:p>
                      <a:r>
                        <a:rPr lang="en-US" sz="1600" dirty="0"/>
                        <a:t>Universal process allows</a:t>
                      </a:r>
                      <a:r>
                        <a:rPr lang="en-US" sz="1600" baseline="0" dirty="0"/>
                        <a:t> for access to supportive resources</a:t>
                      </a:r>
                      <a:endParaRPr lang="en-US" sz="1600" dirty="0"/>
                    </a:p>
                  </a:txBody>
                  <a:tcPr marL="90636" marR="90636"/>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Allows for flexibility</a:t>
                      </a:r>
                      <a:r>
                        <a:rPr lang="en-US" sz="1600" baseline="0" dirty="0"/>
                        <a:t> in a student-centered system</a:t>
                      </a:r>
                      <a:endParaRPr lang="en-US" sz="1600" dirty="0"/>
                    </a:p>
                  </a:txBody>
                  <a:tcPr marL="90636" marR="90636"/>
                </a:tc>
                <a:tc>
                  <a:txBody>
                    <a:bodyPr/>
                    <a:lstStyle/>
                    <a:p>
                      <a:r>
                        <a:rPr lang="en-US" sz="1600" dirty="0"/>
                        <a:t>Based on researched methods</a:t>
                      </a:r>
                      <a:r>
                        <a:rPr lang="en-US" sz="1600" baseline="0" dirty="0"/>
                        <a:t> </a:t>
                      </a:r>
                      <a:r>
                        <a:rPr lang="en-US" sz="1600" dirty="0"/>
                        <a:t>of improving student</a:t>
                      </a:r>
                      <a:r>
                        <a:rPr lang="en-US" sz="1600" baseline="0" dirty="0"/>
                        <a:t> progress</a:t>
                      </a:r>
                      <a:endParaRPr lang="en-US" sz="1600" dirty="0"/>
                    </a:p>
                  </a:txBody>
                  <a:tcPr marL="90636" marR="90636"/>
                </a:tc>
                <a:extLst>
                  <a:ext uri="{0D108BD9-81ED-4DB2-BD59-A6C34878D82A}">
                    <a16:rowId xmlns:a16="http://schemas.microsoft.com/office/drawing/2014/main" val="10005"/>
                  </a:ext>
                </a:extLst>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442527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Student Learning and Growth </a:t>
            </a:r>
            <a:br>
              <a:rPr lang="en-US" dirty="0">
                <a:solidFill>
                  <a:schemeClr val="tx1"/>
                </a:solidFill>
              </a:rPr>
            </a:br>
            <a:r>
              <a:rPr lang="en-US" dirty="0">
                <a:solidFill>
                  <a:schemeClr val="tx1"/>
                </a:solidFill>
              </a:rPr>
              <a:t>(SLG) Target</a:t>
            </a:r>
            <a:br>
              <a:rPr lang="en-US" dirty="0">
                <a:solidFill>
                  <a:schemeClr val="tx1"/>
                </a:solidFill>
              </a:rPr>
            </a:br>
            <a:r>
              <a:rPr lang="en-US" dirty="0">
                <a:solidFill>
                  <a:schemeClr val="tx1"/>
                </a:solidFill>
              </a:rPr>
              <a:t>Contrasted with</a:t>
            </a:r>
            <a:br>
              <a:rPr lang="en-US" dirty="0">
                <a:solidFill>
                  <a:schemeClr val="tx1"/>
                </a:solidFill>
              </a:rPr>
            </a:br>
            <a:r>
              <a:rPr lang="en-US" dirty="0">
                <a:solidFill>
                  <a:schemeClr val="tx1"/>
                </a:solidFill>
              </a:rPr>
              <a:t>Individual Education Plan (IEP)</a:t>
            </a:r>
            <a:endParaRPr lang="en-US" dirty="0">
              <a:solidFill>
                <a:schemeClr val="tx1"/>
              </a:solidFill>
              <a:latin typeface="+mn-lt"/>
            </a:endParaRPr>
          </a:p>
        </p:txBody>
      </p:sp>
    </p:spTree>
    <p:extLst>
      <p:ext uri="{BB962C8B-B14F-4D97-AF65-F5344CB8AC3E}">
        <p14:creationId xmlns:p14="http://schemas.microsoft.com/office/powerpoint/2010/main" val="2828590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5C6D53">
            <a:alpha val="53000"/>
          </a:srgbClr>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21675404"/>
              </p:ext>
            </p:extLst>
          </p:nvPr>
        </p:nvGraphicFramePr>
        <p:xfrm>
          <a:off x="152400" y="2057400"/>
          <a:ext cx="8839201" cy="3810000"/>
        </p:xfrm>
        <a:graphic>
          <a:graphicData uri="http://schemas.openxmlformats.org/drawingml/2006/table">
            <a:tbl>
              <a:tblPr firstRow="1" bandRow="1">
                <a:tableStyleId>{0660B408-B3CF-4A94-85FC-2B1E0A45F4A2}</a:tableStyleId>
              </a:tblPr>
              <a:tblGrid>
                <a:gridCol w="3413157">
                  <a:extLst>
                    <a:ext uri="{9D8B030D-6E8A-4147-A177-3AD203B41FA5}">
                      <a16:colId xmlns:a16="http://schemas.microsoft.com/office/drawing/2014/main" val="20000"/>
                    </a:ext>
                  </a:extLst>
                </a:gridCol>
                <a:gridCol w="2012887">
                  <a:extLst>
                    <a:ext uri="{9D8B030D-6E8A-4147-A177-3AD203B41FA5}">
                      <a16:colId xmlns:a16="http://schemas.microsoft.com/office/drawing/2014/main" val="20001"/>
                    </a:ext>
                  </a:extLst>
                </a:gridCol>
                <a:gridCol w="3413157">
                  <a:extLst>
                    <a:ext uri="{9D8B030D-6E8A-4147-A177-3AD203B41FA5}">
                      <a16:colId xmlns:a16="http://schemas.microsoft.com/office/drawing/2014/main" val="20002"/>
                    </a:ext>
                  </a:extLst>
                </a:gridCol>
              </a:tblGrid>
              <a:tr h="228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Individualized</a:t>
                      </a:r>
                      <a:r>
                        <a:rPr lang="en-US" sz="1600" baseline="0" dirty="0">
                          <a:latin typeface="Century Gothic" panose="020B0502020202020204" pitchFamily="34" charset="0"/>
                        </a:rPr>
                        <a:t> Education Plan (IEP)</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solidFill>
                          <a:schemeClr val="bg1"/>
                        </a:solidFill>
                        <a:latin typeface="Century Gothic" panose="020B0502020202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Student Learning</a:t>
                      </a:r>
                      <a:r>
                        <a:rPr lang="en-US" sz="1800" baseline="0" dirty="0">
                          <a:latin typeface="Century Gothic" panose="020B0502020202020204" pitchFamily="34" charset="0"/>
                        </a:rPr>
                        <a:t> and Growth </a:t>
                      </a:r>
                      <a:r>
                        <a:rPr lang="en-US" sz="1800" dirty="0">
                          <a:latin typeface="Century Gothic" panose="020B0502020202020204" pitchFamily="34" charset="0"/>
                        </a:rPr>
                        <a:t>(SLG) Target</a:t>
                      </a:r>
                      <a:endParaRPr lang="en-US" sz="18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0"/>
                  </a:ext>
                </a:extLst>
              </a:tr>
              <a:tr h="793295">
                <a:tc>
                  <a:txBody>
                    <a:bodyPr/>
                    <a:lstStyle/>
                    <a:p>
                      <a:r>
                        <a:rPr lang="en-US" sz="1400" u="none" strike="noStrike" kern="1200" baseline="0" dirty="0">
                          <a:latin typeface="Century Gothic" panose="020B0502020202020204" pitchFamily="34" charset="0"/>
                        </a:rPr>
                        <a:t>Statute: Title 20-A MRSA Chapters 301, and 303</a:t>
                      </a:r>
                    </a:p>
                    <a:p>
                      <a:r>
                        <a:rPr lang="en-US" sz="1400" b="1" u="none" strike="noStrike" kern="1200" baseline="0" dirty="0">
                          <a:latin typeface="Century Gothic" panose="020B0502020202020204" pitchFamily="34" charset="0"/>
                        </a:rPr>
                        <a:t>Chapter 101: </a:t>
                      </a:r>
                      <a:r>
                        <a:rPr lang="en-US" sz="1400" u="none" strike="noStrike" kern="1200" baseline="0" dirty="0">
                          <a:latin typeface="Century Gothic" panose="020B0502020202020204" pitchFamily="34" charset="0"/>
                        </a:rPr>
                        <a:t>MAINE UNIFIED SPECIAL EDUCATION REGULATION</a:t>
                      </a:r>
                      <a:endParaRPr lang="en-US" sz="1400" b="0" dirty="0">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Governing Statute and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Rule Chapter</a:t>
                      </a:r>
                    </a:p>
                  </a:txBody>
                  <a:tcPr/>
                </a:tc>
                <a:tc>
                  <a:txBody>
                    <a:bodyPr/>
                    <a:lstStyle/>
                    <a:p>
                      <a:r>
                        <a:rPr lang="en-US" sz="1400" u="none" strike="noStrike" kern="1200" baseline="0" dirty="0">
                          <a:latin typeface="Century Gothic" panose="020B0502020202020204" pitchFamily="34" charset="0"/>
                        </a:rPr>
                        <a:t>Statute:  Title 20-A MRSA Chapter 508 </a:t>
                      </a:r>
                      <a:r>
                        <a:rPr lang="en-US" sz="1400" b="1" u="none" strike="noStrike" kern="1200" baseline="0" dirty="0">
                          <a:latin typeface="Century Gothic" panose="020B0502020202020204" pitchFamily="34" charset="0"/>
                        </a:rPr>
                        <a:t>Chapter 180: </a:t>
                      </a:r>
                      <a:r>
                        <a:rPr lang="en-US" sz="1400" u="none" strike="noStrike" kern="1200" baseline="0" dirty="0">
                          <a:latin typeface="Century Gothic" panose="020B0502020202020204" pitchFamily="34" charset="0"/>
                        </a:rPr>
                        <a:t>PERFORMANCE EVALUATION AND </a:t>
                      </a:r>
                    </a:p>
                    <a:p>
                      <a:r>
                        <a:rPr lang="en-US" sz="1400" u="none" strike="noStrike" kern="1200" baseline="0" dirty="0">
                          <a:latin typeface="Century Gothic" panose="020B0502020202020204" pitchFamily="34" charset="0"/>
                        </a:rPr>
                        <a:t>PROFESSIONAL GROWTH SYSTEMS </a:t>
                      </a:r>
                      <a:endParaRPr lang="en-US" sz="1400" b="0"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1"/>
                  </a:ext>
                </a:extLst>
              </a:tr>
              <a:tr h="793295">
                <a:tc>
                  <a:txBody>
                    <a:bodyPr/>
                    <a:lstStyle/>
                    <a:p>
                      <a:r>
                        <a:rPr lang="en-US" sz="1400" b="0" i="0" u="none" strike="noStrike" kern="1200" baseline="0" dirty="0">
                          <a:solidFill>
                            <a:schemeClr val="dk1"/>
                          </a:solidFill>
                          <a:latin typeface="Century Gothic" panose="020B0502020202020204" pitchFamily="34" charset="0"/>
                          <a:ea typeface="+mn-ea"/>
                          <a:cs typeface="+mn-cs"/>
                        </a:rPr>
                        <a:t>Criteria intended to </a:t>
                      </a:r>
                      <a:r>
                        <a:rPr lang="en-US" sz="1400" b="1" i="0" u="none" strike="noStrike" kern="1200" baseline="0" dirty="0">
                          <a:solidFill>
                            <a:schemeClr val="dk1"/>
                          </a:solidFill>
                          <a:latin typeface="Century Gothic" panose="020B0502020202020204" pitchFamily="34" charset="0"/>
                          <a:ea typeface="+mn-ea"/>
                          <a:cs typeface="+mn-cs"/>
                        </a:rPr>
                        <a:t>ensure that "Highly Qualified" teachers deliver </a:t>
                      </a:r>
                      <a:r>
                        <a:rPr lang="en-US" sz="1400" b="0" i="0" u="none" strike="noStrike" kern="1200" baseline="0" dirty="0">
                          <a:solidFill>
                            <a:schemeClr val="dk1"/>
                          </a:solidFill>
                          <a:latin typeface="Century Gothic" panose="020B0502020202020204" pitchFamily="34" charset="0"/>
                          <a:ea typeface="+mn-ea"/>
                          <a:cs typeface="+mn-cs"/>
                        </a:rPr>
                        <a:t>direct instruction.</a:t>
                      </a:r>
                    </a:p>
                    <a:p>
                      <a:endParaRPr lang="en-US" sz="1400" b="0" i="0" u="none" strike="noStrike" kern="1200" baseline="0" dirty="0">
                        <a:solidFill>
                          <a:schemeClr val="dk1"/>
                        </a:solidFill>
                        <a:latin typeface="Century Gothic" panose="020B0502020202020204" pitchFamily="34" charset="0"/>
                        <a:ea typeface="+mn-ea"/>
                        <a:cs typeface="+mn-cs"/>
                      </a:endParaRPr>
                    </a:p>
                    <a:p>
                      <a:r>
                        <a:rPr lang="en-US" sz="1400" b="0" i="0" u="none" strike="noStrike" kern="1200" baseline="0" dirty="0">
                          <a:solidFill>
                            <a:schemeClr val="dk1"/>
                          </a:solidFill>
                          <a:latin typeface="Century Gothic" panose="020B0502020202020204" pitchFamily="34" charset="0"/>
                          <a:ea typeface="+mn-ea"/>
                          <a:cs typeface="+mn-cs"/>
                        </a:rPr>
                        <a:t>Two </a:t>
                      </a:r>
                      <a:r>
                        <a:rPr lang="en-US" sz="1400" b="1" i="0" u="none" strike="noStrike" kern="1200" baseline="0" dirty="0">
                          <a:solidFill>
                            <a:schemeClr val="dk1"/>
                          </a:solidFill>
                          <a:latin typeface="Century Gothic" panose="020B0502020202020204" pitchFamily="34" charset="0"/>
                          <a:ea typeface="+mn-ea"/>
                          <a:cs typeface="+mn-cs"/>
                        </a:rPr>
                        <a:t>teacher-based criteria </a:t>
                      </a:r>
                      <a:r>
                        <a:rPr lang="en-US" sz="1400" b="0" i="0" u="none" strike="noStrike" kern="1200" baseline="0" dirty="0">
                          <a:solidFill>
                            <a:schemeClr val="dk1"/>
                          </a:solidFill>
                          <a:latin typeface="Century Gothic" panose="020B0502020202020204" pitchFamily="34" charset="0"/>
                          <a:ea typeface="+mn-ea"/>
                          <a:cs typeface="+mn-cs"/>
                        </a:rPr>
                        <a:t>in Rule: "The teacher of record, who is also the highly qualified teacher in a specific content area, provides the student grade for specialized instruction."</a:t>
                      </a:r>
                      <a:endParaRPr lang="en-US" sz="1400" b="0" i="0" dirty="0">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Teacher of Record Criteria</a:t>
                      </a:r>
                    </a:p>
                  </a:txBody>
                  <a:tcPr/>
                </a:tc>
                <a:tc>
                  <a:txBody>
                    <a:bodyPr/>
                    <a:lstStyle/>
                    <a:p>
                      <a:r>
                        <a:rPr lang="en-US" sz="1400" b="0" dirty="0">
                          <a:solidFill>
                            <a:srgbClr val="000000"/>
                          </a:solidFill>
                          <a:latin typeface="Century Gothic" panose="020B0502020202020204" pitchFamily="34" charset="0"/>
                        </a:rPr>
                        <a:t>Criteria intended</a:t>
                      </a:r>
                      <a:r>
                        <a:rPr lang="en-US" sz="1400" b="0" baseline="0" dirty="0">
                          <a:solidFill>
                            <a:srgbClr val="000000"/>
                          </a:solidFill>
                          <a:latin typeface="Century Gothic" panose="020B0502020202020204" pitchFamily="34" charset="0"/>
                        </a:rPr>
                        <a:t> to </a:t>
                      </a:r>
                      <a:r>
                        <a:rPr lang="en-US" sz="1400" b="1" baseline="0" dirty="0">
                          <a:solidFill>
                            <a:srgbClr val="000000"/>
                          </a:solidFill>
                          <a:latin typeface="Century Gothic" panose="020B0502020202020204" pitchFamily="34" charset="0"/>
                        </a:rPr>
                        <a:t>ensure accurate attribution of student growth </a:t>
                      </a:r>
                      <a:r>
                        <a:rPr lang="en-US" sz="1400" b="0" baseline="0" dirty="0">
                          <a:solidFill>
                            <a:srgbClr val="000000"/>
                          </a:solidFill>
                          <a:latin typeface="Century Gothic" panose="020B0502020202020204" pitchFamily="34" charset="0"/>
                        </a:rPr>
                        <a:t>to the teacher responsible for instruction. </a:t>
                      </a:r>
                    </a:p>
                    <a:p>
                      <a:endParaRPr lang="en-US" sz="1400" b="0" baseline="0" dirty="0">
                        <a:solidFill>
                          <a:srgbClr val="000000"/>
                        </a:solidFill>
                        <a:latin typeface="Century Gothic" panose="020B0502020202020204" pitchFamily="34" charset="0"/>
                      </a:endParaRPr>
                    </a:p>
                    <a:p>
                      <a:r>
                        <a:rPr lang="en-US" sz="1400" b="0" baseline="0" dirty="0">
                          <a:solidFill>
                            <a:srgbClr val="000000"/>
                          </a:solidFill>
                          <a:latin typeface="Century Gothic" panose="020B0502020202020204" pitchFamily="34" charset="0"/>
                        </a:rPr>
                        <a:t>Multiple criteria in Rule, many of which are based on </a:t>
                      </a:r>
                      <a:r>
                        <a:rPr lang="en-US" sz="1400" b="1" baseline="0" dirty="0">
                          <a:solidFill>
                            <a:srgbClr val="000000"/>
                          </a:solidFill>
                          <a:latin typeface="Century Gothic" panose="020B0502020202020204" pitchFamily="34" charset="0"/>
                        </a:rPr>
                        <a:t>student enrollment, attendance, </a:t>
                      </a:r>
                      <a:r>
                        <a:rPr lang="en-US" sz="1400" b="0" baseline="0" dirty="0">
                          <a:solidFill>
                            <a:srgbClr val="000000"/>
                          </a:solidFill>
                          <a:latin typeface="Century Gothic" panose="020B0502020202020204" pitchFamily="34" charset="0"/>
                        </a:rPr>
                        <a:t>and presence for pre and post assessments.</a:t>
                      </a:r>
                    </a:p>
                    <a:p>
                      <a:endParaRPr lang="en-US" sz="1400" b="0" baseline="0"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2"/>
                  </a:ext>
                </a:extLst>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Tree>
    <p:extLst>
      <p:ext uri="{BB962C8B-B14F-4D97-AF65-F5344CB8AC3E}">
        <p14:creationId xmlns:p14="http://schemas.microsoft.com/office/powerpoint/2010/main" val="2343139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5C6D53">
            <a:alpha val="53000"/>
          </a:srgbClr>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75577896"/>
              </p:ext>
            </p:extLst>
          </p:nvPr>
        </p:nvGraphicFramePr>
        <p:xfrm>
          <a:off x="152400" y="2057400"/>
          <a:ext cx="8839201" cy="3445055"/>
        </p:xfrm>
        <a:graphic>
          <a:graphicData uri="http://schemas.openxmlformats.org/drawingml/2006/table">
            <a:tbl>
              <a:tblPr firstRow="1" bandRow="1">
                <a:tableStyleId>{0660B408-B3CF-4A94-85FC-2B1E0A45F4A2}</a:tableStyleId>
              </a:tblPr>
              <a:tblGrid>
                <a:gridCol w="3413157">
                  <a:extLst>
                    <a:ext uri="{9D8B030D-6E8A-4147-A177-3AD203B41FA5}">
                      <a16:colId xmlns:a16="http://schemas.microsoft.com/office/drawing/2014/main" val="20000"/>
                    </a:ext>
                  </a:extLst>
                </a:gridCol>
                <a:gridCol w="2012887">
                  <a:extLst>
                    <a:ext uri="{9D8B030D-6E8A-4147-A177-3AD203B41FA5}">
                      <a16:colId xmlns:a16="http://schemas.microsoft.com/office/drawing/2014/main" val="20001"/>
                    </a:ext>
                  </a:extLst>
                </a:gridCol>
                <a:gridCol w="3413157">
                  <a:extLst>
                    <a:ext uri="{9D8B030D-6E8A-4147-A177-3AD203B41FA5}">
                      <a16:colId xmlns:a16="http://schemas.microsoft.com/office/drawing/2014/main" val="20002"/>
                    </a:ext>
                  </a:extLst>
                </a:gridCol>
              </a:tblGrid>
              <a:tr h="228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Individualized</a:t>
                      </a:r>
                      <a:r>
                        <a:rPr lang="en-US" sz="1600" baseline="0" dirty="0">
                          <a:latin typeface="Century Gothic" panose="020B0502020202020204" pitchFamily="34" charset="0"/>
                        </a:rPr>
                        <a:t> Education Plan (IEP)</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solidFill>
                          <a:schemeClr val="bg1"/>
                        </a:solidFill>
                        <a:latin typeface="Century Gothic" panose="020B0502020202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Student Learning</a:t>
                      </a:r>
                      <a:r>
                        <a:rPr lang="en-US" sz="1800" baseline="0" dirty="0">
                          <a:latin typeface="Century Gothic" panose="020B0502020202020204" pitchFamily="34" charset="0"/>
                        </a:rPr>
                        <a:t> and Growth </a:t>
                      </a:r>
                      <a:r>
                        <a:rPr lang="en-US" sz="1800" dirty="0">
                          <a:latin typeface="Century Gothic" panose="020B0502020202020204" pitchFamily="34" charset="0"/>
                        </a:rPr>
                        <a:t>(SLG)</a:t>
                      </a:r>
                      <a:endParaRPr lang="en-US" sz="18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0"/>
                  </a:ext>
                </a:extLst>
              </a:tr>
              <a:tr h="793295">
                <a:tc>
                  <a:txBody>
                    <a:bodyPr/>
                    <a:lstStyle/>
                    <a:p>
                      <a:r>
                        <a:rPr lang="en-US" sz="1400" dirty="0">
                          <a:latin typeface="Century Gothic" panose="020B0502020202020204" pitchFamily="34" charset="0"/>
                        </a:rPr>
                        <a:t>“To ensure that all </a:t>
                      </a:r>
                      <a:r>
                        <a:rPr lang="en-US" sz="1400" b="1" dirty="0">
                          <a:latin typeface="Century Gothic" panose="020B0502020202020204" pitchFamily="34" charset="0"/>
                        </a:rPr>
                        <a:t>children</a:t>
                      </a:r>
                      <a:r>
                        <a:rPr lang="en-US" sz="1400" dirty="0">
                          <a:latin typeface="Century Gothic" panose="020B0502020202020204" pitchFamily="34" charset="0"/>
                        </a:rPr>
                        <a:t> with disabilities have available to them a free appropriate public education that emphasizes special education and related services designed to </a:t>
                      </a:r>
                      <a:r>
                        <a:rPr lang="en-US" sz="1400" b="1" dirty="0">
                          <a:latin typeface="Century Gothic" panose="020B0502020202020204" pitchFamily="34" charset="0"/>
                        </a:rPr>
                        <a:t>meet their unique needs </a:t>
                      </a:r>
                      <a:r>
                        <a:rPr lang="en-US" sz="1400" dirty="0">
                          <a:latin typeface="Century Gothic" panose="020B0502020202020204" pitchFamily="34" charset="0"/>
                        </a:rPr>
                        <a:t>and prepare them for further education, employment and independent living"</a:t>
                      </a:r>
                      <a:r>
                        <a:rPr lang="en-US" sz="1400" baseline="0" dirty="0">
                          <a:latin typeface="Century Gothic" panose="020B0502020202020204" pitchFamily="34" charset="0"/>
                        </a:rPr>
                        <a:t> (IDEA).</a:t>
                      </a:r>
                      <a:endParaRPr lang="en-US" sz="1400" b="0" dirty="0">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Purpose</a:t>
                      </a:r>
                    </a:p>
                  </a:txBody>
                  <a:tcPr/>
                </a:tc>
                <a:tc>
                  <a:txBody>
                    <a:bodyPr/>
                    <a:lstStyle/>
                    <a:p>
                      <a:r>
                        <a:rPr lang="en-US" sz="1800" u="none" strike="noStrike" kern="1200" baseline="0" dirty="0">
                          <a:latin typeface="Century Gothic" panose="020B0502020202020204" pitchFamily="34" charset="0"/>
                        </a:rPr>
                        <a:t>"</a:t>
                      </a:r>
                      <a:r>
                        <a:rPr lang="en-US" sz="1400" u="none" strike="noStrike" kern="1200" baseline="0" dirty="0">
                          <a:latin typeface="Century Gothic" panose="020B0502020202020204" pitchFamily="34" charset="0"/>
                        </a:rPr>
                        <a:t>To </a:t>
                      </a:r>
                      <a:r>
                        <a:rPr lang="en-US" sz="1400" b="1" u="none" strike="noStrike" kern="1200" baseline="0" dirty="0">
                          <a:latin typeface="Century Gothic" panose="020B0502020202020204" pitchFamily="34" charset="0"/>
                        </a:rPr>
                        <a:t>improve educator effectiveness </a:t>
                      </a:r>
                      <a:r>
                        <a:rPr lang="en-US" sz="1400" u="none" strike="noStrike" kern="1200" baseline="0" dirty="0">
                          <a:latin typeface="Century Gothic" panose="020B0502020202020204" pitchFamily="34" charset="0"/>
                        </a:rPr>
                        <a:t>by clearly setting forth expectations for … student learning and growth, and providing actionable feedback and </a:t>
                      </a:r>
                      <a:r>
                        <a:rPr lang="en-US" sz="1400" b="0" u="none" strike="noStrike" kern="1200" baseline="0" dirty="0">
                          <a:latin typeface="Century Gothic" panose="020B0502020202020204" pitchFamily="34" charset="0"/>
                        </a:rPr>
                        <a:t>support </a:t>
                      </a:r>
                      <a:r>
                        <a:rPr lang="en-US" sz="1400" u="none" strike="noStrike" kern="1200" baseline="0" dirty="0">
                          <a:latin typeface="Century Gothic" panose="020B0502020202020204" pitchFamily="34" charset="0"/>
                        </a:rPr>
                        <a:t>to </a:t>
                      </a:r>
                      <a:r>
                        <a:rPr lang="en-US" sz="1400" b="1" u="none" strike="noStrike" kern="1200" baseline="0" dirty="0">
                          <a:latin typeface="Century Gothic" panose="020B0502020202020204" pitchFamily="34" charset="0"/>
                        </a:rPr>
                        <a:t>help educators meet </a:t>
                      </a:r>
                      <a:r>
                        <a:rPr lang="en-US" sz="1400" b="0" u="none" strike="noStrike" kern="1200" baseline="0" dirty="0">
                          <a:latin typeface="Century Gothic" panose="020B0502020202020204" pitchFamily="34" charset="0"/>
                        </a:rPr>
                        <a:t>those </a:t>
                      </a:r>
                      <a:r>
                        <a:rPr lang="en-US" sz="1400" b="1" u="none" strike="noStrike" kern="1200" baseline="0" dirty="0">
                          <a:latin typeface="Century Gothic" panose="020B0502020202020204" pitchFamily="34" charset="0"/>
                        </a:rPr>
                        <a:t>expectations</a:t>
                      </a:r>
                      <a:r>
                        <a:rPr lang="en-US" sz="1400" u="none" strike="noStrike" kern="1200" baseline="0" dirty="0">
                          <a:latin typeface="Century Gothic" panose="020B0502020202020204" pitchFamily="34" charset="0"/>
                        </a:rPr>
                        <a:t>" (Rule Chapter 180).</a:t>
                      </a:r>
                      <a:endParaRPr lang="en-US" sz="14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1"/>
                  </a:ext>
                </a:extLst>
              </a:tr>
              <a:tr h="793295">
                <a:tc>
                  <a:txBody>
                    <a:bodyPr/>
                    <a:lstStyle/>
                    <a:p>
                      <a:r>
                        <a:rPr lang="en-US" sz="1400" b="0" dirty="0">
                          <a:latin typeface="Century Gothic" panose="020B0502020202020204" pitchFamily="34" charset="0"/>
                        </a:rPr>
                        <a:t>To track and report individual </a:t>
                      </a:r>
                      <a:r>
                        <a:rPr lang="en-US" sz="1400" b="1" dirty="0">
                          <a:latin typeface="Century Gothic" panose="020B0502020202020204" pitchFamily="34" charset="0"/>
                        </a:rPr>
                        <a:t>student progress</a:t>
                      </a:r>
                      <a:r>
                        <a:rPr lang="en-US" sz="1400" b="0" dirty="0">
                          <a:latin typeface="Century Gothic" panose="020B0502020202020204" pitchFamily="34" charset="0"/>
                        </a:rPr>
                        <a:t> toward attaining</a:t>
                      </a:r>
                      <a:r>
                        <a:rPr lang="en-US" sz="1400" b="0" baseline="0" dirty="0">
                          <a:latin typeface="Century Gothic" panose="020B0502020202020204" pitchFamily="34" charset="0"/>
                        </a:rPr>
                        <a:t> goals</a:t>
                      </a:r>
                      <a:endParaRPr lang="en-US" sz="1400" b="0" dirty="0">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accent2">
                            <a:lumMod val="75000"/>
                          </a:schemeClr>
                        </a:solidFill>
                        <a:latin typeface="Century Gothic" panose="020B0502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Use</a:t>
                      </a:r>
                      <a:r>
                        <a:rPr lang="en-US" sz="1600" b="1" baseline="0" dirty="0">
                          <a:solidFill>
                            <a:schemeClr val="accent2">
                              <a:lumMod val="75000"/>
                            </a:schemeClr>
                          </a:solidFill>
                          <a:latin typeface="Century Gothic" panose="020B0502020202020204" pitchFamily="34" charset="0"/>
                        </a:rPr>
                        <a:t> of Data </a:t>
                      </a:r>
                      <a:endParaRPr lang="en-US" sz="1600" b="1" dirty="0">
                        <a:solidFill>
                          <a:schemeClr val="accent2">
                            <a:lumMod val="75000"/>
                          </a:schemeClr>
                        </a:solidFill>
                        <a:latin typeface="Century Gothic" panose="020B0502020202020204" pitchFamily="34" charset="0"/>
                      </a:endParaRPr>
                    </a:p>
                  </a:txBody>
                  <a:tcPr/>
                </a:tc>
                <a:tc>
                  <a:txBody>
                    <a:bodyPr/>
                    <a:lstStyle/>
                    <a:p>
                      <a:r>
                        <a:rPr lang="en-US" sz="1400" b="0" dirty="0">
                          <a:solidFill>
                            <a:srgbClr val="000000"/>
                          </a:solidFill>
                          <a:latin typeface="Century Gothic" panose="020B0502020202020204" pitchFamily="34" charset="0"/>
                        </a:rPr>
                        <a:t>To measure</a:t>
                      </a:r>
                      <a:r>
                        <a:rPr lang="en-US" sz="1400" b="0" baseline="0" dirty="0">
                          <a:solidFill>
                            <a:srgbClr val="000000"/>
                          </a:solidFill>
                          <a:latin typeface="Century Gothic" panose="020B0502020202020204" pitchFamily="34" charset="0"/>
                        </a:rPr>
                        <a:t> the </a:t>
                      </a:r>
                      <a:r>
                        <a:rPr lang="en-US" sz="1400" b="1" baseline="0" dirty="0">
                          <a:solidFill>
                            <a:srgbClr val="000000"/>
                          </a:solidFill>
                          <a:latin typeface="Century Gothic" panose="020B0502020202020204" pitchFamily="34" charset="0"/>
                        </a:rPr>
                        <a:t>impact of a teacher </a:t>
                      </a:r>
                      <a:r>
                        <a:rPr lang="en-US" sz="1400" b="0" baseline="0" dirty="0">
                          <a:solidFill>
                            <a:srgbClr val="000000"/>
                          </a:solidFill>
                          <a:latin typeface="Century Gothic" panose="020B0502020202020204" pitchFamily="34" charset="0"/>
                        </a:rPr>
                        <a:t>or teachers on student progress toward proficiency</a:t>
                      </a:r>
                      <a:endParaRPr lang="en-US" sz="1400" b="0"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2"/>
                  </a:ext>
                </a:extLst>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Tree>
    <p:extLst>
      <p:ext uri="{BB962C8B-B14F-4D97-AF65-F5344CB8AC3E}">
        <p14:creationId xmlns:p14="http://schemas.microsoft.com/office/powerpoint/2010/main" val="3068799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5C6D53">
            <a:alpha val="53000"/>
          </a:srgbClr>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05148260"/>
              </p:ext>
            </p:extLst>
          </p:nvPr>
        </p:nvGraphicFramePr>
        <p:xfrm>
          <a:off x="152400" y="2057400"/>
          <a:ext cx="8839201" cy="3688080"/>
        </p:xfrm>
        <a:graphic>
          <a:graphicData uri="http://schemas.openxmlformats.org/drawingml/2006/table">
            <a:tbl>
              <a:tblPr firstRow="1" bandRow="1">
                <a:tableStyleId>{0660B408-B3CF-4A94-85FC-2B1E0A45F4A2}</a:tableStyleId>
              </a:tblPr>
              <a:tblGrid>
                <a:gridCol w="3413157">
                  <a:extLst>
                    <a:ext uri="{9D8B030D-6E8A-4147-A177-3AD203B41FA5}">
                      <a16:colId xmlns:a16="http://schemas.microsoft.com/office/drawing/2014/main" val="20000"/>
                    </a:ext>
                  </a:extLst>
                </a:gridCol>
                <a:gridCol w="2012887">
                  <a:extLst>
                    <a:ext uri="{9D8B030D-6E8A-4147-A177-3AD203B41FA5}">
                      <a16:colId xmlns:a16="http://schemas.microsoft.com/office/drawing/2014/main" val="20001"/>
                    </a:ext>
                  </a:extLst>
                </a:gridCol>
                <a:gridCol w="3413157">
                  <a:extLst>
                    <a:ext uri="{9D8B030D-6E8A-4147-A177-3AD203B41FA5}">
                      <a16:colId xmlns:a16="http://schemas.microsoft.com/office/drawing/2014/main" val="20002"/>
                    </a:ext>
                  </a:extLst>
                </a:gridCol>
              </a:tblGrid>
              <a:tr h="228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Individualized</a:t>
                      </a:r>
                      <a:r>
                        <a:rPr lang="en-US" sz="1600" baseline="0" dirty="0">
                          <a:latin typeface="Century Gothic" panose="020B0502020202020204" pitchFamily="34" charset="0"/>
                        </a:rPr>
                        <a:t> Education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a:latin typeface="Century Gothic" panose="020B0502020202020204" pitchFamily="34" charset="0"/>
                        </a:rPr>
                        <a:t>Plan (IEP)</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solidFill>
                          <a:schemeClr val="bg1"/>
                        </a:solidFill>
                        <a:latin typeface="Century Gothic" panose="020B0502020202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Student Learning</a:t>
                      </a:r>
                      <a:r>
                        <a:rPr lang="en-US" sz="1800" baseline="0" dirty="0">
                          <a:latin typeface="Century Gothic" panose="020B0502020202020204" pitchFamily="34" charset="0"/>
                        </a:rPr>
                        <a:t> and Growth Target </a:t>
                      </a:r>
                      <a:r>
                        <a:rPr lang="en-US" sz="1800" dirty="0">
                          <a:latin typeface="Century Gothic" panose="020B0502020202020204" pitchFamily="34" charset="0"/>
                        </a:rPr>
                        <a:t>(SLG)</a:t>
                      </a:r>
                      <a:endParaRPr lang="en-US" sz="18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0"/>
                  </a:ext>
                </a:extLst>
              </a:tr>
              <a:tr h="3525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Highly </a:t>
                      </a:r>
                      <a:r>
                        <a:rPr lang="en-US" sz="1600" b="1" dirty="0">
                          <a:latin typeface="Century Gothic" panose="020B0502020202020204" pitchFamily="34" charset="0"/>
                        </a:rPr>
                        <a:t>individualized</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Application to Students</a:t>
                      </a:r>
                    </a:p>
                  </a:txBody>
                  <a:tcPr anchor="ctr"/>
                </a:tc>
                <a:tc>
                  <a:txBody>
                    <a:bodyPr/>
                    <a:lstStyle/>
                    <a:p>
                      <a:r>
                        <a:rPr lang="en-US" sz="1600" dirty="0">
                          <a:latin typeface="Century Gothic" panose="020B0502020202020204" pitchFamily="34" charset="0"/>
                        </a:rPr>
                        <a:t>Applies to a </a:t>
                      </a:r>
                      <a:r>
                        <a:rPr lang="en-US" sz="1600" b="1" dirty="0">
                          <a:latin typeface="Century Gothic" panose="020B0502020202020204" pitchFamily="34" charset="0"/>
                        </a:rPr>
                        <a:t>group </a:t>
                      </a:r>
                      <a:r>
                        <a:rPr lang="en-US" sz="1600" dirty="0">
                          <a:latin typeface="Century Gothic" panose="020B0502020202020204" pitchFamily="34" charset="0"/>
                        </a:rPr>
                        <a:t>of students</a:t>
                      </a:r>
                      <a:endParaRPr lang="en-US" sz="16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1"/>
                  </a:ext>
                </a:extLst>
              </a:tr>
              <a:tr h="793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May include multiple goals, </a:t>
                      </a:r>
                      <a:r>
                        <a:rPr lang="en-US" sz="1600" b="1" dirty="0">
                          <a:latin typeface="Century Gothic" panose="020B0502020202020204" pitchFamily="34" charset="0"/>
                        </a:rPr>
                        <a:t>including non-academic </a:t>
                      </a:r>
                      <a:r>
                        <a:rPr lang="en-US" sz="1600" dirty="0">
                          <a:latin typeface="Century Gothic" panose="020B0502020202020204" pitchFamily="34" charset="0"/>
                        </a:rPr>
                        <a:t>goals</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Focus of Goal</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Usually a single growth target, must target </a:t>
                      </a:r>
                      <a:r>
                        <a:rPr lang="en-US" sz="1600" b="1" dirty="0">
                          <a:latin typeface="Century Gothic" panose="020B0502020202020204" pitchFamily="34" charset="0"/>
                        </a:rPr>
                        <a:t>academic knowledge and skills</a:t>
                      </a:r>
                      <a:endParaRPr lang="en-US" sz="16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2"/>
                  </a:ext>
                </a:extLst>
              </a:tr>
              <a:tr h="5582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Century Gothic" panose="020B0502020202020204" pitchFamily="34" charset="0"/>
                        </a:rPr>
                        <a:t>Multiple parties </a:t>
                      </a:r>
                      <a:r>
                        <a:rPr lang="en-US" sz="1600" dirty="0">
                          <a:latin typeface="Century Gothic" panose="020B0502020202020204" pitchFamily="34" charset="0"/>
                        </a:rPr>
                        <a:t>involved in development</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Development Process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Century Gothic" panose="020B0502020202020204" pitchFamily="34" charset="0"/>
                        </a:rPr>
                        <a:t>Teacher-developed </a:t>
                      </a:r>
                      <a:r>
                        <a:rPr lang="en-US" sz="1600" dirty="0">
                          <a:latin typeface="Century Gothic" panose="020B0502020202020204" pitchFamily="34" charset="0"/>
                        </a:rPr>
                        <a:t>with administrative oversight</a:t>
                      </a:r>
                      <a:endParaRPr lang="en-US" sz="16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3"/>
                  </a:ext>
                </a:extLst>
              </a:tr>
              <a:tr h="6392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Century Gothic" panose="020B0502020202020204" pitchFamily="34" charset="0"/>
                        </a:rPr>
                        <a:t>Student-based</a:t>
                      </a:r>
                      <a:r>
                        <a:rPr lang="en-US" sz="1600" b="0" dirty="0">
                          <a:latin typeface="Century Gothic" panose="020B0502020202020204" pitchFamily="34" charset="0"/>
                        </a:rPr>
                        <a:t>;</a:t>
                      </a:r>
                      <a:r>
                        <a:rPr lang="en-US" sz="1600" b="0" baseline="0" dirty="0">
                          <a:latin typeface="Century Gothic" panose="020B0502020202020204" pitchFamily="34" charset="0"/>
                        </a:rPr>
                        <a:t> may apply in multiple courses or contexts</a:t>
                      </a:r>
                      <a:endParaRPr lang="en-US" sz="1600" b="1" dirty="0">
                        <a:solidFill>
                          <a:schemeClr val="bg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2">
                              <a:lumMod val="75000"/>
                            </a:schemeClr>
                          </a:solidFill>
                          <a:latin typeface="Century Gothic" panose="020B0502020202020204" pitchFamily="34" charset="0"/>
                        </a:rPr>
                        <a:t>Instructional Context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Century Gothic" panose="020B0502020202020204" pitchFamily="34" charset="0"/>
                        </a:rPr>
                        <a:t>Teacher-based:</a:t>
                      </a:r>
                      <a:r>
                        <a:rPr lang="en-US" sz="1600" b="1" baseline="0" dirty="0">
                          <a:latin typeface="Century Gothic" panose="020B0502020202020204" pitchFamily="34" charset="0"/>
                        </a:rPr>
                        <a:t> </a:t>
                      </a:r>
                      <a:r>
                        <a:rPr lang="en-US" sz="1600" baseline="0" dirty="0">
                          <a:latin typeface="Century Gothic" panose="020B0502020202020204" pitchFamily="34" charset="0"/>
                        </a:rPr>
                        <a:t>a</a:t>
                      </a:r>
                      <a:r>
                        <a:rPr lang="en-US" sz="1600" dirty="0">
                          <a:latin typeface="Century Gothic" panose="020B0502020202020204" pitchFamily="34" charset="0"/>
                        </a:rPr>
                        <a:t>pplies </a:t>
                      </a:r>
                      <a:r>
                        <a:rPr lang="en-US" sz="1600" b="0" dirty="0">
                          <a:latin typeface="Century Gothic" panose="020B0502020202020204" pitchFamily="34" charset="0"/>
                        </a:rPr>
                        <a:t>to a single course or learning </a:t>
                      </a:r>
                      <a:r>
                        <a:rPr lang="en-US" sz="1600" dirty="0">
                          <a:latin typeface="Century Gothic" panose="020B0502020202020204" pitchFamily="34" charset="0"/>
                        </a:rPr>
                        <a:t>experience assigned to a teacher or teachers</a:t>
                      </a:r>
                      <a:endParaRPr lang="en-US" sz="1600" b="1" dirty="0">
                        <a:solidFill>
                          <a:srgbClr val="000000"/>
                        </a:solidFill>
                        <a:latin typeface="Century Gothic" panose="020B0502020202020204" pitchFamily="34" charset="0"/>
                      </a:endParaRPr>
                    </a:p>
                  </a:txBody>
                  <a:tcPr/>
                </a:tc>
                <a:extLst>
                  <a:ext uri="{0D108BD9-81ED-4DB2-BD59-A6C34878D82A}">
                    <a16:rowId xmlns:a16="http://schemas.microsoft.com/office/drawing/2014/main" val="10004"/>
                  </a:ext>
                </a:extLst>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Tree>
    <p:extLst>
      <p:ext uri="{BB962C8B-B14F-4D97-AF65-F5344CB8AC3E}">
        <p14:creationId xmlns:p14="http://schemas.microsoft.com/office/powerpoint/2010/main" val="2751830502"/>
      </p:ext>
    </p:extLst>
  </p:cSld>
  <p:clrMapOvr>
    <a:overrideClrMapping bg1="dk2" tx1="lt1" bg2="dk1"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002060">
                <a:alpha val="31000"/>
                <a:lumMod val="0"/>
                <a:lumOff val="100000"/>
              </a:srgbClr>
            </a:gs>
            <a:gs pos="43000">
              <a:schemeClr val="bg2">
                <a:tint val="100000"/>
                <a:shade val="95000"/>
                <a:satMod val="100000"/>
                <a:lumMod val="10000"/>
                <a:lumOff val="90000"/>
              </a:schemeClr>
            </a:gs>
            <a:gs pos="100000">
              <a:schemeClr val="bg2">
                <a:tint val="88000"/>
                <a:shade val="100000"/>
                <a:satMod val="400000"/>
                <a:lumMod val="10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cap="none" dirty="0">
                <a:latin typeface="+mn-lt"/>
              </a:rPr>
              <a:t>The (In)Advisability of using an IEP Goal </a:t>
            </a:r>
            <a:br>
              <a:rPr lang="en-US" sz="2800" b="1" cap="none" dirty="0">
                <a:latin typeface="+mn-lt"/>
              </a:rPr>
            </a:br>
            <a:r>
              <a:rPr lang="en-US" sz="2800" b="1" cap="none" dirty="0">
                <a:latin typeface="+mn-lt"/>
              </a:rPr>
              <a:t>as a Measure of Teacher Effectiveness</a:t>
            </a:r>
          </a:p>
        </p:txBody>
      </p:sp>
      <p:sp>
        <p:nvSpPr>
          <p:cNvPr id="8" name="Oval 7"/>
          <p:cNvSpPr/>
          <p:nvPr/>
        </p:nvSpPr>
        <p:spPr>
          <a:xfrm>
            <a:off x="838200" y="1742454"/>
            <a:ext cx="7467599" cy="4284643"/>
          </a:xfrm>
          <a:prstGeom prst="ellipse">
            <a:avLst/>
          </a:prstGeom>
          <a:ln/>
        </p:spPr>
        <p:style>
          <a:lnRef idx="2">
            <a:schemeClr val="accent2"/>
          </a:lnRef>
          <a:fillRef idx="1">
            <a:schemeClr val="lt1"/>
          </a:fillRef>
          <a:effectRef idx="0">
            <a:schemeClr val="accent2"/>
          </a:effectRef>
          <a:fontRef idx="minor">
            <a:schemeClr val="dk1"/>
          </a:fontRef>
        </p:style>
        <p:txBody>
          <a:bodyPr wrap="square" rtlCol="0" anchor="ctr">
            <a:spAutoFit/>
          </a:bodyPr>
          <a:lstStyle/>
          <a:p>
            <a:r>
              <a:rPr lang="en-US" sz="1600" i="1" dirty="0">
                <a:solidFill>
                  <a:srgbClr val="000000"/>
                </a:solidFill>
              </a:rPr>
              <a:t> </a:t>
            </a:r>
          </a:p>
          <a:p>
            <a:pPr algn="ctr"/>
            <a:r>
              <a:rPr lang="en-US" sz="1600" dirty="0">
                <a:solidFill>
                  <a:schemeClr val="tx1"/>
                </a:solidFill>
              </a:rPr>
              <a:t>Center on Great Teachers and Leaders </a:t>
            </a:r>
          </a:p>
          <a:p>
            <a:pPr algn="ctr"/>
            <a:r>
              <a:rPr lang="en-US" sz="1600" dirty="0">
                <a:solidFill>
                  <a:schemeClr val="tx1"/>
                </a:solidFill>
              </a:rPr>
              <a:t>Policy Brief (March 2013)</a:t>
            </a:r>
          </a:p>
          <a:p>
            <a:endParaRPr lang="en-US" sz="1600" dirty="0">
              <a:solidFill>
                <a:schemeClr val="tx1"/>
              </a:solidFill>
            </a:endParaRPr>
          </a:p>
          <a:p>
            <a:r>
              <a:rPr lang="en-US" sz="1600" dirty="0">
                <a:solidFill>
                  <a:schemeClr val="tx1"/>
                </a:solidFill>
              </a:rPr>
              <a:t>"The Council for Exceptional Children explicitly recommends that IEP goals not be used as SLO growth targets. An SLO is intended as a long-term academic goal for groups of students. An IEP is a goal set for  an individual student and is highly specific to that individual student. Using IEPs in an SLO process undermines the integrity of both processes (Council for Exceptional Children, 2012)."</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00499" y="2197773"/>
            <a:ext cx="1143000" cy="31669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7" name="Action Button: Custom 6">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682708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chemeClr val="tx1"/>
                </a:solidFill>
              </a:rPr>
              <a:t>Special Considerations </a:t>
            </a:r>
            <a:br>
              <a:rPr lang="en-US" dirty="0">
                <a:solidFill>
                  <a:schemeClr val="tx1"/>
                </a:solidFill>
              </a:rPr>
            </a:br>
            <a:r>
              <a:rPr lang="en-US" dirty="0">
                <a:solidFill>
                  <a:schemeClr val="tx1"/>
                </a:solidFill>
              </a:rPr>
              <a:t>for </a:t>
            </a:r>
            <a:br>
              <a:rPr lang="en-US" dirty="0">
                <a:solidFill>
                  <a:schemeClr val="tx1"/>
                </a:solidFill>
              </a:rPr>
            </a:br>
            <a:r>
              <a:rPr lang="en-US" dirty="0">
                <a:solidFill>
                  <a:schemeClr val="tx1"/>
                </a:solidFill>
              </a:rPr>
              <a:t>Special Educators</a:t>
            </a:r>
          </a:p>
        </p:txBody>
      </p:sp>
    </p:spTree>
    <p:extLst>
      <p:ext uri="{BB962C8B-B14F-4D97-AF65-F5344CB8AC3E}">
        <p14:creationId xmlns:p14="http://schemas.microsoft.com/office/powerpoint/2010/main" val="104575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sz="3100" b="1" cap="none" dirty="0">
                <a:latin typeface="+mn-lt"/>
              </a:rPr>
            </a:br>
            <a:r>
              <a:rPr lang="en-US" sz="3100" b="1" cap="none" dirty="0">
                <a:latin typeface="+mn-lt"/>
              </a:rPr>
              <a:t>Outcomes for Participants</a:t>
            </a:r>
            <a:br>
              <a:rPr lang="en-US" sz="3100" b="1" cap="none" dirty="0">
                <a:latin typeface="+mn-lt"/>
              </a:rPr>
            </a:br>
            <a:r>
              <a:rPr lang="en-US" b="1" cap="none" dirty="0"/>
              <a:t>	</a:t>
            </a:r>
          </a:p>
        </p:txBody>
      </p:sp>
      <p:sp>
        <p:nvSpPr>
          <p:cNvPr id="3" name="Content Placeholder 2"/>
          <p:cNvSpPr>
            <a:spLocks noGrp="1"/>
          </p:cNvSpPr>
          <p:nvPr>
            <p:ph idx="1"/>
          </p:nvPr>
        </p:nvSpPr>
        <p:spPr/>
        <p:txBody>
          <a:bodyPr>
            <a:noAutofit/>
          </a:bodyPr>
          <a:lstStyle/>
          <a:p>
            <a:pPr marL="400050" lvl="1" indent="-285750">
              <a:buClr>
                <a:schemeClr val="tx1"/>
              </a:buClr>
              <a:buFont typeface="Wingdings" panose="05000000000000000000" pitchFamily="2" charset="2"/>
              <a:buChar char="Ø"/>
            </a:pPr>
            <a:r>
              <a:rPr lang="en-US" sz="1400" dirty="0">
                <a:solidFill>
                  <a:schemeClr val="tx1"/>
                </a:solidFill>
              </a:rPr>
              <a:t>Gain access to current Educator Effectiveness statute and rule</a:t>
            </a:r>
          </a:p>
          <a:p>
            <a:pPr marL="400050" lvl="1" indent="-285750">
              <a:buClr>
                <a:schemeClr val="tx1"/>
              </a:buClr>
              <a:buFont typeface="Wingdings" panose="05000000000000000000" pitchFamily="2" charset="2"/>
              <a:buChar char="Ø"/>
            </a:pPr>
            <a:r>
              <a:rPr lang="en-US" sz="1400" dirty="0">
                <a:solidFill>
                  <a:schemeClr val="tx1"/>
                </a:solidFill>
              </a:rPr>
              <a:t>Review existing and  future  resources</a:t>
            </a:r>
          </a:p>
          <a:p>
            <a:pPr marL="400050" lvl="1" indent="-285750">
              <a:buClr>
                <a:schemeClr val="tx1"/>
              </a:buClr>
              <a:buFont typeface="Wingdings" panose="05000000000000000000" pitchFamily="2" charset="2"/>
              <a:buChar char="Ø"/>
            </a:pPr>
            <a:r>
              <a:rPr lang="en-US" sz="1400" dirty="0">
                <a:solidFill>
                  <a:schemeClr val="tx1"/>
                </a:solidFill>
              </a:rPr>
              <a:t>Understand the Performance Evaluation and Professional Growth (PEPG) requirements for Student Learning and Growth (SLG) as a measure of effectiveness</a:t>
            </a:r>
          </a:p>
          <a:p>
            <a:pPr marL="400050" lvl="1" indent="-285750">
              <a:buClr>
                <a:schemeClr val="tx1"/>
              </a:buClr>
              <a:buFont typeface="Wingdings" panose="05000000000000000000" pitchFamily="2" charset="2"/>
              <a:buChar char="Ø"/>
            </a:pPr>
            <a:r>
              <a:rPr lang="en-US" sz="1400" dirty="0">
                <a:solidFill>
                  <a:schemeClr val="tx1"/>
                </a:solidFill>
              </a:rPr>
              <a:t>Understand the meaning of "growth measure"</a:t>
            </a:r>
          </a:p>
          <a:p>
            <a:pPr marL="400050" lvl="1" indent="-285750">
              <a:buClr>
                <a:schemeClr val="tx1"/>
              </a:buClr>
              <a:buFont typeface="Wingdings" panose="05000000000000000000" pitchFamily="2" charset="2"/>
              <a:buChar char="Ø"/>
            </a:pPr>
            <a:r>
              <a:rPr lang="en-US" sz="1400" dirty="0">
                <a:solidFill>
                  <a:schemeClr val="tx1"/>
                </a:solidFill>
              </a:rPr>
              <a:t>Identify the local decisions that influence the Student Learning and Growth factor and rating</a:t>
            </a:r>
          </a:p>
          <a:p>
            <a:pPr marL="400050" lvl="1" indent="-285750">
              <a:buClr>
                <a:schemeClr val="tx1"/>
              </a:buClr>
              <a:buFont typeface="Wingdings" panose="05000000000000000000" pitchFamily="2" charset="2"/>
              <a:buChar char="Ø"/>
            </a:pPr>
            <a:r>
              <a:rPr lang="en-US" sz="1400" dirty="0">
                <a:solidFill>
                  <a:schemeClr val="tx1"/>
                </a:solidFill>
              </a:rPr>
              <a:t>Understand the use of the term SLO (Student Learning Objective)</a:t>
            </a:r>
          </a:p>
          <a:p>
            <a:pPr marL="400050" lvl="1" indent="-285750">
              <a:buClr>
                <a:schemeClr val="tx1"/>
              </a:buClr>
              <a:buFont typeface="Wingdings" panose="05000000000000000000" pitchFamily="2" charset="2"/>
              <a:buChar char="Ø"/>
            </a:pPr>
            <a:r>
              <a:rPr lang="en-US" sz="1400" dirty="0">
                <a:solidFill>
                  <a:schemeClr val="tx1"/>
                </a:solidFill>
              </a:rPr>
              <a:t>Understand the differences between IEPs and student growth targets in a PEPG system</a:t>
            </a:r>
          </a:p>
          <a:p>
            <a:pPr marL="400050" lvl="1" indent="-285750">
              <a:buClr>
                <a:schemeClr val="tx1"/>
              </a:buClr>
              <a:buFont typeface="Wingdings" panose="05000000000000000000" pitchFamily="2" charset="2"/>
              <a:buChar char="Ø"/>
            </a:pPr>
            <a:r>
              <a:rPr lang="en-US" sz="1400" dirty="0">
                <a:solidFill>
                  <a:schemeClr val="tx1"/>
                </a:solidFill>
              </a:rPr>
              <a:t>Identify key considerations for special educators related to Student Learning and Growth (SLG) measures</a:t>
            </a:r>
          </a:p>
          <a:p>
            <a:pPr marL="400050" lvl="1" indent="-285750">
              <a:buClr>
                <a:schemeClr val="tx1"/>
              </a:buClr>
              <a:buFont typeface="Wingdings" panose="05000000000000000000" pitchFamily="2" charset="2"/>
              <a:buChar char="Ø"/>
            </a:pPr>
            <a:r>
              <a:rPr lang="en-US" sz="1400" dirty="0">
                <a:solidFill>
                  <a:schemeClr val="tx1"/>
                </a:solidFill>
              </a:rPr>
              <a:t>Consider some strategies to mitigate challenges</a:t>
            </a:r>
          </a:p>
          <a:p>
            <a:pPr marL="400050" lvl="1" indent="-285750">
              <a:buClr>
                <a:schemeClr val="tx1"/>
              </a:buClr>
              <a:buFont typeface="Wingdings" panose="05000000000000000000" pitchFamily="2" charset="2"/>
              <a:buChar char="Ø"/>
            </a:pPr>
            <a:r>
              <a:rPr lang="en-US" sz="1400" dirty="0">
                <a:solidFill>
                  <a:schemeClr val="tx1"/>
                </a:solidFill>
              </a:rPr>
              <a:t>Provide input on considerations and strategies</a:t>
            </a:r>
          </a:p>
          <a:p>
            <a:pPr marL="400050" lvl="1" indent="-285750">
              <a:buClr>
                <a:schemeClr val="tx1"/>
              </a:buClr>
              <a:buFont typeface="Wingdings" panose="05000000000000000000" pitchFamily="2" charset="2"/>
              <a:buChar char="Ø"/>
            </a:pPr>
            <a:r>
              <a:rPr lang="en-US" sz="1400" dirty="0">
                <a:solidFill>
                  <a:schemeClr val="tx1"/>
                </a:solidFill>
              </a:rPr>
              <a:t>General Q and A</a:t>
            </a:r>
          </a:p>
          <a:p>
            <a:pPr marL="571500" lvl="2">
              <a:buClr>
                <a:schemeClr val="tx1"/>
              </a:buClr>
            </a:pPr>
            <a:endParaRPr lang="en-US" sz="1400" dirty="0">
              <a:solidFill>
                <a:schemeClr val="tx1"/>
              </a:solidFill>
            </a:endParaRPr>
          </a:p>
          <a:p>
            <a:pPr marL="342900" lvl="2" indent="0">
              <a:buClr>
                <a:schemeClr val="tx1"/>
              </a:buClr>
              <a:buNone/>
            </a:pPr>
            <a:br>
              <a:rPr lang="en-US" sz="1400" dirty="0">
                <a:solidFill>
                  <a:schemeClr val="tx1"/>
                </a:solidFill>
              </a:rPr>
            </a:br>
            <a:endParaRPr lang="en-US" sz="1400" dirty="0">
              <a:solidFill>
                <a:schemeClr val="tx1"/>
              </a:solidFill>
            </a:endParaRPr>
          </a:p>
          <a:p>
            <a:pPr marL="0" indent="0">
              <a:buClr>
                <a:schemeClr val="tx1"/>
              </a:buClr>
              <a:buNone/>
            </a:pPr>
            <a:r>
              <a:rPr lang="en-US" sz="1400" dirty="0">
                <a:solidFill>
                  <a:schemeClr val="tx1"/>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085009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838200"/>
          </a:xfrm>
        </p:spPr>
        <p:txBody>
          <a:bodyPr>
            <a:noAutofit/>
          </a:bodyPr>
          <a:lstStyle/>
          <a:p>
            <a:r>
              <a:rPr lang="en-US" sz="2800" b="1" cap="none" dirty="0">
                <a:latin typeface="+mn-lt"/>
              </a:rPr>
              <a:t>Special </a:t>
            </a:r>
            <a:r>
              <a:rPr lang="en-US" sz="2800" b="1" cap="none" dirty="0" err="1">
                <a:latin typeface="+mn-lt"/>
              </a:rPr>
              <a:t>Considerationsfor</a:t>
            </a:r>
            <a:r>
              <a:rPr lang="en-US" sz="2800" b="1" cap="none" dirty="0">
                <a:latin typeface="+mn-lt"/>
              </a:rPr>
              <a:t> </a:t>
            </a:r>
            <a:br>
              <a:rPr lang="en-US" sz="2800" b="1" cap="none" dirty="0">
                <a:latin typeface="+mn-lt"/>
              </a:rPr>
            </a:br>
            <a:r>
              <a:rPr lang="en-US" sz="2800" b="1" cap="none" dirty="0">
                <a:latin typeface="+mn-lt"/>
              </a:rPr>
              <a:t>Special Educators</a:t>
            </a:r>
          </a:p>
        </p:txBody>
      </p:sp>
      <p:graphicFrame>
        <p:nvGraphicFramePr>
          <p:cNvPr id="3" name="Table 2"/>
          <p:cNvGraphicFramePr>
            <a:graphicFrameLocks noGrp="1"/>
          </p:cNvGraphicFramePr>
          <p:nvPr>
            <p:extLst>
              <p:ext uri="{D42A27DB-BD31-4B8C-83A1-F6EECF244321}">
                <p14:modId xmlns:p14="http://schemas.microsoft.com/office/powerpoint/2010/main" val="1793127972"/>
              </p:ext>
            </p:extLst>
          </p:nvPr>
        </p:nvGraphicFramePr>
        <p:xfrm>
          <a:off x="237744" y="1901952"/>
          <a:ext cx="8610600" cy="2834640"/>
        </p:xfrm>
        <a:graphic>
          <a:graphicData uri="http://schemas.openxmlformats.org/drawingml/2006/table">
            <a:tbl>
              <a:tblPr firstRow="1" bandRow="1">
                <a:tableStyleId>{638B1855-1B75-4FBE-930C-398BA8C253C6}</a:tableStyleId>
              </a:tblPr>
              <a:tblGrid>
                <a:gridCol w="2906531">
                  <a:extLst>
                    <a:ext uri="{9D8B030D-6E8A-4147-A177-3AD203B41FA5}">
                      <a16:colId xmlns:a16="http://schemas.microsoft.com/office/drawing/2014/main" val="20000"/>
                    </a:ext>
                  </a:extLst>
                </a:gridCol>
                <a:gridCol w="2906531">
                  <a:extLst>
                    <a:ext uri="{9D8B030D-6E8A-4147-A177-3AD203B41FA5}">
                      <a16:colId xmlns:a16="http://schemas.microsoft.com/office/drawing/2014/main" val="20001"/>
                    </a:ext>
                  </a:extLst>
                </a:gridCol>
                <a:gridCol w="2797538">
                  <a:extLst>
                    <a:ext uri="{9D8B030D-6E8A-4147-A177-3AD203B41FA5}">
                      <a16:colId xmlns:a16="http://schemas.microsoft.com/office/drawing/2014/main" val="20002"/>
                    </a:ext>
                  </a:extLst>
                </a:gridCol>
              </a:tblGrid>
              <a:tr h="0">
                <a:tc>
                  <a:txBody>
                    <a:bodyPr/>
                    <a:lstStyle/>
                    <a:p>
                      <a:pPr algn="ctr"/>
                      <a:r>
                        <a:rPr lang="en-US" sz="2000" dirty="0">
                          <a:solidFill>
                            <a:schemeClr val="tx1"/>
                          </a:solidFill>
                        </a:rPr>
                        <a:t>Consideration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bg1"/>
                          </a:solidFill>
                        </a:rPr>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algn="ctr"/>
                      <a:r>
                        <a:rPr lang="en-US" sz="2000" dirty="0">
                          <a:solidFill>
                            <a:schemeClr val="bg1"/>
                          </a:solidFill>
                        </a:rPr>
                        <a:t>Possible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Diversity of instructional contexts: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Resource Room</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Co-Teacher</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Multi-grades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Multi-Contents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Push</a:t>
                      </a:r>
                      <a:r>
                        <a:rPr lang="en-US" sz="1400" baseline="0" dirty="0">
                          <a:solidFill>
                            <a:schemeClr val="tx1"/>
                          </a:solidFill>
                        </a:rPr>
                        <a:t>-</a:t>
                      </a:r>
                      <a:r>
                        <a:rPr lang="en-US" sz="1400" dirty="0">
                          <a:solidFill>
                            <a:schemeClr val="tx1"/>
                          </a:solidFill>
                        </a:rPr>
                        <a:t>in/Pull-out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schemeClr val="tx1"/>
                          </a:solidFill>
                        </a:rPr>
                        <a:t>Functional</a:t>
                      </a:r>
                      <a:r>
                        <a:rPr lang="en-US" sz="1400" baseline="0" dirty="0">
                          <a:solidFill>
                            <a:schemeClr val="tx1"/>
                          </a:solidFill>
                        </a:rPr>
                        <a:t> Life Skills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400" dirty="0"/>
                        <a:t>No single</a:t>
                      </a:r>
                      <a:r>
                        <a:rPr lang="en-US" sz="1400" baseline="0" dirty="0"/>
                        <a:t> approach to teacher of record applies to all contexts.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r>
                        <a:rPr lang="en-US" sz="1400" dirty="0"/>
                        <a:t>Understand the possibilities</a:t>
                      </a:r>
                      <a:r>
                        <a:rPr lang="en-US" sz="1400" baseline="0" dirty="0"/>
                        <a:t> for attributing SLG to teachers:</a:t>
                      </a:r>
                    </a:p>
                    <a:p>
                      <a:endParaRPr lang="en-US" sz="1400" baseline="0" dirty="0"/>
                    </a:p>
                    <a:p>
                      <a:pPr marL="285750" indent="-285750">
                        <a:buFont typeface="Arial" panose="020B0604020202020204" pitchFamily="34" charset="0"/>
                        <a:buChar char="•"/>
                      </a:pPr>
                      <a:r>
                        <a:rPr lang="en-US" sz="1400" baseline="0" dirty="0"/>
                        <a:t>Individual attribution</a:t>
                      </a:r>
                    </a:p>
                    <a:p>
                      <a:pPr marL="285750" indent="-285750">
                        <a:buFont typeface="Arial" panose="020B0604020202020204" pitchFamily="34" charset="0"/>
                        <a:buChar char="•"/>
                      </a:pPr>
                      <a:r>
                        <a:rPr lang="en-US" sz="1400" baseline="0" dirty="0"/>
                        <a:t>Multiple Teachers of Record (Co-teaching)</a:t>
                      </a:r>
                    </a:p>
                    <a:p>
                      <a:pPr marL="285750" indent="-285750">
                        <a:buFont typeface="Arial" panose="020B0604020202020204" pitchFamily="34" charset="0"/>
                        <a:buChar char="•"/>
                      </a:pPr>
                      <a:r>
                        <a:rPr lang="en-US" sz="1400" baseline="0" dirty="0"/>
                        <a:t>*Collective attribution</a:t>
                      </a:r>
                    </a:p>
                    <a:p>
                      <a:pPr marL="285750" indent="-285750">
                        <a:buFont typeface="Arial" panose="020B0604020202020204" pitchFamily="34" charset="0"/>
                        <a:buChar char="•"/>
                      </a:pPr>
                      <a:r>
                        <a:rPr lang="en-US" sz="1400" baseline="0" dirty="0"/>
                        <a:t>For Functional Life Skills, growth targets can be based on developmental needs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bl>
          </a:graphicData>
        </a:graphic>
      </p:graphicFrame>
      <p:sp>
        <p:nvSpPr>
          <p:cNvPr id="6" name="Oval 5"/>
          <p:cNvSpPr/>
          <p:nvPr/>
        </p:nvSpPr>
        <p:spPr>
          <a:xfrm>
            <a:off x="0" y="1143000"/>
            <a:ext cx="609600" cy="6096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t>1</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2120202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755648"/>
            <a:ext cx="8610600" cy="3657600"/>
          </a:xfrm>
        </p:spPr>
        <p:txBody>
          <a:bodyPr/>
          <a:lstStyle/>
          <a:p>
            <a:pPr marL="114300" lvl="0" indent="0">
              <a:buNone/>
            </a:pPr>
            <a:r>
              <a:rPr lang="en-US" sz="1600" b="1" dirty="0">
                <a:solidFill>
                  <a:schemeClr val="accent6">
                    <a:lumMod val="50000"/>
                  </a:schemeClr>
                </a:solidFill>
              </a:rPr>
              <a:t>"Teacher” </a:t>
            </a:r>
            <a:r>
              <a:rPr lang="en-US" sz="1600" dirty="0">
                <a:solidFill>
                  <a:schemeClr val="accent6">
                    <a:lumMod val="50000"/>
                  </a:schemeClr>
                </a:solidFill>
              </a:rPr>
              <a:t>means a person who provides classroom instruction to students in a general education, special education or career and technical education program.  It does not include adult education instructors or persons defined as “educational specialists” in State Board of Education Rule Chapter 115, section 2.20 [athletic director, school counselor, library-media specialist, literacy specialist, school psychologist, school nurse, special education consultant, speech-language clinician, or career and technical education evaluator.]</a:t>
            </a:r>
            <a:br>
              <a:rPr lang="en-US" sz="1600" dirty="0">
                <a:solidFill>
                  <a:schemeClr val="accent6">
                    <a:lumMod val="50000"/>
                  </a:schemeClr>
                </a:solidFill>
              </a:rPr>
            </a:br>
            <a:br>
              <a:rPr lang="en-US" sz="1600" dirty="0">
                <a:solidFill>
                  <a:schemeClr val="accent6">
                    <a:lumMod val="50000"/>
                  </a:schemeClr>
                </a:solidFill>
              </a:rPr>
            </a:br>
            <a:r>
              <a:rPr lang="en-US" sz="1600" b="1" dirty="0">
                <a:solidFill>
                  <a:schemeClr val="accent6">
                    <a:lumMod val="50000"/>
                  </a:schemeClr>
                </a:solidFill>
              </a:rPr>
              <a:t>The Teacher of Record </a:t>
            </a:r>
            <a:r>
              <a:rPr lang="en-US" sz="1600" dirty="0">
                <a:solidFill>
                  <a:schemeClr val="accent6">
                    <a:lumMod val="50000"/>
                  </a:schemeClr>
                </a:solidFill>
              </a:rPr>
              <a:t>is the teacher to whom the academic growth of a student in a course or other learning experience is attributed, in whole or in part.</a:t>
            </a:r>
          </a:p>
          <a:p>
            <a:pPr marL="114300" lvl="0" indent="0">
              <a:buNone/>
            </a:pPr>
            <a:endParaRPr lang="en-US" dirty="0">
              <a:solidFill>
                <a:schemeClr val="accent6">
                  <a:lumMod val="50000"/>
                </a:schemeClr>
              </a:solidFill>
            </a:endParaRPr>
          </a:p>
          <a:p>
            <a:pPr marL="114300" indent="0">
              <a:buNone/>
            </a:pPr>
            <a:endParaRPr lang="en-US" dirty="0">
              <a:solidFill>
                <a:schemeClr val="accent6">
                  <a:lumMod val="50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
        <p:nvSpPr>
          <p:cNvPr id="3" name="Title 2"/>
          <p:cNvSpPr>
            <a:spLocks noGrp="1"/>
          </p:cNvSpPr>
          <p:nvPr>
            <p:ph type="title"/>
          </p:nvPr>
        </p:nvSpPr>
        <p:spPr/>
        <p:txBody>
          <a:bodyPr>
            <a:normAutofit/>
          </a:bodyPr>
          <a:lstStyle/>
          <a:p>
            <a:r>
              <a:rPr lang="en-US" sz="2800" b="1" cap="none" dirty="0">
                <a:latin typeface="+mn-lt"/>
              </a:rPr>
              <a:t>Teacher of Record: Definitions</a:t>
            </a:r>
          </a:p>
        </p:txBody>
      </p:sp>
    </p:spTree>
    <p:extLst>
      <p:ext uri="{BB962C8B-B14F-4D97-AF65-F5344CB8AC3E}">
        <p14:creationId xmlns:p14="http://schemas.microsoft.com/office/powerpoint/2010/main" val="116291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pPr marL="114300" indent="0">
              <a:buNone/>
            </a:pPr>
            <a:r>
              <a:rPr lang="en-US" sz="1600" dirty="0">
                <a:solidFill>
                  <a:schemeClr val="accent6">
                    <a:lumMod val="50000"/>
                  </a:schemeClr>
                </a:solidFill>
              </a:rPr>
              <a:t>A teacher is a “teacher of record” for a student only if:</a:t>
            </a:r>
          </a:p>
          <a:p>
            <a:pPr marL="114300" indent="0">
              <a:buNone/>
            </a:pPr>
            <a:r>
              <a:rPr lang="en-US" sz="1600" dirty="0">
                <a:solidFill>
                  <a:schemeClr val="accent6">
                    <a:lumMod val="50000"/>
                  </a:schemeClr>
                </a:solidFill>
              </a:rPr>
              <a:t> </a:t>
            </a:r>
          </a:p>
          <a:p>
            <a:pPr marL="411480" lvl="1" indent="0">
              <a:buNone/>
            </a:pPr>
            <a:r>
              <a:rPr lang="en-US" sz="1600" dirty="0">
                <a:solidFill>
                  <a:schemeClr val="accent6">
                    <a:lumMod val="50000"/>
                  </a:schemeClr>
                </a:solidFill>
              </a:rPr>
              <a:t>(1)  The student is enrolled in the course or other learning experience taught by that teacher;</a:t>
            </a:r>
          </a:p>
          <a:p>
            <a:pPr marL="411480" lvl="1" indent="0">
              <a:buNone/>
            </a:pPr>
            <a:r>
              <a:rPr lang="en-US" sz="1600" dirty="0">
                <a:solidFill>
                  <a:schemeClr val="accent6">
                    <a:lumMod val="50000"/>
                  </a:schemeClr>
                </a:solidFill>
              </a:rPr>
              <a:t> </a:t>
            </a:r>
          </a:p>
          <a:p>
            <a:pPr marL="411480" lvl="1" indent="0">
              <a:buNone/>
            </a:pPr>
            <a:r>
              <a:rPr lang="en-US" sz="1600" dirty="0">
                <a:solidFill>
                  <a:schemeClr val="accent6">
                    <a:lumMod val="50000"/>
                  </a:schemeClr>
                </a:solidFill>
              </a:rPr>
              <a:t>(2)  The student was present and was subject to instruction by that teacher at least 80% of the scheduled instructional time for that course or learning experience [associated with the learning and growth targets] with that teacher; and</a:t>
            </a:r>
          </a:p>
          <a:p>
            <a:pPr marL="411480" lvl="1" indent="0">
              <a:buNone/>
            </a:pPr>
            <a:r>
              <a:rPr lang="en-US" sz="1600" dirty="0">
                <a:solidFill>
                  <a:schemeClr val="accent6">
                    <a:lumMod val="50000"/>
                  </a:schemeClr>
                </a:solidFill>
              </a:rPr>
              <a:t> </a:t>
            </a:r>
          </a:p>
          <a:p>
            <a:pPr marL="411480" lvl="1" indent="0">
              <a:buNone/>
            </a:pPr>
            <a:r>
              <a:rPr lang="en-US" sz="1600" dirty="0">
                <a:solidFill>
                  <a:schemeClr val="accent6">
                    <a:lumMod val="50000"/>
                  </a:schemeClr>
                </a:solidFill>
              </a:rPr>
              <a:t>(3)  The student took both the pre-test and the post-test designed to measure achievement in that course or learning experience.</a:t>
            </a:r>
          </a:p>
          <a:p>
            <a:pPr marL="114300" indent="0">
              <a:buNone/>
            </a:pPr>
            <a:endParaRPr lang="en-US" dirty="0">
              <a:solidFill>
                <a:schemeClr val="accent6">
                  <a:lumMod val="50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
        <p:nvSpPr>
          <p:cNvPr id="10" name="Title 2"/>
          <p:cNvSpPr>
            <a:spLocks noGrp="1"/>
          </p:cNvSpPr>
          <p:nvPr>
            <p:ph type="title"/>
          </p:nvPr>
        </p:nvSpPr>
        <p:spPr/>
        <p:txBody>
          <a:bodyPr>
            <a:normAutofit/>
          </a:bodyPr>
          <a:lstStyle/>
          <a:p>
            <a:r>
              <a:rPr lang="en-US" sz="2800" b="1" cap="none" dirty="0">
                <a:latin typeface="+mn-lt"/>
              </a:rPr>
              <a:t>Teacher of Record: Criteria</a:t>
            </a:r>
          </a:p>
        </p:txBody>
      </p:sp>
    </p:spTree>
    <p:extLst>
      <p:ext uri="{BB962C8B-B14F-4D97-AF65-F5344CB8AC3E}">
        <p14:creationId xmlns:p14="http://schemas.microsoft.com/office/powerpoint/2010/main" val="1101544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02920" y="1755648"/>
            <a:ext cx="8610600" cy="3657600"/>
          </a:xfrm>
        </p:spPr>
        <p:txBody>
          <a:bodyPr/>
          <a:lstStyle/>
          <a:p>
            <a:pPr marL="114300" indent="0">
              <a:buNone/>
            </a:pPr>
            <a:r>
              <a:rPr lang="en-US" sz="1600" dirty="0">
                <a:solidFill>
                  <a:schemeClr val="tx1"/>
                </a:solidFill>
              </a:rPr>
              <a:t>A student’s academic performance may be attributed to more than one teacher if</a:t>
            </a:r>
          </a:p>
          <a:p>
            <a:endParaRPr lang="en-US" sz="1600" dirty="0">
              <a:solidFill>
                <a:schemeClr val="tx1"/>
              </a:solidFill>
            </a:endParaRPr>
          </a:p>
          <a:p>
            <a:pPr marL="800100" lvl="1" indent="-342900">
              <a:buAutoNum type="arabicParenR"/>
            </a:pPr>
            <a:r>
              <a:rPr lang="en-US" sz="1600" dirty="0">
                <a:solidFill>
                  <a:schemeClr val="tx1"/>
                </a:solidFill>
              </a:rPr>
              <a:t>The criteria for teacher of record are met for each teacher</a:t>
            </a:r>
            <a:br>
              <a:rPr lang="en-US" sz="1600" dirty="0">
                <a:solidFill>
                  <a:schemeClr val="tx1"/>
                </a:solidFill>
              </a:rPr>
            </a:br>
            <a:br>
              <a:rPr lang="en-US" sz="1600" dirty="0">
                <a:solidFill>
                  <a:schemeClr val="tx1"/>
                </a:solidFill>
              </a:rPr>
            </a:br>
            <a:r>
              <a:rPr lang="en-US" sz="1600" dirty="0">
                <a:solidFill>
                  <a:schemeClr val="tx1"/>
                </a:solidFill>
              </a:rPr>
              <a:t>OR</a:t>
            </a:r>
            <a:br>
              <a:rPr lang="en-US" sz="1600" dirty="0">
                <a:solidFill>
                  <a:schemeClr val="tx1"/>
                </a:solidFill>
              </a:rPr>
            </a:br>
            <a:endParaRPr lang="en-US" sz="1600" dirty="0">
              <a:solidFill>
                <a:schemeClr val="tx1"/>
              </a:solidFill>
            </a:endParaRPr>
          </a:p>
          <a:p>
            <a:pPr marL="800100" lvl="1" indent="-342900">
              <a:buAutoNum type="arabicParenR"/>
            </a:pPr>
            <a:r>
              <a:rPr lang="en-US" sz="1600" dirty="0">
                <a:solidFill>
                  <a:schemeClr val="tx1"/>
                </a:solidFill>
              </a:rPr>
              <a:t>The criteria for collective measures are met</a:t>
            </a:r>
          </a:p>
          <a:p>
            <a:endParaRPr lang="en-US" sz="1600" dirty="0">
              <a:solidFill>
                <a:schemeClr val="accent6">
                  <a:lumMod val="50000"/>
                </a:schemeClr>
              </a:solidFill>
            </a:endParaRPr>
          </a:p>
        </p:txBody>
      </p:sp>
      <p:sp>
        <p:nvSpPr>
          <p:cNvPr id="4" name="Action Button: Custom 3">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
        <p:nvSpPr>
          <p:cNvPr id="3" name="Title 2"/>
          <p:cNvSpPr>
            <a:spLocks noGrp="1"/>
          </p:cNvSpPr>
          <p:nvPr>
            <p:ph type="title"/>
          </p:nvPr>
        </p:nvSpPr>
        <p:spPr/>
        <p:txBody>
          <a:bodyPr>
            <a:normAutofit/>
          </a:bodyPr>
          <a:lstStyle/>
          <a:p>
            <a:r>
              <a:rPr lang="en-US" sz="2800" b="1" cap="none" dirty="0">
                <a:latin typeface="+mn-lt"/>
              </a:rPr>
              <a:t>Attribution of Student Growth Measures to More Than One Teacher</a:t>
            </a:r>
          </a:p>
        </p:txBody>
      </p:sp>
    </p:spTree>
    <p:extLst>
      <p:ext uri="{BB962C8B-B14F-4D97-AF65-F5344CB8AC3E}">
        <p14:creationId xmlns:p14="http://schemas.microsoft.com/office/powerpoint/2010/main" val="102343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cap="none" dirty="0">
                <a:latin typeface="+mn-lt"/>
              </a:rPr>
              <a:t>Collective Measures</a:t>
            </a:r>
          </a:p>
        </p:txBody>
      </p:sp>
      <p:sp>
        <p:nvSpPr>
          <p:cNvPr id="8" name="Content Placeholder 7"/>
          <p:cNvSpPr>
            <a:spLocks noGrp="1"/>
          </p:cNvSpPr>
          <p:nvPr>
            <p:ph idx="1"/>
          </p:nvPr>
        </p:nvSpPr>
        <p:spPr>
          <a:xfrm>
            <a:off x="457200" y="1755648"/>
            <a:ext cx="8610600" cy="3657600"/>
          </a:xfrm>
        </p:spPr>
        <p:txBody>
          <a:bodyPr>
            <a:normAutofit/>
          </a:bodyPr>
          <a:lstStyle/>
          <a:p>
            <a:pPr marL="0" lvl="1" indent="0">
              <a:buNone/>
            </a:pPr>
            <a:r>
              <a:rPr lang="en-US" sz="1600" b="1" i="1" dirty="0">
                <a:solidFill>
                  <a:schemeClr val="tx1"/>
                </a:solidFill>
              </a:rPr>
              <a:t>For comparison with multiple teachers of record; not a solution for the challenges faced by Sp. Ed. Teachers</a:t>
            </a:r>
            <a:br>
              <a:rPr lang="en-US" sz="1600" b="1" i="1" dirty="0">
                <a:solidFill>
                  <a:schemeClr val="tx1"/>
                </a:solidFill>
              </a:rPr>
            </a:br>
            <a:endParaRPr lang="en-US" sz="1600" dirty="0">
              <a:solidFill>
                <a:schemeClr val="tx1"/>
              </a:solidFill>
            </a:endParaRPr>
          </a:p>
          <a:p>
            <a:pPr marL="114300" indent="0">
              <a:buNone/>
            </a:pPr>
            <a:r>
              <a:rPr lang="en-US" sz="1600" dirty="0">
                <a:solidFill>
                  <a:schemeClr val="tx1"/>
                </a:solidFill>
              </a:rPr>
              <a:t>Rule Chapter 180 states, "A PEPG system may include academic growth of students outside the teacher’s instructional cohort.  [For example, a school may wish to apply measures of student growth in reading on a state assessment to all teachers in the school.] Any such use of a collective measure must:</a:t>
            </a:r>
          </a:p>
          <a:p>
            <a:pPr marL="411480" lvl="1" indent="0">
              <a:buNone/>
            </a:pPr>
            <a:endParaRPr lang="en-US" sz="1600" dirty="0">
              <a:solidFill>
                <a:schemeClr val="tx1"/>
              </a:solidFill>
            </a:endParaRPr>
          </a:p>
          <a:p>
            <a:pPr marL="754380" lvl="1" indent="-342900">
              <a:buClr>
                <a:schemeClr val="tx1"/>
              </a:buClr>
              <a:buAutoNum type="alphaUcPeriod"/>
            </a:pPr>
            <a:r>
              <a:rPr lang="en-US" sz="1600" dirty="0">
                <a:solidFill>
                  <a:schemeClr val="tx1"/>
                </a:solidFill>
              </a:rPr>
              <a:t>Be agreed to by teachers to whom it will be applied; an SAU must submit to the Maine DOE in its approval application the process by which agreement is obtained.</a:t>
            </a:r>
          </a:p>
          <a:p>
            <a:pPr marL="754380" lvl="1" indent="-342900">
              <a:buClr>
                <a:schemeClr val="tx1"/>
              </a:buClr>
              <a:buAutoNum type="alphaUcPeriod"/>
            </a:pPr>
            <a:r>
              <a:rPr lang="en-US" sz="1600" dirty="0">
                <a:solidFill>
                  <a:schemeClr val="tx1"/>
                </a:solidFill>
              </a:rPr>
              <a:t>Comprise not more than one-fourth of the total student growth measure for an individual teacher."</a:t>
            </a:r>
          </a:p>
          <a:p>
            <a:pPr marL="457200" lvl="1" indent="0">
              <a:buNone/>
            </a:pPr>
            <a:endParaRPr lang="en-US" sz="1600" dirty="0">
              <a:solidFill>
                <a:schemeClr val="tx1"/>
              </a:solidFill>
            </a:endParaRPr>
          </a:p>
          <a:p>
            <a:pPr marL="114300" indent="0">
              <a:buNone/>
            </a:pPr>
            <a:endParaRPr lang="en-US" sz="1600"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1266342973"/>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4030897"/>
              </p:ext>
            </p:extLst>
          </p:nvPr>
        </p:nvGraphicFramePr>
        <p:xfrm>
          <a:off x="237744" y="1901952"/>
          <a:ext cx="8610600" cy="2621280"/>
        </p:xfrm>
        <a:graphic>
          <a:graphicData uri="http://schemas.openxmlformats.org/drawingml/2006/table">
            <a:tbl>
              <a:tblPr firstRow="1" bandRow="1">
                <a:tableStyleId>{638B1855-1B75-4FBE-930C-398BA8C253C6}</a:tableStyleId>
              </a:tblPr>
              <a:tblGrid>
                <a:gridCol w="28702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370840">
                <a:tc>
                  <a:txBody>
                    <a:bodyPr/>
                    <a:lstStyle/>
                    <a:p>
                      <a:pPr algn="ctr"/>
                      <a:r>
                        <a:rPr lang="en-US" sz="2000" b="1" dirty="0">
                          <a:solidFill>
                            <a:schemeClr val="tx1"/>
                          </a:solidFill>
                        </a:rPr>
                        <a:t>Consideration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b="1" dirty="0">
                          <a:solidFill>
                            <a:schemeClr val="bg1"/>
                          </a:solidFill>
                        </a:rPr>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algn="ctr"/>
                      <a:r>
                        <a:rPr lang="en-US" sz="2000" b="1" dirty="0">
                          <a:solidFill>
                            <a:schemeClr val="bg1"/>
                          </a:solidFill>
                        </a:rPr>
                        <a:t>Possible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Small instructional</a:t>
                      </a:r>
                      <a:r>
                        <a:rPr lang="en-US" sz="1400" baseline="0" dirty="0">
                          <a:solidFill>
                            <a:schemeClr val="tx1"/>
                          </a:solidFill>
                        </a:rPr>
                        <a:t> cohort in self-contained setting</a:t>
                      </a:r>
                      <a:endParaRPr lang="en-US" sz="1400" dirty="0">
                        <a:solidFill>
                          <a:schemeClr val="tx1"/>
                        </a:solidFill>
                      </a:endParaRP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400" dirty="0"/>
                        <a:t>Approaches</a:t>
                      </a:r>
                      <a:r>
                        <a:rPr lang="en-US" sz="1400" baseline="0" dirty="0"/>
                        <a:t> to setting growth targets taken by general educators may not be appropriate for small groups.</a:t>
                      </a:r>
                    </a:p>
                    <a:p>
                      <a:endParaRPr lang="en-US" sz="14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r>
                        <a:rPr lang="en-US" sz="1400" dirty="0"/>
                        <a:t>Understand the various</a:t>
                      </a:r>
                      <a:r>
                        <a:rPr lang="en-US" sz="1400" baseline="0" dirty="0"/>
                        <a:t> approaches to setting growth targets (Maine DOE SLO Handbook).</a:t>
                      </a:r>
                    </a:p>
                    <a:p>
                      <a:endParaRPr lang="en-US" sz="1400" baseline="0" dirty="0"/>
                    </a:p>
                    <a:p>
                      <a:endParaRPr lang="en-US" sz="1400" baseline="0" dirty="0"/>
                    </a:p>
                    <a:p>
                      <a:r>
                        <a:rPr lang="en-US" sz="1400" dirty="0"/>
                        <a:t>Set class-/group-wide,</a:t>
                      </a:r>
                      <a:r>
                        <a:rPr lang="en-US" sz="1400" baseline="0" dirty="0"/>
                        <a:t> differentiated growth targets (example next slide).</a:t>
                      </a:r>
                      <a:endParaRPr lang="en-US" sz="1400" dirty="0"/>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bl>
          </a:graphicData>
        </a:graphic>
      </p:graphicFrame>
      <p:sp>
        <p:nvSpPr>
          <p:cNvPr id="6" name="Oval 5"/>
          <p:cNvSpPr/>
          <p:nvPr/>
        </p:nvSpPr>
        <p:spPr>
          <a:xfrm>
            <a:off x="0" y="1143000"/>
            <a:ext cx="609600" cy="6096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t>2</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4" name="Title 3"/>
          <p:cNvSpPr>
            <a:spLocks noGrp="1"/>
          </p:cNvSpPr>
          <p:nvPr>
            <p:ph type="title"/>
          </p:nvPr>
        </p:nvSpPr>
        <p:spPr/>
        <p:txBody>
          <a:bodyPr>
            <a:normAutofit/>
          </a:bodyPr>
          <a:lstStyle/>
          <a:p>
            <a:r>
              <a:rPr lang="en-US" sz="2800" b="1" cap="none" dirty="0">
                <a:latin typeface="+mn-lt"/>
              </a:rPr>
              <a:t>Special Considerations for</a:t>
            </a:r>
            <a:br>
              <a:rPr lang="en-US" sz="2800" b="1" cap="none" dirty="0">
                <a:latin typeface="+mn-lt"/>
              </a:rPr>
            </a:br>
            <a:r>
              <a:rPr lang="en-US" sz="2800" b="1" cap="none" dirty="0">
                <a:latin typeface="+mn-lt"/>
              </a:rPr>
              <a:t> Special Educators</a:t>
            </a:r>
          </a:p>
        </p:txBody>
      </p:sp>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174724472"/>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800" b="1" kern="1200" dirty="0">
                <a:solidFill>
                  <a:schemeClr val="accent1">
                    <a:lumMod val="75000"/>
                  </a:schemeClr>
                </a:solidFill>
                <a:latin typeface="+mn-lt"/>
                <a:ea typeface="+mj-ea"/>
                <a:cs typeface="+mj-cs"/>
              </a:rPr>
              <a:t>Example of </a:t>
            </a:r>
            <a:br>
              <a:rPr lang="en-US" sz="2800" b="1" kern="1200" dirty="0">
                <a:solidFill>
                  <a:schemeClr val="accent1">
                    <a:lumMod val="75000"/>
                  </a:schemeClr>
                </a:solidFill>
                <a:latin typeface="+mn-lt"/>
                <a:ea typeface="+mj-ea"/>
                <a:cs typeface="+mj-cs"/>
              </a:rPr>
            </a:br>
            <a:r>
              <a:rPr lang="en-US" sz="2800" b="1" kern="1200" dirty="0">
                <a:solidFill>
                  <a:schemeClr val="accent1">
                    <a:lumMod val="75000"/>
                  </a:schemeClr>
                </a:solidFill>
                <a:latin typeface="+mn-lt"/>
                <a:ea typeface="+mj-ea"/>
                <a:cs typeface="+mj-cs"/>
              </a:rPr>
              <a:t>Differentiated Growth Target</a:t>
            </a:r>
          </a:p>
        </p:txBody>
      </p:sp>
      <p:sp>
        <p:nvSpPr>
          <p:cNvPr id="5" name="Content Placeholder 4"/>
          <p:cNvSpPr>
            <a:spLocks noGrp="1"/>
          </p:cNvSpPr>
          <p:nvPr>
            <p:ph idx="1"/>
          </p:nvPr>
        </p:nvSpPr>
        <p:spPr/>
        <p:txBody>
          <a:bodyPr/>
          <a:lstStyle/>
          <a:p>
            <a:pPr marL="114300" indent="0" algn="ctr">
              <a:buNone/>
            </a:pPr>
            <a:r>
              <a:rPr lang="en-US" b="1" dirty="0"/>
              <a:t>Half (or ¾) the Gap </a:t>
            </a:r>
          </a:p>
          <a:p>
            <a:pPr marL="114300" indent="0" algn="ctr">
              <a:buNone/>
            </a:pPr>
            <a:r>
              <a:rPr lang="en-US" altLang="en-US" sz="1400" b="1" dirty="0"/>
              <a:t>OR </a:t>
            </a:r>
          </a:p>
          <a:p>
            <a:pPr marL="114300" indent="0" algn="ctr">
              <a:buNone/>
            </a:pPr>
            <a:r>
              <a:rPr lang="en-US" altLang="en-US" sz="1400" b="1" dirty="0"/>
              <a:t>*Maximum score minus base score /X = Growth Target (*Thanks to RSU 74 for this equation)</a:t>
            </a:r>
          </a:p>
        </p:txBody>
      </p:sp>
      <p:graphicFrame>
        <p:nvGraphicFramePr>
          <p:cNvPr id="3" name="Table 2"/>
          <p:cNvGraphicFramePr>
            <a:graphicFrameLocks noGrp="1"/>
          </p:cNvGraphicFramePr>
          <p:nvPr>
            <p:extLst>
              <p:ext uri="{D42A27DB-BD31-4B8C-83A1-F6EECF244321}">
                <p14:modId xmlns:p14="http://schemas.microsoft.com/office/powerpoint/2010/main" val="2425989178"/>
              </p:ext>
            </p:extLst>
          </p:nvPr>
        </p:nvGraphicFramePr>
        <p:xfrm>
          <a:off x="2209800" y="4096385"/>
          <a:ext cx="2278924" cy="704215"/>
        </p:xfrm>
        <a:graphic>
          <a:graphicData uri="http://schemas.openxmlformats.org/drawingml/2006/table">
            <a:tbl>
              <a:tblPr firstRow="1" firstCol="1" lastRow="1" lastCol="1" bandRow="1" bandCol="1">
                <a:tableStyleId>{F5AB1C69-6EDB-4FF4-983F-18BD219EF322}</a:tableStyleId>
              </a:tblPr>
              <a:tblGrid>
                <a:gridCol w="738064">
                  <a:extLst>
                    <a:ext uri="{9D8B030D-6E8A-4147-A177-3AD203B41FA5}">
                      <a16:colId xmlns:a16="http://schemas.microsoft.com/office/drawing/2014/main" val="20000"/>
                    </a:ext>
                  </a:extLst>
                </a:gridCol>
                <a:gridCol w="781853">
                  <a:extLst>
                    <a:ext uri="{9D8B030D-6E8A-4147-A177-3AD203B41FA5}">
                      <a16:colId xmlns:a16="http://schemas.microsoft.com/office/drawing/2014/main" val="20001"/>
                    </a:ext>
                  </a:extLst>
                </a:gridCol>
                <a:gridCol w="759007">
                  <a:extLst>
                    <a:ext uri="{9D8B030D-6E8A-4147-A177-3AD203B41FA5}">
                      <a16:colId xmlns:a16="http://schemas.microsoft.com/office/drawing/2014/main" val="20002"/>
                    </a:ext>
                  </a:extLst>
                </a:gridCol>
              </a:tblGrid>
              <a:tr h="170815">
                <a:tc>
                  <a:txBody>
                    <a:bodyPr/>
                    <a:lstStyle/>
                    <a:p>
                      <a:pPr marL="155575" marR="0" algn="l">
                        <a:lnSpc>
                          <a:spcPts val="1325"/>
                        </a:lnSpc>
                        <a:spcBef>
                          <a:spcPts val="0"/>
                        </a:spcBef>
                        <a:spcAft>
                          <a:spcPts val="0"/>
                        </a:spcAft>
                      </a:pPr>
                      <a:r>
                        <a:rPr lang="en-US" sz="1100" spc="-5" dirty="0">
                          <a:solidFill>
                            <a:schemeClr val="tx1">
                              <a:lumMod val="95000"/>
                              <a:lumOff val="5000"/>
                            </a:schemeClr>
                          </a:solidFill>
                          <a:effectLst/>
                        </a:rPr>
                        <a:t>S</a:t>
                      </a:r>
                      <a:r>
                        <a:rPr lang="en-US" sz="1100" dirty="0">
                          <a:solidFill>
                            <a:schemeClr val="tx1">
                              <a:lumMod val="95000"/>
                              <a:lumOff val="5000"/>
                            </a:schemeClr>
                          </a:solidFill>
                          <a:effectLst/>
                        </a:rPr>
                        <a:t>t</a:t>
                      </a:r>
                      <a:r>
                        <a:rPr lang="en-US" sz="1100" spc="-5" dirty="0">
                          <a:solidFill>
                            <a:schemeClr val="tx1">
                              <a:lumMod val="95000"/>
                              <a:lumOff val="5000"/>
                            </a:schemeClr>
                          </a:solidFill>
                          <a:effectLst/>
                        </a:rPr>
                        <a:t>ud</a:t>
                      </a:r>
                      <a:r>
                        <a:rPr lang="en-US" sz="1100" spc="5" dirty="0">
                          <a:solidFill>
                            <a:schemeClr val="tx1">
                              <a:lumMod val="95000"/>
                              <a:lumOff val="5000"/>
                            </a:schemeClr>
                          </a:solidFill>
                          <a:effectLst/>
                        </a:rPr>
                        <a:t>e</a:t>
                      </a:r>
                      <a:r>
                        <a:rPr lang="en-US" sz="1100" spc="-5" dirty="0">
                          <a:solidFill>
                            <a:schemeClr val="tx1">
                              <a:lumMod val="95000"/>
                              <a:lumOff val="5000"/>
                            </a:schemeClr>
                          </a:solidFill>
                          <a:effectLst/>
                        </a:rPr>
                        <a:t>n</a:t>
                      </a:r>
                      <a:r>
                        <a:rPr lang="en-US" sz="1100" dirty="0">
                          <a:solidFill>
                            <a:schemeClr val="tx1">
                              <a:lumMod val="95000"/>
                              <a:lumOff val="5000"/>
                            </a:schemeClr>
                          </a:solidFill>
                          <a:effectLst/>
                        </a:rPr>
                        <a:t>t</a:t>
                      </a:r>
                      <a:endParaRPr lang="en-US" sz="1100" dirty="0">
                        <a:solidFill>
                          <a:schemeClr val="tx1">
                            <a:lumMod val="95000"/>
                            <a:lumOff val="5000"/>
                          </a:schemeClr>
                        </a:solidFill>
                        <a:effectLst/>
                        <a:latin typeface="Calibri"/>
                        <a:ea typeface="Calibri"/>
                        <a:cs typeface="Times New Roman"/>
                      </a:endParaRPr>
                    </a:p>
                  </a:txBody>
                  <a:tcPr marL="0" marR="0" marT="0" marB="0"/>
                </a:tc>
                <a:tc>
                  <a:txBody>
                    <a:bodyPr/>
                    <a:lstStyle/>
                    <a:p>
                      <a:pPr marL="165735" marR="0" algn="l">
                        <a:lnSpc>
                          <a:spcPts val="1325"/>
                        </a:lnSpc>
                        <a:spcBef>
                          <a:spcPts val="0"/>
                        </a:spcBef>
                        <a:spcAft>
                          <a:spcPts val="0"/>
                        </a:spcAft>
                      </a:pPr>
                      <a:r>
                        <a:rPr lang="en-US" sz="1100">
                          <a:solidFill>
                            <a:schemeClr val="tx1">
                              <a:lumMod val="95000"/>
                              <a:lumOff val="5000"/>
                            </a:schemeClr>
                          </a:solidFill>
                          <a:effectLst/>
                        </a:rPr>
                        <a:t>Bas</a:t>
                      </a:r>
                      <a:r>
                        <a:rPr lang="en-US" sz="1100" spc="5">
                          <a:solidFill>
                            <a:schemeClr val="tx1">
                              <a:lumMod val="95000"/>
                              <a:lumOff val="5000"/>
                            </a:schemeClr>
                          </a:solidFill>
                          <a:effectLst/>
                        </a:rPr>
                        <a:t>e</a:t>
                      </a:r>
                      <a:r>
                        <a:rPr lang="en-US" sz="1100">
                          <a:solidFill>
                            <a:schemeClr val="tx1">
                              <a:lumMod val="95000"/>
                              <a:lumOff val="5000"/>
                            </a:schemeClr>
                          </a:solidFill>
                          <a:effectLst/>
                        </a:rPr>
                        <a:t>li</a:t>
                      </a:r>
                      <a:r>
                        <a:rPr lang="en-US" sz="1100" spc="-5">
                          <a:solidFill>
                            <a:schemeClr val="tx1">
                              <a:lumMod val="95000"/>
                              <a:lumOff val="5000"/>
                            </a:schemeClr>
                          </a:solidFill>
                          <a:effectLst/>
                        </a:rPr>
                        <a:t>n</a:t>
                      </a:r>
                      <a:r>
                        <a:rPr lang="en-US" sz="1100">
                          <a:solidFill>
                            <a:schemeClr val="tx1">
                              <a:lumMod val="95000"/>
                              <a:lumOff val="5000"/>
                            </a:schemeClr>
                          </a:solidFill>
                          <a:effectLst/>
                        </a:rPr>
                        <a:t>e</a:t>
                      </a:r>
                      <a:endParaRPr lang="en-US" sz="1100">
                        <a:solidFill>
                          <a:schemeClr val="tx1">
                            <a:lumMod val="95000"/>
                            <a:lumOff val="5000"/>
                          </a:schemeClr>
                        </a:solidFill>
                        <a:effectLst/>
                        <a:latin typeface="Calibri"/>
                        <a:ea typeface="Calibri"/>
                        <a:cs typeface="Times New Roman"/>
                      </a:endParaRPr>
                    </a:p>
                  </a:txBody>
                  <a:tcPr marL="0" marR="0" marT="0" marB="0"/>
                </a:tc>
                <a:tc>
                  <a:txBody>
                    <a:bodyPr/>
                    <a:lstStyle/>
                    <a:p>
                      <a:pPr marL="196850" marR="0" algn="l">
                        <a:lnSpc>
                          <a:spcPts val="1325"/>
                        </a:lnSpc>
                        <a:spcBef>
                          <a:spcPts val="0"/>
                        </a:spcBef>
                        <a:spcAft>
                          <a:spcPts val="0"/>
                        </a:spcAft>
                      </a:pPr>
                      <a:r>
                        <a:rPr lang="en-US" sz="1100">
                          <a:solidFill>
                            <a:schemeClr val="tx1">
                              <a:lumMod val="95000"/>
                              <a:lumOff val="5000"/>
                            </a:schemeClr>
                          </a:solidFill>
                          <a:effectLst/>
                        </a:rPr>
                        <a:t>Tar</a:t>
                      </a:r>
                      <a:r>
                        <a:rPr lang="en-US" sz="1100" spc="-5">
                          <a:solidFill>
                            <a:schemeClr val="tx1">
                              <a:lumMod val="95000"/>
                              <a:lumOff val="5000"/>
                            </a:schemeClr>
                          </a:solidFill>
                          <a:effectLst/>
                        </a:rPr>
                        <a:t>g</a:t>
                      </a:r>
                      <a:r>
                        <a:rPr lang="en-US" sz="1100" spc="5">
                          <a:solidFill>
                            <a:schemeClr val="tx1">
                              <a:lumMod val="95000"/>
                              <a:lumOff val="5000"/>
                            </a:schemeClr>
                          </a:solidFill>
                          <a:effectLst/>
                        </a:rPr>
                        <a:t>e</a:t>
                      </a:r>
                      <a:r>
                        <a:rPr lang="en-US" sz="1100">
                          <a:solidFill>
                            <a:schemeClr val="tx1">
                              <a:lumMod val="95000"/>
                              <a:lumOff val="5000"/>
                            </a:schemeClr>
                          </a:solidFill>
                          <a:effectLst/>
                        </a:rPr>
                        <a:t>t</a:t>
                      </a:r>
                      <a:endParaRPr lang="en-US" sz="1100">
                        <a:solidFill>
                          <a:schemeClr val="tx1">
                            <a:lumMod val="95000"/>
                            <a:lumOff val="5000"/>
                          </a:schemeClr>
                        </a:solidFill>
                        <a:effectLst/>
                        <a:latin typeface="Calibri"/>
                        <a:ea typeface="Calibri"/>
                        <a:cs typeface="Times New Roman"/>
                      </a:endParaRPr>
                    </a:p>
                  </a:txBody>
                  <a:tcPr marL="0" marR="0" marT="0" marB="0"/>
                </a:tc>
                <a:extLst>
                  <a:ext uri="{0D108BD9-81ED-4DB2-BD59-A6C34878D82A}">
                    <a16:rowId xmlns:a16="http://schemas.microsoft.com/office/drawing/2014/main" val="10000"/>
                  </a:ext>
                </a:extLst>
              </a:tr>
              <a:tr h="181610">
                <a:tc>
                  <a:txBody>
                    <a:bodyPr/>
                    <a:lstStyle/>
                    <a:p>
                      <a:pPr marL="316865" marR="281305" algn="ctr">
                        <a:lnSpc>
                          <a:spcPts val="1325"/>
                        </a:lnSpc>
                        <a:spcBef>
                          <a:spcPts val="0"/>
                        </a:spcBef>
                        <a:spcAft>
                          <a:spcPts val="0"/>
                        </a:spcAft>
                      </a:pPr>
                      <a:r>
                        <a:rPr lang="en-US" sz="1100">
                          <a:solidFill>
                            <a:schemeClr val="tx1">
                              <a:lumMod val="95000"/>
                              <a:lumOff val="5000"/>
                            </a:schemeClr>
                          </a:solidFill>
                          <a:effectLst/>
                        </a:rPr>
                        <a:t>A</a:t>
                      </a:r>
                      <a:endParaRPr lang="en-US" sz="1100">
                        <a:solidFill>
                          <a:schemeClr val="tx1">
                            <a:lumMod val="95000"/>
                            <a:lumOff val="5000"/>
                          </a:schemeClr>
                        </a:solidFill>
                        <a:effectLst/>
                        <a:latin typeface="Calibri"/>
                        <a:ea typeface="Calibri"/>
                        <a:cs typeface="Times New Roman"/>
                      </a:endParaRPr>
                    </a:p>
                  </a:txBody>
                  <a:tcPr marL="0" marR="0" marT="0" marB="0"/>
                </a:tc>
                <a:tc>
                  <a:txBody>
                    <a:bodyPr/>
                    <a:lstStyle/>
                    <a:p>
                      <a:pPr marL="135255" marR="0" algn="l">
                        <a:lnSpc>
                          <a:spcPts val="1325"/>
                        </a:lnSpc>
                        <a:spcBef>
                          <a:spcPts val="0"/>
                        </a:spcBef>
                        <a:spcAft>
                          <a:spcPts val="0"/>
                        </a:spcAft>
                      </a:pPr>
                      <a:r>
                        <a:rPr lang="en-US" sz="1100" spc="5">
                          <a:solidFill>
                            <a:schemeClr val="tx1">
                              <a:lumMod val="95000"/>
                              <a:lumOff val="5000"/>
                            </a:schemeClr>
                          </a:solidFill>
                          <a:effectLst/>
                        </a:rPr>
                        <a:t>1</a:t>
                      </a:r>
                      <a:r>
                        <a:rPr lang="en-US" sz="1100">
                          <a:solidFill>
                            <a:schemeClr val="tx1">
                              <a:lumMod val="95000"/>
                              <a:lumOff val="5000"/>
                            </a:schemeClr>
                          </a:solidFill>
                          <a:effectLst/>
                        </a:rPr>
                        <a:t>0</a:t>
                      </a:r>
                      <a:r>
                        <a:rPr lang="en-US" sz="1100" spc="-5">
                          <a:solidFill>
                            <a:schemeClr val="tx1">
                              <a:lumMod val="95000"/>
                              <a:lumOff val="5000"/>
                            </a:schemeClr>
                          </a:solidFill>
                          <a:effectLst/>
                        </a:rPr>
                        <a:t> </a:t>
                      </a:r>
                      <a:r>
                        <a:rPr lang="en-US" sz="1100" spc="5">
                          <a:solidFill>
                            <a:schemeClr val="tx1">
                              <a:lumMod val="95000"/>
                              <a:lumOff val="5000"/>
                            </a:schemeClr>
                          </a:solidFill>
                          <a:effectLst/>
                        </a:rPr>
                        <a:t>o</a:t>
                      </a:r>
                      <a:r>
                        <a:rPr lang="en-US" sz="1100">
                          <a:solidFill>
                            <a:schemeClr val="tx1">
                              <a:lumMod val="95000"/>
                              <a:lumOff val="5000"/>
                            </a:schemeClr>
                          </a:solidFill>
                          <a:effectLst/>
                        </a:rPr>
                        <a:t>f</a:t>
                      </a:r>
                      <a:r>
                        <a:rPr lang="en-US" sz="1100" spc="-10">
                          <a:solidFill>
                            <a:schemeClr val="tx1">
                              <a:lumMod val="95000"/>
                              <a:lumOff val="5000"/>
                            </a:schemeClr>
                          </a:solidFill>
                          <a:effectLst/>
                        </a:rPr>
                        <a:t> </a:t>
                      </a:r>
                      <a:r>
                        <a:rPr lang="en-US" sz="1100" spc="5">
                          <a:solidFill>
                            <a:schemeClr val="tx1">
                              <a:lumMod val="95000"/>
                              <a:lumOff val="5000"/>
                            </a:schemeClr>
                          </a:solidFill>
                          <a:effectLst/>
                        </a:rPr>
                        <a:t>1</a:t>
                      </a:r>
                      <a:r>
                        <a:rPr lang="en-US" sz="1100" spc="-5">
                          <a:solidFill>
                            <a:schemeClr val="tx1">
                              <a:lumMod val="95000"/>
                              <a:lumOff val="5000"/>
                            </a:schemeClr>
                          </a:solidFill>
                          <a:effectLst/>
                        </a:rPr>
                        <a:t>0</a:t>
                      </a:r>
                      <a:r>
                        <a:rPr lang="en-US" sz="1100">
                          <a:solidFill>
                            <a:schemeClr val="tx1">
                              <a:lumMod val="95000"/>
                              <a:lumOff val="5000"/>
                            </a:schemeClr>
                          </a:solidFill>
                          <a:effectLst/>
                        </a:rPr>
                        <a:t>0</a:t>
                      </a:r>
                      <a:endParaRPr lang="en-US" sz="1100">
                        <a:solidFill>
                          <a:schemeClr val="tx1">
                            <a:lumMod val="95000"/>
                            <a:lumOff val="5000"/>
                          </a:schemeClr>
                        </a:solidFill>
                        <a:effectLst/>
                        <a:latin typeface="Calibri"/>
                        <a:ea typeface="Calibri"/>
                        <a:cs typeface="Times New Roman"/>
                      </a:endParaRPr>
                    </a:p>
                  </a:txBody>
                  <a:tcPr marL="0" marR="0" marT="0" marB="0"/>
                </a:tc>
                <a:tc>
                  <a:txBody>
                    <a:bodyPr/>
                    <a:lstStyle/>
                    <a:p>
                      <a:pPr marL="113030" marR="0" algn="l">
                        <a:lnSpc>
                          <a:spcPts val="1325"/>
                        </a:lnSpc>
                        <a:spcBef>
                          <a:spcPts val="0"/>
                        </a:spcBef>
                        <a:spcAft>
                          <a:spcPts val="0"/>
                        </a:spcAft>
                      </a:pPr>
                      <a:r>
                        <a:rPr lang="en-US" sz="1100" spc="5">
                          <a:solidFill>
                            <a:schemeClr val="tx1">
                              <a:lumMod val="95000"/>
                              <a:lumOff val="5000"/>
                            </a:schemeClr>
                          </a:solidFill>
                          <a:effectLst/>
                        </a:rPr>
                        <a:t>5</a:t>
                      </a:r>
                      <a:r>
                        <a:rPr lang="en-US" sz="1100">
                          <a:solidFill>
                            <a:schemeClr val="tx1">
                              <a:lumMod val="95000"/>
                              <a:lumOff val="5000"/>
                            </a:schemeClr>
                          </a:solidFill>
                          <a:effectLst/>
                        </a:rPr>
                        <a:t>5</a:t>
                      </a:r>
                      <a:r>
                        <a:rPr lang="en-US" sz="1100" spc="-5">
                          <a:solidFill>
                            <a:schemeClr val="tx1">
                              <a:lumMod val="95000"/>
                              <a:lumOff val="5000"/>
                            </a:schemeClr>
                          </a:solidFill>
                          <a:effectLst/>
                        </a:rPr>
                        <a:t> </a:t>
                      </a:r>
                      <a:r>
                        <a:rPr lang="en-US" sz="1100" spc="5">
                          <a:solidFill>
                            <a:schemeClr val="tx1">
                              <a:lumMod val="95000"/>
                              <a:lumOff val="5000"/>
                            </a:schemeClr>
                          </a:solidFill>
                          <a:effectLst/>
                        </a:rPr>
                        <a:t>o</a:t>
                      </a:r>
                      <a:r>
                        <a:rPr lang="en-US" sz="1100">
                          <a:solidFill>
                            <a:schemeClr val="tx1">
                              <a:lumMod val="95000"/>
                              <a:lumOff val="5000"/>
                            </a:schemeClr>
                          </a:solidFill>
                          <a:effectLst/>
                        </a:rPr>
                        <a:t>f</a:t>
                      </a:r>
                      <a:r>
                        <a:rPr lang="en-US" sz="1100" spc="-10">
                          <a:solidFill>
                            <a:schemeClr val="tx1">
                              <a:lumMod val="95000"/>
                              <a:lumOff val="5000"/>
                            </a:schemeClr>
                          </a:solidFill>
                          <a:effectLst/>
                        </a:rPr>
                        <a:t> </a:t>
                      </a:r>
                      <a:r>
                        <a:rPr lang="en-US" sz="1100" spc="5">
                          <a:solidFill>
                            <a:schemeClr val="tx1">
                              <a:lumMod val="95000"/>
                              <a:lumOff val="5000"/>
                            </a:schemeClr>
                          </a:solidFill>
                          <a:effectLst/>
                        </a:rPr>
                        <a:t>1</a:t>
                      </a:r>
                      <a:r>
                        <a:rPr lang="en-US" sz="1100" spc="-5">
                          <a:solidFill>
                            <a:schemeClr val="tx1">
                              <a:lumMod val="95000"/>
                              <a:lumOff val="5000"/>
                            </a:schemeClr>
                          </a:solidFill>
                          <a:effectLst/>
                        </a:rPr>
                        <a:t>0</a:t>
                      </a:r>
                      <a:r>
                        <a:rPr lang="en-US" sz="1100">
                          <a:solidFill>
                            <a:schemeClr val="tx1">
                              <a:lumMod val="95000"/>
                              <a:lumOff val="5000"/>
                            </a:schemeClr>
                          </a:solidFill>
                          <a:effectLst/>
                        </a:rPr>
                        <a:t>0</a:t>
                      </a:r>
                      <a:endParaRPr lang="en-US" sz="1100">
                        <a:solidFill>
                          <a:schemeClr val="tx1">
                            <a:lumMod val="95000"/>
                            <a:lumOff val="5000"/>
                          </a:schemeClr>
                        </a:solidFill>
                        <a:effectLst/>
                        <a:latin typeface="Calibri"/>
                        <a:ea typeface="Calibri"/>
                        <a:cs typeface="Times New Roman"/>
                      </a:endParaRPr>
                    </a:p>
                  </a:txBody>
                  <a:tcPr marL="0" marR="0" marT="0" marB="0"/>
                </a:tc>
                <a:extLst>
                  <a:ext uri="{0D108BD9-81ED-4DB2-BD59-A6C34878D82A}">
                    <a16:rowId xmlns:a16="http://schemas.microsoft.com/office/drawing/2014/main" val="10001"/>
                  </a:ext>
                </a:extLst>
              </a:tr>
              <a:tr h="180975">
                <a:tc>
                  <a:txBody>
                    <a:bodyPr/>
                    <a:lstStyle/>
                    <a:p>
                      <a:pPr marL="318135" marR="284480" algn="ctr">
                        <a:lnSpc>
                          <a:spcPts val="1245"/>
                        </a:lnSpc>
                        <a:spcBef>
                          <a:spcPts val="0"/>
                        </a:spcBef>
                        <a:spcAft>
                          <a:spcPts val="0"/>
                        </a:spcAft>
                      </a:pPr>
                      <a:r>
                        <a:rPr lang="en-US" sz="1100" dirty="0">
                          <a:solidFill>
                            <a:schemeClr val="tx1">
                              <a:lumMod val="95000"/>
                              <a:lumOff val="5000"/>
                            </a:schemeClr>
                          </a:solidFill>
                          <a:effectLst/>
                        </a:rPr>
                        <a:t>B</a:t>
                      </a:r>
                      <a:endParaRPr lang="en-US" sz="1100" dirty="0">
                        <a:solidFill>
                          <a:schemeClr val="tx1">
                            <a:lumMod val="95000"/>
                            <a:lumOff val="5000"/>
                          </a:schemeClr>
                        </a:solidFill>
                        <a:effectLst/>
                        <a:latin typeface="Calibri"/>
                        <a:ea typeface="Calibri"/>
                        <a:cs typeface="Times New Roman"/>
                      </a:endParaRPr>
                    </a:p>
                  </a:txBody>
                  <a:tcPr marL="0" marR="0" marT="0" marB="0"/>
                </a:tc>
                <a:tc>
                  <a:txBody>
                    <a:bodyPr/>
                    <a:lstStyle/>
                    <a:p>
                      <a:pPr marL="135255" marR="0" algn="l">
                        <a:lnSpc>
                          <a:spcPts val="1245"/>
                        </a:lnSpc>
                        <a:spcBef>
                          <a:spcPts val="0"/>
                        </a:spcBef>
                        <a:spcAft>
                          <a:spcPts val="0"/>
                        </a:spcAft>
                      </a:pPr>
                      <a:r>
                        <a:rPr lang="en-US" sz="1100" spc="5">
                          <a:solidFill>
                            <a:schemeClr val="tx1">
                              <a:lumMod val="95000"/>
                              <a:lumOff val="5000"/>
                            </a:schemeClr>
                          </a:solidFill>
                          <a:effectLst/>
                        </a:rPr>
                        <a:t>7</a:t>
                      </a:r>
                      <a:r>
                        <a:rPr lang="en-US" sz="1100">
                          <a:solidFill>
                            <a:schemeClr val="tx1">
                              <a:lumMod val="95000"/>
                              <a:lumOff val="5000"/>
                            </a:schemeClr>
                          </a:solidFill>
                          <a:effectLst/>
                        </a:rPr>
                        <a:t>5</a:t>
                      </a:r>
                      <a:r>
                        <a:rPr lang="en-US" sz="1100" spc="-5">
                          <a:solidFill>
                            <a:schemeClr val="tx1">
                              <a:lumMod val="95000"/>
                              <a:lumOff val="5000"/>
                            </a:schemeClr>
                          </a:solidFill>
                          <a:effectLst/>
                        </a:rPr>
                        <a:t> </a:t>
                      </a:r>
                      <a:r>
                        <a:rPr lang="en-US" sz="1100" spc="5">
                          <a:solidFill>
                            <a:schemeClr val="tx1">
                              <a:lumMod val="95000"/>
                              <a:lumOff val="5000"/>
                            </a:schemeClr>
                          </a:solidFill>
                          <a:effectLst/>
                        </a:rPr>
                        <a:t>o</a:t>
                      </a:r>
                      <a:r>
                        <a:rPr lang="en-US" sz="1100">
                          <a:solidFill>
                            <a:schemeClr val="tx1">
                              <a:lumMod val="95000"/>
                              <a:lumOff val="5000"/>
                            </a:schemeClr>
                          </a:solidFill>
                          <a:effectLst/>
                        </a:rPr>
                        <a:t>f</a:t>
                      </a:r>
                      <a:r>
                        <a:rPr lang="en-US" sz="1100" spc="-10">
                          <a:solidFill>
                            <a:schemeClr val="tx1">
                              <a:lumMod val="95000"/>
                              <a:lumOff val="5000"/>
                            </a:schemeClr>
                          </a:solidFill>
                          <a:effectLst/>
                        </a:rPr>
                        <a:t> </a:t>
                      </a:r>
                      <a:r>
                        <a:rPr lang="en-US" sz="1100" spc="5">
                          <a:solidFill>
                            <a:schemeClr val="tx1">
                              <a:lumMod val="95000"/>
                              <a:lumOff val="5000"/>
                            </a:schemeClr>
                          </a:solidFill>
                          <a:effectLst/>
                        </a:rPr>
                        <a:t>1</a:t>
                      </a:r>
                      <a:r>
                        <a:rPr lang="en-US" sz="1100" spc="-10">
                          <a:solidFill>
                            <a:schemeClr val="tx1">
                              <a:lumMod val="95000"/>
                              <a:lumOff val="5000"/>
                            </a:schemeClr>
                          </a:solidFill>
                          <a:effectLst/>
                        </a:rPr>
                        <a:t>00</a:t>
                      </a:r>
                      <a:endParaRPr lang="en-US" sz="1100">
                        <a:solidFill>
                          <a:schemeClr val="tx1">
                            <a:lumMod val="95000"/>
                            <a:lumOff val="5000"/>
                          </a:schemeClr>
                        </a:solidFill>
                        <a:effectLst/>
                        <a:latin typeface="Calibri"/>
                        <a:ea typeface="Calibri"/>
                        <a:cs typeface="Times New Roman"/>
                      </a:endParaRPr>
                    </a:p>
                  </a:txBody>
                  <a:tcPr marL="0" marR="0" marT="0" marB="0"/>
                </a:tc>
                <a:tc>
                  <a:txBody>
                    <a:bodyPr/>
                    <a:lstStyle/>
                    <a:p>
                      <a:pPr marL="113030" marR="0" algn="l">
                        <a:lnSpc>
                          <a:spcPts val="1245"/>
                        </a:lnSpc>
                        <a:spcBef>
                          <a:spcPts val="0"/>
                        </a:spcBef>
                        <a:spcAft>
                          <a:spcPts val="0"/>
                        </a:spcAft>
                      </a:pPr>
                      <a:r>
                        <a:rPr lang="en-US" sz="1100" spc="5">
                          <a:solidFill>
                            <a:schemeClr val="tx1">
                              <a:lumMod val="95000"/>
                              <a:lumOff val="5000"/>
                            </a:schemeClr>
                          </a:solidFill>
                          <a:effectLst/>
                        </a:rPr>
                        <a:t>8</a:t>
                      </a:r>
                      <a:r>
                        <a:rPr lang="en-US" sz="1100">
                          <a:solidFill>
                            <a:schemeClr val="tx1">
                              <a:lumMod val="95000"/>
                              <a:lumOff val="5000"/>
                            </a:schemeClr>
                          </a:solidFill>
                          <a:effectLst/>
                        </a:rPr>
                        <a:t>8</a:t>
                      </a:r>
                      <a:r>
                        <a:rPr lang="en-US" sz="1100" spc="-5">
                          <a:solidFill>
                            <a:schemeClr val="tx1">
                              <a:lumMod val="95000"/>
                              <a:lumOff val="5000"/>
                            </a:schemeClr>
                          </a:solidFill>
                          <a:effectLst/>
                        </a:rPr>
                        <a:t> </a:t>
                      </a:r>
                      <a:r>
                        <a:rPr lang="en-US" sz="1100" spc="5">
                          <a:solidFill>
                            <a:schemeClr val="tx1">
                              <a:lumMod val="95000"/>
                              <a:lumOff val="5000"/>
                            </a:schemeClr>
                          </a:solidFill>
                          <a:effectLst/>
                        </a:rPr>
                        <a:t>o</a:t>
                      </a:r>
                      <a:r>
                        <a:rPr lang="en-US" sz="1100">
                          <a:solidFill>
                            <a:schemeClr val="tx1">
                              <a:lumMod val="95000"/>
                              <a:lumOff val="5000"/>
                            </a:schemeClr>
                          </a:solidFill>
                          <a:effectLst/>
                        </a:rPr>
                        <a:t>f</a:t>
                      </a:r>
                      <a:r>
                        <a:rPr lang="en-US" sz="1100" spc="-10">
                          <a:solidFill>
                            <a:schemeClr val="tx1">
                              <a:lumMod val="95000"/>
                              <a:lumOff val="5000"/>
                            </a:schemeClr>
                          </a:solidFill>
                          <a:effectLst/>
                        </a:rPr>
                        <a:t> </a:t>
                      </a:r>
                      <a:r>
                        <a:rPr lang="en-US" sz="1100" spc="5">
                          <a:solidFill>
                            <a:schemeClr val="tx1">
                              <a:lumMod val="95000"/>
                              <a:lumOff val="5000"/>
                            </a:schemeClr>
                          </a:solidFill>
                          <a:effectLst/>
                        </a:rPr>
                        <a:t>1</a:t>
                      </a:r>
                      <a:r>
                        <a:rPr lang="en-US" sz="1100" spc="-5">
                          <a:solidFill>
                            <a:schemeClr val="tx1">
                              <a:lumMod val="95000"/>
                              <a:lumOff val="5000"/>
                            </a:schemeClr>
                          </a:solidFill>
                          <a:effectLst/>
                        </a:rPr>
                        <a:t>0</a:t>
                      </a:r>
                      <a:r>
                        <a:rPr lang="en-US" sz="1100">
                          <a:solidFill>
                            <a:schemeClr val="tx1">
                              <a:lumMod val="95000"/>
                              <a:lumOff val="5000"/>
                            </a:schemeClr>
                          </a:solidFill>
                          <a:effectLst/>
                        </a:rPr>
                        <a:t>0</a:t>
                      </a:r>
                      <a:endParaRPr lang="en-US" sz="1100">
                        <a:solidFill>
                          <a:schemeClr val="tx1">
                            <a:lumMod val="95000"/>
                            <a:lumOff val="5000"/>
                          </a:schemeClr>
                        </a:solidFill>
                        <a:effectLst/>
                        <a:latin typeface="Calibri"/>
                        <a:ea typeface="Calibri"/>
                        <a:cs typeface="Times New Roman"/>
                      </a:endParaRPr>
                    </a:p>
                  </a:txBody>
                  <a:tcPr marL="0" marR="0" marT="0" marB="0"/>
                </a:tc>
                <a:extLst>
                  <a:ext uri="{0D108BD9-81ED-4DB2-BD59-A6C34878D82A}">
                    <a16:rowId xmlns:a16="http://schemas.microsoft.com/office/drawing/2014/main" val="10002"/>
                  </a:ext>
                </a:extLst>
              </a:tr>
              <a:tr h="170815">
                <a:tc>
                  <a:txBody>
                    <a:bodyPr/>
                    <a:lstStyle/>
                    <a:p>
                      <a:pPr marL="319405" marR="284480" algn="ctr">
                        <a:lnSpc>
                          <a:spcPts val="1245"/>
                        </a:lnSpc>
                        <a:spcBef>
                          <a:spcPts val="0"/>
                        </a:spcBef>
                        <a:spcAft>
                          <a:spcPts val="0"/>
                        </a:spcAft>
                      </a:pPr>
                      <a:r>
                        <a:rPr lang="en-US" sz="1100" dirty="0">
                          <a:solidFill>
                            <a:schemeClr val="tx1">
                              <a:lumMod val="95000"/>
                              <a:lumOff val="5000"/>
                            </a:schemeClr>
                          </a:solidFill>
                          <a:effectLst/>
                        </a:rPr>
                        <a:t>C</a:t>
                      </a:r>
                      <a:endParaRPr lang="en-US" sz="1100" dirty="0">
                        <a:solidFill>
                          <a:schemeClr val="tx1">
                            <a:lumMod val="95000"/>
                            <a:lumOff val="5000"/>
                          </a:schemeClr>
                        </a:solidFill>
                        <a:effectLst/>
                        <a:latin typeface="Calibri"/>
                        <a:ea typeface="Calibri"/>
                        <a:cs typeface="Times New Roman"/>
                      </a:endParaRPr>
                    </a:p>
                  </a:txBody>
                  <a:tcPr marL="0" marR="0" marT="0" marB="0"/>
                </a:tc>
                <a:tc>
                  <a:txBody>
                    <a:bodyPr/>
                    <a:lstStyle/>
                    <a:p>
                      <a:pPr marL="135255" marR="0" algn="l">
                        <a:lnSpc>
                          <a:spcPts val="1245"/>
                        </a:lnSpc>
                        <a:spcBef>
                          <a:spcPts val="0"/>
                        </a:spcBef>
                        <a:spcAft>
                          <a:spcPts val="0"/>
                        </a:spcAft>
                      </a:pPr>
                      <a:r>
                        <a:rPr lang="en-US" sz="1100" spc="5">
                          <a:solidFill>
                            <a:schemeClr val="tx1">
                              <a:lumMod val="95000"/>
                              <a:lumOff val="5000"/>
                            </a:schemeClr>
                          </a:solidFill>
                          <a:effectLst/>
                        </a:rPr>
                        <a:t>5</a:t>
                      </a:r>
                      <a:r>
                        <a:rPr lang="en-US" sz="1100">
                          <a:solidFill>
                            <a:schemeClr val="tx1">
                              <a:lumMod val="95000"/>
                              <a:lumOff val="5000"/>
                            </a:schemeClr>
                          </a:solidFill>
                          <a:effectLst/>
                        </a:rPr>
                        <a:t>0</a:t>
                      </a:r>
                      <a:r>
                        <a:rPr lang="en-US" sz="1100" spc="-5">
                          <a:solidFill>
                            <a:schemeClr val="tx1">
                              <a:lumMod val="95000"/>
                              <a:lumOff val="5000"/>
                            </a:schemeClr>
                          </a:solidFill>
                          <a:effectLst/>
                        </a:rPr>
                        <a:t> </a:t>
                      </a:r>
                      <a:r>
                        <a:rPr lang="en-US" sz="1100" spc="5">
                          <a:solidFill>
                            <a:schemeClr val="tx1">
                              <a:lumMod val="95000"/>
                              <a:lumOff val="5000"/>
                            </a:schemeClr>
                          </a:solidFill>
                          <a:effectLst/>
                        </a:rPr>
                        <a:t>o</a:t>
                      </a:r>
                      <a:r>
                        <a:rPr lang="en-US" sz="1100">
                          <a:solidFill>
                            <a:schemeClr val="tx1">
                              <a:lumMod val="95000"/>
                              <a:lumOff val="5000"/>
                            </a:schemeClr>
                          </a:solidFill>
                          <a:effectLst/>
                        </a:rPr>
                        <a:t>f</a:t>
                      </a:r>
                      <a:r>
                        <a:rPr lang="en-US" sz="1100" spc="-10">
                          <a:solidFill>
                            <a:schemeClr val="tx1">
                              <a:lumMod val="95000"/>
                              <a:lumOff val="5000"/>
                            </a:schemeClr>
                          </a:solidFill>
                          <a:effectLst/>
                        </a:rPr>
                        <a:t> </a:t>
                      </a:r>
                      <a:r>
                        <a:rPr lang="en-US" sz="1100" spc="5">
                          <a:solidFill>
                            <a:schemeClr val="tx1">
                              <a:lumMod val="95000"/>
                              <a:lumOff val="5000"/>
                            </a:schemeClr>
                          </a:solidFill>
                          <a:effectLst/>
                        </a:rPr>
                        <a:t>1</a:t>
                      </a:r>
                      <a:r>
                        <a:rPr lang="en-US" sz="1100" spc="-10">
                          <a:solidFill>
                            <a:schemeClr val="tx1">
                              <a:lumMod val="95000"/>
                              <a:lumOff val="5000"/>
                            </a:schemeClr>
                          </a:solidFill>
                          <a:effectLst/>
                        </a:rPr>
                        <a:t>00</a:t>
                      </a:r>
                      <a:endParaRPr lang="en-US" sz="1100">
                        <a:solidFill>
                          <a:schemeClr val="tx1">
                            <a:lumMod val="95000"/>
                            <a:lumOff val="5000"/>
                          </a:schemeClr>
                        </a:solidFill>
                        <a:effectLst/>
                        <a:latin typeface="Calibri"/>
                        <a:ea typeface="Calibri"/>
                        <a:cs typeface="Times New Roman"/>
                      </a:endParaRPr>
                    </a:p>
                  </a:txBody>
                  <a:tcPr marL="0" marR="0" marT="0" marB="0"/>
                </a:tc>
                <a:tc>
                  <a:txBody>
                    <a:bodyPr/>
                    <a:lstStyle/>
                    <a:p>
                      <a:pPr marL="113030" marR="0" algn="l">
                        <a:lnSpc>
                          <a:spcPts val="1245"/>
                        </a:lnSpc>
                        <a:spcBef>
                          <a:spcPts val="0"/>
                        </a:spcBef>
                        <a:spcAft>
                          <a:spcPts val="0"/>
                        </a:spcAft>
                      </a:pPr>
                      <a:r>
                        <a:rPr lang="en-US" sz="1100" spc="5" dirty="0">
                          <a:solidFill>
                            <a:schemeClr val="tx1">
                              <a:lumMod val="95000"/>
                              <a:lumOff val="5000"/>
                            </a:schemeClr>
                          </a:solidFill>
                          <a:effectLst/>
                        </a:rPr>
                        <a:t>7</a:t>
                      </a:r>
                      <a:r>
                        <a:rPr lang="en-US" sz="1100" dirty="0">
                          <a:solidFill>
                            <a:schemeClr val="tx1">
                              <a:lumMod val="95000"/>
                              <a:lumOff val="5000"/>
                            </a:schemeClr>
                          </a:solidFill>
                          <a:effectLst/>
                        </a:rPr>
                        <a:t>5</a:t>
                      </a:r>
                      <a:r>
                        <a:rPr lang="en-US" sz="1100" spc="-5" dirty="0">
                          <a:solidFill>
                            <a:schemeClr val="tx1">
                              <a:lumMod val="95000"/>
                              <a:lumOff val="5000"/>
                            </a:schemeClr>
                          </a:solidFill>
                          <a:effectLst/>
                        </a:rPr>
                        <a:t> </a:t>
                      </a:r>
                      <a:r>
                        <a:rPr lang="en-US" sz="1100" spc="5" dirty="0">
                          <a:solidFill>
                            <a:schemeClr val="tx1">
                              <a:lumMod val="95000"/>
                              <a:lumOff val="5000"/>
                            </a:schemeClr>
                          </a:solidFill>
                          <a:effectLst/>
                        </a:rPr>
                        <a:t>o</a:t>
                      </a:r>
                      <a:r>
                        <a:rPr lang="en-US" sz="1100" dirty="0">
                          <a:solidFill>
                            <a:schemeClr val="tx1">
                              <a:lumMod val="95000"/>
                              <a:lumOff val="5000"/>
                            </a:schemeClr>
                          </a:solidFill>
                          <a:effectLst/>
                        </a:rPr>
                        <a:t>f</a:t>
                      </a:r>
                      <a:r>
                        <a:rPr lang="en-US" sz="1100" spc="-10" dirty="0">
                          <a:solidFill>
                            <a:schemeClr val="tx1">
                              <a:lumMod val="95000"/>
                              <a:lumOff val="5000"/>
                            </a:schemeClr>
                          </a:solidFill>
                          <a:effectLst/>
                        </a:rPr>
                        <a:t> </a:t>
                      </a:r>
                      <a:r>
                        <a:rPr lang="en-US" sz="1100" spc="5" dirty="0">
                          <a:solidFill>
                            <a:schemeClr val="tx1">
                              <a:lumMod val="95000"/>
                              <a:lumOff val="5000"/>
                            </a:schemeClr>
                          </a:solidFill>
                          <a:effectLst/>
                        </a:rPr>
                        <a:t>1</a:t>
                      </a:r>
                      <a:r>
                        <a:rPr lang="en-US" sz="1100" spc="-5" dirty="0">
                          <a:solidFill>
                            <a:schemeClr val="tx1">
                              <a:lumMod val="95000"/>
                              <a:lumOff val="5000"/>
                            </a:schemeClr>
                          </a:solidFill>
                          <a:effectLst/>
                        </a:rPr>
                        <a:t>0</a:t>
                      </a:r>
                      <a:r>
                        <a:rPr lang="en-US" sz="1100" dirty="0">
                          <a:solidFill>
                            <a:schemeClr val="tx1">
                              <a:lumMod val="95000"/>
                              <a:lumOff val="5000"/>
                            </a:schemeClr>
                          </a:solidFill>
                          <a:effectLst/>
                        </a:rPr>
                        <a:t>0</a:t>
                      </a:r>
                      <a:endParaRPr lang="en-US" sz="1100" dirty="0">
                        <a:solidFill>
                          <a:schemeClr val="tx1">
                            <a:lumMod val="95000"/>
                            <a:lumOff val="5000"/>
                          </a:schemeClr>
                        </a:solidFill>
                        <a:effectLst/>
                        <a:latin typeface="Calibri"/>
                        <a:ea typeface="Calibri"/>
                        <a:cs typeface="Times New Roman"/>
                      </a:endParaRPr>
                    </a:p>
                  </a:txBody>
                  <a:tcPr marL="0" marR="0" marT="0" marB="0"/>
                </a:tc>
                <a:extLst>
                  <a:ext uri="{0D108BD9-81ED-4DB2-BD59-A6C34878D82A}">
                    <a16:rowId xmlns:a16="http://schemas.microsoft.com/office/drawing/2014/main" val="10003"/>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905147857"/>
              </p:ext>
            </p:extLst>
          </p:nvPr>
        </p:nvGraphicFramePr>
        <p:xfrm>
          <a:off x="152399" y="3276600"/>
          <a:ext cx="6400801" cy="1490820"/>
        </p:xfrm>
        <a:graphic>
          <a:graphicData uri="http://schemas.openxmlformats.org/drawingml/2006/table">
            <a:tbl>
              <a:tblPr firstRow="1" firstCol="1" lastRow="1" lastCol="1" bandRow="1" bandCol="1">
                <a:tableStyleId>{18603FDC-E32A-4AB5-989C-0864C3EAD2B8}</a:tableStyleId>
              </a:tblPr>
              <a:tblGrid>
                <a:gridCol w="1555073">
                  <a:extLst>
                    <a:ext uri="{9D8B030D-6E8A-4147-A177-3AD203B41FA5}">
                      <a16:colId xmlns:a16="http://schemas.microsoft.com/office/drawing/2014/main" val="20000"/>
                    </a:ext>
                  </a:extLst>
                </a:gridCol>
                <a:gridCol w="1647334">
                  <a:extLst>
                    <a:ext uri="{9D8B030D-6E8A-4147-A177-3AD203B41FA5}">
                      <a16:colId xmlns:a16="http://schemas.microsoft.com/office/drawing/2014/main" val="20001"/>
                    </a:ext>
                  </a:extLst>
                </a:gridCol>
                <a:gridCol w="1599197">
                  <a:extLst>
                    <a:ext uri="{9D8B030D-6E8A-4147-A177-3AD203B41FA5}">
                      <a16:colId xmlns:a16="http://schemas.microsoft.com/office/drawing/2014/main" val="20002"/>
                    </a:ext>
                  </a:extLst>
                </a:gridCol>
                <a:gridCol w="1599197">
                  <a:extLst>
                    <a:ext uri="{9D8B030D-6E8A-4147-A177-3AD203B41FA5}">
                      <a16:colId xmlns:a16="http://schemas.microsoft.com/office/drawing/2014/main" val="20003"/>
                    </a:ext>
                  </a:extLst>
                </a:gridCol>
              </a:tblGrid>
              <a:tr h="347820">
                <a:tc>
                  <a:txBody>
                    <a:bodyPr/>
                    <a:lstStyle/>
                    <a:p>
                      <a:pPr marL="155575" marR="0" algn="ctr">
                        <a:lnSpc>
                          <a:spcPts val="1325"/>
                        </a:lnSpc>
                        <a:spcBef>
                          <a:spcPts val="0"/>
                        </a:spcBef>
                        <a:spcAft>
                          <a:spcPts val="0"/>
                        </a:spcAft>
                      </a:pPr>
                      <a:endParaRPr lang="en-US" sz="1400" spc="-5" dirty="0">
                        <a:effectLst/>
                        <a:latin typeface="Arial" panose="020B0604020202020204" pitchFamily="34" charset="0"/>
                        <a:cs typeface="Arial" panose="020B0604020202020204" pitchFamily="34" charset="0"/>
                      </a:endParaRPr>
                    </a:p>
                    <a:p>
                      <a:pPr marL="155575" marR="0" algn="ctr">
                        <a:lnSpc>
                          <a:spcPts val="1325"/>
                        </a:lnSpc>
                        <a:spcBef>
                          <a:spcPts val="0"/>
                        </a:spcBef>
                        <a:spcAft>
                          <a:spcPts val="0"/>
                        </a:spcAft>
                      </a:pPr>
                      <a:r>
                        <a:rPr lang="en-US" sz="1400" spc="-5" dirty="0">
                          <a:effectLst/>
                          <a:latin typeface="Arial" panose="020B0604020202020204" pitchFamily="34" charset="0"/>
                          <a:cs typeface="Arial" panose="020B0604020202020204" pitchFamily="34" charset="0"/>
                        </a:rPr>
                        <a:t>S</a:t>
                      </a:r>
                      <a:r>
                        <a:rPr lang="en-US" sz="1400" dirty="0">
                          <a:effectLst/>
                          <a:latin typeface="Arial" panose="020B0604020202020204" pitchFamily="34" charset="0"/>
                          <a:cs typeface="Arial" panose="020B0604020202020204" pitchFamily="34" charset="0"/>
                        </a:rPr>
                        <a:t>t</a:t>
                      </a:r>
                      <a:r>
                        <a:rPr lang="en-US" sz="1400" spc="-5" dirty="0">
                          <a:effectLst/>
                          <a:latin typeface="Arial" panose="020B0604020202020204" pitchFamily="34" charset="0"/>
                          <a:cs typeface="Arial" panose="020B0604020202020204" pitchFamily="34" charset="0"/>
                        </a:rPr>
                        <a:t>ud</a:t>
                      </a:r>
                      <a:r>
                        <a:rPr lang="en-US" sz="1400" spc="5" dirty="0">
                          <a:effectLst/>
                          <a:latin typeface="Arial" panose="020B0604020202020204" pitchFamily="34" charset="0"/>
                          <a:cs typeface="Arial" panose="020B0604020202020204" pitchFamily="34" charset="0"/>
                        </a:rPr>
                        <a:t>e</a:t>
                      </a:r>
                      <a:r>
                        <a:rPr lang="en-US" sz="1400" spc="-5" dirty="0">
                          <a:effectLst/>
                          <a:latin typeface="Arial" panose="020B0604020202020204" pitchFamily="34" charset="0"/>
                          <a:cs typeface="Arial" panose="020B0604020202020204" pitchFamily="34" charset="0"/>
                        </a:rPr>
                        <a:t>n</a:t>
                      </a:r>
                      <a:r>
                        <a:rPr lang="en-US" sz="1400" dirty="0">
                          <a:effectLst/>
                          <a:latin typeface="Arial" panose="020B0604020202020204" pitchFamily="34" charset="0"/>
                          <a:cs typeface="Arial" panose="020B0604020202020204" pitchFamily="34" charset="0"/>
                        </a:rPr>
                        <a:t>t</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735" marR="0" algn="ctr">
                        <a:lnSpc>
                          <a:spcPts val="1325"/>
                        </a:lnSpc>
                        <a:spcBef>
                          <a:spcPts val="0"/>
                        </a:spcBef>
                        <a:spcAft>
                          <a:spcPts val="0"/>
                        </a:spcAft>
                      </a:pPr>
                      <a:endParaRPr lang="en-US" sz="1400" dirty="0">
                        <a:effectLst/>
                        <a:latin typeface="Arial" panose="020B0604020202020204" pitchFamily="34" charset="0"/>
                        <a:cs typeface="Arial" panose="020B0604020202020204" pitchFamily="34" charset="0"/>
                      </a:endParaRPr>
                    </a:p>
                    <a:p>
                      <a:pPr marL="165735" marR="0" algn="ctr">
                        <a:lnSpc>
                          <a:spcPts val="1325"/>
                        </a:lnSpc>
                        <a:spcBef>
                          <a:spcPts val="0"/>
                        </a:spcBef>
                        <a:spcAft>
                          <a:spcPts val="0"/>
                        </a:spcAft>
                      </a:pPr>
                      <a:r>
                        <a:rPr lang="en-US" sz="1400" dirty="0">
                          <a:effectLst/>
                          <a:latin typeface="Arial" panose="020B0604020202020204" pitchFamily="34" charset="0"/>
                          <a:cs typeface="Arial" panose="020B0604020202020204" pitchFamily="34" charset="0"/>
                        </a:rPr>
                        <a:t>Bas</a:t>
                      </a:r>
                      <a:r>
                        <a:rPr lang="en-US" sz="1400" spc="5" dirty="0">
                          <a:effectLst/>
                          <a:latin typeface="Arial" panose="020B0604020202020204" pitchFamily="34" charset="0"/>
                          <a:cs typeface="Arial" panose="020B0604020202020204" pitchFamily="34" charset="0"/>
                        </a:rPr>
                        <a:t>e</a:t>
                      </a:r>
                      <a:r>
                        <a:rPr lang="en-US" sz="1400" dirty="0">
                          <a:effectLst/>
                          <a:latin typeface="Arial" panose="020B0604020202020204" pitchFamily="34" charset="0"/>
                          <a:cs typeface="Arial" panose="020B0604020202020204" pitchFamily="34" charset="0"/>
                        </a:rPr>
                        <a:t>li</a:t>
                      </a:r>
                      <a:r>
                        <a:rPr lang="en-US" sz="1400" spc="-5" dirty="0">
                          <a:effectLst/>
                          <a:latin typeface="Arial" panose="020B0604020202020204" pitchFamily="34" charset="0"/>
                          <a:cs typeface="Arial" panose="020B0604020202020204" pitchFamily="34" charset="0"/>
                        </a:rPr>
                        <a:t>n</a:t>
                      </a:r>
                      <a:r>
                        <a:rPr lang="en-US" sz="1400" dirty="0">
                          <a:effectLst/>
                          <a:latin typeface="Arial" panose="020B0604020202020204" pitchFamily="34" charset="0"/>
                          <a:cs typeface="Arial" panose="020B0604020202020204" pitchFamily="34" charset="0"/>
                        </a:rPr>
                        <a:t>e</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6850" marR="0" algn="ctr">
                        <a:lnSpc>
                          <a:spcPts val="1325"/>
                        </a:lnSpc>
                        <a:spcBef>
                          <a:spcPts val="0"/>
                        </a:spcBef>
                        <a:spcAft>
                          <a:spcPts val="0"/>
                        </a:spcAft>
                      </a:pPr>
                      <a:endParaRPr lang="en-US" sz="1400" dirty="0">
                        <a:effectLst/>
                        <a:latin typeface="Arial" panose="020B0604020202020204" pitchFamily="34" charset="0"/>
                        <a:cs typeface="Arial" panose="020B0604020202020204" pitchFamily="34" charset="0"/>
                      </a:endParaRPr>
                    </a:p>
                    <a:p>
                      <a:pPr marL="196850" marR="0" algn="ctr">
                        <a:lnSpc>
                          <a:spcPts val="1325"/>
                        </a:lnSpc>
                        <a:spcBef>
                          <a:spcPts val="0"/>
                        </a:spcBef>
                        <a:spcAft>
                          <a:spcPts val="0"/>
                        </a:spcAft>
                      </a:pPr>
                      <a:r>
                        <a:rPr lang="en-US" sz="1400" dirty="0">
                          <a:effectLst/>
                          <a:latin typeface="Arial" panose="020B0604020202020204" pitchFamily="34" charset="0"/>
                          <a:cs typeface="Arial" panose="020B0604020202020204" pitchFamily="34" charset="0"/>
                        </a:rPr>
                        <a:t>Tar</a:t>
                      </a:r>
                      <a:r>
                        <a:rPr lang="en-US" sz="1400" spc="-5" dirty="0">
                          <a:effectLst/>
                          <a:latin typeface="Arial" panose="020B0604020202020204" pitchFamily="34" charset="0"/>
                          <a:cs typeface="Arial" panose="020B0604020202020204" pitchFamily="34" charset="0"/>
                        </a:rPr>
                        <a:t>g</a:t>
                      </a:r>
                      <a:r>
                        <a:rPr lang="en-US" sz="1400" spc="5" dirty="0">
                          <a:effectLst/>
                          <a:latin typeface="Arial" panose="020B0604020202020204" pitchFamily="34" charset="0"/>
                          <a:cs typeface="Arial" panose="020B0604020202020204" pitchFamily="34" charset="0"/>
                        </a:rPr>
                        <a:t>e</a:t>
                      </a:r>
                      <a:r>
                        <a:rPr lang="en-US" sz="1400" dirty="0">
                          <a:effectLst/>
                          <a:latin typeface="Arial" panose="020B0604020202020204" pitchFamily="34" charset="0"/>
                          <a:cs typeface="Arial" panose="020B0604020202020204" pitchFamily="34" charset="0"/>
                        </a:rPr>
                        <a:t>t</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196850" marR="0" indent="0" algn="l" defTabSz="914400" rtl="0" eaLnBrk="1" fontAlgn="auto" latinLnBrk="0" hangingPunct="1">
                        <a:lnSpc>
                          <a:spcPts val="1325"/>
                        </a:lnSpc>
                        <a:spcBef>
                          <a:spcPts val="0"/>
                        </a:spcBef>
                        <a:spcAft>
                          <a:spcPts val="0"/>
                        </a:spcAft>
                        <a:buClrTx/>
                        <a:buSzTx/>
                        <a:buFontTx/>
                        <a:buNone/>
                        <a:tabLst/>
                        <a:defRPr/>
                      </a:pPr>
                      <a:r>
                        <a:rPr lang="en-US" sz="1200" dirty="0">
                          <a:effectLst/>
                          <a:latin typeface="Arial" panose="020B0604020202020204" pitchFamily="34" charset="0"/>
                          <a:ea typeface="Calibri"/>
                          <a:cs typeface="Arial" panose="020B0604020202020204" pitchFamily="34" charset="0"/>
                        </a:rPr>
                        <a:t>Student A: </a:t>
                      </a:r>
                    </a:p>
                    <a:p>
                      <a:pPr marL="196850" marR="0" indent="0" algn="l" defTabSz="914400" rtl="0" eaLnBrk="1" fontAlgn="auto" latinLnBrk="0" hangingPunct="1">
                        <a:lnSpc>
                          <a:spcPts val="1325"/>
                        </a:lnSpc>
                        <a:spcBef>
                          <a:spcPts val="0"/>
                        </a:spcBef>
                        <a:spcAft>
                          <a:spcPts val="0"/>
                        </a:spcAft>
                        <a:buClrTx/>
                        <a:buSzTx/>
                        <a:buFontTx/>
                        <a:buNone/>
                        <a:tabLst/>
                        <a:defRPr/>
                      </a:pPr>
                      <a:endParaRPr lang="en-US" sz="1200" dirty="0">
                        <a:effectLst/>
                        <a:latin typeface="Arial" panose="020B0604020202020204" pitchFamily="34" charset="0"/>
                        <a:ea typeface="Calibri"/>
                        <a:cs typeface="Arial" panose="020B0604020202020204" pitchFamily="34" charset="0"/>
                      </a:endParaRPr>
                    </a:p>
                    <a:p>
                      <a:pPr marL="196850" marR="0" indent="0" algn="l" defTabSz="914400" rtl="0" eaLnBrk="1" fontAlgn="auto" latinLnBrk="0" hangingPunct="1">
                        <a:lnSpc>
                          <a:spcPts val="1325"/>
                        </a:lnSpc>
                        <a:spcBef>
                          <a:spcPts val="0"/>
                        </a:spcBef>
                        <a:spcAft>
                          <a:spcPts val="0"/>
                        </a:spcAft>
                        <a:buClrTx/>
                        <a:buSzTx/>
                        <a:buFontTx/>
                        <a:buNone/>
                        <a:tabLst/>
                        <a:defRPr/>
                      </a:pPr>
                      <a:r>
                        <a:rPr lang="en-US" sz="1200" dirty="0">
                          <a:effectLst/>
                          <a:latin typeface="Arial" panose="020B0604020202020204" pitchFamily="34" charset="0"/>
                          <a:ea typeface="Calibri"/>
                          <a:cs typeface="Arial" panose="020B0604020202020204" pitchFamily="34" charset="0"/>
                        </a:rPr>
                        <a:t>100-10 = 90 (gap) </a:t>
                      </a:r>
                    </a:p>
                    <a:p>
                      <a:pPr marL="196850" marR="0" indent="0" algn="l" defTabSz="914400" rtl="0" eaLnBrk="1" fontAlgn="auto" latinLnBrk="0" hangingPunct="1">
                        <a:lnSpc>
                          <a:spcPts val="1325"/>
                        </a:lnSpc>
                        <a:spcBef>
                          <a:spcPts val="0"/>
                        </a:spcBef>
                        <a:spcAft>
                          <a:spcPts val="0"/>
                        </a:spcAft>
                        <a:buClrTx/>
                        <a:buSzTx/>
                        <a:buFontTx/>
                        <a:buNone/>
                        <a:tabLst/>
                        <a:defRPr/>
                      </a:pPr>
                      <a:r>
                        <a:rPr lang="en-US" sz="1200" dirty="0">
                          <a:effectLst/>
                          <a:latin typeface="Arial" panose="020B0604020202020204" pitchFamily="34" charset="0"/>
                          <a:ea typeface="Calibri"/>
                          <a:cs typeface="Arial" panose="020B0604020202020204" pitchFamily="34" charset="0"/>
                        </a:rPr>
                        <a:t>÷2 = 45</a:t>
                      </a:r>
                      <a:r>
                        <a:rPr lang="en-US" sz="1200" baseline="0" dirty="0">
                          <a:effectLst/>
                          <a:latin typeface="Arial" panose="020B0604020202020204" pitchFamily="34" charset="0"/>
                          <a:ea typeface="Calibri"/>
                          <a:cs typeface="Arial" panose="020B0604020202020204" pitchFamily="34" charset="0"/>
                        </a:rPr>
                        <a:t> (half the gap)</a:t>
                      </a:r>
                      <a:r>
                        <a:rPr lang="en-US" sz="1200" dirty="0">
                          <a:effectLst/>
                          <a:latin typeface="Arial" panose="020B0604020202020204" pitchFamily="34" charset="0"/>
                          <a:ea typeface="Calibri"/>
                          <a:cs typeface="Arial" panose="020B0604020202020204" pitchFamily="34" charset="0"/>
                        </a:rPr>
                        <a:t> </a:t>
                      </a:r>
                    </a:p>
                    <a:p>
                      <a:pPr marL="196850" marR="0" indent="0" algn="l" defTabSz="914400" rtl="0" eaLnBrk="1" fontAlgn="auto" latinLnBrk="0" hangingPunct="1">
                        <a:lnSpc>
                          <a:spcPts val="1325"/>
                        </a:lnSpc>
                        <a:spcBef>
                          <a:spcPts val="0"/>
                        </a:spcBef>
                        <a:spcAft>
                          <a:spcPts val="0"/>
                        </a:spcAft>
                        <a:buClrTx/>
                        <a:buSzTx/>
                        <a:buFontTx/>
                        <a:buNone/>
                        <a:tabLst/>
                        <a:defRPr/>
                      </a:pPr>
                      <a:endParaRPr lang="en-US" sz="1200" dirty="0">
                        <a:effectLst/>
                        <a:latin typeface="Arial" panose="020B0604020202020204" pitchFamily="34" charset="0"/>
                        <a:ea typeface="Calibri"/>
                        <a:cs typeface="Arial" panose="020B0604020202020204" pitchFamily="34" charset="0"/>
                      </a:endParaRPr>
                    </a:p>
                    <a:p>
                      <a:pPr marL="196850" marR="0" indent="0" algn="l" defTabSz="914400" rtl="0" eaLnBrk="1" fontAlgn="auto" latinLnBrk="0" hangingPunct="1">
                        <a:lnSpc>
                          <a:spcPts val="1325"/>
                        </a:lnSpc>
                        <a:spcBef>
                          <a:spcPts val="0"/>
                        </a:spcBef>
                        <a:spcAft>
                          <a:spcPts val="0"/>
                        </a:spcAft>
                        <a:buClrTx/>
                        <a:buSzTx/>
                        <a:buFontTx/>
                        <a:buNone/>
                        <a:tabLst/>
                        <a:defRPr/>
                      </a:pPr>
                      <a:r>
                        <a:rPr lang="en-US" sz="1200" dirty="0">
                          <a:effectLst/>
                          <a:latin typeface="Arial" panose="020B0604020202020204" pitchFamily="34" charset="0"/>
                          <a:ea typeface="Calibri"/>
                          <a:cs typeface="Arial" panose="020B0604020202020204" pitchFamily="34" charset="0"/>
                        </a:rPr>
                        <a:t>10 (base) + 45</a:t>
                      </a:r>
                      <a:r>
                        <a:rPr lang="en-US" sz="1200" baseline="0" dirty="0">
                          <a:effectLst/>
                          <a:latin typeface="Arial" panose="020B0604020202020204" pitchFamily="34" charset="0"/>
                          <a:ea typeface="Calibri"/>
                          <a:cs typeface="Arial" panose="020B0604020202020204" pitchFamily="34" charset="0"/>
                        </a:rPr>
                        <a:t> (1/2 gap)</a:t>
                      </a:r>
                      <a:r>
                        <a:rPr lang="en-US" sz="1200" dirty="0">
                          <a:effectLst/>
                          <a:latin typeface="Arial" panose="020B0604020202020204" pitchFamily="34" charset="0"/>
                          <a:ea typeface="Calibri"/>
                          <a:cs typeface="Arial" panose="020B0604020202020204" pitchFamily="34" charset="0"/>
                        </a:rPr>
                        <a:t> =</a:t>
                      </a:r>
                      <a:r>
                        <a:rPr lang="en-US" sz="1200" baseline="0" dirty="0">
                          <a:effectLst/>
                          <a:latin typeface="Arial" panose="020B0604020202020204" pitchFamily="34" charset="0"/>
                          <a:ea typeface="Calibri"/>
                          <a:cs typeface="Arial" panose="020B0604020202020204" pitchFamily="34" charset="0"/>
                        </a:rPr>
                        <a:t> 55 (target)</a:t>
                      </a:r>
                      <a:endParaRPr lang="en-US" sz="1200" dirty="0">
                        <a:effectLst/>
                        <a:latin typeface="Arial" panose="020B0604020202020204" pitchFamily="34" charset="0"/>
                        <a:ea typeface="Calibri"/>
                        <a:cs typeface="Arial" panose="020B0604020202020204" pitchFamily="34" charset="0"/>
                      </a:endParaRPr>
                    </a:p>
                    <a:p>
                      <a:pPr marL="196850" marR="0" algn="l">
                        <a:lnSpc>
                          <a:spcPts val="1325"/>
                        </a:lnSpc>
                        <a:spcBef>
                          <a:spcPts val="0"/>
                        </a:spcBef>
                        <a:spcAft>
                          <a:spcPts val="0"/>
                        </a:spcAft>
                      </a:pP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90380">
                <a:tc>
                  <a:txBody>
                    <a:bodyPr/>
                    <a:lstStyle/>
                    <a:p>
                      <a:pPr marL="316865" marR="281305" algn="ctr">
                        <a:lnSpc>
                          <a:spcPts val="1325"/>
                        </a:lnSpc>
                        <a:spcBef>
                          <a:spcPts val="0"/>
                        </a:spcBef>
                        <a:spcAft>
                          <a:spcPts val="0"/>
                        </a:spcAft>
                      </a:pPr>
                      <a:endParaRPr lang="en-US" sz="1400" dirty="0">
                        <a:effectLst/>
                        <a:latin typeface="Arial" panose="020B0604020202020204" pitchFamily="34" charset="0"/>
                        <a:cs typeface="Arial" panose="020B0604020202020204" pitchFamily="34" charset="0"/>
                      </a:endParaRPr>
                    </a:p>
                    <a:p>
                      <a:pPr marL="316865" marR="281305" algn="ctr">
                        <a:lnSpc>
                          <a:spcPts val="1325"/>
                        </a:lnSpc>
                        <a:spcBef>
                          <a:spcPts val="0"/>
                        </a:spcBef>
                        <a:spcAft>
                          <a:spcPts val="0"/>
                        </a:spcAft>
                      </a:pPr>
                      <a:r>
                        <a:rPr lang="en-US" sz="1400" dirty="0">
                          <a:effectLst/>
                          <a:latin typeface="Arial" panose="020B0604020202020204" pitchFamily="34" charset="0"/>
                          <a:cs typeface="Arial" panose="020B0604020202020204" pitchFamily="34" charset="0"/>
                        </a:rPr>
                        <a:t>A</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35255" marR="0" algn="ctr">
                        <a:lnSpc>
                          <a:spcPts val="1325"/>
                        </a:lnSpc>
                        <a:spcBef>
                          <a:spcPts val="0"/>
                        </a:spcBef>
                        <a:spcAft>
                          <a:spcPts val="0"/>
                        </a:spcAft>
                      </a:pPr>
                      <a:endParaRPr lang="en-US" sz="1400" b="1" spc="5" dirty="0">
                        <a:effectLst/>
                        <a:latin typeface="Arial" panose="020B0604020202020204" pitchFamily="34" charset="0"/>
                        <a:cs typeface="Arial" panose="020B0604020202020204" pitchFamily="34" charset="0"/>
                      </a:endParaRPr>
                    </a:p>
                    <a:p>
                      <a:pPr marL="135255" marR="0" algn="ctr">
                        <a:lnSpc>
                          <a:spcPts val="1325"/>
                        </a:lnSpc>
                        <a:spcBef>
                          <a:spcPts val="0"/>
                        </a:spcBef>
                        <a:spcAft>
                          <a:spcPts val="0"/>
                        </a:spcAft>
                      </a:pPr>
                      <a:r>
                        <a:rPr lang="en-US" sz="1400" b="1" spc="5" dirty="0">
                          <a:effectLst/>
                          <a:latin typeface="Arial" panose="020B0604020202020204" pitchFamily="34" charset="0"/>
                          <a:cs typeface="Arial" panose="020B0604020202020204" pitchFamily="34" charset="0"/>
                        </a:rPr>
                        <a:t>1</a:t>
                      </a:r>
                      <a:r>
                        <a:rPr lang="en-US" sz="1400" b="1" dirty="0">
                          <a:effectLst/>
                          <a:latin typeface="Arial" panose="020B0604020202020204" pitchFamily="34" charset="0"/>
                          <a:cs typeface="Arial" panose="020B0604020202020204" pitchFamily="34" charset="0"/>
                        </a:rPr>
                        <a:t>0</a:t>
                      </a:r>
                      <a:r>
                        <a:rPr lang="en-US" sz="1400" b="1" spc="-5"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o</a:t>
                      </a:r>
                      <a:r>
                        <a:rPr lang="en-US" sz="1400" b="1" dirty="0">
                          <a:effectLst/>
                          <a:latin typeface="Arial" panose="020B0604020202020204" pitchFamily="34" charset="0"/>
                          <a:cs typeface="Arial" panose="020B0604020202020204" pitchFamily="34" charset="0"/>
                        </a:rPr>
                        <a:t>f</a:t>
                      </a:r>
                      <a:r>
                        <a:rPr lang="en-US" sz="1400" b="1" spc="-10"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1</a:t>
                      </a:r>
                      <a:r>
                        <a:rPr lang="en-US" sz="1400" b="1" spc="-5" dirty="0">
                          <a:effectLst/>
                          <a:latin typeface="Arial" panose="020B0604020202020204" pitchFamily="34" charset="0"/>
                          <a:cs typeface="Arial" panose="020B0604020202020204" pitchFamily="34" charset="0"/>
                        </a:rPr>
                        <a:t>0</a:t>
                      </a:r>
                      <a:r>
                        <a:rPr lang="en-US" sz="1400" b="1" dirty="0">
                          <a:effectLst/>
                          <a:latin typeface="Arial" panose="020B0604020202020204" pitchFamily="34" charset="0"/>
                          <a:cs typeface="Arial" panose="020B0604020202020204" pitchFamily="34" charset="0"/>
                        </a:rPr>
                        <a:t>0</a:t>
                      </a:r>
                      <a:endParaRPr lang="en-US" sz="1400" b="1"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13030" marR="0" algn="ctr">
                        <a:lnSpc>
                          <a:spcPts val="1325"/>
                        </a:lnSpc>
                        <a:spcBef>
                          <a:spcPts val="0"/>
                        </a:spcBef>
                        <a:spcAft>
                          <a:spcPts val="0"/>
                        </a:spcAft>
                      </a:pPr>
                      <a:endParaRPr lang="en-US" sz="1400" b="1" spc="5" dirty="0">
                        <a:effectLst/>
                        <a:latin typeface="Arial" panose="020B0604020202020204" pitchFamily="34" charset="0"/>
                        <a:cs typeface="Arial" panose="020B0604020202020204" pitchFamily="34" charset="0"/>
                      </a:endParaRPr>
                    </a:p>
                    <a:p>
                      <a:pPr marL="113030" marR="0" algn="ctr">
                        <a:lnSpc>
                          <a:spcPts val="1325"/>
                        </a:lnSpc>
                        <a:spcBef>
                          <a:spcPts val="0"/>
                        </a:spcBef>
                        <a:spcAft>
                          <a:spcPts val="0"/>
                        </a:spcAft>
                      </a:pPr>
                      <a:r>
                        <a:rPr lang="en-US" sz="1400" b="1" spc="5" dirty="0">
                          <a:effectLst/>
                          <a:latin typeface="Arial" panose="020B0604020202020204" pitchFamily="34" charset="0"/>
                          <a:cs typeface="Arial" panose="020B0604020202020204" pitchFamily="34" charset="0"/>
                        </a:rPr>
                        <a:t>5</a:t>
                      </a:r>
                      <a:r>
                        <a:rPr lang="en-US" sz="1400" b="1" dirty="0">
                          <a:effectLst/>
                          <a:latin typeface="Arial" panose="020B0604020202020204" pitchFamily="34" charset="0"/>
                          <a:cs typeface="Arial" panose="020B0604020202020204" pitchFamily="34" charset="0"/>
                        </a:rPr>
                        <a:t>5</a:t>
                      </a:r>
                      <a:r>
                        <a:rPr lang="en-US" sz="1400" b="1" spc="-5"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o</a:t>
                      </a:r>
                      <a:r>
                        <a:rPr lang="en-US" sz="1400" b="1" dirty="0">
                          <a:effectLst/>
                          <a:latin typeface="Arial" panose="020B0604020202020204" pitchFamily="34" charset="0"/>
                          <a:cs typeface="Arial" panose="020B0604020202020204" pitchFamily="34" charset="0"/>
                        </a:rPr>
                        <a:t>f</a:t>
                      </a:r>
                      <a:r>
                        <a:rPr lang="en-US" sz="1400" b="1" spc="-10"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1</a:t>
                      </a:r>
                      <a:r>
                        <a:rPr lang="en-US" sz="1400" b="1" spc="-5" dirty="0">
                          <a:effectLst/>
                          <a:latin typeface="Arial" panose="020B0604020202020204" pitchFamily="34" charset="0"/>
                          <a:cs typeface="Arial" panose="020B0604020202020204" pitchFamily="34" charset="0"/>
                        </a:rPr>
                        <a:t>0</a:t>
                      </a:r>
                      <a:r>
                        <a:rPr lang="en-US" sz="1400" b="1" dirty="0">
                          <a:effectLst/>
                          <a:latin typeface="Arial" panose="020B0604020202020204" pitchFamily="34" charset="0"/>
                          <a:cs typeface="Arial" panose="020B0604020202020204" pitchFamily="34" charset="0"/>
                        </a:rPr>
                        <a:t>0</a:t>
                      </a:r>
                      <a:endParaRPr lang="en-US" sz="1400" b="1"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pPr marL="113030" marR="0" algn="l">
                        <a:lnSpc>
                          <a:spcPts val="1325"/>
                        </a:lnSpc>
                        <a:spcBef>
                          <a:spcPts val="0"/>
                        </a:spcBef>
                        <a:spcAft>
                          <a:spcPts val="0"/>
                        </a:spcAft>
                      </a:pP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r h="347820">
                <a:tc>
                  <a:txBody>
                    <a:bodyPr/>
                    <a:lstStyle/>
                    <a:p>
                      <a:pPr marL="318135" marR="284480" algn="ctr">
                        <a:lnSpc>
                          <a:spcPts val="1245"/>
                        </a:lnSpc>
                        <a:spcBef>
                          <a:spcPts val="0"/>
                        </a:spcBef>
                        <a:spcAft>
                          <a:spcPts val="0"/>
                        </a:spcAft>
                      </a:pPr>
                      <a:endParaRPr lang="en-US" sz="1400" dirty="0">
                        <a:effectLst/>
                        <a:latin typeface="Arial" panose="020B0604020202020204" pitchFamily="34" charset="0"/>
                        <a:cs typeface="Arial" panose="020B0604020202020204" pitchFamily="34" charset="0"/>
                      </a:endParaRPr>
                    </a:p>
                    <a:p>
                      <a:pPr marL="318135" marR="284480" algn="ctr">
                        <a:lnSpc>
                          <a:spcPts val="1245"/>
                        </a:lnSpc>
                        <a:spcBef>
                          <a:spcPts val="0"/>
                        </a:spcBef>
                        <a:spcAft>
                          <a:spcPts val="0"/>
                        </a:spcAft>
                      </a:pPr>
                      <a:r>
                        <a:rPr lang="en-US" sz="1400" dirty="0">
                          <a:effectLst/>
                          <a:latin typeface="Arial" panose="020B0604020202020204" pitchFamily="34" charset="0"/>
                          <a:cs typeface="Arial" panose="020B0604020202020204" pitchFamily="34" charset="0"/>
                        </a:rPr>
                        <a:t>B</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35255" marR="0" algn="ctr">
                        <a:lnSpc>
                          <a:spcPts val="1245"/>
                        </a:lnSpc>
                        <a:spcBef>
                          <a:spcPts val="0"/>
                        </a:spcBef>
                        <a:spcAft>
                          <a:spcPts val="0"/>
                        </a:spcAft>
                      </a:pPr>
                      <a:endParaRPr lang="en-US" sz="1400" b="1" spc="5" dirty="0">
                        <a:effectLst/>
                        <a:latin typeface="Arial" panose="020B0604020202020204" pitchFamily="34" charset="0"/>
                        <a:cs typeface="Arial" panose="020B0604020202020204" pitchFamily="34" charset="0"/>
                      </a:endParaRPr>
                    </a:p>
                    <a:p>
                      <a:pPr marL="135255" marR="0" algn="ctr">
                        <a:lnSpc>
                          <a:spcPts val="1245"/>
                        </a:lnSpc>
                        <a:spcBef>
                          <a:spcPts val="0"/>
                        </a:spcBef>
                        <a:spcAft>
                          <a:spcPts val="0"/>
                        </a:spcAft>
                      </a:pPr>
                      <a:r>
                        <a:rPr lang="en-US" sz="1400" b="1" spc="5" dirty="0">
                          <a:effectLst/>
                          <a:latin typeface="Arial" panose="020B0604020202020204" pitchFamily="34" charset="0"/>
                          <a:cs typeface="Arial" panose="020B0604020202020204" pitchFamily="34" charset="0"/>
                        </a:rPr>
                        <a:t>7</a:t>
                      </a:r>
                      <a:r>
                        <a:rPr lang="en-US" sz="1400" b="1" dirty="0">
                          <a:effectLst/>
                          <a:latin typeface="Arial" panose="020B0604020202020204" pitchFamily="34" charset="0"/>
                          <a:cs typeface="Arial" panose="020B0604020202020204" pitchFamily="34" charset="0"/>
                        </a:rPr>
                        <a:t>5</a:t>
                      </a:r>
                      <a:r>
                        <a:rPr lang="en-US" sz="1400" b="1" spc="-5"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o</a:t>
                      </a:r>
                      <a:r>
                        <a:rPr lang="en-US" sz="1400" b="1" dirty="0">
                          <a:effectLst/>
                          <a:latin typeface="Arial" panose="020B0604020202020204" pitchFamily="34" charset="0"/>
                          <a:cs typeface="Arial" panose="020B0604020202020204" pitchFamily="34" charset="0"/>
                        </a:rPr>
                        <a:t>f</a:t>
                      </a:r>
                      <a:r>
                        <a:rPr lang="en-US" sz="1400" b="1" spc="-10"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1</a:t>
                      </a:r>
                      <a:r>
                        <a:rPr lang="en-US" sz="1400" b="1" spc="-10" dirty="0">
                          <a:effectLst/>
                          <a:latin typeface="Arial" panose="020B0604020202020204" pitchFamily="34" charset="0"/>
                          <a:cs typeface="Arial" panose="020B0604020202020204" pitchFamily="34" charset="0"/>
                        </a:rPr>
                        <a:t>00</a:t>
                      </a:r>
                      <a:endParaRPr lang="en-US" sz="1400" b="1"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13030" marR="0" algn="ctr">
                        <a:lnSpc>
                          <a:spcPts val="1245"/>
                        </a:lnSpc>
                        <a:spcBef>
                          <a:spcPts val="0"/>
                        </a:spcBef>
                        <a:spcAft>
                          <a:spcPts val="0"/>
                        </a:spcAft>
                      </a:pPr>
                      <a:endParaRPr lang="en-US" sz="1400" b="1" spc="5" dirty="0">
                        <a:effectLst/>
                        <a:latin typeface="Arial" panose="020B0604020202020204" pitchFamily="34" charset="0"/>
                        <a:cs typeface="Arial" panose="020B0604020202020204" pitchFamily="34" charset="0"/>
                      </a:endParaRPr>
                    </a:p>
                    <a:p>
                      <a:pPr marL="113030" marR="0" algn="ctr">
                        <a:lnSpc>
                          <a:spcPts val="1245"/>
                        </a:lnSpc>
                        <a:spcBef>
                          <a:spcPts val="0"/>
                        </a:spcBef>
                        <a:spcAft>
                          <a:spcPts val="0"/>
                        </a:spcAft>
                      </a:pPr>
                      <a:r>
                        <a:rPr lang="en-US" sz="1400" b="1" spc="5" dirty="0">
                          <a:effectLst/>
                          <a:latin typeface="Arial" panose="020B0604020202020204" pitchFamily="34" charset="0"/>
                          <a:cs typeface="Arial" panose="020B0604020202020204" pitchFamily="34" charset="0"/>
                        </a:rPr>
                        <a:t>8</a:t>
                      </a:r>
                      <a:r>
                        <a:rPr lang="en-US" sz="1400" b="1" dirty="0">
                          <a:effectLst/>
                          <a:latin typeface="Arial" panose="020B0604020202020204" pitchFamily="34" charset="0"/>
                          <a:cs typeface="Arial" panose="020B0604020202020204" pitchFamily="34" charset="0"/>
                        </a:rPr>
                        <a:t>8</a:t>
                      </a:r>
                      <a:r>
                        <a:rPr lang="en-US" sz="1400" b="1" spc="-5"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o</a:t>
                      </a:r>
                      <a:r>
                        <a:rPr lang="en-US" sz="1400" b="1" dirty="0">
                          <a:effectLst/>
                          <a:latin typeface="Arial" panose="020B0604020202020204" pitchFamily="34" charset="0"/>
                          <a:cs typeface="Arial" panose="020B0604020202020204" pitchFamily="34" charset="0"/>
                        </a:rPr>
                        <a:t>f</a:t>
                      </a:r>
                      <a:r>
                        <a:rPr lang="en-US" sz="1400" b="1" spc="-10" dirty="0">
                          <a:effectLst/>
                          <a:latin typeface="Arial" panose="020B0604020202020204" pitchFamily="34" charset="0"/>
                          <a:cs typeface="Arial" panose="020B0604020202020204" pitchFamily="34" charset="0"/>
                        </a:rPr>
                        <a:t> </a:t>
                      </a:r>
                      <a:r>
                        <a:rPr lang="en-US" sz="1400" b="1" spc="5" dirty="0">
                          <a:effectLst/>
                          <a:latin typeface="Arial" panose="020B0604020202020204" pitchFamily="34" charset="0"/>
                          <a:cs typeface="Arial" panose="020B0604020202020204" pitchFamily="34" charset="0"/>
                        </a:rPr>
                        <a:t>1</a:t>
                      </a:r>
                      <a:r>
                        <a:rPr lang="en-US" sz="1400" b="1" spc="-5" dirty="0">
                          <a:effectLst/>
                          <a:latin typeface="Arial" panose="020B0604020202020204" pitchFamily="34" charset="0"/>
                          <a:cs typeface="Arial" panose="020B0604020202020204" pitchFamily="34" charset="0"/>
                        </a:rPr>
                        <a:t>0</a:t>
                      </a:r>
                      <a:r>
                        <a:rPr lang="en-US" sz="1400" b="1" dirty="0">
                          <a:effectLst/>
                          <a:latin typeface="Arial" panose="020B0604020202020204" pitchFamily="34" charset="0"/>
                          <a:cs typeface="Arial" panose="020B0604020202020204" pitchFamily="34" charset="0"/>
                        </a:rPr>
                        <a:t>0</a:t>
                      </a:r>
                      <a:endParaRPr lang="en-US" sz="1400" b="1"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pPr marL="113030" marR="0" algn="l">
                        <a:lnSpc>
                          <a:spcPts val="1245"/>
                        </a:lnSpc>
                        <a:spcBef>
                          <a:spcPts val="0"/>
                        </a:spcBef>
                        <a:spcAft>
                          <a:spcPts val="0"/>
                        </a:spcAft>
                      </a:pP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2"/>
                  </a:ext>
                </a:extLst>
              </a:tr>
              <a:tr h="238508">
                <a:tc>
                  <a:txBody>
                    <a:bodyPr/>
                    <a:lstStyle/>
                    <a:p>
                      <a:pPr marL="319405" marR="284480" algn="ctr">
                        <a:lnSpc>
                          <a:spcPts val="1245"/>
                        </a:lnSpc>
                        <a:spcBef>
                          <a:spcPts val="0"/>
                        </a:spcBef>
                        <a:spcAft>
                          <a:spcPts val="0"/>
                        </a:spcAft>
                      </a:pPr>
                      <a:endParaRPr lang="en-US" sz="1400" dirty="0">
                        <a:effectLst/>
                        <a:latin typeface="Arial" panose="020B0604020202020204" pitchFamily="34" charset="0"/>
                        <a:cs typeface="Arial" panose="020B0604020202020204" pitchFamily="34" charset="0"/>
                      </a:endParaRPr>
                    </a:p>
                    <a:p>
                      <a:pPr marL="319405" marR="284480" algn="ctr">
                        <a:lnSpc>
                          <a:spcPts val="1245"/>
                        </a:lnSpc>
                        <a:spcBef>
                          <a:spcPts val="0"/>
                        </a:spcBef>
                        <a:spcAft>
                          <a:spcPts val="0"/>
                        </a:spcAft>
                      </a:pPr>
                      <a:r>
                        <a:rPr lang="en-US" sz="1400" dirty="0">
                          <a:effectLst/>
                          <a:latin typeface="Arial" panose="020B0604020202020204" pitchFamily="34" charset="0"/>
                          <a:cs typeface="Arial" panose="020B0604020202020204" pitchFamily="34" charset="0"/>
                        </a:rPr>
                        <a:t>C</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35255" marR="0" algn="ctr">
                        <a:lnSpc>
                          <a:spcPts val="1245"/>
                        </a:lnSpc>
                        <a:spcBef>
                          <a:spcPts val="0"/>
                        </a:spcBef>
                        <a:spcAft>
                          <a:spcPts val="0"/>
                        </a:spcAft>
                      </a:pPr>
                      <a:endParaRPr lang="en-US" sz="1400" spc="5" dirty="0">
                        <a:effectLst/>
                        <a:latin typeface="Arial" panose="020B0604020202020204" pitchFamily="34" charset="0"/>
                        <a:cs typeface="Arial" panose="020B0604020202020204" pitchFamily="34" charset="0"/>
                      </a:endParaRPr>
                    </a:p>
                    <a:p>
                      <a:pPr marL="135255" marR="0" algn="ctr">
                        <a:lnSpc>
                          <a:spcPts val="1245"/>
                        </a:lnSpc>
                        <a:spcBef>
                          <a:spcPts val="0"/>
                        </a:spcBef>
                        <a:spcAft>
                          <a:spcPts val="0"/>
                        </a:spcAft>
                      </a:pPr>
                      <a:r>
                        <a:rPr lang="en-US" sz="1400" spc="5" dirty="0">
                          <a:effectLst/>
                          <a:latin typeface="Arial" panose="020B0604020202020204" pitchFamily="34" charset="0"/>
                          <a:cs typeface="Arial" panose="020B0604020202020204" pitchFamily="34" charset="0"/>
                        </a:rPr>
                        <a:t>5</a:t>
                      </a:r>
                      <a:r>
                        <a:rPr lang="en-US" sz="1400" dirty="0">
                          <a:effectLst/>
                          <a:latin typeface="Arial" panose="020B0604020202020204" pitchFamily="34" charset="0"/>
                          <a:cs typeface="Arial" panose="020B0604020202020204" pitchFamily="34" charset="0"/>
                        </a:rPr>
                        <a:t>0</a:t>
                      </a:r>
                      <a:r>
                        <a:rPr lang="en-US" sz="1400" spc="-5"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o</a:t>
                      </a:r>
                      <a:r>
                        <a:rPr lang="en-US" sz="1400" dirty="0">
                          <a:effectLst/>
                          <a:latin typeface="Arial" panose="020B0604020202020204" pitchFamily="34" charset="0"/>
                          <a:cs typeface="Arial" panose="020B0604020202020204" pitchFamily="34" charset="0"/>
                        </a:rPr>
                        <a:t>f</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1</a:t>
                      </a:r>
                      <a:r>
                        <a:rPr lang="en-US" sz="1400" spc="-10" dirty="0">
                          <a:effectLst/>
                          <a:latin typeface="Arial" panose="020B0604020202020204" pitchFamily="34" charset="0"/>
                          <a:cs typeface="Arial" panose="020B0604020202020204" pitchFamily="34" charset="0"/>
                        </a:rPr>
                        <a:t>00</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113030" marR="0" algn="ctr">
                        <a:lnSpc>
                          <a:spcPts val="1245"/>
                        </a:lnSpc>
                        <a:spcBef>
                          <a:spcPts val="0"/>
                        </a:spcBef>
                        <a:spcAft>
                          <a:spcPts val="0"/>
                        </a:spcAft>
                      </a:pPr>
                      <a:endParaRPr lang="en-US" sz="1400" spc="5" dirty="0">
                        <a:effectLst/>
                        <a:latin typeface="Arial" panose="020B0604020202020204" pitchFamily="34" charset="0"/>
                        <a:cs typeface="Arial" panose="020B0604020202020204" pitchFamily="34" charset="0"/>
                      </a:endParaRPr>
                    </a:p>
                    <a:p>
                      <a:pPr marL="113030" marR="0" algn="ctr">
                        <a:lnSpc>
                          <a:spcPts val="1245"/>
                        </a:lnSpc>
                        <a:spcBef>
                          <a:spcPts val="0"/>
                        </a:spcBef>
                        <a:spcAft>
                          <a:spcPts val="0"/>
                        </a:spcAft>
                      </a:pPr>
                      <a:r>
                        <a:rPr lang="en-US" sz="1400" spc="5" dirty="0">
                          <a:effectLst/>
                          <a:latin typeface="Arial" panose="020B0604020202020204" pitchFamily="34" charset="0"/>
                          <a:cs typeface="Arial" panose="020B0604020202020204" pitchFamily="34" charset="0"/>
                        </a:rPr>
                        <a:t>7</a:t>
                      </a:r>
                      <a:r>
                        <a:rPr lang="en-US" sz="1400" dirty="0">
                          <a:effectLst/>
                          <a:latin typeface="Arial" panose="020B0604020202020204" pitchFamily="34" charset="0"/>
                          <a:cs typeface="Arial" panose="020B0604020202020204" pitchFamily="34" charset="0"/>
                        </a:rPr>
                        <a:t>5</a:t>
                      </a:r>
                      <a:r>
                        <a:rPr lang="en-US" sz="1400" spc="-5"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o</a:t>
                      </a:r>
                      <a:r>
                        <a:rPr lang="en-US" sz="1400" dirty="0">
                          <a:effectLst/>
                          <a:latin typeface="Arial" panose="020B0604020202020204" pitchFamily="34" charset="0"/>
                          <a:cs typeface="Arial" panose="020B0604020202020204" pitchFamily="34" charset="0"/>
                        </a:rPr>
                        <a:t>f</a:t>
                      </a:r>
                      <a:r>
                        <a:rPr lang="en-US" sz="1400" spc="-10" dirty="0">
                          <a:effectLst/>
                          <a:latin typeface="Arial" panose="020B0604020202020204" pitchFamily="34" charset="0"/>
                          <a:cs typeface="Arial" panose="020B0604020202020204" pitchFamily="34" charset="0"/>
                        </a:rPr>
                        <a:t> </a:t>
                      </a:r>
                      <a:r>
                        <a:rPr lang="en-US" sz="1400" spc="5" dirty="0">
                          <a:effectLst/>
                          <a:latin typeface="Arial" panose="020B0604020202020204" pitchFamily="34" charset="0"/>
                          <a:cs typeface="Arial" panose="020B0604020202020204" pitchFamily="34" charset="0"/>
                        </a:rPr>
                        <a:t>1</a:t>
                      </a:r>
                      <a:r>
                        <a:rPr lang="en-US" sz="1400" spc="-5" dirty="0">
                          <a:effectLst/>
                          <a:latin typeface="Arial" panose="020B0604020202020204" pitchFamily="34" charset="0"/>
                          <a:cs typeface="Arial" panose="020B0604020202020204" pitchFamily="34" charset="0"/>
                        </a:rPr>
                        <a:t>0</a:t>
                      </a:r>
                      <a:r>
                        <a:rPr lang="en-US" sz="1400" dirty="0">
                          <a:effectLst/>
                          <a:latin typeface="Arial" panose="020B0604020202020204" pitchFamily="34" charset="0"/>
                          <a:cs typeface="Arial" panose="020B0604020202020204" pitchFamily="34" charset="0"/>
                        </a:rPr>
                        <a:t>0</a:t>
                      </a: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pPr marL="113030" marR="0" algn="l">
                        <a:lnSpc>
                          <a:spcPts val="1245"/>
                        </a:lnSpc>
                        <a:spcBef>
                          <a:spcPts val="0"/>
                        </a:spcBef>
                        <a:spcAft>
                          <a:spcPts val="0"/>
                        </a:spcAft>
                      </a:pPr>
                      <a:endParaRPr lang="en-US" sz="1400" dirty="0">
                        <a:effectLst/>
                        <a:latin typeface="Arial" panose="020B0604020202020204" pitchFamily="34" charset="0"/>
                        <a:ea typeface="Calibri"/>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3"/>
                  </a:ext>
                </a:extLst>
              </a:tr>
            </a:tbl>
          </a:graphicData>
        </a:graphic>
      </p:graphicFrame>
      <p:sp>
        <p:nvSpPr>
          <p:cNvPr id="6" name="Rectangle 5"/>
          <p:cNvSpPr/>
          <p:nvPr/>
        </p:nvSpPr>
        <p:spPr>
          <a:xfrm>
            <a:off x="6629400" y="2743200"/>
            <a:ext cx="2204720" cy="2590800"/>
          </a:xfrm>
          <a:prstGeom prst="rect">
            <a:avLst/>
          </a:prstGeom>
          <a:solidFill>
            <a:srgbClr val="A5A545"/>
          </a:solidFill>
          <a:ln>
            <a:solidFill>
              <a:srgbClr val="A5A545"/>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i="1" dirty="0">
                <a:solidFill>
                  <a:schemeClr val="tx1"/>
                </a:solidFill>
              </a:rPr>
              <a:t>Students grow half (or some percentage) of the performance gap to the maximum. In this example each student is expected to achieve half the points between his or her initial score and the maximum score. Target equation is the same for all, but the targets are based on individual baseline scores.</a:t>
            </a:r>
            <a:endParaRPr lang="en-US" sz="1200" dirty="0">
              <a:solidFill>
                <a:schemeClr val="tx1"/>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024776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71823922"/>
              </p:ext>
            </p:extLst>
          </p:nvPr>
        </p:nvGraphicFramePr>
        <p:xfrm>
          <a:off x="237744" y="1901952"/>
          <a:ext cx="8613648" cy="3048000"/>
        </p:xfrm>
        <a:graphic>
          <a:graphicData uri="http://schemas.openxmlformats.org/drawingml/2006/table">
            <a:tbl>
              <a:tblPr firstRow="1" bandRow="1">
                <a:tableStyleId>{638B1855-1B75-4FBE-930C-398BA8C253C6}</a:tableStyleId>
              </a:tblPr>
              <a:tblGrid>
                <a:gridCol w="2871216">
                  <a:extLst>
                    <a:ext uri="{9D8B030D-6E8A-4147-A177-3AD203B41FA5}">
                      <a16:colId xmlns:a16="http://schemas.microsoft.com/office/drawing/2014/main" val="20000"/>
                    </a:ext>
                  </a:extLst>
                </a:gridCol>
                <a:gridCol w="2871216">
                  <a:extLst>
                    <a:ext uri="{9D8B030D-6E8A-4147-A177-3AD203B41FA5}">
                      <a16:colId xmlns:a16="http://schemas.microsoft.com/office/drawing/2014/main" val="20001"/>
                    </a:ext>
                  </a:extLst>
                </a:gridCol>
                <a:gridCol w="2871216">
                  <a:extLst>
                    <a:ext uri="{9D8B030D-6E8A-4147-A177-3AD203B41FA5}">
                      <a16:colId xmlns:a16="http://schemas.microsoft.com/office/drawing/2014/main" val="20002"/>
                    </a:ext>
                  </a:extLst>
                </a:gridCol>
              </a:tblGrid>
              <a:tr h="0">
                <a:tc>
                  <a:txBody>
                    <a:bodyPr/>
                    <a:lstStyle/>
                    <a:p>
                      <a:pPr algn="ctr"/>
                      <a:r>
                        <a:rPr lang="en-US" sz="2000" dirty="0">
                          <a:solidFill>
                            <a:schemeClr val="tx1"/>
                          </a:solidFill>
                        </a:rPr>
                        <a:t>Consideration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bg1"/>
                          </a:solidFill>
                        </a:rPr>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algn="ctr"/>
                      <a:r>
                        <a:rPr lang="en-US" sz="2000" dirty="0">
                          <a:solidFill>
                            <a:schemeClr val="bg1"/>
                          </a:solidFill>
                        </a:rPr>
                        <a:t>Possible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Small instructional</a:t>
                      </a:r>
                      <a:r>
                        <a:rPr lang="en-US" sz="1400" baseline="0" dirty="0">
                          <a:solidFill>
                            <a:schemeClr val="tx1"/>
                          </a:solidFill>
                        </a:rPr>
                        <a:t> cohorts in self-contained settings (cont.)</a:t>
                      </a:r>
                      <a:endParaRPr lang="en-US" sz="1400" dirty="0">
                        <a:solidFill>
                          <a:schemeClr val="tx1"/>
                        </a:solidFill>
                      </a:endParaRP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400" baseline="0" dirty="0">
                          <a:solidFill>
                            <a:schemeClr val="bg1"/>
                          </a:solidFill>
                        </a:rPr>
                        <a:t>Evaluators need sufficient data to measure a teacher's impact on student growth.</a:t>
                      </a:r>
                      <a:endParaRPr 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r>
                        <a:rPr lang="en-US" sz="1400" dirty="0">
                          <a:solidFill>
                            <a:schemeClr val="bg1"/>
                          </a:solidFill>
                        </a:rPr>
                        <a:t>Districts could</a:t>
                      </a:r>
                      <a:r>
                        <a:rPr lang="en-US" sz="1400" baseline="0" dirty="0">
                          <a:solidFill>
                            <a:schemeClr val="bg1"/>
                          </a:solidFill>
                        </a:rPr>
                        <a:t> </a:t>
                      </a:r>
                      <a:r>
                        <a:rPr lang="en-US" sz="1400" dirty="0">
                          <a:solidFill>
                            <a:schemeClr val="bg1"/>
                          </a:solidFill>
                        </a:rPr>
                        <a:t>establish a minimum</a:t>
                      </a:r>
                      <a:r>
                        <a:rPr lang="en-US" sz="1400" baseline="0" dirty="0">
                          <a:solidFill>
                            <a:schemeClr val="bg1"/>
                          </a:solidFill>
                        </a:rPr>
                        <a:t> number of students (district-wide); special educators could then "stack" cohorts to reach the minimum.</a:t>
                      </a:r>
                    </a:p>
                    <a:p>
                      <a:endParaRPr lang="en-US" sz="1400" baseline="0" dirty="0">
                        <a:solidFill>
                          <a:schemeClr val="bg1"/>
                        </a:solidFill>
                      </a:endParaRPr>
                    </a:p>
                    <a:p>
                      <a:r>
                        <a:rPr lang="en-US" sz="1400" baseline="0" dirty="0">
                          <a:solidFill>
                            <a:schemeClr val="bg1"/>
                          </a:solidFill>
                        </a:rPr>
                        <a:t>OR</a:t>
                      </a:r>
                    </a:p>
                    <a:p>
                      <a:endParaRPr lang="en-US" sz="1400" baseline="0" dirty="0">
                        <a:solidFill>
                          <a:schemeClr val="bg1"/>
                        </a:solidFill>
                      </a:endParaRPr>
                    </a:p>
                    <a:p>
                      <a:r>
                        <a:rPr lang="en-US" sz="1400" baseline="0" dirty="0">
                          <a:solidFill>
                            <a:schemeClr val="bg1"/>
                          </a:solidFill>
                        </a:rPr>
                        <a:t>Districts may wish to base the special educator's rating on the assigned cohort, even if it is small.</a:t>
                      </a:r>
                      <a:endParaRPr lang="en-US"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bl>
          </a:graphicData>
        </a:graphic>
      </p:graphicFrame>
      <p:sp>
        <p:nvSpPr>
          <p:cNvPr id="6" name="Oval 5"/>
          <p:cNvSpPr/>
          <p:nvPr/>
        </p:nvSpPr>
        <p:spPr>
          <a:xfrm>
            <a:off x="0" y="1143000"/>
            <a:ext cx="609600" cy="6096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t>3</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
        <p:nvSpPr>
          <p:cNvPr id="9" name="Title 3"/>
          <p:cNvSpPr>
            <a:spLocks noGrp="1"/>
          </p:cNvSpPr>
          <p:nvPr>
            <p:ph type="title"/>
          </p:nvPr>
        </p:nvSpPr>
        <p:spPr/>
        <p:txBody>
          <a:bodyPr vert="horz" lIns="91440" tIns="45720" rIns="91440" bIns="45720" rtlCol="0" anchor="ctr">
            <a:normAutofit/>
          </a:bodyPr>
          <a:lstStyle/>
          <a:p>
            <a:pPr lvl="1" algn="ctr" rtl="0">
              <a:spcBef>
                <a:spcPct val="0"/>
              </a:spcBef>
            </a:pPr>
            <a:r>
              <a:rPr lang="en-US" sz="2800" b="1" kern="1200" dirty="0">
                <a:solidFill>
                  <a:schemeClr val="accent1">
                    <a:lumMod val="75000"/>
                  </a:schemeClr>
                </a:solidFill>
                <a:latin typeface="+mn-lt"/>
                <a:ea typeface="+mj-ea"/>
                <a:cs typeface="+mj-cs"/>
              </a:rPr>
              <a:t>Special Considerations for</a:t>
            </a:r>
            <a:br>
              <a:rPr lang="en-US" sz="2800" b="1" kern="1200" dirty="0">
                <a:solidFill>
                  <a:schemeClr val="accent1">
                    <a:lumMod val="75000"/>
                  </a:schemeClr>
                </a:solidFill>
                <a:latin typeface="+mn-lt"/>
                <a:ea typeface="+mj-ea"/>
                <a:cs typeface="+mj-cs"/>
              </a:rPr>
            </a:br>
            <a:r>
              <a:rPr lang="en-US" sz="2800" b="1" kern="1200" dirty="0">
                <a:solidFill>
                  <a:schemeClr val="accent1">
                    <a:lumMod val="75000"/>
                  </a:schemeClr>
                </a:solidFill>
                <a:latin typeface="+mn-lt"/>
                <a:ea typeface="+mj-ea"/>
                <a:cs typeface="+mj-cs"/>
              </a:rPr>
              <a:t> Special Educators</a:t>
            </a:r>
          </a:p>
        </p:txBody>
      </p:sp>
    </p:spTree>
    <p:extLst>
      <p:ext uri="{BB962C8B-B14F-4D97-AF65-F5344CB8AC3E}">
        <p14:creationId xmlns:p14="http://schemas.microsoft.com/office/powerpoint/2010/main" val="525060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00164677"/>
              </p:ext>
            </p:extLst>
          </p:nvPr>
        </p:nvGraphicFramePr>
        <p:xfrm>
          <a:off x="238760" y="1905000"/>
          <a:ext cx="8610600" cy="3901440"/>
        </p:xfrm>
        <a:graphic>
          <a:graphicData uri="http://schemas.openxmlformats.org/drawingml/2006/table">
            <a:tbl>
              <a:tblPr firstRow="1" bandRow="1">
                <a:tableStyleId>{638B1855-1B75-4FBE-930C-398BA8C253C6}</a:tableStyleId>
              </a:tblPr>
              <a:tblGrid>
                <a:gridCol w="2870200">
                  <a:extLst>
                    <a:ext uri="{9D8B030D-6E8A-4147-A177-3AD203B41FA5}">
                      <a16:colId xmlns:a16="http://schemas.microsoft.com/office/drawing/2014/main" val="20000"/>
                    </a:ext>
                  </a:extLst>
                </a:gridCol>
                <a:gridCol w="2870200">
                  <a:extLst>
                    <a:ext uri="{9D8B030D-6E8A-4147-A177-3AD203B41FA5}">
                      <a16:colId xmlns:a16="http://schemas.microsoft.com/office/drawing/2014/main" val="20001"/>
                    </a:ext>
                  </a:extLst>
                </a:gridCol>
                <a:gridCol w="2870200">
                  <a:extLst>
                    <a:ext uri="{9D8B030D-6E8A-4147-A177-3AD203B41FA5}">
                      <a16:colId xmlns:a16="http://schemas.microsoft.com/office/drawing/2014/main" val="20002"/>
                    </a:ext>
                  </a:extLst>
                </a:gridCol>
              </a:tblGrid>
              <a:tr h="387637">
                <a:tc>
                  <a:txBody>
                    <a:bodyPr/>
                    <a:lstStyle/>
                    <a:p>
                      <a:pPr algn="ctr"/>
                      <a:r>
                        <a:rPr lang="en-US" sz="2000" dirty="0">
                          <a:solidFill>
                            <a:schemeClr val="tx1"/>
                          </a:solidFill>
                        </a:rPr>
                        <a:t>Consideration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bg1"/>
                          </a:solidFill>
                        </a:rPr>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algn="ctr"/>
                      <a:r>
                        <a:rPr lang="en-US" sz="2000" dirty="0">
                          <a:solidFill>
                            <a:schemeClr val="bg1"/>
                          </a:solidFill>
                        </a:rPr>
                        <a:t>Possible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34223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Transient populations combined</a:t>
                      </a:r>
                      <a:r>
                        <a:rPr lang="en-US" sz="1400" baseline="0" dirty="0">
                          <a:solidFill>
                            <a:schemeClr val="tx1"/>
                          </a:solidFill>
                        </a:rPr>
                        <a:t> with small class sizes</a:t>
                      </a:r>
                      <a:endParaRPr lang="en-US" sz="1400" dirty="0">
                        <a:solidFill>
                          <a:schemeClr val="tx1"/>
                        </a:solidFill>
                      </a:endParaRP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400" dirty="0"/>
                        <a:t>Surviving</a:t>
                      </a:r>
                      <a:r>
                        <a:rPr lang="en-US" sz="1400" baseline="0" dirty="0"/>
                        <a:t> i</a:t>
                      </a:r>
                      <a:r>
                        <a:rPr lang="en-US" sz="1400" dirty="0"/>
                        <a:t>nstructional</a:t>
                      </a:r>
                      <a:r>
                        <a:rPr lang="en-US" sz="1400" baseline="0" dirty="0"/>
                        <a:t> cohort could be too small.</a:t>
                      </a:r>
                    </a:p>
                    <a:p>
                      <a:endParaRPr lang="en-US" sz="1400" baseline="0" dirty="0"/>
                    </a:p>
                    <a:p>
                      <a:endParaRPr lang="en-US" sz="1400" baseline="0" dirty="0"/>
                    </a:p>
                    <a:p>
                      <a:r>
                        <a:rPr lang="en-US" sz="1400" baseline="0" dirty="0"/>
                        <a:t>i.e., Students who took the pre-assessment may not be present to take the post-assessment </a:t>
                      </a:r>
                    </a:p>
                    <a:p>
                      <a:r>
                        <a:rPr lang="en-US" sz="1400" baseline="0" dirty="0"/>
                        <a:t>OR </a:t>
                      </a:r>
                    </a:p>
                    <a:p>
                      <a:r>
                        <a:rPr lang="en-US" sz="1400" baseline="0" dirty="0"/>
                        <a:t>Students may be added to the class after the pre-assessment has been administered and the growth targets set.</a:t>
                      </a:r>
                    </a:p>
                    <a:p>
                      <a:endParaRPr lang="en-US" sz="1400" baseline="0" dirty="0"/>
                    </a:p>
                    <a:p>
                      <a:r>
                        <a:rPr lang="en-US" sz="1400" baseline="0" dirty="0"/>
                        <a:t>(Illustration on next slide)</a:t>
                      </a:r>
                    </a:p>
                    <a:p>
                      <a:endParaRPr lang="en-US" sz="14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Defer teacher's summative rating until enough data is generated.</a:t>
                      </a:r>
                      <a:br>
                        <a:rPr lang="en-US" sz="1400" baseline="0" dirty="0"/>
                      </a:br>
                      <a:br>
                        <a:rPr lang="en-US" sz="800" baseline="0" dirty="0"/>
                      </a:br>
                      <a:r>
                        <a:rPr lang="en-US" sz="1400" dirty="0"/>
                        <a:t>Allow for staggered</a:t>
                      </a:r>
                      <a:r>
                        <a:rPr lang="en-US" sz="1400" baseline="0" dirty="0"/>
                        <a:t> or prorated student SLG targets for students who arrive after the pre-assessment.</a:t>
                      </a:r>
                      <a:br>
                        <a:rPr lang="en-US" sz="1400" baseline="0" dirty="0"/>
                      </a:br>
                      <a:endParaRPr lang="en-US" sz="800" baseline="0"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baseline="0" dirty="0"/>
                        <a:t>These students would still need to take an appropriate y modified pre-assessment.</a:t>
                      </a:r>
                      <a:endParaRPr lang="en-US" sz="800" baseline="0" dirty="0"/>
                    </a:p>
                    <a:p>
                      <a:pPr marL="457200" lvl="1" indent="0">
                        <a:buFont typeface="Arial" panose="020B0604020202020204" pitchFamily="34" charset="0"/>
                        <a:buNone/>
                      </a:pPr>
                      <a:endParaRPr lang="en-US" sz="800" baseline="0" dirty="0"/>
                    </a:p>
                    <a:p>
                      <a:pPr marL="457200" lvl="1" indent="0">
                        <a:buFont typeface="Arial" panose="020B0604020202020204" pitchFamily="34" charset="0"/>
                        <a:buNone/>
                      </a:pPr>
                      <a:r>
                        <a:rPr lang="en-US" sz="1400" baseline="0" dirty="0"/>
                        <a:t>Eighty-percent rule would apply to modified interval of instruction.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bl>
          </a:graphicData>
        </a:graphic>
      </p:graphicFrame>
      <p:sp>
        <p:nvSpPr>
          <p:cNvPr id="6" name="Oval 5"/>
          <p:cNvSpPr/>
          <p:nvPr/>
        </p:nvSpPr>
        <p:spPr>
          <a:xfrm>
            <a:off x="0" y="1143000"/>
            <a:ext cx="609600" cy="6096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t>4</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4" name="Title 3"/>
          <p:cNvSpPr>
            <a:spLocks noGrp="1"/>
          </p:cNvSpPr>
          <p:nvPr>
            <p:ph type="title"/>
          </p:nvPr>
        </p:nvSpPr>
        <p:spPr/>
        <p:txBody>
          <a:bodyPr>
            <a:normAutofit/>
          </a:bodyPr>
          <a:lstStyle/>
          <a:p>
            <a:pPr lvl="1" algn="ctr" rtl="0">
              <a:spcBef>
                <a:spcPct val="0"/>
              </a:spcBef>
            </a:pPr>
            <a:r>
              <a:rPr lang="en-US" sz="2800" b="1" kern="1200" dirty="0">
                <a:solidFill>
                  <a:schemeClr val="accent1">
                    <a:lumMod val="75000"/>
                  </a:schemeClr>
                </a:solidFill>
                <a:latin typeface="+mn-lt"/>
                <a:ea typeface="+mj-ea"/>
                <a:cs typeface="+mj-cs"/>
              </a:rPr>
              <a:t>Special Considerations for</a:t>
            </a:r>
            <a:br>
              <a:rPr lang="en-US" sz="2800" b="1" kern="1200" dirty="0">
                <a:solidFill>
                  <a:schemeClr val="accent1">
                    <a:lumMod val="75000"/>
                  </a:schemeClr>
                </a:solidFill>
                <a:latin typeface="+mn-lt"/>
                <a:ea typeface="+mj-ea"/>
                <a:cs typeface="+mj-cs"/>
              </a:rPr>
            </a:br>
            <a:r>
              <a:rPr lang="en-US" sz="2800" b="1" kern="1200" dirty="0">
                <a:solidFill>
                  <a:schemeClr val="accent1">
                    <a:lumMod val="75000"/>
                  </a:schemeClr>
                </a:solidFill>
                <a:latin typeface="+mn-lt"/>
                <a:ea typeface="+mj-ea"/>
                <a:cs typeface="+mj-cs"/>
              </a:rPr>
              <a:t> Special Educators</a:t>
            </a:r>
          </a:p>
        </p:txBody>
      </p:sp>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1931212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30352"/>
            <a:ext cx="9144000" cy="838200"/>
          </a:xfrm>
        </p:spPr>
        <p:txBody>
          <a:bodyPr>
            <a:noAutofit/>
          </a:bodyPr>
          <a:lstStyle/>
          <a:p>
            <a:r>
              <a:rPr lang="en-US" sz="2800" b="1" kern="1200" cap="none" dirty="0">
                <a:solidFill>
                  <a:schemeClr val="accent1">
                    <a:lumMod val="75000"/>
                  </a:schemeClr>
                </a:solidFill>
                <a:latin typeface="+mn-lt"/>
              </a:rPr>
              <a:t>Illustration: Changes to Instructional Cohort</a:t>
            </a:r>
            <a:endParaRPr lang="en-US" sz="2800" b="1" cap="none" dirty="0">
              <a:solidFill>
                <a:schemeClr val="accent1">
                  <a:lumMod val="75000"/>
                </a:schemeClr>
              </a:solidFill>
              <a:latin typeface="+mn-lt"/>
            </a:endParaRPr>
          </a:p>
        </p:txBody>
      </p:sp>
      <p:sp>
        <p:nvSpPr>
          <p:cNvPr id="5" name="Content Placeholder 4"/>
          <p:cNvSpPr>
            <a:spLocks noGrp="1"/>
          </p:cNvSpPr>
          <p:nvPr>
            <p:ph idx="1"/>
          </p:nvPr>
        </p:nvSpPr>
        <p:spPr/>
        <p:txBody>
          <a:bodyPr/>
          <a:lstStyle/>
          <a:p>
            <a:pPr marL="114300" indent="0">
              <a:buNone/>
            </a:pPr>
            <a:r>
              <a:rPr lang="en-US" sz="1800" b="1" dirty="0"/>
              <a:t>Beginning Cohort...........................Mid-Year…………………Surviving Cohort</a:t>
            </a:r>
          </a:p>
          <a:p>
            <a:endParaRPr lang="en-US" sz="1800" dirty="0"/>
          </a:p>
          <a:p>
            <a:pPr algn="ctr"/>
            <a:endParaRPr lang="en-US" sz="2800" dirty="0"/>
          </a:p>
        </p:txBody>
      </p:sp>
      <p:sp>
        <p:nvSpPr>
          <p:cNvPr id="6" name="5-Point Star 5"/>
          <p:cNvSpPr/>
          <p:nvPr/>
        </p:nvSpPr>
        <p:spPr>
          <a:xfrm>
            <a:off x="159327" y="306832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466667" y="3073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855287" y="3088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1236287" y="3088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1617287" y="3088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159327" y="26949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540327" y="2692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921327" y="2692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5-Point Star 13"/>
          <p:cNvSpPr/>
          <p:nvPr/>
        </p:nvSpPr>
        <p:spPr>
          <a:xfrm>
            <a:off x="1302327" y="2707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5-Point Star 14"/>
          <p:cNvSpPr/>
          <p:nvPr/>
        </p:nvSpPr>
        <p:spPr>
          <a:xfrm>
            <a:off x="1683327" y="2707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5-Point Star 15"/>
          <p:cNvSpPr/>
          <p:nvPr/>
        </p:nvSpPr>
        <p:spPr>
          <a:xfrm>
            <a:off x="3434311" y="3075940"/>
            <a:ext cx="381000" cy="381000"/>
          </a:xfrm>
          <a:prstGeom prst="star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5-Point Star 16"/>
          <p:cNvSpPr/>
          <p:nvPr/>
        </p:nvSpPr>
        <p:spPr>
          <a:xfrm>
            <a:off x="3053080" y="3075940"/>
            <a:ext cx="381000" cy="381000"/>
          </a:xfrm>
          <a:prstGeom prst="star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p:cNvSpPr/>
          <p:nvPr/>
        </p:nvSpPr>
        <p:spPr>
          <a:xfrm>
            <a:off x="2227580" y="3075940"/>
            <a:ext cx="381000" cy="381000"/>
          </a:xfrm>
          <a:prstGeom prst="star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5-Point Star 18"/>
          <p:cNvSpPr/>
          <p:nvPr/>
        </p:nvSpPr>
        <p:spPr>
          <a:xfrm>
            <a:off x="2613660" y="3075940"/>
            <a:ext cx="381000" cy="381000"/>
          </a:xfrm>
          <a:prstGeom prst="star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5774690" y="3055620"/>
            <a:ext cx="840740" cy="383540"/>
            <a:chOff x="5774690" y="3055620"/>
            <a:chExt cx="840740" cy="383540"/>
          </a:xfrm>
        </p:grpSpPr>
        <p:sp>
          <p:nvSpPr>
            <p:cNvPr id="37" name="5-Point Star 36"/>
            <p:cNvSpPr/>
            <p:nvPr/>
          </p:nvSpPr>
          <p:spPr>
            <a:xfrm>
              <a:off x="6234430" y="3058160"/>
              <a:ext cx="381000" cy="381000"/>
            </a:xfrm>
            <a:prstGeom prst="star5">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5-Point Star 37"/>
            <p:cNvSpPr/>
            <p:nvPr/>
          </p:nvSpPr>
          <p:spPr>
            <a:xfrm>
              <a:off x="5774690" y="3055620"/>
              <a:ext cx="381000" cy="381000"/>
            </a:xfrm>
            <a:prstGeom prst="star5">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5-Point Star 38"/>
          <p:cNvSpPr/>
          <p:nvPr/>
        </p:nvSpPr>
        <p:spPr>
          <a:xfrm>
            <a:off x="4133157" y="3105912"/>
            <a:ext cx="381000" cy="384048"/>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5-Point Star 40"/>
          <p:cNvSpPr/>
          <p:nvPr/>
        </p:nvSpPr>
        <p:spPr>
          <a:xfrm>
            <a:off x="7085907" y="3073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7055427" y="2674620"/>
            <a:ext cx="1869440" cy="414020"/>
            <a:chOff x="6962140" y="2674620"/>
            <a:chExt cx="1869440" cy="414020"/>
          </a:xfrm>
        </p:grpSpPr>
        <p:sp>
          <p:nvSpPr>
            <p:cNvPr id="42" name="5-Point Star 41"/>
            <p:cNvSpPr/>
            <p:nvPr/>
          </p:nvSpPr>
          <p:spPr>
            <a:xfrm>
              <a:off x="8450580" y="2692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5-Point Star 42"/>
            <p:cNvSpPr/>
            <p:nvPr/>
          </p:nvSpPr>
          <p:spPr>
            <a:xfrm>
              <a:off x="8069580" y="270764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5-Point Star 43"/>
            <p:cNvSpPr/>
            <p:nvPr/>
          </p:nvSpPr>
          <p:spPr>
            <a:xfrm>
              <a:off x="7711440" y="2692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5-Point Star 44"/>
            <p:cNvSpPr/>
            <p:nvPr/>
          </p:nvSpPr>
          <p:spPr>
            <a:xfrm>
              <a:off x="7343140" y="269240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5-Point Star 45"/>
            <p:cNvSpPr/>
            <p:nvPr/>
          </p:nvSpPr>
          <p:spPr>
            <a:xfrm>
              <a:off x="6962140" y="2674620"/>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p:cNvSpPr/>
          <p:nvPr/>
        </p:nvSpPr>
        <p:spPr>
          <a:xfrm>
            <a:off x="30480" y="3571239"/>
            <a:ext cx="1967807" cy="484505"/>
          </a:xfrm>
          <a:prstGeom prst="rect">
            <a:avLst/>
          </a:prstGeom>
          <a:solidFill>
            <a:schemeClr val="bg1">
              <a:lumMod val="65000"/>
              <a:lumOff val="35000"/>
            </a:schemeClr>
          </a:solid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Took </a:t>
            </a:r>
            <a:r>
              <a:rPr lang="en-US" sz="1400" dirty="0">
                <a:solidFill>
                  <a:schemeClr val="tx1"/>
                </a:solidFill>
              </a:rPr>
              <a:t>Pre-assessment</a:t>
            </a:r>
          </a:p>
        </p:txBody>
      </p:sp>
      <p:sp>
        <p:nvSpPr>
          <p:cNvPr id="50" name="Rectangle 49"/>
          <p:cNvSpPr/>
          <p:nvPr/>
        </p:nvSpPr>
        <p:spPr>
          <a:xfrm>
            <a:off x="2227580" y="3581399"/>
            <a:ext cx="1757911" cy="474345"/>
          </a:xfrm>
          <a:prstGeom prst="rect">
            <a:avLst/>
          </a:prstGeom>
          <a:solidFill>
            <a:schemeClr val="bg1">
              <a:lumMod val="65000"/>
              <a:lumOff val="35000"/>
            </a:schemeClr>
          </a:solid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solidFill>
            </a:endParaRPr>
          </a:p>
          <a:p>
            <a:pPr algn="ctr"/>
            <a:r>
              <a:rPr lang="en-US" sz="1400" dirty="0">
                <a:solidFill>
                  <a:schemeClr val="tx1"/>
                </a:solidFill>
              </a:rPr>
              <a:t>Left the class</a:t>
            </a:r>
          </a:p>
        </p:txBody>
      </p:sp>
      <p:sp>
        <p:nvSpPr>
          <p:cNvPr id="51" name="Rectangle 50"/>
          <p:cNvSpPr/>
          <p:nvPr/>
        </p:nvSpPr>
        <p:spPr>
          <a:xfrm>
            <a:off x="4139854" y="3615690"/>
            <a:ext cx="1424940" cy="1828800"/>
          </a:xfrm>
          <a:prstGeom prst="rect">
            <a:avLst/>
          </a:prstGeom>
          <a:solidFill>
            <a:schemeClr val="bg1">
              <a:lumMod val="65000"/>
              <a:lumOff val="35000"/>
            </a:schemeClr>
          </a:solid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    </a:t>
            </a:r>
          </a:p>
          <a:p>
            <a:r>
              <a:rPr lang="en-US" sz="1400" dirty="0">
                <a:solidFill>
                  <a:schemeClr val="tx1"/>
                </a:solidFill>
              </a:rPr>
              <a:t>Joined class mid-year; modified pre-assessment and growth target</a:t>
            </a:r>
          </a:p>
        </p:txBody>
      </p:sp>
      <p:sp>
        <p:nvSpPr>
          <p:cNvPr id="52" name="Rectangle 51"/>
          <p:cNvSpPr/>
          <p:nvPr/>
        </p:nvSpPr>
        <p:spPr>
          <a:xfrm>
            <a:off x="7160260" y="3615690"/>
            <a:ext cx="1818640" cy="880110"/>
          </a:xfrm>
          <a:prstGeom prst="rect">
            <a:avLst/>
          </a:prstGeom>
          <a:solidFill>
            <a:schemeClr val="bg1">
              <a:lumMod val="65000"/>
              <a:lumOff val="35000"/>
            </a:schemeClr>
          </a:solid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Sufficient data to rate teacher's impact on student growth?</a:t>
            </a:r>
          </a:p>
        </p:txBody>
      </p:sp>
      <p:sp>
        <p:nvSpPr>
          <p:cNvPr id="53" name="5-Point Star 52"/>
          <p:cNvSpPr/>
          <p:nvPr/>
        </p:nvSpPr>
        <p:spPr>
          <a:xfrm>
            <a:off x="2232660" y="3516629"/>
            <a:ext cx="381000" cy="381000"/>
          </a:xfrm>
          <a:prstGeom prst="star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5-Point Star 53"/>
          <p:cNvSpPr/>
          <p:nvPr/>
        </p:nvSpPr>
        <p:spPr>
          <a:xfrm>
            <a:off x="76200" y="3556345"/>
            <a:ext cx="381000" cy="381000"/>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5-Point Star 54"/>
          <p:cNvSpPr/>
          <p:nvPr/>
        </p:nvSpPr>
        <p:spPr>
          <a:xfrm>
            <a:off x="4079240" y="3585210"/>
            <a:ext cx="381000" cy="38100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720126" y="3617075"/>
            <a:ext cx="1307592" cy="1828800"/>
          </a:xfrm>
          <a:prstGeom prst="rect">
            <a:avLst/>
          </a:prstGeom>
          <a:solidFill>
            <a:schemeClr val="bg1">
              <a:lumMod val="65000"/>
              <a:lumOff val="35000"/>
            </a:schemeClr>
          </a:solid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Joined class too late in year to be included in data</a:t>
            </a:r>
          </a:p>
        </p:txBody>
      </p:sp>
      <p:sp>
        <p:nvSpPr>
          <p:cNvPr id="58" name="5-Point Star 57"/>
          <p:cNvSpPr/>
          <p:nvPr/>
        </p:nvSpPr>
        <p:spPr>
          <a:xfrm>
            <a:off x="5720126" y="3556345"/>
            <a:ext cx="381000" cy="381000"/>
          </a:xfrm>
          <a:prstGeom prst="star5">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5-Point Star 46"/>
          <p:cNvSpPr/>
          <p:nvPr/>
        </p:nvSpPr>
        <p:spPr>
          <a:xfrm>
            <a:off x="7845829" y="3088640"/>
            <a:ext cx="339898" cy="350520"/>
          </a:xfrm>
          <a:prstGeom prst="star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5909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2800" cap="none" dirty="0"/>
            </a:br>
            <a:r>
              <a:rPr lang="en-US" sz="2800" b="1" cap="none" dirty="0">
                <a:latin typeface="+mn-lt"/>
              </a:rPr>
              <a:t>To Access Current PEPG Statute and Rule</a:t>
            </a:r>
            <a:r>
              <a:rPr lang="en-US" sz="2800" cap="none" dirty="0"/>
              <a:t>	</a:t>
            </a:r>
          </a:p>
        </p:txBody>
      </p:sp>
      <p:sp>
        <p:nvSpPr>
          <p:cNvPr id="3" name="Content Placeholder 2"/>
          <p:cNvSpPr>
            <a:spLocks noGrp="1"/>
          </p:cNvSpPr>
          <p:nvPr>
            <p:ph idx="1"/>
          </p:nvPr>
        </p:nvSpPr>
        <p:spPr>
          <a:xfrm>
            <a:off x="228600" y="1981200"/>
            <a:ext cx="8610600" cy="3657600"/>
          </a:xfrm>
        </p:spPr>
        <p:txBody>
          <a:bodyPr/>
          <a:lstStyle/>
          <a:p>
            <a:pPr marL="571500" lvl="2"/>
            <a:endParaRPr lang="en-US" sz="1600" dirty="0"/>
          </a:p>
          <a:p>
            <a:pPr marL="571500" lvl="2"/>
            <a:br>
              <a:rPr lang="en-US" sz="1400" dirty="0"/>
            </a:br>
            <a:r>
              <a:rPr lang="en-US" sz="1600" b="1" dirty="0"/>
              <a:t>Statute: </a:t>
            </a:r>
            <a:r>
              <a:rPr lang="en-US" sz="1600" dirty="0">
                <a:hlinkClick r:id="rId3"/>
              </a:rPr>
              <a:t>Maine Revised Statute Title 20-A, Educator Effectiveness, Chapter 508 </a:t>
            </a:r>
            <a:br>
              <a:rPr lang="en-US" sz="1600" dirty="0"/>
            </a:br>
            <a:br>
              <a:rPr lang="en-US" sz="1600" dirty="0"/>
            </a:br>
            <a:r>
              <a:rPr lang="en-US" sz="1600" dirty="0">
                <a:hlinkClick r:id="rId3"/>
              </a:rPr>
              <a:t>http://www.mainelegislature.org/legis/statutes/20-A/title20-Ach508.pdf</a:t>
            </a:r>
            <a:endParaRPr lang="en-US" sz="1600" dirty="0"/>
          </a:p>
          <a:p>
            <a:pPr marL="571500" lvl="2"/>
            <a:endParaRPr lang="en-US" sz="1600" dirty="0"/>
          </a:p>
          <a:p>
            <a:pPr marL="571500" lvl="2"/>
            <a:r>
              <a:rPr lang="en-US" sz="1600" b="1" dirty="0"/>
              <a:t>Governing Rule: </a:t>
            </a:r>
            <a:r>
              <a:rPr lang="en-US" sz="1600" dirty="0">
                <a:hlinkClick r:id="rId4"/>
              </a:rPr>
              <a:t>Rule Chapter 180</a:t>
            </a:r>
            <a:endParaRPr lang="en-US" sz="1600" dirty="0"/>
          </a:p>
          <a:p>
            <a:pPr marL="571500" lvl="2"/>
            <a:endParaRPr lang="en-US" sz="1600" dirty="0"/>
          </a:p>
          <a:p>
            <a:pPr marL="571500" lvl="2"/>
            <a:r>
              <a:rPr lang="en-US" sz="1600" u="sng" dirty="0">
                <a:hlinkClick r:id="rId4"/>
              </a:rPr>
              <a:t>http://maine.gov/doe/rule/changes/chapter180final%202014.doc</a:t>
            </a:r>
            <a:endParaRPr lang="en-US" sz="1600" dirty="0"/>
          </a:p>
          <a:p>
            <a:pPr marL="0" indent="0">
              <a:buNone/>
            </a:pPr>
            <a:r>
              <a:rPr lang="en-US" dirty="0"/>
              <a:t>								</a:t>
            </a:r>
          </a:p>
        </p:txBody>
      </p:sp>
      <p:sp>
        <p:nvSpPr>
          <p:cNvPr id="4" name="Action Button: Custom 3">
            <a:hlinkClick r:id="" action="ppaction://hlinkshowjump?jump=firstslide" highlightClick="1"/>
          </p:cNvPr>
          <p:cNvSpPr/>
          <p:nvPr/>
        </p:nvSpPr>
        <p:spPr>
          <a:xfrm>
            <a:off x="4114800" y="6172199"/>
            <a:ext cx="914400" cy="288393"/>
          </a:xfrm>
          <a:prstGeom prst="actionButtonBlank">
            <a:avLst/>
          </a:prstGeom>
          <a:ln>
            <a:no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2426649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96860683"/>
              </p:ext>
            </p:extLst>
          </p:nvPr>
        </p:nvGraphicFramePr>
        <p:xfrm>
          <a:off x="237744" y="1905000"/>
          <a:ext cx="8610600" cy="3474720"/>
        </p:xfrm>
        <a:graphic>
          <a:graphicData uri="http://schemas.openxmlformats.org/drawingml/2006/table">
            <a:tbl>
              <a:tblPr firstRow="1" bandRow="1">
                <a:tableStyleId>{638B1855-1B75-4FBE-930C-398BA8C253C6}</a:tableStyleId>
              </a:tblPr>
              <a:tblGrid>
                <a:gridCol w="2870200">
                  <a:extLst>
                    <a:ext uri="{9D8B030D-6E8A-4147-A177-3AD203B41FA5}">
                      <a16:colId xmlns:a16="http://schemas.microsoft.com/office/drawing/2014/main" val="20000"/>
                    </a:ext>
                  </a:extLst>
                </a:gridCol>
                <a:gridCol w="2870200">
                  <a:extLst>
                    <a:ext uri="{9D8B030D-6E8A-4147-A177-3AD203B41FA5}">
                      <a16:colId xmlns:a16="http://schemas.microsoft.com/office/drawing/2014/main" val="20001"/>
                    </a:ext>
                  </a:extLst>
                </a:gridCol>
                <a:gridCol w="2870200">
                  <a:extLst>
                    <a:ext uri="{9D8B030D-6E8A-4147-A177-3AD203B41FA5}">
                      <a16:colId xmlns:a16="http://schemas.microsoft.com/office/drawing/2014/main" val="20002"/>
                    </a:ext>
                  </a:extLst>
                </a:gridCol>
              </a:tblGrid>
              <a:tr h="387637">
                <a:tc>
                  <a:txBody>
                    <a:bodyPr/>
                    <a:lstStyle/>
                    <a:p>
                      <a:pPr algn="ctr"/>
                      <a:r>
                        <a:rPr lang="en-US" sz="2000" dirty="0">
                          <a:solidFill>
                            <a:schemeClr val="tx1"/>
                          </a:solidFill>
                        </a:rPr>
                        <a:t>Consideration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2000" dirty="0">
                          <a:solidFill>
                            <a:schemeClr val="bg1"/>
                          </a:solidFill>
                        </a:rPr>
                        <a:t>Challenge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algn="ctr"/>
                      <a:r>
                        <a:rPr lang="en-US" sz="2000" dirty="0">
                          <a:solidFill>
                            <a:schemeClr val="bg1"/>
                          </a:solidFill>
                        </a:rPr>
                        <a:t>Possible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2956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a:t>
                      </a:r>
                      <a:r>
                        <a:rPr lang="en-US" sz="1400" baseline="0" dirty="0">
                          <a:solidFill>
                            <a:schemeClr val="tx1"/>
                          </a:solidFill>
                        </a:rPr>
                        <a:t>tudents are pushed in or pulled out</a:t>
                      </a:r>
                      <a:endParaRPr lang="en-US" sz="1400" dirty="0">
                        <a:solidFill>
                          <a:schemeClr val="tx1"/>
                        </a:solidFill>
                      </a:endParaRPr>
                    </a:p>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en-US" sz="1400" baseline="0" dirty="0"/>
                        <a:t>The instructional time related to a SLG target set by either the special educator or the general educator could  be impacted by the absence of a student.</a:t>
                      </a:r>
                    </a:p>
                    <a:p>
                      <a:endParaRPr lang="en-US" sz="1400" baseline="0" dirty="0"/>
                    </a:p>
                    <a:p>
                      <a:r>
                        <a:rPr lang="en-US" sz="1400" baseline="0" dirty="0"/>
                        <a:t>Absences have implications for satisfying Teacher of Record  criteria for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C6D5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Special Educator works closely with general educator to coordinate the push-ins or pull-outs to: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Avoid  impacting the instructional time related to the SLG target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a:t>Support a collaboratively developed SLG target that will be attributed to  both teachers.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bl>
          </a:graphicData>
        </a:graphic>
      </p:graphicFrame>
      <p:sp>
        <p:nvSpPr>
          <p:cNvPr id="6" name="Oval 5"/>
          <p:cNvSpPr/>
          <p:nvPr/>
        </p:nvSpPr>
        <p:spPr>
          <a:xfrm>
            <a:off x="0" y="1143000"/>
            <a:ext cx="609600" cy="609600"/>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000" b="1" dirty="0"/>
              <a:t>5</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4" name="Title 3"/>
          <p:cNvSpPr>
            <a:spLocks noGrp="1"/>
          </p:cNvSpPr>
          <p:nvPr>
            <p:ph type="title"/>
          </p:nvPr>
        </p:nvSpPr>
        <p:spPr/>
        <p:txBody>
          <a:bodyPr>
            <a:normAutofit/>
          </a:bodyPr>
          <a:lstStyle/>
          <a:p>
            <a:pPr lvl="1" algn="ctr" rtl="0">
              <a:spcBef>
                <a:spcPct val="0"/>
              </a:spcBef>
            </a:pPr>
            <a:r>
              <a:rPr lang="en-US" sz="2800" b="1" kern="1200" dirty="0">
                <a:solidFill>
                  <a:schemeClr val="accent1">
                    <a:lumMod val="75000"/>
                  </a:schemeClr>
                </a:solidFill>
                <a:latin typeface="+mn-lt"/>
                <a:ea typeface="+mj-ea"/>
                <a:cs typeface="+mj-cs"/>
              </a:rPr>
              <a:t>Special Considerations for</a:t>
            </a:r>
            <a:br>
              <a:rPr lang="en-US" sz="2800" b="1" kern="1200" dirty="0">
                <a:solidFill>
                  <a:schemeClr val="accent1">
                    <a:lumMod val="75000"/>
                  </a:schemeClr>
                </a:solidFill>
                <a:latin typeface="+mn-lt"/>
                <a:ea typeface="+mj-ea"/>
                <a:cs typeface="+mj-cs"/>
              </a:rPr>
            </a:br>
            <a:r>
              <a:rPr lang="en-US" sz="2800" b="1" kern="1200" dirty="0">
                <a:solidFill>
                  <a:schemeClr val="accent1">
                    <a:lumMod val="75000"/>
                  </a:schemeClr>
                </a:solidFill>
                <a:latin typeface="+mn-lt"/>
                <a:ea typeface="+mj-ea"/>
                <a:cs typeface="+mj-cs"/>
              </a:rPr>
              <a:t> Special Educators</a:t>
            </a:r>
          </a:p>
        </p:txBody>
      </p:sp>
      <p:sp>
        <p:nvSpPr>
          <p:cNvPr id="8" name="Action Button: Custom 7">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4003283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ctr"/>
            <a:endParaRPr lang="en-US" sz="2800" dirty="0"/>
          </a:p>
          <a:p>
            <a:pPr lvl="1" algn="ctr">
              <a:spcBef>
                <a:spcPct val="0"/>
              </a:spcBef>
            </a:pPr>
            <a:r>
              <a:rPr lang="en-US" sz="2800" b="1" kern="1200" dirty="0">
                <a:solidFill>
                  <a:schemeClr val="accent1">
                    <a:lumMod val="75000"/>
                  </a:schemeClr>
                </a:solidFill>
                <a:ea typeface="+mj-ea"/>
                <a:cs typeface="+mj-cs"/>
              </a:rPr>
              <a:t>Other Considerations or Challenges?</a:t>
            </a:r>
          </a:p>
        </p:txBody>
      </p:sp>
    </p:spTree>
    <p:extLst>
      <p:ext uri="{BB962C8B-B14F-4D97-AF65-F5344CB8AC3E}">
        <p14:creationId xmlns:p14="http://schemas.microsoft.com/office/powerpoint/2010/main" val="1025329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lvl="1" algn="ctr" rtl="0" fontAlgn="base">
              <a:spcBef>
                <a:spcPct val="0"/>
              </a:spcBef>
              <a:spcAft>
                <a:spcPct val="0"/>
              </a:spcAft>
            </a:pPr>
            <a:r>
              <a:rPr lang="en-US" sz="2800" b="1" kern="1200" dirty="0">
                <a:solidFill>
                  <a:schemeClr val="accent1">
                    <a:lumMod val="75000"/>
                  </a:schemeClr>
                </a:solidFill>
                <a:latin typeface="+mn-lt"/>
                <a:ea typeface="+mj-ea"/>
                <a:cs typeface="+mj-cs"/>
              </a:rPr>
              <a:t>Recommendations</a:t>
            </a:r>
          </a:p>
        </p:txBody>
      </p:sp>
      <p:sp>
        <p:nvSpPr>
          <p:cNvPr id="3" name="Content Placeholder 2"/>
          <p:cNvSpPr>
            <a:spLocks noGrp="1"/>
          </p:cNvSpPr>
          <p:nvPr>
            <p:ph idx="1"/>
          </p:nvPr>
        </p:nvSpPr>
        <p:spPr>
          <a:xfrm>
            <a:off x="76200" y="2133600"/>
            <a:ext cx="8915400" cy="3657600"/>
          </a:xfrm>
        </p:spPr>
        <p:txBody>
          <a:bodyPr/>
          <a:lstStyle/>
          <a:p>
            <a:pPr marL="342900" indent="-342900">
              <a:buClr>
                <a:schemeClr val="tx1"/>
              </a:buClr>
              <a:buFont typeface="Wingdings" panose="05000000000000000000" pitchFamily="2" charset="2"/>
              <a:buChar char="Ø"/>
            </a:pPr>
            <a:r>
              <a:rPr lang="en-US" sz="1800" dirty="0">
                <a:solidFill>
                  <a:schemeClr val="tx1"/>
                </a:solidFill>
              </a:rPr>
              <a:t>Be involved in the development of the system to ensure that implications to special education are considered.</a:t>
            </a:r>
          </a:p>
          <a:p>
            <a:pPr indent="-342900">
              <a:buClr>
                <a:schemeClr val="tx1"/>
              </a:buClr>
              <a:buFont typeface="Wingdings" panose="05000000000000000000" pitchFamily="2" charset="2"/>
              <a:buChar char="Ø"/>
            </a:pPr>
            <a:r>
              <a:rPr lang="en-US" sz="1800" dirty="0">
                <a:solidFill>
                  <a:schemeClr val="tx1"/>
                </a:solidFill>
              </a:rPr>
              <a:t>Look to the Student Learning Objective Handbook for guidance.</a:t>
            </a:r>
          </a:p>
          <a:p>
            <a:pPr marL="342900" indent="-342900">
              <a:buClr>
                <a:schemeClr val="tx1"/>
              </a:buClr>
              <a:buFont typeface="Wingdings" panose="05000000000000000000" pitchFamily="2" charset="2"/>
              <a:buChar char="Ø"/>
            </a:pPr>
            <a:r>
              <a:rPr lang="en-US" sz="1800" dirty="0">
                <a:solidFill>
                  <a:schemeClr val="tx1"/>
                </a:solidFill>
              </a:rPr>
              <a:t>Look to other states for guidance.</a:t>
            </a:r>
          </a:p>
          <a:p>
            <a:pPr marL="342900" indent="-342900">
              <a:buClr>
                <a:schemeClr val="tx1"/>
              </a:buClr>
              <a:buFont typeface="Wingdings" panose="05000000000000000000" pitchFamily="2" charset="2"/>
              <a:buChar char="Ø"/>
            </a:pPr>
            <a:r>
              <a:rPr lang="en-US" sz="1800" dirty="0">
                <a:solidFill>
                  <a:schemeClr val="tx1"/>
                </a:solidFill>
              </a:rPr>
              <a:t>Communicate with the Department when questions or unresolved problems arise .</a:t>
            </a:r>
          </a:p>
          <a:p>
            <a:pPr marL="342900" indent="-342900">
              <a:buClr>
                <a:schemeClr val="tx1"/>
              </a:buClr>
              <a:buFont typeface="Wingdings" panose="05000000000000000000" pitchFamily="2" charset="2"/>
              <a:buChar char="Ø"/>
            </a:pPr>
            <a:r>
              <a:rPr lang="en-US" sz="1800" dirty="0">
                <a:solidFill>
                  <a:schemeClr val="tx1"/>
                </a:solidFill>
              </a:rPr>
              <a:t>Keep the ultimate goal in mind: using student data to inform and improve instruction so that all students are successful.</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92072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895600"/>
            <a:ext cx="7696200" cy="830997"/>
          </a:xfrm>
          <a:prstGeom prst="rect">
            <a:avLst/>
          </a:prstGeom>
        </p:spPr>
        <p:txBody>
          <a:bodyPr wrap="square">
            <a:spAutoFit/>
          </a:bodyPr>
          <a:lstStyle/>
          <a:p>
            <a:pPr algn="just"/>
            <a:endParaRPr lang="en-US" sz="1600" dirty="0">
              <a:latin typeface="+mn-lt"/>
            </a:endParaRPr>
          </a:p>
          <a:p>
            <a:pPr algn="just"/>
            <a:endParaRPr lang="en-US" sz="1600" dirty="0">
              <a:latin typeface="+mn-lt"/>
            </a:endParaRPr>
          </a:p>
          <a:p>
            <a:pPr algn="just"/>
            <a:endParaRPr lang="en-US" sz="1600" dirty="0">
              <a:latin typeface="+mn-lt"/>
            </a:endParaRPr>
          </a:p>
        </p:txBody>
      </p:sp>
      <p:sp>
        <p:nvSpPr>
          <p:cNvPr id="6" name="Title 5"/>
          <p:cNvSpPr>
            <a:spLocks noGrp="1"/>
          </p:cNvSpPr>
          <p:nvPr>
            <p:ph type="title"/>
          </p:nvPr>
        </p:nvSpPr>
        <p:spPr/>
        <p:txBody>
          <a:bodyPr>
            <a:normAutofit/>
          </a:bodyPr>
          <a:lstStyle/>
          <a:p>
            <a:r>
              <a:rPr lang="en-US" sz="2800" b="1" cap="none" dirty="0">
                <a:latin typeface="+mn-lt"/>
              </a:rPr>
              <a:t>Helpful Links</a:t>
            </a:r>
          </a:p>
        </p:txBody>
      </p:sp>
      <p:sp>
        <p:nvSpPr>
          <p:cNvPr id="5" name="Content Placeholder 4"/>
          <p:cNvSpPr>
            <a:spLocks noGrp="1"/>
          </p:cNvSpPr>
          <p:nvPr>
            <p:ph idx="1"/>
          </p:nvPr>
        </p:nvSpPr>
        <p:spPr>
          <a:xfrm>
            <a:off x="228600" y="1981200"/>
            <a:ext cx="8610600" cy="3657600"/>
          </a:xfrm>
        </p:spPr>
        <p:txBody>
          <a:bodyPr/>
          <a:lstStyle/>
          <a:p>
            <a:pPr>
              <a:buClr>
                <a:schemeClr val="tx1"/>
              </a:buClr>
              <a:buFont typeface="Wingdings" panose="05000000000000000000" pitchFamily="2" charset="2"/>
              <a:buChar char="Ø"/>
            </a:pPr>
            <a:r>
              <a:rPr lang="en-US" sz="1800" b="1" dirty="0">
                <a:solidFill>
                  <a:schemeClr val="tx1"/>
                </a:solidFill>
                <a:hlinkClick r:id="rId3"/>
              </a:rPr>
              <a:t>Maine Department of Education Website </a:t>
            </a:r>
            <a:r>
              <a:rPr lang="en-US" sz="1800" b="1" dirty="0">
                <a:solidFill>
                  <a:schemeClr val="tx1"/>
                </a:solidFill>
              </a:rPr>
              <a:t>http://www.maine.gov/doe/ </a:t>
            </a:r>
          </a:p>
          <a:p>
            <a:pPr>
              <a:buClr>
                <a:schemeClr val="tx1"/>
              </a:buClr>
              <a:buFont typeface="Wingdings" panose="05000000000000000000" pitchFamily="2" charset="2"/>
              <a:buChar char="Ø"/>
            </a:pPr>
            <a:r>
              <a:rPr lang="en-US" sz="1800" b="1" dirty="0">
                <a:solidFill>
                  <a:schemeClr val="tx1"/>
                </a:solidFill>
                <a:hlinkClick r:id="rId4"/>
              </a:rPr>
              <a:t>Educator Effectiveness Website</a:t>
            </a:r>
            <a:r>
              <a:rPr lang="en-US" sz="1800" b="1" dirty="0">
                <a:solidFill>
                  <a:schemeClr val="tx1"/>
                </a:solidFill>
              </a:rPr>
              <a:t>  http://www.maine.gov/doe/effectiveness/index.html</a:t>
            </a:r>
          </a:p>
          <a:p>
            <a:pPr>
              <a:buClr>
                <a:schemeClr val="tx1"/>
              </a:buClr>
              <a:buFont typeface="Wingdings" panose="05000000000000000000" pitchFamily="2" charset="2"/>
              <a:buChar char="Ø"/>
            </a:pPr>
            <a:r>
              <a:rPr lang="en-US" sz="1800" b="1" dirty="0">
                <a:solidFill>
                  <a:schemeClr val="tx1"/>
                </a:solidFill>
                <a:hlinkClick r:id="rId5"/>
              </a:rPr>
              <a:t>Extensive List of assessments compiled by Massachusetts </a:t>
            </a:r>
            <a:r>
              <a:rPr lang="en-US" sz="1800" dirty="0">
                <a:solidFill>
                  <a:schemeClr val="tx1"/>
                </a:solidFill>
              </a:rPr>
              <a:t>(Many can measure growth)</a:t>
            </a:r>
          </a:p>
          <a:p>
            <a:endParaRPr lang="en-US" sz="1200" dirty="0"/>
          </a:p>
          <a:p>
            <a:endParaRPr lang="en-US" sz="1200" dirty="0"/>
          </a:p>
        </p:txBody>
      </p:sp>
      <p:sp>
        <p:nvSpPr>
          <p:cNvPr id="7" name="Action Button: Custom 6">
            <a:hlinkClick r:id="" action="ppaction://hlinkshowjump?jump=firstslide" highlightClick="1"/>
          </p:cNvPr>
          <p:cNvSpPr/>
          <p:nvPr/>
        </p:nvSpPr>
        <p:spPr>
          <a:xfrm>
            <a:off x="4114800" y="6172199"/>
            <a:ext cx="914400" cy="288393"/>
          </a:xfrm>
          <a:prstGeom prst="actionButtonBlank">
            <a:avLst/>
          </a:prstGeom>
          <a:ln>
            <a:no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668426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dirty="0">
                <a:solidFill>
                  <a:schemeClr val="tx1"/>
                </a:solidFill>
              </a:rPr>
              <a:t>Student Learning and Growth </a:t>
            </a:r>
            <a:br>
              <a:rPr lang="en-US" dirty="0">
                <a:solidFill>
                  <a:schemeClr val="tx1"/>
                </a:solidFill>
              </a:rPr>
            </a:br>
            <a:r>
              <a:rPr lang="en-US" dirty="0">
                <a:solidFill>
                  <a:schemeClr val="tx1"/>
                </a:solidFill>
              </a:rPr>
              <a:t>as a Measure of </a:t>
            </a:r>
            <a:br>
              <a:rPr lang="en-US" dirty="0">
                <a:solidFill>
                  <a:schemeClr val="tx1"/>
                </a:solidFill>
              </a:rPr>
            </a:br>
            <a:r>
              <a:rPr lang="en-US" dirty="0">
                <a:solidFill>
                  <a:schemeClr val="tx1"/>
                </a:solidFill>
              </a:rPr>
              <a:t>Educator Effectiveness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352365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cap="none" dirty="0">
                <a:latin typeface="+mn-lt"/>
              </a:rPr>
              <a:t>Required: Multiple Measures </a:t>
            </a:r>
            <a:br>
              <a:rPr lang="en-US" sz="2800" b="1" cap="none" dirty="0">
                <a:latin typeface="+mn-lt"/>
              </a:rPr>
            </a:br>
            <a:r>
              <a:rPr lang="en-US" sz="2800" b="1" cap="none" dirty="0">
                <a:latin typeface="+mn-lt"/>
              </a:rPr>
              <a:t>of Educator Effectiveness</a:t>
            </a:r>
          </a:p>
        </p:txBody>
      </p:sp>
      <p:pic>
        <p:nvPicPr>
          <p:cNvPr id="13" name="Content Placehold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81314" y="2662921"/>
            <a:ext cx="1981372" cy="2552921"/>
          </a:xfrm>
          <a:prstGeom prst="rect">
            <a:avLst/>
          </a:prstGeom>
          <a:ln w="228600" cap="sq" cmpd="thickThin">
            <a:solidFill>
              <a:srgbClr val="000000"/>
            </a:solidFill>
            <a:prstDash val="solid"/>
            <a:miter lim="800000"/>
          </a:ln>
          <a:effectLst>
            <a:innerShdw blurRad="76200">
              <a:srgbClr val="000000"/>
            </a:innerShdw>
          </a:effectLst>
        </p:spPr>
      </p:pic>
      <p:sp>
        <p:nvSpPr>
          <p:cNvPr id="26" name="Plus 25"/>
          <p:cNvSpPr/>
          <p:nvPr/>
        </p:nvSpPr>
        <p:spPr>
          <a:xfrm>
            <a:off x="2849170" y="4052030"/>
            <a:ext cx="838200" cy="887384"/>
          </a:xfrm>
          <a:prstGeom prst="mathPlus">
            <a:avLst/>
          </a:prstGeom>
          <a:solidFill>
            <a:srgbClr val="FFC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685800" y="2133600"/>
            <a:ext cx="7444153" cy="3657600"/>
            <a:chOff x="685800" y="2133600"/>
            <a:chExt cx="7444153" cy="3657600"/>
          </a:xfrm>
        </p:grpSpPr>
        <p:graphicFrame>
          <p:nvGraphicFramePr>
            <p:cNvPr id="18" name="Diagram 17"/>
            <p:cNvGraphicFramePr/>
            <p:nvPr>
              <p:extLst>
                <p:ext uri="{D42A27DB-BD31-4B8C-83A1-F6EECF244321}">
                  <p14:modId xmlns:p14="http://schemas.microsoft.com/office/powerpoint/2010/main" val="20546462"/>
                </p:ext>
              </p:extLst>
            </p:nvPr>
          </p:nvGraphicFramePr>
          <p:xfrm>
            <a:off x="685800" y="2133600"/>
            <a:ext cx="7444153" cy="365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Rectangle 18"/>
            <p:cNvSpPr/>
            <p:nvPr/>
          </p:nvSpPr>
          <p:spPr>
            <a:xfrm>
              <a:off x="3855720" y="5161068"/>
              <a:ext cx="3810000" cy="289560"/>
            </a:xfrm>
            <a:prstGeom prst="rect">
              <a:avLst/>
            </a:prstGeom>
            <a:solidFill>
              <a:srgbClr val="FFC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Multiple Measures</a:t>
              </a:r>
            </a:p>
          </p:txBody>
        </p:sp>
        <p:pic>
          <p:nvPicPr>
            <p:cNvPr id="17" name="Pictur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05000" y="2590800"/>
              <a:ext cx="1033094" cy="1331101"/>
            </a:xfrm>
            <a:prstGeom prst="rect">
              <a:avLst/>
            </a:prstGeom>
          </p:spPr>
        </p:pic>
        <p:pic>
          <p:nvPicPr>
            <p:cNvPr id="20" name="Picture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87859" y="2507930"/>
              <a:ext cx="929429" cy="701456"/>
            </a:xfrm>
            <a:prstGeom prst="rect">
              <a:avLst/>
            </a:prstGeom>
          </p:spPr>
        </p:pic>
        <p:pic>
          <p:nvPicPr>
            <p:cNvPr id="16" name="Picture 1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23171" y="2976111"/>
              <a:ext cx="994117" cy="824651"/>
            </a:xfrm>
            <a:prstGeom prst="rect">
              <a:avLst/>
            </a:prstGeom>
          </p:spPr>
        </p:pic>
        <p:pic>
          <p:nvPicPr>
            <p:cNvPr id="21" name="Picture 2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881978" y="2967300"/>
              <a:ext cx="1091664" cy="895935"/>
            </a:xfrm>
            <a:prstGeom prst="rect">
              <a:avLst/>
            </a:prstGeom>
          </p:spPr>
        </p:pic>
      </p:grpSp>
      <p:sp>
        <p:nvSpPr>
          <p:cNvPr id="3" name="Plus 2"/>
          <p:cNvSpPr/>
          <p:nvPr/>
        </p:nvSpPr>
        <p:spPr>
          <a:xfrm>
            <a:off x="2925124" y="4191000"/>
            <a:ext cx="884630" cy="838200"/>
          </a:xfrm>
          <a:prstGeom prst="mathPlus">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4" name="Picture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495040" y="2831192"/>
            <a:ext cx="1346200" cy="701865"/>
          </a:xfrm>
          <a:prstGeom prst="rect">
            <a:avLst/>
          </a:prstGeom>
        </p:spPr>
      </p:pic>
      <p:pic>
        <p:nvPicPr>
          <p:cNvPr id="5" name="Picture 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876800" y="2858658"/>
            <a:ext cx="1624710" cy="474265"/>
          </a:xfrm>
          <a:prstGeom prst="rect">
            <a:avLst/>
          </a:prstGeom>
        </p:spPr>
      </p:pic>
      <p:pic>
        <p:nvPicPr>
          <p:cNvPr id="7" name="Picture 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761480" y="2490001"/>
            <a:ext cx="960120" cy="1226476"/>
          </a:xfrm>
          <a:prstGeom prst="rect">
            <a:avLst/>
          </a:prstGeom>
        </p:spPr>
      </p:pic>
      <p:pic>
        <p:nvPicPr>
          <p:cNvPr id="23" name="Picture 2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22" name="Action Button: Custom 21">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50856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398857">
            <a:off x="5494297" y="2848450"/>
            <a:ext cx="2391659" cy="3473946"/>
          </a:xfrm>
          <a:prstGeom prst="rect">
            <a:avLst/>
          </a:prstGeom>
        </p:spPr>
      </p:pic>
      <p:sp>
        <p:nvSpPr>
          <p:cNvPr id="2" name="Title 1"/>
          <p:cNvSpPr>
            <a:spLocks noGrp="1"/>
          </p:cNvSpPr>
          <p:nvPr>
            <p:ph type="title"/>
          </p:nvPr>
        </p:nvSpPr>
        <p:spPr/>
        <p:txBody>
          <a:bodyPr>
            <a:normAutofit fontScale="90000"/>
          </a:bodyPr>
          <a:lstStyle/>
          <a:p>
            <a:br>
              <a:rPr lang="en-US" sz="3100" b="1" cap="none" dirty="0">
                <a:latin typeface="+mn-lt"/>
              </a:rPr>
            </a:br>
            <a:r>
              <a:rPr lang="en-US" sz="3100" b="1" cap="none" dirty="0">
                <a:latin typeface="+mn-lt"/>
              </a:rPr>
              <a:t>Defining 'Student Learning and Growth' </a:t>
            </a:r>
            <a:br>
              <a:rPr lang="en-US" b="1" cap="none" dirty="0"/>
            </a:br>
            <a:endParaRPr lang="en-US" b="1" cap="none" dirty="0"/>
          </a:p>
        </p:txBody>
      </p:sp>
      <p:sp>
        <p:nvSpPr>
          <p:cNvPr id="7" name="Content Placeholder 6"/>
          <p:cNvSpPr>
            <a:spLocks noGrp="1"/>
          </p:cNvSpPr>
          <p:nvPr>
            <p:ph idx="1"/>
          </p:nvPr>
        </p:nvSpPr>
        <p:spPr/>
        <p:txBody>
          <a:bodyPr/>
          <a:lstStyle/>
          <a:p>
            <a:pPr marL="114300" lvl="0" indent="0">
              <a:buNone/>
            </a:pPr>
            <a:r>
              <a:rPr lang="en-US" sz="1800" dirty="0"/>
              <a:t>As a factor in the summative effectiveness rating of a teacher or principal, 'Student Learning and Growth' is based on data that measures a change in an *instructional cohort's academic knowledge and skills between two points of time.</a:t>
            </a:r>
          </a:p>
          <a:p>
            <a:pPr lvl="0"/>
            <a:endParaRPr lang="en-US" sz="1800" dirty="0"/>
          </a:p>
          <a:p>
            <a:pPr lvl="0"/>
            <a:endParaRPr lang="en-US" sz="1800" dirty="0"/>
          </a:p>
          <a:p>
            <a:pPr marL="114300" lvl="0" indent="0">
              <a:buNone/>
            </a:pPr>
            <a:r>
              <a:rPr lang="en-US" sz="1800" dirty="0"/>
              <a:t>*The student or group of students whose </a:t>
            </a:r>
          </a:p>
          <a:p>
            <a:pPr marL="114300" lvl="0" indent="0">
              <a:buNone/>
            </a:pPr>
            <a:r>
              <a:rPr lang="en-US" sz="1800" dirty="0"/>
              <a:t>academic growth will be attributed to a </a:t>
            </a:r>
          </a:p>
          <a:p>
            <a:pPr marL="114300" lvl="0" indent="0">
              <a:buNone/>
            </a:pPr>
            <a:r>
              <a:rPr lang="en-US" sz="1800" dirty="0"/>
              <a:t>Teacher.</a:t>
            </a:r>
          </a:p>
          <a:p>
            <a:pPr marL="114300" indent="0">
              <a:buNone/>
            </a:pPr>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6" name="Action Button: Custom 5">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2683833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7620000" y="2639012"/>
            <a:ext cx="1142999" cy="1018587"/>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*May be applied outside TOR under certain conditions</a:t>
            </a:r>
          </a:p>
        </p:txBody>
      </p:sp>
      <p:sp>
        <p:nvSpPr>
          <p:cNvPr id="2" name="Title 1"/>
          <p:cNvSpPr>
            <a:spLocks noGrp="1"/>
          </p:cNvSpPr>
          <p:nvPr>
            <p:ph type="title"/>
          </p:nvPr>
        </p:nvSpPr>
        <p:spPr/>
        <p:txBody>
          <a:bodyPr>
            <a:normAutofit/>
          </a:bodyPr>
          <a:lstStyle/>
          <a:p>
            <a:r>
              <a:rPr lang="en-US" sz="2800" b="1" cap="none" dirty="0">
                <a:latin typeface="+mn-lt"/>
              </a:rPr>
              <a:t>Learning and Growth Measure: </a:t>
            </a:r>
            <a:br>
              <a:rPr lang="en-US" sz="2800" b="1" cap="none" dirty="0">
                <a:latin typeface="+mn-lt"/>
              </a:rPr>
            </a:br>
            <a:r>
              <a:rPr lang="en-US" sz="2800" b="1" cap="none" dirty="0">
                <a:latin typeface="+mn-lt"/>
              </a:rPr>
              <a:t>The Basics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4249779"/>
              </p:ext>
            </p:extLst>
          </p:nvPr>
        </p:nvGraphicFramePr>
        <p:xfrm>
          <a:off x="152399" y="2057400"/>
          <a:ext cx="8610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6" name="Action Button: Custom 5">
            <a:hlinkClick r:id="" action="ppaction://hlinkshowjump?jump=firstslide" highlightClick="1"/>
          </p:cNvPr>
          <p:cNvSpPr/>
          <p:nvPr/>
        </p:nvSpPr>
        <p:spPr>
          <a:xfrm>
            <a:off x="4114800" y="6172199"/>
            <a:ext cx="914400" cy="288393"/>
          </a:xfrm>
          <a:prstGeom prst="actionButtonBlank">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672193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408372"/>
            <a:ext cx="8458200" cy="1039427"/>
          </a:xfrm>
        </p:spPr>
        <p:txBody>
          <a:bodyPr>
            <a:noAutofit/>
          </a:bodyPr>
          <a:lstStyle/>
          <a:p>
            <a:r>
              <a:rPr lang="en-US" sz="2800" b="1" cap="none" dirty="0">
                <a:latin typeface="+mn-lt"/>
              </a:rPr>
              <a:t>Local Decisions that Influence</a:t>
            </a:r>
            <a:br>
              <a:rPr lang="en-US" sz="2800" b="1" cap="none" dirty="0">
                <a:latin typeface="+mn-lt"/>
              </a:rPr>
            </a:br>
            <a:r>
              <a:rPr lang="en-US" sz="2800" b="1" cap="none" dirty="0">
                <a:latin typeface="+mn-lt"/>
              </a:rPr>
              <a:t>the Student Learning and Growth </a:t>
            </a:r>
            <a:br>
              <a:rPr lang="en-US" sz="2800" b="1" cap="none" dirty="0">
                <a:latin typeface="+mn-lt"/>
              </a:rPr>
            </a:br>
            <a:r>
              <a:rPr lang="en-US" sz="2800" b="1" cap="none" dirty="0">
                <a:latin typeface="+mn-lt"/>
              </a:rPr>
              <a:t>Factor and Rating</a:t>
            </a:r>
          </a:p>
        </p:txBody>
      </p:sp>
      <p:sp>
        <p:nvSpPr>
          <p:cNvPr id="3" name="Content Placeholder 2"/>
          <p:cNvSpPr>
            <a:spLocks noGrp="1"/>
          </p:cNvSpPr>
          <p:nvPr>
            <p:ph idx="1"/>
          </p:nvPr>
        </p:nvSpPr>
        <p:spPr>
          <a:xfrm>
            <a:off x="76200" y="2133600"/>
            <a:ext cx="8915400" cy="3657600"/>
          </a:xfrm>
        </p:spPr>
        <p:txBody>
          <a:bodyPr>
            <a:normAutofit fontScale="92500" lnSpcReduction="10000"/>
          </a:bodyPr>
          <a:lstStyle/>
          <a:p>
            <a:pPr marL="0" indent="0">
              <a:buNone/>
            </a:pPr>
            <a:r>
              <a:rPr lang="en-US" sz="1800" dirty="0">
                <a:solidFill>
                  <a:schemeClr val="tx1"/>
                </a:solidFill>
              </a:rPr>
              <a:t>The method of combining SLG and other measures of effectiveness (e.g. weights or thresholds applied to measures)</a:t>
            </a:r>
            <a:br>
              <a:rPr lang="en-US" sz="1800" dirty="0">
                <a:solidFill>
                  <a:schemeClr val="tx1"/>
                </a:solidFill>
              </a:rPr>
            </a:br>
            <a:endParaRPr lang="en-US" sz="1800" dirty="0">
              <a:solidFill>
                <a:schemeClr val="tx1"/>
              </a:solidFill>
            </a:endParaRPr>
          </a:p>
          <a:p>
            <a:pPr marL="285750" indent="-285750">
              <a:buClr>
                <a:schemeClr val="tx1"/>
              </a:buClr>
              <a:buFont typeface="Wingdings" panose="05000000000000000000" pitchFamily="2" charset="2"/>
              <a:buChar char="Ø"/>
            </a:pPr>
            <a:r>
              <a:rPr lang="en-US" sz="1800" dirty="0">
                <a:solidFill>
                  <a:schemeClr val="tx1"/>
                </a:solidFill>
              </a:rPr>
              <a:t>The method of scoring SLG measures to determine teacher rating</a:t>
            </a:r>
          </a:p>
          <a:p>
            <a:pPr marL="285750" indent="-285750">
              <a:buClr>
                <a:schemeClr val="tx1"/>
              </a:buClr>
              <a:buFont typeface="Wingdings" panose="05000000000000000000" pitchFamily="2" charset="2"/>
              <a:buChar char="Ø"/>
            </a:pPr>
            <a:r>
              <a:rPr lang="en-US" sz="1800" dirty="0">
                <a:solidFill>
                  <a:schemeClr val="tx1"/>
                </a:solidFill>
              </a:rPr>
              <a:t>Procedures for setting growth targets</a:t>
            </a:r>
          </a:p>
          <a:p>
            <a:pPr marL="285750" indent="-285750">
              <a:buClr>
                <a:schemeClr val="tx1"/>
              </a:buClr>
              <a:buFont typeface="Wingdings" panose="05000000000000000000" pitchFamily="2" charset="2"/>
              <a:buChar char="Ø"/>
            </a:pPr>
            <a:r>
              <a:rPr lang="en-US" sz="1800" dirty="0">
                <a:solidFill>
                  <a:schemeClr val="tx1"/>
                </a:solidFill>
              </a:rPr>
              <a:t>Requirements for attribution to teachers (Teacher(s) of Record; collective attribution)</a:t>
            </a:r>
          </a:p>
          <a:p>
            <a:pPr marL="285750" indent="-285750">
              <a:buClr>
                <a:schemeClr val="tx1"/>
              </a:buClr>
              <a:buFont typeface="Wingdings" panose="05000000000000000000" pitchFamily="2" charset="2"/>
              <a:buChar char="Ø"/>
            </a:pPr>
            <a:r>
              <a:rPr lang="en-US" sz="1800" dirty="0">
                <a:solidFill>
                  <a:schemeClr val="tx1"/>
                </a:solidFill>
              </a:rPr>
              <a:t>Criteria for size of instructional cohort</a:t>
            </a:r>
          </a:p>
          <a:p>
            <a:pPr marL="285750" indent="-285750">
              <a:buClr>
                <a:schemeClr val="tx1"/>
              </a:buClr>
              <a:buFont typeface="Wingdings" panose="05000000000000000000" pitchFamily="2" charset="2"/>
              <a:buChar char="Ø"/>
            </a:pPr>
            <a:r>
              <a:rPr lang="en-US" sz="1800" dirty="0">
                <a:solidFill>
                  <a:schemeClr val="tx1"/>
                </a:solidFill>
              </a:rPr>
              <a:t>Criteria for length of instructional interval of time</a:t>
            </a:r>
          </a:p>
          <a:p>
            <a:pPr marL="285750" indent="-285750">
              <a:buClr>
                <a:schemeClr val="tx1"/>
              </a:buClr>
              <a:buFont typeface="Wingdings" panose="05000000000000000000" pitchFamily="2" charset="2"/>
              <a:buChar char="Ø"/>
            </a:pPr>
            <a:r>
              <a:rPr lang="en-US" sz="1800" dirty="0">
                <a:solidFill>
                  <a:schemeClr val="tx1"/>
                </a:solidFill>
              </a:rPr>
              <a:t>Requirements for number of growth targets per year/summative rating</a:t>
            </a:r>
          </a:p>
          <a:p>
            <a:pPr marL="285750" indent="-285750">
              <a:buClr>
                <a:schemeClr val="tx1"/>
              </a:buClr>
              <a:buFont typeface="Wingdings" panose="05000000000000000000" pitchFamily="2" charset="2"/>
              <a:buChar char="Ø"/>
            </a:pPr>
            <a:r>
              <a:rPr lang="en-US" sz="1800" dirty="0">
                <a:solidFill>
                  <a:schemeClr val="tx1"/>
                </a:solidFill>
              </a:rPr>
              <a:t>Local requirements for use and development of assessments</a:t>
            </a:r>
          </a:p>
          <a:p>
            <a:pPr marL="285750" indent="-285750">
              <a:buClr>
                <a:schemeClr val="tx1"/>
              </a:buClr>
              <a:buFont typeface="Wingdings" panose="05000000000000000000" pitchFamily="2" charset="2"/>
              <a:buChar char="Ø"/>
            </a:pPr>
            <a:r>
              <a:rPr lang="en-US" sz="1800" dirty="0">
                <a:solidFill>
                  <a:schemeClr val="tx1"/>
                </a:solidFill>
              </a:rPr>
              <a:t>Method of recording and monitoring elements of the growth target, </a:t>
            </a:r>
            <a:r>
              <a:rPr lang="en-US" sz="1800" dirty="0" err="1">
                <a:solidFill>
                  <a:schemeClr val="tx1"/>
                </a:solidFill>
              </a:rPr>
              <a:t>e.g</a:t>
            </a:r>
            <a:r>
              <a:rPr lang="en-US" sz="1800" dirty="0">
                <a:solidFill>
                  <a:schemeClr val="tx1"/>
                </a:solidFill>
              </a:rPr>
              <a:t>, the Student Learning Objective (SLO)</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80" y="6172200"/>
            <a:ext cx="1722120" cy="621792"/>
          </a:xfrm>
          <a:prstGeom prst="rect">
            <a:avLst/>
          </a:prstGeom>
        </p:spPr>
      </p:pic>
      <p:sp>
        <p:nvSpPr>
          <p:cNvPr id="5" name="Action Button: Custom 4">
            <a:hlinkClick r:id="" action="ppaction://hlinkshowjump?jump=firstslide" highlightClick="1"/>
          </p:cNvPr>
          <p:cNvSpPr/>
          <p:nvPr/>
        </p:nvSpPr>
        <p:spPr>
          <a:xfrm>
            <a:off x="4114800" y="6172199"/>
            <a:ext cx="914400" cy="288393"/>
          </a:xfrm>
          <a:prstGeom prst="actionButtonBlank">
            <a:avLst/>
          </a:prstGeom>
          <a:solidFill>
            <a:schemeClr val="accent5">
              <a:lumMod val="75000"/>
            </a:schemeClr>
          </a:solidFill>
          <a:ln>
            <a:no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a:t>HOME</a:t>
            </a:r>
          </a:p>
        </p:txBody>
      </p:sp>
    </p:spTree>
    <p:extLst>
      <p:ext uri="{BB962C8B-B14F-4D97-AF65-F5344CB8AC3E}">
        <p14:creationId xmlns:p14="http://schemas.microsoft.com/office/powerpoint/2010/main" val="384535925"/>
      </p:ext>
    </p:extLst>
  </p:cSld>
  <p:clrMapOvr>
    <a:overrideClrMapping bg1="lt1" tx1="dk1" bg2="lt2" tx2="dk2" accent1="accent1" accent2="accent2" accent3="accent3" accent4="accent4" accent5="accent5" accent6="accent6" hlink="hlink" folHlink="folHlink"/>
  </p:clrMapOvr>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Office Theme">
  <a:themeElements>
    <a:clrScheme name="Custom 10">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669CCB"/>
      </a:hlink>
      <a:folHlink>
        <a:srgbClr val="451609"/>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8A2E13"/>
        </a:hlink>
        <a:folHlink>
          <a:srgbClr val="73562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erspec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Apothecary">
  <a:themeElements>
    <a:clrScheme name="Custom 11">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669CCB"/>
      </a:hlink>
      <a:folHlink>
        <a:srgbClr val="451609"/>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1">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669CCB"/>
    </a:hlink>
    <a:folHlink>
      <a:srgbClr val="451609"/>
    </a:folHlink>
  </a:clrScheme>
</a:themeOverride>
</file>

<file path=ppt/theme/themeOverride2.xml><?xml version="1.0" encoding="utf-8"?>
<a:themeOverride xmlns:a="http://schemas.openxmlformats.org/drawingml/2006/main">
  <a:clrScheme name="Custom 11">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669CCB"/>
    </a:hlink>
    <a:folHlink>
      <a:srgbClr val="451609"/>
    </a:folHlink>
  </a:clrScheme>
</a:themeOverride>
</file>

<file path=ppt/theme/themeOverride3.xml><?xml version="1.0" encoding="utf-8"?>
<a:themeOverride xmlns:a="http://schemas.openxmlformats.org/drawingml/2006/main">
  <a:clrScheme name="Custom 11">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669CCB"/>
    </a:hlink>
    <a:folHlink>
      <a:srgbClr val="451609"/>
    </a:folHlink>
  </a:clrScheme>
</a:themeOverride>
</file>

<file path=docProps/app.xml><?xml version="1.0" encoding="utf-8"?>
<Properties xmlns="http://schemas.openxmlformats.org/officeDocument/2006/extended-properties" xmlns:vt="http://schemas.openxmlformats.org/officeDocument/2006/docPropsVTypes">
  <Template/>
  <TotalTime>14464</TotalTime>
  <Words>2099</Words>
  <Application>Microsoft Office PowerPoint</Application>
  <PresentationFormat>On-screen Show (4:3)</PresentationFormat>
  <Paragraphs>362</Paragraphs>
  <Slides>32</Slides>
  <Notes>18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32</vt:i4>
      </vt:variant>
    </vt:vector>
  </HeadingPairs>
  <TitlesOfParts>
    <vt:vector size="42" baseType="lpstr">
      <vt:lpstr>Arial</vt:lpstr>
      <vt:lpstr>Book Antiqua</vt:lpstr>
      <vt:lpstr>Calibri</vt:lpstr>
      <vt:lpstr>Century Gothic</vt:lpstr>
      <vt:lpstr>Times New Roman</vt:lpstr>
      <vt:lpstr>Wingdings</vt:lpstr>
      <vt:lpstr>Office Theme</vt:lpstr>
      <vt:lpstr>Custom Design</vt:lpstr>
      <vt:lpstr>Perspective</vt:lpstr>
      <vt:lpstr>Apothecary</vt:lpstr>
      <vt:lpstr>  Student Learning and Growth as a Measure of Effectiveness in a Performance Evaluation and Professional Growth (PEPG) System:  Considerations  for the Special Educator    </vt:lpstr>
      <vt:lpstr> Outcomes for Participants  </vt:lpstr>
      <vt:lpstr> To Access Current PEPG Statute and Rule </vt:lpstr>
      <vt:lpstr>Helpful Links</vt:lpstr>
      <vt:lpstr>Student Learning and Growth  as a Measure of  Educator Effectiveness  </vt:lpstr>
      <vt:lpstr>Required: Multiple Measures  of Educator Effectiveness</vt:lpstr>
      <vt:lpstr> Defining 'Student Learning and Growth'  </vt:lpstr>
      <vt:lpstr>Learning and Growth Measure:  The Basics</vt:lpstr>
      <vt:lpstr>Local Decisions that Influence the Student Learning and Growth  Factor and Rating</vt:lpstr>
      <vt:lpstr>What Is An 'SLO'?</vt:lpstr>
      <vt:lpstr>Clarifying 'SLO'</vt:lpstr>
      <vt:lpstr>What is an SLO?</vt:lpstr>
      <vt:lpstr>The Application of the SLO in a PEPG System</vt:lpstr>
      <vt:lpstr>Student Learning and Growth  (SLG) Target Contrasted with Individual Education Plan (IEP)</vt:lpstr>
      <vt:lpstr>PowerPoint Presentation</vt:lpstr>
      <vt:lpstr>PowerPoint Presentation</vt:lpstr>
      <vt:lpstr>PowerPoint Presentation</vt:lpstr>
      <vt:lpstr>The (In)Advisability of using an IEP Goal  as a Measure of Teacher Effectiveness</vt:lpstr>
      <vt:lpstr>Special Considerations  for  Special Educators</vt:lpstr>
      <vt:lpstr>Special Considerationsfor  Special Educators</vt:lpstr>
      <vt:lpstr>Teacher of Record: Definitions</vt:lpstr>
      <vt:lpstr>Teacher of Record: Criteria</vt:lpstr>
      <vt:lpstr>Attribution of Student Growth Measures to More Than One Teacher</vt:lpstr>
      <vt:lpstr>Collective Measures</vt:lpstr>
      <vt:lpstr>Special Considerations for  Special Educators</vt:lpstr>
      <vt:lpstr>Example of  Differentiated Growth Target</vt:lpstr>
      <vt:lpstr>Special Considerations for  Special Educators</vt:lpstr>
      <vt:lpstr>Special Considerations for  Special Educators</vt:lpstr>
      <vt:lpstr>Illustration: Changes to Instructional Cohort</vt:lpstr>
      <vt:lpstr>Special Considerations for  Special Educators</vt:lpstr>
      <vt:lpstr>PowerPoint Presentation</vt:lpstr>
      <vt:lpstr>Recommendations</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State of Maine</dc:creator>
  <cp:lastModifiedBy>Gribben, Emily</cp:lastModifiedBy>
  <cp:revision>708</cp:revision>
  <cp:lastPrinted>2014-10-27T19:20:15Z</cp:lastPrinted>
  <dcterms:created xsi:type="dcterms:W3CDTF">2012-04-20T13:16:11Z</dcterms:created>
  <dcterms:modified xsi:type="dcterms:W3CDTF">2018-09-25T20:26:40Z</dcterms:modified>
</cp:coreProperties>
</file>