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858000" cy="9144000"/>
  <p:embeddedFontLst>
    <p:embeddedFont>
      <p:font typeface="Roboto" panose="02000000000000000000" pitchFamily="2" charset="0"/>
      <p:regular r:id="rId18"/>
      <p:bold r:id="rId19"/>
      <p:italic r:id="rId20"/>
      <p:boldItalic r:id="rId21"/>
    </p:embeddedFont>
    <p:embeddedFont>
      <p:font typeface="Roboto Slab" panose="020F0502020204030204" pitchFamily="2" charset="0"/>
      <p:regular r:id="rId22"/>
      <p:bold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8" d="100"/>
          <a:sy n="138" d="100"/>
        </p:scale>
        <p:origin x="834"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db4ca5a1c_0_2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db4ca5a1c_0_2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6db4ca5a1c_0_2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6db4ca5a1c_0_2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6db4ca5a1c_0_2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6db4ca5a1c_0_2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6db4ca5a1c_0_2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6db4ca5a1c_0_2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6db4ca5a1c_1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6db4ca5a1c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6db4ca5a1c_1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6db4ca5a1c_1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6db4ca5a1c_0_1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6db4ca5a1c_0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6db4ca5a1c_0_1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6db4ca5a1c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6db4ca5a1c_0_1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6db4ca5a1c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6db4ca5a1c_0_1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6db4ca5a1c_0_1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6db4ca5a1c_0_1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6db4ca5a1c_0_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6db4ca5a1c_0_2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6db4ca5a1c_0_2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6db4ca5a1c_0_2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6db4ca5a1c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6db4ca5a1c_0_2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6db4ca5a1c_0_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1524800" y="672606"/>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txBody>
          <a:bodyPr/>
          <a:lstStyle/>
          <a:p>
            <a:endParaRPr lang="en-US"/>
          </a:p>
        </p:txBody>
      </p:sp>
      <p:sp>
        <p:nvSpPr>
          <p:cNvPr id="11" name="Google Shape;11;p2"/>
          <p:cNvSpPr/>
          <p:nvPr/>
        </p:nvSpPr>
        <p:spPr>
          <a:xfrm rot="10800000">
            <a:off x="6537563" y="33429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txBody>
          <a:bodyPr/>
          <a:lstStyle/>
          <a:p>
            <a:endParaRPr lang="en-US"/>
          </a:p>
        </p:txBody>
      </p:sp>
      <p:cxnSp>
        <p:nvCxnSpPr>
          <p:cNvPr id="12" name="Google Shape;12;p2"/>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3" name="Google Shape;13;p2"/>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4" name="Google Shape;14;p2"/>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a:endParaRPr/>
          </a:p>
        </p:txBody>
      </p:sp>
      <p:sp>
        <p:nvSpPr>
          <p:cNvPr id="15" name="Google Shape;15;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1"/>
          <p:cNvSpPr txBox="1">
            <a:spLocks noGrp="1"/>
          </p:cNvSpPr>
          <p:nvPr>
            <p:ph type="title" hasCustomPrompt="1"/>
          </p:nvPr>
        </p:nvSpPr>
        <p:spPr>
          <a:xfrm>
            <a:off x="387900" y="1152450"/>
            <a:ext cx="8368200" cy="15384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a:spLocks noGrp="1"/>
          </p:cNvSpPr>
          <p:nvPr>
            <p:ph type="body" idx="1"/>
          </p:nvPr>
        </p:nvSpPr>
        <p:spPr>
          <a:xfrm>
            <a:off x="387900" y="2919450"/>
            <a:ext cx="8368200" cy="10716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6" name="Google Shape;56;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8" name="Google Shape;18;p3"/>
          <p:cNvSpPr txBox="1">
            <a:spLocks noGrp="1"/>
          </p:cNvSpPr>
          <p:nvPr>
            <p:ph type="title"/>
          </p:nvPr>
        </p:nvSpPr>
        <p:spPr>
          <a:xfrm>
            <a:off x="480750" y="1764950"/>
            <a:ext cx="8222100" cy="907500"/>
          </a:xfrm>
          <a:prstGeom prst="rect">
            <a:avLst/>
          </a:prstGeom>
        </p:spPr>
        <p:txBody>
          <a:bodyPr spcFirstLastPara="1" wrap="square" lIns="91425" tIns="91425" rIns="91425" bIns="91425" anchor="b"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2" name="Google Shape;22;p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3" name="Google Shape;23;p4"/>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7" name="Google Shape;27;p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8" name="Google Shape;28;p5"/>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0" name="Google Shape;30;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3" name="Google Shape;33;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w="38100" cap="flat" cmpd="sng">
            <a:solidFill>
              <a:schemeClr val="accent4"/>
            </a:solidFill>
            <a:prstDash val="solid"/>
            <a:round/>
            <a:headEnd type="none" w="sm" len="sm"/>
            <a:tailEnd type="none" w="sm" len="sm"/>
          </a:ln>
        </p:spPr>
      </p:cxnSp>
      <p:sp>
        <p:nvSpPr>
          <p:cNvPr id="36" name="Google Shape;36;p7"/>
          <p:cNvSpPr txBox="1">
            <a:spLocks noGrp="1"/>
          </p:cNvSpPr>
          <p:nvPr>
            <p:ph type="title"/>
          </p:nvPr>
        </p:nvSpPr>
        <p:spPr>
          <a:xfrm>
            <a:off x="3879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7" name="Google Shape;37;p7"/>
          <p:cNvSpPr txBox="1">
            <a:spLocks noGrp="1"/>
          </p:cNvSpPr>
          <p:nvPr>
            <p:ph type="body" idx="1"/>
          </p:nvPr>
        </p:nvSpPr>
        <p:spPr>
          <a:xfrm>
            <a:off x="387900" y="1594025"/>
            <a:ext cx="2808000" cy="26811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8" name="Google Shape;3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1" name="Google Shape;41;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4" name="Google Shape;44;p9"/>
          <p:cNvCxnSpPr/>
          <p:nvPr/>
        </p:nvCxnSpPr>
        <p:spPr>
          <a:xfrm>
            <a:off x="5029675" y="4495503"/>
            <a:ext cx="540900" cy="0"/>
          </a:xfrm>
          <a:prstGeom prst="straightConnector1">
            <a:avLst/>
          </a:prstGeom>
          <a:noFill/>
          <a:ln w="38100" cap="flat" cmpd="sng">
            <a:solidFill>
              <a:schemeClr val="accent5"/>
            </a:solidFill>
            <a:prstDash val="solid"/>
            <a:round/>
            <a:headEnd type="none" w="sm" len="sm"/>
            <a:tailEnd type="none" w="sm" len="sm"/>
          </a:ln>
        </p:spPr>
      </p:cxnSp>
      <p:sp>
        <p:nvSpPr>
          <p:cNvPr id="45" name="Google Shape;45;p9"/>
          <p:cNvSpPr txBox="1">
            <a:spLocks noGrp="1"/>
          </p:cNvSpPr>
          <p:nvPr>
            <p:ph type="title"/>
          </p:nvPr>
        </p:nvSpPr>
        <p:spPr>
          <a:xfrm>
            <a:off x="265500" y="1209075"/>
            <a:ext cx="4045200" cy="1506300"/>
          </a:xfrm>
          <a:prstGeom prst="rect">
            <a:avLst/>
          </a:prstGeom>
        </p:spPr>
        <p:txBody>
          <a:bodyPr spcFirstLastPara="1" wrap="square" lIns="91425" tIns="91425" rIns="91425" bIns="91425" anchor="b" anchorCtr="0">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6" name="Google Shape;46;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a:endParaRPr/>
          </a:p>
        </p:txBody>
      </p:sp>
      <p:sp>
        <p:nvSpPr>
          <p:cNvPr id="47" name="Google Shape;47;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8" name="Google Shape;4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9"/>
        <p:cNvGrpSpPr/>
        <p:nvPr/>
      </p:nvGrpSpPr>
      <p:grpSpPr>
        <a:xfrm>
          <a:off x="0" y="0"/>
          <a:ext cx="0" cy="0"/>
          <a:chOff x="0" y="0"/>
          <a:chExt cx="0" cy="0"/>
        </a:xfrm>
      </p:grpSpPr>
      <p:sp>
        <p:nvSpPr>
          <p:cNvPr id="50" name="Google Shape;50;p10"/>
          <p:cNvSpPr txBox="1">
            <a:spLocks noGrp="1"/>
          </p:cNvSpPr>
          <p:nvPr>
            <p:ph type="body" idx="1"/>
          </p:nvPr>
        </p:nvSpPr>
        <p:spPr>
          <a:xfrm>
            <a:off x="319500" y="423372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a:endParaRPr/>
          </a:p>
        </p:txBody>
      </p:sp>
      <p:sp>
        <p:nvSpPr>
          <p:cNvPr id="51" name="Google Shape;51;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rina">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marL="914400" lvl="1"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3"/>
          <p:cNvSpPr txBox="1">
            <a:spLocks noGrp="1"/>
          </p:cNvSpPr>
          <p:nvPr>
            <p:ph type="ctrTitle"/>
          </p:nvPr>
        </p:nvSpPr>
        <p:spPr>
          <a:xfrm>
            <a:off x="1680300" y="793550"/>
            <a:ext cx="5783400" cy="1521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Using Document Shuffles</a:t>
            </a:r>
            <a:endParaRPr/>
          </a:p>
        </p:txBody>
      </p:sp>
      <p:sp>
        <p:nvSpPr>
          <p:cNvPr id="64" name="Google Shape;64;p13"/>
          <p:cNvSpPr txBox="1">
            <a:spLocks noGrp="1"/>
          </p:cNvSpPr>
          <p:nvPr>
            <p:ph type="subTitle" idx="1"/>
          </p:nvPr>
        </p:nvSpPr>
        <p:spPr>
          <a:xfrm>
            <a:off x="1759000" y="2940150"/>
            <a:ext cx="5704500" cy="424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Jamie Karaffa (jkaraffa@rsu16.org)</a:t>
            </a:r>
            <a:endParaRPr/>
          </a:p>
          <a:p>
            <a:pPr marL="0" lvl="0" indent="0" algn="ctr" rtl="0">
              <a:spcBef>
                <a:spcPts val="0"/>
              </a:spcBef>
              <a:spcAft>
                <a:spcPts val="0"/>
              </a:spcAft>
              <a:buNone/>
            </a:pPr>
            <a:r>
              <a:rPr lang="en"/>
              <a:t>8th Grade Social Studies Teacher</a:t>
            </a:r>
            <a:endParaRPr/>
          </a:p>
          <a:p>
            <a:pPr marL="0" lvl="0" indent="0" algn="ctr" rtl="0">
              <a:spcBef>
                <a:spcPts val="0"/>
              </a:spcBef>
              <a:spcAft>
                <a:spcPts val="0"/>
              </a:spcAft>
              <a:buNone/>
            </a:pPr>
            <a:r>
              <a:rPr lang="en"/>
              <a:t>Bruce M. Whittier Middle School</a:t>
            </a:r>
            <a:endParaRPr/>
          </a:p>
          <a:p>
            <a:pPr marL="0" lvl="0" indent="0" algn="ctr" rtl="0">
              <a:spcBef>
                <a:spcPts val="0"/>
              </a:spcBef>
              <a:spcAft>
                <a:spcPts val="0"/>
              </a:spcAft>
              <a:buNone/>
            </a:pPr>
            <a:r>
              <a:rPr lang="en"/>
              <a:t>Poland, Maine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2"/>
          <p:cNvSpPr txBox="1">
            <a:spLocks noGrp="1"/>
          </p:cNvSpPr>
          <p:nvPr>
            <p:ph type="title"/>
          </p:nvPr>
        </p:nvSpPr>
        <p:spPr>
          <a:xfrm>
            <a:off x="387900" y="555600"/>
            <a:ext cx="37821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000"/>
              <a:t>What’s Going On?</a:t>
            </a:r>
            <a:endParaRPr sz="3000"/>
          </a:p>
        </p:txBody>
      </p:sp>
      <p:sp>
        <p:nvSpPr>
          <p:cNvPr id="128" name="Google Shape;128;p22"/>
          <p:cNvSpPr txBox="1">
            <a:spLocks noGrp="1"/>
          </p:cNvSpPr>
          <p:nvPr>
            <p:ph type="body" idx="1"/>
          </p:nvPr>
        </p:nvSpPr>
        <p:spPr>
          <a:xfrm>
            <a:off x="387900" y="1594025"/>
            <a:ext cx="3199200" cy="268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t>Typical Student Response</a:t>
            </a:r>
            <a:endParaRPr sz="1800"/>
          </a:p>
          <a:p>
            <a:pPr marL="0" lvl="0" indent="0" algn="l" rtl="0">
              <a:spcBef>
                <a:spcPts val="1600"/>
              </a:spcBef>
              <a:spcAft>
                <a:spcPts val="0"/>
              </a:spcAft>
              <a:buNone/>
            </a:pPr>
            <a:r>
              <a:rPr lang="en" sz="1400"/>
              <a:t>-Woman is angry at the men and trying to stop them  from shooting</a:t>
            </a:r>
            <a:endParaRPr sz="1400"/>
          </a:p>
          <a:p>
            <a:pPr marL="0" lvl="0" indent="0" algn="l" rtl="0">
              <a:spcBef>
                <a:spcPts val="1600"/>
              </a:spcBef>
              <a:spcAft>
                <a:spcPts val="0"/>
              </a:spcAft>
              <a:buNone/>
            </a:pPr>
            <a:r>
              <a:rPr lang="en" sz="1400"/>
              <a:t>-Men are angry at the woman and want her to get out of the way </a:t>
            </a:r>
            <a:endParaRPr sz="1400"/>
          </a:p>
          <a:p>
            <a:pPr marL="0" lvl="0" indent="0" algn="l" rtl="0">
              <a:spcBef>
                <a:spcPts val="1600"/>
              </a:spcBef>
              <a:spcAft>
                <a:spcPts val="0"/>
              </a:spcAft>
              <a:buNone/>
            </a:pPr>
            <a:r>
              <a:rPr lang="en" sz="1400"/>
              <a:t>-Woman is cleaning the cannon</a:t>
            </a:r>
            <a:endParaRPr sz="1400"/>
          </a:p>
          <a:p>
            <a:pPr marL="0" lvl="0" indent="0" algn="l" rtl="0">
              <a:spcBef>
                <a:spcPts val="1600"/>
              </a:spcBef>
              <a:spcAft>
                <a:spcPts val="1600"/>
              </a:spcAft>
              <a:buNone/>
            </a:pPr>
            <a:r>
              <a:rPr lang="en" sz="1400"/>
              <a:t>-Woman is loading the cannon</a:t>
            </a:r>
            <a:endParaRPr sz="1400"/>
          </a:p>
        </p:txBody>
      </p:sp>
      <p:pic>
        <p:nvPicPr>
          <p:cNvPr id="129" name="Google Shape;129;p22"/>
          <p:cNvPicPr preferRelativeResize="0"/>
          <p:nvPr/>
        </p:nvPicPr>
        <p:blipFill>
          <a:blip r:embed="rId3">
            <a:alphaModFix/>
          </a:blip>
          <a:stretch>
            <a:fillRect/>
          </a:stretch>
        </p:blipFill>
        <p:spPr>
          <a:xfrm>
            <a:off x="3860700" y="977375"/>
            <a:ext cx="5130900" cy="36398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3"/>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Student Assumptions</a:t>
            </a:r>
            <a:endParaRPr/>
          </a:p>
        </p:txBody>
      </p:sp>
      <p:pic>
        <p:nvPicPr>
          <p:cNvPr id="135" name="Google Shape;135;p23"/>
          <p:cNvPicPr preferRelativeResize="0"/>
          <p:nvPr/>
        </p:nvPicPr>
        <p:blipFill>
          <a:blip r:embed="rId3">
            <a:alphaModFix/>
          </a:blip>
          <a:stretch>
            <a:fillRect/>
          </a:stretch>
        </p:blipFill>
        <p:spPr>
          <a:xfrm>
            <a:off x="701300" y="1400875"/>
            <a:ext cx="4096876" cy="3203975"/>
          </a:xfrm>
          <a:prstGeom prst="rect">
            <a:avLst/>
          </a:prstGeom>
          <a:noFill/>
          <a:ln>
            <a:noFill/>
          </a:ln>
        </p:spPr>
      </p:pic>
      <p:pic>
        <p:nvPicPr>
          <p:cNvPr id="136" name="Google Shape;136;p23"/>
          <p:cNvPicPr preferRelativeResize="0"/>
          <p:nvPr/>
        </p:nvPicPr>
        <p:blipFill>
          <a:blip r:embed="rId4">
            <a:alphaModFix/>
          </a:blip>
          <a:stretch>
            <a:fillRect/>
          </a:stretch>
        </p:blipFill>
        <p:spPr>
          <a:xfrm>
            <a:off x="4919201" y="1405450"/>
            <a:ext cx="4041024" cy="319482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4"/>
          <p:cNvSpPr txBox="1">
            <a:spLocks noGrp="1"/>
          </p:cNvSpPr>
          <p:nvPr>
            <p:ph type="title"/>
          </p:nvPr>
        </p:nvSpPr>
        <p:spPr>
          <a:xfrm>
            <a:off x="112125" y="105475"/>
            <a:ext cx="7905000" cy="737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000"/>
              <a:t>Questions to further class discussion</a:t>
            </a:r>
            <a:endParaRPr sz="3000"/>
          </a:p>
        </p:txBody>
      </p:sp>
      <p:sp>
        <p:nvSpPr>
          <p:cNvPr id="142" name="Google Shape;142;p24"/>
          <p:cNvSpPr txBox="1">
            <a:spLocks noGrp="1"/>
          </p:cNvSpPr>
          <p:nvPr>
            <p:ph type="body" idx="1"/>
          </p:nvPr>
        </p:nvSpPr>
        <p:spPr>
          <a:xfrm>
            <a:off x="112125" y="1552125"/>
            <a:ext cx="2776200" cy="303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t>What time period? How do you know?</a:t>
            </a:r>
            <a:endParaRPr sz="1800"/>
          </a:p>
          <a:p>
            <a:pPr marL="0" lvl="0" indent="0" algn="l" rtl="0">
              <a:spcBef>
                <a:spcPts val="1600"/>
              </a:spcBef>
              <a:spcAft>
                <a:spcPts val="0"/>
              </a:spcAft>
              <a:buNone/>
            </a:pPr>
            <a:endParaRPr sz="1800"/>
          </a:p>
          <a:p>
            <a:pPr marL="0" lvl="0" indent="0" algn="l" rtl="0">
              <a:spcBef>
                <a:spcPts val="1600"/>
              </a:spcBef>
              <a:spcAft>
                <a:spcPts val="0"/>
              </a:spcAft>
              <a:buNone/>
            </a:pPr>
            <a:r>
              <a:rPr lang="en" sz="1800"/>
              <a:t>What are the facial expressions telling us in this picture?</a:t>
            </a:r>
            <a:endParaRPr sz="1800"/>
          </a:p>
          <a:p>
            <a:pPr marL="0" lvl="0" indent="0" algn="l" rtl="0">
              <a:spcBef>
                <a:spcPts val="1600"/>
              </a:spcBef>
              <a:spcAft>
                <a:spcPts val="1600"/>
              </a:spcAft>
              <a:buNone/>
            </a:pPr>
            <a:endParaRPr sz="1800"/>
          </a:p>
        </p:txBody>
      </p:sp>
      <p:pic>
        <p:nvPicPr>
          <p:cNvPr id="143" name="Google Shape;143;p24"/>
          <p:cNvPicPr preferRelativeResize="0"/>
          <p:nvPr/>
        </p:nvPicPr>
        <p:blipFill>
          <a:blip r:embed="rId3">
            <a:alphaModFix/>
          </a:blip>
          <a:stretch>
            <a:fillRect/>
          </a:stretch>
        </p:blipFill>
        <p:spPr>
          <a:xfrm>
            <a:off x="6165575" y="1307675"/>
            <a:ext cx="2676175" cy="2676175"/>
          </a:xfrm>
          <a:prstGeom prst="rect">
            <a:avLst/>
          </a:prstGeom>
          <a:noFill/>
          <a:ln>
            <a:noFill/>
          </a:ln>
        </p:spPr>
      </p:pic>
      <p:pic>
        <p:nvPicPr>
          <p:cNvPr id="144" name="Google Shape;144;p24"/>
          <p:cNvPicPr preferRelativeResize="0"/>
          <p:nvPr/>
        </p:nvPicPr>
        <p:blipFill>
          <a:blip r:embed="rId4">
            <a:alphaModFix/>
          </a:blip>
          <a:stretch>
            <a:fillRect/>
          </a:stretch>
        </p:blipFill>
        <p:spPr>
          <a:xfrm>
            <a:off x="3011876" y="980475"/>
            <a:ext cx="2561988" cy="333058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5"/>
          <p:cNvSpPr txBox="1">
            <a:spLocks noGrp="1"/>
          </p:cNvSpPr>
          <p:nvPr>
            <p:ph type="title"/>
          </p:nvPr>
        </p:nvSpPr>
        <p:spPr>
          <a:xfrm>
            <a:off x="387900" y="555600"/>
            <a:ext cx="77859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000"/>
              <a:t>What Words Stand Out To You?</a:t>
            </a:r>
            <a:endParaRPr sz="3000"/>
          </a:p>
        </p:txBody>
      </p:sp>
      <p:sp>
        <p:nvSpPr>
          <p:cNvPr id="150" name="Google Shape;150;p25"/>
          <p:cNvSpPr txBox="1">
            <a:spLocks noGrp="1"/>
          </p:cNvSpPr>
          <p:nvPr>
            <p:ph type="body" idx="1"/>
          </p:nvPr>
        </p:nvSpPr>
        <p:spPr>
          <a:xfrm>
            <a:off x="387900" y="2001725"/>
            <a:ext cx="8397600" cy="2736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i="1">
                <a:solidFill>
                  <a:srgbClr val="FFFFFF"/>
                </a:solidFill>
                <a:latin typeface="Arial"/>
                <a:ea typeface="Arial"/>
                <a:cs typeface="Arial"/>
                <a:sym typeface="Arial"/>
              </a:rPr>
              <a:t>“Having undertaken for the Glory of God and advancement of the Christian Faith and Honour of our King and Country, a Voyage to plant the First Colony in the Northern Parts of Virginia, do by these presents solemnly and mutually in the presence of God and one of another, Covenant and Combine ourselves together in a Civil Body Politic…”</a:t>
            </a:r>
            <a:endParaRPr sz="1800"/>
          </a:p>
        </p:txBody>
      </p:sp>
      <p:sp>
        <p:nvSpPr>
          <p:cNvPr id="151" name="Google Shape;151;p25"/>
          <p:cNvSpPr txBox="1"/>
          <p:nvPr/>
        </p:nvSpPr>
        <p:spPr>
          <a:xfrm>
            <a:off x="253300" y="1820550"/>
            <a:ext cx="3168300" cy="273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6"/>
          <p:cNvSpPr txBox="1">
            <a:spLocks noGrp="1"/>
          </p:cNvSpPr>
          <p:nvPr>
            <p:ph type="title"/>
          </p:nvPr>
        </p:nvSpPr>
        <p:spPr>
          <a:xfrm>
            <a:off x="387900" y="351275"/>
            <a:ext cx="7899300" cy="696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How To Use Documents as an Introduction to a Topic</a:t>
            </a:r>
            <a:endParaRPr/>
          </a:p>
        </p:txBody>
      </p:sp>
      <p:sp>
        <p:nvSpPr>
          <p:cNvPr id="157" name="Google Shape;157;p26"/>
          <p:cNvSpPr txBox="1">
            <a:spLocks noGrp="1"/>
          </p:cNvSpPr>
          <p:nvPr>
            <p:ph type="body" idx="1"/>
          </p:nvPr>
        </p:nvSpPr>
        <p:spPr>
          <a:xfrm>
            <a:off x="103250" y="1594025"/>
            <a:ext cx="3625200" cy="268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200"/>
              <a:t>Pearl Harbor Sit and Begin:</a:t>
            </a:r>
            <a:endParaRPr sz="2200"/>
          </a:p>
          <a:p>
            <a:pPr marL="0" lvl="0" indent="0" algn="l" rtl="0">
              <a:spcBef>
                <a:spcPts val="1600"/>
              </a:spcBef>
              <a:spcAft>
                <a:spcPts val="0"/>
              </a:spcAft>
              <a:buNone/>
            </a:pPr>
            <a:r>
              <a:rPr lang="en" sz="1800"/>
              <a:t>What are 5 observations you have of this photograph?</a:t>
            </a:r>
            <a:endParaRPr sz="1800"/>
          </a:p>
          <a:p>
            <a:pPr marL="0" lvl="0" indent="0" algn="l" rtl="0">
              <a:spcBef>
                <a:spcPts val="1600"/>
              </a:spcBef>
              <a:spcAft>
                <a:spcPts val="0"/>
              </a:spcAft>
              <a:buNone/>
            </a:pPr>
            <a:endParaRPr sz="800"/>
          </a:p>
          <a:p>
            <a:pPr marL="0" lvl="0" indent="0" algn="l" rtl="0">
              <a:spcBef>
                <a:spcPts val="1600"/>
              </a:spcBef>
              <a:spcAft>
                <a:spcPts val="1600"/>
              </a:spcAft>
              <a:buNone/>
            </a:pPr>
            <a:r>
              <a:rPr lang="en" sz="1800"/>
              <a:t>What is this?</a:t>
            </a:r>
            <a:endParaRPr sz="1800"/>
          </a:p>
        </p:txBody>
      </p:sp>
      <p:pic>
        <p:nvPicPr>
          <p:cNvPr id="158" name="Google Shape;158;p26"/>
          <p:cNvPicPr preferRelativeResize="0"/>
          <p:nvPr/>
        </p:nvPicPr>
        <p:blipFill>
          <a:blip r:embed="rId3">
            <a:alphaModFix/>
          </a:blip>
          <a:stretch>
            <a:fillRect/>
          </a:stretch>
        </p:blipFill>
        <p:spPr>
          <a:xfrm>
            <a:off x="3728375" y="1311275"/>
            <a:ext cx="4696946" cy="35274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7"/>
          <p:cNvSpPr txBox="1">
            <a:spLocks noGrp="1"/>
          </p:cNvSpPr>
          <p:nvPr>
            <p:ph type="title"/>
          </p:nvPr>
        </p:nvSpPr>
        <p:spPr>
          <a:xfrm>
            <a:off x="387900" y="351275"/>
            <a:ext cx="7899300" cy="696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How To Use Documents as an Introduction to a Topic</a:t>
            </a:r>
            <a:endParaRPr/>
          </a:p>
        </p:txBody>
      </p:sp>
      <p:sp>
        <p:nvSpPr>
          <p:cNvPr id="164" name="Google Shape;164;p27"/>
          <p:cNvSpPr txBox="1">
            <a:spLocks noGrp="1"/>
          </p:cNvSpPr>
          <p:nvPr>
            <p:ph type="body" idx="1"/>
          </p:nvPr>
        </p:nvSpPr>
        <p:spPr>
          <a:xfrm>
            <a:off x="387900" y="1594025"/>
            <a:ext cx="3174000" cy="268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t>Japanese Internment Sit and Begin:</a:t>
            </a:r>
            <a:endParaRPr sz="1800"/>
          </a:p>
          <a:p>
            <a:pPr marL="0" lvl="0" indent="0" algn="l" rtl="0">
              <a:spcBef>
                <a:spcPts val="1600"/>
              </a:spcBef>
              <a:spcAft>
                <a:spcPts val="0"/>
              </a:spcAft>
              <a:buNone/>
            </a:pPr>
            <a:r>
              <a:rPr lang="en" sz="1100">
                <a:solidFill>
                  <a:srgbClr val="FFFFFF"/>
                </a:solidFill>
                <a:latin typeface="Arial"/>
                <a:ea typeface="Arial"/>
                <a:cs typeface="Arial"/>
                <a:sym typeface="Arial"/>
              </a:rPr>
              <a:t>In what country was this photograph taken? Around what year? What’s your evidence?</a:t>
            </a:r>
            <a:endParaRPr sz="1100">
              <a:solidFill>
                <a:srgbClr val="FFFFFF"/>
              </a:solidFill>
              <a:latin typeface="Arial"/>
              <a:ea typeface="Arial"/>
              <a:cs typeface="Arial"/>
              <a:sym typeface="Arial"/>
            </a:endParaRPr>
          </a:p>
          <a:p>
            <a:pPr marL="1371600" lvl="0" indent="0" algn="l" rtl="0">
              <a:spcBef>
                <a:spcPts val="0"/>
              </a:spcBef>
              <a:spcAft>
                <a:spcPts val="0"/>
              </a:spcAft>
              <a:buNone/>
            </a:pPr>
            <a:endParaRPr sz="1100">
              <a:solidFill>
                <a:srgbClr val="FFFFFF"/>
              </a:solidFill>
              <a:latin typeface="Arial"/>
              <a:ea typeface="Arial"/>
              <a:cs typeface="Arial"/>
              <a:sym typeface="Arial"/>
            </a:endParaRPr>
          </a:p>
          <a:p>
            <a:pPr marL="0" lvl="0" indent="0" algn="l" rtl="0">
              <a:spcBef>
                <a:spcPts val="0"/>
              </a:spcBef>
              <a:spcAft>
                <a:spcPts val="0"/>
              </a:spcAft>
              <a:buNone/>
            </a:pPr>
            <a:r>
              <a:rPr lang="en" sz="1100">
                <a:solidFill>
                  <a:srgbClr val="FFFFFF"/>
                </a:solidFill>
                <a:latin typeface="Arial"/>
                <a:ea typeface="Arial"/>
                <a:cs typeface="Arial"/>
                <a:sym typeface="Arial"/>
              </a:rPr>
              <a:t>What kind of business is pictured in this photograph? Who owns it? </a:t>
            </a:r>
            <a:endParaRPr sz="1100">
              <a:solidFill>
                <a:srgbClr val="FFFFFF"/>
              </a:solidFill>
              <a:latin typeface="Arial"/>
              <a:ea typeface="Arial"/>
              <a:cs typeface="Arial"/>
              <a:sym typeface="Arial"/>
            </a:endParaRPr>
          </a:p>
          <a:p>
            <a:pPr marL="0" lvl="0" indent="0" algn="l" rtl="0">
              <a:spcBef>
                <a:spcPts val="0"/>
              </a:spcBef>
              <a:spcAft>
                <a:spcPts val="0"/>
              </a:spcAft>
              <a:buNone/>
            </a:pPr>
            <a:endParaRPr sz="1100">
              <a:solidFill>
                <a:srgbClr val="FFFFFF"/>
              </a:solidFill>
              <a:latin typeface="Arial"/>
              <a:ea typeface="Arial"/>
              <a:cs typeface="Arial"/>
              <a:sym typeface="Arial"/>
            </a:endParaRPr>
          </a:p>
          <a:p>
            <a:pPr marL="0" lvl="0" indent="0" algn="l" rtl="0">
              <a:spcBef>
                <a:spcPts val="0"/>
              </a:spcBef>
              <a:spcAft>
                <a:spcPts val="0"/>
              </a:spcAft>
              <a:buNone/>
            </a:pPr>
            <a:r>
              <a:rPr lang="en" sz="1100">
                <a:solidFill>
                  <a:srgbClr val="FFFFFF"/>
                </a:solidFill>
                <a:latin typeface="Arial"/>
                <a:ea typeface="Arial"/>
                <a:cs typeface="Arial"/>
                <a:sym typeface="Arial"/>
              </a:rPr>
              <a:t>Why do you think the business has been sold?</a:t>
            </a:r>
            <a:endParaRPr sz="1100">
              <a:solidFill>
                <a:srgbClr val="FFFFFF"/>
              </a:solidFill>
              <a:latin typeface="Arial"/>
              <a:ea typeface="Arial"/>
              <a:cs typeface="Arial"/>
              <a:sym typeface="Arial"/>
            </a:endParaRPr>
          </a:p>
          <a:p>
            <a:pPr marL="1371600" lvl="0" indent="0" algn="l" rtl="0">
              <a:spcBef>
                <a:spcPts val="0"/>
              </a:spcBef>
              <a:spcAft>
                <a:spcPts val="0"/>
              </a:spcAft>
              <a:buNone/>
            </a:pPr>
            <a:endParaRPr sz="1100">
              <a:solidFill>
                <a:srgbClr val="FFFFFF"/>
              </a:solidFill>
              <a:latin typeface="Arial"/>
              <a:ea typeface="Arial"/>
              <a:cs typeface="Arial"/>
              <a:sym typeface="Arial"/>
            </a:endParaRPr>
          </a:p>
          <a:p>
            <a:pPr marL="0" lvl="0" indent="0" algn="l" rtl="0">
              <a:spcBef>
                <a:spcPts val="0"/>
              </a:spcBef>
              <a:spcAft>
                <a:spcPts val="0"/>
              </a:spcAft>
              <a:buNone/>
            </a:pPr>
            <a:r>
              <a:rPr lang="en" sz="1100">
                <a:solidFill>
                  <a:srgbClr val="FFFFFF"/>
                </a:solidFill>
                <a:latin typeface="Arial"/>
                <a:ea typeface="Arial"/>
                <a:cs typeface="Arial"/>
                <a:sym typeface="Arial"/>
              </a:rPr>
              <a:t>Why would someone create a sign that says “I am an American” and post it outside of a business?</a:t>
            </a:r>
            <a:endParaRPr sz="1100">
              <a:solidFill>
                <a:srgbClr val="FFFFFF"/>
              </a:solidFill>
              <a:latin typeface="Arial"/>
              <a:ea typeface="Arial"/>
              <a:cs typeface="Arial"/>
              <a:sym typeface="Arial"/>
            </a:endParaRPr>
          </a:p>
          <a:p>
            <a:pPr marL="0" lvl="0" indent="0" algn="l" rtl="0">
              <a:spcBef>
                <a:spcPts val="0"/>
              </a:spcBef>
              <a:spcAft>
                <a:spcPts val="1600"/>
              </a:spcAft>
              <a:buNone/>
            </a:pPr>
            <a:endParaRPr sz="1400"/>
          </a:p>
        </p:txBody>
      </p:sp>
      <p:pic>
        <p:nvPicPr>
          <p:cNvPr id="165" name="Google Shape;165;p27"/>
          <p:cNvPicPr preferRelativeResize="0"/>
          <p:nvPr/>
        </p:nvPicPr>
        <p:blipFill>
          <a:blip r:embed="rId3">
            <a:alphaModFix/>
          </a:blip>
          <a:stretch>
            <a:fillRect/>
          </a:stretch>
        </p:blipFill>
        <p:spPr>
          <a:xfrm>
            <a:off x="3714300" y="1200575"/>
            <a:ext cx="4886495" cy="37905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4"/>
          <p:cNvSpPr txBox="1">
            <a:spLocks noGrp="1"/>
          </p:cNvSpPr>
          <p:nvPr>
            <p:ph type="title"/>
          </p:nvPr>
        </p:nvSpPr>
        <p:spPr>
          <a:xfrm>
            <a:off x="387900" y="395300"/>
            <a:ext cx="5119800" cy="4388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“I could not start my course with the first event to be covered in curriculum. Instead I needed to teach my students how to think historically.”</a:t>
            </a:r>
            <a:endParaRPr/>
          </a:p>
          <a:p>
            <a:pPr marL="0" lvl="0" indent="0" algn="l" rtl="0">
              <a:spcBef>
                <a:spcPts val="0"/>
              </a:spcBef>
              <a:spcAft>
                <a:spcPts val="0"/>
              </a:spcAft>
              <a:buNone/>
            </a:pPr>
            <a:endParaRPr/>
          </a:p>
          <a:p>
            <a:pPr marL="0" lvl="0" indent="0" algn="l" rtl="0">
              <a:spcBef>
                <a:spcPts val="0"/>
              </a:spcBef>
              <a:spcAft>
                <a:spcPts val="0"/>
              </a:spcAft>
              <a:buNone/>
            </a:pPr>
            <a:r>
              <a:rPr lang="en"/>
              <a:t>							</a:t>
            </a:r>
            <a:endParaRPr sz="1800"/>
          </a:p>
        </p:txBody>
      </p:sp>
      <p:sp>
        <p:nvSpPr>
          <p:cNvPr id="70" name="Google Shape;70;p14"/>
          <p:cNvSpPr txBox="1"/>
          <p:nvPr/>
        </p:nvSpPr>
        <p:spPr>
          <a:xfrm>
            <a:off x="152400" y="2571750"/>
            <a:ext cx="8915400" cy="58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71" name="Google Shape;71;p14"/>
          <p:cNvPicPr preferRelativeResize="0"/>
          <p:nvPr/>
        </p:nvPicPr>
        <p:blipFill>
          <a:blip r:embed="rId3">
            <a:alphaModFix/>
          </a:blip>
          <a:stretch>
            <a:fillRect/>
          </a:stretch>
        </p:blipFill>
        <p:spPr>
          <a:xfrm>
            <a:off x="6073025" y="1304650"/>
            <a:ext cx="2476500" cy="31146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What is a Document Shuffle?</a:t>
            </a:r>
            <a:endParaRPr/>
          </a:p>
        </p:txBody>
      </p:sp>
      <p:sp>
        <p:nvSpPr>
          <p:cNvPr id="77" name="Google Shape;77;p15"/>
          <p:cNvSpPr txBox="1">
            <a:spLocks noGrp="1"/>
          </p:cNvSpPr>
          <p:nvPr>
            <p:ph type="body" idx="1"/>
          </p:nvPr>
        </p:nvSpPr>
        <p:spPr>
          <a:xfrm>
            <a:off x="387900" y="1489825"/>
            <a:ext cx="4276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-Collection of primary sources</a:t>
            </a:r>
            <a:endParaRPr/>
          </a:p>
          <a:p>
            <a:pPr marL="0" lvl="0" indent="0" algn="l" rtl="0">
              <a:spcBef>
                <a:spcPts val="1600"/>
              </a:spcBef>
              <a:spcAft>
                <a:spcPts val="0"/>
              </a:spcAft>
              <a:buNone/>
            </a:pPr>
            <a:r>
              <a:rPr lang="en"/>
              <a:t>-Usually post them around the room</a:t>
            </a:r>
            <a:endParaRPr/>
          </a:p>
          <a:p>
            <a:pPr marL="0" lvl="0" indent="0" algn="l" rtl="0">
              <a:spcBef>
                <a:spcPts val="1600"/>
              </a:spcBef>
              <a:spcAft>
                <a:spcPts val="0"/>
              </a:spcAft>
              <a:buNone/>
            </a:pPr>
            <a:r>
              <a:rPr lang="en"/>
              <a:t>-Students get handout to guide them </a:t>
            </a:r>
            <a:endParaRPr/>
          </a:p>
          <a:p>
            <a:pPr marL="0" lvl="0" indent="0" algn="l" rtl="0">
              <a:spcBef>
                <a:spcPts val="1600"/>
              </a:spcBef>
              <a:spcAft>
                <a:spcPts val="0"/>
              </a:spcAft>
              <a:buNone/>
            </a:pPr>
            <a:r>
              <a:rPr lang="en"/>
              <a:t>-Students work in groups of 2-3</a:t>
            </a:r>
            <a:endParaRPr/>
          </a:p>
          <a:p>
            <a:pPr marL="0" lvl="0" indent="0" algn="l" rtl="0">
              <a:spcBef>
                <a:spcPts val="1600"/>
              </a:spcBef>
              <a:spcAft>
                <a:spcPts val="0"/>
              </a:spcAft>
              <a:buNone/>
            </a:pPr>
            <a:r>
              <a:rPr lang="en"/>
              <a:t>-Students spend 2 minutes with each document</a:t>
            </a:r>
            <a:endParaRPr/>
          </a:p>
          <a:p>
            <a:pPr marL="0" lvl="0" indent="0" algn="l" rtl="0">
              <a:spcBef>
                <a:spcPts val="1600"/>
              </a:spcBef>
              <a:spcAft>
                <a:spcPts val="1600"/>
              </a:spcAft>
              <a:buNone/>
            </a:pPr>
            <a:r>
              <a:rPr lang="en"/>
              <a:t>-Go through documents as a class discussion</a:t>
            </a:r>
            <a:endParaRPr/>
          </a:p>
        </p:txBody>
      </p:sp>
      <p:pic>
        <p:nvPicPr>
          <p:cNvPr id="78" name="Google Shape;78;p15"/>
          <p:cNvPicPr preferRelativeResize="0"/>
          <p:nvPr/>
        </p:nvPicPr>
        <p:blipFill>
          <a:blip r:embed="rId3">
            <a:alphaModFix/>
          </a:blip>
          <a:stretch>
            <a:fillRect/>
          </a:stretch>
        </p:blipFill>
        <p:spPr>
          <a:xfrm>
            <a:off x="4664100" y="1539963"/>
            <a:ext cx="3971520" cy="29786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When to Use a Document Shuffle?	</a:t>
            </a:r>
            <a:endParaRPr/>
          </a:p>
        </p:txBody>
      </p:sp>
      <p:sp>
        <p:nvSpPr>
          <p:cNvPr id="84" name="Google Shape;84;p16"/>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a:t>-To determine what your students know about thinking historically</a:t>
            </a:r>
            <a:endParaRPr sz="2000"/>
          </a:p>
          <a:p>
            <a:pPr marL="0" lvl="0" indent="0" algn="l" rtl="0">
              <a:spcBef>
                <a:spcPts val="1600"/>
              </a:spcBef>
              <a:spcAft>
                <a:spcPts val="0"/>
              </a:spcAft>
              <a:buNone/>
            </a:pPr>
            <a:r>
              <a:rPr lang="en" sz="2000"/>
              <a:t>-To introduce a topic</a:t>
            </a:r>
            <a:endParaRPr sz="2000"/>
          </a:p>
          <a:p>
            <a:pPr marL="0" lvl="0" indent="0" algn="l" rtl="0">
              <a:spcBef>
                <a:spcPts val="1600"/>
              </a:spcBef>
              <a:spcAft>
                <a:spcPts val="0"/>
              </a:spcAft>
              <a:buNone/>
            </a:pPr>
            <a:r>
              <a:rPr lang="en" sz="2000"/>
              <a:t>-To explore documents using knowledge acquired on a topic</a:t>
            </a:r>
            <a:endParaRPr sz="2000"/>
          </a:p>
          <a:p>
            <a:pPr marL="0" lvl="0" indent="0" algn="l" rtl="0">
              <a:spcBef>
                <a:spcPts val="1600"/>
              </a:spcBef>
              <a:spcAft>
                <a:spcPts val="1600"/>
              </a:spcAft>
              <a:buNone/>
            </a:pPr>
            <a:r>
              <a:rPr lang="en" sz="2000"/>
              <a:t>-To practice using primary sources in your classroom</a:t>
            </a:r>
            <a:endParaRPr sz="20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7"/>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Document Shuffle Notes</a:t>
            </a:r>
            <a:endParaRPr/>
          </a:p>
        </p:txBody>
      </p:sp>
      <p:sp>
        <p:nvSpPr>
          <p:cNvPr id="90" name="Google Shape;90;p17"/>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91" name="Google Shape;91;p17"/>
          <p:cNvPicPr preferRelativeResize="0"/>
          <p:nvPr/>
        </p:nvPicPr>
        <p:blipFill>
          <a:blip r:embed="rId3">
            <a:alphaModFix/>
          </a:blip>
          <a:stretch>
            <a:fillRect/>
          </a:stretch>
        </p:blipFill>
        <p:spPr>
          <a:xfrm>
            <a:off x="1559138" y="1280125"/>
            <a:ext cx="5857876" cy="5143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8"/>
          <p:cNvSpPr txBox="1">
            <a:spLocks noGrp="1"/>
          </p:cNvSpPr>
          <p:nvPr>
            <p:ph type="title"/>
          </p:nvPr>
        </p:nvSpPr>
        <p:spPr>
          <a:xfrm>
            <a:off x="387900" y="307325"/>
            <a:ext cx="8017500" cy="48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000"/>
              <a:t>Introduction to Document Shuffles</a:t>
            </a:r>
            <a:endParaRPr sz="3000"/>
          </a:p>
        </p:txBody>
      </p:sp>
      <p:sp>
        <p:nvSpPr>
          <p:cNvPr id="97" name="Google Shape;97;p18"/>
          <p:cNvSpPr txBox="1">
            <a:spLocks noGrp="1"/>
          </p:cNvSpPr>
          <p:nvPr>
            <p:ph type="body" idx="1"/>
          </p:nvPr>
        </p:nvSpPr>
        <p:spPr>
          <a:xfrm>
            <a:off x="387900" y="1594025"/>
            <a:ext cx="2808000" cy="268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t>-Random documents from history</a:t>
            </a:r>
            <a:endParaRPr sz="1800"/>
          </a:p>
          <a:p>
            <a:pPr marL="0" lvl="0" indent="0" algn="l" rtl="0">
              <a:spcBef>
                <a:spcPts val="1600"/>
              </a:spcBef>
              <a:spcAft>
                <a:spcPts val="0"/>
              </a:spcAft>
              <a:buNone/>
            </a:pPr>
            <a:r>
              <a:rPr lang="en" sz="1800"/>
              <a:t>-Choose documents that are interesting or strange</a:t>
            </a:r>
            <a:endParaRPr sz="1800"/>
          </a:p>
          <a:p>
            <a:pPr marL="0" lvl="0" indent="0" algn="l" rtl="0">
              <a:spcBef>
                <a:spcPts val="1600"/>
              </a:spcBef>
              <a:spcAft>
                <a:spcPts val="1600"/>
              </a:spcAft>
              <a:buNone/>
            </a:pPr>
            <a:r>
              <a:rPr lang="en" sz="1800"/>
              <a:t>-Choose documents that look like one thing but are something else</a:t>
            </a:r>
            <a:endParaRPr sz="1800"/>
          </a:p>
        </p:txBody>
      </p:sp>
      <p:pic>
        <p:nvPicPr>
          <p:cNvPr id="98" name="Google Shape;98;p18"/>
          <p:cNvPicPr preferRelativeResize="0"/>
          <p:nvPr/>
        </p:nvPicPr>
        <p:blipFill>
          <a:blip r:embed="rId3">
            <a:alphaModFix/>
          </a:blip>
          <a:stretch>
            <a:fillRect/>
          </a:stretch>
        </p:blipFill>
        <p:spPr>
          <a:xfrm>
            <a:off x="3728575" y="3050338"/>
            <a:ext cx="2517425" cy="2038675"/>
          </a:xfrm>
          <a:prstGeom prst="rect">
            <a:avLst/>
          </a:prstGeom>
          <a:noFill/>
          <a:ln>
            <a:noFill/>
          </a:ln>
        </p:spPr>
      </p:pic>
      <p:pic>
        <p:nvPicPr>
          <p:cNvPr id="99" name="Google Shape;99;p18"/>
          <p:cNvPicPr preferRelativeResize="0"/>
          <p:nvPr/>
        </p:nvPicPr>
        <p:blipFill>
          <a:blip r:embed="rId4">
            <a:alphaModFix/>
          </a:blip>
          <a:stretch>
            <a:fillRect/>
          </a:stretch>
        </p:blipFill>
        <p:spPr>
          <a:xfrm>
            <a:off x="6319672" y="977375"/>
            <a:ext cx="2671928" cy="1895475"/>
          </a:xfrm>
          <a:prstGeom prst="rect">
            <a:avLst/>
          </a:prstGeom>
          <a:noFill/>
          <a:ln>
            <a:noFill/>
          </a:ln>
        </p:spPr>
      </p:pic>
      <p:pic>
        <p:nvPicPr>
          <p:cNvPr id="100" name="Google Shape;100;p18"/>
          <p:cNvPicPr preferRelativeResize="0"/>
          <p:nvPr/>
        </p:nvPicPr>
        <p:blipFill>
          <a:blip r:embed="rId5">
            <a:alphaModFix/>
          </a:blip>
          <a:stretch>
            <a:fillRect/>
          </a:stretch>
        </p:blipFill>
        <p:spPr>
          <a:xfrm>
            <a:off x="3775425" y="977375"/>
            <a:ext cx="2423719" cy="1895475"/>
          </a:xfrm>
          <a:prstGeom prst="rect">
            <a:avLst/>
          </a:prstGeom>
          <a:noFill/>
          <a:ln>
            <a:noFill/>
          </a:ln>
        </p:spPr>
      </p:pic>
      <p:pic>
        <p:nvPicPr>
          <p:cNvPr id="101" name="Google Shape;101;p18"/>
          <p:cNvPicPr preferRelativeResize="0"/>
          <p:nvPr/>
        </p:nvPicPr>
        <p:blipFill>
          <a:blip r:embed="rId6">
            <a:alphaModFix/>
          </a:blip>
          <a:stretch>
            <a:fillRect/>
          </a:stretch>
        </p:blipFill>
        <p:spPr>
          <a:xfrm>
            <a:off x="6636312" y="2987600"/>
            <a:ext cx="2038651" cy="20386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9"/>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What do you see?</a:t>
            </a:r>
            <a:endParaRPr/>
          </a:p>
        </p:txBody>
      </p:sp>
      <p:sp>
        <p:nvSpPr>
          <p:cNvPr id="107" name="Google Shape;107;p19"/>
          <p:cNvSpPr txBox="1">
            <a:spLocks noGrp="1"/>
          </p:cNvSpPr>
          <p:nvPr>
            <p:ph type="body" idx="1"/>
          </p:nvPr>
        </p:nvSpPr>
        <p:spPr>
          <a:xfrm>
            <a:off x="387900" y="1489825"/>
            <a:ext cx="3999900" cy="3469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800">
                <a:latin typeface="Roboto Slab"/>
                <a:ea typeface="Roboto Slab"/>
                <a:cs typeface="Roboto Slab"/>
                <a:sym typeface="Roboto Slab"/>
              </a:rPr>
              <a:t>Typical Student Responses</a:t>
            </a:r>
            <a:endParaRPr sz="1800">
              <a:latin typeface="Roboto Slab"/>
              <a:ea typeface="Roboto Slab"/>
              <a:cs typeface="Roboto Slab"/>
              <a:sym typeface="Roboto Slab"/>
            </a:endParaRPr>
          </a:p>
          <a:p>
            <a:pPr marL="0" lvl="0" indent="0" algn="l" rtl="0">
              <a:lnSpc>
                <a:spcPct val="100000"/>
              </a:lnSpc>
              <a:spcBef>
                <a:spcPts val="0"/>
              </a:spcBef>
              <a:spcAft>
                <a:spcPts val="0"/>
              </a:spcAft>
              <a:buNone/>
            </a:pPr>
            <a:endParaRPr sz="1800">
              <a:latin typeface="Roboto Slab"/>
              <a:ea typeface="Roboto Slab"/>
              <a:cs typeface="Roboto Slab"/>
              <a:sym typeface="Roboto Slab"/>
            </a:endParaRPr>
          </a:p>
          <a:p>
            <a:pPr marL="0" lvl="0" indent="0" algn="l" rtl="0">
              <a:spcBef>
                <a:spcPts val="0"/>
              </a:spcBef>
              <a:spcAft>
                <a:spcPts val="0"/>
              </a:spcAft>
              <a:buNone/>
            </a:pPr>
            <a:r>
              <a:rPr lang="en"/>
              <a:t>	-Cart or carriage</a:t>
            </a:r>
            <a:endParaRPr/>
          </a:p>
          <a:p>
            <a:pPr marL="0" lvl="0" indent="0" algn="l" rtl="0">
              <a:spcBef>
                <a:spcPts val="1600"/>
              </a:spcBef>
              <a:spcAft>
                <a:spcPts val="0"/>
              </a:spcAft>
              <a:buNone/>
            </a:pPr>
            <a:r>
              <a:rPr lang="en"/>
              <a:t>	-Smoke coming off top</a:t>
            </a:r>
            <a:endParaRPr/>
          </a:p>
          <a:p>
            <a:pPr marL="0" lvl="0" indent="0" algn="l" rtl="0">
              <a:spcBef>
                <a:spcPts val="1600"/>
              </a:spcBef>
              <a:spcAft>
                <a:spcPts val="0"/>
              </a:spcAft>
              <a:buNone/>
            </a:pPr>
            <a:r>
              <a:rPr lang="en"/>
              <a:t>	-Blurry people</a:t>
            </a:r>
            <a:endParaRPr/>
          </a:p>
          <a:p>
            <a:pPr marL="0" lvl="0" indent="0" algn="l" rtl="0">
              <a:spcBef>
                <a:spcPts val="1600"/>
              </a:spcBef>
              <a:spcAft>
                <a:spcPts val="0"/>
              </a:spcAft>
              <a:buNone/>
            </a:pPr>
            <a:r>
              <a:rPr lang="en"/>
              <a:t>	-Buildings</a:t>
            </a:r>
            <a:endParaRPr/>
          </a:p>
          <a:p>
            <a:pPr marL="0" lvl="0" indent="0" algn="l" rtl="0">
              <a:spcBef>
                <a:spcPts val="1600"/>
              </a:spcBef>
              <a:spcAft>
                <a:spcPts val="0"/>
              </a:spcAft>
              <a:buNone/>
            </a:pPr>
            <a:r>
              <a:rPr lang="en"/>
              <a:t>	-Black and white photo</a:t>
            </a:r>
            <a:endParaRPr/>
          </a:p>
          <a:p>
            <a:pPr marL="0" lvl="0" indent="0" algn="l" rtl="0">
              <a:spcBef>
                <a:spcPts val="1600"/>
              </a:spcBef>
              <a:spcAft>
                <a:spcPts val="1600"/>
              </a:spcAft>
              <a:buNone/>
            </a:pPr>
            <a:r>
              <a:rPr lang="en"/>
              <a:t>	-Dirt street</a:t>
            </a:r>
            <a:endParaRPr/>
          </a:p>
        </p:txBody>
      </p:sp>
      <p:pic>
        <p:nvPicPr>
          <p:cNvPr id="108" name="Google Shape;108;p19"/>
          <p:cNvPicPr preferRelativeResize="0"/>
          <p:nvPr/>
        </p:nvPicPr>
        <p:blipFill>
          <a:blip r:embed="rId3">
            <a:alphaModFix/>
          </a:blip>
          <a:stretch>
            <a:fillRect/>
          </a:stretch>
        </p:blipFill>
        <p:spPr>
          <a:xfrm>
            <a:off x="4387800" y="1144113"/>
            <a:ext cx="4284700" cy="34698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0"/>
          <p:cNvSpPr txBox="1">
            <a:spLocks noGrp="1"/>
          </p:cNvSpPr>
          <p:nvPr>
            <p:ph type="title"/>
          </p:nvPr>
        </p:nvSpPr>
        <p:spPr>
          <a:xfrm>
            <a:off x="387900" y="555600"/>
            <a:ext cx="36552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000"/>
              <a:t>What’s going on?</a:t>
            </a:r>
            <a:endParaRPr sz="3000"/>
          </a:p>
        </p:txBody>
      </p:sp>
      <p:sp>
        <p:nvSpPr>
          <p:cNvPr id="114" name="Google Shape;114;p20"/>
          <p:cNvSpPr txBox="1">
            <a:spLocks noGrp="1"/>
          </p:cNvSpPr>
          <p:nvPr>
            <p:ph type="body" idx="1"/>
          </p:nvPr>
        </p:nvSpPr>
        <p:spPr>
          <a:xfrm>
            <a:off x="387900" y="1594025"/>
            <a:ext cx="3528600" cy="268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t>Typical Student Response</a:t>
            </a:r>
            <a:endParaRPr sz="1800"/>
          </a:p>
          <a:p>
            <a:pPr marL="0" lvl="0" indent="0" algn="l" rtl="0">
              <a:spcBef>
                <a:spcPts val="1600"/>
              </a:spcBef>
              <a:spcAft>
                <a:spcPts val="0"/>
              </a:spcAft>
              <a:buNone/>
            </a:pPr>
            <a:r>
              <a:rPr lang="en"/>
              <a:t>	</a:t>
            </a:r>
            <a:r>
              <a:rPr lang="en" sz="1400"/>
              <a:t>-Some sort of carnival</a:t>
            </a:r>
            <a:endParaRPr sz="1400"/>
          </a:p>
          <a:p>
            <a:pPr marL="0" lvl="0" indent="0" algn="l" rtl="0">
              <a:spcBef>
                <a:spcPts val="1600"/>
              </a:spcBef>
              <a:spcAft>
                <a:spcPts val="0"/>
              </a:spcAft>
              <a:buNone/>
            </a:pPr>
            <a:r>
              <a:rPr lang="en" sz="1400"/>
              <a:t>	-Parade</a:t>
            </a:r>
            <a:endParaRPr sz="1400"/>
          </a:p>
          <a:p>
            <a:pPr marL="0" lvl="0" indent="457200" algn="l" rtl="0">
              <a:spcBef>
                <a:spcPts val="1600"/>
              </a:spcBef>
              <a:spcAft>
                <a:spcPts val="0"/>
              </a:spcAft>
              <a:buNone/>
            </a:pPr>
            <a:r>
              <a:rPr lang="en" sz="1400"/>
              <a:t>-Gypsy cart</a:t>
            </a:r>
            <a:endParaRPr sz="1400"/>
          </a:p>
          <a:p>
            <a:pPr marL="0" lvl="0" indent="457200" algn="l" rtl="0">
              <a:spcBef>
                <a:spcPts val="1600"/>
              </a:spcBef>
              <a:spcAft>
                <a:spcPts val="1600"/>
              </a:spcAft>
              <a:buNone/>
            </a:pPr>
            <a:r>
              <a:rPr lang="en" sz="1400"/>
              <a:t>-Famous person traveling</a:t>
            </a:r>
            <a:endParaRPr sz="1400"/>
          </a:p>
        </p:txBody>
      </p:sp>
      <p:pic>
        <p:nvPicPr>
          <p:cNvPr id="115" name="Google Shape;115;p20"/>
          <p:cNvPicPr preferRelativeResize="0"/>
          <p:nvPr/>
        </p:nvPicPr>
        <p:blipFill>
          <a:blip r:embed="rId3">
            <a:alphaModFix/>
          </a:blip>
          <a:stretch>
            <a:fillRect/>
          </a:stretch>
        </p:blipFill>
        <p:spPr>
          <a:xfrm>
            <a:off x="4324600" y="1311288"/>
            <a:ext cx="4284700" cy="34698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1"/>
          <p:cNvSpPr txBox="1">
            <a:spLocks noGrp="1"/>
          </p:cNvSpPr>
          <p:nvPr>
            <p:ph type="title"/>
          </p:nvPr>
        </p:nvSpPr>
        <p:spPr>
          <a:xfrm>
            <a:off x="387900" y="555600"/>
            <a:ext cx="28080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What do you see?</a:t>
            </a:r>
            <a:endParaRPr/>
          </a:p>
        </p:txBody>
      </p:sp>
      <p:sp>
        <p:nvSpPr>
          <p:cNvPr id="121" name="Google Shape;121;p21"/>
          <p:cNvSpPr txBox="1">
            <a:spLocks noGrp="1"/>
          </p:cNvSpPr>
          <p:nvPr>
            <p:ph type="body" idx="1"/>
          </p:nvPr>
        </p:nvSpPr>
        <p:spPr>
          <a:xfrm>
            <a:off x="387900" y="1594025"/>
            <a:ext cx="3199200" cy="268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t>Typical Student Response</a:t>
            </a:r>
            <a:endParaRPr sz="1800"/>
          </a:p>
          <a:p>
            <a:pPr marL="0" lvl="0" indent="0" algn="l" rtl="0">
              <a:spcBef>
                <a:spcPts val="1600"/>
              </a:spcBef>
              <a:spcAft>
                <a:spcPts val="0"/>
              </a:spcAft>
              <a:buNone/>
            </a:pPr>
            <a:r>
              <a:rPr lang="en"/>
              <a:t>	</a:t>
            </a:r>
            <a:r>
              <a:rPr lang="en" sz="1400"/>
              <a:t>-Dead Man </a:t>
            </a:r>
            <a:endParaRPr sz="1400"/>
          </a:p>
          <a:p>
            <a:pPr marL="0" lvl="0" indent="0" algn="l" rtl="0">
              <a:spcBef>
                <a:spcPts val="1600"/>
              </a:spcBef>
              <a:spcAft>
                <a:spcPts val="0"/>
              </a:spcAft>
              <a:buNone/>
            </a:pPr>
            <a:r>
              <a:rPr lang="en" sz="1400"/>
              <a:t>	-Woman</a:t>
            </a:r>
            <a:endParaRPr sz="1400"/>
          </a:p>
          <a:p>
            <a:pPr marL="0" lvl="0" indent="0" algn="l" rtl="0">
              <a:spcBef>
                <a:spcPts val="1600"/>
              </a:spcBef>
              <a:spcAft>
                <a:spcPts val="0"/>
              </a:spcAft>
              <a:buNone/>
            </a:pPr>
            <a:r>
              <a:rPr lang="en" sz="1400"/>
              <a:t>	-Cannon</a:t>
            </a:r>
            <a:endParaRPr sz="1400"/>
          </a:p>
          <a:p>
            <a:pPr marL="0" lvl="0" indent="0" algn="l" rtl="0">
              <a:spcBef>
                <a:spcPts val="1600"/>
              </a:spcBef>
              <a:spcAft>
                <a:spcPts val="0"/>
              </a:spcAft>
              <a:buNone/>
            </a:pPr>
            <a:r>
              <a:rPr lang="en" sz="1400"/>
              <a:t>	-Men</a:t>
            </a:r>
            <a:endParaRPr sz="1400"/>
          </a:p>
          <a:p>
            <a:pPr marL="0" lvl="0" indent="0" algn="l" rtl="0">
              <a:spcBef>
                <a:spcPts val="1600"/>
              </a:spcBef>
              <a:spcAft>
                <a:spcPts val="0"/>
              </a:spcAft>
              <a:buNone/>
            </a:pPr>
            <a:r>
              <a:rPr lang="en" sz="1400"/>
              <a:t>	-Horses</a:t>
            </a:r>
            <a:endParaRPr sz="1400"/>
          </a:p>
          <a:p>
            <a:pPr marL="0" lvl="0" indent="0" algn="l" rtl="0">
              <a:spcBef>
                <a:spcPts val="1600"/>
              </a:spcBef>
              <a:spcAft>
                <a:spcPts val="1600"/>
              </a:spcAft>
              <a:buNone/>
            </a:pPr>
            <a:r>
              <a:rPr lang="en" sz="1400"/>
              <a:t>	-Bucket (praise this student)</a:t>
            </a:r>
            <a:endParaRPr sz="1400"/>
          </a:p>
        </p:txBody>
      </p:sp>
      <p:pic>
        <p:nvPicPr>
          <p:cNvPr id="122" name="Google Shape;122;p21"/>
          <p:cNvPicPr preferRelativeResize="0"/>
          <p:nvPr/>
        </p:nvPicPr>
        <p:blipFill>
          <a:blip r:embed="rId3">
            <a:alphaModFix/>
          </a:blip>
          <a:stretch>
            <a:fillRect/>
          </a:stretch>
        </p:blipFill>
        <p:spPr>
          <a:xfrm>
            <a:off x="3860700" y="977375"/>
            <a:ext cx="5130900" cy="3639875"/>
          </a:xfrm>
          <a:prstGeom prst="rect">
            <a:avLst/>
          </a:prstGeom>
          <a:noFill/>
          <a:ln>
            <a:noFill/>
          </a:ln>
        </p:spPr>
      </p:pic>
    </p:spTree>
  </p:cSld>
  <p:clrMapOvr>
    <a:masterClrMapping/>
  </p:clrMapOvr>
</p:sld>
</file>

<file path=ppt/theme/theme1.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530</Words>
  <Application>Microsoft Office PowerPoint</Application>
  <PresentationFormat>On-screen Show (16:9)</PresentationFormat>
  <Paragraphs>75</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Roboto</vt:lpstr>
      <vt:lpstr>Roboto Slab</vt:lpstr>
      <vt:lpstr>Arial</vt:lpstr>
      <vt:lpstr>Marina</vt:lpstr>
      <vt:lpstr>Using Document Shuffles</vt:lpstr>
      <vt:lpstr>“I could not start my course with the first event to be covered in curriculum. Instead I needed to teach my students how to think historically.”         </vt:lpstr>
      <vt:lpstr>What is a Document Shuffle?</vt:lpstr>
      <vt:lpstr>When to Use a Document Shuffle? </vt:lpstr>
      <vt:lpstr>Document Shuffle Notes</vt:lpstr>
      <vt:lpstr>Introduction to Document Shuffles</vt:lpstr>
      <vt:lpstr>What do you see?</vt:lpstr>
      <vt:lpstr>What’s going on?</vt:lpstr>
      <vt:lpstr>What do you see?</vt:lpstr>
      <vt:lpstr>What’s Going On?</vt:lpstr>
      <vt:lpstr>Student Assumptions</vt:lpstr>
      <vt:lpstr>Questions to further class discussion</vt:lpstr>
      <vt:lpstr>What Words Stand Out To You?</vt:lpstr>
      <vt:lpstr>How To Use Documents as an Introduction to a Topic</vt:lpstr>
      <vt:lpstr>How To Use Documents as an Introduction to a Topic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Lambert, Beth</cp:lastModifiedBy>
  <cp:revision>1</cp:revision>
  <dcterms:modified xsi:type="dcterms:W3CDTF">2025-10-09T12:51:31Z</dcterms:modified>
</cp:coreProperties>
</file>