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7" r:id="rId2"/>
    <p:sldId id="616" r:id="rId3"/>
    <p:sldId id="604" r:id="rId4"/>
    <p:sldId id="293" r:id="rId5"/>
    <p:sldId id="617" r:id="rId6"/>
    <p:sldId id="584" r:id="rId7"/>
    <p:sldId id="295" r:id="rId8"/>
    <p:sldId id="630" r:id="rId9"/>
    <p:sldId id="632" r:id="rId10"/>
    <p:sldId id="609" r:id="rId11"/>
    <p:sldId id="628" r:id="rId12"/>
    <p:sldId id="620" r:id="rId13"/>
    <p:sldId id="619" r:id="rId14"/>
    <p:sldId id="618" r:id="rId15"/>
    <p:sldId id="629" r:id="rId16"/>
    <p:sldId id="275" r:id="rId17"/>
    <p:sldId id="624" r:id="rId18"/>
    <p:sldId id="625" r:id="rId19"/>
    <p:sldId id="626" r:id="rId20"/>
    <p:sldId id="627" r:id="rId21"/>
    <p:sldId id="614" r:id="rId22"/>
    <p:sldId id="615" r:id="rId23"/>
    <p:sldId id="605" r:id="rId24"/>
    <p:sldId id="633" r:id="rId25"/>
    <p:sldId id="612" r:id="rId26"/>
    <p:sldId id="601" r:id="rId27"/>
    <p:sldId id="622" r:id="rId28"/>
    <p:sldId id="602" r:id="rId29"/>
    <p:sldId id="623" r:id="rId30"/>
    <p:sldId id="631" r:id="rId31"/>
    <p:sldId id="634" r:id="rId32"/>
    <p:sldId id="596" r:id="rId33"/>
    <p:sldId id="599" r:id="rId34"/>
    <p:sldId id="289" r:id="rId3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92" autoAdjust="0"/>
  </p:normalViewPr>
  <p:slideViewPr>
    <p:cSldViewPr>
      <p:cViewPr varScale="1">
        <p:scale>
          <a:sx n="80" d="100"/>
          <a:sy n="80" d="100"/>
        </p:scale>
        <p:origin x="540" y="7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2100" b="1" dirty="0">
              <a:solidFill>
                <a:schemeClr val="accent1">
                  <a:lumMod val="75000"/>
                </a:schemeClr>
              </a:solidFill>
            </a:rPr>
            <a:t>Discuss the concept of Social Justice</a:t>
          </a:r>
          <a:r>
            <a:rPr lang="ru-RU" sz="2100" b="1" dirty="0">
              <a:solidFill>
                <a:schemeClr val="accent1">
                  <a:lumMod val="75000"/>
                </a:schemeClr>
              </a:solidFill>
            </a:rPr>
            <a:t>.</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endParaRPr lang="en-US"/>
        </a:p>
      </dgm:t>
    </dgm:pt>
    <dgm:pt modelId="{9949244C-EA39-4E69-A3D2-600ADD58BF9F}">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Dig deeper into the connections between social justice and the Maine Learning Results for Social Studies</a:t>
          </a:r>
        </a:p>
      </dgm:t>
    </dgm:pt>
    <dgm:pt modelId="{41CAFEDA-193B-475A-B28B-21A6E79DA30A}" type="parTrans" cxnId="{CFBD1BA0-7F42-4BFC-8E56-4F4FF8E46C02}">
      <dgm:prSet/>
      <dgm:spPr/>
      <dgm:t>
        <a:bodyPr/>
        <a:lstStyle/>
        <a:p>
          <a:endParaRPr lang="en-US"/>
        </a:p>
      </dgm:t>
    </dgm:pt>
    <dgm:pt modelId="{642CA1F3-71E1-448D-A0A1-31A9A913DBCF}" type="sibTrans" cxnId="{CFBD1BA0-7F42-4BFC-8E56-4F4FF8E46C02}">
      <dgm:prSet/>
      <dgm:spPr/>
      <dgm:t>
        <a:bodyPr/>
        <a:lstStyle/>
        <a:p>
          <a:endParaRPr lang="en-US"/>
        </a:p>
      </dgm:t>
    </dgm:pt>
    <dgm:pt modelId="{2600D621-2606-4F13-989F-4E491B46DADB}">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Discuss how to identify entry points in your current curriculum</a:t>
          </a:r>
        </a:p>
      </dgm:t>
    </dgm:pt>
    <dgm:pt modelId="{5DF9DA16-0CF9-4202-9636-3697B81F0D7A}" type="parTrans" cxnId="{80582451-F65F-4B28-92F1-53DF58900182}">
      <dgm:prSet/>
      <dgm:spPr/>
      <dgm:t>
        <a:bodyPr/>
        <a:lstStyle/>
        <a:p>
          <a:endParaRPr lang="en-US"/>
        </a:p>
      </dgm:t>
    </dgm:pt>
    <dgm:pt modelId="{D0938374-FFD8-4750-9500-2C320BA39BA2}" type="sibTrans" cxnId="{80582451-F65F-4B28-92F1-53DF58900182}">
      <dgm:prSet/>
      <dgm:spPr/>
      <dgm:t>
        <a:bodyPr/>
        <a:lstStyle/>
        <a:p>
          <a:endParaRPr lang="en-US"/>
        </a:p>
      </dgm:t>
    </dgm:pt>
    <dgm:pt modelId="{E8E19F23-FDD1-4508-AD24-E8C57A5D10DA}">
      <dgm:prSet custT="1"/>
      <dgm:spPr>
        <a:solidFill>
          <a:schemeClr val="bg1"/>
        </a:solidFill>
        <a:ln>
          <a:solidFill>
            <a:schemeClr val="bg2">
              <a:lumMod val="75000"/>
            </a:schemeClr>
          </a:solidFill>
        </a:ln>
      </dgm:spPr>
      <dgm:t>
        <a:bodyPr lIns="72000" rIns="72000"/>
        <a:lstStyle/>
        <a:p>
          <a:r>
            <a:rPr lang="en-US" sz="2100" b="1" kern="1200" dirty="0">
              <a:solidFill>
                <a:schemeClr val="accent1">
                  <a:lumMod val="75000"/>
                </a:schemeClr>
              </a:solidFill>
              <a:latin typeface="Garamond" panose="02020404030301010803"/>
              <a:ea typeface="+mn-ea"/>
              <a:cs typeface="+mn-cs"/>
            </a:rPr>
            <a:t>Understand the key concepts of social justice as they relate to social studies.</a:t>
          </a:r>
          <a:endParaRPr lang="en-US" sz="1800" dirty="0">
            <a:solidFill>
              <a:schemeClr val="bg2">
                <a:lumMod val="50000"/>
              </a:schemeClr>
            </a:solidFill>
          </a:endParaRPr>
        </a:p>
      </dgm:t>
    </dgm:pt>
    <dgm:pt modelId="{E4255B1A-1716-40B4-96EE-0FBEBCCFA6DC}" type="parTrans" cxnId="{C2DD1FE3-6045-478F-9DDD-27BC3D684980}">
      <dgm:prSet/>
      <dgm:spPr/>
      <dgm:t>
        <a:bodyPr/>
        <a:lstStyle/>
        <a:p>
          <a:endParaRPr lang="en-US"/>
        </a:p>
      </dgm:t>
    </dgm:pt>
    <dgm:pt modelId="{86A74F5A-A8E2-423E-B46A-60E3DEE17618}" type="sibTrans" cxnId="{C2DD1FE3-6045-478F-9DDD-27BC3D684980}">
      <dgm:prSet/>
      <dgm:spPr/>
      <dgm:t>
        <a:bodyPr/>
        <a:lstStyle/>
        <a:p>
          <a:endParaRPr lang="en-US"/>
        </a:p>
      </dgm:t>
    </dgm:pt>
    <dgm:pt modelId="{4755230B-1030-4673-B53D-9F5B645F897A}">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Unpack strategies and tools to support connecting social justice and social studies</a:t>
          </a:r>
        </a:p>
      </dgm:t>
    </dgm:pt>
    <dgm:pt modelId="{8C99E99A-FDCE-4118-A059-44F765D2ACA3}" type="sibTrans" cxnId="{EC35A316-7522-4B2C-8E7A-357B1C43C56E}">
      <dgm:prSet/>
      <dgm:spPr/>
      <dgm:t>
        <a:bodyPr/>
        <a:lstStyle/>
        <a:p>
          <a:endParaRPr lang="en-US"/>
        </a:p>
      </dgm:t>
    </dgm:pt>
    <dgm:pt modelId="{16967C63-92E9-49F0-A296-2A3328DF4D0F}" type="parTrans" cxnId="{EC35A316-7522-4B2C-8E7A-357B1C43C56E}">
      <dgm:prSet/>
      <dgm:spPr/>
      <dgm:t>
        <a:bodyPr/>
        <a:lstStyle/>
        <a:p>
          <a:endParaRPr lang="en-US"/>
        </a:p>
      </dgm:t>
    </dgm:pt>
    <dgm:pt modelId="{40FE0EB9-B287-43F6-ABB4-527CB1B94B4A}" type="pres">
      <dgm:prSet presAssocID="{D0F07F19-1F50-4B42-A7A0-278DF9D25BB1}" presName="diagram" presStyleCnt="0">
        <dgm:presLayoutVars>
          <dgm:dir/>
          <dgm:resizeHandles val="exact"/>
        </dgm:presLayoutVars>
      </dgm:prSet>
      <dgm:spPr/>
    </dgm:pt>
    <dgm:pt modelId="{8B70BCB8-2CA8-4281-8C3E-9646AA407DE2}" type="pres">
      <dgm:prSet presAssocID="{2EE95FC5-CD6B-4A50-9262-DC414E16C3EA}" presName="node" presStyleLbl="node1" presStyleIdx="0" presStyleCnt="5" custScaleX="115064" custLinFactNeighborX="976">
        <dgm:presLayoutVars>
          <dgm:bulletEnabled val="1"/>
        </dgm:presLayoutVars>
      </dgm:prSet>
      <dgm:spPr/>
    </dgm:pt>
    <dgm:pt modelId="{E02BC8AD-DDC2-43A7-BB43-F6F8D8BD6340}" type="pres">
      <dgm:prSet presAssocID="{C99EBBB1-E916-471C-83C9-ABE85B42AC26}" presName="sibTrans" presStyleCnt="0"/>
      <dgm:spPr/>
    </dgm:pt>
    <dgm:pt modelId="{4AACB6DA-5FDF-460C-99BC-430D7F87B487}" type="pres">
      <dgm:prSet presAssocID="{E8E19F23-FDD1-4508-AD24-E8C57A5D10DA}" presName="node" presStyleLbl="node1" presStyleIdx="1" presStyleCnt="5">
        <dgm:presLayoutVars>
          <dgm:bulletEnabled val="1"/>
        </dgm:presLayoutVars>
      </dgm:prSet>
      <dgm:spPr/>
    </dgm:pt>
    <dgm:pt modelId="{99B0688B-3188-4FE5-9A1E-0EBD53D2011D}" type="pres">
      <dgm:prSet presAssocID="{86A74F5A-A8E2-423E-B46A-60E3DEE17618}" presName="sibTrans" presStyleCnt="0"/>
      <dgm:spPr/>
    </dgm:pt>
    <dgm:pt modelId="{EA7B8164-B14C-4483-914E-442D3571C27D}" type="pres">
      <dgm:prSet presAssocID="{9949244C-EA39-4E69-A3D2-600ADD58BF9F}" presName="node" presStyleLbl="node1" presStyleIdx="2" presStyleCnt="5">
        <dgm:presLayoutVars>
          <dgm:bulletEnabled val="1"/>
        </dgm:presLayoutVars>
      </dgm:prSet>
      <dgm:spPr/>
    </dgm:pt>
    <dgm:pt modelId="{28DD6532-2F36-4F81-844C-8071E66CFA55}" type="pres">
      <dgm:prSet presAssocID="{642CA1F3-71E1-448D-A0A1-31A9A913DBCF}" presName="sibTrans" presStyleCnt="0"/>
      <dgm:spPr/>
    </dgm:pt>
    <dgm:pt modelId="{C41572B6-84B2-46C4-865F-D9BD3E4BC049}" type="pres">
      <dgm:prSet presAssocID="{2600D621-2606-4F13-989F-4E491B46DADB}" presName="node" presStyleLbl="node1" presStyleIdx="3" presStyleCnt="5">
        <dgm:presLayoutVars>
          <dgm:bulletEnabled val="1"/>
        </dgm:presLayoutVars>
      </dgm:prSet>
      <dgm:spPr/>
    </dgm:pt>
    <dgm:pt modelId="{58F4CA34-789B-4292-8A43-D6C239BF18D4}" type="pres">
      <dgm:prSet presAssocID="{D0938374-FFD8-4750-9500-2C320BA39BA2}" presName="sibTrans" presStyleCnt="0"/>
      <dgm:spPr/>
    </dgm:pt>
    <dgm:pt modelId="{8B3382C3-092C-4806-99F2-31E9F87B5BFD}" type="pres">
      <dgm:prSet presAssocID="{4755230B-1030-4673-B53D-9F5B645F897A}" presName="node" presStyleLbl="node1" presStyleIdx="4" presStyleCnt="5">
        <dgm:presLayoutVars>
          <dgm:bulletEnabled val="1"/>
        </dgm:presLayoutVars>
      </dgm:prSet>
      <dgm:spPr/>
    </dgm:pt>
  </dgm:ptLst>
  <dgm:cxnLst>
    <dgm:cxn modelId="{EC35A316-7522-4B2C-8E7A-357B1C43C56E}" srcId="{D0F07F19-1F50-4B42-A7A0-278DF9D25BB1}" destId="{4755230B-1030-4673-B53D-9F5B645F897A}" srcOrd="4" destOrd="0" parTransId="{16967C63-92E9-49F0-A296-2A3328DF4D0F}" sibTransId="{8C99E99A-FDCE-4118-A059-44F765D2ACA3}"/>
    <dgm:cxn modelId="{C3C9D92A-4F8E-4228-8DF6-5BC8FFC105E0}" type="presOf" srcId="{2EE95FC5-CD6B-4A50-9262-DC414E16C3EA}" destId="{8B70BCB8-2CA8-4281-8C3E-9646AA407DE2}" srcOrd="0" destOrd="0" presId="urn:microsoft.com/office/officeart/2005/8/layout/default"/>
    <dgm:cxn modelId="{2A511535-ED4B-4E58-BC5E-E5EDAED9BED6}" type="presOf" srcId="{4755230B-1030-4673-B53D-9F5B645F897A}" destId="{8B3382C3-092C-4806-99F2-31E9F87B5BFD}" srcOrd="0" destOrd="0" presId="urn:microsoft.com/office/officeart/2005/8/layout/default"/>
    <dgm:cxn modelId="{80582451-F65F-4B28-92F1-53DF58900182}" srcId="{D0F07F19-1F50-4B42-A7A0-278DF9D25BB1}" destId="{2600D621-2606-4F13-989F-4E491B46DADB}" srcOrd="3" destOrd="0" parTransId="{5DF9DA16-0CF9-4202-9636-3697B81F0D7A}" sibTransId="{D0938374-FFD8-4750-9500-2C320BA39BA2}"/>
    <dgm:cxn modelId="{26095297-F102-4D2E-8C3D-DB6AC8E3D6E7}" type="presOf" srcId="{9949244C-EA39-4E69-A3D2-600ADD58BF9F}" destId="{EA7B8164-B14C-4483-914E-442D3571C27D}" srcOrd="0" destOrd="0" presId="urn:microsoft.com/office/officeart/2005/8/layout/default"/>
    <dgm:cxn modelId="{FF92179F-3552-4FBF-8ED6-B11DF37B61D3}" type="presOf" srcId="{E8E19F23-FDD1-4508-AD24-E8C57A5D10DA}" destId="{4AACB6DA-5FDF-460C-99BC-430D7F87B487}" srcOrd="0" destOrd="0" presId="urn:microsoft.com/office/officeart/2005/8/layout/default"/>
    <dgm:cxn modelId="{CFBD1BA0-7F42-4BFC-8E56-4F4FF8E46C02}" srcId="{D0F07F19-1F50-4B42-A7A0-278DF9D25BB1}" destId="{9949244C-EA39-4E69-A3D2-600ADD58BF9F}" srcOrd="2" destOrd="0" parTransId="{41CAFEDA-193B-475A-B28B-21A6E79DA30A}" sibTransId="{642CA1F3-71E1-448D-A0A1-31A9A913DBCF}"/>
    <dgm:cxn modelId="{6B7273BF-9B67-4744-BF2D-C1B6A5E60ADF}" type="presOf" srcId="{2600D621-2606-4F13-989F-4E491B46DADB}" destId="{C41572B6-84B2-46C4-865F-D9BD3E4BC049}" srcOrd="0" destOrd="0" presId="urn:microsoft.com/office/officeart/2005/8/layout/default"/>
    <dgm:cxn modelId="{B3F19EC2-A372-4EC3-BFE0-C62FFDFE3DF6}" srcId="{D0F07F19-1F50-4B42-A7A0-278DF9D25BB1}" destId="{2EE95FC5-CD6B-4A50-9262-DC414E16C3EA}" srcOrd="0" destOrd="0" parTransId="{75374347-884B-4721-8CFF-DF080F5B1C79}" sibTransId="{C99EBBB1-E916-471C-83C9-ABE85B42AC26}"/>
    <dgm:cxn modelId="{C2DD1FE3-6045-478F-9DDD-27BC3D684980}" srcId="{D0F07F19-1F50-4B42-A7A0-278DF9D25BB1}" destId="{E8E19F23-FDD1-4508-AD24-E8C57A5D10DA}" srcOrd="1" destOrd="0" parTransId="{E4255B1A-1716-40B4-96EE-0FBEBCCFA6DC}" sibTransId="{86A74F5A-A8E2-423E-B46A-60E3DEE17618}"/>
    <dgm:cxn modelId="{38B196E4-A718-4E5E-8B33-DFB2B77FDE42}" type="presOf" srcId="{D0F07F19-1F50-4B42-A7A0-278DF9D25BB1}" destId="{40FE0EB9-B287-43F6-ABB4-527CB1B94B4A}" srcOrd="0" destOrd="0" presId="urn:microsoft.com/office/officeart/2005/8/layout/default"/>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5FDEC2AF-7132-4848-8F1A-224E758236DC}" type="presParOf" srcId="{40FE0EB9-B287-43F6-ABB4-527CB1B94B4A}" destId="{4AACB6DA-5FDF-460C-99BC-430D7F87B487}" srcOrd="2" destOrd="0" presId="urn:microsoft.com/office/officeart/2005/8/layout/default"/>
    <dgm:cxn modelId="{FDC54588-D665-4C03-8DB8-0FA055F0362D}" type="presParOf" srcId="{40FE0EB9-B287-43F6-ABB4-527CB1B94B4A}" destId="{99B0688B-3188-4FE5-9A1E-0EBD53D2011D}" srcOrd="3" destOrd="0" presId="urn:microsoft.com/office/officeart/2005/8/layout/default"/>
    <dgm:cxn modelId="{F9954826-B163-442A-9A82-7F6D151264DD}" type="presParOf" srcId="{40FE0EB9-B287-43F6-ABB4-527CB1B94B4A}" destId="{EA7B8164-B14C-4483-914E-442D3571C27D}" srcOrd="4" destOrd="0" presId="urn:microsoft.com/office/officeart/2005/8/layout/default"/>
    <dgm:cxn modelId="{950C9629-5302-4EE9-A509-3020F9DF8943}" type="presParOf" srcId="{40FE0EB9-B287-43F6-ABB4-527CB1B94B4A}" destId="{28DD6532-2F36-4F81-844C-8071E66CFA55}" srcOrd="5" destOrd="0" presId="urn:microsoft.com/office/officeart/2005/8/layout/default"/>
    <dgm:cxn modelId="{5EBF0E1B-4175-409B-ABAD-1DAAC4250752}" type="presParOf" srcId="{40FE0EB9-B287-43F6-ABB4-527CB1B94B4A}" destId="{C41572B6-84B2-46C4-865F-D9BD3E4BC049}" srcOrd="6" destOrd="0" presId="urn:microsoft.com/office/officeart/2005/8/layout/default"/>
    <dgm:cxn modelId="{B2E69D06-62C1-4763-AF52-4B548244252D}" type="presParOf" srcId="{40FE0EB9-B287-43F6-ABB4-527CB1B94B4A}" destId="{58F4CA34-789B-4292-8A43-D6C239BF18D4}" srcOrd="7" destOrd="0" presId="urn:microsoft.com/office/officeart/2005/8/layout/default"/>
    <dgm:cxn modelId="{3FFDCE17-7A05-49BE-87B5-3039E8728ECD}" type="presParOf" srcId="{40FE0EB9-B287-43F6-ABB4-527CB1B94B4A}" destId="{8B3382C3-092C-4806-99F2-31E9F87B5BF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AA234-706D-483E-A828-A33D10AD652E}"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n-US"/>
        </a:p>
      </dgm:t>
    </dgm:pt>
    <dgm:pt modelId="{1BA795A0-611C-4388-8027-600091A4571B}">
      <dgm:prSet phldrT="[Text]"/>
      <dgm:spPr/>
      <dgm:t>
        <a:bodyPr/>
        <a:lstStyle/>
        <a:p>
          <a:r>
            <a:rPr lang="en-US" dirty="0"/>
            <a:t>Student Centered Social Studies</a:t>
          </a:r>
        </a:p>
      </dgm:t>
    </dgm:pt>
    <dgm:pt modelId="{54015F2D-1A85-4C7E-8C5C-DE47E64EBC28}" type="parTrans" cxnId="{E184C8C7-DC20-446B-A64B-9FF754EF827B}">
      <dgm:prSet/>
      <dgm:spPr/>
      <dgm:t>
        <a:bodyPr/>
        <a:lstStyle/>
        <a:p>
          <a:endParaRPr lang="en-US"/>
        </a:p>
      </dgm:t>
    </dgm:pt>
    <dgm:pt modelId="{BE0D1C92-3B44-45BE-9931-137AFDCC1D25}" type="sibTrans" cxnId="{E184C8C7-DC20-446B-A64B-9FF754EF827B}">
      <dgm:prSet/>
      <dgm:spPr/>
      <dgm:t>
        <a:bodyPr/>
        <a:lstStyle/>
        <a:p>
          <a:endParaRPr lang="en-US"/>
        </a:p>
      </dgm:t>
    </dgm:pt>
    <dgm:pt modelId="{C7FE5896-DB3C-4A1B-AC86-E5C51054E980}">
      <dgm:prSet/>
      <dgm:spPr/>
      <dgm:t>
        <a:bodyPr/>
        <a:lstStyle/>
        <a:p>
          <a:r>
            <a:rPr lang="en-US" u="none" dirty="0"/>
            <a:t>Consistent opportunities for </a:t>
          </a:r>
          <a:r>
            <a:rPr lang="en-US" b="1" u="none" dirty="0"/>
            <a:t>inquiry </a:t>
          </a:r>
          <a:endParaRPr lang="en-US" dirty="0"/>
        </a:p>
      </dgm:t>
    </dgm:pt>
    <dgm:pt modelId="{D5D8B75A-B643-47F9-AFFC-5D04AA34AAC3}" type="parTrans" cxnId="{AB2D25D4-29BC-4845-BD06-8B8539EB50FF}">
      <dgm:prSet/>
      <dgm:spPr/>
      <dgm:t>
        <a:bodyPr/>
        <a:lstStyle/>
        <a:p>
          <a:endParaRPr lang="en-US"/>
        </a:p>
      </dgm:t>
    </dgm:pt>
    <dgm:pt modelId="{DF9FC739-C60D-453B-A346-850EBF2B331D}" type="sibTrans" cxnId="{AB2D25D4-29BC-4845-BD06-8B8539EB50FF}">
      <dgm:prSet/>
      <dgm:spPr/>
      <dgm:t>
        <a:bodyPr/>
        <a:lstStyle/>
        <a:p>
          <a:endParaRPr lang="en-US"/>
        </a:p>
      </dgm:t>
    </dgm:pt>
    <dgm:pt modelId="{B22807D4-BE86-4B21-8604-BC9C3911394C}">
      <dgm:prSet/>
      <dgm:spPr/>
      <dgm:t>
        <a:bodyPr/>
        <a:lstStyle/>
        <a:p>
          <a:pPr>
            <a:buFont typeface="+mj-lt"/>
            <a:buAutoNum type="arabicPeriod"/>
          </a:pPr>
          <a:r>
            <a:rPr lang="en-US" u="none" dirty="0"/>
            <a:t>Purposeful </a:t>
          </a:r>
          <a:r>
            <a:rPr lang="en-US" b="1" u="none" dirty="0"/>
            <a:t>integration of content and skills</a:t>
          </a:r>
          <a:endParaRPr lang="en-US" u="none" dirty="0"/>
        </a:p>
      </dgm:t>
    </dgm:pt>
    <dgm:pt modelId="{D4ECD0E6-7345-4A0D-BB23-5BD594C02CB8}" type="parTrans" cxnId="{28CD89BB-C139-4B58-A3E0-1FA0885642B6}">
      <dgm:prSet/>
      <dgm:spPr/>
      <dgm:t>
        <a:bodyPr/>
        <a:lstStyle/>
        <a:p>
          <a:endParaRPr lang="en-US"/>
        </a:p>
      </dgm:t>
    </dgm:pt>
    <dgm:pt modelId="{4C6AE116-F2BE-4863-9E75-441F0B599434}" type="sibTrans" cxnId="{28CD89BB-C139-4B58-A3E0-1FA0885642B6}">
      <dgm:prSet/>
      <dgm:spPr/>
      <dgm:t>
        <a:bodyPr/>
        <a:lstStyle/>
        <a:p>
          <a:endParaRPr lang="en-US"/>
        </a:p>
      </dgm:t>
    </dgm:pt>
    <dgm:pt modelId="{106809E1-D66F-407F-BF84-36958843B942}">
      <dgm:prSet/>
      <dgm:spPr/>
      <dgm:t>
        <a:bodyPr/>
        <a:lstStyle/>
        <a:p>
          <a:pPr>
            <a:buFont typeface="+mj-lt"/>
            <a:buAutoNum type="arabicPeriod"/>
          </a:pPr>
          <a:r>
            <a:rPr lang="en-US" u="none" dirty="0"/>
            <a:t>Focused </a:t>
          </a:r>
          <a:r>
            <a:rPr lang="en-US" b="1" u="none" dirty="0"/>
            <a:t>deliberation and discussions</a:t>
          </a:r>
          <a:endParaRPr lang="en-US" u="none" dirty="0"/>
        </a:p>
      </dgm:t>
    </dgm:pt>
    <dgm:pt modelId="{498110D5-DABB-4506-A514-CFA632EA39AA}" type="parTrans" cxnId="{2F71C6B6-B516-41E1-B773-398590C7CEF9}">
      <dgm:prSet/>
      <dgm:spPr/>
      <dgm:t>
        <a:bodyPr/>
        <a:lstStyle/>
        <a:p>
          <a:endParaRPr lang="en-US"/>
        </a:p>
      </dgm:t>
    </dgm:pt>
    <dgm:pt modelId="{C744C4A6-9517-4B89-A835-18FEFB5EEBDF}" type="sibTrans" cxnId="{2F71C6B6-B516-41E1-B773-398590C7CEF9}">
      <dgm:prSet/>
      <dgm:spPr/>
      <dgm:t>
        <a:bodyPr/>
        <a:lstStyle/>
        <a:p>
          <a:endParaRPr lang="en-US"/>
        </a:p>
      </dgm:t>
    </dgm:pt>
    <dgm:pt modelId="{C714E962-8BA5-4875-929E-7C661854462D}">
      <dgm:prSet/>
      <dgm:spPr/>
      <dgm:t>
        <a:bodyPr/>
        <a:lstStyle/>
        <a:p>
          <a:pPr>
            <a:buFont typeface="+mj-lt"/>
            <a:buAutoNum type="arabicPeriod"/>
          </a:pPr>
          <a:r>
            <a:rPr lang="en-US" u="none" dirty="0"/>
            <a:t>Strategic </a:t>
          </a:r>
          <a:r>
            <a:rPr lang="en-US" b="1" u="none" dirty="0"/>
            <a:t>cross-disciplinary connections</a:t>
          </a:r>
          <a:endParaRPr lang="en-US" u="none" dirty="0"/>
        </a:p>
      </dgm:t>
    </dgm:pt>
    <dgm:pt modelId="{2EB8E132-B9DD-4481-99A4-67265E8140C4}" type="parTrans" cxnId="{B276EEB6-076E-4EA5-B936-D8021150A30D}">
      <dgm:prSet/>
      <dgm:spPr/>
      <dgm:t>
        <a:bodyPr/>
        <a:lstStyle/>
        <a:p>
          <a:endParaRPr lang="en-US"/>
        </a:p>
      </dgm:t>
    </dgm:pt>
    <dgm:pt modelId="{9ABE7E99-4E90-4EE2-B162-63EBBA27D4EA}" type="sibTrans" cxnId="{B276EEB6-076E-4EA5-B936-D8021150A30D}">
      <dgm:prSet/>
      <dgm:spPr/>
      <dgm:t>
        <a:bodyPr/>
        <a:lstStyle/>
        <a:p>
          <a:endParaRPr lang="en-US"/>
        </a:p>
      </dgm:t>
    </dgm:pt>
    <dgm:pt modelId="{FC6F105F-AB48-4BBF-9022-3AD04BCC848A}">
      <dgm:prSet/>
      <dgm:spPr/>
      <dgm:t>
        <a:bodyPr/>
        <a:lstStyle/>
        <a:p>
          <a:pPr>
            <a:buFont typeface="+mj-lt"/>
            <a:buAutoNum type="arabicPeriod"/>
          </a:pPr>
          <a:r>
            <a:rPr lang="en-US" u="none" dirty="0"/>
            <a:t>Intentional </a:t>
          </a:r>
          <a:r>
            <a:rPr lang="en-US" b="1" u="none" dirty="0"/>
            <a:t>analysis of multiple perspectives</a:t>
          </a:r>
          <a:r>
            <a:rPr lang="en-US" u="none" dirty="0"/>
            <a:t>, </a:t>
          </a:r>
        </a:p>
      </dgm:t>
    </dgm:pt>
    <dgm:pt modelId="{7BC0F5FB-8CA6-4D11-A3A3-95F1B107F6A1}" type="parTrans" cxnId="{089CC978-9B23-4A61-9BA2-733E1D1F45CF}">
      <dgm:prSet/>
      <dgm:spPr/>
      <dgm:t>
        <a:bodyPr/>
        <a:lstStyle/>
        <a:p>
          <a:endParaRPr lang="en-US"/>
        </a:p>
      </dgm:t>
    </dgm:pt>
    <dgm:pt modelId="{436FD3DB-2258-4331-AB61-A9D370C50195}" type="sibTrans" cxnId="{089CC978-9B23-4A61-9BA2-733E1D1F45CF}">
      <dgm:prSet/>
      <dgm:spPr/>
      <dgm:t>
        <a:bodyPr/>
        <a:lstStyle/>
        <a:p>
          <a:endParaRPr lang="en-US"/>
        </a:p>
      </dgm:t>
    </dgm:pt>
    <dgm:pt modelId="{C6DE105C-0CD2-49D6-8A71-DED4601872F1}">
      <dgm:prSet/>
      <dgm:spPr/>
      <dgm:t>
        <a:bodyPr/>
        <a:lstStyle/>
        <a:p>
          <a:r>
            <a:rPr lang="en-US" u="none" dirty="0"/>
            <a:t>Deliberate </a:t>
          </a:r>
          <a:r>
            <a:rPr lang="en-US" b="1" u="none" dirty="0"/>
            <a:t>examination </a:t>
          </a:r>
          <a:r>
            <a:rPr lang="en-US" u="none" dirty="0"/>
            <a:t>of information</a:t>
          </a:r>
          <a:endParaRPr lang="en-US" dirty="0"/>
        </a:p>
      </dgm:t>
    </dgm:pt>
    <dgm:pt modelId="{03942A9C-F7DC-4F98-8BE0-084D28D2B647}" type="parTrans" cxnId="{90835B4F-D17D-4933-8E6E-69353E22F131}">
      <dgm:prSet/>
      <dgm:spPr/>
      <dgm:t>
        <a:bodyPr/>
        <a:lstStyle/>
        <a:p>
          <a:endParaRPr lang="en-US"/>
        </a:p>
      </dgm:t>
    </dgm:pt>
    <dgm:pt modelId="{F46B33F4-10F9-404A-8E1E-EB349D525293}" type="sibTrans" cxnId="{90835B4F-D17D-4933-8E6E-69353E22F131}">
      <dgm:prSet/>
      <dgm:spPr/>
      <dgm:t>
        <a:bodyPr/>
        <a:lstStyle/>
        <a:p>
          <a:endParaRPr lang="en-US"/>
        </a:p>
      </dgm:t>
    </dgm:pt>
    <dgm:pt modelId="{B92E17E2-9FDB-4308-B4A5-BE9A9A4BDB06}" type="pres">
      <dgm:prSet presAssocID="{0AAAA234-706D-483E-A828-A33D10AD652E}" presName="Name0" presStyleCnt="0">
        <dgm:presLayoutVars>
          <dgm:chMax val="1"/>
          <dgm:dir/>
          <dgm:animLvl val="ctr"/>
          <dgm:resizeHandles val="exact"/>
        </dgm:presLayoutVars>
      </dgm:prSet>
      <dgm:spPr/>
    </dgm:pt>
    <dgm:pt modelId="{8CAAFD88-83D0-4975-8FE6-3DF78144E8F9}" type="pres">
      <dgm:prSet presAssocID="{1BA795A0-611C-4388-8027-600091A4571B}" presName="centerShape" presStyleLbl="node0" presStyleIdx="0" presStyleCnt="1"/>
      <dgm:spPr/>
    </dgm:pt>
    <dgm:pt modelId="{CB3172A6-A7EC-4247-A36C-710EDF0CC50C}" type="pres">
      <dgm:prSet presAssocID="{C7FE5896-DB3C-4A1B-AC86-E5C51054E980}" presName="node" presStyleLbl="node1" presStyleIdx="0" presStyleCnt="6">
        <dgm:presLayoutVars>
          <dgm:bulletEnabled val="1"/>
        </dgm:presLayoutVars>
      </dgm:prSet>
      <dgm:spPr/>
    </dgm:pt>
    <dgm:pt modelId="{98F94711-DDE4-450D-A5EF-C9759382FC7E}" type="pres">
      <dgm:prSet presAssocID="{C7FE5896-DB3C-4A1B-AC86-E5C51054E980}" presName="dummy" presStyleCnt="0"/>
      <dgm:spPr/>
    </dgm:pt>
    <dgm:pt modelId="{4322DFAE-0237-4A93-AC04-722DEEC4B506}" type="pres">
      <dgm:prSet presAssocID="{DF9FC739-C60D-453B-A346-850EBF2B331D}" presName="sibTrans" presStyleLbl="sibTrans2D1" presStyleIdx="0" presStyleCnt="6"/>
      <dgm:spPr/>
    </dgm:pt>
    <dgm:pt modelId="{69B0EFA3-498D-471C-9EAA-9522C7778D59}" type="pres">
      <dgm:prSet presAssocID="{B22807D4-BE86-4B21-8604-BC9C3911394C}" presName="node" presStyleLbl="node1" presStyleIdx="1" presStyleCnt="6">
        <dgm:presLayoutVars>
          <dgm:bulletEnabled val="1"/>
        </dgm:presLayoutVars>
      </dgm:prSet>
      <dgm:spPr/>
    </dgm:pt>
    <dgm:pt modelId="{4B49E2D8-348B-4123-BB2C-FBB94E404F3B}" type="pres">
      <dgm:prSet presAssocID="{B22807D4-BE86-4B21-8604-BC9C3911394C}" presName="dummy" presStyleCnt="0"/>
      <dgm:spPr/>
    </dgm:pt>
    <dgm:pt modelId="{CE04B8B2-8470-45D5-B574-2E4190500677}" type="pres">
      <dgm:prSet presAssocID="{4C6AE116-F2BE-4863-9E75-441F0B599434}" presName="sibTrans" presStyleLbl="sibTrans2D1" presStyleIdx="1" presStyleCnt="6"/>
      <dgm:spPr/>
    </dgm:pt>
    <dgm:pt modelId="{5E3BCD40-511E-4D9A-B451-B85092B473FC}" type="pres">
      <dgm:prSet presAssocID="{106809E1-D66F-407F-BF84-36958843B942}" presName="node" presStyleLbl="node1" presStyleIdx="2" presStyleCnt="6">
        <dgm:presLayoutVars>
          <dgm:bulletEnabled val="1"/>
        </dgm:presLayoutVars>
      </dgm:prSet>
      <dgm:spPr/>
    </dgm:pt>
    <dgm:pt modelId="{E23FB46E-DD48-42A4-AF81-C7E069966C56}" type="pres">
      <dgm:prSet presAssocID="{106809E1-D66F-407F-BF84-36958843B942}" presName="dummy" presStyleCnt="0"/>
      <dgm:spPr/>
    </dgm:pt>
    <dgm:pt modelId="{E446C5DA-07E8-463A-B3FB-BEF5666801F3}" type="pres">
      <dgm:prSet presAssocID="{C744C4A6-9517-4B89-A835-18FEFB5EEBDF}" presName="sibTrans" presStyleLbl="sibTrans2D1" presStyleIdx="2" presStyleCnt="6"/>
      <dgm:spPr/>
    </dgm:pt>
    <dgm:pt modelId="{41434C56-511B-482D-931C-74BF72CAE3ED}" type="pres">
      <dgm:prSet presAssocID="{C714E962-8BA5-4875-929E-7C661854462D}" presName="node" presStyleLbl="node1" presStyleIdx="3" presStyleCnt="6">
        <dgm:presLayoutVars>
          <dgm:bulletEnabled val="1"/>
        </dgm:presLayoutVars>
      </dgm:prSet>
      <dgm:spPr/>
    </dgm:pt>
    <dgm:pt modelId="{FD54C86C-BCCF-4DD5-A589-8C4299499FB8}" type="pres">
      <dgm:prSet presAssocID="{C714E962-8BA5-4875-929E-7C661854462D}" presName="dummy" presStyleCnt="0"/>
      <dgm:spPr/>
    </dgm:pt>
    <dgm:pt modelId="{3C10F7AA-404D-440E-9C28-FEAC490DEE77}" type="pres">
      <dgm:prSet presAssocID="{9ABE7E99-4E90-4EE2-B162-63EBBA27D4EA}" presName="sibTrans" presStyleLbl="sibTrans2D1" presStyleIdx="3" presStyleCnt="6"/>
      <dgm:spPr/>
    </dgm:pt>
    <dgm:pt modelId="{6E2A3384-1C32-4F93-8202-AB037E20F29D}" type="pres">
      <dgm:prSet presAssocID="{FC6F105F-AB48-4BBF-9022-3AD04BCC848A}" presName="node" presStyleLbl="node1" presStyleIdx="4" presStyleCnt="6">
        <dgm:presLayoutVars>
          <dgm:bulletEnabled val="1"/>
        </dgm:presLayoutVars>
      </dgm:prSet>
      <dgm:spPr/>
    </dgm:pt>
    <dgm:pt modelId="{2C273149-0925-4918-AD2E-CDEA2D4C334F}" type="pres">
      <dgm:prSet presAssocID="{FC6F105F-AB48-4BBF-9022-3AD04BCC848A}" presName="dummy" presStyleCnt="0"/>
      <dgm:spPr/>
    </dgm:pt>
    <dgm:pt modelId="{227E0FB5-B011-43C7-AA98-D511404EE136}" type="pres">
      <dgm:prSet presAssocID="{436FD3DB-2258-4331-AB61-A9D370C50195}" presName="sibTrans" presStyleLbl="sibTrans2D1" presStyleIdx="4" presStyleCnt="6"/>
      <dgm:spPr/>
    </dgm:pt>
    <dgm:pt modelId="{5AAC3828-48DD-4041-82E4-18BF97FE9B35}" type="pres">
      <dgm:prSet presAssocID="{C6DE105C-0CD2-49D6-8A71-DED4601872F1}" presName="node" presStyleLbl="node1" presStyleIdx="5" presStyleCnt="6">
        <dgm:presLayoutVars>
          <dgm:bulletEnabled val="1"/>
        </dgm:presLayoutVars>
      </dgm:prSet>
      <dgm:spPr/>
    </dgm:pt>
    <dgm:pt modelId="{76ECD9FD-2D83-4C91-A1CE-B755E5772ED2}" type="pres">
      <dgm:prSet presAssocID="{C6DE105C-0CD2-49D6-8A71-DED4601872F1}" presName="dummy" presStyleCnt="0"/>
      <dgm:spPr/>
    </dgm:pt>
    <dgm:pt modelId="{7149C743-0CC0-4C02-98B1-4E4C5E187EE6}" type="pres">
      <dgm:prSet presAssocID="{F46B33F4-10F9-404A-8E1E-EB349D525293}" presName="sibTrans" presStyleLbl="sibTrans2D1" presStyleIdx="5" presStyleCnt="6"/>
      <dgm:spPr/>
    </dgm:pt>
  </dgm:ptLst>
  <dgm:cxnLst>
    <dgm:cxn modelId="{04599C02-5163-42F8-BEDD-B397AE0CF2CF}" type="presOf" srcId="{4C6AE116-F2BE-4863-9E75-441F0B599434}" destId="{CE04B8B2-8470-45D5-B574-2E4190500677}" srcOrd="0" destOrd="0" presId="urn:microsoft.com/office/officeart/2005/8/layout/radial6"/>
    <dgm:cxn modelId="{38B33C0A-DF6A-4A0D-AF52-914FF02FBE34}" type="presOf" srcId="{436FD3DB-2258-4331-AB61-A9D370C50195}" destId="{227E0FB5-B011-43C7-AA98-D511404EE136}" srcOrd="0" destOrd="0" presId="urn:microsoft.com/office/officeart/2005/8/layout/radial6"/>
    <dgm:cxn modelId="{FA7DAE36-4FDD-44A2-A0BD-E6EBAAD75117}" type="presOf" srcId="{0AAAA234-706D-483E-A828-A33D10AD652E}" destId="{B92E17E2-9FDB-4308-B4A5-BE9A9A4BDB06}" srcOrd="0" destOrd="0" presId="urn:microsoft.com/office/officeart/2005/8/layout/radial6"/>
    <dgm:cxn modelId="{B63AD638-DEB2-40F5-A233-C86E3C1BC643}" type="presOf" srcId="{9ABE7E99-4E90-4EE2-B162-63EBBA27D4EA}" destId="{3C10F7AA-404D-440E-9C28-FEAC490DEE77}" srcOrd="0" destOrd="0" presId="urn:microsoft.com/office/officeart/2005/8/layout/radial6"/>
    <dgm:cxn modelId="{48D0CB3A-2CDE-4B19-A227-FF8E9C6B3240}" type="presOf" srcId="{106809E1-D66F-407F-BF84-36958843B942}" destId="{5E3BCD40-511E-4D9A-B451-B85092B473FC}" srcOrd="0" destOrd="0" presId="urn:microsoft.com/office/officeart/2005/8/layout/radial6"/>
    <dgm:cxn modelId="{91506B5C-DEDD-4C1C-98D9-B01A2FE9CD75}" type="presOf" srcId="{C714E962-8BA5-4875-929E-7C661854462D}" destId="{41434C56-511B-482D-931C-74BF72CAE3ED}" srcOrd="0" destOrd="0" presId="urn:microsoft.com/office/officeart/2005/8/layout/radial6"/>
    <dgm:cxn modelId="{E229576B-7EA6-49A3-87D4-539D40B421DD}" type="presOf" srcId="{1BA795A0-611C-4388-8027-600091A4571B}" destId="{8CAAFD88-83D0-4975-8FE6-3DF78144E8F9}" srcOrd="0" destOrd="0" presId="urn:microsoft.com/office/officeart/2005/8/layout/radial6"/>
    <dgm:cxn modelId="{90835B4F-D17D-4933-8E6E-69353E22F131}" srcId="{1BA795A0-611C-4388-8027-600091A4571B}" destId="{C6DE105C-0CD2-49D6-8A71-DED4601872F1}" srcOrd="5" destOrd="0" parTransId="{03942A9C-F7DC-4F98-8BE0-084D28D2B647}" sibTransId="{F46B33F4-10F9-404A-8E1E-EB349D525293}"/>
    <dgm:cxn modelId="{69F18E77-CFA2-4F3B-8C71-B415A4747709}" type="presOf" srcId="{FC6F105F-AB48-4BBF-9022-3AD04BCC848A}" destId="{6E2A3384-1C32-4F93-8202-AB037E20F29D}" srcOrd="0" destOrd="0" presId="urn:microsoft.com/office/officeart/2005/8/layout/radial6"/>
    <dgm:cxn modelId="{089CC978-9B23-4A61-9BA2-733E1D1F45CF}" srcId="{1BA795A0-611C-4388-8027-600091A4571B}" destId="{FC6F105F-AB48-4BBF-9022-3AD04BCC848A}" srcOrd="4" destOrd="0" parTransId="{7BC0F5FB-8CA6-4D11-A3A3-95F1B107F6A1}" sibTransId="{436FD3DB-2258-4331-AB61-A9D370C50195}"/>
    <dgm:cxn modelId="{71F73AB1-C9AA-451E-AFA1-207A4799E648}" type="presOf" srcId="{C7FE5896-DB3C-4A1B-AC86-E5C51054E980}" destId="{CB3172A6-A7EC-4247-A36C-710EDF0CC50C}" srcOrd="0" destOrd="0" presId="urn:microsoft.com/office/officeart/2005/8/layout/radial6"/>
    <dgm:cxn modelId="{2F71C6B6-B516-41E1-B773-398590C7CEF9}" srcId="{1BA795A0-611C-4388-8027-600091A4571B}" destId="{106809E1-D66F-407F-BF84-36958843B942}" srcOrd="2" destOrd="0" parTransId="{498110D5-DABB-4506-A514-CFA632EA39AA}" sibTransId="{C744C4A6-9517-4B89-A835-18FEFB5EEBDF}"/>
    <dgm:cxn modelId="{B276EEB6-076E-4EA5-B936-D8021150A30D}" srcId="{1BA795A0-611C-4388-8027-600091A4571B}" destId="{C714E962-8BA5-4875-929E-7C661854462D}" srcOrd="3" destOrd="0" parTransId="{2EB8E132-B9DD-4481-99A4-67265E8140C4}" sibTransId="{9ABE7E99-4E90-4EE2-B162-63EBBA27D4EA}"/>
    <dgm:cxn modelId="{28CD89BB-C139-4B58-A3E0-1FA0885642B6}" srcId="{1BA795A0-611C-4388-8027-600091A4571B}" destId="{B22807D4-BE86-4B21-8604-BC9C3911394C}" srcOrd="1" destOrd="0" parTransId="{D4ECD0E6-7345-4A0D-BB23-5BD594C02CB8}" sibTransId="{4C6AE116-F2BE-4863-9E75-441F0B599434}"/>
    <dgm:cxn modelId="{A4027BC0-0D3B-427E-9E78-9B16D7985781}" type="presOf" srcId="{C744C4A6-9517-4B89-A835-18FEFB5EEBDF}" destId="{E446C5DA-07E8-463A-B3FB-BEF5666801F3}" srcOrd="0" destOrd="0" presId="urn:microsoft.com/office/officeart/2005/8/layout/radial6"/>
    <dgm:cxn modelId="{E184C8C7-DC20-446B-A64B-9FF754EF827B}" srcId="{0AAAA234-706D-483E-A828-A33D10AD652E}" destId="{1BA795A0-611C-4388-8027-600091A4571B}" srcOrd="0" destOrd="0" parTransId="{54015F2D-1A85-4C7E-8C5C-DE47E64EBC28}" sibTransId="{BE0D1C92-3B44-45BE-9931-137AFDCC1D25}"/>
    <dgm:cxn modelId="{1F83BDCE-CE2D-44F3-9914-84DB53C3B090}" type="presOf" srcId="{B22807D4-BE86-4B21-8604-BC9C3911394C}" destId="{69B0EFA3-498D-471C-9EAA-9522C7778D59}" srcOrd="0" destOrd="0" presId="urn:microsoft.com/office/officeart/2005/8/layout/radial6"/>
    <dgm:cxn modelId="{A827DDCE-BA64-464E-B70B-A4A3C964D040}" type="presOf" srcId="{F46B33F4-10F9-404A-8E1E-EB349D525293}" destId="{7149C743-0CC0-4C02-98B1-4E4C5E187EE6}" srcOrd="0" destOrd="0" presId="urn:microsoft.com/office/officeart/2005/8/layout/radial6"/>
    <dgm:cxn modelId="{AB2D25D4-29BC-4845-BD06-8B8539EB50FF}" srcId="{1BA795A0-611C-4388-8027-600091A4571B}" destId="{C7FE5896-DB3C-4A1B-AC86-E5C51054E980}" srcOrd="0" destOrd="0" parTransId="{D5D8B75A-B643-47F9-AFFC-5D04AA34AAC3}" sibTransId="{DF9FC739-C60D-453B-A346-850EBF2B331D}"/>
    <dgm:cxn modelId="{E8D74BD5-8456-476B-9535-E495FEEBDDAB}" type="presOf" srcId="{C6DE105C-0CD2-49D6-8A71-DED4601872F1}" destId="{5AAC3828-48DD-4041-82E4-18BF97FE9B35}" srcOrd="0" destOrd="0" presId="urn:microsoft.com/office/officeart/2005/8/layout/radial6"/>
    <dgm:cxn modelId="{A2DF4DFC-5E8F-40F7-93F8-9C763EF885C2}" type="presOf" srcId="{DF9FC739-C60D-453B-A346-850EBF2B331D}" destId="{4322DFAE-0237-4A93-AC04-722DEEC4B506}" srcOrd="0" destOrd="0" presId="urn:microsoft.com/office/officeart/2005/8/layout/radial6"/>
    <dgm:cxn modelId="{177A2E40-FC75-4FE3-923A-90495564C0CC}" type="presParOf" srcId="{B92E17E2-9FDB-4308-B4A5-BE9A9A4BDB06}" destId="{8CAAFD88-83D0-4975-8FE6-3DF78144E8F9}" srcOrd="0" destOrd="0" presId="urn:microsoft.com/office/officeart/2005/8/layout/radial6"/>
    <dgm:cxn modelId="{B6178ADE-0389-43B7-81CD-BDE6B7EFFE73}" type="presParOf" srcId="{B92E17E2-9FDB-4308-B4A5-BE9A9A4BDB06}" destId="{CB3172A6-A7EC-4247-A36C-710EDF0CC50C}" srcOrd="1" destOrd="0" presId="urn:microsoft.com/office/officeart/2005/8/layout/radial6"/>
    <dgm:cxn modelId="{0B463CCE-0631-450B-86CB-B27E9E2DF8FF}" type="presParOf" srcId="{B92E17E2-9FDB-4308-B4A5-BE9A9A4BDB06}" destId="{98F94711-DDE4-450D-A5EF-C9759382FC7E}" srcOrd="2" destOrd="0" presId="urn:microsoft.com/office/officeart/2005/8/layout/radial6"/>
    <dgm:cxn modelId="{F8EBC372-2A83-4863-9FB3-748893E57F10}" type="presParOf" srcId="{B92E17E2-9FDB-4308-B4A5-BE9A9A4BDB06}" destId="{4322DFAE-0237-4A93-AC04-722DEEC4B506}" srcOrd="3" destOrd="0" presId="urn:microsoft.com/office/officeart/2005/8/layout/radial6"/>
    <dgm:cxn modelId="{12E49EF6-4458-4296-A420-55C46983566F}" type="presParOf" srcId="{B92E17E2-9FDB-4308-B4A5-BE9A9A4BDB06}" destId="{69B0EFA3-498D-471C-9EAA-9522C7778D59}" srcOrd="4" destOrd="0" presId="urn:microsoft.com/office/officeart/2005/8/layout/radial6"/>
    <dgm:cxn modelId="{F492F8F7-EBF0-4D2E-B988-8DBB3283981C}" type="presParOf" srcId="{B92E17E2-9FDB-4308-B4A5-BE9A9A4BDB06}" destId="{4B49E2D8-348B-4123-BB2C-FBB94E404F3B}" srcOrd="5" destOrd="0" presId="urn:microsoft.com/office/officeart/2005/8/layout/radial6"/>
    <dgm:cxn modelId="{B6EC1D8E-BF39-4970-B79B-EAA9D0B6F3CE}" type="presParOf" srcId="{B92E17E2-9FDB-4308-B4A5-BE9A9A4BDB06}" destId="{CE04B8B2-8470-45D5-B574-2E4190500677}" srcOrd="6" destOrd="0" presId="urn:microsoft.com/office/officeart/2005/8/layout/radial6"/>
    <dgm:cxn modelId="{F519DA89-B1F9-4056-812D-72270E4F3951}" type="presParOf" srcId="{B92E17E2-9FDB-4308-B4A5-BE9A9A4BDB06}" destId="{5E3BCD40-511E-4D9A-B451-B85092B473FC}" srcOrd="7" destOrd="0" presId="urn:microsoft.com/office/officeart/2005/8/layout/radial6"/>
    <dgm:cxn modelId="{6EDE4619-6331-4AB2-B07D-A58937FFBB36}" type="presParOf" srcId="{B92E17E2-9FDB-4308-B4A5-BE9A9A4BDB06}" destId="{E23FB46E-DD48-42A4-AF81-C7E069966C56}" srcOrd="8" destOrd="0" presId="urn:microsoft.com/office/officeart/2005/8/layout/radial6"/>
    <dgm:cxn modelId="{7200A320-FF45-4E17-BC6B-0D658811F7F6}" type="presParOf" srcId="{B92E17E2-9FDB-4308-B4A5-BE9A9A4BDB06}" destId="{E446C5DA-07E8-463A-B3FB-BEF5666801F3}" srcOrd="9" destOrd="0" presId="urn:microsoft.com/office/officeart/2005/8/layout/radial6"/>
    <dgm:cxn modelId="{6CF0BD02-59D6-4F3E-B598-ED5E352A0432}" type="presParOf" srcId="{B92E17E2-9FDB-4308-B4A5-BE9A9A4BDB06}" destId="{41434C56-511B-482D-931C-74BF72CAE3ED}" srcOrd="10" destOrd="0" presId="urn:microsoft.com/office/officeart/2005/8/layout/radial6"/>
    <dgm:cxn modelId="{3BBAE762-031E-4377-BDFF-03B0EADB19FA}" type="presParOf" srcId="{B92E17E2-9FDB-4308-B4A5-BE9A9A4BDB06}" destId="{FD54C86C-BCCF-4DD5-A589-8C4299499FB8}" srcOrd="11" destOrd="0" presId="urn:microsoft.com/office/officeart/2005/8/layout/radial6"/>
    <dgm:cxn modelId="{4353FE61-CCC6-404D-8340-B3CBA8FE1B65}" type="presParOf" srcId="{B92E17E2-9FDB-4308-B4A5-BE9A9A4BDB06}" destId="{3C10F7AA-404D-440E-9C28-FEAC490DEE77}" srcOrd="12" destOrd="0" presId="urn:microsoft.com/office/officeart/2005/8/layout/radial6"/>
    <dgm:cxn modelId="{BA37194B-D6F6-4B63-90D7-72F86BC4D517}" type="presParOf" srcId="{B92E17E2-9FDB-4308-B4A5-BE9A9A4BDB06}" destId="{6E2A3384-1C32-4F93-8202-AB037E20F29D}" srcOrd="13" destOrd="0" presId="urn:microsoft.com/office/officeart/2005/8/layout/radial6"/>
    <dgm:cxn modelId="{5621903C-58F5-4F05-BCBD-BEC67E6CE228}" type="presParOf" srcId="{B92E17E2-9FDB-4308-B4A5-BE9A9A4BDB06}" destId="{2C273149-0925-4918-AD2E-CDEA2D4C334F}" srcOrd="14" destOrd="0" presId="urn:microsoft.com/office/officeart/2005/8/layout/radial6"/>
    <dgm:cxn modelId="{0646512E-7876-43A3-A4B0-7018C496BCDA}" type="presParOf" srcId="{B92E17E2-9FDB-4308-B4A5-BE9A9A4BDB06}" destId="{227E0FB5-B011-43C7-AA98-D511404EE136}" srcOrd="15" destOrd="0" presId="urn:microsoft.com/office/officeart/2005/8/layout/radial6"/>
    <dgm:cxn modelId="{EB75D8B2-FF29-4069-A43D-6E0174207B17}" type="presParOf" srcId="{B92E17E2-9FDB-4308-B4A5-BE9A9A4BDB06}" destId="{5AAC3828-48DD-4041-82E4-18BF97FE9B35}" srcOrd="16" destOrd="0" presId="urn:microsoft.com/office/officeart/2005/8/layout/radial6"/>
    <dgm:cxn modelId="{0B333D77-9F84-4F20-B463-4FD7404DF204}" type="presParOf" srcId="{B92E17E2-9FDB-4308-B4A5-BE9A9A4BDB06}" destId="{76ECD9FD-2D83-4C91-A1CE-B755E5772ED2}" srcOrd="17" destOrd="0" presId="urn:microsoft.com/office/officeart/2005/8/layout/radial6"/>
    <dgm:cxn modelId="{42BB52C9-1DAB-450E-B262-2204D62E022C}" type="presParOf" srcId="{B92E17E2-9FDB-4308-B4A5-BE9A9A4BDB06}" destId="{7149C743-0CC0-4C02-98B1-4E4C5E187EE6}"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886591" y="656"/>
          <a:ext cx="3122984" cy="1628477"/>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rPr>
            <a:t>Discuss the concept of Social Justice</a:t>
          </a:r>
          <a:r>
            <a:rPr lang="ru-RU" sz="2100" b="1" kern="1200" dirty="0">
              <a:solidFill>
                <a:schemeClr val="accent1">
                  <a:lumMod val="75000"/>
                </a:schemeClr>
              </a:solidFill>
            </a:rPr>
            <a:t>.</a:t>
          </a:r>
        </a:p>
      </dsp:txBody>
      <dsp:txXfrm>
        <a:off x="886591" y="656"/>
        <a:ext cx="3122984" cy="1628477"/>
      </dsp:txXfrm>
    </dsp:sp>
    <dsp:sp modelId="{4AACB6DA-5FDF-460C-99BC-430D7F87B487}">
      <dsp:nvSpPr>
        <dsp:cNvPr id="0" name=""/>
        <dsp:cNvSpPr/>
      </dsp:nvSpPr>
      <dsp:spPr>
        <a:xfrm>
          <a:off x="4254499" y="656"/>
          <a:ext cx="2714128" cy="1628477"/>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Understand the key concepts of social justice as they relate to social studies.</a:t>
          </a:r>
          <a:endParaRPr lang="en-US" sz="1800" dirty="0">
            <a:solidFill>
              <a:schemeClr val="bg2">
                <a:lumMod val="50000"/>
              </a:schemeClr>
            </a:solidFill>
          </a:endParaRPr>
        </a:p>
      </dsp:txBody>
      <dsp:txXfrm>
        <a:off x="4254499" y="656"/>
        <a:ext cx="2714128" cy="1628477"/>
      </dsp:txXfrm>
    </dsp:sp>
    <dsp:sp modelId="{EA7B8164-B14C-4483-914E-442D3571C27D}">
      <dsp:nvSpPr>
        <dsp:cNvPr id="0" name=""/>
        <dsp:cNvSpPr/>
      </dsp:nvSpPr>
      <dsp:spPr>
        <a:xfrm>
          <a:off x="7240040" y="656"/>
          <a:ext cx="2714128" cy="1628477"/>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Dig deeper into the connections between social justice and the Maine Learning Results for Social Studies</a:t>
          </a:r>
        </a:p>
      </dsp:txBody>
      <dsp:txXfrm>
        <a:off x="7240040" y="656"/>
        <a:ext cx="2714128" cy="1628477"/>
      </dsp:txXfrm>
    </dsp:sp>
    <dsp:sp modelId="{C41572B6-84B2-46C4-865F-D9BD3E4BC049}">
      <dsp:nvSpPr>
        <dsp:cNvPr id="0" name=""/>
        <dsp:cNvSpPr/>
      </dsp:nvSpPr>
      <dsp:spPr>
        <a:xfrm>
          <a:off x="2557300" y="1900546"/>
          <a:ext cx="2714128" cy="1628477"/>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Discuss how to identify entry points in your current curriculum</a:t>
          </a:r>
        </a:p>
      </dsp:txBody>
      <dsp:txXfrm>
        <a:off x="2557300" y="1900546"/>
        <a:ext cx="2714128" cy="1628477"/>
      </dsp:txXfrm>
    </dsp:sp>
    <dsp:sp modelId="{8B3382C3-092C-4806-99F2-31E9F87B5BFD}">
      <dsp:nvSpPr>
        <dsp:cNvPr id="0" name=""/>
        <dsp:cNvSpPr/>
      </dsp:nvSpPr>
      <dsp:spPr>
        <a:xfrm>
          <a:off x="5542841" y="1900546"/>
          <a:ext cx="2714128" cy="1628477"/>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80010" rIns="7200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75000"/>
                </a:schemeClr>
              </a:solidFill>
              <a:latin typeface="Garamond" panose="02020404030301010803"/>
              <a:ea typeface="+mn-ea"/>
              <a:cs typeface="+mn-cs"/>
            </a:rPr>
            <a:t>Unpack strategies and tools to support connecting social justice and social studies</a:t>
          </a:r>
        </a:p>
      </dsp:txBody>
      <dsp:txXfrm>
        <a:off x="5542841" y="1900546"/>
        <a:ext cx="2714128" cy="162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C743-0CC0-4C02-98B1-4E4C5E187EE6}">
      <dsp:nvSpPr>
        <dsp:cNvPr id="0" name=""/>
        <dsp:cNvSpPr/>
      </dsp:nvSpPr>
      <dsp:spPr>
        <a:xfrm>
          <a:off x="3927162" y="751402"/>
          <a:ext cx="5143913" cy="5143913"/>
        </a:xfrm>
        <a:prstGeom prst="blockArc">
          <a:avLst>
            <a:gd name="adj1" fmla="val 12600000"/>
            <a:gd name="adj2" fmla="val 16200000"/>
            <a:gd name="adj3" fmla="val 4527"/>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27E0FB5-B011-43C7-AA98-D511404EE136}">
      <dsp:nvSpPr>
        <dsp:cNvPr id="0" name=""/>
        <dsp:cNvSpPr/>
      </dsp:nvSpPr>
      <dsp:spPr>
        <a:xfrm>
          <a:off x="3927162" y="751402"/>
          <a:ext cx="5143913" cy="5143913"/>
        </a:xfrm>
        <a:prstGeom prst="blockArc">
          <a:avLst>
            <a:gd name="adj1" fmla="val 9000000"/>
            <a:gd name="adj2" fmla="val 12600000"/>
            <a:gd name="adj3" fmla="val 4527"/>
          </a:avLst>
        </a:prstGeom>
        <a:gradFill rotWithShape="0">
          <a:gsLst>
            <a:gs pos="0">
              <a:schemeClr val="accent6">
                <a:hueOff val="0"/>
                <a:satOff val="0"/>
                <a:lumOff val="0"/>
                <a:alphaOff val="0"/>
                <a:lumMod val="157000"/>
                <a:satMod val="101000"/>
              </a:schemeClr>
            </a:gs>
            <a:gs pos="50000">
              <a:schemeClr val="accent6">
                <a:hueOff val="0"/>
                <a:satOff val="0"/>
                <a:lumOff val="0"/>
                <a:alphaOff val="0"/>
                <a:lumMod val="137000"/>
                <a:satMod val="103000"/>
              </a:schemeClr>
            </a:gs>
            <a:gs pos="100000">
              <a:schemeClr val="accent6">
                <a:hueOff val="0"/>
                <a:satOff val="0"/>
                <a:lumOff val="0"/>
                <a:alphaOff val="0"/>
                <a:lumMod val="115000"/>
                <a:satMod val="109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C10F7AA-404D-440E-9C28-FEAC490DEE77}">
      <dsp:nvSpPr>
        <dsp:cNvPr id="0" name=""/>
        <dsp:cNvSpPr/>
      </dsp:nvSpPr>
      <dsp:spPr>
        <a:xfrm>
          <a:off x="3927162" y="751402"/>
          <a:ext cx="5143913" cy="5143913"/>
        </a:xfrm>
        <a:prstGeom prst="blockArc">
          <a:avLst>
            <a:gd name="adj1" fmla="val 5400000"/>
            <a:gd name="adj2" fmla="val 9000000"/>
            <a:gd name="adj3" fmla="val 4527"/>
          </a:avLst>
        </a:prstGeom>
        <a:gradFill rotWithShape="0">
          <a:gsLst>
            <a:gs pos="0">
              <a:schemeClr val="accent5">
                <a:hueOff val="0"/>
                <a:satOff val="0"/>
                <a:lumOff val="0"/>
                <a:alphaOff val="0"/>
                <a:lumMod val="157000"/>
                <a:satMod val="101000"/>
              </a:schemeClr>
            </a:gs>
            <a:gs pos="50000">
              <a:schemeClr val="accent5">
                <a:hueOff val="0"/>
                <a:satOff val="0"/>
                <a:lumOff val="0"/>
                <a:alphaOff val="0"/>
                <a:lumMod val="137000"/>
                <a:satMod val="103000"/>
              </a:schemeClr>
            </a:gs>
            <a:gs pos="100000">
              <a:schemeClr val="accent5">
                <a:hueOff val="0"/>
                <a:satOff val="0"/>
                <a:lumOff val="0"/>
                <a:alphaOff val="0"/>
                <a:lumMod val="115000"/>
                <a:satMod val="109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446C5DA-07E8-463A-B3FB-BEF5666801F3}">
      <dsp:nvSpPr>
        <dsp:cNvPr id="0" name=""/>
        <dsp:cNvSpPr/>
      </dsp:nvSpPr>
      <dsp:spPr>
        <a:xfrm>
          <a:off x="3927162" y="751402"/>
          <a:ext cx="5143913" cy="5143913"/>
        </a:xfrm>
        <a:prstGeom prst="blockArc">
          <a:avLst>
            <a:gd name="adj1" fmla="val 1800000"/>
            <a:gd name="adj2" fmla="val 5400000"/>
            <a:gd name="adj3" fmla="val 4527"/>
          </a:avLst>
        </a:prstGeom>
        <a:gradFill rotWithShape="0">
          <a:gsLst>
            <a:gs pos="0">
              <a:schemeClr val="accent4">
                <a:hueOff val="0"/>
                <a:satOff val="0"/>
                <a:lumOff val="0"/>
                <a:alphaOff val="0"/>
                <a:lumMod val="157000"/>
                <a:satMod val="101000"/>
              </a:schemeClr>
            </a:gs>
            <a:gs pos="50000">
              <a:schemeClr val="accent4">
                <a:hueOff val="0"/>
                <a:satOff val="0"/>
                <a:lumOff val="0"/>
                <a:alphaOff val="0"/>
                <a:lumMod val="137000"/>
                <a:satMod val="103000"/>
              </a:schemeClr>
            </a:gs>
            <a:gs pos="100000">
              <a:schemeClr val="accent4">
                <a:hueOff val="0"/>
                <a:satOff val="0"/>
                <a:lumOff val="0"/>
                <a:alphaOff val="0"/>
                <a:lumMod val="115000"/>
                <a:satMod val="109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E04B8B2-8470-45D5-B574-2E4190500677}">
      <dsp:nvSpPr>
        <dsp:cNvPr id="0" name=""/>
        <dsp:cNvSpPr/>
      </dsp:nvSpPr>
      <dsp:spPr>
        <a:xfrm>
          <a:off x="3927162" y="751402"/>
          <a:ext cx="5143913" cy="5143913"/>
        </a:xfrm>
        <a:prstGeom prst="blockArc">
          <a:avLst>
            <a:gd name="adj1" fmla="val 19800000"/>
            <a:gd name="adj2" fmla="val 1800000"/>
            <a:gd name="adj3" fmla="val 4527"/>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322DFAE-0237-4A93-AC04-722DEEC4B506}">
      <dsp:nvSpPr>
        <dsp:cNvPr id="0" name=""/>
        <dsp:cNvSpPr/>
      </dsp:nvSpPr>
      <dsp:spPr>
        <a:xfrm>
          <a:off x="3927162" y="751402"/>
          <a:ext cx="5143913" cy="5143913"/>
        </a:xfrm>
        <a:prstGeom prst="blockArc">
          <a:avLst>
            <a:gd name="adj1" fmla="val 16200000"/>
            <a:gd name="adj2" fmla="val 19800000"/>
            <a:gd name="adj3" fmla="val 4527"/>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CAAFD88-83D0-4975-8FE6-3DF78144E8F9}">
      <dsp:nvSpPr>
        <dsp:cNvPr id="0" name=""/>
        <dsp:cNvSpPr/>
      </dsp:nvSpPr>
      <dsp:spPr>
        <a:xfrm>
          <a:off x="5344002" y="2168242"/>
          <a:ext cx="2310233" cy="2310233"/>
        </a:xfrm>
        <a:prstGeom prst="ellips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Student Centered Social Studies</a:t>
          </a:r>
        </a:p>
      </dsp:txBody>
      <dsp:txXfrm>
        <a:off x="5682328" y="2506568"/>
        <a:ext cx="1633581" cy="1633581"/>
      </dsp:txXfrm>
    </dsp:sp>
    <dsp:sp modelId="{CB3172A6-A7EC-4247-A36C-710EDF0CC50C}">
      <dsp:nvSpPr>
        <dsp:cNvPr id="0" name=""/>
        <dsp:cNvSpPr/>
      </dsp:nvSpPr>
      <dsp:spPr>
        <a:xfrm>
          <a:off x="5690537" y="1039"/>
          <a:ext cx="1617163" cy="1617163"/>
        </a:xfrm>
        <a:prstGeom prst="ellipse">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u="none" kern="1200" dirty="0"/>
            <a:t>Consistent opportunities for </a:t>
          </a:r>
          <a:r>
            <a:rPr lang="en-US" sz="1400" b="1" u="none" kern="1200" dirty="0"/>
            <a:t>inquiry </a:t>
          </a:r>
          <a:endParaRPr lang="en-US" sz="1400" kern="1200" dirty="0"/>
        </a:p>
      </dsp:txBody>
      <dsp:txXfrm>
        <a:off x="5927365" y="237867"/>
        <a:ext cx="1143507" cy="1143507"/>
      </dsp:txXfrm>
    </dsp:sp>
    <dsp:sp modelId="{69B0EFA3-498D-471C-9EAA-9522C7778D59}">
      <dsp:nvSpPr>
        <dsp:cNvPr id="0" name=""/>
        <dsp:cNvSpPr/>
      </dsp:nvSpPr>
      <dsp:spPr>
        <a:xfrm>
          <a:off x="7867499" y="1257908"/>
          <a:ext cx="1617163" cy="1617163"/>
        </a:xfrm>
        <a:prstGeom prst="ellipse">
          <a:avLst/>
        </a:prstGeom>
        <a:gradFill rotWithShape="0">
          <a:gsLst>
            <a:gs pos="0">
              <a:schemeClr val="accent3">
                <a:hueOff val="0"/>
                <a:satOff val="0"/>
                <a:lumOff val="0"/>
                <a:alphaOff val="0"/>
                <a:lumMod val="157000"/>
                <a:satMod val="101000"/>
              </a:schemeClr>
            </a:gs>
            <a:gs pos="50000">
              <a:schemeClr val="accent3">
                <a:hueOff val="0"/>
                <a:satOff val="0"/>
                <a:lumOff val="0"/>
                <a:alphaOff val="0"/>
                <a:lumMod val="137000"/>
                <a:satMod val="103000"/>
              </a:schemeClr>
            </a:gs>
            <a:gs pos="100000">
              <a:schemeClr val="accent3">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u="none" kern="1200" dirty="0"/>
            <a:t>Purposeful </a:t>
          </a:r>
          <a:r>
            <a:rPr lang="en-US" sz="1400" b="1" u="none" kern="1200" dirty="0"/>
            <a:t>integration of content and skills</a:t>
          </a:r>
          <a:endParaRPr lang="en-US" sz="1400" u="none" kern="1200" dirty="0"/>
        </a:p>
      </dsp:txBody>
      <dsp:txXfrm>
        <a:off x="8104327" y="1494736"/>
        <a:ext cx="1143507" cy="1143507"/>
      </dsp:txXfrm>
    </dsp:sp>
    <dsp:sp modelId="{5E3BCD40-511E-4D9A-B451-B85092B473FC}">
      <dsp:nvSpPr>
        <dsp:cNvPr id="0" name=""/>
        <dsp:cNvSpPr/>
      </dsp:nvSpPr>
      <dsp:spPr>
        <a:xfrm>
          <a:off x="7867499" y="3771646"/>
          <a:ext cx="1617163" cy="1617163"/>
        </a:xfrm>
        <a:prstGeom prst="ellipse">
          <a:avLst/>
        </a:prstGeom>
        <a:gradFill rotWithShape="0">
          <a:gsLst>
            <a:gs pos="0">
              <a:schemeClr val="accent4">
                <a:hueOff val="0"/>
                <a:satOff val="0"/>
                <a:lumOff val="0"/>
                <a:alphaOff val="0"/>
                <a:lumMod val="157000"/>
                <a:satMod val="101000"/>
              </a:schemeClr>
            </a:gs>
            <a:gs pos="50000">
              <a:schemeClr val="accent4">
                <a:hueOff val="0"/>
                <a:satOff val="0"/>
                <a:lumOff val="0"/>
                <a:alphaOff val="0"/>
                <a:lumMod val="137000"/>
                <a:satMod val="103000"/>
              </a:schemeClr>
            </a:gs>
            <a:gs pos="100000">
              <a:schemeClr val="accent4">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u="none" kern="1200" dirty="0"/>
            <a:t>Focused </a:t>
          </a:r>
          <a:r>
            <a:rPr lang="en-US" sz="1400" b="1" u="none" kern="1200" dirty="0"/>
            <a:t>deliberation and discussions</a:t>
          </a:r>
          <a:endParaRPr lang="en-US" sz="1400" u="none" kern="1200" dirty="0"/>
        </a:p>
      </dsp:txBody>
      <dsp:txXfrm>
        <a:off x="8104327" y="4008474"/>
        <a:ext cx="1143507" cy="1143507"/>
      </dsp:txXfrm>
    </dsp:sp>
    <dsp:sp modelId="{41434C56-511B-482D-931C-74BF72CAE3ED}">
      <dsp:nvSpPr>
        <dsp:cNvPr id="0" name=""/>
        <dsp:cNvSpPr/>
      </dsp:nvSpPr>
      <dsp:spPr>
        <a:xfrm>
          <a:off x="5690537" y="5028516"/>
          <a:ext cx="1617163" cy="1617163"/>
        </a:xfrm>
        <a:prstGeom prst="ellipse">
          <a:avLst/>
        </a:prstGeom>
        <a:gradFill rotWithShape="0">
          <a:gsLst>
            <a:gs pos="0">
              <a:schemeClr val="accent5">
                <a:hueOff val="0"/>
                <a:satOff val="0"/>
                <a:lumOff val="0"/>
                <a:alphaOff val="0"/>
                <a:lumMod val="157000"/>
                <a:satMod val="101000"/>
              </a:schemeClr>
            </a:gs>
            <a:gs pos="50000">
              <a:schemeClr val="accent5">
                <a:hueOff val="0"/>
                <a:satOff val="0"/>
                <a:lumOff val="0"/>
                <a:alphaOff val="0"/>
                <a:lumMod val="137000"/>
                <a:satMod val="103000"/>
              </a:schemeClr>
            </a:gs>
            <a:gs pos="100000">
              <a:schemeClr val="accent5">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u="none" kern="1200" dirty="0"/>
            <a:t>Strategic </a:t>
          </a:r>
          <a:r>
            <a:rPr lang="en-US" sz="1400" b="1" u="none" kern="1200" dirty="0"/>
            <a:t>cross-disciplinary connections</a:t>
          </a:r>
          <a:endParaRPr lang="en-US" sz="1400" u="none" kern="1200" dirty="0"/>
        </a:p>
      </dsp:txBody>
      <dsp:txXfrm>
        <a:off x="5927365" y="5265344"/>
        <a:ext cx="1143507" cy="1143507"/>
      </dsp:txXfrm>
    </dsp:sp>
    <dsp:sp modelId="{6E2A3384-1C32-4F93-8202-AB037E20F29D}">
      <dsp:nvSpPr>
        <dsp:cNvPr id="0" name=""/>
        <dsp:cNvSpPr/>
      </dsp:nvSpPr>
      <dsp:spPr>
        <a:xfrm>
          <a:off x="3513576" y="3771646"/>
          <a:ext cx="1617163" cy="1617163"/>
        </a:xfrm>
        <a:prstGeom prst="ellipse">
          <a:avLst/>
        </a:prstGeom>
        <a:gradFill rotWithShape="0">
          <a:gsLst>
            <a:gs pos="0">
              <a:schemeClr val="accent6">
                <a:hueOff val="0"/>
                <a:satOff val="0"/>
                <a:lumOff val="0"/>
                <a:alphaOff val="0"/>
                <a:lumMod val="157000"/>
                <a:satMod val="101000"/>
              </a:schemeClr>
            </a:gs>
            <a:gs pos="50000">
              <a:schemeClr val="accent6">
                <a:hueOff val="0"/>
                <a:satOff val="0"/>
                <a:lumOff val="0"/>
                <a:alphaOff val="0"/>
                <a:lumMod val="137000"/>
                <a:satMod val="103000"/>
              </a:schemeClr>
            </a:gs>
            <a:gs pos="100000">
              <a:schemeClr val="accent6">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u="none" kern="1200" dirty="0"/>
            <a:t>Intentional </a:t>
          </a:r>
          <a:r>
            <a:rPr lang="en-US" sz="1400" b="1" u="none" kern="1200" dirty="0"/>
            <a:t>analysis of multiple perspectives</a:t>
          </a:r>
          <a:r>
            <a:rPr lang="en-US" sz="1400" u="none" kern="1200" dirty="0"/>
            <a:t>, </a:t>
          </a:r>
        </a:p>
      </dsp:txBody>
      <dsp:txXfrm>
        <a:off x="3750404" y="4008474"/>
        <a:ext cx="1143507" cy="1143507"/>
      </dsp:txXfrm>
    </dsp:sp>
    <dsp:sp modelId="{5AAC3828-48DD-4041-82E4-18BF97FE9B35}">
      <dsp:nvSpPr>
        <dsp:cNvPr id="0" name=""/>
        <dsp:cNvSpPr/>
      </dsp:nvSpPr>
      <dsp:spPr>
        <a:xfrm>
          <a:off x="3513576" y="1257908"/>
          <a:ext cx="1617163" cy="1617163"/>
        </a:xfrm>
        <a:prstGeom prst="ellipse">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u="none" kern="1200" dirty="0"/>
            <a:t>Deliberate </a:t>
          </a:r>
          <a:r>
            <a:rPr lang="en-US" sz="1400" b="1" u="none" kern="1200" dirty="0"/>
            <a:t>examination </a:t>
          </a:r>
          <a:r>
            <a:rPr lang="en-US" sz="1400" u="none" kern="1200" dirty="0"/>
            <a:t>of information</a:t>
          </a:r>
          <a:endParaRPr lang="en-US" sz="1400" kern="1200" dirty="0"/>
        </a:p>
      </dsp:txBody>
      <dsp:txXfrm>
        <a:off x="3750404" y="1494736"/>
        <a:ext cx="1143507" cy="11435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10/20/2020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10/20/2020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inglab.si.edu/"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loc.gov/classroom-materia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olarworks.gsu.edu/cgi/viewcontent.cgi?referer=https://www.google.com/&amp;httpsredir=1&amp;article=1045&amp;context=mse_facpub"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https://www.polleverywhere.com/free_text_polls/G5gj5hobrJDWsFQdfBfAb</a:t>
            </a:r>
          </a:p>
        </p:txBody>
      </p:sp>
      <p:sp>
        <p:nvSpPr>
          <p:cNvPr id="4" name="Slide Number Placeholder 3"/>
          <p:cNvSpPr>
            <a:spLocks noGrp="1"/>
          </p:cNvSpPr>
          <p:nvPr>
            <p:ph type="sldNum" sz="quarter" idx="5"/>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37478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see connections to what we discussed regarding social justice?</a:t>
            </a:r>
          </a:p>
        </p:txBody>
      </p:sp>
      <p:sp>
        <p:nvSpPr>
          <p:cNvPr id="4" name="Slide Number Placeholder 3"/>
          <p:cNvSpPr>
            <a:spLocks noGrp="1"/>
          </p:cNvSpPr>
          <p:nvPr>
            <p:ph type="sldNum" sz="quarter" idx="5"/>
          </p:nvPr>
        </p:nvSpPr>
        <p:spPr/>
        <p:txBody>
          <a:bodyPr/>
          <a:lstStyle/>
          <a:p>
            <a:fld id="{E3B36274-F2B9-4C45-BBB4-0EDF4CD651A7}" type="slidenum">
              <a:rPr lang="en-US" smtClean="0"/>
              <a:t>16</a:t>
            </a:fld>
            <a:endParaRPr lang="en-US"/>
          </a:p>
        </p:txBody>
      </p:sp>
    </p:spTree>
    <p:extLst>
      <p:ext uri="{BB962C8B-B14F-4D97-AF65-F5344CB8AC3E}">
        <p14:creationId xmlns:p14="http://schemas.microsoft.com/office/powerpoint/2010/main" val="1696568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note how integrating and focusing on these three areas can get at the key aspects of social justice without red flagging the ideas people have about social justice – its just good practice</a:t>
            </a:r>
          </a:p>
        </p:txBody>
      </p:sp>
      <p:sp>
        <p:nvSpPr>
          <p:cNvPr id="4" name="Slide Number Placeholder 3"/>
          <p:cNvSpPr>
            <a:spLocks noGrp="1"/>
          </p:cNvSpPr>
          <p:nvPr>
            <p:ph type="sldNum" sz="quarter" idx="5"/>
          </p:nvPr>
        </p:nvSpPr>
        <p:spPr/>
        <p:txBody>
          <a:bodyPr/>
          <a:lstStyle/>
          <a:p>
            <a:fld id="{E3B36274-F2B9-4C45-BBB4-0EDF4CD651A7}" type="slidenum">
              <a:rPr lang="en-US" smtClean="0"/>
              <a:t>22</a:t>
            </a:fld>
            <a:endParaRPr lang="en-US"/>
          </a:p>
        </p:txBody>
      </p:sp>
    </p:spTree>
    <p:extLst>
      <p:ext uri="{BB962C8B-B14F-4D97-AF65-F5344CB8AC3E}">
        <p14:creationId xmlns:p14="http://schemas.microsoft.com/office/powerpoint/2010/main" val="91370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where can I find multiple perspectives:  A place to start</a:t>
            </a:r>
          </a:p>
          <a:p>
            <a:pPr rtl="0">
              <a:spcBef>
                <a:spcPts val="1200"/>
              </a:spcBef>
              <a:spcAft>
                <a:spcPts val="0"/>
              </a:spcAft>
            </a:pPr>
            <a:r>
              <a:rPr lang="en-US" sz="1800" b="0" i="0" u="none" strike="noStrike" dirty="0">
                <a:solidFill>
                  <a:srgbClr val="000000"/>
                </a:solidFill>
                <a:effectLst/>
                <a:latin typeface="Arial" panose="020B0604020202020204" pitchFamily="34" charset="0"/>
              </a:rPr>
              <a:t>Smithsonian Lab -</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https://learninglab.si.edu/</a:t>
            </a:r>
            <a:endParaRPr lang="en-US" b="0" dirty="0">
              <a:effectLst/>
            </a:endParaRPr>
          </a:p>
          <a:p>
            <a:r>
              <a:rPr lang="en-US" sz="1800" b="0" i="0" u="none" strike="noStrike" dirty="0">
                <a:solidFill>
                  <a:srgbClr val="000000"/>
                </a:solidFill>
                <a:effectLst/>
                <a:latin typeface="Arial" panose="020B0604020202020204" pitchFamily="34" charset="0"/>
              </a:rPr>
              <a:t>LOC Primary Source Sets - </a:t>
            </a:r>
            <a:r>
              <a:rPr lang="en-US" sz="1800" b="0" i="0" u="none" strike="noStrike" dirty="0">
                <a:solidFill>
                  <a:srgbClr val="000000"/>
                </a:solidFill>
                <a:effectLst/>
                <a:latin typeface="Arial" panose="020B0604020202020204" pitchFamily="34" charset="0"/>
                <a:hlinkClick r:id="rId4"/>
              </a:rPr>
              <a:t> </a:t>
            </a:r>
            <a:r>
              <a:rPr lang="en-US" sz="1800" b="0" i="0" u="sng" strike="noStrike" dirty="0">
                <a:solidFill>
                  <a:srgbClr val="1155CC"/>
                </a:solidFill>
                <a:effectLst/>
                <a:latin typeface="Arial" panose="020B0604020202020204" pitchFamily="34" charset="0"/>
                <a:hlinkClick r:id="rId4"/>
              </a:rPr>
              <a:t>https://www.loc.gov/classroom-materials/</a:t>
            </a:r>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24</a:t>
            </a:fld>
            <a:endParaRPr lang="en-US"/>
          </a:p>
        </p:txBody>
      </p:sp>
    </p:spTree>
    <p:extLst>
      <p:ext uri="{BB962C8B-B14F-4D97-AF65-F5344CB8AC3E}">
        <p14:creationId xmlns:p14="http://schemas.microsoft.com/office/powerpoint/2010/main" val="294832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https://docs.google.com/document/d/1vKWflx_nKmv08gWg5RAIbwc1zasbaPoDmvrIsPfHEvI/edit</a:t>
            </a:r>
          </a:p>
          <a:p>
            <a:r>
              <a:rPr lang="en-US" dirty="0"/>
              <a:t>https://www.maine.gov/doe/learning/content/social/pedagogy</a:t>
            </a:r>
          </a:p>
          <a:p>
            <a:endParaRPr lang="en-US" dirty="0"/>
          </a:p>
          <a:p>
            <a:endParaRPr lang="en-US" dirty="0"/>
          </a:p>
          <a:p>
            <a:r>
              <a:rPr lang="en-US" dirty="0"/>
              <a:t>https://docs.google.com/document/d/1kr36-SG1ZP17zOX5OCIeNmXxTJUVAn4_EtPOJHU-_Lo/edit</a:t>
            </a:r>
          </a:p>
        </p:txBody>
      </p:sp>
      <p:sp>
        <p:nvSpPr>
          <p:cNvPr id="4" name="Slide Number Placeholder 3"/>
          <p:cNvSpPr>
            <a:spLocks noGrp="1"/>
          </p:cNvSpPr>
          <p:nvPr>
            <p:ph type="sldNum" sz="quarter" idx="5"/>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74264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https://resilienteducator.com/classroom-resources/teaching-social-justice/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357448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https://www.cultofpedagogy.com/6-ed-tech-tools-to-try-in-2020/</a:t>
            </a:r>
          </a:p>
          <a:p>
            <a:endParaRPr lang="en-US" dirty="0"/>
          </a:p>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noProof="0" smtClean="0"/>
              <a:t>32</a:t>
            </a:fld>
            <a:endParaRPr lang="en-US" noProof="0" dirty="0"/>
          </a:p>
        </p:txBody>
      </p:sp>
    </p:spTree>
    <p:extLst>
      <p:ext uri="{BB962C8B-B14F-4D97-AF65-F5344CB8AC3E}">
        <p14:creationId xmlns:p14="http://schemas.microsoft.com/office/powerpoint/2010/main" val="33042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34</a:t>
            </a:fld>
            <a:endParaRPr lang="en-US" dirty="0"/>
          </a:p>
        </p:txBody>
      </p:sp>
    </p:spTree>
    <p:extLst>
      <p:ext uri="{BB962C8B-B14F-4D97-AF65-F5344CB8AC3E}">
        <p14:creationId xmlns:p14="http://schemas.microsoft.com/office/powerpoint/2010/main" val="3770199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4</a:t>
            </a:fld>
            <a:endParaRPr lang="en-US" dirty="0"/>
          </a:p>
        </p:txBody>
      </p:sp>
    </p:spTree>
    <p:extLst>
      <p:ext uri="{BB962C8B-B14F-4D97-AF65-F5344CB8AC3E}">
        <p14:creationId xmlns:p14="http://schemas.microsoft.com/office/powerpoint/2010/main" val="9958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E9C73-6CDE-45E2-97F8-E3C5308FA232}" type="slidenum">
              <a:rPr lang="en-US" smtClean="0"/>
              <a:t>7</a:t>
            </a:fld>
            <a:endParaRPr lang="en-US" dirty="0"/>
          </a:p>
        </p:txBody>
      </p:sp>
    </p:spTree>
    <p:extLst>
      <p:ext uri="{BB962C8B-B14F-4D97-AF65-F5344CB8AC3E}">
        <p14:creationId xmlns:p14="http://schemas.microsoft.com/office/powerpoint/2010/main" val="301560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https://www.cultofpedagogy.com/concept-attainment/ </a:t>
            </a:r>
          </a:p>
          <a:p>
            <a:r>
              <a:rPr lang="en-US" dirty="0"/>
              <a:t>http://www.ascd.org/ascd-express/vol4/420-silver.aspx</a:t>
            </a:r>
          </a:p>
        </p:txBody>
      </p:sp>
      <p:sp>
        <p:nvSpPr>
          <p:cNvPr id="4" name="Slide Number Placeholder 3"/>
          <p:cNvSpPr>
            <a:spLocks noGrp="1"/>
          </p:cNvSpPr>
          <p:nvPr>
            <p:ph type="sldNum" sz="quarter" idx="5"/>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45641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have in common?</a:t>
            </a:r>
          </a:p>
          <a:p>
            <a:pPr algn="l">
              <a:buFont typeface="+mj-lt"/>
              <a:buAutoNum type="arabicPeriod"/>
            </a:pPr>
            <a:r>
              <a:rPr lang="en-US" b="0" i="0" dirty="0">
                <a:solidFill>
                  <a:srgbClr val="2C2F33"/>
                </a:solidFill>
                <a:effectLst/>
                <a:latin typeface="Noto Sans"/>
              </a:rPr>
              <a:t>Equal rights</a:t>
            </a:r>
          </a:p>
          <a:p>
            <a:pPr algn="l">
              <a:buFont typeface="+mj-lt"/>
              <a:buAutoNum type="arabicPeriod"/>
            </a:pPr>
            <a:r>
              <a:rPr lang="en-US" b="0" i="0" dirty="0">
                <a:solidFill>
                  <a:srgbClr val="2C2F33"/>
                </a:solidFill>
                <a:effectLst/>
                <a:latin typeface="Noto Sans"/>
              </a:rPr>
              <a:t>Equal opportunity</a:t>
            </a:r>
          </a:p>
          <a:p>
            <a:pPr algn="l">
              <a:buFont typeface="+mj-lt"/>
              <a:buAutoNum type="arabicPeriod"/>
            </a:pPr>
            <a:r>
              <a:rPr lang="en-US" b="0" i="0" dirty="0">
                <a:solidFill>
                  <a:srgbClr val="2C2F33"/>
                </a:solidFill>
                <a:effectLst/>
                <a:latin typeface="Noto Sans"/>
              </a:rPr>
              <a:t>Equal treatment</a:t>
            </a:r>
          </a:p>
          <a:p>
            <a:r>
              <a:rPr lang="en-US" dirty="0"/>
              <a:t>https://www.sdfoundation.org/news-events/sdf-news/what-is-social-justice/</a:t>
            </a:r>
          </a:p>
        </p:txBody>
      </p:sp>
      <p:sp>
        <p:nvSpPr>
          <p:cNvPr id="4" name="Slide Number Placeholder 3"/>
          <p:cNvSpPr>
            <a:spLocks noGrp="1"/>
          </p:cNvSpPr>
          <p:nvPr>
            <p:ph type="sldNum" sz="quarter" idx="5"/>
          </p:nvPr>
        </p:nvSpPr>
        <p:spPr/>
        <p:txBody>
          <a:bodyPr/>
          <a:lstStyle/>
          <a:p>
            <a:fld id="{E3B36274-F2B9-4C45-BBB4-0EDF4CD651A7}" type="slidenum">
              <a:rPr lang="en-US" smtClean="0"/>
              <a:t>9</a:t>
            </a:fld>
            <a:endParaRPr lang="en-US"/>
          </a:p>
        </p:txBody>
      </p:sp>
    </p:spTree>
    <p:extLst>
      <p:ext uri="{BB962C8B-B14F-4D97-AF65-F5344CB8AC3E}">
        <p14:creationId xmlns:p14="http://schemas.microsoft.com/office/powerpoint/2010/main" val="86677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https://scholarworks.gsu.edu/cgi/viewcontent.cgi?referer=https://www.google.com/&amp;httpsredir=1&amp;article=1045&amp;context=mse_facpub</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Council for the Social Studies. (1994). Expectations of excellence: Curriculum standards for social studies. Washington, DC: Author</a:t>
            </a:r>
          </a:p>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189272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read and jot down notes</a:t>
            </a:r>
          </a:p>
        </p:txBody>
      </p:sp>
      <p:sp>
        <p:nvSpPr>
          <p:cNvPr id="4" name="Slide Number Placeholder 3"/>
          <p:cNvSpPr>
            <a:spLocks noGrp="1"/>
          </p:cNvSpPr>
          <p:nvPr>
            <p:ph type="sldNum" sz="quarter" idx="5"/>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230327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https://www.tolerance.org/sites/default/files/2020-09/TT-Social-Justice-Standards-Anti-bias-framework-2020.pdf</a:t>
            </a:r>
          </a:p>
        </p:txBody>
      </p:sp>
      <p:sp>
        <p:nvSpPr>
          <p:cNvPr id="4" name="Slide Number Placeholder 3"/>
          <p:cNvSpPr>
            <a:spLocks noGrp="1"/>
          </p:cNvSpPr>
          <p:nvPr>
            <p:ph type="sldNum" sz="quarter" idx="5"/>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152722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to use the standards to address the issues with the concept of social justice</a:t>
            </a:r>
          </a:p>
        </p:txBody>
      </p:sp>
      <p:sp>
        <p:nvSpPr>
          <p:cNvPr id="4" name="Slide Number Placeholder 3"/>
          <p:cNvSpPr>
            <a:spLocks noGrp="1"/>
          </p:cNvSpPr>
          <p:nvPr>
            <p:ph type="sldNum" sz="quarter" idx="5"/>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12507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8" name="Parallelogram 7"/>
          <p:cNvSpPr/>
          <p:nvPr userDrawn="1"/>
        </p:nvSpPr>
        <p:spPr>
          <a:xfrm>
            <a:off x="842352" y="606206"/>
            <a:ext cx="10484024" cy="5573039"/>
          </a:xfrm>
          <a:custGeom>
            <a:avLst/>
            <a:gdLst>
              <a:gd name="connsiteX0" fmla="*/ 0 w 10896600"/>
              <a:gd name="connsiteY0" fmla="*/ 5410200 h 5410200"/>
              <a:gd name="connsiteX1" fmla="*/ 1352550 w 10896600"/>
              <a:gd name="connsiteY1" fmla="*/ 0 h 5410200"/>
              <a:gd name="connsiteX2" fmla="*/ 10896600 w 10896600"/>
              <a:gd name="connsiteY2" fmla="*/ 0 h 5410200"/>
              <a:gd name="connsiteX3" fmla="*/ 9544050 w 10896600"/>
              <a:gd name="connsiteY3" fmla="*/ 5410200 h 5410200"/>
              <a:gd name="connsiteX4" fmla="*/ 0 w 10896600"/>
              <a:gd name="connsiteY4" fmla="*/ 5410200 h 5410200"/>
              <a:gd name="connsiteX0" fmla="*/ 0 w 10733762"/>
              <a:gd name="connsiteY0" fmla="*/ 5234835 h 5410200"/>
              <a:gd name="connsiteX1" fmla="*/ 1189712 w 10733762"/>
              <a:gd name="connsiteY1" fmla="*/ 0 h 5410200"/>
              <a:gd name="connsiteX2" fmla="*/ 10733762 w 10733762"/>
              <a:gd name="connsiteY2" fmla="*/ 0 h 5410200"/>
              <a:gd name="connsiteX3" fmla="*/ 9381212 w 10733762"/>
              <a:gd name="connsiteY3" fmla="*/ 5410200 h 5410200"/>
              <a:gd name="connsiteX4" fmla="*/ 0 w 10733762"/>
              <a:gd name="connsiteY4" fmla="*/ 5234835 h 5410200"/>
              <a:gd name="connsiteX0" fmla="*/ 0 w 10771340"/>
              <a:gd name="connsiteY0" fmla="*/ 5360096 h 5410200"/>
              <a:gd name="connsiteX1" fmla="*/ 1227290 w 10771340"/>
              <a:gd name="connsiteY1" fmla="*/ 0 h 5410200"/>
              <a:gd name="connsiteX2" fmla="*/ 10771340 w 10771340"/>
              <a:gd name="connsiteY2" fmla="*/ 0 h 5410200"/>
              <a:gd name="connsiteX3" fmla="*/ 9418790 w 10771340"/>
              <a:gd name="connsiteY3" fmla="*/ 5410200 h 5410200"/>
              <a:gd name="connsiteX4" fmla="*/ 0 w 10771340"/>
              <a:gd name="connsiteY4" fmla="*/ 5360096 h 5410200"/>
              <a:gd name="connsiteX0" fmla="*/ 0 w 10771340"/>
              <a:gd name="connsiteY0" fmla="*/ 5360096 h 5360096"/>
              <a:gd name="connsiteX1" fmla="*/ 1227290 w 10771340"/>
              <a:gd name="connsiteY1" fmla="*/ 0 h 5360096"/>
              <a:gd name="connsiteX2" fmla="*/ 10771340 w 10771340"/>
              <a:gd name="connsiteY2" fmla="*/ 0 h 5360096"/>
              <a:gd name="connsiteX3" fmla="*/ 9819623 w 10771340"/>
              <a:gd name="connsiteY3" fmla="*/ 5335043 h 5360096"/>
              <a:gd name="connsiteX4" fmla="*/ 0 w 10771340"/>
              <a:gd name="connsiteY4" fmla="*/ 5360096 h 5360096"/>
              <a:gd name="connsiteX0" fmla="*/ 0 w 10345455"/>
              <a:gd name="connsiteY0" fmla="*/ 5573039 h 5573039"/>
              <a:gd name="connsiteX1" fmla="*/ 1227290 w 10345455"/>
              <a:gd name="connsiteY1" fmla="*/ 212943 h 5573039"/>
              <a:gd name="connsiteX2" fmla="*/ 10345455 w 10345455"/>
              <a:gd name="connsiteY2" fmla="*/ 0 h 5573039"/>
              <a:gd name="connsiteX3" fmla="*/ 9819623 w 10345455"/>
              <a:gd name="connsiteY3" fmla="*/ 5547986 h 5573039"/>
              <a:gd name="connsiteX4" fmla="*/ 0 w 10345455"/>
              <a:gd name="connsiteY4" fmla="*/ 5573039 h 5573039"/>
              <a:gd name="connsiteX0" fmla="*/ 100469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00469 w 10445924"/>
              <a:gd name="connsiteY4" fmla="*/ 5573039 h 5573039"/>
              <a:gd name="connsiteX0" fmla="*/ 376042 w 10445924"/>
              <a:gd name="connsiteY0" fmla="*/ 5435252 h 5547986"/>
              <a:gd name="connsiteX1" fmla="*/ 0 w 10445924"/>
              <a:gd name="connsiteY1" fmla="*/ 250521 h 5547986"/>
              <a:gd name="connsiteX2" fmla="*/ 10445924 w 10445924"/>
              <a:gd name="connsiteY2" fmla="*/ 0 h 5547986"/>
              <a:gd name="connsiteX3" fmla="*/ 9920092 w 10445924"/>
              <a:gd name="connsiteY3" fmla="*/ 5547986 h 5547986"/>
              <a:gd name="connsiteX4" fmla="*/ 376042 w 10445924"/>
              <a:gd name="connsiteY4" fmla="*/ 5435252 h 5547986"/>
              <a:gd name="connsiteX0" fmla="*/ 112995 w 10445924"/>
              <a:gd name="connsiteY0" fmla="*/ 5573039 h 5573039"/>
              <a:gd name="connsiteX1" fmla="*/ 0 w 10445924"/>
              <a:gd name="connsiteY1" fmla="*/ 250521 h 5573039"/>
              <a:gd name="connsiteX2" fmla="*/ 10445924 w 10445924"/>
              <a:gd name="connsiteY2" fmla="*/ 0 h 5573039"/>
              <a:gd name="connsiteX3" fmla="*/ 9920092 w 10445924"/>
              <a:gd name="connsiteY3" fmla="*/ 5547986 h 5573039"/>
              <a:gd name="connsiteX4" fmla="*/ 112995 w 10445924"/>
              <a:gd name="connsiteY4" fmla="*/ 5573039 h 557303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67036 h 5592089"/>
              <a:gd name="connsiteX4" fmla="*/ 112995 w 10464974"/>
              <a:gd name="connsiteY4" fmla="*/ 5592089 h 5592089"/>
              <a:gd name="connsiteX0" fmla="*/ 112995 w 10464974"/>
              <a:gd name="connsiteY0" fmla="*/ 5592089 h 5592089"/>
              <a:gd name="connsiteX1" fmla="*/ 0 w 10464974"/>
              <a:gd name="connsiteY1" fmla="*/ 269571 h 5592089"/>
              <a:gd name="connsiteX2" fmla="*/ 10464974 w 10464974"/>
              <a:gd name="connsiteY2" fmla="*/ 0 h 5592089"/>
              <a:gd name="connsiteX3" fmla="*/ 9920092 w 10464974"/>
              <a:gd name="connsiteY3" fmla="*/ 5547986 h 5592089"/>
              <a:gd name="connsiteX4" fmla="*/ 112995 w 10464974"/>
              <a:gd name="connsiteY4" fmla="*/ 5592089 h 5592089"/>
              <a:gd name="connsiteX0" fmla="*/ 112995 w 10464974"/>
              <a:gd name="connsiteY0" fmla="*/ 5573039 h 5573039"/>
              <a:gd name="connsiteX1" fmla="*/ 0 w 10464974"/>
              <a:gd name="connsiteY1" fmla="*/ 269571 h 5573039"/>
              <a:gd name="connsiteX2" fmla="*/ 10464974 w 10464974"/>
              <a:gd name="connsiteY2" fmla="*/ 0 h 5573039"/>
              <a:gd name="connsiteX3" fmla="*/ 9920092 w 10464974"/>
              <a:gd name="connsiteY3" fmla="*/ 5547986 h 5573039"/>
              <a:gd name="connsiteX4" fmla="*/ 112995 w 10464974"/>
              <a:gd name="connsiteY4" fmla="*/ 5573039 h 5573039"/>
              <a:gd name="connsiteX0" fmla="*/ 132045 w 10484024"/>
              <a:gd name="connsiteY0" fmla="*/ 5573039 h 5573039"/>
              <a:gd name="connsiteX1" fmla="*/ 0 w 10484024"/>
              <a:gd name="connsiteY1" fmla="*/ 269571 h 5573039"/>
              <a:gd name="connsiteX2" fmla="*/ 10484024 w 10484024"/>
              <a:gd name="connsiteY2" fmla="*/ 0 h 5573039"/>
              <a:gd name="connsiteX3" fmla="*/ 9939142 w 10484024"/>
              <a:gd name="connsiteY3" fmla="*/ 5547986 h 5573039"/>
              <a:gd name="connsiteX4" fmla="*/ 132045 w 10484024"/>
              <a:gd name="connsiteY4" fmla="*/ 5573039 h 557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4024" h="5573039">
                <a:moveTo>
                  <a:pt x="132045" y="5573039"/>
                </a:moveTo>
                <a:lnTo>
                  <a:pt x="0" y="269571"/>
                </a:lnTo>
                <a:lnTo>
                  <a:pt x="10484024" y="0"/>
                </a:lnTo>
                <a:lnTo>
                  <a:pt x="9939142" y="5547986"/>
                </a:lnTo>
                <a:lnTo>
                  <a:pt x="132045" y="5573039"/>
                </a:lnTo>
                <a:close/>
              </a:path>
            </a:pathLst>
          </a:custGeom>
          <a:solidFill>
            <a:schemeClr val="bg2">
              <a:lumMod val="25000"/>
              <a:alpha val="73000"/>
            </a:schemeClr>
          </a:solidFill>
          <a:ln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tx1"/>
              </a:solidFill>
            </a:endParaRPr>
          </a:p>
        </p:txBody>
      </p:sp>
      <p:sp>
        <p:nvSpPr>
          <p:cNvPr id="2" name="Title 1"/>
          <p:cNvSpPr>
            <a:spLocks noGrp="1"/>
          </p:cNvSpPr>
          <p:nvPr>
            <p:ph type="ctrTitle"/>
          </p:nvPr>
        </p:nvSpPr>
        <p:spPr bwMode="white">
          <a:xfrm>
            <a:off x="1522413" y="914400"/>
            <a:ext cx="9144000" cy="3505200"/>
          </a:xfrm>
        </p:spPr>
        <p:txBody>
          <a:bodyPr>
            <a:noAutofit/>
          </a:bodyPr>
          <a:lstStyle>
            <a:lvl1pPr>
              <a:defRPr sz="72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bwMode="white">
          <a:xfrm>
            <a:off x="1522413" y="4495800"/>
            <a:ext cx="8229600" cy="1066800"/>
          </a:xfr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10/20/2020</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10/20/2020</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10/20/2020</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7A40E7-331A-409D-8385-D6893D1EA86A}"/>
              </a:ext>
            </a:extLst>
          </p:cNvPr>
          <p:cNvSpPr/>
          <p:nvPr userDrawn="1"/>
        </p:nvSpPr>
        <p:spPr>
          <a:xfrm>
            <a:off x="948147" y="941695"/>
            <a:ext cx="545110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24" name="Picture Placeholder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88825"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a:noAutofit/>
          </a:bodyPr>
          <a:lstStyle>
            <a:lvl1pPr marL="0" indent="0" algn="ctr">
              <a:buNone/>
              <a:defRPr/>
            </a:lvl1pPr>
          </a:lstStyle>
          <a:p>
            <a:r>
              <a:rPr lang="en-US" noProof="0"/>
              <a:t>Click icon to add picture</a:t>
            </a:r>
            <a:endParaRPr lang="en-US" noProof="0" dirty="0"/>
          </a:p>
        </p:txBody>
      </p:sp>
      <p:sp>
        <p:nvSpPr>
          <p:cNvPr id="8" name="Date Placeholder 7"/>
          <p:cNvSpPr>
            <a:spLocks noGrp="1"/>
          </p:cNvSpPr>
          <p:nvPr>
            <p:ph type="dt" sz="half" idx="10"/>
          </p:nvPr>
        </p:nvSpPr>
        <p:spPr>
          <a:xfrm>
            <a:off x="5586545" y="6035040"/>
            <a:ext cx="1955291" cy="365760"/>
          </a:xfrm>
        </p:spPr>
        <p:txBody>
          <a:bodyPr/>
          <a:lstStyle>
            <a:lvl1pPr>
              <a:defRPr>
                <a:solidFill>
                  <a:schemeClr val="tx1">
                    <a:lumMod val="85000"/>
                    <a:lumOff val="15000"/>
                  </a:schemeClr>
                </a:solidFill>
              </a:defRPr>
            </a:lvl1pPr>
          </a:lstStyle>
          <a:p>
            <a:fld id="{7E8D12A6-918A-48BD-8CB9-CA713993B0EA}" type="datetime1">
              <a:rPr lang="en-US" noProof="0" smtClean="0"/>
              <a:t>10/20/2020</a:t>
            </a:fld>
            <a:endParaRPr lang="en-US" noProof="0" dirty="0"/>
          </a:p>
        </p:txBody>
      </p:sp>
      <p:sp>
        <p:nvSpPr>
          <p:cNvPr id="9" name="Footer Placeholder 8"/>
          <p:cNvSpPr>
            <a:spLocks noGrp="1"/>
          </p:cNvSpPr>
          <p:nvPr>
            <p:ph type="ftr" sz="quarter" idx="11"/>
          </p:nvPr>
        </p:nvSpPr>
        <p:spPr>
          <a:xfrm>
            <a:off x="685622" y="6035040"/>
            <a:ext cx="4583506" cy="365760"/>
          </a:xfrm>
        </p:spPr>
        <p:txBody>
          <a:bodyPr/>
          <a:lstStyle>
            <a:lvl1pPr algn="l">
              <a:defRPr/>
            </a:lvl1pPr>
          </a:lstStyle>
          <a:p>
            <a:endParaRPr lang="en-US" noProof="0" dirty="0"/>
          </a:p>
        </p:txBody>
      </p:sp>
      <p:sp>
        <p:nvSpPr>
          <p:cNvPr id="11" name="Slide Number Placeholder 10"/>
          <p:cNvSpPr>
            <a:spLocks noGrp="1"/>
          </p:cNvSpPr>
          <p:nvPr>
            <p:ph type="sldNum" sz="quarter" idx="12"/>
          </p:nvPr>
        </p:nvSpPr>
        <p:spPr>
          <a:xfrm>
            <a:off x="10394021" y="6035040"/>
            <a:ext cx="1223116" cy="365760"/>
          </a:xfrm>
        </p:spPr>
        <p:txBody>
          <a:bodyPr/>
          <a:lstStyle>
            <a:lvl1pPr>
              <a:defRPr>
                <a:solidFill>
                  <a:schemeClr val="tx1">
                    <a:lumMod val="85000"/>
                    <a:lumOff val="15000"/>
                  </a:schemeClr>
                </a:solidFill>
              </a:defRPr>
            </a:lvl1pPr>
          </a:lstStyle>
          <a:p>
            <a:fld id="{34B7E4EF-A1BD-40F4-AB7B-04F084DD991D}" type="slidenum">
              <a:rPr lang="en-US" noProof="0" smtClean="0"/>
              <a:t>‹#›</a:t>
            </a:fld>
            <a:endParaRPr lang="en-US" noProof="0" dirty="0"/>
          </a:p>
        </p:txBody>
      </p:sp>
      <p:sp>
        <p:nvSpPr>
          <p:cNvPr id="22" name="Content Placeholder 3">
            <a:extLst>
              <a:ext uri="{FF2B5EF4-FFF2-40B4-BE49-F238E27FC236}">
                <a16:creationId xmlns:a16="http://schemas.microsoft.com/office/drawing/2014/main" id="{6E7077FF-6FAE-4A98-862F-3A2F931B9589}"/>
              </a:ext>
            </a:extLst>
          </p:cNvPr>
          <p:cNvSpPr>
            <a:spLocks noGrp="1"/>
          </p:cNvSpPr>
          <p:nvPr>
            <p:ph sz="half" idx="13"/>
          </p:nvPr>
        </p:nvSpPr>
        <p:spPr>
          <a:xfrm>
            <a:off x="1357597" y="2852792"/>
            <a:ext cx="4632208" cy="2572193"/>
          </a:xfrm>
        </p:spPr>
        <p:txBody>
          <a:bodyPr vert="horz" lIns="91440" tIns="45720" rIns="91440" bIns="45720" rtlCol="0">
            <a:normAutofit/>
          </a:bodyPr>
          <a:lstStyle>
            <a:lvl1pPr marL="0" indent="0">
              <a:buNone/>
              <a:defRPr>
                <a:solidFill>
                  <a:schemeClr val="bg1"/>
                </a:solidFill>
              </a:defRPr>
            </a:lvl1pPr>
          </a:lstStyle>
          <a:p>
            <a:pPr lvl="0"/>
            <a:r>
              <a:rPr lang="en-US" noProof="0"/>
              <a:t>Click to edit Master text styles</a:t>
            </a:r>
          </a:p>
        </p:txBody>
      </p:sp>
      <p:sp>
        <p:nvSpPr>
          <p:cNvPr id="23" name="Rectangle 22">
            <a:extLst>
              <a:ext uri="{FF2B5EF4-FFF2-40B4-BE49-F238E27FC236}">
                <a16:creationId xmlns:a16="http://schemas.microsoft.com/office/drawing/2014/main" id="{351E07B6-8D69-4F8A-9729-400511B37F8B}"/>
              </a:ext>
            </a:extLst>
          </p:cNvPr>
          <p:cNvSpPr/>
          <p:nvPr userDrawn="1"/>
        </p:nvSpPr>
        <p:spPr>
          <a:xfrm>
            <a:off x="1101428" y="1106424"/>
            <a:ext cx="5119307"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2" name="Title 1"/>
          <p:cNvSpPr>
            <a:spLocks noGrp="1"/>
          </p:cNvSpPr>
          <p:nvPr>
            <p:ph type="title"/>
          </p:nvPr>
        </p:nvSpPr>
        <p:spPr>
          <a:xfrm>
            <a:off x="1357597" y="1352805"/>
            <a:ext cx="4632208" cy="1333641"/>
          </a:xfrm>
        </p:spPr>
        <p:txBody>
          <a:bodyPr anchor="b">
            <a:normAutofit/>
          </a:bodyPr>
          <a:lstStyle>
            <a:lvl1pPr algn="l" defTabSz="914126" rtl="0" eaLnBrk="1" latinLnBrk="0" hangingPunct="1">
              <a:lnSpc>
                <a:spcPct val="100000"/>
              </a:lnSpc>
              <a:spcBef>
                <a:spcPct val="0"/>
              </a:spcBef>
              <a:buNone/>
              <a:defRPr lang="en-US" sz="4799" b="0" kern="1200" cap="none" spc="0" baseline="0" dirty="0">
                <a:solidFill>
                  <a:schemeClr val="bg1"/>
                </a:solidFill>
                <a:effectLst/>
                <a:latin typeface="+mj-lt"/>
                <a:ea typeface="+mn-ea"/>
                <a:cs typeface="+mn-cs"/>
              </a:defRPr>
            </a:lvl1pPr>
          </a:lstStyle>
          <a:p>
            <a:r>
              <a:rPr lang="en-US" noProof="0"/>
              <a:t>Click to edit Master title style</a:t>
            </a:r>
          </a:p>
        </p:txBody>
      </p:sp>
    </p:spTree>
    <p:extLst>
      <p:ext uri="{BB962C8B-B14F-4D97-AF65-F5344CB8AC3E}">
        <p14:creationId xmlns:p14="http://schemas.microsoft.com/office/powerpoint/2010/main" val="19892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3829175-527E-46A3-863C-1BB1F163B849}" type="datetimeFigureOut">
              <a:rPr lang="en-US" smtClean="0"/>
              <a:t>10/20/2020</a:t>
            </a:fld>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065212"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17950" y="6327648"/>
            <a:ext cx="6862462" cy="273049"/>
          </a:xfrm>
        </p:spPr>
        <p:txBody>
          <a:bodyPr/>
          <a:lstStyle/>
          <a:p>
            <a:r>
              <a:rPr lang="en-US" dirty="0"/>
              <a:t>Add a footer</a:t>
            </a:r>
          </a:p>
        </p:txBody>
      </p:sp>
      <p:sp>
        <p:nvSpPr>
          <p:cNvPr id="4" name="Date Placeholder 3"/>
          <p:cNvSpPr>
            <a:spLocks noGrp="1"/>
          </p:cNvSpPr>
          <p:nvPr>
            <p:ph type="dt" sz="half" idx="10"/>
          </p:nvPr>
        </p:nvSpPr>
        <p:spPr>
          <a:xfrm>
            <a:off x="8609012" y="6327648"/>
            <a:ext cx="1320059" cy="273049"/>
          </a:xfrm>
        </p:spPr>
        <p:txBody>
          <a:bodyPr/>
          <a:lstStyle/>
          <a:p>
            <a:fld id="{83829175-527E-46A3-863C-1BB1F163B849}" type="datetimeFigureOut">
              <a:rPr lang="en-US" smtClean="0"/>
              <a:t>10/20/2020</a:t>
            </a:fld>
            <a:endParaRPr lang="en-US" dirty="0"/>
          </a:p>
        </p:txBody>
      </p:sp>
      <p:sp>
        <p:nvSpPr>
          <p:cNvPr id="6" name="Slide Number Placeholder 5"/>
          <p:cNvSpPr>
            <a:spLocks noGrp="1"/>
          </p:cNvSpPr>
          <p:nvPr>
            <p:ph type="sldNum" sz="quarter" idx="12"/>
          </p:nvPr>
        </p:nvSpPr>
        <p:spPr>
          <a:xfrm>
            <a:off x="10133012" y="6327648"/>
            <a:ext cx="990601" cy="273049"/>
          </a:xfrm>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18210"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3829175-527E-46A3-863C-1BB1F163B849}" type="datetimeFigureOut">
              <a:rPr lang="en-US" smtClean="0"/>
              <a:t>10/20/2020</a:t>
            </a:fld>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21260"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21260"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3829175-527E-46A3-863C-1BB1F163B849}" type="datetimeFigureOut">
              <a:rPr lang="en-US" smtClean="0"/>
              <a:t>10/20/2020</a:t>
            </a:fld>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3829175-527E-46A3-863C-1BB1F163B849}" type="datetimeFigureOut">
              <a:rPr lang="en-US" smtClean="0"/>
              <a:t>10/20/2020</a:t>
            </a:fld>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3829175-527E-46A3-863C-1BB1F163B849}" type="datetimeFigureOut">
              <a:rPr lang="en-US" smtClean="0"/>
              <a:t>10/20/2020</a:t>
            </a:fld>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646611"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p:txBody>
          <a:bodyPr/>
          <a:lstStyle/>
          <a:p>
            <a:r>
              <a:rPr lang="en-US" dirty="0"/>
              <a:t>Add a footer</a:t>
            </a:r>
          </a:p>
        </p:txBody>
      </p:sp>
      <p:sp>
        <p:nvSpPr>
          <p:cNvPr id="8" name="Date Placeholder 7"/>
          <p:cNvSpPr>
            <a:spLocks noGrp="1"/>
          </p:cNvSpPr>
          <p:nvPr>
            <p:ph type="dt" sz="half" idx="10"/>
          </p:nvPr>
        </p:nvSpPr>
        <p:spPr/>
        <p:txBody>
          <a:bodyPr/>
          <a:lstStyle/>
          <a:p>
            <a:fld id="{83829175-527E-46A3-863C-1BB1F163B849}" type="datetimeFigureOut">
              <a:rPr lang="en-US" smtClean="0"/>
              <a:pPr/>
              <a:t>10/20/2020</a:t>
            </a:fld>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47990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8"/>
          <p:cNvSpPr>
            <a:spLocks noGrp="1"/>
          </p:cNvSpPr>
          <p:nvPr>
            <p:ph type="ftr" sz="quarter" idx="11"/>
          </p:nvPr>
        </p:nvSpPr>
        <p:spPr>
          <a:xfrm>
            <a:off x="1517950" y="6324600"/>
            <a:ext cx="6862462" cy="273049"/>
          </a:xfrm>
        </p:spPr>
        <p:txBody>
          <a:bodyPr/>
          <a:lstStyle/>
          <a:p>
            <a:r>
              <a:rPr lang="en-US" dirty="0"/>
              <a:t>Add a footer</a:t>
            </a:r>
          </a:p>
        </p:txBody>
      </p:sp>
      <p:sp>
        <p:nvSpPr>
          <p:cNvPr id="6" name="Date Placeholder 7"/>
          <p:cNvSpPr>
            <a:spLocks noGrp="1"/>
          </p:cNvSpPr>
          <p:nvPr>
            <p:ph type="dt" sz="half" idx="10"/>
          </p:nvPr>
        </p:nvSpPr>
        <p:spPr>
          <a:xfrm>
            <a:off x="8609012" y="6324600"/>
            <a:ext cx="1320059" cy="273049"/>
          </a:xfrm>
        </p:spPr>
        <p:txBody>
          <a:bodyPr/>
          <a:lstStyle/>
          <a:p>
            <a:fld id="{83829175-527E-46A3-863C-1BB1F163B849}" type="datetimeFigureOut">
              <a:rPr lang="en-US" smtClean="0"/>
              <a:pPr/>
              <a:t>10/20/2020</a:t>
            </a:fld>
            <a:endParaRPr lang="en-US"/>
          </a:p>
        </p:txBody>
      </p:sp>
      <p:sp>
        <p:nvSpPr>
          <p:cNvPr id="7" name="Slide Number Placeholder 9"/>
          <p:cNvSpPr>
            <a:spLocks noGrp="1"/>
          </p:cNvSpPr>
          <p:nvPr>
            <p:ph type="sldNum" sz="quarter" idx="12"/>
          </p:nvPr>
        </p:nvSpPr>
        <p:spPr>
          <a:xfrm>
            <a:off x="10133012" y="6324600"/>
            <a:ext cx="990601" cy="273049"/>
          </a:xfrm>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Placeholder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10/20/2020</a:t>
            </a:fld>
            <a:endParaRPr lang="en-US"/>
          </a:p>
        </p:txBody>
      </p:sp>
      <p:sp>
        <p:nvSpPr>
          <p:cNvPr id="6" name="Slide Number Placeholder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cholarworks.gsu.edu/cgi/viewcontent.cgi?referer=https://www.google.com/&amp;httpsredir=1&amp;article=1045&amp;context=mse_facpub"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councilforeconed.org/resource/national-standards-for-financial-literacy/" TargetMode="External"/><Relationship Id="rId3" Type="http://schemas.openxmlformats.org/officeDocument/2006/relationships/hyperlink" Target="http://www.socialstudies.org/standards/execsummary" TargetMode="External"/><Relationship Id="rId7" Type="http://schemas.openxmlformats.org/officeDocument/2006/relationships/hyperlink" Target="http://councilforeconed.org/resource/voluntary-national-content-standards-in-econom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ncge.org/geography-for-life" TargetMode="External"/><Relationship Id="rId5" Type="http://schemas.openxmlformats.org/officeDocument/2006/relationships/hyperlink" Target="http://sheg.stanford.edu/rlh" TargetMode="External"/><Relationship Id="rId4" Type="http://schemas.openxmlformats.org/officeDocument/2006/relationships/hyperlink" Target="http://www.socialstudies.org/c3/c3framework" TargetMode="External"/><Relationship Id="rId9" Type="http://schemas.openxmlformats.org/officeDocument/2006/relationships/hyperlink" Target="http://www.corestandards.org/ELA-Literacy/RH/11-1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olleverywhere.com/free_text_polls/G5gj5hobrJDWsFQdfBfA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hyperlink" Target="https://drive.google.com/drive/u/0/folders/1Hj7zCrXjBiku6ISqVg96241kvdu0TvZ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svg"/></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ebQJwmehfDg&amp;feature=youtu.be" TargetMode="External"/><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8" Type="http://schemas.openxmlformats.org/officeDocument/2006/relationships/hyperlink" Target="https://libguides.seattlecentral.edu/ld.php?content_id=27526549" TargetMode="External"/><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hyperlink" Target="https://www.maine.gov/doe/se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cor.stanford.edu/" TargetMode="External"/><Relationship Id="rId3" Type="http://schemas.openxmlformats.org/officeDocument/2006/relationships/hyperlink" Target="https://education.uiowa.edu/social-justice-resources-k-12-teachers" TargetMode="External"/><Relationship Id="rId7" Type="http://schemas.openxmlformats.org/officeDocument/2006/relationships/hyperlink" Target="https://www.tolerance.org/podcasts/the-mind-online/digital-literacy-in-the-classroom" TargetMode="External"/><Relationship Id="rId2" Type="http://schemas.openxmlformats.org/officeDocument/2006/relationships/hyperlink" Target="https://www.tolerance.org/" TargetMode="External"/><Relationship Id="rId1" Type="http://schemas.openxmlformats.org/officeDocument/2006/relationships/slideLayout" Target="../slideLayouts/slideLayout2.xml"/><Relationship Id="rId6" Type="http://schemas.openxmlformats.org/officeDocument/2006/relationships/hyperlink" Target="http://info.facinghistory.org/civil_discourse/nea" TargetMode="External"/><Relationship Id="rId5" Type="http://schemas.openxmlformats.org/officeDocument/2006/relationships/hyperlink" Target="http://6elementssje.blogspot.com/" TargetMode="External"/><Relationship Id="rId4" Type="http://schemas.openxmlformats.org/officeDocument/2006/relationships/hyperlink" Target="https://www.tolerance.org/sites/default/files/2020-09/TT-Social-Justice-Standards-Anti-bias-framework-2020.pdf" TargetMode="External"/><Relationship Id="rId9" Type="http://schemas.openxmlformats.org/officeDocument/2006/relationships/hyperlink" Target="https://www.theedadvocate.org/teaching-social-justice-in-your-classro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youtu.be/o0MZhS6WDvA" TargetMode="External"/><Relationship Id="rId3" Type="http://schemas.openxmlformats.org/officeDocument/2006/relationships/hyperlink" Target="https://drive.google.com/open?id=1Wcx6ZGQsUok1C_EOr9VSC6QuJH2GeowFEHhQGBdjLIg" TargetMode="External"/><Relationship Id="rId7" Type="http://schemas.openxmlformats.org/officeDocument/2006/relationships/hyperlink" Target="https://youtu.be/lT021uiMWZM" TargetMode="External"/><Relationship Id="rId2" Type="http://schemas.openxmlformats.org/officeDocument/2006/relationships/hyperlink" Target="https://youtu.be/F580akIA8LA" TargetMode="External"/><Relationship Id="rId1" Type="http://schemas.openxmlformats.org/officeDocument/2006/relationships/slideLayout" Target="../slideLayouts/slideLayout2.xml"/><Relationship Id="rId6" Type="http://schemas.openxmlformats.org/officeDocument/2006/relationships/hyperlink" Target="https://www.maine.gov/doe/sites/maine.gov.doe/files/inline-files/ME%20teacher%20webinar%20May%202020.pptx" TargetMode="External"/><Relationship Id="rId5" Type="http://schemas.openxmlformats.org/officeDocument/2006/relationships/hyperlink" Target="https://youtu.be/ebQJwmehfDg" TargetMode="External"/><Relationship Id="rId4" Type="http://schemas.openxmlformats.org/officeDocument/2006/relationships/hyperlink" Target="https://drive.google.com/open?id=1GUySnsDkrNu1ph5XYmXxvnPnHm6rsuuJ" TargetMode="External"/><Relationship Id="rId9" Type="http://schemas.openxmlformats.org/officeDocument/2006/relationships/hyperlink" Target="https://www.maine.gov/doe/sites/maine.gov.doe/files/inline-files/Maine%20Soapbox%20PD.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ultofpedagogy.com/social-justice-resourc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un.org/esa/socdev/documents/ifsd/SocialJustic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esj.org/learn/definitions/defining-economic-justice-and-social-justice/" TargetMode="External"/><Relationship Id="rId4" Type="http://schemas.openxmlformats.org/officeDocument/2006/relationships/hyperlink" Target="http://www.naswdc.org/pressroom/features/issue/peace.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Social Justice and Social Studies</a:t>
            </a:r>
          </a:p>
        </p:txBody>
      </p:sp>
      <p:sp>
        <p:nvSpPr>
          <p:cNvPr id="3" name="Subtitle 2"/>
          <p:cNvSpPr>
            <a:spLocks noGrp="1"/>
          </p:cNvSpPr>
          <p:nvPr>
            <p:ph type="subTitle" idx="1"/>
          </p:nvPr>
        </p:nvSpPr>
        <p:spPr>
          <a:xfrm>
            <a:off x="1522412" y="4495800"/>
            <a:ext cx="8534399" cy="1066800"/>
          </a:xfrm>
        </p:spPr>
        <p:txBody>
          <a:bodyPr/>
          <a:lstStyle/>
          <a:p>
            <a:r>
              <a:rPr lang="en-US" b="1" i="0" dirty="0">
                <a:solidFill>
                  <a:srgbClr val="232333"/>
                </a:solidFill>
                <a:effectLst/>
                <a:latin typeface="Lato"/>
              </a:rPr>
              <a:t>Teaching Social Justice with the Maine Learning Results for Social Studies</a:t>
            </a:r>
            <a:endParaRPr lang="en-US" dirty="0"/>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3252-53F9-4629-83E7-219FC41D665B}"/>
              </a:ext>
            </a:extLst>
          </p:cNvPr>
          <p:cNvSpPr>
            <a:spLocks noGrp="1"/>
          </p:cNvSpPr>
          <p:nvPr>
            <p:ph type="title"/>
          </p:nvPr>
        </p:nvSpPr>
        <p:spPr/>
        <p:txBody>
          <a:bodyPr/>
          <a:lstStyle/>
          <a:p>
            <a:r>
              <a:rPr lang="en-US" dirty="0"/>
              <a:t>Connecting Social Justice and Social Studies</a:t>
            </a:r>
          </a:p>
        </p:txBody>
      </p:sp>
      <p:sp>
        <p:nvSpPr>
          <p:cNvPr id="3" name="Content Placeholder 2">
            <a:extLst>
              <a:ext uri="{FF2B5EF4-FFF2-40B4-BE49-F238E27FC236}">
                <a16:creationId xmlns:a16="http://schemas.microsoft.com/office/drawing/2014/main" id="{2513A5EF-BCE6-4CC2-A911-2207313665C9}"/>
              </a:ext>
            </a:extLst>
          </p:cNvPr>
          <p:cNvSpPr>
            <a:spLocks noGrp="1"/>
          </p:cNvSpPr>
          <p:nvPr>
            <p:ph idx="1"/>
          </p:nvPr>
        </p:nvSpPr>
        <p:spPr>
          <a:xfrm>
            <a:off x="1065212" y="1828800"/>
            <a:ext cx="9601200" cy="4419600"/>
          </a:xfrm>
        </p:spPr>
        <p:txBody>
          <a:bodyPr>
            <a:normAutofit fontScale="92500"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Defining Social Justice and Social Studies We define social justice education as the pedagogical practice of guiding students toward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critically discussing, examining, and actively exploring the reasons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behind social inequalities and how unjust institutional practices maintain and reproduce power and privilege that have a direct impact on students’ lives.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Contemporary social studies scholars (Au, 2009; Banks, 2004; Tyson &amp; Park, 2006; Wade, 2007) continue to promote social justice education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 primary curricular and pedagogical mechanism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an increasingly globalized world and among increasingly diverse student populations. Social justice educators help students “unveil the world of oppression, transforming it into a just world for the purpose of empowerment” (Tyson &amp; Park, 2006, p. 23).</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Since the purpose of social studies education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is to help young people make informed and reasoned decisions for the public good as citizens of a culturally diverse, democratic society</a:t>
            </a:r>
            <a:r>
              <a:rPr lang="en-US" sz="1800" dirty="0">
                <a:effectLst/>
                <a:latin typeface="Calibri" panose="020F0502020204030204" pitchFamily="34" charset="0"/>
                <a:ea typeface="Calibri" panose="020F0502020204030204" pitchFamily="34" charset="0"/>
                <a:cs typeface="Times New Roman" panose="02020603050405020304" pitchFamily="18" charset="0"/>
              </a:rPr>
              <a:t>” (NCSS, 1994), many scholars believe social studies education is an appropriate field to explore these topics of injustice (Banks, 2004; Wade, 2007).</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It is not enough, however, that students only understand that injustices are happening. They also must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recognize that they are agents of change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can make a difference in the world. Therefore, following Freire’s sense of consciousness raising, awareness turns to action and transformation of the world around them</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14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5830-5046-4614-AC88-4E3DFA11ACA5}"/>
              </a:ext>
            </a:extLst>
          </p:cNvPr>
          <p:cNvSpPr>
            <a:spLocks noGrp="1"/>
          </p:cNvSpPr>
          <p:nvPr>
            <p:ph type="ctrTitle"/>
          </p:nvPr>
        </p:nvSpPr>
        <p:spPr/>
        <p:txBody>
          <a:bodyPr/>
          <a:lstStyle/>
          <a:p>
            <a:r>
              <a:rPr lang="en-US" dirty="0"/>
              <a:t>Key Elements of Teaching for Social Justice</a:t>
            </a:r>
          </a:p>
        </p:txBody>
      </p:sp>
      <p:sp>
        <p:nvSpPr>
          <p:cNvPr id="4" name="Subtitle 3">
            <a:extLst>
              <a:ext uri="{FF2B5EF4-FFF2-40B4-BE49-F238E27FC236}">
                <a16:creationId xmlns:a16="http://schemas.microsoft.com/office/drawing/2014/main" id="{3A7B4040-4621-41EA-A8F4-63D29AAA32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75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B072C478-289D-4BA4-A447-8547A7C2DD0B}"/>
              </a:ext>
            </a:extLst>
          </p:cNvPr>
          <p:cNvPicPr>
            <a:picLocks noChangeAspect="1"/>
          </p:cNvPicPr>
          <p:nvPr/>
        </p:nvPicPr>
        <p:blipFill>
          <a:blip r:embed="rId4"/>
          <a:stretch>
            <a:fillRect/>
          </a:stretch>
        </p:blipFill>
        <p:spPr>
          <a:xfrm>
            <a:off x="4341812" y="1371600"/>
            <a:ext cx="6629400" cy="4419600"/>
          </a:xfrm>
          <a:prstGeom prst="rect">
            <a:avLst/>
          </a:prstGeom>
          <a:noFill/>
        </p:spPr>
      </p:pic>
      <p:graphicFrame>
        <p:nvGraphicFramePr>
          <p:cNvPr id="9" name="Table 8">
            <a:extLst>
              <a:ext uri="{FF2B5EF4-FFF2-40B4-BE49-F238E27FC236}">
                <a16:creationId xmlns:a16="http://schemas.microsoft.com/office/drawing/2014/main" id="{E596276E-E2BD-4EF5-A6ED-A0D16855785A}"/>
              </a:ext>
            </a:extLst>
          </p:cNvPr>
          <p:cNvGraphicFramePr>
            <a:graphicFrameLocks noGrp="1"/>
          </p:cNvGraphicFramePr>
          <p:nvPr>
            <p:extLst>
              <p:ext uri="{D42A27DB-BD31-4B8C-83A1-F6EECF244321}">
                <p14:modId xmlns:p14="http://schemas.microsoft.com/office/powerpoint/2010/main" val="3042018756"/>
              </p:ext>
            </p:extLst>
          </p:nvPr>
        </p:nvGraphicFramePr>
        <p:xfrm>
          <a:off x="989012" y="1371600"/>
          <a:ext cx="3276600" cy="4572000"/>
        </p:xfrm>
        <a:graphic>
          <a:graphicData uri="http://schemas.openxmlformats.org/drawingml/2006/table">
            <a:tbl>
              <a:tblPr/>
              <a:tblGrid>
                <a:gridCol w="3276600">
                  <a:extLst>
                    <a:ext uri="{9D8B030D-6E8A-4147-A177-3AD203B41FA5}">
                      <a16:colId xmlns:a16="http://schemas.microsoft.com/office/drawing/2014/main" val="194363376"/>
                    </a:ext>
                  </a:extLst>
                </a:gridCol>
              </a:tblGrid>
              <a:tr h="1143000">
                <a:tc>
                  <a:txBody>
                    <a:bodyPr/>
                    <a:lstStyle/>
                    <a:p>
                      <a:pPr rtl="0" fontAlgn="t">
                        <a:spcBef>
                          <a:spcPts val="1200"/>
                        </a:spcBef>
                        <a:spcAft>
                          <a:spcPts val="1200"/>
                        </a:spcAft>
                      </a:pPr>
                      <a:r>
                        <a:rPr lang="en-US" sz="2400" b="0" i="0" u="none" strike="noStrike">
                          <a:solidFill>
                            <a:srgbClr val="000000"/>
                          </a:solidFill>
                          <a:effectLst/>
                          <a:latin typeface="Arial" panose="020B0604020202020204" pitchFamily="34" charset="0"/>
                        </a:rPr>
                        <a:t>Ideas that connect to your current work</a:t>
                      </a:r>
                      <a:endParaRPr lang="en-US" sz="4400">
                        <a:effectLst/>
                      </a:endParaRPr>
                    </a:p>
                  </a:txBody>
                  <a:tcPr marL="50494" marR="50494" marT="50494" marB="50494">
                    <a:lnL w="12687" cap="flat" cmpd="sng" algn="ctr">
                      <a:solidFill>
                        <a:srgbClr val="000000"/>
                      </a:solidFill>
                      <a:prstDash val="solid"/>
                      <a:round/>
                      <a:headEnd type="none" w="med" len="med"/>
                      <a:tailEnd type="none" w="med" len="med"/>
                    </a:lnL>
                    <a:lnR w="12687" cap="flat" cmpd="sng" algn="ctr">
                      <a:solidFill>
                        <a:srgbClr val="000000"/>
                      </a:solidFill>
                      <a:prstDash val="solid"/>
                      <a:round/>
                      <a:headEnd type="none" w="med" len="med"/>
                      <a:tailEnd type="none" w="med" len="med"/>
                    </a:lnR>
                    <a:lnT w="12687" cap="flat" cmpd="sng" algn="ctr">
                      <a:solidFill>
                        <a:srgbClr val="000000"/>
                      </a:solidFill>
                      <a:prstDash val="solid"/>
                      <a:round/>
                      <a:headEnd type="none" w="med" len="med"/>
                      <a:tailEnd type="none" w="med" len="med"/>
                    </a:lnT>
                    <a:lnB w="12687"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767450314"/>
                  </a:ext>
                </a:extLst>
              </a:tr>
              <a:tr h="1143000">
                <a:tc>
                  <a:txBody>
                    <a:bodyPr/>
                    <a:lstStyle/>
                    <a:p>
                      <a:pPr rtl="0" fontAlgn="t">
                        <a:spcBef>
                          <a:spcPts val="1200"/>
                        </a:spcBef>
                        <a:spcAft>
                          <a:spcPts val="1200"/>
                        </a:spcAft>
                      </a:pPr>
                      <a:r>
                        <a:rPr lang="en-US" sz="2400" b="0" i="0" u="none" strike="noStrike">
                          <a:solidFill>
                            <a:srgbClr val="000000"/>
                          </a:solidFill>
                          <a:effectLst/>
                          <a:latin typeface="Arial" panose="020B0604020202020204" pitchFamily="34" charset="0"/>
                        </a:rPr>
                        <a:t>Ideas that surprise you</a:t>
                      </a:r>
                      <a:endParaRPr lang="en-US" sz="4400">
                        <a:effectLst/>
                      </a:endParaRPr>
                    </a:p>
                  </a:txBody>
                  <a:tcPr marL="50494" marR="50494" marT="50494" marB="50494">
                    <a:lnL w="12687" cap="flat" cmpd="sng" algn="ctr">
                      <a:solidFill>
                        <a:srgbClr val="000000"/>
                      </a:solidFill>
                      <a:prstDash val="solid"/>
                      <a:round/>
                      <a:headEnd type="none" w="med" len="med"/>
                      <a:tailEnd type="none" w="med" len="med"/>
                    </a:lnL>
                    <a:lnR w="12687" cap="flat" cmpd="sng" algn="ctr">
                      <a:solidFill>
                        <a:srgbClr val="000000"/>
                      </a:solidFill>
                      <a:prstDash val="solid"/>
                      <a:round/>
                      <a:headEnd type="none" w="med" len="med"/>
                      <a:tailEnd type="none" w="med" len="med"/>
                    </a:lnR>
                    <a:lnT w="12687" cap="flat" cmpd="sng" algn="ctr">
                      <a:solidFill>
                        <a:srgbClr val="000000"/>
                      </a:solidFill>
                      <a:prstDash val="solid"/>
                      <a:round/>
                      <a:headEnd type="none" w="med" len="med"/>
                      <a:tailEnd type="none" w="med" len="med"/>
                    </a:lnT>
                    <a:lnB w="12687"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257965977"/>
                  </a:ext>
                </a:extLst>
              </a:tr>
              <a:tr h="1143000">
                <a:tc>
                  <a:txBody>
                    <a:bodyPr/>
                    <a:lstStyle/>
                    <a:p>
                      <a:pPr rtl="0" fontAlgn="t">
                        <a:spcBef>
                          <a:spcPts val="1200"/>
                        </a:spcBef>
                        <a:spcAft>
                          <a:spcPts val="1200"/>
                        </a:spcAft>
                      </a:pPr>
                      <a:r>
                        <a:rPr lang="en-US" sz="2400" b="0" i="0" u="none" strike="noStrike">
                          <a:solidFill>
                            <a:srgbClr val="000000"/>
                          </a:solidFill>
                          <a:effectLst/>
                          <a:latin typeface="Arial" panose="020B0604020202020204" pitchFamily="34" charset="0"/>
                        </a:rPr>
                        <a:t>Ideas that you want to build off of</a:t>
                      </a:r>
                      <a:endParaRPr lang="en-US" sz="4400">
                        <a:effectLst/>
                      </a:endParaRPr>
                    </a:p>
                  </a:txBody>
                  <a:tcPr marL="50494" marR="50494" marT="50494" marB="50494">
                    <a:lnL w="12687" cap="flat" cmpd="sng" algn="ctr">
                      <a:solidFill>
                        <a:srgbClr val="000000"/>
                      </a:solidFill>
                      <a:prstDash val="solid"/>
                      <a:round/>
                      <a:headEnd type="none" w="med" len="med"/>
                      <a:tailEnd type="none" w="med" len="med"/>
                    </a:lnL>
                    <a:lnR w="12687" cap="flat" cmpd="sng" algn="ctr">
                      <a:solidFill>
                        <a:srgbClr val="000000"/>
                      </a:solidFill>
                      <a:prstDash val="solid"/>
                      <a:round/>
                      <a:headEnd type="none" w="med" len="med"/>
                      <a:tailEnd type="none" w="med" len="med"/>
                    </a:lnR>
                    <a:lnT w="12687" cap="flat" cmpd="sng" algn="ctr">
                      <a:solidFill>
                        <a:srgbClr val="000000"/>
                      </a:solidFill>
                      <a:prstDash val="solid"/>
                      <a:round/>
                      <a:headEnd type="none" w="med" len="med"/>
                      <a:tailEnd type="none" w="med" len="med"/>
                    </a:lnT>
                    <a:lnB w="12687"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874907285"/>
                  </a:ext>
                </a:extLst>
              </a:tr>
              <a:tr h="1143000">
                <a:tc>
                  <a:txBody>
                    <a:bodyPr/>
                    <a:lstStyle/>
                    <a:p>
                      <a:pPr rtl="0" fontAlgn="t">
                        <a:spcBef>
                          <a:spcPts val="1200"/>
                        </a:spcBef>
                        <a:spcAft>
                          <a:spcPts val="1200"/>
                        </a:spcAft>
                      </a:pPr>
                      <a:r>
                        <a:rPr lang="en-US" sz="2400" b="0" i="0" u="none" strike="noStrike" dirty="0">
                          <a:solidFill>
                            <a:srgbClr val="000000"/>
                          </a:solidFill>
                          <a:effectLst/>
                          <a:latin typeface="Arial" panose="020B0604020202020204" pitchFamily="34" charset="0"/>
                        </a:rPr>
                        <a:t>Questions you still have</a:t>
                      </a:r>
                      <a:endParaRPr lang="en-US" sz="4400" dirty="0">
                        <a:effectLst/>
                      </a:endParaRPr>
                    </a:p>
                  </a:txBody>
                  <a:tcPr marL="50494" marR="50494" marT="50494" marB="50494">
                    <a:lnL w="12687" cap="flat" cmpd="sng" algn="ctr">
                      <a:solidFill>
                        <a:srgbClr val="000000"/>
                      </a:solidFill>
                      <a:prstDash val="solid"/>
                      <a:round/>
                      <a:headEnd type="none" w="med" len="med"/>
                      <a:tailEnd type="none" w="med" len="med"/>
                    </a:lnL>
                    <a:lnR w="12687" cap="flat" cmpd="sng" algn="ctr">
                      <a:solidFill>
                        <a:srgbClr val="000000"/>
                      </a:solidFill>
                      <a:prstDash val="solid"/>
                      <a:round/>
                      <a:headEnd type="none" w="med" len="med"/>
                      <a:tailEnd type="none" w="med" len="med"/>
                    </a:lnR>
                    <a:lnT w="12687" cap="flat" cmpd="sng" algn="ctr">
                      <a:solidFill>
                        <a:srgbClr val="000000"/>
                      </a:solidFill>
                      <a:prstDash val="solid"/>
                      <a:round/>
                      <a:headEnd type="none" w="med" len="med"/>
                      <a:tailEnd type="none" w="med" len="med"/>
                    </a:lnT>
                    <a:lnB w="12687"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387830023"/>
                  </a:ext>
                </a:extLst>
              </a:tr>
            </a:tbl>
          </a:graphicData>
        </a:graphic>
      </p:graphicFrame>
      <p:sp>
        <p:nvSpPr>
          <p:cNvPr id="11" name="Rectangle 2">
            <a:extLst>
              <a:ext uri="{FF2B5EF4-FFF2-40B4-BE49-F238E27FC236}">
                <a16:creationId xmlns:a16="http://schemas.microsoft.com/office/drawing/2014/main" id="{4570FB3E-B411-4EFE-BC3E-C058C1AC38DB}"/>
              </a:ext>
            </a:extLst>
          </p:cNvPr>
          <p:cNvSpPr>
            <a:spLocks noChangeArrowheads="1"/>
          </p:cNvSpPr>
          <p:nvPr/>
        </p:nvSpPr>
        <p:spPr bwMode="auto">
          <a:xfrm>
            <a:off x="989395" y="857339"/>
            <a:ext cx="560954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200" b="0" i="0" u="none" strike="noStrike" cap="none" normalizeH="0" baseline="0">
                <a:ln>
                  <a:noFill/>
                </a:ln>
                <a:solidFill>
                  <a:schemeClr val="tx1"/>
                </a:solidFill>
                <a:effectLst/>
                <a:latin typeface="Arial" panose="020B0604020202020204" pitchFamily="34" charset="0"/>
              </a:rPr>
            </a:b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02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CBE1-43DF-496E-880D-970F7E01E702}"/>
              </a:ext>
            </a:extLst>
          </p:cNvPr>
          <p:cNvSpPr>
            <a:spLocks noGrp="1"/>
          </p:cNvSpPr>
          <p:nvPr>
            <p:ph type="title"/>
          </p:nvPr>
        </p:nvSpPr>
        <p:spPr>
          <a:xfrm>
            <a:off x="1103312" y="212296"/>
            <a:ext cx="9601200" cy="1143000"/>
          </a:xfrm>
        </p:spPr>
        <p:txBody>
          <a:bodyPr/>
          <a:lstStyle/>
          <a:p>
            <a:r>
              <a:rPr lang="en-US" dirty="0"/>
              <a:t>Teaching Tolerance Standards</a:t>
            </a:r>
          </a:p>
        </p:txBody>
      </p:sp>
      <p:pic>
        <p:nvPicPr>
          <p:cNvPr id="5" name="Picture 4">
            <a:extLst>
              <a:ext uri="{FF2B5EF4-FFF2-40B4-BE49-F238E27FC236}">
                <a16:creationId xmlns:a16="http://schemas.microsoft.com/office/drawing/2014/main" id="{1D635CB3-4AA5-4391-B154-9E84B754C03D}"/>
              </a:ext>
            </a:extLst>
          </p:cNvPr>
          <p:cNvPicPr>
            <a:picLocks noChangeAspect="1"/>
          </p:cNvPicPr>
          <p:nvPr/>
        </p:nvPicPr>
        <p:blipFill>
          <a:blip r:embed="rId3"/>
          <a:stretch>
            <a:fillRect/>
          </a:stretch>
        </p:blipFill>
        <p:spPr>
          <a:xfrm>
            <a:off x="958532" y="1600200"/>
            <a:ext cx="4240530" cy="4000500"/>
          </a:xfrm>
          <a:prstGeom prst="rect">
            <a:avLst/>
          </a:prstGeom>
        </p:spPr>
      </p:pic>
      <p:pic>
        <p:nvPicPr>
          <p:cNvPr id="7" name="Picture 6">
            <a:extLst>
              <a:ext uri="{FF2B5EF4-FFF2-40B4-BE49-F238E27FC236}">
                <a16:creationId xmlns:a16="http://schemas.microsoft.com/office/drawing/2014/main" id="{4B570D8A-2AC6-4905-AC9A-8ACD276DE857}"/>
              </a:ext>
            </a:extLst>
          </p:cNvPr>
          <p:cNvPicPr>
            <a:picLocks noChangeAspect="1"/>
          </p:cNvPicPr>
          <p:nvPr/>
        </p:nvPicPr>
        <p:blipFill>
          <a:blip r:embed="rId4"/>
          <a:stretch>
            <a:fillRect/>
          </a:stretch>
        </p:blipFill>
        <p:spPr>
          <a:xfrm>
            <a:off x="3808412" y="1447800"/>
            <a:ext cx="4191000" cy="4542979"/>
          </a:xfrm>
          <a:prstGeom prst="rect">
            <a:avLst/>
          </a:prstGeom>
        </p:spPr>
      </p:pic>
      <p:pic>
        <p:nvPicPr>
          <p:cNvPr id="9" name="Picture 8">
            <a:extLst>
              <a:ext uri="{FF2B5EF4-FFF2-40B4-BE49-F238E27FC236}">
                <a16:creationId xmlns:a16="http://schemas.microsoft.com/office/drawing/2014/main" id="{D08045E9-EF91-4258-9A11-163201FC0362}"/>
              </a:ext>
            </a:extLst>
          </p:cNvPr>
          <p:cNvPicPr>
            <a:picLocks noChangeAspect="1"/>
          </p:cNvPicPr>
          <p:nvPr/>
        </p:nvPicPr>
        <p:blipFill>
          <a:blip r:embed="rId5"/>
          <a:stretch>
            <a:fillRect/>
          </a:stretch>
        </p:blipFill>
        <p:spPr>
          <a:xfrm>
            <a:off x="5484812" y="1431496"/>
            <a:ext cx="4348401" cy="4542979"/>
          </a:xfrm>
          <a:prstGeom prst="rect">
            <a:avLst/>
          </a:prstGeom>
        </p:spPr>
      </p:pic>
      <p:pic>
        <p:nvPicPr>
          <p:cNvPr id="11" name="Picture 10">
            <a:extLst>
              <a:ext uri="{FF2B5EF4-FFF2-40B4-BE49-F238E27FC236}">
                <a16:creationId xmlns:a16="http://schemas.microsoft.com/office/drawing/2014/main" id="{08789BC3-907B-44C5-BAF1-2426BD94EFAA}"/>
              </a:ext>
            </a:extLst>
          </p:cNvPr>
          <p:cNvPicPr>
            <a:picLocks noChangeAspect="1"/>
          </p:cNvPicPr>
          <p:nvPr/>
        </p:nvPicPr>
        <p:blipFill>
          <a:blip r:embed="rId6"/>
          <a:stretch>
            <a:fillRect/>
          </a:stretch>
        </p:blipFill>
        <p:spPr>
          <a:xfrm>
            <a:off x="7556260" y="1436596"/>
            <a:ext cx="4348402" cy="4692650"/>
          </a:xfrm>
          <a:prstGeom prst="rect">
            <a:avLst/>
          </a:prstGeom>
        </p:spPr>
      </p:pic>
    </p:spTree>
    <p:extLst>
      <p:ext uri="{BB962C8B-B14F-4D97-AF65-F5344CB8AC3E}">
        <p14:creationId xmlns:p14="http://schemas.microsoft.com/office/powerpoint/2010/main" val="206163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F2131-7728-4DCA-AF52-953B73C6FA99}"/>
              </a:ext>
            </a:extLst>
          </p:cNvPr>
          <p:cNvSpPr>
            <a:spLocks noGrp="1"/>
          </p:cNvSpPr>
          <p:nvPr>
            <p:ph type="ctrTitle"/>
          </p:nvPr>
        </p:nvSpPr>
        <p:spPr/>
        <p:txBody>
          <a:bodyPr/>
          <a:lstStyle/>
          <a:p>
            <a:r>
              <a:rPr lang="en-US" dirty="0"/>
              <a:t>Where is this supported in your standards?</a:t>
            </a:r>
          </a:p>
        </p:txBody>
      </p:sp>
      <p:sp>
        <p:nvSpPr>
          <p:cNvPr id="5" name="Subtitle 4">
            <a:extLst>
              <a:ext uri="{FF2B5EF4-FFF2-40B4-BE49-F238E27FC236}">
                <a16:creationId xmlns:a16="http://schemas.microsoft.com/office/drawing/2014/main" id="{3F680FE8-D8FD-4F58-9FF3-1CBB7B41E86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499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316A3C-7FFE-42E8-B60E-668C4BB2027C}"/>
              </a:ext>
            </a:extLst>
          </p:cNvPr>
          <p:cNvSpPr>
            <a:spLocks noGrp="1"/>
          </p:cNvSpPr>
          <p:nvPr>
            <p:ph type="ctrTitle"/>
          </p:nvPr>
        </p:nvSpPr>
        <p:spPr>
          <a:xfrm>
            <a:off x="1370012" y="1600200"/>
            <a:ext cx="9144000" cy="3505200"/>
          </a:xfrm>
        </p:spPr>
        <p:txBody>
          <a:bodyPr/>
          <a:lstStyle/>
          <a:p>
            <a:r>
              <a:rPr lang="en-US" dirty="0"/>
              <a:t>Connections to Maine Learning Results for Social Studies</a:t>
            </a:r>
          </a:p>
        </p:txBody>
      </p:sp>
      <p:pic>
        <p:nvPicPr>
          <p:cNvPr id="8194" name="Picture 2" descr="Don't Ignore The Elephant in The Room | by Gary Ryan Blair | Mind Munchies  | Medium">
            <a:extLst>
              <a:ext uri="{FF2B5EF4-FFF2-40B4-BE49-F238E27FC236}">
                <a16:creationId xmlns:a16="http://schemas.microsoft.com/office/drawing/2014/main" id="{7080C557-018F-43FB-9847-2B24D3B59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1603525"/>
            <a:ext cx="5867400" cy="390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99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E83B-60C9-4233-9DA7-9CE41463E991}"/>
              </a:ext>
            </a:extLst>
          </p:cNvPr>
          <p:cNvSpPr>
            <a:spLocks noGrp="1"/>
          </p:cNvSpPr>
          <p:nvPr>
            <p:ph type="title"/>
          </p:nvPr>
        </p:nvSpPr>
        <p:spPr/>
        <p:txBody>
          <a:bodyPr/>
          <a:lstStyle/>
          <a:p>
            <a:r>
              <a:rPr lang="en-US" dirty="0"/>
              <a:t>What Does it Mean to Be Proficient in Social Studies</a:t>
            </a:r>
          </a:p>
        </p:txBody>
      </p:sp>
      <p:sp>
        <p:nvSpPr>
          <p:cNvPr id="3" name="Content Placeholder 2">
            <a:extLst>
              <a:ext uri="{FF2B5EF4-FFF2-40B4-BE49-F238E27FC236}">
                <a16:creationId xmlns:a16="http://schemas.microsoft.com/office/drawing/2014/main" id="{F8750905-1857-4909-8EA3-C11BF5FF5F35}"/>
              </a:ext>
            </a:extLst>
          </p:cNvPr>
          <p:cNvSpPr>
            <a:spLocks noGrp="1"/>
          </p:cNvSpPr>
          <p:nvPr>
            <p:ph idx="1"/>
          </p:nvPr>
        </p:nvSpPr>
        <p:spPr/>
        <p:txBody>
          <a:bodyPr>
            <a:normAutofit fontScale="85000" lnSpcReduction="10000"/>
          </a:bodyPr>
          <a:lstStyle/>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Commits to democratic values, skills, and practices as preparation for democratic decision-making and participation in civic life.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3"/>
              </a:rPr>
              <a:t>NCSS, 2010</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Has deep and enduring understandings, concepts, and skills from the disciplines and uses their knowledge to interact with their community, nation, and world.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3"/>
              </a:rPr>
              <a:t>NCSS, 2010</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Collaborates as part of the decision-making and problem-solving process.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3"/>
              </a:rPr>
              <a:t>NCSS, 2010</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Applies inquiry processes as they locate, explore, and organize information so that it can be interpreted, analyzed, synthesized, and evaluated.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3"/>
              </a:rPr>
              <a:t>NCSS, 2010</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Uses interdisciplinary applications and integration of the arts, humanities, and other academic and career or technical content areas.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4"/>
              </a:rPr>
              <a:t>NCSS, 2013</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Understands that when evaluating information, the source and context must be considered along with multiple perspectives and viewpoints.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5"/>
              </a:rPr>
              <a:t>SHEG, 2013</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Applies geographic perspectives, knowledge, and skills in the workforce, academic settings, and daily life.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6"/>
              </a:rPr>
              <a:t>NCGE, 2012</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Understands the economic reasoning embedded in personal financial literacy and applies them when decision making to be wise consumers, investors, and savers. (CEE,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7"/>
              </a:rPr>
              <a:t>2010</a:t>
            </a:r>
            <a:r>
              <a:rPr lang="en-US" sz="1800" dirty="0">
                <a:effectLst/>
                <a:latin typeface="Arial" panose="020B0604020202020204" pitchFamily="34" charset="0"/>
                <a:ea typeface="Cambria" panose="02040503050406030204" pitchFamily="18" charset="0"/>
                <a:cs typeface="Times New Roman" panose="02020603050405020304" pitchFamily="18" charset="0"/>
              </a:rPr>
              <a:t> &amp;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8"/>
              </a:rPr>
              <a:t>2013</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mbria" panose="02040503050406030204" pitchFamily="18" charset="0"/>
                <a:cs typeface="Times New Roman" panose="02020603050405020304" pitchFamily="18" charset="0"/>
              </a:rPr>
              <a:t>Recognizes and evaluates varied perspectives and cultures, both historic and current. (</a:t>
            </a:r>
            <a:r>
              <a:rPr lang="en-US" sz="1800" u="sng" dirty="0">
                <a:solidFill>
                  <a:srgbClr val="0000FF"/>
                </a:solidFill>
                <a:effectLst/>
                <a:latin typeface="Arial" panose="020B0604020202020204" pitchFamily="34" charset="0"/>
                <a:ea typeface="Cambria" panose="02040503050406030204" pitchFamily="18" charset="0"/>
                <a:cs typeface="Times New Roman" panose="02020603050405020304" pitchFamily="18" charset="0"/>
                <a:hlinkClick r:id="rId9"/>
              </a:rPr>
              <a:t>CCSS, 2010</a:t>
            </a:r>
            <a:r>
              <a:rPr lang="en-US" sz="1800" dirty="0">
                <a:effectLst/>
                <a:latin typeface="Arial" panose="020B060402020202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3270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DD93-2F24-46DC-841E-F9277FEBA0D7}"/>
              </a:ext>
            </a:extLst>
          </p:cNvPr>
          <p:cNvSpPr>
            <a:spLocks noGrp="1"/>
          </p:cNvSpPr>
          <p:nvPr>
            <p:ph type="title"/>
          </p:nvPr>
        </p:nvSpPr>
        <p:spPr/>
        <p:txBody>
          <a:bodyPr/>
          <a:lstStyle/>
          <a:p>
            <a:r>
              <a:rPr lang="en-US" dirty="0"/>
              <a:t>Guiding Principles</a:t>
            </a:r>
          </a:p>
        </p:txBody>
      </p:sp>
      <p:sp>
        <p:nvSpPr>
          <p:cNvPr id="3" name="Content Placeholder 2">
            <a:extLst>
              <a:ext uri="{FF2B5EF4-FFF2-40B4-BE49-F238E27FC236}">
                <a16:creationId xmlns:a16="http://schemas.microsoft.com/office/drawing/2014/main" id="{057BEBC4-3CAC-4D2A-9905-91D94020CEF7}"/>
              </a:ext>
            </a:extLst>
          </p:cNvPr>
          <p:cNvSpPr>
            <a:spLocks noGrp="1"/>
          </p:cNvSpPr>
          <p:nvPr>
            <p:ph idx="1"/>
          </p:nvPr>
        </p:nvSpPr>
        <p:spPr/>
        <p:txBody>
          <a:bodyPr>
            <a:normAutofit lnSpcReduction="10000"/>
          </a:bodyPr>
          <a:lstStyle/>
          <a:p>
            <a:r>
              <a:rPr lang="en-US" dirty="0"/>
              <a:t>Clear and Effective Communicator: Students research and use background knowledge to give audiovisual presentations about current and historical issues. </a:t>
            </a:r>
          </a:p>
          <a:p>
            <a:r>
              <a:rPr lang="en-US" dirty="0"/>
              <a:t>Self-Directed and Lifelong Learner: Students generate questions and explore primary and secondary sources to answer those questions while demonstrating a growth mindset. </a:t>
            </a:r>
          </a:p>
          <a:p>
            <a:r>
              <a:rPr lang="en-US" dirty="0"/>
              <a:t>Creative and Practical Problem Solver: Students draw conclusions about current and historical problems using valid research and critical thinking. </a:t>
            </a:r>
          </a:p>
          <a:p>
            <a:r>
              <a:rPr lang="en-US" dirty="0"/>
              <a:t>Responsible and Involved Citizen: Students practice and apply the duties of citizenship through the exercise of constitutional rights. </a:t>
            </a:r>
          </a:p>
          <a:p>
            <a:r>
              <a:rPr lang="en-US" dirty="0"/>
              <a:t>Integrative and Informed Thinker: Students compare and contrast to analyze point of view and differentiate between reliable and unreliable primary and secondary sources.</a:t>
            </a:r>
          </a:p>
        </p:txBody>
      </p:sp>
    </p:spTree>
    <p:extLst>
      <p:ext uri="{BB962C8B-B14F-4D97-AF65-F5344CB8AC3E}">
        <p14:creationId xmlns:p14="http://schemas.microsoft.com/office/powerpoint/2010/main" val="4961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6556-C0E3-4D45-BFA4-B3A2BDFFC6DE}"/>
              </a:ext>
            </a:extLst>
          </p:cNvPr>
          <p:cNvSpPr>
            <a:spLocks noGrp="1"/>
          </p:cNvSpPr>
          <p:nvPr>
            <p:ph type="title"/>
          </p:nvPr>
        </p:nvSpPr>
        <p:spPr/>
        <p:txBody>
          <a:bodyPr/>
          <a:lstStyle/>
          <a:p>
            <a:r>
              <a:rPr lang="en-US" dirty="0"/>
              <a:t>Skills</a:t>
            </a:r>
          </a:p>
        </p:txBody>
      </p:sp>
      <p:sp>
        <p:nvSpPr>
          <p:cNvPr id="3" name="Content Placeholder 2">
            <a:extLst>
              <a:ext uri="{FF2B5EF4-FFF2-40B4-BE49-F238E27FC236}">
                <a16:creationId xmlns:a16="http://schemas.microsoft.com/office/drawing/2014/main" id="{96A72A46-5D00-43A0-8B98-53F6498228D1}"/>
              </a:ext>
            </a:extLst>
          </p:cNvPr>
          <p:cNvSpPr>
            <a:spLocks noGrp="1"/>
          </p:cNvSpPr>
          <p:nvPr>
            <p:ph idx="1"/>
          </p:nvPr>
        </p:nvSpPr>
        <p:spPr/>
        <p:txBody>
          <a:bodyPr/>
          <a:lstStyle/>
          <a:p>
            <a:pPr marL="0" indent="0">
              <a:buNone/>
            </a:pPr>
            <a:r>
              <a:rPr lang="en-US" dirty="0"/>
              <a:t>The application of skills in Social Studies is crucial to any curriculum. Best practices in Social Studies reflect curriculum, instruction, and assessment that give students opportunities to demonstrate research and develop positions on current Social Studies issues. Students will be asked to </a:t>
            </a:r>
            <a:r>
              <a:rPr lang="en-US" b="1" dirty="0"/>
              <a:t>identify key words and concepts </a:t>
            </a:r>
            <a:r>
              <a:rPr lang="en-US" dirty="0"/>
              <a:t>related to research questions and</a:t>
            </a:r>
            <a:r>
              <a:rPr lang="en-US" b="1" dirty="0"/>
              <a:t> locate and access information </a:t>
            </a:r>
            <a:r>
              <a:rPr lang="en-US" dirty="0"/>
              <a:t>by using text features. Additionally, students will demonstrate </a:t>
            </a:r>
            <a:r>
              <a:rPr lang="en-US" b="1" dirty="0"/>
              <a:t>facility with note-taking, organizing information, and creating bibliographies</a:t>
            </a:r>
            <a:r>
              <a:rPr lang="en-US" dirty="0"/>
              <a:t>. Students will </a:t>
            </a:r>
            <a:r>
              <a:rPr lang="en-US" b="1" dirty="0"/>
              <a:t>distinguish between primary and secondary sources</a:t>
            </a:r>
            <a:r>
              <a:rPr lang="en-US" dirty="0"/>
              <a:t> as well as </a:t>
            </a:r>
            <a:r>
              <a:rPr lang="en-US" b="1" dirty="0"/>
              <a:t>evaluate and verify the credibility of the information</a:t>
            </a:r>
            <a:r>
              <a:rPr lang="en-US" dirty="0"/>
              <a:t> found in print and non-print sources. Equally important is that students </a:t>
            </a:r>
            <a:r>
              <a:rPr lang="en-US" b="1" dirty="0"/>
              <a:t>use additional sources to resolve contradictory information</a:t>
            </a:r>
            <a:r>
              <a:rPr lang="en-US" dirty="0"/>
              <a:t>.</a:t>
            </a:r>
          </a:p>
        </p:txBody>
      </p:sp>
    </p:spTree>
    <p:extLst>
      <p:ext uri="{BB962C8B-B14F-4D97-AF65-F5344CB8AC3E}">
        <p14:creationId xmlns:p14="http://schemas.microsoft.com/office/powerpoint/2010/main" val="203256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D9DC-B2C0-4AE7-BF52-B727355B78A0}"/>
              </a:ext>
            </a:extLst>
          </p:cNvPr>
          <p:cNvSpPr>
            <a:spLocks noGrp="1"/>
          </p:cNvSpPr>
          <p:nvPr>
            <p:ph type="title"/>
          </p:nvPr>
        </p:nvSpPr>
        <p:spPr>
          <a:xfrm>
            <a:off x="1065212" y="161818"/>
            <a:ext cx="9601200" cy="1143000"/>
          </a:xfrm>
        </p:spPr>
        <p:txBody>
          <a:bodyPr/>
          <a:lstStyle/>
          <a:p>
            <a:r>
              <a:rPr lang="en-US" dirty="0"/>
              <a:t>Key Ideas</a:t>
            </a:r>
          </a:p>
        </p:txBody>
      </p:sp>
      <p:sp>
        <p:nvSpPr>
          <p:cNvPr id="3" name="Content Placeholder 2">
            <a:extLst>
              <a:ext uri="{FF2B5EF4-FFF2-40B4-BE49-F238E27FC236}">
                <a16:creationId xmlns:a16="http://schemas.microsoft.com/office/drawing/2014/main" id="{BA3232DB-603A-40BA-9363-511821AADE87}"/>
              </a:ext>
            </a:extLst>
          </p:cNvPr>
          <p:cNvSpPr>
            <a:spLocks noGrp="1"/>
          </p:cNvSpPr>
          <p:nvPr>
            <p:ph idx="1"/>
          </p:nvPr>
        </p:nvSpPr>
        <p:spPr>
          <a:xfrm>
            <a:off x="874712" y="1371600"/>
            <a:ext cx="9982200" cy="4876800"/>
          </a:xfrm>
        </p:spPr>
        <p:txBody>
          <a:bodyPr>
            <a:normAutofit fontScale="92500" lnSpcReduction="20000"/>
          </a:bodyPr>
          <a:lstStyle/>
          <a:p>
            <a:r>
              <a:rPr lang="en-US" b="1" dirty="0"/>
              <a:t>Growth mindset </a:t>
            </a:r>
            <a:r>
              <a:rPr lang="en-US" dirty="0"/>
              <a:t>- Our mindset includes beliefs about our abilities and qualities that include intelligence, creativity or musicality. Having a growth mindset means that students know that their abilities and strengths can change or develop, and that those changes are within their control. </a:t>
            </a:r>
          </a:p>
          <a:p>
            <a:r>
              <a:rPr lang="en-US" b="1" dirty="0"/>
              <a:t>Various</a:t>
            </a:r>
            <a:r>
              <a:rPr lang="en-US" dirty="0"/>
              <a:t> -The Social Studies Standards refer to “various" peoples, nations, regions of the world, historical eras, and enduring themes. School administrative units should develop a local curriculum that assists students in gaining a coherent, broad perspective on a variety of peoples, nations, regions, historical eras, and enduring themes. </a:t>
            </a:r>
          </a:p>
          <a:p>
            <a:r>
              <a:rPr lang="en-US" b="1" dirty="0"/>
              <a:t>Major Enduring Themes </a:t>
            </a:r>
            <a:r>
              <a:rPr lang="en-US" dirty="0"/>
              <a:t>- The term “major enduring themes” is used in several places in the Social Studies Standards. This term refers to general topics or issues that have been relevant over a long period of time. Using a consistent set of themes can serve as a framework within which other concepts, topics, and facts can be organized. It can also help students make connections between events within and across historical eras, and use history to help make informed decisions. The Civics and Government, Personal Finance and Economics, Geography, and History Standards all include performance expectations that address individual, cultural, international, and global connections. It will be up to the School Administrative Units to determine whether they use these performance expectations as an opportunity to integrate across the disciplines of the social studies or address them separately. The “enduring themes,” some of which overlap, include:</a:t>
            </a:r>
          </a:p>
        </p:txBody>
      </p:sp>
    </p:spTree>
    <p:extLst>
      <p:ext uri="{BB962C8B-B14F-4D97-AF65-F5344CB8AC3E}">
        <p14:creationId xmlns:p14="http://schemas.microsoft.com/office/powerpoint/2010/main" val="40502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C34FF3-5FFA-4BDC-81D3-4A034A85A7B0}"/>
              </a:ext>
            </a:extLst>
          </p:cNvPr>
          <p:cNvSpPr>
            <a:spLocks noGrp="1"/>
          </p:cNvSpPr>
          <p:nvPr>
            <p:ph type="ctrTitle"/>
          </p:nvPr>
        </p:nvSpPr>
        <p:spPr>
          <a:xfrm>
            <a:off x="1522411" y="381000"/>
            <a:ext cx="9144000" cy="3505200"/>
          </a:xfrm>
        </p:spPr>
        <p:txBody>
          <a:bodyPr/>
          <a:lstStyle/>
          <a:p>
            <a:r>
              <a:rPr lang="en-US" dirty="0"/>
              <a:t>While We Wait…</a:t>
            </a:r>
          </a:p>
        </p:txBody>
      </p:sp>
      <p:sp>
        <p:nvSpPr>
          <p:cNvPr id="5" name="Subtitle 4">
            <a:extLst>
              <a:ext uri="{FF2B5EF4-FFF2-40B4-BE49-F238E27FC236}">
                <a16:creationId xmlns:a16="http://schemas.microsoft.com/office/drawing/2014/main" id="{41BFFFFC-1161-481A-8A4A-C5B744427218}"/>
              </a:ext>
            </a:extLst>
          </p:cNvPr>
          <p:cNvSpPr>
            <a:spLocks noGrp="1"/>
          </p:cNvSpPr>
          <p:nvPr>
            <p:ph type="subTitle" idx="1"/>
          </p:nvPr>
        </p:nvSpPr>
        <p:spPr>
          <a:xfrm>
            <a:off x="1065212" y="4495800"/>
            <a:ext cx="9677400" cy="1066800"/>
          </a:xfrm>
        </p:spPr>
        <p:txBody>
          <a:bodyPr>
            <a:normAutofit fontScale="92500"/>
          </a:bodyPr>
          <a:lstStyle/>
          <a:p>
            <a:r>
              <a:rPr lang="en-US" dirty="0"/>
              <a:t>What words come to mind when you think of social justice????</a:t>
            </a:r>
          </a:p>
          <a:p>
            <a:endParaRPr lang="en-US" dirty="0"/>
          </a:p>
          <a:p>
            <a:r>
              <a:rPr lang="en-US" dirty="0">
                <a:hlinkClick r:id="rId3"/>
              </a:rPr>
              <a:t>https://www.polleverywhere.com/free_text_polls/G5gj5hobrJDWsFQdfBfAb</a:t>
            </a:r>
            <a:r>
              <a:rPr lang="en-US" dirty="0"/>
              <a:t> </a:t>
            </a:r>
          </a:p>
        </p:txBody>
      </p:sp>
    </p:spTree>
    <p:extLst>
      <p:ext uri="{BB962C8B-B14F-4D97-AF65-F5344CB8AC3E}">
        <p14:creationId xmlns:p14="http://schemas.microsoft.com/office/powerpoint/2010/main" val="12191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5843-4832-4462-B42F-09FDEFB21724}"/>
              </a:ext>
            </a:extLst>
          </p:cNvPr>
          <p:cNvSpPr>
            <a:spLocks noGrp="1"/>
          </p:cNvSpPr>
          <p:nvPr>
            <p:ph type="title"/>
          </p:nvPr>
        </p:nvSpPr>
        <p:spPr/>
        <p:txBody>
          <a:bodyPr/>
          <a:lstStyle/>
          <a:p>
            <a:r>
              <a:rPr lang="en-US" dirty="0"/>
              <a:t>Enduring Themes</a:t>
            </a:r>
          </a:p>
        </p:txBody>
      </p:sp>
      <p:sp>
        <p:nvSpPr>
          <p:cNvPr id="3" name="Content Placeholder 2">
            <a:extLst>
              <a:ext uri="{FF2B5EF4-FFF2-40B4-BE49-F238E27FC236}">
                <a16:creationId xmlns:a16="http://schemas.microsoft.com/office/drawing/2014/main" id="{5567B0AB-1AF2-4283-A187-CF475430B4E8}"/>
              </a:ext>
            </a:extLst>
          </p:cNvPr>
          <p:cNvSpPr>
            <a:spLocks noGrp="1"/>
          </p:cNvSpPr>
          <p:nvPr>
            <p:ph idx="1"/>
          </p:nvPr>
        </p:nvSpPr>
        <p:spPr/>
        <p:txBody>
          <a:bodyPr/>
          <a:lstStyle/>
          <a:p>
            <a:r>
              <a:rPr lang="en-US" dirty="0"/>
              <a:t>Freedom and Justice</a:t>
            </a:r>
          </a:p>
          <a:p>
            <a:r>
              <a:rPr lang="en-US" dirty="0"/>
              <a:t>Conflict and Compromise </a:t>
            </a:r>
          </a:p>
          <a:p>
            <a:r>
              <a:rPr lang="en-US" dirty="0"/>
              <a:t>Technology and Innovation </a:t>
            </a:r>
          </a:p>
          <a:p>
            <a:r>
              <a:rPr lang="en-US" dirty="0"/>
              <a:t>Unity and Diversity </a:t>
            </a:r>
          </a:p>
          <a:p>
            <a:r>
              <a:rPr lang="en-US" dirty="0"/>
              <a:t>Continuity and Change Over Time </a:t>
            </a:r>
          </a:p>
          <a:p>
            <a:r>
              <a:rPr lang="en-US" dirty="0"/>
              <a:t>Supply and Demand </a:t>
            </a:r>
          </a:p>
        </p:txBody>
      </p:sp>
    </p:spTree>
    <p:extLst>
      <p:ext uri="{BB962C8B-B14F-4D97-AF65-F5344CB8AC3E}">
        <p14:creationId xmlns:p14="http://schemas.microsoft.com/office/powerpoint/2010/main" val="18449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2826-AC64-4B19-8CB5-6CF1D67DC1C4}"/>
              </a:ext>
            </a:extLst>
          </p:cNvPr>
          <p:cNvSpPr>
            <a:spLocks noGrp="1"/>
          </p:cNvSpPr>
          <p:nvPr>
            <p:ph type="title"/>
          </p:nvPr>
        </p:nvSpPr>
        <p:spPr>
          <a:xfrm>
            <a:off x="1065212" y="2590800"/>
            <a:ext cx="3276599" cy="1924050"/>
          </a:xfrm>
        </p:spPr>
        <p:txBody>
          <a:bodyPr anchor="b">
            <a:normAutofit/>
          </a:bodyPr>
          <a:lstStyle/>
          <a:p>
            <a:r>
              <a:rPr lang="en-US" dirty="0"/>
              <a:t>Entry Points</a:t>
            </a:r>
          </a:p>
        </p:txBody>
      </p:sp>
      <p:pic>
        <p:nvPicPr>
          <p:cNvPr id="1026" name="Picture 2" descr="Multiple Points of Entry and Exit | Creative Infrastructure">
            <a:extLst>
              <a:ext uri="{FF2B5EF4-FFF2-40B4-BE49-F238E27FC236}">
                <a16:creationId xmlns:a16="http://schemas.microsoft.com/office/drawing/2014/main" id="{21C93194-1EFE-4580-8724-36A4461793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1117" y="836610"/>
            <a:ext cx="5183190" cy="5183190"/>
          </a:xfrm>
          <a:prstGeom prst="rect">
            <a:avLst/>
          </a:prstGeom>
          <a:solidFill>
            <a:srgbClr val="FFFFFF"/>
          </a:solidFill>
        </p:spPr>
      </p:pic>
      <p:sp>
        <p:nvSpPr>
          <p:cNvPr id="71" name="Text Placeholder 3">
            <a:extLst>
              <a:ext uri="{FF2B5EF4-FFF2-40B4-BE49-F238E27FC236}">
                <a16:creationId xmlns:a16="http://schemas.microsoft.com/office/drawing/2014/main" id="{F2CCB493-0F99-4ABB-814B-B509DAB66077}"/>
              </a:ext>
            </a:extLst>
          </p:cNvPr>
          <p:cNvSpPr>
            <a:spLocks noGrp="1"/>
          </p:cNvSpPr>
          <p:nvPr>
            <p:ph type="body" sz="half" idx="2"/>
          </p:nvPr>
        </p:nvSpPr>
        <p:spPr>
          <a:xfrm>
            <a:off x="1065212" y="4648200"/>
            <a:ext cx="3276599" cy="1371600"/>
          </a:xfrm>
        </p:spPr>
        <p:txBody>
          <a:bodyPr/>
          <a:lstStyle/>
          <a:p>
            <a:r>
              <a:rPr lang="en-US" dirty="0"/>
              <a:t>Where do I start?</a:t>
            </a:r>
          </a:p>
        </p:txBody>
      </p:sp>
    </p:spTree>
    <p:extLst>
      <p:ext uri="{BB962C8B-B14F-4D97-AF65-F5344CB8AC3E}">
        <p14:creationId xmlns:p14="http://schemas.microsoft.com/office/powerpoint/2010/main" val="144272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Down 3">
            <a:extLst>
              <a:ext uri="{FF2B5EF4-FFF2-40B4-BE49-F238E27FC236}">
                <a16:creationId xmlns:a16="http://schemas.microsoft.com/office/drawing/2014/main" id="{05DD29A5-522F-4FA6-9A26-9F821079E57E}"/>
              </a:ext>
            </a:extLst>
          </p:cNvPr>
          <p:cNvSpPr/>
          <p:nvPr/>
        </p:nvSpPr>
        <p:spPr>
          <a:xfrm>
            <a:off x="4624450" y="1343045"/>
            <a:ext cx="21336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E4BA15-D67E-4831-A84F-72F0B058AFF4}"/>
              </a:ext>
            </a:extLst>
          </p:cNvPr>
          <p:cNvSpPr txBox="1"/>
          <p:nvPr/>
        </p:nvSpPr>
        <p:spPr>
          <a:xfrm>
            <a:off x="4472050" y="733445"/>
            <a:ext cx="2362200" cy="369332"/>
          </a:xfrm>
          <a:prstGeom prst="rect">
            <a:avLst/>
          </a:prstGeom>
          <a:noFill/>
        </p:spPr>
        <p:txBody>
          <a:bodyPr wrap="square" rtlCol="0">
            <a:spAutoFit/>
          </a:bodyPr>
          <a:lstStyle/>
          <a:p>
            <a:pPr algn="ctr"/>
            <a:r>
              <a:rPr lang="en-US" dirty="0"/>
              <a:t>Content</a:t>
            </a:r>
          </a:p>
        </p:txBody>
      </p:sp>
      <p:sp>
        <p:nvSpPr>
          <p:cNvPr id="6" name="Arrow: Down 5">
            <a:extLst>
              <a:ext uri="{FF2B5EF4-FFF2-40B4-BE49-F238E27FC236}">
                <a16:creationId xmlns:a16="http://schemas.microsoft.com/office/drawing/2014/main" id="{1B7AACDC-91F5-4071-AAE3-F3A04231F5FA}"/>
              </a:ext>
            </a:extLst>
          </p:cNvPr>
          <p:cNvSpPr/>
          <p:nvPr/>
        </p:nvSpPr>
        <p:spPr>
          <a:xfrm rot="13859242">
            <a:off x="2709798" y="4432783"/>
            <a:ext cx="2133600" cy="1524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EFBF41-8A47-4ED5-9CBD-D79C6F0C6C8C}"/>
              </a:ext>
            </a:extLst>
          </p:cNvPr>
          <p:cNvSpPr txBox="1"/>
          <p:nvPr/>
        </p:nvSpPr>
        <p:spPr>
          <a:xfrm rot="3450014">
            <a:off x="1722178" y="5675325"/>
            <a:ext cx="2362200" cy="369332"/>
          </a:xfrm>
          <a:prstGeom prst="rect">
            <a:avLst/>
          </a:prstGeom>
          <a:noFill/>
        </p:spPr>
        <p:txBody>
          <a:bodyPr wrap="square" rtlCol="0">
            <a:spAutoFit/>
          </a:bodyPr>
          <a:lstStyle/>
          <a:p>
            <a:pPr algn="ctr"/>
            <a:r>
              <a:rPr lang="en-US" dirty="0"/>
              <a:t>Pedagogy</a:t>
            </a:r>
          </a:p>
        </p:txBody>
      </p:sp>
      <p:sp>
        <p:nvSpPr>
          <p:cNvPr id="10" name="Arrow: Down 9">
            <a:extLst>
              <a:ext uri="{FF2B5EF4-FFF2-40B4-BE49-F238E27FC236}">
                <a16:creationId xmlns:a16="http://schemas.microsoft.com/office/drawing/2014/main" id="{BC20985D-31F8-40F3-9EF0-793F0F97FF73}"/>
              </a:ext>
            </a:extLst>
          </p:cNvPr>
          <p:cNvSpPr/>
          <p:nvPr/>
        </p:nvSpPr>
        <p:spPr>
          <a:xfrm rot="7627959">
            <a:off x="6627440" y="4430881"/>
            <a:ext cx="2133600" cy="1524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A0B6F9-A60E-4137-A3BB-CB4E67796084}"/>
              </a:ext>
            </a:extLst>
          </p:cNvPr>
          <p:cNvSpPr txBox="1"/>
          <p:nvPr/>
        </p:nvSpPr>
        <p:spPr>
          <a:xfrm rot="18547590">
            <a:off x="7401710" y="5640560"/>
            <a:ext cx="2362200" cy="369332"/>
          </a:xfrm>
          <a:prstGeom prst="rect">
            <a:avLst/>
          </a:prstGeom>
          <a:noFill/>
        </p:spPr>
        <p:txBody>
          <a:bodyPr wrap="square" rtlCol="0">
            <a:spAutoFit/>
          </a:bodyPr>
          <a:lstStyle/>
          <a:p>
            <a:pPr algn="ctr"/>
            <a:r>
              <a:rPr lang="en-US" dirty="0"/>
              <a:t>Practice</a:t>
            </a:r>
          </a:p>
        </p:txBody>
      </p:sp>
      <p:sp>
        <p:nvSpPr>
          <p:cNvPr id="14" name="Oval 13">
            <a:extLst>
              <a:ext uri="{FF2B5EF4-FFF2-40B4-BE49-F238E27FC236}">
                <a16:creationId xmlns:a16="http://schemas.microsoft.com/office/drawing/2014/main" id="{DB048AF6-CD9A-4129-B90B-B38847AB0F31}"/>
              </a:ext>
            </a:extLst>
          </p:cNvPr>
          <p:cNvSpPr/>
          <p:nvPr/>
        </p:nvSpPr>
        <p:spPr>
          <a:xfrm>
            <a:off x="4700650" y="3039119"/>
            <a:ext cx="2057400" cy="2063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245AB1-B79A-4FD9-B668-42FD61FBD6B2}"/>
              </a:ext>
            </a:extLst>
          </p:cNvPr>
          <p:cNvSpPr txBox="1"/>
          <p:nvPr/>
        </p:nvSpPr>
        <p:spPr>
          <a:xfrm>
            <a:off x="5066573" y="3609408"/>
            <a:ext cx="1358992" cy="923330"/>
          </a:xfrm>
          <a:prstGeom prst="rect">
            <a:avLst/>
          </a:prstGeom>
          <a:noFill/>
        </p:spPr>
        <p:txBody>
          <a:bodyPr wrap="square" rtlCol="0">
            <a:spAutoFit/>
          </a:bodyPr>
          <a:lstStyle/>
          <a:p>
            <a:pPr algn="ctr"/>
            <a:r>
              <a:rPr lang="en-US" dirty="0"/>
              <a:t>Teaching For Social Justice</a:t>
            </a:r>
          </a:p>
        </p:txBody>
      </p:sp>
      <p:sp>
        <p:nvSpPr>
          <p:cNvPr id="18" name="Rectangle 17">
            <a:extLst>
              <a:ext uri="{FF2B5EF4-FFF2-40B4-BE49-F238E27FC236}">
                <a16:creationId xmlns:a16="http://schemas.microsoft.com/office/drawing/2014/main" id="{8BCB9C81-D8B9-4C09-9452-F81236EC7754}"/>
              </a:ext>
            </a:extLst>
          </p:cNvPr>
          <p:cNvSpPr/>
          <p:nvPr/>
        </p:nvSpPr>
        <p:spPr>
          <a:xfrm>
            <a:off x="5253881" y="1476520"/>
            <a:ext cx="984375" cy="9843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descr="Teacher">
            <a:extLst>
              <a:ext uri="{FF2B5EF4-FFF2-40B4-BE49-F238E27FC236}">
                <a16:creationId xmlns:a16="http://schemas.microsoft.com/office/drawing/2014/main" id="{ECE8B4A0-E57B-4F60-899D-EF6411ED41AB}"/>
              </a:ext>
            </a:extLst>
          </p:cNvPr>
          <p:cNvSpPr/>
          <p:nvPr/>
        </p:nvSpPr>
        <p:spPr>
          <a:xfrm>
            <a:off x="3248180" y="4721087"/>
            <a:ext cx="984375" cy="98437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descr="Pencil">
            <a:extLst>
              <a:ext uri="{FF2B5EF4-FFF2-40B4-BE49-F238E27FC236}">
                <a16:creationId xmlns:a16="http://schemas.microsoft.com/office/drawing/2014/main" id="{CCF47EBF-BE97-4F14-8054-057913B2A9F1}"/>
              </a:ext>
            </a:extLst>
          </p:cNvPr>
          <p:cNvSpPr/>
          <p:nvPr/>
        </p:nvSpPr>
        <p:spPr>
          <a:xfrm>
            <a:off x="7142088" y="4700693"/>
            <a:ext cx="984375" cy="98437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2052" name="Picture 4" descr="Don't Ignore The Elephant in The Room | by Gary Ryan Blair | Mind Munchies  | Medium">
            <a:extLst>
              <a:ext uri="{FF2B5EF4-FFF2-40B4-BE49-F238E27FC236}">
                <a16:creationId xmlns:a16="http://schemas.microsoft.com/office/drawing/2014/main" id="{3F9CBEC9-9E65-4C80-BB1E-6CACD4D6B7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8180" y="1755649"/>
            <a:ext cx="5360831" cy="356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217C-784D-4310-99C1-83ED9DB7D0D0}"/>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F63C6496-5603-4983-9523-9324748CC083}"/>
              </a:ext>
            </a:extLst>
          </p:cNvPr>
          <p:cNvSpPr>
            <a:spLocks noGrp="1"/>
          </p:cNvSpPr>
          <p:nvPr>
            <p:ph idx="1"/>
          </p:nvPr>
        </p:nvSpPr>
        <p:spPr>
          <a:xfrm>
            <a:off x="1065212" y="2743200"/>
            <a:ext cx="9601200" cy="3276600"/>
          </a:xfrm>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Educators can begin with the textbook, but must be able to move beyond it to explore a deeper understanding that considers multiple perspectives of historically underserved communities, critiques common sense notions that often only serve the interests of the most powerful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Kumashiro</a:t>
            </a:r>
            <a:r>
              <a:rPr lang="en-US" sz="2400" dirty="0">
                <a:effectLst/>
                <a:latin typeface="Calibri" panose="020F0502020204030204" pitchFamily="34" charset="0"/>
                <a:ea typeface="Calibri" panose="020F0502020204030204" pitchFamily="34" charset="0"/>
                <a:cs typeface="Times New Roman" panose="02020603050405020304" pitchFamily="18" charset="0"/>
              </a:rPr>
              <a:t>, 2004), and demonstrates the importance of micro and macro analyses. If students are not exposed to or given the opportunity for a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critical historical analysis</a:t>
            </a:r>
            <a:r>
              <a:rPr lang="en-US" sz="2400" dirty="0">
                <a:effectLst/>
                <a:latin typeface="Calibri" panose="020F0502020204030204" pitchFamily="34" charset="0"/>
                <a:ea typeface="Calibri" panose="020F0502020204030204" pitchFamily="34" charset="0"/>
                <a:cs typeface="Times New Roman" panose="02020603050405020304" pitchFamily="18" charset="0"/>
              </a:rPr>
              <a:t>, knowledge becomes ahistorical and decontextualized.</a:t>
            </a:r>
          </a:p>
          <a:p>
            <a:pPr marL="0" indent="0">
              <a:buNone/>
            </a:pPr>
            <a:endParaRPr lang="en-US" sz="2800" dirty="0"/>
          </a:p>
        </p:txBody>
      </p:sp>
      <p:sp>
        <p:nvSpPr>
          <p:cNvPr id="5" name="Arrow: Down 4">
            <a:extLst>
              <a:ext uri="{FF2B5EF4-FFF2-40B4-BE49-F238E27FC236}">
                <a16:creationId xmlns:a16="http://schemas.microsoft.com/office/drawing/2014/main" id="{DA15E033-C1C0-4D8C-8FF7-DB4B6712009E}"/>
              </a:ext>
            </a:extLst>
          </p:cNvPr>
          <p:cNvSpPr/>
          <p:nvPr/>
        </p:nvSpPr>
        <p:spPr>
          <a:xfrm>
            <a:off x="9218612" y="685800"/>
            <a:ext cx="21336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9C4BC3-F61B-4216-B130-2BA2D778EAAD}"/>
              </a:ext>
            </a:extLst>
          </p:cNvPr>
          <p:cNvSpPr/>
          <p:nvPr/>
        </p:nvSpPr>
        <p:spPr>
          <a:xfrm>
            <a:off x="9848043" y="819275"/>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9345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Down 3">
            <a:extLst>
              <a:ext uri="{FF2B5EF4-FFF2-40B4-BE49-F238E27FC236}">
                <a16:creationId xmlns:a16="http://schemas.microsoft.com/office/drawing/2014/main" id="{05DD29A5-522F-4FA6-9A26-9F821079E57E}"/>
              </a:ext>
            </a:extLst>
          </p:cNvPr>
          <p:cNvSpPr/>
          <p:nvPr/>
        </p:nvSpPr>
        <p:spPr>
          <a:xfrm>
            <a:off x="4624450" y="1343045"/>
            <a:ext cx="21336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E4BA15-D67E-4831-A84F-72F0B058AFF4}"/>
              </a:ext>
            </a:extLst>
          </p:cNvPr>
          <p:cNvSpPr txBox="1"/>
          <p:nvPr/>
        </p:nvSpPr>
        <p:spPr>
          <a:xfrm>
            <a:off x="4472050" y="733445"/>
            <a:ext cx="2362200" cy="369332"/>
          </a:xfrm>
          <a:prstGeom prst="rect">
            <a:avLst/>
          </a:prstGeom>
          <a:noFill/>
        </p:spPr>
        <p:txBody>
          <a:bodyPr wrap="square" rtlCol="0">
            <a:spAutoFit/>
          </a:bodyPr>
          <a:lstStyle/>
          <a:p>
            <a:pPr algn="ctr"/>
            <a:r>
              <a:rPr lang="en-US" dirty="0"/>
              <a:t>Content</a:t>
            </a:r>
          </a:p>
        </p:txBody>
      </p:sp>
      <p:sp>
        <p:nvSpPr>
          <p:cNvPr id="6" name="Arrow: Down 5">
            <a:extLst>
              <a:ext uri="{FF2B5EF4-FFF2-40B4-BE49-F238E27FC236}">
                <a16:creationId xmlns:a16="http://schemas.microsoft.com/office/drawing/2014/main" id="{1B7AACDC-91F5-4071-AAE3-F3A04231F5FA}"/>
              </a:ext>
            </a:extLst>
          </p:cNvPr>
          <p:cNvSpPr/>
          <p:nvPr/>
        </p:nvSpPr>
        <p:spPr>
          <a:xfrm rot="13859242">
            <a:off x="2709798" y="4432783"/>
            <a:ext cx="2133600" cy="1524000"/>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EFBF41-8A47-4ED5-9CBD-D79C6F0C6C8C}"/>
              </a:ext>
            </a:extLst>
          </p:cNvPr>
          <p:cNvSpPr txBox="1"/>
          <p:nvPr/>
        </p:nvSpPr>
        <p:spPr>
          <a:xfrm rot="3450014">
            <a:off x="1722178" y="5675325"/>
            <a:ext cx="2362200" cy="369332"/>
          </a:xfrm>
          <a:prstGeom prst="rect">
            <a:avLst/>
          </a:prstGeom>
          <a:noFill/>
        </p:spPr>
        <p:txBody>
          <a:bodyPr wrap="square" rtlCol="0">
            <a:spAutoFit/>
          </a:bodyPr>
          <a:lstStyle/>
          <a:p>
            <a:pPr algn="ctr"/>
            <a:r>
              <a:rPr lang="en-US" dirty="0"/>
              <a:t>Pedagogy</a:t>
            </a:r>
          </a:p>
        </p:txBody>
      </p:sp>
      <p:sp>
        <p:nvSpPr>
          <p:cNvPr id="10" name="Arrow: Down 9">
            <a:extLst>
              <a:ext uri="{FF2B5EF4-FFF2-40B4-BE49-F238E27FC236}">
                <a16:creationId xmlns:a16="http://schemas.microsoft.com/office/drawing/2014/main" id="{BC20985D-31F8-40F3-9EF0-793F0F97FF73}"/>
              </a:ext>
            </a:extLst>
          </p:cNvPr>
          <p:cNvSpPr/>
          <p:nvPr/>
        </p:nvSpPr>
        <p:spPr>
          <a:xfrm rot="7627959">
            <a:off x="6627440" y="4430881"/>
            <a:ext cx="2133600" cy="1524000"/>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A0B6F9-A60E-4137-A3BB-CB4E67796084}"/>
              </a:ext>
            </a:extLst>
          </p:cNvPr>
          <p:cNvSpPr txBox="1"/>
          <p:nvPr/>
        </p:nvSpPr>
        <p:spPr>
          <a:xfrm rot="18547590">
            <a:off x="7401710" y="5640560"/>
            <a:ext cx="2362200" cy="369332"/>
          </a:xfrm>
          <a:prstGeom prst="rect">
            <a:avLst/>
          </a:prstGeom>
          <a:noFill/>
        </p:spPr>
        <p:txBody>
          <a:bodyPr wrap="square" rtlCol="0">
            <a:spAutoFit/>
          </a:bodyPr>
          <a:lstStyle/>
          <a:p>
            <a:pPr algn="ctr"/>
            <a:r>
              <a:rPr lang="en-US" dirty="0"/>
              <a:t>Practice</a:t>
            </a:r>
          </a:p>
        </p:txBody>
      </p:sp>
      <p:sp>
        <p:nvSpPr>
          <p:cNvPr id="14" name="Oval 13">
            <a:extLst>
              <a:ext uri="{FF2B5EF4-FFF2-40B4-BE49-F238E27FC236}">
                <a16:creationId xmlns:a16="http://schemas.microsoft.com/office/drawing/2014/main" id="{DB048AF6-CD9A-4129-B90B-B38847AB0F31}"/>
              </a:ext>
            </a:extLst>
          </p:cNvPr>
          <p:cNvSpPr/>
          <p:nvPr/>
        </p:nvSpPr>
        <p:spPr>
          <a:xfrm>
            <a:off x="4700650" y="3039119"/>
            <a:ext cx="2057400" cy="2063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245AB1-B79A-4FD9-B668-42FD61FBD6B2}"/>
              </a:ext>
            </a:extLst>
          </p:cNvPr>
          <p:cNvSpPr txBox="1"/>
          <p:nvPr/>
        </p:nvSpPr>
        <p:spPr>
          <a:xfrm>
            <a:off x="5066573" y="3609408"/>
            <a:ext cx="1358992" cy="923330"/>
          </a:xfrm>
          <a:prstGeom prst="rect">
            <a:avLst/>
          </a:prstGeom>
          <a:noFill/>
        </p:spPr>
        <p:txBody>
          <a:bodyPr wrap="square" rtlCol="0">
            <a:spAutoFit/>
          </a:bodyPr>
          <a:lstStyle/>
          <a:p>
            <a:pPr algn="ctr"/>
            <a:r>
              <a:rPr lang="en-US" dirty="0"/>
              <a:t>Teaching For Social Justice</a:t>
            </a:r>
          </a:p>
        </p:txBody>
      </p:sp>
      <p:sp>
        <p:nvSpPr>
          <p:cNvPr id="18" name="Rectangle 17">
            <a:extLst>
              <a:ext uri="{FF2B5EF4-FFF2-40B4-BE49-F238E27FC236}">
                <a16:creationId xmlns:a16="http://schemas.microsoft.com/office/drawing/2014/main" id="{8BCB9C81-D8B9-4C09-9452-F81236EC7754}"/>
              </a:ext>
            </a:extLst>
          </p:cNvPr>
          <p:cNvSpPr/>
          <p:nvPr/>
        </p:nvSpPr>
        <p:spPr>
          <a:xfrm>
            <a:off x="5253881" y="1476520"/>
            <a:ext cx="984375" cy="9843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descr="Teacher">
            <a:extLst>
              <a:ext uri="{FF2B5EF4-FFF2-40B4-BE49-F238E27FC236}">
                <a16:creationId xmlns:a16="http://schemas.microsoft.com/office/drawing/2014/main" id="{ECE8B4A0-E57B-4F60-899D-EF6411ED41AB}"/>
              </a:ext>
            </a:extLst>
          </p:cNvPr>
          <p:cNvSpPr/>
          <p:nvPr/>
        </p:nvSpPr>
        <p:spPr>
          <a:xfrm>
            <a:off x="3248180" y="4721087"/>
            <a:ext cx="984375" cy="98437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descr="Pencil">
            <a:extLst>
              <a:ext uri="{FF2B5EF4-FFF2-40B4-BE49-F238E27FC236}">
                <a16:creationId xmlns:a16="http://schemas.microsoft.com/office/drawing/2014/main" id="{CCF47EBF-BE97-4F14-8054-057913B2A9F1}"/>
              </a:ext>
            </a:extLst>
          </p:cNvPr>
          <p:cNvSpPr/>
          <p:nvPr/>
        </p:nvSpPr>
        <p:spPr>
          <a:xfrm>
            <a:off x="7142088" y="4700693"/>
            <a:ext cx="984375" cy="98437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TextBox 1">
            <a:extLst>
              <a:ext uri="{FF2B5EF4-FFF2-40B4-BE49-F238E27FC236}">
                <a16:creationId xmlns:a16="http://schemas.microsoft.com/office/drawing/2014/main" id="{32112A5A-5C37-49EF-83DB-2EE7FB2D0623}"/>
              </a:ext>
            </a:extLst>
          </p:cNvPr>
          <p:cNvSpPr txBox="1"/>
          <p:nvPr/>
        </p:nvSpPr>
        <p:spPr>
          <a:xfrm>
            <a:off x="1076480" y="1306934"/>
            <a:ext cx="4343400" cy="369332"/>
          </a:xfrm>
          <a:prstGeom prst="rect">
            <a:avLst/>
          </a:prstGeom>
          <a:noFill/>
        </p:spPr>
        <p:txBody>
          <a:bodyPr wrap="square" rtlCol="0">
            <a:spAutoFit/>
          </a:bodyPr>
          <a:lstStyle/>
          <a:p>
            <a:r>
              <a:rPr lang="en-US" b="1" dirty="0">
                <a:hlinkClick r:id="rId9"/>
              </a:rPr>
              <a:t>Thinking Like A….</a:t>
            </a:r>
            <a:endParaRPr lang="en-US" b="1" dirty="0"/>
          </a:p>
        </p:txBody>
      </p:sp>
    </p:spTree>
    <p:extLst>
      <p:ext uri="{BB962C8B-B14F-4D97-AF65-F5344CB8AC3E}">
        <p14:creationId xmlns:p14="http://schemas.microsoft.com/office/powerpoint/2010/main" val="168844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A589-DAF3-47EB-8FAB-033D67662EA1}"/>
              </a:ext>
            </a:extLst>
          </p:cNvPr>
          <p:cNvSpPr>
            <a:spLocks noGrp="1"/>
          </p:cNvSpPr>
          <p:nvPr>
            <p:ph type="title"/>
          </p:nvPr>
        </p:nvSpPr>
        <p:spPr/>
        <p:txBody>
          <a:bodyPr/>
          <a:lstStyle/>
          <a:p>
            <a:r>
              <a:rPr lang="en-US" dirty="0"/>
              <a:t>Pedagogy</a:t>
            </a:r>
          </a:p>
        </p:txBody>
      </p:sp>
      <p:sp>
        <p:nvSpPr>
          <p:cNvPr id="3" name="Content Placeholder 2">
            <a:extLst>
              <a:ext uri="{FF2B5EF4-FFF2-40B4-BE49-F238E27FC236}">
                <a16:creationId xmlns:a16="http://schemas.microsoft.com/office/drawing/2014/main" id="{403F63F8-B766-4757-BE33-3EAA6B462E40}"/>
              </a:ext>
            </a:extLst>
          </p:cNvPr>
          <p:cNvSpPr>
            <a:spLocks noGrp="1"/>
          </p:cNvSpPr>
          <p:nvPr>
            <p:ph idx="1"/>
          </p:nvPr>
        </p:nvSpPr>
        <p:spPr>
          <a:xfrm>
            <a:off x="1065212" y="2514600"/>
            <a:ext cx="9601200" cy="3352800"/>
          </a:xfrm>
        </p:spPr>
        <p:txBody>
          <a:bodyPr>
            <a:normAutofit lnSpcReduction="10000"/>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Pedagogy should focus on </a:t>
            </a:r>
            <a:r>
              <a:rPr lang="en-US" sz="2400" dirty="0">
                <a:latin typeface="Calibri" panose="020F0502020204030204" pitchFamily="34" charset="0"/>
                <a:ea typeface="Calibri" panose="020F0502020204030204" pitchFamily="34" charset="0"/>
                <a:cs typeface="Times New Roman" panose="02020603050405020304" pitchFamily="18" charset="0"/>
              </a:rPr>
              <a:t>helping student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to critically examine knowledge as multifaceted, complex</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and—depending on the creator—either oppressive or liberatory. Educators need to teach students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to identify why and how knowledge is created and who its creators are and their interests</a:t>
            </a:r>
            <a:r>
              <a:rPr lang="en-US" sz="2400" dirty="0">
                <a:effectLst/>
                <a:latin typeface="Calibri" panose="020F0502020204030204" pitchFamily="34" charset="0"/>
                <a:ea typeface="Calibri" panose="020F0502020204030204" pitchFamily="34" charset="0"/>
                <a:cs typeface="Times New Roman" panose="02020603050405020304" pitchFamily="18" charset="0"/>
              </a:rPr>
              <a:t>, as well as to uncover commonsense assumptions of knowledge while recognizing multiple and oppressed voices. In this way, they will be able to promote social change. Freire (1970) believes we should teach students to “read and write the world,” which requires not just understanding but also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questioning institutionalized knowledge </a:t>
            </a:r>
            <a:r>
              <a:rPr lang="en-US" sz="2400" dirty="0">
                <a:effectLst/>
                <a:latin typeface="Calibri" panose="020F0502020204030204" pitchFamily="34" charset="0"/>
                <a:ea typeface="Calibri" panose="020F0502020204030204" pitchFamily="34" charset="0"/>
                <a:cs typeface="Times New Roman" panose="02020603050405020304" pitchFamily="18" charset="0"/>
              </a:rPr>
              <a:t>as well as facilitating solutions for injustices.</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5" name="Arrow: Down 4">
            <a:extLst>
              <a:ext uri="{FF2B5EF4-FFF2-40B4-BE49-F238E27FC236}">
                <a16:creationId xmlns:a16="http://schemas.microsoft.com/office/drawing/2014/main" id="{0CE24368-046D-4410-9017-F7543857D415}"/>
              </a:ext>
            </a:extLst>
          </p:cNvPr>
          <p:cNvSpPr/>
          <p:nvPr/>
        </p:nvSpPr>
        <p:spPr>
          <a:xfrm rot="10800000">
            <a:off x="9644033" y="576550"/>
            <a:ext cx="2133600" cy="1524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eacher">
            <a:extLst>
              <a:ext uri="{FF2B5EF4-FFF2-40B4-BE49-F238E27FC236}">
                <a16:creationId xmlns:a16="http://schemas.microsoft.com/office/drawing/2014/main" id="{8BCF70F4-5AA5-4609-B5DE-99FBED5785DB}"/>
              </a:ext>
            </a:extLst>
          </p:cNvPr>
          <p:cNvSpPr/>
          <p:nvPr/>
        </p:nvSpPr>
        <p:spPr>
          <a:xfrm>
            <a:off x="10182415" y="864854"/>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111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97F86E-4C42-422E-99C9-EE444D01E917}"/>
              </a:ext>
            </a:extLst>
          </p:cNvPr>
          <p:cNvGraphicFramePr>
            <a:graphicFrameLocks noGrp="1"/>
          </p:cNvGraphicFramePr>
          <p:nvPr>
            <p:ph idx="1"/>
          </p:nvPr>
        </p:nvGraphicFramePr>
        <p:xfrm>
          <a:off x="-428513" y="893"/>
          <a:ext cx="12998239" cy="6646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Down 1">
            <a:extLst>
              <a:ext uri="{FF2B5EF4-FFF2-40B4-BE49-F238E27FC236}">
                <a16:creationId xmlns:a16="http://schemas.microsoft.com/office/drawing/2014/main" id="{C49F3868-3AFD-41FD-AD16-B1B2A35179DF}"/>
              </a:ext>
            </a:extLst>
          </p:cNvPr>
          <p:cNvSpPr/>
          <p:nvPr/>
        </p:nvSpPr>
        <p:spPr>
          <a:xfrm rot="10800000">
            <a:off x="9644033" y="576550"/>
            <a:ext cx="2133600" cy="1524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Teacher">
            <a:extLst>
              <a:ext uri="{FF2B5EF4-FFF2-40B4-BE49-F238E27FC236}">
                <a16:creationId xmlns:a16="http://schemas.microsoft.com/office/drawing/2014/main" id="{5445A940-5CC4-40BA-9D14-1666F7619740}"/>
              </a:ext>
            </a:extLst>
          </p:cNvPr>
          <p:cNvSpPr/>
          <p:nvPr/>
        </p:nvSpPr>
        <p:spPr>
          <a:xfrm>
            <a:off x="10182415" y="864854"/>
            <a:ext cx="984375" cy="98437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3168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Down 3">
            <a:extLst>
              <a:ext uri="{FF2B5EF4-FFF2-40B4-BE49-F238E27FC236}">
                <a16:creationId xmlns:a16="http://schemas.microsoft.com/office/drawing/2014/main" id="{05DD29A5-522F-4FA6-9A26-9F821079E57E}"/>
              </a:ext>
            </a:extLst>
          </p:cNvPr>
          <p:cNvSpPr/>
          <p:nvPr/>
        </p:nvSpPr>
        <p:spPr>
          <a:xfrm>
            <a:off x="4624450" y="1343045"/>
            <a:ext cx="2133600" cy="15240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E4BA15-D67E-4831-A84F-72F0B058AFF4}"/>
              </a:ext>
            </a:extLst>
          </p:cNvPr>
          <p:cNvSpPr txBox="1"/>
          <p:nvPr/>
        </p:nvSpPr>
        <p:spPr>
          <a:xfrm>
            <a:off x="4472050" y="733445"/>
            <a:ext cx="2362200" cy="369332"/>
          </a:xfrm>
          <a:prstGeom prst="rect">
            <a:avLst/>
          </a:prstGeom>
          <a:noFill/>
        </p:spPr>
        <p:txBody>
          <a:bodyPr wrap="square" rtlCol="0">
            <a:spAutoFit/>
          </a:bodyPr>
          <a:lstStyle/>
          <a:p>
            <a:pPr algn="ctr"/>
            <a:r>
              <a:rPr lang="en-US" dirty="0"/>
              <a:t>Content</a:t>
            </a:r>
          </a:p>
        </p:txBody>
      </p:sp>
      <p:sp>
        <p:nvSpPr>
          <p:cNvPr id="6" name="Arrow: Down 5">
            <a:extLst>
              <a:ext uri="{FF2B5EF4-FFF2-40B4-BE49-F238E27FC236}">
                <a16:creationId xmlns:a16="http://schemas.microsoft.com/office/drawing/2014/main" id="{1B7AACDC-91F5-4071-AAE3-F3A04231F5FA}"/>
              </a:ext>
            </a:extLst>
          </p:cNvPr>
          <p:cNvSpPr/>
          <p:nvPr/>
        </p:nvSpPr>
        <p:spPr>
          <a:xfrm rot="13859242">
            <a:off x="2709798" y="4432783"/>
            <a:ext cx="2133600" cy="1524000"/>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EFBF41-8A47-4ED5-9CBD-D79C6F0C6C8C}"/>
              </a:ext>
            </a:extLst>
          </p:cNvPr>
          <p:cNvSpPr txBox="1"/>
          <p:nvPr/>
        </p:nvSpPr>
        <p:spPr>
          <a:xfrm rot="3450014">
            <a:off x="1722178" y="5675325"/>
            <a:ext cx="2362200" cy="369332"/>
          </a:xfrm>
          <a:prstGeom prst="rect">
            <a:avLst/>
          </a:prstGeom>
          <a:noFill/>
        </p:spPr>
        <p:txBody>
          <a:bodyPr wrap="square" rtlCol="0">
            <a:spAutoFit/>
          </a:bodyPr>
          <a:lstStyle/>
          <a:p>
            <a:pPr algn="ctr"/>
            <a:r>
              <a:rPr lang="en-US" dirty="0"/>
              <a:t>Pedagogy</a:t>
            </a:r>
          </a:p>
        </p:txBody>
      </p:sp>
      <p:sp>
        <p:nvSpPr>
          <p:cNvPr id="10" name="Arrow: Down 9">
            <a:extLst>
              <a:ext uri="{FF2B5EF4-FFF2-40B4-BE49-F238E27FC236}">
                <a16:creationId xmlns:a16="http://schemas.microsoft.com/office/drawing/2014/main" id="{BC20985D-31F8-40F3-9EF0-793F0F97FF73}"/>
              </a:ext>
            </a:extLst>
          </p:cNvPr>
          <p:cNvSpPr/>
          <p:nvPr/>
        </p:nvSpPr>
        <p:spPr>
          <a:xfrm rot="7627959">
            <a:off x="6627440" y="4430881"/>
            <a:ext cx="2133600" cy="15240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A0B6F9-A60E-4137-A3BB-CB4E67796084}"/>
              </a:ext>
            </a:extLst>
          </p:cNvPr>
          <p:cNvSpPr txBox="1"/>
          <p:nvPr/>
        </p:nvSpPr>
        <p:spPr>
          <a:xfrm rot="18547590">
            <a:off x="7401710" y="5640560"/>
            <a:ext cx="2362200" cy="369332"/>
          </a:xfrm>
          <a:prstGeom prst="rect">
            <a:avLst/>
          </a:prstGeom>
          <a:noFill/>
        </p:spPr>
        <p:txBody>
          <a:bodyPr wrap="square" rtlCol="0">
            <a:spAutoFit/>
          </a:bodyPr>
          <a:lstStyle/>
          <a:p>
            <a:pPr algn="ctr"/>
            <a:r>
              <a:rPr lang="en-US" dirty="0"/>
              <a:t>Practice</a:t>
            </a:r>
          </a:p>
        </p:txBody>
      </p:sp>
      <p:sp>
        <p:nvSpPr>
          <p:cNvPr id="14" name="Oval 13">
            <a:extLst>
              <a:ext uri="{FF2B5EF4-FFF2-40B4-BE49-F238E27FC236}">
                <a16:creationId xmlns:a16="http://schemas.microsoft.com/office/drawing/2014/main" id="{DB048AF6-CD9A-4129-B90B-B38847AB0F31}"/>
              </a:ext>
            </a:extLst>
          </p:cNvPr>
          <p:cNvSpPr/>
          <p:nvPr/>
        </p:nvSpPr>
        <p:spPr>
          <a:xfrm>
            <a:off x="4700650" y="3039119"/>
            <a:ext cx="2057400" cy="2063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245AB1-B79A-4FD9-B668-42FD61FBD6B2}"/>
              </a:ext>
            </a:extLst>
          </p:cNvPr>
          <p:cNvSpPr txBox="1"/>
          <p:nvPr/>
        </p:nvSpPr>
        <p:spPr>
          <a:xfrm>
            <a:off x="5066573" y="3609408"/>
            <a:ext cx="1358992" cy="923330"/>
          </a:xfrm>
          <a:prstGeom prst="rect">
            <a:avLst/>
          </a:prstGeom>
          <a:noFill/>
        </p:spPr>
        <p:txBody>
          <a:bodyPr wrap="square" rtlCol="0">
            <a:spAutoFit/>
          </a:bodyPr>
          <a:lstStyle/>
          <a:p>
            <a:pPr algn="ctr"/>
            <a:r>
              <a:rPr lang="en-US" dirty="0"/>
              <a:t>Teaching For Social Justice</a:t>
            </a:r>
          </a:p>
        </p:txBody>
      </p:sp>
      <p:sp>
        <p:nvSpPr>
          <p:cNvPr id="18" name="Rectangle 17">
            <a:extLst>
              <a:ext uri="{FF2B5EF4-FFF2-40B4-BE49-F238E27FC236}">
                <a16:creationId xmlns:a16="http://schemas.microsoft.com/office/drawing/2014/main" id="{8BCB9C81-D8B9-4C09-9452-F81236EC7754}"/>
              </a:ext>
            </a:extLst>
          </p:cNvPr>
          <p:cNvSpPr/>
          <p:nvPr/>
        </p:nvSpPr>
        <p:spPr>
          <a:xfrm>
            <a:off x="5253881" y="1476520"/>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descr="Teacher">
            <a:extLst>
              <a:ext uri="{FF2B5EF4-FFF2-40B4-BE49-F238E27FC236}">
                <a16:creationId xmlns:a16="http://schemas.microsoft.com/office/drawing/2014/main" id="{ECE8B4A0-E57B-4F60-899D-EF6411ED41AB}"/>
              </a:ext>
            </a:extLst>
          </p:cNvPr>
          <p:cNvSpPr/>
          <p:nvPr/>
        </p:nvSpPr>
        <p:spPr>
          <a:xfrm>
            <a:off x="3248180" y="4721087"/>
            <a:ext cx="984375" cy="98437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descr="Pencil">
            <a:extLst>
              <a:ext uri="{FF2B5EF4-FFF2-40B4-BE49-F238E27FC236}">
                <a16:creationId xmlns:a16="http://schemas.microsoft.com/office/drawing/2014/main" id="{CCF47EBF-BE97-4F14-8054-057913B2A9F1}"/>
              </a:ext>
            </a:extLst>
          </p:cNvPr>
          <p:cNvSpPr/>
          <p:nvPr/>
        </p:nvSpPr>
        <p:spPr>
          <a:xfrm>
            <a:off x="7142088" y="4700693"/>
            <a:ext cx="984375" cy="98437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TextBox 1">
            <a:hlinkClick r:id="rId8"/>
            <a:extLst>
              <a:ext uri="{FF2B5EF4-FFF2-40B4-BE49-F238E27FC236}">
                <a16:creationId xmlns:a16="http://schemas.microsoft.com/office/drawing/2014/main" id="{16317483-4065-4733-A78E-8E25257D26A0}"/>
              </a:ext>
            </a:extLst>
          </p:cNvPr>
          <p:cNvSpPr txBox="1"/>
          <p:nvPr/>
        </p:nvSpPr>
        <p:spPr>
          <a:xfrm>
            <a:off x="910481" y="3773366"/>
            <a:ext cx="4343400" cy="646331"/>
          </a:xfrm>
          <a:prstGeom prst="rect">
            <a:avLst/>
          </a:prstGeom>
          <a:noFill/>
        </p:spPr>
        <p:txBody>
          <a:bodyPr wrap="square" rtlCol="0">
            <a:spAutoFit/>
          </a:bodyPr>
          <a:lstStyle/>
          <a:p>
            <a:r>
              <a:rPr lang="en-US" b="1" dirty="0">
                <a:hlinkClick r:id="rId8"/>
              </a:rPr>
              <a:t>STRUCTURED ACADEMIC CONTROVERSY</a:t>
            </a:r>
            <a:endParaRPr lang="en-US" b="1" dirty="0"/>
          </a:p>
        </p:txBody>
      </p:sp>
    </p:spTree>
    <p:extLst>
      <p:ext uri="{BB962C8B-B14F-4D97-AF65-F5344CB8AC3E}">
        <p14:creationId xmlns:p14="http://schemas.microsoft.com/office/powerpoint/2010/main" val="174444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E5FE-3023-44BC-BA47-57DE73512AB2}"/>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B2B414E8-C427-4C4B-B2D2-338BC8F1E825}"/>
              </a:ext>
            </a:extLst>
          </p:cNvPr>
          <p:cNvSpPr>
            <a:spLocks noGrp="1"/>
          </p:cNvSpPr>
          <p:nvPr>
            <p:ph idx="1"/>
          </p:nvPr>
        </p:nvSpPr>
        <p:spPr/>
        <p:txBody>
          <a:bodyPr>
            <a:normAutofit fontScale="85000" lnSpcReduction="10000"/>
          </a:bodyPr>
          <a:lstStyle/>
          <a:p>
            <a:pPr marL="0" marR="0">
              <a:lnSpc>
                <a:spcPts val="2700"/>
              </a:lnSpc>
              <a:spcBef>
                <a:spcPts val="0"/>
              </a:spcBef>
              <a:spcAft>
                <a:spcPts val="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Fostering a classroom community of conscience</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ts val="2700"/>
              </a:lnSpc>
              <a:spcBef>
                <a:spcPts val="0"/>
              </a:spcBef>
              <a:spcAft>
                <a:spcPts val="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Helping students see each other as co-learners rather than adversaries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ts val="2700"/>
              </a:lnSpc>
              <a:spcBef>
                <a:spcPts val="0"/>
              </a:spcBef>
              <a:spcAft>
                <a:spcPts val="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Including diverse experiences and backgrounds in classroom materials</a:t>
            </a:r>
          </a:p>
          <a:p>
            <a:pPr marL="0" marR="0">
              <a:lnSpc>
                <a:spcPts val="2700"/>
              </a:lnSpc>
              <a:spcBef>
                <a:spcPts val="0"/>
              </a:spcBef>
              <a:spcAft>
                <a:spcPts val="0"/>
              </a:spcAft>
            </a:pPr>
            <a:endParaRPr lang="en-US" sz="1800"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2700"/>
              </a:lnSpc>
              <a:spcBef>
                <a:spcPts val="0"/>
              </a:spcBef>
              <a:spcAft>
                <a:spcPts val="0"/>
              </a:spcAft>
            </a:pPr>
            <a:endPar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ts val="27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Focusing the classroom as a space where students </a:t>
            </a:r>
            <a:r>
              <a:rPr lang="en-US" sz="1800" dirty="0">
                <a:latin typeface="Calibri" panose="020F0502020204030204" pitchFamily="34" charset="0"/>
                <a:ea typeface="Calibri" panose="020F0502020204030204" pitchFamily="34" charset="0"/>
                <a:cs typeface="Times New Roman" panose="02020603050405020304" pitchFamily="18" charset="0"/>
              </a:rPr>
              <a:t>have opportunities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apply social justice principles into an action plan that can be implemented to improve society. This approach helps students understand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link between classroom content and the real world</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increases lesson relevancy. It also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empowers students to be agents of change</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Application with agency can be implemented in myriad ways. Students can promote awareness of social injustices through artistic expression, writing campaigns to local and national government officials and agencies, and digital media (Facebook pages, Twitter), or through the planning of actual grassroots protests and/or information sharing sessions</a:t>
            </a:r>
          </a:p>
          <a:p>
            <a:pPr marL="0" marR="0">
              <a:lnSpc>
                <a:spcPts val="2700"/>
              </a:lnSpc>
              <a:spcBef>
                <a:spcPts val="0"/>
              </a:spcBef>
              <a:spcAft>
                <a:spcPts val="0"/>
              </a:spcAft>
            </a:pP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7E854203-EE1D-4A4F-AB4B-1CCFAEDC3171}"/>
              </a:ext>
            </a:extLst>
          </p:cNvPr>
          <p:cNvSpPr/>
          <p:nvPr/>
        </p:nvSpPr>
        <p:spPr>
          <a:xfrm rot="10800000">
            <a:off x="8532812" y="797015"/>
            <a:ext cx="2133600" cy="1524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Pencil">
            <a:extLst>
              <a:ext uri="{FF2B5EF4-FFF2-40B4-BE49-F238E27FC236}">
                <a16:creationId xmlns:a16="http://schemas.microsoft.com/office/drawing/2014/main" id="{42A3180F-412D-448A-A223-579814CD841C}"/>
              </a:ext>
            </a:extLst>
          </p:cNvPr>
          <p:cNvSpPr/>
          <p:nvPr/>
        </p:nvSpPr>
        <p:spPr>
          <a:xfrm rot="5591279">
            <a:off x="9155944" y="1066828"/>
            <a:ext cx="984375" cy="98437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9728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Down 3">
            <a:extLst>
              <a:ext uri="{FF2B5EF4-FFF2-40B4-BE49-F238E27FC236}">
                <a16:creationId xmlns:a16="http://schemas.microsoft.com/office/drawing/2014/main" id="{05DD29A5-522F-4FA6-9A26-9F821079E57E}"/>
              </a:ext>
            </a:extLst>
          </p:cNvPr>
          <p:cNvSpPr/>
          <p:nvPr/>
        </p:nvSpPr>
        <p:spPr>
          <a:xfrm>
            <a:off x="4624450" y="1343045"/>
            <a:ext cx="2133600" cy="15240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E4BA15-D67E-4831-A84F-72F0B058AFF4}"/>
              </a:ext>
            </a:extLst>
          </p:cNvPr>
          <p:cNvSpPr txBox="1"/>
          <p:nvPr/>
        </p:nvSpPr>
        <p:spPr>
          <a:xfrm>
            <a:off x="4472050" y="733445"/>
            <a:ext cx="2362200" cy="369332"/>
          </a:xfrm>
          <a:prstGeom prst="rect">
            <a:avLst/>
          </a:prstGeom>
          <a:noFill/>
        </p:spPr>
        <p:txBody>
          <a:bodyPr wrap="square" rtlCol="0">
            <a:spAutoFit/>
          </a:bodyPr>
          <a:lstStyle/>
          <a:p>
            <a:pPr algn="ctr"/>
            <a:r>
              <a:rPr lang="en-US" dirty="0"/>
              <a:t>Content</a:t>
            </a:r>
          </a:p>
        </p:txBody>
      </p:sp>
      <p:sp>
        <p:nvSpPr>
          <p:cNvPr id="6" name="Arrow: Down 5">
            <a:extLst>
              <a:ext uri="{FF2B5EF4-FFF2-40B4-BE49-F238E27FC236}">
                <a16:creationId xmlns:a16="http://schemas.microsoft.com/office/drawing/2014/main" id="{1B7AACDC-91F5-4071-AAE3-F3A04231F5FA}"/>
              </a:ext>
            </a:extLst>
          </p:cNvPr>
          <p:cNvSpPr/>
          <p:nvPr/>
        </p:nvSpPr>
        <p:spPr>
          <a:xfrm rot="13859242">
            <a:off x="2709798" y="4432783"/>
            <a:ext cx="2133600" cy="15240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CEFBF41-8A47-4ED5-9CBD-D79C6F0C6C8C}"/>
              </a:ext>
            </a:extLst>
          </p:cNvPr>
          <p:cNvSpPr txBox="1"/>
          <p:nvPr/>
        </p:nvSpPr>
        <p:spPr>
          <a:xfrm rot="3450014">
            <a:off x="1722178" y="5675325"/>
            <a:ext cx="2362200" cy="369332"/>
          </a:xfrm>
          <a:prstGeom prst="rect">
            <a:avLst/>
          </a:prstGeom>
          <a:noFill/>
        </p:spPr>
        <p:txBody>
          <a:bodyPr wrap="square" rtlCol="0">
            <a:spAutoFit/>
          </a:bodyPr>
          <a:lstStyle/>
          <a:p>
            <a:pPr algn="ctr"/>
            <a:r>
              <a:rPr lang="en-US" dirty="0"/>
              <a:t>Pedagogy</a:t>
            </a:r>
          </a:p>
        </p:txBody>
      </p:sp>
      <p:sp>
        <p:nvSpPr>
          <p:cNvPr id="10" name="Arrow: Down 9">
            <a:extLst>
              <a:ext uri="{FF2B5EF4-FFF2-40B4-BE49-F238E27FC236}">
                <a16:creationId xmlns:a16="http://schemas.microsoft.com/office/drawing/2014/main" id="{BC20985D-31F8-40F3-9EF0-793F0F97FF73}"/>
              </a:ext>
            </a:extLst>
          </p:cNvPr>
          <p:cNvSpPr/>
          <p:nvPr/>
        </p:nvSpPr>
        <p:spPr>
          <a:xfrm rot="7627959">
            <a:off x="6627440" y="4430881"/>
            <a:ext cx="2133600" cy="1524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A0B6F9-A60E-4137-A3BB-CB4E67796084}"/>
              </a:ext>
            </a:extLst>
          </p:cNvPr>
          <p:cNvSpPr txBox="1"/>
          <p:nvPr/>
        </p:nvSpPr>
        <p:spPr>
          <a:xfrm rot="18547590">
            <a:off x="7401710" y="5640560"/>
            <a:ext cx="2362200" cy="369332"/>
          </a:xfrm>
          <a:prstGeom prst="rect">
            <a:avLst/>
          </a:prstGeom>
          <a:noFill/>
        </p:spPr>
        <p:txBody>
          <a:bodyPr wrap="square" rtlCol="0">
            <a:spAutoFit/>
          </a:bodyPr>
          <a:lstStyle/>
          <a:p>
            <a:pPr algn="ctr"/>
            <a:r>
              <a:rPr lang="en-US" dirty="0"/>
              <a:t>Practice</a:t>
            </a:r>
          </a:p>
        </p:txBody>
      </p:sp>
      <p:sp>
        <p:nvSpPr>
          <p:cNvPr id="14" name="Oval 13">
            <a:extLst>
              <a:ext uri="{FF2B5EF4-FFF2-40B4-BE49-F238E27FC236}">
                <a16:creationId xmlns:a16="http://schemas.microsoft.com/office/drawing/2014/main" id="{DB048AF6-CD9A-4129-B90B-B38847AB0F31}"/>
              </a:ext>
            </a:extLst>
          </p:cNvPr>
          <p:cNvSpPr/>
          <p:nvPr/>
        </p:nvSpPr>
        <p:spPr>
          <a:xfrm>
            <a:off x="4700650" y="3039119"/>
            <a:ext cx="2057400" cy="2063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245AB1-B79A-4FD9-B668-42FD61FBD6B2}"/>
              </a:ext>
            </a:extLst>
          </p:cNvPr>
          <p:cNvSpPr txBox="1"/>
          <p:nvPr/>
        </p:nvSpPr>
        <p:spPr>
          <a:xfrm>
            <a:off x="5066573" y="3609408"/>
            <a:ext cx="1358992" cy="923330"/>
          </a:xfrm>
          <a:prstGeom prst="rect">
            <a:avLst/>
          </a:prstGeom>
          <a:noFill/>
        </p:spPr>
        <p:txBody>
          <a:bodyPr wrap="square" rtlCol="0">
            <a:spAutoFit/>
          </a:bodyPr>
          <a:lstStyle/>
          <a:p>
            <a:pPr algn="ctr"/>
            <a:r>
              <a:rPr lang="en-US" dirty="0"/>
              <a:t>Teaching For Social Justice</a:t>
            </a:r>
          </a:p>
        </p:txBody>
      </p:sp>
      <p:sp>
        <p:nvSpPr>
          <p:cNvPr id="18" name="Rectangle 17">
            <a:extLst>
              <a:ext uri="{FF2B5EF4-FFF2-40B4-BE49-F238E27FC236}">
                <a16:creationId xmlns:a16="http://schemas.microsoft.com/office/drawing/2014/main" id="{8BCB9C81-D8B9-4C09-9452-F81236EC7754}"/>
              </a:ext>
            </a:extLst>
          </p:cNvPr>
          <p:cNvSpPr/>
          <p:nvPr/>
        </p:nvSpPr>
        <p:spPr>
          <a:xfrm>
            <a:off x="5253881" y="1476520"/>
            <a:ext cx="984375" cy="9843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descr="Teacher">
            <a:extLst>
              <a:ext uri="{FF2B5EF4-FFF2-40B4-BE49-F238E27FC236}">
                <a16:creationId xmlns:a16="http://schemas.microsoft.com/office/drawing/2014/main" id="{ECE8B4A0-E57B-4F60-899D-EF6411ED41AB}"/>
              </a:ext>
            </a:extLst>
          </p:cNvPr>
          <p:cNvSpPr/>
          <p:nvPr/>
        </p:nvSpPr>
        <p:spPr>
          <a:xfrm>
            <a:off x="3248180" y="4721087"/>
            <a:ext cx="984375" cy="98437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descr="Pencil">
            <a:extLst>
              <a:ext uri="{FF2B5EF4-FFF2-40B4-BE49-F238E27FC236}">
                <a16:creationId xmlns:a16="http://schemas.microsoft.com/office/drawing/2014/main" id="{CCF47EBF-BE97-4F14-8054-057913B2A9F1}"/>
              </a:ext>
            </a:extLst>
          </p:cNvPr>
          <p:cNvSpPr/>
          <p:nvPr/>
        </p:nvSpPr>
        <p:spPr>
          <a:xfrm>
            <a:off x="7142088" y="4700693"/>
            <a:ext cx="984375" cy="98437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hemeClr val="accent6">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 name="TextBox 2">
            <a:hlinkClick r:id="rId8"/>
            <a:extLst>
              <a:ext uri="{FF2B5EF4-FFF2-40B4-BE49-F238E27FC236}">
                <a16:creationId xmlns:a16="http://schemas.microsoft.com/office/drawing/2014/main" id="{DF653540-27D7-4332-A2FE-EC5F8D2FD620}"/>
              </a:ext>
            </a:extLst>
          </p:cNvPr>
          <p:cNvSpPr txBox="1"/>
          <p:nvPr/>
        </p:nvSpPr>
        <p:spPr>
          <a:xfrm>
            <a:off x="8678614" y="4179698"/>
            <a:ext cx="4343400" cy="923330"/>
          </a:xfrm>
          <a:prstGeom prst="rect">
            <a:avLst/>
          </a:prstGeom>
          <a:noFill/>
        </p:spPr>
        <p:txBody>
          <a:bodyPr wrap="square" rtlCol="0">
            <a:spAutoFit/>
          </a:bodyPr>
          <a:lstStyle/>
          <a:p>
            <a:r>
              <a:rPr lang="en-US" b="1" dirty="0">
                <a:hlinkClick r:id="rId8"/>
              </a:rPr>
              <a:t>NORMS LINK</a:t>
            </a:r>
            <a:endParaRPr lang="en-US" b="1" dirty="0"/>
          </a:p>
          <a:p>
            <a:endParaRPr lang="en-US" b="1" dirty="0"/>
          </a:p>
          <a:p>
            <a:r>
              <a:rPr lang="en-US" b="1" dirty="0">
                <a:hlinkClick r:id="rId9"/>
              </a:rPr>
              <a:t>SEL</a:t>
            </a:r>
            <a:endParaRPr lang="en-US" b="1" dirty="0"/>
          </a:p>
        </p:txBody>
      </p:sp>
    </p:spTree>
    <p:extLst>
      <p:ext uri="{BB962C8B-B14F-4D97-AF65-F5344CB8AC3E}">
        <p14:creationId xmlns:p14="http://schemas.microsoft.com/office/powerpoint/2010/main" val="224292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148794-F36D-4A57-94D6-8C06093721D7}"/>
              </a:ext>
            </a:extLst>
          </p:cNvPr>
          <p:cNvSpPr>
            <a:spLocks noGrp="1"/>
          </p:cNvSpPr>
          <p:nvPr>
            <p:ph type="ctrTitle"/>
          </p:nvPr>
        </p:nvSpPr>
        <p:spPr/>
        <p:txBody>
          <a:bodyPr/>
          <a:lstStyle/>
          <a:p>
            <a:pPr marL="0" marR="0">
              <a:spcBef>
                <a:spcPts val="0"/>
              </a:spcBef>
              <a:spcAft>
                <a:spcPts val="750"/>
              </a:spcAft>
            </a:pPr>
            <a:r>
              <a:rPr lang="en-US" sz="4000" dirty="0">
                <a:effectLst/>
                <a:latin typeface="Times New Roman" panose="02020603050405020304" pitchFamily="18" charset="0"/>
                <a:ea typeface="Times New Roman" panose="02020603050405020304" pitchFamily="18" charset="0"/>
              </a:rPr>
              <a:t>It is imperative that we maintain hope even when the harshness of reality may suggest the opposite.</a:t>
            </a:r>
            <a:endParaRPr lang="en-US" sz="16600" dirty="0"/>
          </a:p>
        </p:txBody>
      </p:sp>
      <p:sp>
        <p:nvSpPr>
          <p:cNvPr id="5" name="Subtitle 4">
            <a:extLst>
              <a:ext uri="{FF2B5EF4-FFF2-40B4-BE49-F238E27FC236}">
                <a16:creationId xmlns:a16="http://schemas.microsoft.com/office/drawing/2014/main" id="{56297D8E-93F5-4AE1-80DD-92E54B902CA9}"/>
              </a:ext>
            </a:extLst>
          </p:cNvPr>
          <p:cNvSpPr>
            <a:spLocks noGrp="1"/>
          </p:cNvSpPr>
          <p:nvPr>
            <p:ph type="subTitle" idx="1"/>
          </p:nvPr>
        </p:nvSpPr>
        <p:spPr>
          <a:xfrm>
            <a:off x="1522413" y="4857964"/>
            <a:ext cx="8229600" cy="1066800"/>
          </a:xfrm>
        </p:spPr>
        <p:txBody>
          <a:bodyPr/>
          <a:lstStyle/>
          <a:p>
            <a:r>
              <a:rPr lang="en-US" dirty="0"/>
              <a:t>-From Pedagogy of the Heart by Paolo Freire</a:t>
            </a:r>
          </a:p>
        </p:txBody>
      </p:sp>
    </p:spTree>
    <p:extLst>
      <p:ext uri="{BB962C8B-B14F-4D97-AF65-F5344CB8AC3E}">
        <p14:creationId xmlns:p14="http://schemas.microsoft.com/office/powerpoint/2010/main" val="265822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AE99-BA11-4ABD-AEA1-D5D9BCF7C312}"/>
              </a:ext>
            </a:extLst>
          </p:cNvPr>
          <p:cNvSpPr>
            <a:spLocks noGrp="1"/>
          </p:cNvSpPr>
          <p:nvPr>
            <p:ph type="title"/>
          </p:nvPr>
        </p:nvSpPr>
        <p:spPr>
          <a:xfrm>
            <a:off x="1065212" y="266700"/>
            <a:ext cx="9601200" cy="1143000"/>
          </a:xfrm>
        </p:spPr>
        <p:txBody>
          <a:bodyPr/>
          <a:lstStyle/>
          <a:p>
            <a:r>
              <a:rPr lang="en-US" dirty="0"/>
              <a:t>Resources</a:t>
            </a:r>
          </a:p>
        </p:txBody>
      </p:sp>
      <p:sp>
        <p:nvSpPr>
          <p:cNvPr id="3" name="Content Placeholder 2">
            <a:extLst>
              <a:ext uri="{FF2B5EF4-FFF2-40B4-BE49-F238E27FC236}">
                <a16:creationId xmlns:a16="http://schemas.microsoft.com/office/drawing/2014/main" id="{28C13E15-8124-48F5-B57B-2C676152141C}"/>
              </a:ext>
            </a:extLst>
          </p:cNvPr>
          <p:cNvSpPr>
            <a:spLocks noGrp="1"/>
          </p:cNvSpPr>
          <p:nvPr>
            <p:ph idx="1"/>
          </p:nvPr>
        </p:nvSpPr>
        <p:spPr>
          <a:xfrm>
            <a:off x="1065212" y="1524000"/>
            <a:ext cx="9601200" cy="4495800"/>
          </a:xfrm>
        </p:spPr>
        <p:txBody>
          <a:bodyPr>
            <a:normAutofit/>
          </a:bodyPr>
          <a:lstStyle/>
          <a:p>
            <a:pPr marL="0" marR="0">
              <a:lnSpc>
                <a:spcPct val="107000"/>
              </a:lnSpc>
              <a:spcBef>
                <a:spcPts val="0"/>
              </a:spcBef>
              <a:spcAft>
                <a:spcPts val="800"/>
              </a:spcAft>
            </a:pPr>
            <a:r>
              <a:rPr lang="en-US" sz="1800" u="sng" dirty="0">
                <a:solidFill>
                  <a:srgbClr val="0563C1"/>
                </a:solidFill>
                <a:effectLst/>
                <a:ea typeface="Calibri" panose="020F0502020204030204" pitchFamily="34" charset="0"/>
                <a:cs typeface="Times New Roman" panose="02020603050405020304" pitchFamily="18" charset="0"/>
                <a:hlinkClick r:id="rId2"/>
              </a:rPr>
              <a:t>Teaching Tolerance</a:t>
            </a:r>
            <a:endParaRPr lang="en-US" sz="1800" u="sng" dirty="0">
              <a:solidFill>
                <a:srgbClr val="0563C1"/>
              </a:solidFill>
              <a:effectLst/>
              <a:ea typeface="Calibri" panose="020F0502020204030204" pitchFamily="34" charset="0"/>
              <a:cs typeface="Times New Roman" panose="02020603050405020304" pitchFamily="18" charset="0"/>
              <a:hlinkClick r:id="rId3"/>
            </a:endParaRPr>
          </a:p>
          <a:p>
            <a:pPr marL="0" marR="0">
              <a:lnSpc>
                <a:spcPct val="107000"/>
              </a:lnSpc>
              <a:spcBef>
                <a:spcPts val="0"/>
              </a:spcBef>
              <a:spcAft>
                <a:spcPts val="800"/>
              </a:spcAft>
            </a:pPr>
            <a:r>
              <a:rPr lang="en-US" sz="1800" u="sng" dirty="0">
                <a:solidFill>
                  <a:srgbClr val="0563C1"/>
                </a:solidFill>
                <a:effectLst/>
                <a:ea typeface="Calibri" panose="020F0502020204030204" pitchFamily="34" charset="0"/>
                <a:cs typeface="Times New Roman" panose="02020603050405020304" pitchFamily="18" charset="0"/>
                <a:hlinkClick r:id="rId3"/>
              </a:rPr>
              <a:t>https://education.uiowa.edu/social-justice-resources-k-12-teachers</a:t>
            </a:r>
            <a:endParaRPr lang="en-US" sz="1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ea typeface="Calibri" panose="020F0502020204030204" pitchFamily="34" charset="0"/>
                <a:cs typeface="Times New Roman" panose="02020603050405020304" pitchFamily="18" charset="0"/>
                <a:hlinkClick r:id="rId4"/>
              </a:rPr>
              <a:t>https://www.tolerance.org/sites/default/files/2020-09/TT-Social-Justice-Standards-Anti-bias-framework-2020.pdf</a:t>
            </a:r>
            <a:endParaRPr lang="en-US" sz="1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Elementary texts:  </a:t>
            </a:r>
            <a:r>
              <a:rPr lang="en-US" sz="1800" u="sng" dirty="0">
                <a:solidFill>
                  <a:srgbClr val="0563C1"/>
                </a:solidFill>
                <a:effectLst/>
                <a:ea typeface="Calibri" panose="020F0502020204030204" pitchFamily="34" charset="0"/>
                <a:cs typeface="Times New Roman" panose="02020603050405020304" pitchFamily="18" charset="0"/>
                <a:hlinkClick r:id="rId5"/>
              </a:rPr>
              <a:t>http://6elementssje.blogspot.com/</a:t>
            </a:r>
            <a:endParaRPr lang="en-US" sz="1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none" strike="noStrike" dirty="0">
                <a:solidFill>
                  <a:srgbClr val="2954D1"/>
                </a:solidFill>
                <a:effectLst/>
                <a:ea typeface="Calibri" panose="020F0502020204030204" pitchFamily="34" charset="0"/>
                <a:cs typeface="Times New Roman" panose="02020603050405020304" pitchFamily="18" charset="0"/>
                <a:hlinkClick r:id="rId6"/>
              </a:rPr>
              <a:t>Fostering Civil Discourse: A Guide for Classroom Conversations (Facing History and Ourselves)</a:t>
            </a:r>
            <a:endParaRPr lang="en-US" sz="1800" u="none" strike="noStrike" dirty="0">
              <a:solidFill>
                <a:srgbClr val="2954D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hlinkClick r:id="rId7"/>
              </a:rPr>
              <a:t>Digital literacy in the Classroom</a:t>
            </a:r>
            <a:endParaRPr lang="en-US" sz="1800" dirty="0"/>
          </a:p>
          <a:p>
            <a:pPr marL="0" marR="0">
              <a:lnSpc>
                <a:spcPct val="107000"/>
              </a:lnSpc>
              <a:spcBef>
                <a:spcPts val="0"/>
              </a:spcBef>
              <a:spcAft>
                <a:spcPts val="800"/>
              </a:spcAft>
            </a:pPr>
            <a:r>
              <a:rPr lang="en-US" sz="1800" dirty="0">
                <a:hlinkClick r:id="rId8"/>
              </a:rPr>
              <a:t>Civic Online Reasoning</a:t>
            </a:r>
            <a:endParaRPr lang="en-US" sz="1800" dirty="0">
              <a:effectLst/>
              <a:ea typeface="Calibri" panose="020F0502020204030204" pitchFamily="34" charset="0"/>
              <a:cs typeface="Times New Roman" panose="02020603050405020304" pitchFamily="18" charset="0"/>
            </a:endParaRPr>
          </a:p>
          <a:p>
            <a:r>
              <a:rPr lang="en-US" sz="1800" dirty="0">
                <a:hlinkClick r:id="rId9"/>
              </a:rPr>
              <a:t>https://www.theedadvocate.org/teaching-social-justice-in-your-classroom/</a:t>
            </a:r>
            <a:endParaRPr lang="en-US" sz="1800" dirty="0"/>
          </a:p>
        </p:txBody>
      </p:sp>
    </p:spTree>
    <p:extLst>
      <p:ext uri="{BB962C8B-B14F-4D97-AF65-F5344CB8AC3E}">
        <p14:creationId xmlns:p14="http://schemas.microsoft.com/office/powerpoint/2010/main" val="203453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77E9-3E49-4092-8265-96EDC41E7A1E}"/>
              </a:ext>
            </a:extLst>
          </p:cNvPr>
          <p:cNvSpPr>
            <a:spLocks noGrp="1"/>
          </p:cNvSpPr>
          <p:nvPr>
            <p:ph type="title"/>
          </p:nvPr>
        </p:nvSpPr>
        <p:spPr/>
        <p:txBody>
          <a:bodyPr/>
          <a:lstStyle/>
          <a:p>
            <a:r>
              <a:rPr lang="en-US" dirty="0"/>
              <a:t>Previous Presentations</a:t>
            </a:r>
          </a:p>
        </p:txBody>
      </p:sp>
      <p:sp>
        <p:nvSpPr>
          <p:cNvPr id="3" name="Content Placeholder 2">
            <a:extLst>
              <a:ext uri="{FF2B5EF4-FFF2-40B4-BE49-F238E27FC236}">
                <a16:creationId xmlns:a16="http://schemas.microsoft.com/office/drawing/2014/main" id="{94DF4175-1C85-4092-A362-DA90010F43FB}"/>
              </a:ext>
            </a:extLst>
          </p:cNvPr>
          <p:cNvSpPr>
            <a:spLocks noGrp="1"/>
          </p:cNvSpPr>
          <p:nvPr>
            <p:ph idx="1"/>
          </p:nvPr>
        </p:nvSpPr>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u="sng" dirty="0">
                <a:solidFill>
                  <a:srgbClr val="551A8B"/>
                </a:solidFill>
                <a:effectLst/>
                <a:ea typeface="Calibri" panose="020F0502020204030204" pitchFamily="34" charset="0"/>
                <a:cs typeface="Times New Roman" panose="02020603050405020304" pitchFamily="18" charset="0"/>
                <a:hlinkClick r:id="rId2"/>
              </a:rPr>
              <a:t>What Kind of Citizen in a Pandemic and Beyond? Promoting Student Voice</a:t>
            </a:r>
            <a:r>
              <a:rPr lang="en-US" sz="1600" dirty="0">
                <a:solidFill>
                  <a:srgbClr val="141414"/>
                </a:solidFill>
                <a:effectLst/>
                <a:ea typeface="Calibri" panose="020F0502020204030204" pitchFamily="34" charset="0"/>
                <a:cs typeface="Times New Roman" panose="02020603050405020304" pitchFamily="18" charset="0"/>
              </a:rPr>
              <a:t> (Led by Mary Ellen Daneels - Illinois Civic Mission Coalition</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600" u="sng" dirty="0">
                <a:solidFill>
                  <a:srgbClr val="551A8B"/>
                </a:solidFill>
                <a:effectLst/>
                <a:ea typeface="Calibri" panose="020F0502020204030204" pitchFamily="34" charset="0"/>
                <a:cs typeface="Times New Roman" panose="02020603050405020304" pitchFamily="18" charset="0"/>
                <a:hlinkClick r:id="rId3"/>
              </a:rPr>
              <a:t>Presentation</a:t>
            </a:r>
            <a:endParaRPr lang="en-US" sz="1600" dirty="0">
              <a:solidFill>
                <a:srgbClr val="141414"/>
              </a:solidFill>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600" u="sng" dirty="0">
                <a:solidFill>
                  <a:srgbClr val="551A8B"/>
                </a:solidFill>
                <a:effectLst/>
                <a:ea typeface="Calibri" panose="020F0502020204030204" pitchFamily="34" charset="0"/>
                <a:cs typeface="Times New Roman" panose="02020603050405020304" pitchFamily="18" charset="0"/>
                <a:hlinkClick r:id="rId4"/>
              </a:rPr>
              <a:t>Folder of Resources</a:t>
            </a:r>
            <a:endParaRPr lang="en-US" sz="1600" dirty="0">
              <a:solidFill>
                <a:srgbClr val="141414"/>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u="sng" dirty="0">
                <a:solidFill>
                  <a:srgbClr val="551A8B"/>
                </a:solidFill>
                <a:effectLst/>
                <a:ea typeface="Calibri" panose="020F0502020204030204" pitchFamily="34" charset="0"/>
                <a:cs typeface="Times New Roman" panose="02020603050405020304" pitchFamily="18" charset="0"/>
                <a:hlinkClick r:id="rId5"/>
              </a:rPr>
              <a:t>The Political Classroom &amp; Structured Academic Controversies</a:t>
            </a:r>
            <a:r>
              <a:rPr lang="en-US" sz="1600" dirty="0">
                <a:solidFill>
                  <a:srgbClr val="141414"/>
                </a:solidFill>
                <a:effectLst/>
                <a:ea typeface="Calibri" panose="020F0502020204030204" pitchFamily="34" charset="0"/>
                <a:cs typeface="Times New Roman" panose="02020603050405020304" pitchFamily="18" charset="0"/>
              </a:rPr>
              <a:t> (Led by Dr. Paula McAvoy - Co-Author of </a:t>
            </a:r>
            <a:r>
              <a:rPr lang="en-US" sz="1600" i="1" dirty="0">
                <a:solidFill>
                  <a:srgbClr val="141414"/>
                </a:solidFill>
                <a:effectLst/>
                <a:ea typeface="Calibri" panose="020F0502020204030204" pitchFamily="34" charset="0"/>
                <a:cs typeface="Times New Roman" panose="02020603050405020304" pitchFamily="18" charset="0"/>
              </a:rPr>
              <a:t>The Political Classroom</a:t>
            </a:r>
            <a:r>
              <a:rPr lang="en-US" sz="1600" dirty="0">
                <a:solidFill>
                  <a:srgbClr val="141414"/>
                </a:solidFill>
                <a:effectLst/>
                <a:ea typeface="Calibri" panose="020F0502020204030204" pitchFamily="34" charset="0"/>
                <a:cs typeface="Times New Roman" panose="02020603050405020304" pitchFamily="18" charset="0"/>
              </a:rPr>
              <a:t> &amp; Prof. of Education at N.C. State University)</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600" u="sng" dirty="0">
                <a:solidFill>
                  <a:srgbClr val="551A8B"/>
                </a:solidFill>
                <a:effectLst/>
                <a:ea typeface="Calibri" panose="020F0502020204030204" pitchFamily="34" charset="0"/>
                <a:cs typeface="Times New Roman" panose="02020603050405020304" pitchFamily="18" charset="0"/>
                <a:hlinkClick r:id="rId6" tooltip="McAvoy Presentation"/>
              </a:rPr>
              <a:t>Presentation</a:t>
            </a:r>
            <a:endParaRPr lang="en-US" sz="1600" dirty="0">
              <a:solidFill>
                <a:srgbClr val="141414"/>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u="sng" dirty="0">
                <a:solidFill>
                  <a:srgbClr val="551A8B"/>
                </a:solidFill>
                <a:effectLst/>
                <a:ea typeface="Calibri" panose="020F0502020204030204" pitchFamily="34" charset="0"/>
                <a:cs typeface="Times New Roman" panose="02020603050405020304" pitchFamily="18" charset="0"/>
                <a:hlinkClick r:id="rId7"/>
              </a:rPr>
              <a:t>Teaching About Controversial Topics</a:t>
            </a:r>
            <a:r>
              <a:rPr lang="en-US" sz="1600" dirty="0">
                <a:solidFill>
                  <a:srgbClr val="141414"/>
                </a:solidFill>
                <a:effectLst/>
                <a:ea typeface="Calibri" panose="020F0502020204030204" pitchFamily="34" charset="0"/>
                <a:cs typeface="Times New Roman" panose="02020603050405020304" pitchFamily="18" charset="0"/>
              </a:rPr>
              <a:t> (Led by Dr. Diana Hess/Author, Researcher, and Dean of Education - University of Wisconsin)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u="sng" dirty="0">
                <a:solidFill>
                  <a:srgbClr val="551A8B"/>
                </a:solidFill>
                <a:effectLst/>
                <a:ea typeface="Calibri" panose="020F0502020204030204" pitchFamily="34" charset="0"/>
                <a:cs typeface="Times New Roman" panose="02020603050405020304" pitchFamily="18" charset="0"/>
                <a:hlinkClick r:id="rId8"/>
              </a:rPr>
              <a:t>Amplifying Student Voice Through Project Soapbox</a:t>
            </a:r>
            <a:r>
              <a:rPr lang="en-US" sz="1600" dirty="0">
                <a:solidFill>
                  <a:srgbClr val="141414"/>
                </a:solidFill>
                <a:effectLst/>
                <a:ea typeface="Calibri" panose="020F0502020204030204" pitchFamily="34" charset="0"/>
                <a:cs typeface="Times New Roman" panose="02020603050405020304" pitchFamily="18" charset="0"/>
              </a:rPr>
              <a:t> (Led by Jill Bass &amp; Mia Salamone - </a:t>
            </a:r>
            <a:r>
              <a:rPr lang="en-US" sz="1600" dirty="0" err="1">
                <a:solidFill>
                  <a:srgbClr val="141414"/>
                </a:solidFill>
                <a:effectLst/>
                <a:ea typeface="Calibri" panose="020F0502020204030204" pitchFamily="34" charset="0"/>
                <a:cs typeface="Times New Roman" panose="02020603050405020304" pitchFamily="18" charset="0"/>
              </a:rPr>
              <a:t>Mikva</a:t>
            </a:r>
            <a:r>
              <a:rPr lang="en-US" sz="1600" dirty="0">
                <a:solidFill>
                  <a:srgbClr val="141414"/>
                </a:solidFill>
                <a:effectLst/>
                <a:ea typeface="Calibri" panose="020F0502020204030204" pitchFamily="34" charset="0"/>
                <a:cs typeface="Times New Roman" panose="02020603050405020304" pitchFamily="18" charset="0"/>
              </a:rPr>
              <a:t> Challenge)</a:t>
            </a: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600" u="sng" dirty="0">
                <a:solidFill>
                  <a:srgbClr val="551A8B"/>
                </a:solidFill>
                <a:effectLst/>
                <a:ea typeface="Calibri" panose="020F0502020204030204" pitchFamily="34" charset="0"/>
                <a:cs typeface="Times New Roman" panose="02020603050405020304" pitchFamily="18" charset="0"/>
                <a:hlinkClick r:id="rId9"/>
              </a:rPr>
              <a:t>Presentation</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041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D5429206-50A1-4DF0-BBC1-6C5A55483C54}"/>
              </a:ext>
            </a:extLst>
          </p:cNvPr>
          <p:cNvPicPr>
            <a:picLocks noChangeAspect="1"/>
          </p:cNvPicPr>
          <p:nvPr/>
        </p:nvPicPr>
        <p:blipFill>
          <a:blip r:embed="rId4"/>
          <a:stretch>
            <a:fillRect/>
          </a:stretch>
        </p:blipFill>
        <p:spPr>
          <a:xfrm>
            <a:off x="26987" y="1487203"/>
            <a:ext cx="12188825" cy="3883593"/>
          </a:xfrm>
          <a:prstGeom prst="rect">
            <a:avLst/>
          </a:prstGeom>
        </p:spPr>
      </p:pic>
    </p:spTree>
    <p:extLst>
      <p:ext uri="{BB962C8B-B14F-4D97-AF65-F5344CB8AC3E}">
        <p14:creationId xmlns:p14="http://schemas.microsoft.com/office/powerpoint/2010/main" val="214659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DEACB-A677-43D6-B11F-E33622E92DF0}"/>
              </a:ext>
            </a:extLst>
          </p:cNvPr>
          <p:cNvSpPr>
            <a:spLocks noGrp="1"/>
          </p:cNvSpPr>
          <p:nvPr>
            <p:ph type="title"/>
          </p:nvPr>
        </p:nvSpPr>
        <p:spPr/>
        <p:txBody>
          <a:bodyPr/>
          <a:lstStyle/>
          <a:p>
            <a:r>
              <a:rPr lang="en-US" dirty="0"/>
              <a:t>Research</a:t>
            </a:r>
          </a:p>
        </p:txBody>
      </p:sp>
      <p:sp>
        <p:nvSpPr>
          <p:cNvPr id="4" name="Content Placeholder 3">
            <a:extLst>
              <a:ext uri="{FF2B5EF4-FFF2-40B4-BE49-F238E27FC236}">
                <a16:creationId xmlns:a16="http://schemas.microsoft.com/office/drawing/2014/main" id="{8361F9B9-C49C-4708-981D-EB12737612CB}"/>
              </a:ext>
            </a:extLst>
          </p:cNvPr>
          <p:cNvSpPr>
            <a:spLocks noGrp="1"/>
          </p:cNvSpPr>
          <p:nvPr>
            <p:ph idx="1"/>
          </p:nvPr>
        </p:nvSpPr>
        <p:spPr>
          <a:xfrm>
            <a:off x="1065212" y="1828800"/>
            <a:ext cx="9982200" cy="4191000"/>
          </a:xfrm>
        </p:spPr>
        <p:txBody>
          <a:bodyPr>
            <a:normAutofit fontScale="77500" lnSpcReduction="20000"/>
          </a:bodyPr>
          <a:lstStyle/>
          <a:p>
            <a:r>
              <a:rPr lang="en-US" dirty="0"/>
              <a:t>Au, W. (2009). The “building tasks” of critical history: Structuring social studies for social justice. Social Studies Research and Practice, 4(2), 25-35. </a:t>
            </a:r>
          </a:p>
          <a:p>
            <a:r>
              <a:rPr lang="en-US" dirty="0"/>
              <a:t>Banks, J. A. (2004). Teaching for social justice, diversity, and citizenship in a global world. The Educational Forum, 68(4), 296-305. </a:t>
            </a:r>
          </a:p>
          <a:p>
            <a:r>
              <a:rPr lang="en-US" dirty="0"/>
              <a:t>Bell, L. A. (1997). Theoretical foundations for social justice education. In M. Adams, L. Bell, &amp; P. Griffin (Eds.), Teaching for diversity and social justice: A sourcebook (pp. 3-15). New York, NY: Routledge.</a:t>
            </a:r>
          </a:p>
          <a:p>
            <a:r>
              <a:rPr lang="en-US" dirty="0"/>
              <a:t>Hackman, H. W. (2005). Five essential components for social justice education. Equity &amp; Excellence in Education, 38(2), 103-109</a:t>
            </a:r>
          </a:p>
          <a:p>
            <a:r>
              <a:rPr lang="en-US" dirty="0"/>
              <a:t>Stanley, W. B. (2005). Social studies and the social order: Transmission or transformation? Social Education, 69(5), 282-286. </a:t>
            </a:r>
          </a:p>
          <a:p>
            <a:r>
              <a:rPr lang="en-US" dirty="0"/>
              <a:t>Tyson, C. A., &amp; Park, S. C. (2006). From theory to practice: Teaching for social justice. Social Studies and the Young Learner, 19(2), 23-25. </a:t>
            </a:r>
          </a:p>
          <a:p>
            <a:r>
              <a:rPr lang="en-US" dirty="0"/>
              <a:t>Wade, R. C. (2007). Social studies for social justice: Teaching strategies for the elementary classroom. New York, NY: Teachers College Press</a:t>
            </a:r>
          </a:p>
        </p:txBody>
      </p:sp>
    </p:spTree>
    <p:extLst>
      <p:ext uri="{BB962C8B-B14F-4D97-AF65-F5344CB8AC3E}">
        <p14:creationId xmlns:p14="http://schemas.microsoft.com/office/powerpoint/2010/main" val="53942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Laptop and notebook on the table">
            <a:extLst>
              <a:ext uri="{FF2B5EF4-FFF2-40B4-BE49-F238E27FC236}">
                <a16:creationId xmlns:a16="http://schemas.microsoft.com/office/drawing/2014/main" id="{201D9675-DFD6-4198-A186-4B82257CEE93}"/>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903"/>
            <a:ext cx="12188807" cy="6856204"/>
          </a:xfrm>
          <a:prstGeom prst="rect">
            <a:avLst/>
          </a:prstGeom>
        </p:spPr>
      </p:pic>
      <p:sp>
        <p:nvSpPr>
          <p:cNvPr id="3" name="Title 2">
            <a:extLst>
              <a:ext uri="{FF2B5EF4-FFF2-40B4-BE49-F238E27FC236}">
                <a16:creationId xmlns:a16="http://schemas.microsoft.com/office/drawing/2014/main" id="{E5AD4937-CA34-4C89-9BAF-9E011BE5736D}"/>
              </a:ext>
            </a:extLst>
          </p:cNvPr>
          <p:cNvSpPr>
            <a:spLocks noGrp="1"/>
          </p:cNvSpPr>
          <p:nvPr>
            <p:ph type="title"/>
          </p:nvPr>
        </p:nvSpPr>
        <p:spPr>
          <a:xfrm>
            <a:off x="1275723" y="2350298"/>
            <a:ext cx="4773831" cy="1630481"/>
          </a:xfrm>
        </p:spPr>
        <p:txBody>
          <a:bodyPr vert="horz" lIns="91416" tIns="45708" rIns="91416" bIns="45708" rtlCol="0" anchor="ctr">
            <a:normAutofit/>
          </a:bodyPr>
          <a:lstStyle/>
          <a:p>
            <a:pPr algn="ctr">
              <a:lnSpc>
                <a:spcPct val="83000"/>
              </a:lnSpc>
            </a:pPr>
            <a:r>
              <a:rPr lang="en-US" sz="4399" cap="all" spc="-100" dirty="0">
                <a:solidFill>
                  <a:schemeClr val="bg1"/>
                </a:solidFill>
              </a:rPr>
              <a:t>Thank You!</a:t>
            </a:r>
          </a:p>
        </p:txBody>
      </p:sp>
      <p:sp>
        <p:nvSpPr>
          <p:cNvPr id="4" name="Text Placeholder 3">
            <a:extLst>
              <a:ext uri="{FF2B5EF4-FFF2-40B4-BE49-F238E27FC236}">
                <a16:creationId xmlns:a16="http://schemas.microsoft.com/office/drawing/2014/main" id="{F2D4B761-DD6A-43A0-8600-88D390E1E08C}"/>
              </a:ext>
            </a:extLst>
          </p:cNvPr>
          <p:cNvSpPr>
            <a:spLocks noGrp="1"/>
          </p:cNvSpPr>
          <p:nvPr>
            <p:ph type="body" sz="half" idx="2"/>
          </p:nvPr>
        </p:nvSpPr>
        <p:spPr>
          <a:xfrm>
            <a:off x="1275723" y="3990400"/>
            <a:ext cx="4773831" cy="559510"/>
          </a:xfrm>
        </p:spPr>
        <p:txBody>
          <a:bodyPr vert="horz" lIns="91416" tIns="45708" rIns="91416" bIns="45708" rtlCol="0">
            <a:normAutofit lnSpcReduction="10000"/>
          </a:bodyPr>
          <a:lstStyle/>
          <a:p>
            <a:pPr algn="ctr">
              <a:spcBef>
                <a:spcPts val="0"/>
              </a:spcBef>
              <a:spcAft>
                <a:spcPts val="600"/>
              </a:spcAft>
            </a:pPr>
            <a:r>
              <a:rPr lang="en-US" sz="1500" spc="80" dirty="0">
                <a:solidFill>
                  <a:schemeClr val="bg1"/>
                </a:solidFill>
              </a:rPr>
              <a:t>Beth Ratway</a:t>
            </a:r>
          </a:p>
          <a:p>
            <a:pPr algn="ctr">
              <a:spcBef>
                <a:spcPts val="0"/>
              </a:spcBef>
              <a:spcAft>
                <a:spcPts val="600"/>
              </a:spcAft>
            </a:pPr>
            <a:r>
              <a:rPr lang="en-US" sz="1500" spc="80" dirty="0">
                <a:solidFill>
                  <a:schemeClr val="bg1"/>
                </a:solidFill>
              </a:rPr>
              <a:t>bratway@air.org </a:t>
            </a:r>
          </a:p>
        </p:txBody>
      </p:sp>
    </p:spTree>
    <p:extLst>
      <p:ext uri="{BB962C8B-B14F-4D97-AF65-F5344CB8AC3E}">
        <p14:creationId xmlns:p14="http://schemas.microsoft.com/office/powerpoint/2010/main" val="110338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p:txBody>
          <a:bodyPr>
            <a:normAutofit/>
          </a:bodyPr>
          <a:lstStyle/>
          <a:p>
            <a:r>
              <a:rPr lang="en-US" dirty="0"/>
              <a:t>Welcome</a:t>
            </a:r>
          </a:p>
        </p:txBody>
      </p:sp>
      <p:sp>
        <p:nvSpPr>
          <p:cNvPr id="16" name="Content Placeholder 15">
            <a:extLst>
              <a:ext uri="{FF2B5EF4-FFF2-40B4-BE49-F238E27FC236}">
                <a16:creationId xmlns:a16="http://schemas.microsoft.com/office/drawing/2014/main" id="{E88F70F9-BF03-458B-85E9-14F5321281D0}"/>
              </a:ext>
            </a:extLst>
          </p:cNvPr>
          <p:cNvSpPr>
            <a:spLocks noGrp="1"/>
          </p:cNvSpPr>
          <p:nvPr>
            <p:ph sz="half" idx="13"/>
          </p:nvPr>
        </p:nvSpPr>
        <p:spPr>
          <a:xfrm>
            <a:off x="1357597" y="2852792"/>
            <a:ext cx="4632208" cy="2786008"/>
          </a:xfrm>
        </p:spPr>
        <p:txBody>
          <a:bodyPr>
            <a:normAutofit/>
          </a:bodyPr>
          <a:lstStyle/>
          <a:p>
            <a:r>
              <a:rPr lang="en-US" dirty="0"/>
              <a:t>While we wait – Please jot down the following in the chat box:</a:t>
            </a:r>
          </a:p>
          <a:p>
            <a:pPr lvl="1"/>
            <a:r>
              <a:rPr lang="en-US" dirty="0">
                <a:solidFill>
                  <a:schemeClr val="bg1"/>
                </a:solidFill>
              </a:rPr>
              <a:t>Name</a:t>
            </a:r>
          </a:p>
          <a:p>
            <a:pPr lvl="1"/>
            <a:r>
              <a:rPr lang="en-US" dirty="0">
                <a:solidFill>
                  <a:schemeClr val="bg1"/>
                </a:solidFill>
              </a:rPr>
              <a:t>Grade/courses you teach</a:t>
            </a:r>
          </a:p>
          <a:p>
            <a:pPr lvl="1"/>
            <a:r>
              <a:rPr lang="en-US" b="0" dirty="0">
                <a:solidFill>
                  <a:schemeClr val="bg1"/>
                </a:solidFill>
                <a:effectLst/>
              </a:rPr>
              <a:t>What do you want to mentally put aside so that you can focus on this conversation?</a:t>
            </a:r>
          </a:p>
        </p:txBody>
      </p:sp>
      <p:pic>
        <p:nvPicPr>
          <p:cNvPr id="20" name="Picture Placeholder 19" descr="People with laptops">
            <a:extLst>
              <a:ext uri="{FF2B5EF4-FFF2-40B4-BE49-F238E27FC236}">
                <a16:creationId xmlns:a16="http://schemas.microsoft.com/office/drawing/2014/main" id="{207ED264-415A-4EAC-861D-E08C035154A9}"/>
              </a:ext>
            </a:extLst>
          </p:cNvPr>
          <p:cNvPicPr>
            <a:picLocks noGrp="1" noChangeAspect="1"/>
          </p:cNvPicPr>
          <p:nvPr>
            <p:ph type="pic" sz="quarter" idx="14"/>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 y="893"/>
            <a:ext cx="12188825" cy="6856214"/>
          </a:xfrm>
        </p:spPr>
      </p:pic>
    </p:spTree>
    <p:extLst>
      <p:ext uri="{BB962C8B-B14F-4D97-AF65-F5344CB8AC3E}">
        <p14:creationId xmlns:p14="http://schemas.microsoft.com/office/powerpoint/2010/main" val="9858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02916B-6862-452B-B594-C4F1F3BF6059}"/>
              </a:ext>
            </a:extLst>
          </p:cNvPr>
          <p:cNvSpPr>
            <a:spLocks noGrp="1"/>
          </p:cNvSpPr>
          <p:nvPr>
            <p:ph type="title"/>
          </p:nvPr>
        </p:nvSpPr>
        <p:spPr>
          <a:xfrm>
            <a:off x="836612" y="-1066800"/>
            <a:ext cx="10820400" cy="2819400"/>
          </a:xfrm>
        </p:spPr>
        <p:txBody>
          <a:bodyPr/>
          <a:lstStyle/>
          <a:p>
            <a:r>
              <a:rPr lang="en-US" dirty="0"/>
              <a:t>Honoring Current Context</a:t>
            </a:r>
          </a:p>
        </p:txBody>
      </p:sp>
      <p:pic>
        <p:nvPicPr>
          <p:cNvPr id="8" name="Picture 7">
            <a:extLst>
              <a:ext uri="{FF2B5EF4-FFF2-40B4-BE49-F238E27FC236}">
                <a16:creationId xmlns:a16="http://schemas.microsoft.com/office/drawing/2014/main" id="{AD09C97F-1C12-4567-99A8-781A288B7930}"/>
              </a:ext>
            </a:extLst>
          </p:cNvPr>
          <p:cNvPicPr>
            <a:picLocks noChangeAspect="1"/>
          </p:cNvPicPr>
          <p:nvPr/>
        </p:nvPicPr>
        <p:blipFill>
          <a:blip r:embed="rId2"/>
          <a:stretch>
            <a:fillRect/>
          </a:stretch>
        </p:blipFill>
        <p:spPr>
          <a:xfrm>
            <a:off x="3427412" y="1746947"/>
            <a:ext cx="4419600" cy="4485173"/>
          </a:xfrm>
          <a:prstGeom prst="rect">
            <a:avLst/>
          </a:prstGeom>
        </p:spPr>
      </p:pic>
      <p:pic>
        <p:nvPicPr>
          <p:cNvPr id="4098" name="Picture 2" descr="Don't Ignore The Elephant in The Room | by Gary Ryan Blair | Mind Munchies  | Medium">
            <a:extLst>
              <a:ext uri="{FF2B5EF4-FFF2-40B4-BE49-F238E27FC236}">
                <a16:creationId xmlns:a16="http://schemas.microsoft.com/office/drawing/2014/main" id="{A1C0159B-1A14-4BEA-964B-3986D76C2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268" y="2057400"/>
            <a:ext cx="5195887" cy="345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35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9842-5527-4046-A1B2-85C37A63069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Protocol for Interaction</a:t>
            </a:r>
          </a:p>
        </p:txBody>
      </p:sp>
      <p:sp>
        <p:nvSpPr>
          <p:cNvPr id="3" name="Content Placeholder 2">
            <a:extLst>
              <a:ext uri="{FF2B5EF4-FFF2-40B4-BE49-F238E27FC236}">
                <a16:creationId xmlns:a16="http://schemas.microsoft.com/office/drawing/2014/main" id="{62743C97-0C93-4E35-B4CC-754B42C08635}"/>
              </a:ext>
            </a:extLst>
          </p:cNvPr>
          <p:cNvSpPr>
            <a:spLocks noGrp="1"/>
          </p:cNvSpPr>
          <p:nvPr>
            <p:ph idx="1"/>
          </p:nvPr>
        </p:nvSpPr>
        <p:spPr/>
        <p:txBody>
          <a:bodyPr>
            <a:normAutofit fontScale="92500" lnSpcReduction="20000"/>
          </a:bodyPr>
          <a:lstStyle/>
          <a:p>
            <a:pPr fontAlgn="base"/>
            <a:r>
              <a:rPr lang="en-US" sz="2399" dirty="0"/>
              <a:t>Be present and participate.​</a:t>
            </a:r>
          </a:p>
          <a:p>
            <a:pPr fontAlgn="base"/>
            <a:r>
              <a:rPr lang="en-US" sz="2399" dirty="0"/>
              <a:t>Assume good intent.​</a:t>
            </a:r>
          </a:p>
          <a:p>
            <a:pPr fontAlgn="base"/>
            <a:r>
              <a:rPr lang="en-US" sz="2399" dirty="0"/>
              <a:t>Listen to understand.​</a:t>
            </a:r>
          </a:p>
          <a:p>
            <a:r>
              <a:rPr lang="en-US" sz="2399" dirty="0"/>
              <a:t>Be open to new ideas.</a:t>
            </a:r>
          </a:p>
          <a:p>
            <a:r>
              <a:rPr lang="en-US" sz="2399" dirty="0"/>
              <a:t>Be open to working outside your comfort zone.</a:t>
            </a:r>
          </a:p>
          <a:p>
            <a:pPr fontAlgn="base"/>
            <a:r>
              <a:rPr lang="en-US" sz="2399" dirty="0"/>
              <a:t>Take time to reflect.​</a:t>
            </a:r>
          </a:p>
          <a:p>
            <a:pPr fontAlgn="base"/>
            <a:r>
              <a:rPr lang="en-US" sz="2399" dirty="0"/>
              <a:t>Please keep muted unless speaking to cut down on background noise.​</a:t>
            </a:r>
          </a:p>
          <a:p>
            <a:pPr fontAlgn="base"/>
            <a:r>
              <a:rPr lang="en-US" sz="2399" dirty="0"/>
              <a:t>Use chat box to communicate any responses or technical issues.​</a:t>
            </a:r>
          </a:p>
          <a:p>
            <a:pPr fontAlgn="base"/>
            <a:r>
              <a:rPr lang="en-US" sz="2399" dirty="0"/>
              <a:t>Others…?</a:t>
            </a:r>
          </a:p>
          <a:p>
            <a:endParaRPr lang="en-US" sz="2399" dirty="0"/>
          </a:p>
          <a:p>
            <a:pPr marL="0" indent="0" fontAlgn="base">
              <a:buNone/>
            </a:pPr>
            <a:endParaRPr lang="en-US" sz="2399" dirty="0"/>
          </a:p>
          <a:p>
            <a:pPr marL="0" indent="0">
              <a:buNone/>
            </a:pPr>
            <a:endParaRPr lang="en-US" sz="2399" dirty="0"/>
          </a:p>
        </p:txBody>
      </p:sp>
      <p:pic>
        <p:nvPicPr>
          <p:cNvPr id="2050" name="Picture 2">
            <a:extLst>
              <a:ext uri="{FF2B5EF4-FFF2-40B4-BE49-F238E27FC236}">
                <a16:creationId xmlns:a16="http://schemas.microsoft.com/office/drawing/2014/main" id="{280CD289-6F9A-431B-912D-0F636D30A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093" y="1110037"/>
            <a:ext cx="4694602" cy="311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066522" y="643320"/>
            <a:ext cx="10055781" cy="1371243"/>
          </a:xfrm>
        </p:spPr>
        <p:txBody>
          <a:bodyPr vert="horz" lIns="91416" tIns="45708" rIns="91416" bIns="45708" rtlCol="0" anchor="ctr">
            <a:normAutofit/>
          </a:bodyPr>
          <a:lstStyle/>
          <a:p>
            <a:r>
              <a:rPr lang="en-US" dirty="0">
                <a:solidFill>
                  <a:schemeClr val="bg2">
                    <a:lumMod val="50000"/>
                  </a:schemeClr>
                </a:solidFill>
              </a:rPr>
              <a:t>Goals for Session</a:t>
            </a:r>
          </a:p>
        </p:txBody>
      </p:sp>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595349587"/>
              </p:ext>
            </p:extLst>
          </p:nvPr>
        </p:nvGraphicFramePr>
        <p:xfrm>
          <a:off x="685620" y="2037886"/>
          <a:ext cx="10814271" cy="3529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633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ED0B63-2E2D-4ECA-956F-63BB71F6F028}"/>
              </a:ext>
            </a:extLst>
          </p:cNvPr>
          <p:cNvSpPr>
            <a:spLocks noGrp="1"/>
          </p:cNvSpPr>
          <p:nvPr>
            <p:ph type="ctrTitle"/>
          </p:nvPr>
        </p:nvSpPr>
        <p:spPr/>
        <p:txBody>
          <a:bodyPr/>
          <a:lstStyle/>
          <a:p>
            <a:r>
              <a:rPr lang="en-US" dirty="0"/>
              <a:t>What is Social Justice?</a:t>
            </a:r>
          </a:p>
        </p:txBody>
      </p:sp>
      <p:sp>
        <p:nvSpPr>
          <p:cNvPr id="6" name="Subtitle 5">
            <a:extLst>
              <a:ext uri="{FF2B5EF4-FFF2-40B4-BE49-F238E27FC236}">
                <a16:creationId xmlns:a16="http://schemas.microsoft.com/office/drawing/2014/main" id="{8220B14C-4310-41AD-942F-A57D62A15981}"/>
              </a:ext>
            </a:extLst>
          </p:cNvPr>
          <p:cNvSpPr>
            <a:spLocks noGrp="1"/>
          </p:cNvSpPr>
          <p:nvPr>
            <p:ph type="subTitle" idx="1"/>
          </p:nvPr>
        </p:nvSpPr>
        <p:spPr/>
        <p:txBody>
          <a:bodyPr>
            <a:normAutofit lnSpcReduction="10000"/>
          </a:bodyPr>
          <a:lstStyle/>
          <a:p>
            <a:r>
              <a:rPr lang="en-US" dirty="0"/>
              <a:t>In the chat box jot down…</a:t>
            </a:r>
          </a:p>
          <a:p>
            <a:r>
              <a:rPr lang="en-US" dirty="0"/>
              <a:t>What social justice is…….</a:t>
            </a:r>
          </a:p>
          <a:p>
            <a:r>
              <a:rPr lang="en-US" dirty="0"/>
              <a:t>What social justice is not……</a:t>
            </a:r>
          </a:p>
        </p:txBody>
      </p:sp>
    </p:spTree>
    <p:extLst>
      <p:ext uri="{BB962C8B-B14F-4D97-AF65-F5344CB8AC3E}">
        <p14:creationId xmlns:p14="http://schemas.microsoft.com/office/powerpoint/2010/main" val="292494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40C0-CEE9-48B5-98CD-4249ECBB9181}"/>
              </a:ext>
            </a:extLst>
          </p:cNvPr>
          <p:cNvSpPr>
            <a:spLocks noGrp="1"/>
          </p:cNvSpPr>
          <p:nvPr>
            <p:ph type="title"/>
          </p:nvPr>
        </p:nvSpPr>
        <p:spPr/>
        <p:txBody>
          <a:bodyPr/>
          <a:lstStyle/>
          <a:p>
            <a:r>
              <a:rPr lang="en-US" dirty="0"/>
              <a:t>Defining Social Justice</a:t>
            </a:r>
          </a:p>
        </p:txBody>
      </p:sp>
      <p:sp>
        <p:nvSpPr>
          <p:cNvPr id="3" name="Content Placeholder 2">
            <a:extLst>
              <a:ext uri="{FF2B5EF4-FFF2-40B4-BE49-F238E27FC236}">
                <a16:creationId xmlns:a16="http://schemas.microsoft.com/office/drawing/2014/main" id="{E4085C07-AB11-4A4B-8A8A-18BC26D1ACEC}"/>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0" i="0" dirty="0">
                <a:solidFill>
                  <a:srgbClr val="2C2F33"/>
                </a:solidFill>
                <a:effectLst/>
                <a:latin typeface="Noto Sans"/>
              </a:rPr>
              <a:t>“Social justice may be broadly understood as the fair and compassionate distribution of the fruits of economic growth.”</a:t>
            </a:r>
            <a:br>
              <a:rPr lang="en-US" b="0" i="0" dirty="0">
                <a:solidFill>
                  <a:srgbClr val="2C2F33"/>
                </a:solidFill>
                <a:effectLst/>
                <a:latin typeface="Noto Sans"/>
              </a:rPr>
            </a:br>
            <a:r>
              <a:rPr lang="en-US" b="1" i="0" u="none" strike="noStrike" dirty="0">
                <a:solidFill>
                  <a:srgbClr val="1769A7"/>
                </a:solidFill>
                <a:effectLst/>
                <a:latin typeface="Noto Sans"/>
                <a:hlinkClick r:id="rId3"/>
              </a:rPr>
              <a:t>United Nations</a:t>
            </a:r>
            <a:endParaRPr lang="en-US" b="0" i="0" dirty="0">
              <a:solidFill>
                <a:srgbClr val="2C2F33"/>
              </a:solidFill>
              <a:effectLst/>
              <a:latin typeface="Noto Sans"/>
            </a:endParaRPr>
          </a:p>
          <a:p>
            <a:pPr algn="l">
              <a:buFont typeface="Arial" panose="020B0604020202020204" pitchFamily="34" charset="0"/>
              <a:buChar char="•"/>
            </a:pPr>
            <a:r>
              <a:rPr lang="en-US" b="0" i="0" dirty="0">
                <a:solidFill>
                  <a:srgbClr val="2C2F33"/>
                </a:solidFill>
                <a:effectLst/>
                <a:latin typeface="Noto Sans"/>
              </a:rPr>
              <a:t>“Social justice is the view that everyone deserves equal economic, political and social rights and opportunities. Social workers aim to open the doors of access and opportunity for everyone, particularly those in greatest need.”</a:t>
            </a:r>
            <a:br>
              <a:rPr lang="en-US" b="0" i="0" dirty="0">
                <a:solidFill>
                  <a:srgbClr val="2C2F33"/>
                </a:solidFill>
                <a:effectLst/>
                <a:latin typeface="Noto Sans"/>
              </a:rPr>
            </a:br>
            <a:r>
              <a:rPr lang="en-US" b="1" i="0" u="none" strike="noStrike" dirty="0">
                <a:solidFill>
                  <a:srgbClr val="1769A7"/>
                </a:solidFill>
                <a:effectLst/>
                <a:latin typeface="Noto Sans"/>
                <a:hlinkClick r:id="rId4"/>
              </a:rPr>
              <a:t>National Association of Social Workers</a:t>
            </a:r>
            <a:endParaRPr lang="en-US" b="0" i="0" dirty="0">
              <a:solidFill>
                <a:srgbClr val="2C2F33"/>
              </a:solidFill>
              <a:effectLst/>
              <a:latin typeface="Noto Sans"/>
            </a:endParaRPr>
          </a:p>
          <a:p>
            <a:pPr algn="l">
              <a:buFont typeface="Arial" panose="020B0604020202020204" pitchFamily="34" charset="0"/>
              <a:buChar char="•"/>
            </a:pPr>
            <a:r>
              <a:rPr lang="en-US" b="0" i="0" dirty="0">
                <a:solidFill>
                  <a:srgbClr val="2C2F33"/>
                </a:solidFill>
                <a:effectLst/>
                <a:latin typeface="Noto Sans"/>
              </a:rPr>
              <a:t>“Social justice encompasses economic justice. Social justice is the virtue which guides us in creating those organized human interactions we call institutions. In turn, social institutions, when justly organized, provide us with access to what is good for the person, both individually and in our associations with others. Social justice also imposes on each of us a personal responsibility to work with others to design and continually perfect our institutions as tools for personal and social development.”</a:t>
            </a:r>
            <a:br>
              <a:rPr lang="en-US" b="0" i="0" dirty="0">
                <a:solidFill>
                  <a:srgbClr val="2C2F33"/>
                </a:solidFill>
                <a:effectLst/>
                <a:latin typeface="Noto Sans"/>
              </a:rPr>
            </a:br>
            <a:r>
              <a:rPr lang="en-US" b="1" i="0" u="none" strike="noStrike" dirty="0">
                <a:solidFill>
                  <a:srgbClr val="1769A7"/>
                </a:solidFill>
                <a:effectLst/>
                <a:latin typeface="Noto Sans"/>
                <a:hlinkClick r:id="rId5"/>
              </a:rPr>
              <a:t>Center for Economic and Social Justice</a:t>
            </a:r>
            <a:endParaRPr lang="en-US" b="1" i="0" u="none" strike="noStrike" dirty="0">
              <a:solidFill>
                <a:srgbClr val="1769A7"/>
              </a:solidFill>
              <a:effectLst/>
              <a:latin typeface="Noto Sans"/>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Social justice education is both a process and goal (Bell, 1997), and educators have a long history advocating its importance as a means to address inequalities related to race, immigration, and women’s rights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Crocco</a:t>
            </a:r>
            <a:r>
              <a:rPr lang="en-US" sz="2000" dirty="0">
                <a:effectLst/>
                <a:latin typeface="Calibri" panose="020F0502020204030204" pitchFamily="34" charset="0"/>
                <a:ea typeface="Calibri" panose="020F0502020204030204" pitchFamily="34" charset="0"/>
                <a:cs typeface="Times New Roman" panose="02020603050405020304" pitchFamily="18" charset="0"/>
              </a:rPr>
              <a:t> &amp; Davis, 2002; Evans, 2004; Stanley, 2005; Watkins, 1993). </a:t>
            </a:r>
          </a:p>
          <a:p>
            <a:pPr algn="l">
              <a:buFont typeface="Arial" panose="020B0604020202020204" pitchFamily="34" charset="0"/>
              <a:buChar char="•"/>
            </a:pPr>
            <a:endParaRPr lang="en-US" b="0" i="0" dirty="0">
              <a:solidFill>
                <a:srgbClr val="2C2F33"/>
              </a:solidFill>
              <a:effectLst/>
              <a:latin typeface="Noto Sans"/>
            </a:endParaRPr>
          </a:p>
          <a:p>
            <a:endParaRPr lang="en-US" dirty="0"/>
          </a:p>
        </p:txBody>
      </p:sp>
    </p:spTree>
    <p:extLst>
      <p:ext uri="{BB962C8B-B14F-4D97-AF65-F5344CB8AC3E}">
        <p14:creationId xmlns:p14="http://schemas.microsoft.com/office/powerpoint/2010/main" val="331556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ometric design templat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eometric design slides.potx" id="{F67263A8-1AB1-4C27-90C5-8DFF5AB0A457}" vid="{97C8510C-5076-4DB0-83F7-452F3E0654AF}"/>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2387</Words>
  <Application>Microsoft Office PowerPoint</Application>
  <PresentationFormat>Custom</PresentationFormat>
  <Paragraphs>197</Paragraphs>
  <Slides>34</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Calibri Light</vt:lpstr>
      <vt:lpstr>Courier New</vt:lpstr>
      <vt:lpstr>Garamond</vt:lpstr>
      <vt:lpstr>Lato</vt:lpstr>
      <vt:lpstr>Noto Sans</vt:lpstr>
      <vt:lpstr>Palatino Linotype</vt:lpstr>
      <vt:lpstr>Symbol</vt:lpstr>
      <vt:lpstr>Times New Roman</vt:lpstr>
      <vt:lpstr>Geometric design template</vt:lpstr>
      <vt:lpstr>Social Justice and Social Studies</vt:lpstr>
      <vt:lpstr>While We Wait…</vt:lpstr>
      <vt:lpstr>It is imperative that we maintain hope even when the harshness of reality may suggest the opposite.</vt:lpstr>
      <vt:lpstr>Welcome</vt:lpstr>
      <vt:lpstr>Honoring Current Context</vt:lpstr>
      <vt:lpstr>Protocol for Interaction</vt:lpstr>
      <vt:lpstr>Goals for Session</vt:lpstr>
      <vt:lpstr>What is Social Justice?</vt:lpstr>
      <vt:lpstr>Defining Social Justice</vt:lpstr>
      <vt:lpstr>Connecting Social Justice and Social Studies</vt:lpstr>
      <vt:lpstr>Key Elements of Teaching for Social Justice</vt:lpstr>
      <vt:lpstr>PowerPoint Presentation</vt:lpstr>
      <vt:lpstr>Teaching Tolerance Standards</vt:lpstr>
      <vt:lpstr>Where is this supported in your standards?</vt:lpstr>
      <vt:lpstr>Connections to Maine Learning Results for Social Studies</vt:lpstr>
      <vt:lpstr>What Does it Mean to Be Proficient in Social Studies</vt:lpstr>
      <vt:lpstr>Guiding Principles</vt:lpstr>
      <vt:lpstr>Skills</vt:lpstr>
      <vt:lpstr>Key Ideas</vt:lpstr>
      <vt:lpstr>Enduring Themes</vt:lpstr>
      <vt:lpstr>Entry Points</vt:lpstr>
      <vt:lpstr>PowerPoint Presentation</vt:lpstr>
      <vt:lpstr>Content</vt:lpstr>
      <vt:lpstr>PowerPoint Presentation</vt:lpstr>
      <vt:lpstr>Pedagogy</vt:lpstr>
      <vt:lpstr>PowerPoint Presentation</vt:lpstr>
      <vt:lpstr>PowerPoint Presentation</vt:lpstr>
      <vt:lpstr>Practice</vt:lpstr>
      <vt:lpstr>PowerPoint Presentation</vt:lpstr>
      <vt:lpstr>Resources</vt:lpstr>
      <vt:lpstr>Previous Presentations</vt:lpstr>
      <vt:lpstr>PowerPoint Presentation</vt:lpstr>
      <vt:lpstr>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and Social Studies</dc:title>
  <dc:creator>Ratway, Beth</dc:creator>
  <cp:lastModifiedBy>Schmidt, Joe</cp:lastModifiedBy>
  <cp:revision>15</cp:revision>
  <dcterms:created xsi:type="dcterms:W3CDTF">2020-10-20T01:07:01Z</dcterms:created>
  <dcterms:modified xsi:type="dcterms:W3CDTF">2020-10-20T21:54:46Z</dcterms:modified>
</cp:coreProperties>
</file>