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1.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12.xml" ContentType="application/vnd.openxmlformats-officedocument.presentationml.notesSlide+xml"/>
  <Override PartName="/ppt/notesSlides/notesSlide19.xml" ContentType="application/vnd.openxmlformats-officedocument.presentationml.notesSlide+xml"/>
  <Override PartName="/ppt/notesSlides/notesSlide30.xml" ContentType="application/vnd.openxmlformats-officedocument.presentationml.notesSlide+xml"/>
  <Override PartName="/ppt/notesSlides/notesSlide8.xml" ContentType="application/vnd.openxmlformats-officedocument.presentationml.notesSlide+xml"/>
  <Override PartName="/ppt/notesSlides/notesSlide13.xml" ContentType="application/vnd.openxmlformats-officedocument.presentationml.notesSlide+xml"/>
  <Override PartName="/ppt/notesSlides/notesSlide17.xml" ContentType="application/vnd.openxmlformats-officedocument.presentationml.notesSlide+xml"/>
  <Override PartName="/ppt/notesSlides/notesSlide3.xml" ContentType="application/vnd.openxmlformats-officedocument.presentationml.notesSlide+xml"/>
  <Override PartName="/ppt/notesSlides/notesSlide16.xml" ContentType="application/vnd.openxmlformats-officedocument.presentationml.notesSlide+xml"/>
  <Override PartName="/ppt/notesSlides/notesSlide4.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8.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6" r:id="rId1"/>
  </p:sldMasterIdLst>
  <p:notesMasterIdLst>
    <p:notesMasterId r:id="rId32"/>
  </p:notesMasterIdLst>
  <p:handoutMasterIdLst>
    <p:handoutMasterId r:id="rId33"/>
  </p:handoutMasterIdLst>
  <p:sldIdLst>
    <p:sldId id="256" r:id="rId2"/>
    <p:sldId id="507" r:id="rId3"/>
    <p:sldId id="558" r:id="rId4"/>
    <p:sldId id="343" r:id="rId5"/>
    <p:sldId id="508" r:id="rId6"/>
    <p:sldId id="524" r:id="rId7"/>
    <p:sldId id="510" r:id="rId8"/>
    <p:sldId id="525" r:id="rId9"/>
    <p:sldId id="565" r:id="rId10"/>
    <p:sldId id="557" r:id="rId11"/>
    <p:sldId id="527" r:id="rId12"/>
    <p:sldId id="506" r:id="rId13"/>
    <p:sldId id="519" r:id="rId14"/>
    <p:sldId id="511" r:id="rId15"/>
    <p:sldId id="517" r:id="rId16"/>
    <p:sldId id="518" r:id="rId17"/>
    <p:sldId id="520" r:id="rId18"/>
    <p:sldId id="292" r:id="rId19"/>
    <p:sldId id="564" r:id="rId20"/>
    <p:sldId id="543" r:id="rId21"/>
    <p:sldId id="562" r:id="rId22"/>
    <p:sldId id="563" r:id="rId23"/>
    <p:sldId id="551" r:id="rId24"/>
    <p:sldId id="531" r:id="rId25"/>
    <p:sldId id="559" r:id="rId26"/>
    <p:sldId id="560" r:id="rId27"/>
    <p:sldId id="545" r:id="rId28"/>
    <p:sldId id="539" r:id="rId29"/>
    <p:sldId id="278" r:id="rId30"/>
    <p:sldId id="269" r:id="rId31"/>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12321"/>
    <a:srgbClr val="503D00"/>
    <a:srgbClr val="682A2A"/>
    <a:srgbClr val="28541C"/>
    <a:srgbClr val="602322"/>
    <a:srgbClr val="274F73"/>
    <a:srgbClr val="FFFF00"/>
    <a:srgbClr val="FFFFFF"/>
    <a:srgbClr val="E7F4FF"/>
    <a:srgbClr val="BEC4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808" autoAdjust="0"/>
  </p:normalViewPr>
  <p:slideViewPr>
    <p:cSldViewPr>
      <p:cViewPr varScale="1">
        <p:scale>
          <a:sx n="97" d="100"/>
          <a:sy n="97" d="100"/>
        </p:scale>
        <p:origin x="562" y="82"/>
      </p:cViewPr>
      <p:guideLst>
        <p:guide orient="horz" pos="2160"/>
        <p:guide pos="3840"/>
      </p:guideLst>
    </p:cSldViewPr>
  </p:slideViewPr>
  <p:notesTextViewPr>
    <p:cViewPr>
      <p:scale>
        <a:sx n="1" d="1"/>
        <a:sy n="1" d="1"/>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8440CA-D24F-ADAF-BD8B-6988249AB493}"/>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C80E9B6-9CA1-6BFC-8E78-4F789AF4C0E5}"/>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endParaRPr lang="en-US" dirty="0"/>
          </a:p>
        </p:txBody>
      </p:sp>
      <p:sp>
        <p:nvSpPr>
          <p:cNvPr id="4" name="Footer Placeholder 3">
            <a:extLst>
              <a:ext uri="{FF2B5EF4-FFF2-40B4-BE49-F238E27FC236}">
                <a16:creationId xmlns:a16="http://schemas.microsoft.com/office/drawing/2014/main" id="{01DD0FC9-3DB9-8299-CFB2-5155DBA43A0C}"/>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A2A4E97-D582-A9CF-5D0A-C4C3A3E1A668}"/>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776B373A-E662-47FB-83DC-AA6B8260D2BA}" type="slidenum">
              <a:rPr lang="en-US" smtClean="0"/>
              <a:t>‹#›</a:t>
            </a:fld>
            <a:endParaRPr lang="en-US" dirty="0"/>
          </a:p>
        </p:txBody>
      </p:sp>
    </p:spTree>
    <p:extLst>
      <p:ext uri="{BB962C8B-B14F-4D97-AF65-F5344CB8AC3E}">
        <p14:creationId xmlns:p14="http://schemas.microsoft.com/office/powerpoint/2010/main" val="149960385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endParaRPr lang="en-US" dirty="0"/>
          </a:p>
        </p:txBody>
      </p:sp>
      <p:sp>
        <p:nvSpPr>
          <p:cNvPr id="3" name="Date Placeholder 2"/>
          <p:cNvSpPr>
            <a:spLocks noGrp="1"/>
          </p:cNvSpPr>
          <p:nvPr>
            <p:ph type="dt" idx="1"/>
          </p:nvPr>
        </p:nvSpPr>
        <p:spPr>
          <a:xfrm>
            <a:off x="4142962" y="1"/>
            <a:ext cx="3170583" cy="482027"/>
          </a:xfrm>
          <a:prstGeom prst="rect">
            <a:avLst/>
          </a:prstGeom>
        </p:spPr>
        <p:txBody>
          <a:bodyPr vert="horz" lIns="94851" tIns="47425" rIns="94851" bIns="47425"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4851" tIns="47425" rIns="94851" bIns="47425" rtlCol="0" anchor="ctr"/>
          <a:lstStyle/>
          <a:p>
            <a:endParaRPr lang="en-US" dirty="0"/>
          </a:p>
        </p:txBody>
      </p:sp>
      <p:sp>
        <p:nvSpPr>
          <p:cNvPr id="5" name="Notes Placeholder 4"/>
          <p:cNvSpPr>
            <a:spLocks noGrp="1"/>
          </p:cNvSpPr>
          <p:nvPr>
            <p:ph type="body" sz="quarter" idx="3"/>
          </p:nvPr>
        </p:nvSpPr>
        <p:spPr>
          <a:xfrm>
            <a:off x="732183" y="4620250"/>
            <a:ext cx="5850835" cy="3780800"/>
          </a:xfrm>
          <a:prstGeom prst="rect">
            <a:avLst/>
          </a:prstGeom>
        </p:spPr>
        <p:txBody>
          <a:bodyPr vert="horz" lIns="94851" tIns="47425" rIns="94851" bIns="4742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173"/>
            <a:ext cx="3170583" cy="482027"/>
          </a:xfrm>
          <a:prstGeom prst="rect">
            <a:avLst/>
          </a:prstGeom>
        </p:spPr>
        <p:txBody>
          <a:bodyPr vert="horz" lIns="94851" tIns="47425" rIns="94851" bIns="47425"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2962" y="9119173"/>
            <a:ext cx="3170583" cy="482027"/>
          </a:xfrm>
          <a:prstGeom prst="rect">
            <a:avLst/>
          </a:prstGeom>
        </p:spPr>
        <p:txBody>
          <a:bodyPr vert="horz" lIns="94851" tIns="47425" rIns="94851" bIns="47425" rtlCol="0" anchor="b"/>
          <a:lstStyle>
            <a:lvl1pPr algn="r">
              <a:defRPr sz="1200"/>
            </a:lvl1pPr>
          </a:lstStyle>
          <a:p>
            <a:fld id="{A3CAC017-613D-4020-8E9B-235ECD497315}" type="slidenum">
              <a:rPr lang="en-US" smtClean="0"/>
              <a:t>‹#›</a:t>
            </a:fld>
            <a:endParaRPr lang="en-US" dirty="0"/>
          </a:p>
        </p:txBody>
      </p:sp>
    </p:spTree>
    <p:extLst>
      <p:ext uri="{BB962C8B-B14F-4D97-AF65-F5344CB8AC3E}">
        <p14:creationId xmlns:p14="http://schemas.microsoft.com/office/powerpoint/2010/main" val="365731683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CAC017-613D-4020-8E9B-235ECD497315}" type="slidenum">
              <a:rPr lang="en-US" smtClean="0"/>
              <a:t>1</a:t>
            </a:fld>
            <a:endParaRPr lang="en-US" dirty="0"/>
          </a:p>
        </p:txBody>
      </p:sp>
      <p:sp>
        <p:nvSpPr>
          <p:cNvPr id="5" name="Date Placeholder 4">
            <a:extLst>
              <a:ext uri="{FF2B5EF4-FFF2-40B4-BE49-F238E27FC236}">
                <a16:creationId xmlns:a16="http://schemas.microsoft.com/office/drawing/2014/main" id="{1BC93CF5-58E8-4F13-91E5-8D4764D3BAF9}"/>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4215031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dirty="0"/>
          </a:p>
        </p:txBody>
      </p:sp>
      <p:sp>
        <p:nvSpPr>
          <p:cNvPr id="5" name="Slide Number Placeholder 4"/>
          <p:cNvSpPr>
            <a:spLocks noGrp="1"/>
          </p:cNvSpPr>
          <p:nvPr>
            <p:ph type="sldNum" sz="quarter" idx="5"/>
          </p:nvPr>
        </p:nvSpPr>
        <p:spPr/>
        <p:txBody>
          <a:bodyPr/>
          <a:lstStyle/>
          <a:p>
            <a:fld id="{A3CAC017-613D-4020-8E9B-235ECD497315}" type="slidenum">
              <a:rPr lang="en-US" smtClean="0"/>
              <a:t>10</a:t>
            </a:fld>
            <a:endParaRPr lang="en-US" dirty="0"/>
          </a:p>
        </p:txBody>
      </p:sp>
    </p:spTree>
    <p:extLst>
      <p:ext uri="{BB962C8B-B14F-4D97-AF65-F5344CB8AC3E}">
        <p14:creationId xmlns:p14="http://schemas.microsoft.com/office/powerpoint/2010/main" val="2082257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dirty="0"/>
          </a:p>
        </p:txBody>
      </p:sp>
      <p:sp>
        <p:nvSpPr>
          <p:cNvPr id="5" name="Slide Number Placeholder 4"/>
          <p:cNvSpPr>
            <a:spLocks noGrp="1"/>
          </p:cNvSpPr>
          <p:nvPr>
            <p:ph type="sldNum" sz="quarter" idx="5"/>
          </p:nvPr>
        </p:nvSpPr>
        <p:spPr/>
        <p:txBody>
          <a:bodyPr/>
          <a:lstStyle/>
          <a:p>
            <a:fld id="{A3CAC017-613D-4020-8E9B-235ECD497315}" type="slidenum">
              <a:rPr lang="en-US" smtClean="0"/>
              <a:t>11</a:t>
            </a:fld>
            <a:endParaRPr lang="en-US" dirty="0"/>
          </a:p>
        </p:txBody>
      </p:sp>
    </p:spTree>
    <p:extLst>
      <p:ext uri="{BB962C8B-B14F-4D97-AF65-F5344CB8AC3E}">
        <p14:creationId xmlns:p14="http://schemas.microsoft.com/office/powerpoint/2010/main" val="361787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dirty="0"/>
          </a:p>
        </p:txBody>
      </p:sp>
      <p:sp>
        <p:nvSpPr>
          <p:cNvPr id="5" name="Slide Number Placeholder 4"/>
          <p:cNvSpPr>
            <a:spLocks noGrp="1"/>
          </p:cNvSpPr>
          <p:nvPr>
            <p:ph type="sldNum" sz="quarter" idx="5"/>
          </p:nvPr>
        </p:nvSpPr>
        <p:spPr/>
        <p:txBody>
          <a:bodyPr/>
          <a:lstStyle/>
          <a:p>
            <a:fld id="{A3CAC017-613D-4020-8E9B-235ECD497315}" type="slidenum">
              <a:rPr lang="en-US" smtClean="0"/>
              <a:t>12</a:t>
            </a:fld>
            <a:endParaRPr lang="en-US" dirty="0"/>
          </a:p>
        </p:txBody>
      </p:sp>
    </p:spTree>
    <p:extLst>
      <p:ext uri="{BB962C8B-B14F-4D97-AF65-F5344CB8AC3E}">
        <p14:creationId xmlns:p14="http://schemas.microsoft.com/office/powerpoint/2010/main" val="1579503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dirty="0"/>
          </a:p>
        </p:txBody>
      </p:sp>
      <p:sp>
        <p:nvSpPr>
          <p:cNvPr id="5" name="Slide Number Placeholder 4"/>
          <p:cNvSpPr>
            <a:spLocks noGrp="1"/>
          </p:cNvSpPr>
          <p:nvPr>
            <p:ph type="sldNum" sz="quarter" idx="5"/>
          </p:nvPr>
        </p:nvSpPr>
        <p:spPr/>
        <p:txBody>
          <a:bodyPr/>
          <a:lstStyle/>
          <a:p>
            <a:fld id="{A3CAC017-613D-4020-8E9B-235ECD497315}" type="slidenum">
              <a:rPr lang="en-US" smtClean="0"/>
              <a:t>13</a:t>
            </a:fld>
            <a:endParaRPr lang="en-US" dirty="0"/>
          </a:p>
        </p:txBody>
      </p:sp>
    </p:spTree>
    <p:extLst>
      <p:ext uri="{BB962C8B-B14F-4D97-AF65-F5344CB8AC3E}">
        <p14:creationId xmlns:p14="http://schemas.microsoft.com/office/powerpoint/2010/main" val="2175210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tabLst>
                <a:tab pos="228600" algn="l"/>
              </a:tabLst>
            </a:pPr>
            <a:endParaRPr lang="en-US" dirty="0"/>
          </a:p>
        </p:txBody>
      </p:sp>
      <p:sp>
        <p:nvSpPr>
          <p:cNvPr id="4" name="Date Placeholder 3"/>
          <p:cNvSpPr>
            <a:spLocks noGrp="1"/>
          </p:cNvSpPr>
          <p:nvPr>
            <p:ph type="dt" idx="1"/>
          </p:nvPr>
        </p:nvSpPr>
        <p:spPr/>
        <p:txBody>
          <a:bodyPr/>
          <a:lstStyle/>
          <a:p>
            <a:endParaRPr lang="en-US" dirty="0"/>
          </a:p>
        </p:txBody>
      </p:sp>
      <p:sp>
        <p:nvSpPr>
          <p:cNvPr id="5" name="Slide Number Placeholder 4"/>
          <p:cNvSpPr>
            <a:spLocks noGrp="1"/>
          </p:cNvSpPr>
          <p:nvPr>
            <p:ph type="sldNum" sz="quarter" idx="5"/>
          </p:nvPr>
        </p:nvSpPr>
        <p:spPr/>
        <p:txBody>
          <a:bodyPr/>
          <a:lstStyle/>
          <a:p>
            <a:fld id="{A3CAC017-613D-4020-8E9B-235ECD497315}" type="slidenum">
              <a:rPr lang="en-US" smtClean="0"/>
              <a:t>14</a:t>
            </a:fld>
            <a:endParaRPr lang="en-US" dirty="0"/>
          </a:p>
        </p:txBody>
      </p:sp>
    </p:spTree>
    <p:extLst>
      <p:ext uri="{BB962C8B-B14F-4D97-AF65-F5344CB8AC3E}">
        <p14:creationId xmlns:p14="http://schemas.microsoft.com/office/powerpoint/2010/main" val="2082257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dirty="0"/>
          </a:p>
        </p:txBody>
      </p:sp>
      <p:sp>
        <p:nvSpPr>
          <p:cNvPr id="5" name="Slide Number Placeholder 4"/>
          <p:cNvSpPr>
            <a:spLocks noGrp="1"/>
          </p:cNvSpPr>
          <p:nvPr>
            <p:ph type="sldNum" sz="quarter" idx="5"/>
          </p:nvPr>
        </p:nvSpPr>
        <p:spPr/>
        <p:txBody>
          <a:bodyPr/>
          <a:lstStyle/>
          <a:p>
            <a:fld id="{A3CAC017-613D-4020-8E9B-235ECD497315}" type="slidenum">
              <a:rPr lang="en-US" smtClean="0"/>
              <a:t>15</a:t>
            </a:fld>
            <a:endParaRPr lang="en-US" dirty="0"/>
          </a:p>
        </p:txBody>
      </p:sp>
    </p:spTree>
    <p:extLst>
      <p:ext uri="{BB962C8B-B14F-4D97-AF65-F5344CB8AC3E}">
        <p14:creationId xmlns:p14="http://schemas.microsoft.com/office/powerpoint/2010/main" val="4207867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a:lnSpc>
                <a:spcPct val="107000"/>
              </a:lnSpc>
              <a:spcBef>
                <a:spcPts val="0"/>
              </a:spcBef>
              <a:spcAft>
                <a:spcPts val="800"/>
              </a:spcAft>
              <a:tabLst>
                <a:tab pos="57150" algn="l"/>
                <a:tab pos="857250" algn="l"/>
              </a:tabLst>
            </a:pPr>
            <a:endParaRPr lang="en-US" dirty="0"/>
          </a:p>
        </p:txBody>
      </p:sp>
      <p:sp>
        <p:nvSpPr>
          <p:cNvPr id="4" name="Date Placeholder 3"/>
          <p:cNvSpPr>
            <a:spLocks noGrp="1"/>
          </p:cNvSpPr>
          <p:nvPr>
            <p:ph type="dt" idx="1"/>
          </p:nvPr>
        </p:nvSpPr>
        <p:spPr/>
        <p:txBody>
          <a:bodyPr/>
          <a:lstStyle/>
          <a:p>
            <a:endParaRPr lang="en-US" dirty="0"/>
          </a:p>
        </p:txBody>
      </p:sp>
      <p:sp>
        <p:nvSpPr>
          <p:cNvPr id="5" name="Slide Number Placeholder 4"/>
          <p:cNvSpPr>
            <a:spLocks noGrp="1"/>
          </p:cNvSpPr>
          <p:nvPr>
            <p:ph type="sldNum" sz="quarter" idx="5"/>
          </p:nvPr>
        </p:nvSpPr>
        <p:spPr/>
        <p:txBody>
          <a:bodyPr/>
          <a:lstStyle/>
          <a:p>
            <a:fld id="{A3CAC017-613D-4020-8E9B-235ECD497315}" type="slidenum">
              <a:rPr lang="en-US" smtClean="0"/>
              <a:t>16</a:t>
            </a:fld>
            <a:endParaRPr lang="en-US" dirty="0"/>
          </a:p>
        </p:txBody>
      </p:sp>
    </p:spTree>
    <p:extLst>
      <p:ext uri="{BB962C8B-B14F-4D97-AF65-F5344CB8AC3E}">
        <p14:creationId xmlns:p14="http://schemas.microsoft.com/office/powerpoint/2010/main" val="2291166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dirty="0"/>
          </a:p>
        </p:txBody>
      </p:sp>
      <p:sp>
        <p:nvSpPr>
          <p:cNvPr id="5" name="Slide Number Placeholder 4"/>
          <p:cNvSpPr>
            <a:spLocks noGrp="1"/>
          </p:cNvSpPr>
          <p:nvPr>
            <p:ph type="sldNum" sz="quarter" idx="5"/>
          </p:nvPr>
        </p:nvSpPr>
        <p:spPr/>
        <p:txBody>
          <a:bodyPr/>
          <a:lstStyle/>
          <a:p>
            <a:fld id="{A3CAC017-613D-4020-8E9B-235ECD497315}" type="slidenum">
              <a:rPr lang="en-US" smtClean="0"/>
              <a:t>17</a:t>
            </a:fld>
            <a:endParaRPr lang="en-US" dirty="0"/>
          </a:p>
        </p:txBody>
      </p:sp>
    </p:spTree>
    <p:extLst>
      <p:ext uri="{BB962C8B-B14F-4D97-AF65-F5344CB8AC3E}">
        <p14:creationId xmlns:p14="http://schemas.microsoft.com/office/powerpoint/2010/main" val="3512565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A577C7BC-E6A3-4235-A1D7-9DDE63333990}" type="slidenum">
              <a:rPr lang="en-US" smtClean="0"/>
              <a:t>18</a:t>
            </a:fld>
            <a:endParaRPr lang="en-US" dirty="0"/>
          </a:p>
        </p:txBody>
      </p:sp>
      <p:sp>
        <p:nvSpPr>
          <p:cNvPr id="5" name="Date Placeholder 4">
            <a:extLst>
              <a:ext uri="{FF2B5EF4-FFF2-40B4-BE49-F238E27FC236}">
                <a16:creationId xmlns:a16="http://schemas.microsoft.com/office/drawing/2014/main" id="{DD01C543-2325-5632-051E-FB4B4A758921}"/>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851990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B8323-86D0-2CAC-502A-51731C2B7E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AA6585-94DC-693E-CA39-11FE4BD2DA74}"/>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26BDC915-B704-ECCA-C609-428DCC66E2CB}"/>
              </a:ext>
            </a:extLst>
          </p:cNvPr>
          <p:cNvSpPr>
            <a:spLocks noGrp="1"/>
          </p:cNvSpPr>
          <p:nvPr>
            <p:ph type="body" idx="1"/>
          </p:nvPr>
        </p:nvSpPr>
        <p:spPr/>
        <p:txBody>
          <a:bodyPr/>
          <a:lstStyle/>
          <a:p>
            <a:pPr marL="0" marR="0">
              <a:lnSpc>
                <a:spcPct val="107000"/>
              </a:lnSpc>
              <a:spcBef>
                <a:spcPts val="0"/>
              </a:spcBef>
              <a:spcAft>
                <a:spcPts val="800"/>
              </a:spcAft>
            </a:pPr>
            <a:endParaRPr lang="en-US" dirty="0"/>
          </a:p>
        </p:txBody>
      </p:sp>
      <p:sp>
        <p:nvSpPr>
          <p:cNvPr id="4" name="Slide Number Placeholder 3">
            <a:extLst>
              <a:ext uri="{FF2B5EF4-FFF2-40B4-BE49-F238E27FC236}">
                <a16:creationId xmlns:a16="http://schemas.microsoft.com/office/drawing/2014/main" id="{E6319169-D59B-EDE1-0432-9ECAD3BFD50A}"/>
              </a:ext>
            </a:extLst>
          </p:cNvPr>
          <p:cNvSpPr>
            <a:spLocks noGrp="1"/>
          </p:cNvSpPr>
          <p:nvPr>
            <p:ph type="sldNum" sz="quarter" idx="5"/>
          </p:nvPr>
        </p:nvSpPr>
        <p:spPr/>
        <p:txBody>
          <a:bodyPr/>
          <a:lstStyle/>
          <a:p>
            <a:fld id="{A577C7BC-E6A3-4235-A1D7-9DDE63333990}" type="slidenum">
              <a:rPr lang="en-US" smtClean="0"/>
              <a:t>19</a:t>
            </a:fld>
            <a:endParaRPr lang="en-US" dirty="0"/>
          </a:p>
        </p:txBody>
      </p:sp>
      <p:sp>
        <p:nvSpPr>
          <p:cNvPr id="5" name="Date Placeholder 4">
            <a:extLst>
              <a:ext uri="{FF2B5EF4-FFF2-40B4-BE49-F238E27FC236}">
                <a16:creationId xmlns:a16="http://schemas.microsoft.com/office/drawing/2014/main" id="{ACF86FA2-4C1C-59F5-ABED-EF8ABB6BD3E2}"/>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33990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dirty="0"/>
          </a:p>
        </p:txBody>
      </p:sp>
      <p:sp>
        <p:nvSpPr>
          <p:cNvPr id="5" name="Slide Number Placeholder 4"/>
          <p:cNvSpPr>
            <a:spLocks noGrp="1"/>
          </p:cNvSpPr>
          <p:nvPr>
            <p:ph type="sldNum" sz="quarter" idx="5"/>
          </p:nvPr>
        </p:nvSpPr>
        <p:spPr/>
        <p:txBody>
          <a:bodyPr/>
          <a:lstStyle/>
          <a:p>
            <a:fld id="{A3CAC017-613D-4020-8E9B-235ECD497315}" type="slidenum">
              <a:rPr lang="en-US" smtClean="0"/>
              <a:t>2</a:t>
            </a:fld>
            <a:endParaRPr lang="en-US" dirty="0"/>
          </a:p>
        </p:txBody>
      </p:sp>
    </p:spTree>
    <p:extLst>
      <p:ext uri="{BB962C8B-B14F-4D97-AF65-F5344CB8AC3E}">
        <p14:creationId xmlns:p14="http://schemas.microsoft.com/office/powerpoint/2010/main" val="42069912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77C7BC-E6A3-4235-A1D7-9DDE63333990}" type="slidenum">
              <a:rPr lang="en-US" smtClean="0"/>
              <a:t>20</a:t>
            </a:fld>
            <a:endParaRPr lang="en-US" dirty="0"/>
          </a:p>
        </p:txBody>
      </p:sp>
      <p:sp>
        <p:nvSpPr>
          <p:cNvPr id="5" name="Date Placeholder 4">
            <a:extLst>
              <a:ext uri="{FF2B5EF4-FFF2-40B4-BE49-F238E27FC236}">
                <a16:creationId xmlns:a16="http://schemas.microsoft.com/office/drawing/2014/main" id="{C21561AD-8A86-B8D8-8344-ECABEEB22D26}"/>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8466480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E32C7-D4B8-F644-FFB3-D1FCAA790E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DB130B-BA3C-0245-F1EE-AD894D8A79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D5DB54-5667-EE83-467A-0C39C26E5061}"/>
              </a:ext>
            </a:extLst>
          </p:cNvPr>
          <p:cNvSpPr>
            <a:spLocks noGrp="1"/>
          </p:cNvSpPr>
          <p:nvPr>
            <p:ph type="body" idx="1"/>
          </p:nvPr>
        </p:nvSpPr>
        <p:spPr/>
        <p:txBody>
          <a:bodyPr/>
          <a:lstStyle/>
          <a:p>
            <a:pPr marL="0" marR="0">
              <a:lnSpc>
                <a:spcPct val="107000"/>
              </a:lnSpc>
              <a:spcBef>
                <a:spcPts val="0"/>
              </a:spcBef>
              <a:spcAft>
                <a:spcPts val="800"/>
              </a:spcAft>
            </a:pPr>
            <a:endParaRPr lang="en-US" dirty="0"/>
          </a:p>
        </p:txBody>
      </p:sp>
      <p:sp>
        <p:nvSpPr>
          <p:cNvPr id="4" name="Date Placeholder 3">
            <a:extLst>
              <a:ext uri="{FF2B5EF4-FFF2-40B4-BE49-F238E27FC236}">
                <a16:creationId xmlns:a16="http://schemas.microsoft.com/office/drawing/2014/main" id="{DF522E05-2974-538D-AEC5-B63DE4701EE4}"/>
              </a:ext>
            </a:extLst>
          </p:cNvPr>
          <p:cNvSpPr>
            <a:spLocks noGrp="1"/>
          </p:cNvSpPr>
          <p:nvPr>
            <p:ph type="dt" idx="1"/>
          </p:nvPr>
        </p:nvSpPr>
        <p:spPr/>
        <p:txBody>
          <a:bodyPr/>
          <a:lstStyle/>
          <a:p>
            <a:endParaRPr lang="en-US" dirty="0"/>
          </a:p>
        </p:txBody>
      </p:sp>
      <p:sp>
        <p:nvSpPr>
          <p:cNvPr id="5" name="Slide Number Placeholder 4">
            <a:extLst>
              <a:ext uri="{FF2B5EF4-FFF2-40B4-BE49-F238E27FC236}">
                <a16:creationId xmlns:a16="http://schemas.microsoft.com/office/drawing/2014/main" id="{F33A2939-453F-C288-8438-11F11D04CA54}"/>
              </a:ext>
            </a:extLst>
          </p:cNvPr>
          <p:cNvSpPr>
            <a:spLocks noGrp="1"/>
          </p:cNvSpPr>
          <p:nvPr>
            <p:ph type="sldNum" sz="quarter" idx="5"/>
          </p:nvPr>
        </p:nvSpPr>
        <p:spPr/>
        <p:txBody>
          <a:bodyPr/>
          <a:lstStyle/>
          <a:p>
            <a:fld id="{A3CAC017-613D-4020-8E9B-235ECD497315}" type="slidenum">
              <a:rPr lang="en-US" smtClean="0"/>
              <a:t>21</a:t>
            </a:fld>
            <a:endParaRPr lang="en-US" dirty="0"/>
          </a:p>
        </p:txBody>
      </p:sp>
    </p:spTree>
    <p:extLst>
      <p:ext uri="{BB962C8B-B14F-4D97-AF65-F5344CB8AC3E}">
        <p14:creationId xmlns:p14="http://schemas.microsoft.com/office/powerpoint/2010/main" val="13704495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F616E-F56E-1489-E0FE-CBA00FC2EC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172A9F-A552-4076-3E0A-88C8CAFA8F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DEC8B4-F6C3-5731-0D11-5088FE660916}"/>
              </a:ext>
            </a:extLst>
          </p:cNvPr>
          <p:cNvSpPr>
            <a:spLocks noGrp="1"/>
          </p:cNvSpPr>
          <p:nvPr>
            <p:ph type="body" idx="1"/>
          </p:nvPr>
        </p:nvSpPr>
        <p:spPr/>
        <p:txBody>
          <a:bodyPr/>
          <a:lstStyle/>
          <a:p>
            <a:pPr marL="0" marR="0">
              <a:lnSpc>
                <a:spcPct val="107000"/>
              </a:lnSpc>
              <a:spcBef>
                <a:spcPts val="0"/>
              </a:spcBef>
              <a:spcAft>
                <a:spcPts val="800"/>
              </a:spcAft>
            </a:pPr>
            <a:endParaRPr lang="en-US" dirty="0"/>
          </a:p>
        </p:txBody>
      </p:sp>
      <p:sp>
        <p:nvSpPr>
          <p:cNvPr id="4" name="Date Placeholder 3">
            <a:extLst>
              <a:ext uri="{FF2B5EF4-FFF2-40B4-BE49-F238E27FC236}">
                <a16:creationId xmlns:a16="http://schemas.microsoft.com/office/drawing/2014/main" id="{9F6E2E36-240E-4186-AE52-1712A1F14AA6}"/>
              </a:ext>
            </a:extLst>
          </p:cNvPr>
          <p:cNvSpPr>
            <a:spLocks noGrp="1"/>
          </p:cNvSpPr>
          <p:nvPr>
            <p:ph type="dt" idx="1"/>
          </p:nvPr>
        </p:nvSpPr>
        <p:spPr/>
        <p:txBody>
          <a:bodyPr/>
          <a:lstStyle/>
          <a:p>
            <a:endParaRPr lang="en-US" dirty="0"/>
          </a:p>
        </p:txBody>
      </p:sp>
      <p:sp>
        <p:nvSpPr>
          <p:cNvPr id="5" name="Slide Number Placeholder 4">
            <a:extLst>
              <a:ext uri="{FF2B5EF4-FFF2-40B4-BE49-F238E27FC236}">
                <a16:creationId xmlns:a16="http://schemas.microsoft.com/office/drawing/2014/main" id="{607E3B13-8BE1-0998-BF8E-A7145EB14D54}"/>
              </a:ext>
            </a:extLst>
          </p:cNvPr>
          <p:cNvSpPr>
            <a:spLocks noGrp="1"/>
          </p:cNvSpPr>
          <p:nvPr>
            <p:ph type="sldNum" sz="quarter" idx="5"/>
          </p:nvPr>
        </p:nvSpPr>
        <p:spPr/>
        <p:txBody>
          <a:bodyPr/>
          <a:lstStyle/>
          <a:p>
            <a:fld id="{A3CAC017-613D-4020-8E9B-235ECD497315}" type="slidenum">
              <a:rPr lang="en-US" smtClean="0"/>
              <a:t>22</a:t>
            </a:fld>
            <a:endParaRPr lang="en-US" dirty="0"/>
          </a:p>
        </p:txBody>
      </p:sp>
    </p:spTree>
    <p:extLst>
      <p:ext uri="{BB962C8B-B14F-4D97-AF65-F5344CB8AC3E}">
        <p14:creationId xmlns:p14="http://schemas.microsoft.com/office/powerpoint/2010/main" val="374327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77C7BC-E6A3-4235-A1D7-9DDE63333990}" type="slidenum">
              <a:rPr lang="en-US" smtClean="0"/>
              <a:t>23</a:t>
            </a:fld>
            <a:endParaRPr lang="en-US" dirty="0"/>
          </a:p>
        </p:txBody>
      </p:sp>
      <p:sp>
        <p:nvSpPr>
          <p:cNvPr id="5" name="Date Placeholder 4">
            <a:extLst>
              <a:ext uri="{FF2B5EF4-FFF2-40B4-BE49-F238E27FC236}">
                <a16:creationId xmlns:a16="http://schemas.microsoft.com/office/drawing/2014/main" id="{C21561AD-8A86-B8D8-8344-ECABEEB22D26}"/>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40632409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77C7BC-E6A3-4235-A1D7-9DDE63333990}" type="slidenum">
              <a:rPr lang="en-US" smtClean="0"/>
              <a:t>24</a:t>
            </a:fld>
            <a:endParaRPr lang="en-US" dirty="0"/>
          </a:p>
        </p:txBody>
      </p:sp>
      <p:sp>
        <p:nvSpPr>
          <p:cNvPr id="5" name="Date Placeholder 4">
            <a:extLst>
              <a:ext uri="{FF2B5EF4-FFF2-40B4-BE49-F238E27FC236}">
                <a16:creationId xmlns:a16="http://schemas.microsoft.com/office/drawing/2014/main" id="{441157D9-39A3-00C5-6945-D64288005A8C}"/>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434261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E1D4C-A8FE-CC22-8C2E-DDCCAF486A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4B124C-EA31-667F-2CE0-0E7D21F09F54}"/>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EE7A7221-18F4-8F65-7459-4540C9765D6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240BF8-C7D0-8298-0E8D-D4978CECEA87}"/>
              </a:ext>
            </a:extLst>
          </p:cNvPr>
          <p:cNvSpPr>
            <a:spLocks noGrp="1"/>
          </p:cNvSpPr>
          <p:nvPr>
            <p:ph type="sldNum" sz="quarter" idx="5"/>
          </p:nvPr>
        </p:nvSpPr>
        <p:spPr/>
        <p:txBody>
          <a:bodyPr/>
          <a:lstStyle/>
          <a:p>
            <a:fld id="{A577C7BC-E6A3-4235-A1D7-9DDE63333990}" type="slidenum">
              <a:rPr lang="en-US" smtClean="0"/>
              <a:t>25</a:t>
            </a:fld>
            <a:endParaRPr lang="en-US" dirty="0"/>
          </a:p>
        </p:txBody>
      </p:sp>
      <p:sp>
        <p:nvSpPr>
          <p:cNvPr id="5" name="Date Placeholder 4">
            <a:extLst>
              <a:ext uri="{FF2B5EF4-FFF2-40B4-BE49-F238E27FC236}">
                <a16:creationId xmlns:a16="http://schemas.microsoft.com/office/drawing/2014/main" id="{C7E61C28-FF02-FFC9-9316-7E9453983DCD}"/>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14491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A0714-1A70-0379-4FAA-A1196CC965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61746D-C3DB-24E3-D1D8-5E5390F45C4C}"/>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CD1282FB-229B-058B-1B27-6F9AE23731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798ED7-D59D-CFC2-E18A-8CECB79D5BCC}"/>
              </a:ext>
            </a:extLst>
          </p:cNvPr>
          <p:cNvSpPr>
            <a:spLocks noGrp="1"/>
          </p:cNvSpPr>
          <p:nvPr>
            <p:ph type="sldNum" sz="quarter" idx="5"/>
          </p:nvPr>
        </p:nvSpPr>
        <p:spPr/>
        <p:txBody>
          <a:bodyPr/>
          <a:lstStyle/>
          <a:p>
            <a:fld id="{A577C7BC-E6A3-4235-A1D7-9DDE63333990}" type="slidenum">
              <a:rPr lang="en-US" smtClean="0"/>
              <a:t>26</a:t>
            </a:fld>
            <a:endParaRPr lang="en-US" dirty="0"/>
          </a:p>
        </p:txBody>
      </p:sp>
      <p:sp>
        <p:nvSpPr>
          <p:cNvPr id="5" name="Date Placeholder 4">
            <a:extLst>
              <a:ext uri="{FF2B5EF4-FFF2-40B4-BE49-F238E27FC236}">
                <a16:creationId xmlns:a16="http://schemas.microsoft.com/office/drawing/2014/main" id="{57E3E98A-740A-DAF5-CD21-D0310E8B2927}"/>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3901696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77C7BC-E6A3-4235-A1D7-9DDE63333990}" type="slidenum">
              <a:rPr lang="en-US" smtClean="0"/>
              <a:t>27</a:t>
            </a:fld>
            <a:endParaRPr lang="en-US" dirty="0"/>
          </a:p>
        </p:txBody>
      </p:sp>
      <p:sp>
        <p:nvSpPr>
          <p:cNvPr id="5" name="Date Placeholder 4">
            <a:extLst>
              <a:ext uri="{FF2B5EF4-FFF2-40B4-BE49-F238E27FC236}">
                <a16:creationId xmlns:a16="http://schemas.microsoft.com/office/drawing/2014/main" id="{315B758D-D30B-5505-1FE5-31597A928EBB}"/>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8629476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77C7BC-E6A3-4235-A1D7-9DDE63333990}" type="slidenum">
              <a:rPr lang="en-US" smtClean="0"/>
              <a:t>28</a:t>
            </a:fld>
            <a:endParaRPr lang="en-US" dirty="0"/>
          </a:p>
        </p:txBody>
      </p:sp>
      <p:sp>
        <p:nvSpPr>
          <p:cNvPr id="5" name="Date Placeholder 4">
            <a:extLst>
              <a:ext uri="{FF2B5EF4-FFF2-40B4-BE49-F238E27FC236}">
                <a16:creationId xmlns:a16="http://schemas.microsoft.com/office/drawing/2014/main" id="{0CAE12AB-ADB3-C902-AA1C-1CC066BA0DB4}"/>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94644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endParaRPr lang="en-US" dirty="0"/>
          </a:p>
        </p:txBody>
      </p:sp>
      <p:sp>
        <p:nvSpPr>
          <p:cNvPr id="5" name="Slide Number Placeholder 4"/>
          <p:cNvSpPr>
            <a:spLocks noGrp="1"/>
          </p:cNvSpPr>
          <p:nvPr>
            <p:ph type="sldNum" sz="quarter" idx="5"/>
          </p:nvPr>
        </p:nvSpPr>
        <p:spPr/>
        <p:txBody>
          <a:bodyPr/>
          <a:lstStyle/>
          <a:p>
            <a:fld id="{A3CAC017-613D-4020-8E9B-235ECD497315}" type="slidenum">
              <a:rPr lang="en-US" smtClean="0"/>
              <a:t>29</a:t>
            </a:fld>
            <a:endParaRPr lang="en-US" dirty="0"/>
          </a:p>
        </p:txBody>
      </p:sp>
    </p:spTree>
    <p:extLst>
      <p:ext uri="{BB962C8B-B14F-4D97-AF65-F5344CB8AC3E}">
        <p14:creationId xmlns:p14="http://schemas.microsoft.com/office/powerpoint/2010/main" val="2718581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dirty="0"/>
          </a:p>
        </p:txBody>
      </p:sp>
      <p:sp>
        <p:nvSpPr>
          <p:cNvPr id="5" name="Slide Number Placeholder 4"/>
          <p:cNvSpPr>
            <a:spLocks noGrp="1"/>
          </p:cNvSpPr>
          <p:nvPr>
            <p:ph type="sldNum" sz="quarter" idx="5"/>
          </p:nvPr>
        </p:nvSpPr>
        <p:spPr/>
        <p:txBody>
          <a:bodyPr/>
          <a:lstStyle/>
          <a:p>
            <a:fld id="{A3CAC017-613D-4020-8E9B-235ECD497315}" type="slidenum">
              <a:rPr lang="en-US" smtClean="0"/>
              <a:t>3</a:t>
            </a:fld>
            <a:endParaRPr lang="en-US" dirty="0"/>
          </a:p>
        </p:txBody>
      </p:sp>
    </p:spTree>
    <p:extLst>
      <p:ext uri="{BB962C8B-B14F-4D97-AF65-F5344CB8AC3E}">
        <p14:creationId xmlns:p14="http://schemas.microsoft.com/office/powerpoint/2010/main" val="29457850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endParaRPr lang="en-US" dirty="0"/>
          </a:p>
        </p:txBody>
      </p:sp>
      <p:sp>
        <p:nvSpPr>
          <p:cNvPr id="5" name="Slide Number Placeholder 4"/>
          <p:cNvSpPr>
            <a:spLocks noGrp="1"/>
          </p:cNvSpPr>
          <p:nvPr>
            <p:ph type="sldNum" sz="quarter" idx="5"/>
          </p:nvPr>
        </p:nvSpPr>
        <p:spPr/>
        <p:txBody>
          <a:bodyPr/>
          <a:lstStyle/>
          <a:p>
            <a:fld id="{A3CAC017-613D-4020-8E9B-235ECD497315}" type="slidenum">
              <a:rPr lang="en-US" smtClean="0"/>
              <a:t>30</a:t>
            </a:fld>
            <a:endParaRPr lang="en-US" dirty="0"/>
          </a:p>
        </p:txBody>
      </p:sp>
    </p:spTree>
    <p:extLst>
      <p:ext uri="{BB962C8B-B14F-4D97-AF65-F5344CB8AC3E}">
        <p14:creationId xmlns:p14="http://schemas.microsoft.com/office/powerpoint/2010/main" val="4089631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dirty="0"/>
          </a:p>
        </p:txBody>
      </p:sp>
      <p:sp>
        <p:nvSpPr>
          <p:cNvPr id="4" name="Date Placeholder 3"/>
          <p:cNvSpPr>
            <a:spLocks noGrp="1"/>
          </p:cNvSpPr>
          <p:nvPr>
            <p:ph type="dt" idx="1"/>
          </p:nvPr>
        </p:nvSpPr>
        <p:spPr/>
        <p:txBody>
          <a:bodyPr/>
          <a:lstStyle/>
          <a:p>
            <a:endParaRPr lang="en-US" dirty="0"/>
          </a:p>
        </p:txBody>
      </p:sp>
      <p:sp>
        <p:nvSpPr>
          <p:cNvPr id="5" name="Slide Number Placeholder 4"/>
          <p:cNvSpPr>
            <a:spLocks noGrp="1"/>
          </p:cNvSpPr>
          <p:nvPr>
            <p:ph type="sldNum" sz="quarter" idx="5"/>
          </p:nvPr>
        </p:nvSpPr>
        <p:spPr/>
        <p:txBody>
          <a:bodyPr/>
          <a:lstStyle/>
          <a:p>
            <a:fld id="{A3CAC017-613D-4020-8E9B-235ECD497315}" type="slidenum">
              <a:rPr lang="en-US" smtClean="0"/>
              <a:t>4</a:t>
            </a:fld>
            <a:endParaRPr lang="en-US" dirty="0"/>
          </a:p>
        </p:txBody>
      </p:sp>
    </p:spTree>
    <p:extLst>
      <p:ext uri="{BB962C8B-B14F-4D97-AF65-F5344CB8AC3E}">
        <p14:creationId xmlns:p14="http://schemas.microsoft.com/office/powerpoint/2010/main" val="1260588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dirty="0"/>
          </a:p>
        </p:txBody>
      </p:sp>
      <p:sp>
        <p:nvSpPr>
          <p:cNvPr id="5" name="Slide Number Placeholder 4"/>
          <p:cNvSpPr>
            <a:spLocks noGrp="1"/>
          </p:cNvSpPr>
          <p:nvPr>
            <p:ph type="sldNum" sz="quarter" idx="5"/>
          </p:nvPr>
        </p:nvSpPr>
        <p:spPr/>
        <p:txBody>
          <a:bodyPr/>
          <a:lstStyle/>
          <a:p>
            <a:fld id="{A3CAC017-613D-4020-8E9B-235ECD497315}" type="slidenum">
              <a:rPr lang="en-US" smtClean="0"/>
              <a:t>5</a:t>
            </a:fld>
            <a:endParaRPr lang="en-US" dirty="0"/>
          </a:p>
        </p:txBody>
      </p:sp>
    </p:spTree>
    <p:extLst>
      <p:ext uri="{BB962C8B-B14F-4D97-AF65-F5344CB8AC3E}">
        <p14:creationId xmlns:p14="http://schemas.microsoft.com/office/powerpoint/2010/main" val="275205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dirty="0"/>
          </a:p>
        </p:txBody>
      </p:sp>
      <p:sp>
        <p:nvSpPr>
          <p:cNvPr id="5" name="Slide Number Placeholder 4"/>
          <p:cNvSpPr>
            <a:spLocks noGrp="1"/>
          </p:cNvSpPr>
          <p:nvPr>
            <p:ph type="sldNum" sz="quarter" idx="5"/>
          </p:nvPr>
        </p:nvSpPr>
        <p:spPr/>
        <p:txBody>
          <a:bodyPr/>
          <a:lstStyle/>
          <a:p>
            <a:fld id="{A3CAC017-613D-4020-8E9B-235ECD497315}" type="slidenum">
              <a:rPr lang="en-US" smtClean="0"/>
              <a:t>6</a:t>
            </a:fld>
            <a:endParaRPr lang="en-US" dirty="0"/>
          </a:p>
        </p:txBody>
      </p:sp>
    </p:spTree>
    <p:extLst>
      <p:ext uri="{BB962C8B-B14F-4D97-AF65-F5344CB8AC3E}">
        <p14:creationId xmlns:p14="http://schemas.microsoft.com/office/powerpoint/2010/main" val="1219481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dirty="0"/>
          </a:p>
        </p:txBody>
      </p:sp>
      <p:sp>
        <p:nvSpPr>
          <p:cNvPr id="5" name="Slide Number Placeholder 4"/>
          <p:cNvSpPr>
            <a:spLocks noGrp="1"/>
          </p:cNvSpPr>
          <p:nvPr>
            <p:ph type="sldNum" sz="quarter" idx="5"/>
          </p:nvPr>
        </p:nvSpPr>
        <p:spPr/>
        <p:txBody>
          <a:bodyPr/>
          <a:lstStyle/>
          <a:p>
            <a:fld id="{A3CAC017-613D-4020-8E9B-235ECD497315}" type="slidenum">
              <a:rPr lang="en-US" smtClean="0"/>
              <a:t>7</a:t>
            </a:fld>
            <a:endParaRPr lang="en-US" dirty="0"/>
          </a:p>
        </p:txBody>
      </p:sp>
    </p:spTree>
    <p:extLst>
      <p:ext uri="{BB962C8B-B14F-4D97-AF65-F5344CB8AC3E}">
        <p14:creationId xmlns:p14="http://schemas.microsoft.com/office/powerpoint/2010/main" val="2252966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dirty="0"/>
          </a:p>
        </p:txBody>
      </p:sp>
      <p:sp>
        <p:nvSpPr>
          <p:cNvPr id="5" name="Slide Number Placeholder 4"/>
          <p:cNvSpPr>
            <a:spLocks noGrp="1"/>
          </p:cNvSpPr>
          <p:nvPr>
            <p:ph type="sldNum" sz="quarter" idx="5"/>
          </p:nvPr>
        </p:nvSpPr>
        <p:spPr/>
        <p:txBody>
          <a:bodyPr/>
          <a:lstStyle/>
          <a:p>
            <a:fld id="{A3CAC017-613D-4020-8E9B-235ECD497315}" type="slidenum">
              <a:rPr lang="en-US" smtClean="0"/>
              <a:t>8</a:t>
            </a:fld>
            <a:endParaRPr lang="en-US" dirty="0"/>
          </a:p>
        </p:txBody>
      </p:sp>
    </p:spTree>
    <p:extLst>
      <p:ext uri="{BB962C8B-B14F-4D97-AF65-F5344CB8AC3E}">
        <p14:creationId xmlns:p14="http://schemas.microsoft.com/office/powerpoint/2010/main" val="3637147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A3CE4-5C01-AE50-FFAE-1B8A3F65CD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2E5C6D-45BB-AB98-4CC2-D10107016A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86409A-B0B0-43B1-934B-7C6441F8A08F}"/>
              </a:ext>
            </a:extLst>
          </p:cNvPr>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821DD284-F34D-8771-2565-D29A4EC129DC}"/>
              </a:ext>
            </a:extLst>
          </p:cNvPr>
          <p:cNvSpPr>
            <a:spLocks noGrp="1"/>
          </p:cNvSpPr>
          <p:nvPr>
            <p:ph type="dt" idx="1"/>
          </p:nvPr>
        </p:nvSpPr>
        <p:spPr/>
        <p:txBody>
          <a:bodyPr/>
          <a:lstStyle/>
          <a:p>
            <a:endParaRPr lang="en-US" dirty="0"/>
          </a:p>
        </p:txBody>
      </p:sp>
      <p:sp>
        <p:nvSpPr>
          <p:cNvPr id="5" name="Slide Number Placeholder 4">
            <a:extLst>
              <a:ext uri="{FF2B5EF4-FFF2-40B4-BE49-F238E27FC236}">
                <a16:creationId xmlns:a16="http://schemas.microsoft.com/office/drawing/2014/main" id="{91583414-F0B1-4422-ACC0-8CCE31DF783A}"/>
              </a:ext>
            </a:extLst>
          </p:cNvPr>
          <p:cNvSpPr>
            <a:spLocks noGrp="1"/>
          </p:cNvSpPr>
          <p:nvPr>
            <p:ph type="sldNum" sz="quarter" idx="5"/>
          </p:nvPr>
        </p:nvSpPr>
        <p:spPr/>
        <p:txBody>
          <a:bodyPr/>
          <a:lstStyle/>
          <a:p>
            <a:fld id="{A3CAC017-613D-4020-8E9B-235ECD497315}" type="slidenum">
              <a:rPr lang="en-US" smtClean="0"/>
              <a:t>9</a:t>
            </a:fld>
            <a:endParaRPr lang="en-US" dirty="0"/>
          </a:p>
        </p:txBody>
      </p:sp>
    </p:spTree>
    <p:extLst>
      <p:ext uri="{BB962C8B-B14F-4D97-AF65-F5344CB8AC3E}">
        <p14:creationId xmlns:p14="http://schemas.microsoft.com/office/powerpoint/2010/main" val="2293917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488335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49490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16155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13711"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20050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670693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D8C01C7-5B90-FD45-8AC5-3F15FDFF56CE}"/>
              </a:ext>
            </a:extLst>
          </p:cNvPr>
          <p:cNvSpPr/>
          <p:nvPr/>
        </p:nvSpPr>
        <p:spPr>
          <a:xfrm>
            <a:off x="0" y="0"/>
            <a:ext cx="12192000" cy="6858000"/>
          </a:xfrm>
          <a:prstGeom prst="rect">
            <a:avLst/>
          </a:prstGeom>
          <a:noFill/>
          <a:ln w="57150">
            <a:solidFill>
              <a:srgbClr val="182B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555505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2444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FDDD3-E1BE-99EA-638F-E2C82BA7E28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08601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D8F4B-0A43-0EE8-F8F1-28A319BA8EF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15914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F9F18482-2F80-394F-46D8-A0ED8AF4A4F8}"/>
              </a:ext>
            </a:extLst>
          </p:cNvPr>
          <p:cNvSpPr/>
          <p:nvPr/>
        </p:nvSpPr>
        <p:spPr>
          <a:xfrm>
            <a:off x="0" y="0"/>
            <a:ext cx="12192000" cy="6858000"/>
          </a:xfrm>
          <a:prstGeom prst="rect">
            <a:avLst/>
          </a:prstGeom>
          <a:noFill/>
          <a:ln w="53975" cap="rnd" cmpd="sng">
            <a:solidFill>
              <a:schemeClr val="accent1">
                <a:lumMod val="50000"/>
              </a:schemeClr>
            </a:solidFill>
            <a:miter lim="800000"/>
            <a:extLst>
              <a:ext uri="{C807C97D-BFC1-408E-A445-0C87EB9F89A2}">
                <ask:lineSketchStyleProps xmlns:ask="http://schemas.microsoft.com/office/drawing/2018/sketchyshapes" sd="1219033472">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extrusionOk="0">
                        <a:moveTo>
                          <a:pt x="0" y="0"/>
                        </a:moveTo>
                        <a:cubicBezTo>
                          <a:pt x="2613657" y="118645"/>
                          <a:pt x="5770383" y="116012"/>
                          <a:pt x="9144000" y="0"/>
                        </a:cubicBezTo>
                        <a:cubicBezTo>
                          <a:pt x="9011118" y="1167935"/>
                          <a:pt x="9228951" y="5720177"/>
                          <a:pt x="9144000" y="6858000"/>
                        </a:cubicBezTo>
                        <a:cubicBezTo>
                          <a:pt x="5690229" y="6992600"/>
                          <a:pt x="3865307" y="6700804"/>
                          <a:pt x="0" y="6858000"/>
                        </a:cubicBezTo>
                        <a:cubicBezTo>
                          <a:pt x="-20187" y="5183322"/>
                          <a:pt x="-152480" y="857129"/>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12">
            <a:extLst>
              <a:ext uri="{FF2B5EF4-FFF2-40B4-BE49-F238E27FC236}">
                <a16:creationId xmlns:a16="http://schemas.microsoft.com/office/drawing/2014/main" id="{C6581C2C-BE33-6900-6601-AB31A67F2D64}"/>
              </a:ext>
            </a:extLst>
          </p:cNvPr>
          <p:cNvPicPr>
            <a:picLocks noChangeAspect="1"/>
          </p:cNvPicPr>
          <p:nvPr userDrawn="1"/>
        </p:nvPicPr>
        <p:blipFill>
          <a:blip r:embed="rId11"/>
          <a:stretch>
            <a:fillRect/>
          </a:stretch>
        </p:blipFill>
        <p:spPr>
          <a:xfrm>
            <a:off x="10932524" y="5815534"/>
            <a:ext cx="1121761" cy="585267"/>
          </a:xfrm>
          <a:prstGeom prst="rect">
            <a:avLst/>
          </a:prstGeom>
        </p:spPr>
      </p:pic>
      <p:sp>
        <p:nvSpPr>
          <p:cNvPr id="19" name="Rectangle 18">
            <a:extLst>
              <a:ext uri="{FF2B5EF4-FFF2-40B4-BE49-F238E27FC236}">
                <a16:creationId xmlns:a16="http://schemas.microsoft.com/office/drawing/2014/main" id="{3F54B2B2-331C-AAE8-0DAD-4DC7AF0EB719}"/>
              </a:ext>
            </a:extLst>
          </p:cNvPr>
          <p:cNvSpPr/>
          <p:nvPr userDrawn="1"/>
        </p:nvSpPr>
        <p:spPr>
          <a:xfrm>
            <a:off x="0" y="6535737"/>
            <a:ext cx="12192000" cy="304800"/>
          </a:xfrm>
          <a:prstGeom prst="rect">
            <a:avLst/>
          </a:prstGeom>
          <a:solidFill>
            <a:schemeClr val="accent1">
              <a:lumMod val="50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TextBox 16">
            <a:extLst>
              <a:ext uri="{FF2B5EF4-FFF2-40B4-BE49-F238E27FC236}">
                <a16:creationId xmlns:a16="http://schemas.microsoft.com/office/drawing/2014/main" id="{C787339D-27A2-0223-41D9-A4E3961F21CE}"/>
              </a:ext>
            </a:extLst>
          </p:cNvPr>
          <p:cNvSpPr txBox="1"/>
          <p:nvPr userDrawn="1"/>
        </p:nvSpPr>
        <p:spPr>
          <a:xfrm>
            <a:off x="5791200" y="6553201"/>
            <a:ext cx="6132576" cy="276999"/>
          </a:xfrm>
          <a:prstGeom prst="rect">
            <a:avLst/>
          </a:prstGeom>
          <a:noFill/>
        </p:spPr>
        <p:txBody>
          <a:bodyPr wrap="square">
            <a:spAutoFit/>
          </a:bodyPr>
          <a:lstStyle/>
          <a:p>
            <a:pPr algn="r"/>
            <a:fld id="{9E113F32-3E6D-4F9A-A773-66183D9F62AD}" type="slidenum">
              <a:rPr lang="en-ID" sz="1200" smtClean="0">
                <a:ln>
                  <a:solidFill>
                    <a:schemeClr val="bg1"/>
                  </a:solidFill>
                </a:ln>
                <a:solidFill>
                  <a:schemeClr val="bg1"/>
                </a:solidFill>
              </a:rPr>
              <a:pPr algn="r"/>
              <a:t>‹#›</a:t>
            </a:fld>
            <a:endParaRPr lang="en-US" sz="1800" dirty="0">
              <a:ln>
                <a:solidFill>
                  <a:schemeClr val="bg1"/>
                </a:solidFill>
              </a:ln>
              <a:solidFill>
                <a:schemeClr val="bg1"/>
              </a:solidFill>
            </a:endParaRPr>
          </a:p>
        </p:txBody>
      </p:sp>
    </p:spTree>
    <p:extLst>
      <p:ext uri="{BB962C8B-B14F-4D97-AF65-F5344CB8AC3E}">
        <p14:creationId xmlns:p14="http://schemas.microsoft.com/office/powerpoint/2010/main" val="22263794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54" r:id="rId3"/>
    <p:sldLayoutId id="2147483720" r:id="rId4"/>
    <p:sldLayoutId id="2147483722" r:id="rId5"/>
    <p:sldLayoutId id="2147483723" r:id="rId6"/>
    <p:sldLayoutId id="2147483748" r:id="rId7"/>
    <p:sldLayoutId id="2147483755" r:id="rId8"/>
    <p:sldLayoutId id="2147483756" r:id="rId9"/>
  </p:sldLayoutIdLst>
  <p:hf sldNum="0" hdr="0" ftr="0" dt="0"/>
  <p:txStyles>
    <p:titleStyle>
      <a:lvl1pPr algn="l" defTabSz="685800" rtl="0" eaLnBrk="1" latinLnBrk="0" hangingPunct="1">
        <a:lnSpc>
          <a:spcPct val="90000"/>
        </a:lnSpc>
        <a:spcBef>
          <a:spcPct val="0"/>
        </a:spcBef>
        <a:buNone/>
        <a:defRPr sz="3300" b="1" i="0" kern="1200">
          <a:solidFill>
            <a:schemeClr val="tx1"/>
          </a:solidFill>
          <a:latin typeface="Montserrat Bold" pitchFamily="2" charset="77"/>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Calibri Regular"/>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Calibri Regular"/>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alibri Regular"/>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alibri Regular"/>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alibri Regular"/>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maine.gov/doe/data-reporting/collection/helpdesk/resources/synergy_instruction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s://www.maine.gov/doe/sites/maine.gov.doe/files/inline-files/DATA%20-%20FY26%20Economic%20Status%20Form%20-%203.25.25.docx"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12.xml.rels><?xml version="1.0" encoding="UTF-8" standalone="yes"?>
<Relationships xmlns="http://schemas.openxmlformats.org/package/2006/relationships"><Relationship Id="rId3" Type="http://schemas.openxmlformats.org/officeDocument/2006/relationships/hyperlink" Target="https://neo.maine.gov/DOE/NEO/eps/public/ed279.asp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1.png"/><Relationship Id="rId7" Type="http://schemas.openxmlformats.org/officeDocument/2006/relationships/hyperlink" Target="https://www.youtube.com/watch?v=6FOhCsreWHQ"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10" Type="http://schemas.openxmlformats.org/officeDocument/2006/relationships/hyperlink" Target="mailto:Cheryl.Brackett@maine.gov" TargetMode="External"/><Relationship Id="rId4" Type="http://schemas.openxmlformats.org/officeDocument/2006/relationships/image" Target="../media/image42.jpeg"/><Relationship Id="rId9" Type="http://schemas.openxmlformats.org/officeDocument/2006/relationships/image" Target="../media/image46.jpe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hyperlink" Target="https://www.mainelegislature.org/legis/statutes/20-A/title20-Ach606-Bsec0.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hyperlink" Target="http://www.mainelegislature.org/legis/statutes/20-A/title20-Ach222sec0.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jpeg"/><Relationship Id="rId7" Type="http://schemas.openxmlformats.org/officeDocument/2006/relationships/image" Target="../media/image56.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8.png"/><Relationship Id="rId7" Type="http://schemas.openxmlformats.org/officeDocument/2006/relationships/image" Target="../media/image5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2.jpeg"/></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2.jpeg"/></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jpeg"/></Relationships>
</file>

<file path=ppt/slides/_rels/slide2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2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www.pexels.com/photo/above-advice-audit-business-60510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www.maine.gov/doe/funding/reports/propertytaxbill" TargetMode="External"/><Relationship Id="rId13" Type="http://schemas.openxmlformats.org/officeDocument/2006/relationships/image" Target="../media/image69.png"/><Relationship Id="rId3" Type="http://schemas.openxmlformats.org/officeDocument/2006/relationships/hyperlink" Target="https://www.maine.gov/doe/funding/gpa/eps" TargetMode="External"/><Relationship Id="rId7" Type="http://schemas.openxmlformats.org/officeDocument/2006/relationships/hyperlink" Target="https://www.maine.gov/doe/funding/reports" TargetMode="External"/><Relationship Id="rId12" Type="http://schemas.openxmlformats.org/officeDocument/2006/relationships/hyperlink" Target="https://www.maine.gov/doe/funding/reports/expenditure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www.maine.gov/doe/" TargetMode="External"/><Relationship Id="rId11" Type="http://schemas.openxmlformats.org/officeDocument/2006/relationships/image" Target="../media/image68.png"/><Relationship Id="rId5" Type="http://schemas.openxmlformats.org/officeDocument/2006/relationships/hyperlink" Target="http://www.mainelegislature.org/legis/statutes/20-A/title20-Ach606-Bsec0.html" TargetMode="External"/><Relationship Id="rId10" Type="http://schemas.openxmlformats.org/officeDocument/2006/relationships/hyperlink" Target="https://www.maine.gov/doe/funding/reports/budget" TargetMode="External"/><Relationship Id="rId4" Type="http://schemas.openxmlformats.org/officeDocument/2006/relationships/hyperlink" Target="https://neo.maine.gov/DOE/NEO/eps/public/ed279.aspx" TargetMode="External"/><Relationship Id="rId9" Type="http://schemas.openxmlformats.org/officeDocument/2006/relationships/image" Target="../media/image67.png"/><Relationship Id="rId14" Type="http://schemas.openxmlformats.org/officeDocument/2006/relationships/image" Target="../media/image70.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www.mainelegislature.org/legis/statutes/20-A/title20-Ach222sec0.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mainelegislature.org/legis/statutes/20-A/title20-Ach606-Bsec0.html"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black and white image of a house&#10;&#10;Description automatically generated">
            <a:extLst>
              <a:ext uri="{FF2B5EF4-FFF2-40B4-BE49-F238E27FC236}">
                <a16:creationId xmlns:a16="http://schemas.microsoft.com/office/drawing/2014/main" id="{52D60B5D-44AE-1E57-A53A-61923043EC09}"/>
              </a:ext>
            </a:extLst>
          </p:cNvPr>
          <p:cNvPicPr>
            <a:picLocks noChangeAspect="1"/>
          </p:cNvPicPr>
          <p:nvPr/>
        </p:nvPicPr>
        <p:blipFill>
          <a:blip r:embed="rId3">
            <a:alphaModFix/>
            <a:extLst>
              <a:ext uri="{28A0092B-C50C-407E-A947-70E740481C1C}">
                <a14:useLocalDpi xmlns:a14="http://schemas.microsoft.com/office/drawing/2010/main" val="0"/>
              </a:ext>
            </a:extLst>
          </a:blip>
          <a:srcRect l="8125" t="8155" r="67500" b="56261"/>
          <a:stretch/>
        </p:blipFill>
        <p:spPr>
          <a:xfrm>
            <a:off x="1752600" y="1219200"/>
            <a:ext cx="7772400" cy="5257800"/>
          </a:xfrm>
          <a:prstGeom prst="rect">
            <a:avLst/>
          </a:prstGeom>
        </p:spPr>
      </p:pic>
      <p:sp>
        <p:nvSpPr>
          <p:cNvPr id="2050" name="Rectangle 2"/>
          <p:cNvSpPr>
            <a:spLocks noGrp="1" noChangeArrowheads="1"/>
          </p:cNvSpPr>
          <p:nvPr>
            <p:ph type="ctrTitle"/>
          </p:nvPr>
        </p:nvSpPr>
        <p:spPr/>
        <p:txBody>
          <a:bodyPr/>
          <a:lstStyle/>
          <a:p>
            <a:br>
              <a:rPr lang="en-US" altLang="en-US" sz="2800" dirty="0">
                <a:latin typeface="+mn-lt"/>
              </a:rPr>
            </a:br>
            <a:endParaRPr lang="en-US" altLang="en-US" sz="2800" dirty="0">
              <a:latin typeface="+mn-lt"/>
            </a:endParaRPr>
          </a:p>
        </p:txBody>
      </p:sp>
      <p:sp>
        <p:nvSpPr>
          <p:cNvPr id="2" name="Title 1">
            <a:extLst>
              <a:ext uri="{FF2B5EF4-FFF2-40B4-BE49-F238E27FC236}">
                <a16:creationId xmlns:a16="http://schemas.microsoft.com/office/drawing/2014/main" id="{F210C29F-AA2D-2C20-53A5-6E337DD0D5C4}"/>
              </a:ext>
            </a:extLst>
          </p:cNvPr>
          <p:cNvSpPr txBox="1">
            <a:spLocks/>
          </p:cNvSpPr>
          <p:nvPr/>
        </p:nvSpPr>
        <p:spPr>
          <a:xfrm>
            <a:off x="1" y="24959"/>
            <a:ext cx="12191999" cy="1143000"/>
          </a:xfrm>
          <a:prstGeom prst="rect">
            <a:avLst/>
          </a:prstGeom>
          <a:solidFill>
            <a:srgbClr val="682A2A"/>
          </a:solidFill>
          <a:ln>
            <a:solidFill>
              <a:schemeClr val="accent1">
                <a:lumMod val="50000"/>
              </a:schemeClr>
            </a:solidFill>
          </a:ln>
        </p:spPr>
        <p:txBody>
          <a:bodyPr vert="horz" lIns="91440" tIns="45720" rIns="91440" bIns="45720" rtlCol="0" anchor="b">
            <a:normAutofit/>
          </a:bodyPr>
          <a:lstStyle>
            <a:lvl1pPr algn="ctr" defTabSz="685800" rtl="0" eaLnBrk="1" latinLnBrk="0" hangingPunct="1">
              <a:lnSpc>
                <a:spcPct val="90000"/>
              </a:lnSpc>
              <a:spcBef>
                <a:spcPct val="0"/>
              </a:spcBef>
              <a:buNone/>
              <a:defRPr sz="4500" b="1" i="0" kern="1200">
                <a:solidFill>
                  <a:schemeClr val="tx1"/>
                </a:solidFill>
                <a:latin typeface="Montserrat Bold" pitchFamily="2" charset="77"/>
                <a:ea typeface="+mj-ea"/>
                <a:cs typeface="+mj-cs"/>
              </a:defRPr>
            </a:lvl1pPr>
          </a:lstStyle>
          <a:p>
            <a:r>
              <a:rPr lang="en-US" sz="3200" dirty="0">
                <a:solidFill>
                  <a:schemeClr val="bg1"/>
                </a:solidFill>
                <a:latin typeface="+mn-lt"/>
                <a:ea typeface="Times New Roman" panose="02020603050405020304" pitchFamily="18" charset="0"/>
                <a:cs typeface="Aptos" panose="020B0004020202020204" pitchFamily="34" charset="0"/>
              </a:rPr>
              <a:t>School Finance 101 – Essential Programs and Services</a:t>
            </a:r>
            <a:endParaRPr lang="en-US" sz="4800" dirty="0">
              <a:solidFill>
                <a:schemeClr val="bg1"/>
              </a:solidFill>
              <a:latin typeface="+mn-lt"/>
            </a:endParaRPr>
          </a:p>
        </p:txBody>
      </p:sp>
      <p:sp>
        <p:nvSpPr>
          <p:cNvPr id="3" name="TextBox 2">
            <a:extLst>
              <a:ext uri="{FF2B5EF4-FFF2-40B4-BE49-F238E27FC236}">
                <a16:creationId xmlns:a16="http://schemas.microsoft.com/office/drawing/2014/main" id="{B369A0CF-58B5-56A4-BCD2-9A1B1C7099D3}"/>
              </a:ext>
            </a:extLst>
          </p:cNvPr>
          <p:cNvSpPr txBox="1"/>
          <p:nvPr/>
        </p:nvSpPr>
        <p:spPr>
          <a:xfrm>
            <a:off x="3200400" y="1520785"/>
            <a:ext cx="4724400" cy="1908215"/>
          </a:xfrm>
          <a:prstGeom prst="rect">
            <a:avLst/>
          </a:prstGeom>
          <a:noFill/>
        </p:spPr>
        <p:txBody>
          <a:bodyPr wrap="square" rtlCol="0">
            <a:spAutoFit/>
          </a:bodyPr>
          <a:lstStyle/>
          <a:p>
            <a:pPr marL="342900" marR="0" lvl="0" indent="-342900">
              <a:spcBef>
                <a:spcPts val="0"/>
              </a:spcBef>
              <a:spcAft>
                <a:spcPts val="0"/>
              </a:spcAft>
              <a:buFont typeface="Wingdings" panose="05000000000000000000" pitchFamily="2" charset="2"/>
              <a:buChar char="q"/>
            </a:pPr>
            <a:r>
              <a:rPr lang="en-US" sz="2000" b="1" dirty="0">
                <a:solidFill>
                  <a:srgbClr val="682A2A"/>
                </a:solidFill>
                <a:effectLst/>
                <a:ea typeface="Times New Roman" panose="02020603050405020304" pitchFamily="18" charset="0"/>
                <a:cs typeface="Aptos" panose="020B0004020202020204" pitchFamily="34" charset="0"/>
              </a:rPr>
              <a:t>Why EPS? </a:t>
            </a:r>
            <a:endParaRPr lang="en-US" sz="2000" b="1" dirty="0">
              <a:solidFill>
                <a:srgbClr val="682A2A"/>
              </a:solidFill>
              <a:effectLst/>
              <a:ea typeface="Aptos" panose="020B0004020202020204" pitchFamily="34" charset="0"/>
              <a:cs typeface="Aptos" panose="020B0004020202020204" pitchFamily="34" charset="0"/>
            </a:endParaRPr>
          </a:p>
          <a:p>
            <a:pPr marL="342900" marR="0" lvl="0" indent="-342900">
              <a:spcBef>
                <a:spcPts val="0"/>
              </a:spcBef>
              <a:spcAft>
                <a:spcPts val="0"/>
              </a:spcAft>
              <a:buFont typeface="Wingdings" panose="05000000000000000000" pitchFamily="2" charset="2"/>
              <a:buChar char="q"/>
            </a:pPr>
            <a:r>
              <a:rPr lang="en-US" sz="2000" b="1" dirty="0">
                <a:solidFill>
                  <a:srgbClr val="682A2A"/>
                </a:solidFill>
                <a:effectLst/>
                <a:ea typeface="Times New Roman" panose="02020603050405020304" pitchFamily="18" charset="0"/>
                <a:cs typeface="Aptos" panose="020B0004020202020204" pitchFamily="34" charset="0"/>
              </a:rPr>
              <a:t>What is the purpose of EPS? </a:t>
            </a:r>
            <a:endParaRPr lang="en-US" sz="2000" b="1" dirty="0">
              <a:solidFill>
                <a:srgbClr val="682A2A"/>
              </a:solidFill>
              <a:effectLst/>
              <a:ea typeface="Aptos" panose="020B0004020202020204" pitchFamily="34" charset="0"/>
              <a:cs typeface="Aptos" panose="020B0004020202020204" pitchFamily="34" charset="0"/>
            </a:endParaRPr>
          </a:p>
          <a:p>
            <a:pPr marL="342900" marR="0" lvl="0" indent="-342900">
              <a:spcBef>
                <a:spcPts val="0"/>
              </a:spcBef>
              <a:spcAft>
                <a:spcPts val="0"/>
              </a:spcAft>
              <a:buFont typeface="Wingdings" panose="05000000000000000000" pitchFamily="2" charset="2"/>
              <a:buChar char="q"/>
            </a:pPr>
            <a:r>
              <a:rPr lang="en-US" sz="2000" b="1" dirty="0">
                <a:solidFill>
                  <a:srgbClr val="682A2A"/>
                </a:solidFill>
                <a:effectLst/>
                <a:ea typeface="Times New Roman" panose="02020603050405020304" pitchFamily="18" charset="0"/>
                <a:cs typeface="Aptos" panose="020B0004020202020204" pitchFamily="34" charset="0"/>
              </a:rPr>
              <a:t>What data is used in the EPS formula? </a:t>
            </a:r>
          </a:p>
          <a:p>
            <a:pPr marL="342900" marR="0" lvl="0" indent="-342900">
              <a:spcBef>
                <a:spcPts val="0"/>
              </a:spcBef>
              <a:spcAft>
                <a:spcPts val="0"/>
              </a:spcAft>
              <a:buFont typeface="Wingdings" panose="05000000000000000000" pitchFamily="2" charset="2"/>
              <a:buChar char="q"/>
            </a:pPr>
            <a:r>
              <a:rPr lang="en-US" sz="2000" b="1" dirty="0">
                <a:solidFill>
                  <a:srgbClr val="682A2A"/>
                </a:solidFill>
                <a:effectLst/>
                <a:ea typeface="Times New Roman" panose="02020603050405020304" pitchFamily="18" charset="0"/>
                <a:cs typeface="Aptos" panose="020B0004020202020204" pitchFamily="34" charset="0"/>
              </a:rPr>
              <a:t>How is EPS calculated? </a:t>
            </a:r>
            <a:endParaRPr lang="en-US" sz="2000" b="1" dirty="0">
              <a:solidFill>
                <a:srgbClr val="682A2A"/>
              </a:solidFill>
              <a:effectLst/>
              <a:ea typeface="Aptos" panose="020B0004020202020204" pitchFamily="34" charset="0"/>
              <a:cs typeface="Aptos" panose="020B0004020202020204" pitchFamily="34" charset="0"/>
            </a:endParaRPr>
          </a:p>
          <a:p>
            <a:pPr marL="342900" marR="0" lvl="0" indent="-342900">
              <a:spcBef>
                <a:spcPts val="0"/>
              </a:spcBef>
              <a:spcAft>
                <a:spcPts val="0"/>
              </a:spcAft>
              <a:buFont typeface="Wingdings" panose="05000000000000000000" pitchFamily="2" charset="2"/>
              <a:buChar char="q"/>
            </a:pPr>
            <a:r>
              <a:rPr lang="en-US" sz="2000" b="1" dirty="0">
                <a:solidFill>
                  <a:srgbClr val="682A2A"/>
                </a:solidFill>
                <a:effectLst/>
                <a:ea typeface="Times New Roman" panose="02020603050405020304" pitchFamily="18" charset="0"/>
                <a:cs typeface="Aptos" panose="020B0004020202020204" pitchFamily="34" charset="0"/>
              </a:rPr>
              <a:t>How big is my slice of pie? </a:t>
            </a:r>
            <a:endParaRPr lang="en-US" sz="2000" b="1" dirty="0">
              <a:solidFill>
                <a:srgbClr val="682A2A"/>
              </a:solidFill>
              <a:effectLst/>
              <a:ea typeface="Aptos" panose="020B0004020202020204" pitchFamily="34" charset="0"/>
              <a:cs typeface="Aptos" panose="020B0004020202020204" pitchFamily="34" charset="0"/>
            </a:endParaRP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82CD053-844F-FFA1-7106-D127C80E1142}"/>
              </a:ext>
            </a:extLst>
          </p:cNvPr>
          <p:cNvSpPr>
            <a:spLocks noGrp="1"/>
          </p:cNvSpPr>
          <p:nvPr>
            <p:ph type="title"/>
          </p:nvPr>
        </p:nvSpPr>
        <p:spPr>
          <a:xfrm>
            <a:off x="0" y="1"/>
            <a:ext cx="12191999" cy="609600"/>
          </a:xfrm>
          <a:solidFill>
            <a:srgbClr val="682A2A"/>
          </a:solidFill>
          <a:ln>
            <a:solidFill>
              <a:schemeClr val="accent1">
                <a:lumMod val="50000"/>
              </a:schemeClr>
            </a:solidFill>
          </a:ln>
        </p:spPr>
        <p:txBody>
          <a:bodyPr>
            <a:normAutofit/>
          </a:bodyPr>
          <a:lstStyle/>
          <a:p>
            <a:r>
              <a:rPr lang="en-US" sz="1800" dirty="0">
                <a:solidFill>
                  <a:schemeClr val="bg1"/>
                </a:solidFill>
                <a:latin typeface="+mj-lt"/>
              </a:rPr>
              <a:t>What data is used in the EPS formula? </a:t>
            </a:r>
          </a:p>
        </p:txBody>
      </p:sp>
      <p:sp>
        <p:nvSpPr>
          <p:cNvPr id="5" name="TextBox 4">
            <a:extLst>
              <a:ext uri="{FF2B5EF4-FFF2-40B4-BE49-F238E27FC236}">
                <a16:creationId xmlns:a16="http://schemas.microsoft.com/office/drawing/2014/main" id="{955A01B1-8B5C-14BB-A1B6-95D973FA2A01}"/>
              </a:ext>
            </a:extLst>
          </p:cNvPr>
          <p:cNvSpPr txBox="1"/>
          <p:nvPr/>
        </p:nvSpPr>
        <p:spPr>
          <a:xfrm>
            <a:off x="-228600" y="685800"/>
            <a:ext cx="12344400" cy="5801588"/>
          </a:xfrm>
          <a:prstGeom prst="rect">
            <a:avLst/>
          </a:prstGeom>
          <a:noFill/>
        </p:spPr>
        <p:txBody>
          <a:bodyPr wrap="square">
            <a:spAutoFit/>
          </a:bodyPr>
          <a:lstStyle/>
          <a:p>
            <a:pPr lvl="1"/>
            <a:r>
              <a:rPr lang="en-US" b="1" u="sng" dirty="0">
                <a:latin typeface="Calibri" panose="020F0502020204030204" pitchFamily="34" charset="0"/>
                <a:cs typeface="Calibri" panose="020F0502020204030204" pitchFamily="34" charset="0"/>
              </a:rPr>
              <a:t>Student Data: </a:t>
            </a:r>
            <a:r>
              <a:rPr lang="en-US" dirty="0">
                <a:solidFill>
                  <a:srgbClr val="682A2A"/>
                </a:solidFill>
                <a:latin typeface="Calibri" panose="020F0502020204030204" pitchFamily="34" charset="0"/>
                <a:cs typeface="Calibri" panose="020F0502020204030204" pitchFamily="34" charset="0"/>
              </a:rPr>
              <a:t>All student information that is valid October 1</a:t>
            </a:r>
            <a:r>
              <a:rPr lang="en-US" baseline="30000" dirty="0">
                <a:solidFill>
                  <a:srgbClr val="682A2A"/>
                </a:solidFill>
                <a:latin typeface="Calibri" panose="020F0502020204030204" pitchFamily="34" charset="0"/>
                <a:cs typeface="Calibri" panose="020F0502020204030204" pitchFamily="34" charset="0"/>
              </a:rPr>
              <a:t>st</a:t>
            </a:r>
            <a:r>
              <a:rPr lang="en-US" dirty="0">
                <a:solidFill>
                  <a:srgbClr val="682A2A"/>
                </a:solidFill>
                <a:latin typeface="Calibri" panose="020F0502020204030204" pitchFamily="34" charset="0"/>
                <a:cs typeface="Calibri" panose="020F0502020204030204" pitchFamily="34" charset="0"/>
              </a:rPr>
              <a:t> is part of the enrollment data.</a:t>
            </a:r>
          </a:p>
          <a:p>
            <a:pPr lvl="1"/>
            <a:r>
              <a:rPr lang="en-US" sz="1200" dirty="0"/>
              <a:t>	Synergy – State’s Student Information System </a:t>
            </a:r>
            <a:r>
              <a:rPr lang="en-US" sz="1050" dirty="0">
                <a:hlinkClick r:id="rId3"/>
              </a:rPr>
              <a:t>https://www.maine.gov/doe/data-reporting/collection/helpdesk/resources/synergy_instructions</a:t>
            </a:r>
            <a:r>
              <a:rPr lang="en-US" sz="1050" dirty="0"/>
              <a:t> </a:t>
            </a:r>
          </a:p>
          <a:p>
            <a:pPr marL="1200150" lvl="2" indent="-285750">
              <a:buFont typeface="Arial" panose="020B0604020202020204" pitchFamily="34" charset="0"/>
              <a:buChar char="•"/>
            </a:pPr>
            <a:r>
              <a:rPr lang="en-US" sz="1550" b="1" dirty="0">
                <a:latin typeface="Calibri" panose="020F0502020204030204" pitchFamily="34" charset="0"/>
                <a:cs typeface="Calibri" panose="020F0502020204030204" pitchFamily="34" charset="0"/>
              </a:rPr>
              <a:t>Attending Students </a:t>
            </a:r>
            <a:r>
              <a:rPr lang="en-US" sz="1550" dirty="0">
                <a:latin typeface="Calibri" panose="020F0502020204030204" pitchFamily="34" charset="0"/>
                <a:cs typeface="Calibri" panose="020F0502020204030204" pitchFamily="34" charset="0"/>
              </a:rPr>
              <a:t>– those students attending a school in your district. </a:t>
            </a:r>
          </a:p>
          <a:p>
            <a:pPr marL="1200150" lvl="2" indent="-285750">
              <a:buFont typeface="Arial" panose="020B0604020202020204" pitchFamily="34" charset="0"/>
              <a:buChar char="•"/>
            </a:pPr>
            <a:r>
              <a:rPr lang="en-US" sz="1550" b="1" dirty="0">
                <a:latin typeface="Calibri" panose="020F0502020204030204" pitchFamily="34" charset="0"/>
                <a:cs typeface="Calibri" panose="020F0502020204030204" pitchFamily="34" charset="0"/>
              </a:rPr>
              <a:t>Resident (Subsidizable) Students </a:t>
            </a:r>
            <a:r>
              <a:rPr lang="en-US" sz="1550" dirty="0">
                <a:latin typeface="Calibri" panose="020F0502020204030204" pitchFamily="34" charset="0"/>
                <a:cs typeface="Calibri" panose="020F0502020204030204" pitchFamily="34" charset="0"/>
              </a:rPr>
              <a:t>– those students that reside in a town in your district.</a:t>
            </a:r>
          </a:p>
          <a:p>
            <a:pPr marL="1200150" lvl="2" indent="-285750">
              <a:buFont typeface="Arial" panose="020B0604020202020204" pitchFamily="34" charset="0"/>
              <a:buChar char="•"/>
            </a:pPr>
            <a:r>
              <a:rPr lang="en-US" sz="1550" b="1" dirty="0">
                <a:latin typeface="Calibri" panose="020F0502020204030204" pitchFamily="34" charset="0"/>
                <a:cs typeface="Calibri" panose="020F0502020204030204" pitchFamily="34" charset="0"/>
              </a:rPr>
              <a:t>Superintendent Transfer Students </a:t>
            </a:r>
            <a:r>
              <a:rPr lang="en-US" sz="1550" dirty="0">
                <a:latin typeface="Calibri" panose="020F0502020204030204" pitchFamily="34" charset="0"/>
                <a:cs typeface="Calibri" panose="020F0502020204030204" pitchFamily="34" charset="0"/>
              </a:rPr>
              <a:t>– those students that reside in a town outside of your district, but for purposes of the EPS calculation will be counted as a resident of your district.</a:t>
            </a:r>
          </a:p>
          <a:p>
            <a:pPr marL="1200150" lvl="2" indent="-285750">
              <a:buFont typeface="Arial" panose="020B0604020202020204" pitchFamily="34" charset="0"/>
              <a:buChar char="•"/>
            </a:pPr>
            <a:r>
              <a:rPr lang="en-US" sz="1550" b="1" dirty="0">
                <a:latin typeface="Calibri" panose="020F0502020204030204" pitchFamily="34" charset="0"/>
                <a:cs typeface="Calibri" panose="020F0502020204030204" pitchFamily="34" charset="0"/>
              </a:rPr>
              <a:t>Equivalent Instruction Students </a:t>
            </a:r>
            <a:r>
              <a:rPr lang="en-US" sz="1550" dirty="0">
                <a:latin typeface="Calibri" panose="020F0502020204030204" pitchFamily="34" charset="0"/>
                <a:cs typeface="Calibri" panose="020F0502020204030204" pitchFamily="34" charset="0"/>
              </a:rPr>
              <a:t>– Home School students taking a course(s) in your district.</a:t>
            </a:r>
          </a:p>
          <a:p>
            <a:pPr marL="1200150" lvl="2" indent="-285750">
              <a:buFont typeface="Arial" panose="020B0604020202020204" pitchFamily="34" charset="0"/>
              <a:buChar char="•"/>
            </a:pPr>
            <a:r>
              <a:rPr lang="en-US" sz="1550" b="1" dirty="0">
                <a:latin typeface="Calibri" panose="020F0502020204030204" pitchFamily="34" charset="0"/>
                <a:cs typeface="Calibri" panose="020F0502020204030204" pitchFamily="34" charset="0"/>
              </a:rPr>
              <a:t>Economic Disadvantaged Students </a:t>
            </a:r>
            <a:r>
              <a:rPr lang="en-US" sz="1550" dirty="0">
                <a:latin typeface="Calibri" panose="020F0502020204030204" pitchFamily="34" charset="0"/>
                <a:cs typeface="Calibri" panose="020F0502020204030204" pitchFamily="34" charset="0"/>
              </a:rPr>
              <a:t>– Currently defined as any student that meets the qualifications for federal free or reduced lunch.  </a:t>
            </a:r>
          </a:p>
          <a:p>
            <a:pPr marL="1601788" lvl="1">
              <a:buFont typeface="Arial" panose="020B0604020202020204" pitchFamily="34" charset="0"/>
              <a:buChar char="•"/>
            </a:pPr>
            <a:r>
              <a:rPr lang="en-US" sz="1550" u="sng" dirty="0">
                <a:solidFill>
                  <a:schemeClr val="accent6"/>
                </a:solidFill>
                <a:latin typeface="Calibri" panose="020F0502020204030204" pitchFamily="34" charset="0"/>
                <a:cs typeface="Calibri" panose="020F0502020204030204" pitchFamily="34" charset="0"/>
              </a:rPr>
              <a:t> </a:t>
            </a:r>
            <a:r>
              <a:rPr lang="en-US" sz="1550" u="sng" dirty="0">
                <a:solidFill>
                  <a:schemeClr val="accent6"/>
                </a:solidFill>
                <a:latin typeface="Calibri" panose="020F0502020204030204" pitchFamily="34" charset="0"/>
                <a:cs typeface="Calibri" panose="020F0502020204030204" pitchFamily="34" charset="0"/>
                <a:hlinkClick r:id="rId4"/>
              </a:rPr>
              <a:t>Alternate Economic Disadvantaged Status Form  (FY 26 - updated 3/25/2025)</a:t>
            </a:r>
            <a:endParaRPr lang="en-US" sz="1550" dirty="0">
              <a:solidFill>
                <a:schemeClr val="accent6"/>
              </a:solidFill>
              <a:latin typeface="Calibri" panose="020F0502020204030204" pitchFamily="34" charset="0"/>
              <a:cs typeface="Calibri" panose="020F0502020204030204" pitchFamily="34" charset="0"/>
            </a:endParaRPr>
          </a:p>
          <a:p>
            <a:pPr marL="1200150" lvl="2" indent="-285750">
              <a:buFont typeface="Arial" panose="020B0604020202020204" pitchFamily="34" charset="0"/>
              <a:buChar char="•"/>
            </a:pPr>
            <a:r>
              <a:rPr lang="en-US" sz="1550" b="1" dirty="0">
                <a:latin typeface="Calibri" panose="020F0502020204030204" pitchFamily="34" charset="0"/>
                <a:cs typeface="Calibri" panose="020F0502020204030204" pitchFamily="34" charset="0"/>
              </a:rPr>
              <a:t>English (Multilingual) Learners – </a:t>
            </a:r>
            <a:r>
              <a:rPr lang="en-US" sz="1550" dirty="0">
                <a:latin typeface="Calibri" panose="020F0502020204030204" pitchFamily="34" charset="0"/>
                <a:cs typeface="Calibri" panose="020F0502020204030204" pitchFamily="34" charset="0"/>
              </a:rPr>
              <a:t>students that are identified as English learners.</a:t>
            </a:r>
          </a:p>
          <a:p>
            <a:pPr marL="1200150" lvl="2" indent="-285750">
              <a:buFont typeface="Arial" panose="020B0604020202020204" pitchFamily="34" charset="0"/>
              <a:buChar char="•"/>
            </a:pPr>
            <a:r>
              <a:rPr lang="en-US" sz="1550" b="1" dirty="0">
                <a:latin typeface="Calibri" panose="020F0502020204030204" pitchFamily="34" charset="0"/>
                <a:cs typeface="Calibri" panose="020F0502020204030204" pitchFamily="34" charset="0"/>
              </a:rPr>
              <a:t>Special Education Students </a:t>
            </a:r>
            <a:r>
              <a:rPr lang="en-US" sz="1550" dirty="0">
                <a:latin typeface="Calibri" panose="020F0502020204030204" pitchFamily="34" charset="0"/>
                <a:cs typeface="Calibri" panose="020F0502020204030204" pitchFamily="34" charset="0"/>
              </a:rPr>
              <a:t>– students identified as special education students.</a:t>
            </a:r>
          </a:p>
          <a:p>
            <a:pPr marL="1200150" lvl="2" indent="-285750">
              <a:buFont typeface="Arial" panose="020B0604020202020204" pitchFamily="34" charset="0"/>
              <a:buChar char="•"/>
            </a:pPr>
            <a:r>
              <a:rPr lang="en-US" sz="1550" b="1" dirty="0">
                <a:latin typeface="Calibri" panose="020F0502020204030204" pitchFamily="34" charset="0"/>
                <a:cs typeface="Calibri" panose="020F0502020204030204" pitchFamily="34" charset="0"/>
              </a:rPr>
              <a:t>CTE Enrollment </a:t>
            </a:r>
            <a:r>
              <a:rPr lang="en-US" sz="1550" dirty="0">
                <a:latin typeface="Calibri" panose="020F0502020204030204" pitchFamily="34" charset="0"/>
                <a:cs typeface="Calibri" panose="020F0502020204030204" pitchFamily="34" charset="0"/>
              </a:rPr>
              <a:t>– Students flagged as enrolled in CTE programs. </a:t>
            </a:r>
          </a:p>
          <a:p>
            <a:pPr marL="1200150" lvl="2" indent="-285750">
              <a:buFont typeface="Arial" panose="020B0604020202020204" pitchFamily="34" charset="0"/>
              <a:buChar char="•"/>
            </a:pPr>
            <a:r>
              <a:rPr lang="en-US" sz="1550" b="1" dirty="0">
                <a:latin typeface="Calibri" panose="020F0502020204030204" pitchFamily="34" charset="0"/>
                <a:cs typeface="Calibri" panose="020F0502020204030204" pitchFamily="34" charset="0"/>
              </a:rPr>
              <a:t>PreK </a:t>
            </a:r>
            <a:r>
              <a:rPr lang="en-US" sz="1550" b="1" dirty="0">
                <a:solidFill>
                  <a:srgbClr val="682A2A"/>
                </a:solidFill>
                <a:latin typeface="Calibri" panose="020F0502020204030204" pitchFamily="34" charset="0"/>
                <a:cs typeface="Calibri" panose="020F0502020204030204" pitchFamily="34" charset="0"/>
              </a:rPr>
              <a:t>estimated</a:t>
            </a:r>
            <a:r>
              <a:rPr lang="en-US" sz="1550" b="1" dirty="0">
                <a:latin typeface="Calibri" panose="020F0502020204030204" pitchFamily="34" charset="0"/>
                <a:cs typeface="Calibri" panose="020F0502020204030204" pitchFamily="34" charset="0"/>
              </a:rPr>
              <a:t> counts </a:t>
            </a:r>
            <a:r>
              <a:rPr lang="en-US" sz="1550" dirty="0">
                <a:latin typeface="Calibri" panose="020F0502020204030204" pitchFamily="34" charset="0"/>
                <a:cs typeface="Calibri" panose="020F0502020204030204" pitchFamily="34" charset="0"/>
              </a:rPr>
              <a:t>(Title 20-A, §4271 (3-A)) </a:t>
            </a:r>
          </a:p>
          <a:p>
            <a:pPr marL="1657350" lvl="3" indent="-285750">
              <a:buFont typeface="Wingdings" panose="05000000000000000000" pitchFamily="2" charset="2"/>
              <a:buChar char="§"/>
            </a:pPr>
            <a:r>
              <a:rPr lang="en-US" sz="1500" dirty="0">
                <a:latin typeface="Calibri" panose="020F0502020204030204" pitchFamily="34" charset="0"/>
                <a:cs typeface="Calibri" panose="020F0502020204030204" pitchFamily="34" charset="0"/>
              </a:rPr>
              <a:t>For new or expanding programs in FY2026, estimated counts are due by November 30th </a:t>
            </a:r>
          </a:p>
          <a:p>
            <a:pPr marL="1657350" lvl="3" indent="-285750">
              <a:buFont typeface="Wingdings" panose="05000000000000000000" pitchFamily="2" charset="2"/>
              <a:buChar char="§"/>
            </a:pPr>
            <a:r>
              <a:rPr lang="en-US" sz="1500" dirty="0">
                <a:latin typeface="Calibri" panose="020F0502020204030204" pitchFamily="34" charset="0"/>
                <a:cs typeface="Calibri" panose="020F0502020204030204" pitchFamily="34" charset="0"/>
              </a:rPr>
              <a:t>Survey must be completed by 11/03/2025</a:t>
            </a:r>
          </a:p>
          <a:p>
            <a:pPr marL="1657350" lvl="3" indent="-285750">
              <a:buFont typeface="Wingdings" panose="05000000000000000000" pitchFamily="2" charset="2"/>
              <a:buChar char="§"/>
            </a:pPr>
            <a:r>
              <a:rPr lang="en-US" sz="1500" dirty="0">
                <a:latin typeface="Calibri" panose="020F0502020204030204" pitchFamily="34" charset="0"/>
                <a:cs typeface="Calibri" panose="020F0502020204030204" pitchFamily="34" charset="0"/>
              </a:rPr>
              <a:t>This includes programs paid for with any federal funds</a:t>
            </a:r>
          </a:p>
          <a:p>
            <a:pPr marL="1657350" lvl="3" indent="-285750">
              <a:buFont typeface="Wingdings" panose="05000000000000000000" pitchFamily="2" charset="2"/>
              <a:buChar char="§"/>
            </a:pPr>
            <a:r>
              <a:rPr lang="en-US" sz="1500" dirty="0">
                <a:latin typeface="Calibri" panose="020F0502020204030204" pitchFamily="34" charset="0"/>
                <a:cs typeface="Calibri" panose="020F0502020204030204" pitchFamily="34" charset="0"/>
              </a:rPr>
              <a:t>All programs must be approved by the Early Childhood program</a:t>
            </a:r>
          </a:p>
          <a:p>
            <a:pPr lvl="2"/>
            <a:r>
              <a:rPr lang="en-US" sz="1400" dirty="0">
                <a:solidFill>
                  <a:schemeClr val="accent1">
                    <a:lumMod val="75000"/>
                  </a:schemeClr>
                </a:solidFill>
                <a:latin typeface="Calibri" panose="020F0502020204030204" pitchFamily="34" charset="0"/>
                <a:cs typeface="Calibri" panose="020F0502020204030204" pitchFamily="34" charset="0"/>
              </a:rPr>
              <a:t>		Note: All estimate student counts will be reconciled after the collection of the Oct. 1st counts in the next fiscal year.</a:t>
            </a:r>
          </a:p>
          <a:p>
            <a:pPr marL="1200150" lvl="2" indent="-285750">
              <a:buFont typeface="Arial" panose="020B0604020202020204" pitchFamily="34" charset="0"/>
              <a:buChar char="•"/>
            </a:pPr>
            <a:r>
              <a:rPr lang="en-US" sz="1550" b="1" dirty="0">
                <a:latin typeface="Calibri" panose="020F0502020204030204" pitchFamily="34" charset="0"/>
                <a:cs typeface="Calibri" panose="020F0502020204030204" pitchFamily="34" charset="0"/>
              </a:rPr>
              <a:t>Adult Education </a:t>
            </a:r>
            <a:r>
              <a:rPr lang="en-US" sz="1550" dirty="0">
                <a:latin typeface="Calibri" panose="020F0502020204030204" pitchFamily="34" charset="0"/>
                <a:cs typeface="Calibri" panose="020F0502020204030204" pitchFamily="34" charset="0"/>
              </a:rPr>
              <a:t>–</a:t>
            </a:r>
            <a:r>
              <a:rPr lang="en-US" sz="1550" b="1" dirty="0">
                <a:latin typeface="Calibri" panose="020F0502020204030204" pitchFamily="34" charset="0"/>
                <a:cs typeface="Calibri" panose="020F0502020204030204" pitchFamily="34" charset="0"/>
              </a:rPr>
              <a:t> </a:t>
            </a:r>
            <a:r>
              <a:rPr lang="en-US" sz="1400" b="1" dirty="0">
                <a:latin typeface="Calibri" panose="020F0502020204030204" pitchFamily="34" charset="0"/>
                <a:cs typeface="Calibri" panose="020F0502020204030204" pitchFamily="34" charset="0"/>
              </a:rPr>
              <a:t>course counts for eligible 16 to 20-year-olds</a:t>
            </a:r>
          </a:p>
          <a:p>
            <a:pPr lvl="1"/>
            <a:r>
              <a:rPr lang="en-US" b="1" u="sng" dirty="0">
                <a:latin typeface="Calibri" panose="020F0502020204030204" pitchFamily="34" charset="0"/>
                <a:cs typeface="Calibri" panose="020F0502020204030204" pitchFamily="34" charset="0"/>
              </a:rPr>
              <a:t>Staff Data:</a:t>
            </a:r>
            <a:r>
              <a:rPr lang="en-US" sz="1600" b="1" dirty="0">
                <a:latin typeface="Calibri" panose="020F0502020204030204" pitchFamily="34" charset="0"/>
                <a:cs typeface="Calibri" panose="020F0502020204030204" pitchFamily="34" charset="0"/>
              </a:rPr>
              <a:t> </a:t>
            </a:r>
            <a:r>
              <a:rPr lang="en-US" sz="1600" dirty="0">
                <a:solidFill>
                  <a:srgbClr val="682A2A"/>
                </a:solidFill>
                <a:latin typeface="Calibri" panose="020F0502020204030204" pitchFamily="34" charset="0"/>
                <a:cs typeface="Calibri" panose="020F0502020204030204" pitchFamily="34" charset="0"/>
              </a:rPr>
              <a:t>October 30</a:t>
            </a:r>
            <a:r>
              <a:rPr lang="en-US" sz="1600" baseline="30000" dirty="0">
                <a:solidFill>
                  <a:srgbClr val="682A2A"/>
                </a:solidFill>
                <a:latin typeface="Calibri" panose="020F0502020204030204" pitchFamily="34" charset="0"/>
                <a:cs typeface="Calibri" panose="020F0502020204030204" pitchFamily="34" charset="0"/>
              </a:rPr>
              <a:t>th</a:t>
            </a:r>
            <a:r>
              <a:rPr lang="en-US" sz="1600" dirty="0">
                <a:solidFill>
                  <a:srgbClr val="682A2A"/>
                </a:solidFill>
                <a:latin typeface="Calibri" panose="020F0502020204030204" pitchFamily="34" charset="0"/>
                <a:cs typeface="Calibri" panose="020F0502020204030204" pitchFamily="34" charset="0"/>
              </a:rPr>
              <a:t> snapshot of Full Time Equivalent (FTE) regular instruction staff.</a:t>
            </a:r>
          </a:p>
          <a:p>
            <a:pPr lvl="1"/>
            <a:r>
              <a:rPr lang="en-US" b="1" u="sng" dirty="0">
                <a:latin typeface="Calibri" panose="020F0502020204030204" pitchFamily="34" charset="0"/>
                <a:cs typeface="Calibri" panose="020F0502020204030204" pitchFamily="34" charset="0"/>
              </a:rPr>
              <a:t>Budget Data:</a:t>
            </a:r>
          </a:p>
          <a:p>
            <a:pPr marL="1200150" lvl="2" indent="-285750">
              <a:buFont typeface="Arial" panose="020B0604020202020204" pitchFamily="34" charset="0"/>
              <a:buChar char="•"/>
            </a:pPr>
            <a:r>
              <a:rPr lang="en-US" sz="1550" dirty="0">
                <a:latin typeface="Calibri" panose="020F0502020204030204" pitchFamily="34" charset="0"/>
                <a:cs typeface="Calibri" panose="020F0502020204030204" pitchFamily="34" charset="0"/>
              </a:rPr>
              <a:t>Actual expenditures</a:t>
            </a:r>
          </a:p>
          <a:p>
            <a:pPr marL="1200150" lvl="2" indent="-285750">
              <a:buFont typeface="Arial" panose="020B0604020202020204" pitchFamily="34" charset="0"/>
              <a:buChar char="•"/>
            </a:pPr>
            <a:r>
              <a:rPr lang="en-US" sz="1550" dirty="0">
                <a:latin typeface="Calibri" panose="020F0502020204030204" pitchFamily="34" charset="0"/>
                <a:cs typeface="Calibri" panose="020F0502020204030204" pitchFamily="34" charset="0"/>
              </a:rPr>
              <a:t>Actual revenues</a:t>
            </a:r>
          </a:p>
          <a:p>
            <a:pPr marL="1200150" lvl="2" indent="-285750">
              <a:buFont typeface="Arial" panose="020B0604020202020204" pitchFamily="34" charset="0"/>
              <a:buChar char="•"/>
            </a:pPr>
            <a:r>
              <a:rPr lang="en-US" sz="1550" dirty="0">
                <a:latin typeface="Calibri" panose="020F0502020204030204" pitchFamily="34" charset="0"/>
                <a:cs typeface="Calibri" panose="020F0502020204030204" pitchFamily="34" charset="0"/>
              </a:rPr>
              <a:t>Actual balance sheet</a:t>
            </a:r>
          </a:p>
        </p:txBody>
      </p:sp>
      <p:pic>
        <p:nvPicPr>
          <p:cNvPr id="7" name="Picture 6">
            <a:extLst>
              <a:ext uri="{FF2B5EF4-FFF2-40B4-BE49-F238E27FC236}">
                <a16:creationId xmlns:a16="http://schemas.microsoft.com/office/drawing/2014/main" id="{BC2F1E98-A323-8B76-51A3-0CCA68794242}"/>
              </a:ext>
            </a:extLst>
          </p:cNvPr>
          <p:cNvPicPr>
            <a:picLocks noChangeAspect="1"/>
          </p:cNvPicPr>
          <p:nvPr/>
        </p:nvPicPr>
        <p:blipFill>
          <a:blip r:embed="rId5"/>
          <a:stretch>
            <a:fillRect/>
          </a:stretch>
        </p:blipFill>
        <p:spPr>
          <a:xfrm>
            <a:off x="9144000" y="2819400"/>
            <a:ext cx="2725691" cy="1524000"/>
          </a:xfrm>
          <a:prstGeom prst="rect">
            <a:avLst/>
          </a:prstGeom>
        </p:spPr>
      </p:pic>
    </p:spTree>
    <p:extLst>
      <p:ext uri="{BB962C8B-B14F-4D97-AF65-F5344CB8AC3E}">
        <p14:creationId xmlns:p14="http://schemas.microsoft.com/office/powerpoint/2010/main" val="4154533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82CD053-844F-FFA1-7106-D127C80E1142}"/>
              </a:ext>
            </a:extLst>
          </p:cNvPr>
          <p:cNvSpPr>
            <a:spLocks noGrp="1"/>
          </p:cNvSpPr>
          <p:nvPr>
            <p:ph type="title"/>
          </p:nvPr>
        </p:nvSpPr>
        <p:spPr>
          <a:xfrm>
            <a:off x="0" y="1"/>
            <a:ext cx="12191999" cy="609600"/>
          </a:xfrm>
          <a:solidFill>
            <a:srgbClr val="682A2A"/>
          </a:solidFill>
          <a:ln>
            <a:solidFill>
              <a:schemeClr val="accent1">
                <a:lumMod val="50000"/>
              </a:schemeClr>
            </a:solidFill>
          </a:ln>
        </p:spPr>
        <p:txBody>
          <a:bodyPr>
            <a:normAutofit/>
          </a:bodyPr>
          <a:lstStyle/>
          <a:p>
            <a:r>
              <a:rPr lang="en-US" sz="1800" dirty="0">
                <a:solidFill>
                  <a:schemeClr val="bg1"/>
                </a:solidFill>
                <a:latin typeface="+mj-lt"/>
              </a:rPr>
              <a:t>What is the ED279 Report?</a:t>
            </a:r>
          </a:p>
        </p:txBody>
      </p:sp>
      <p:sp>
        <p:nvSpPr>
          <p:cNvPr id="2" name="Content Placeholder 2">
            <a:extLst>
              <a:ext uri="{FF2B5EF4-FFF2-40B4-BE49-F238E27FC236}">
                <a16:creationId xmlns:a16="http://schemas.microsoft.com/office/drawing/2014/main" id="{A9369A64-076C-7EC3-572A-791F237C59FB}"/>
              </a:ext>
            </a:extLst>
          </p:cNvPr>
          <p:cNvSpPr txBox="1">
            <a:spLocks/>
          </p:cNvSpPr>
          <p:nvPr/>
        </p:nvSpPr>
        <p:spPr>
          <a:xfrm>
            <a:off x="381000" y="2971800"/>
            <a:ext cx="10515600" cy="3429000"/>
          </a:xfrm>
          <a:prstGeom prst="rect">
            <a:avLst/>
          </a:prstGeom>
          <a:ln w="28575">
            <a:solidFill>
              <a:srgbClr val="682A2A"/>
            </a:solidFill>
          </a:ln>
        </p:spPr>
        <p:txBody>
          <a:bodyPr vert="horz" lIns="91440" tIns="45720" rIns="91440" bIns="45720" rtlCol="0" anchor="ctr">
            <a:noAutofit/>
          </a:bodyPr>
          <a:lstStyle>
            <a:lvl1pPr marL="342900" indent="-342900" algn="l" rtl="0" eaLnBrk="1" fontAlgn="base" hangingPunct="1">
              <a:spcBef>
                <a:spcPct val="20000"/>
              </a:spcBef>
              <a:spcAft>
                <a:spcPct val="0"/>
              </a:spcAft>
              <a:buChar char="•"/>
              <a:defRPr sz="2800" kern="1200">
                <a:solidFill>
                  <a:srgbClr val="274F73"/>
                </a:solidFill>
                <a:latin typeface="+mn-lt"/>
                <a:ea typeface="+mn-ea"/>
                <a:cs typeface="+mn-cs"/>
              </a:defRPr>
            </a:lvl1pPr>
            <a:lvl2pPr marL="742950" indent="-285750" algn="l" rtl="0" eaLnBrk="1" fontAlgn="base" hangingPunct="1">
              <a:spcBef>
                <a:spcPct val="20000"/>
              </a:spcBef>
              <a:spcAft>
                <a:spcPct val="0"/>
              </a:spcAft>
              <a:buChar char="–"/>
              <a:defRPr sz="2400" kern="1200">
                <a:solidFill>
                  <a:srgbClr val="274F73"/>
                </a:solidFill>
                <a:latin typeface="+mn-lt"/>
                <a:ea typeface="+mn-ea"/>
                <a:cs typeface="+mn-cs"/>
              </a:defRPr>
            </a:lvl2pPr>
            <a:lvl3pPr marL="1143000" indent="-228600" algn="l" rtl="0" eaLnBrk="1" fontAlgn="base" hangingPunct="1">
              <a:spcBef>
                <a:spcPct val="20000"/>
              </a:spcBef>
              <a:spcAft>
                <a:spcPct val="0"/>
              </a:spcAft>
              <a:buChar char="•"/>
              <a:defRPr sz="2000" kern="1200">
                <a:solidFill>
                  <a:srgbClr val="274F73"/>
                </a:solidFill>
                <a:latin typeface="+mn-lt"/>
                <a:ea typeface="+mn-ea"/>
                <a:cs typeface="+mn-cs"/>
              </a:defRPr>
            </a:lvl3pPr>
            <a:lvl4pPr marL="1600200" indent="-228600" algn="l" rtl="0" eaLnBrk="1" fontAlgn="base" hangingPunct="1">
              <a:spcBef>
                <a:spcPct val="20000"/>
              </a:spcBef>
              <a:spcAft>
                <a:spcPct val="0"/>
              </a:spcAft>
              <a:buChar char="–"/>
              <a:defRPr kern="1200">
                <a:solidFill>
                  <a:srgbClr val="274F73"/>
                </a:solidFill>
                <a:latin typeface="+mn-lt"/>
                <a:ea typeface="+mn-ea"/>
                <a:cs typeface="+mn-cs"/>
              </a:defRPr>
            </a:lvl4pPr>
            <a:lvl5pPr marL="2057400" indent="-228600" algn="l" rtl="0" eaLnBrk="1" fontAlgn="base" hangingPunct="1">
              <a:spcBef>
                <a:spcPct val="20000"/>
              </a:spcBef>
              <a:spcAft>
                <a:spcPct val="0"/>
              </a:spcAft>
              <a:buChar char="»"/>
              <a:defRPr kern="1200">
                <a:solidFill>
                  <a:srgbClr val="274F7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endParaRPr lang="en-US" sz="2000" b="1" dirty="0">
              <a:ea typeface="+mn-lt"/>
              <a:cs typeface="Arial"/>
            </a:endParaRPr>
          </a:p>
          <a:p>
            <a:pPr>
              <a:spcAft>
                <a:spcPts val="600"/>
              </a:spcAft>
            </a:pPr>
            <a:r>
              <a:rPr lang="en-US" sz="2000" b="1" dirty="0">
                <a:ea typeface="+mn-lt"/>
                <a:cs typeface="Arial"/>
              </a:rPr>
              <a:t>Section 1 </a:t>
            </a:r>
            <a:r>
              <a:rPr lang="en-US" sz="2000" dirty="0">
                <a:ea typeface="+mn-lt"/>
                <a:cs typeface="Arial"/>
              </a:rPr>
              <a:t>= Per Pupil Costs to Operate a School for regular education; used as multiplier in Section 2</a:t>
            </a:r>
          </a:p>
          <a:p>
            <a:pPr>
              <a:spcAft>
                <a:spcPts val="600"/>
              </a:spcAft>
            </a:pPr>
            <a:r>
              <a:rPr lang="en-US" sz="2000" b="1" dirty="0">
                <a:ea typeface="+mn-lt"/>
                <a:cs typeface="Arial"/>
              </a:rPr>
              <a:t>Section 2 </a:t>
            </a:r>
            <a:r>
              <a:rPr lang="en-US" sz="2000" dirty="0">
                <a:ea typeface="+mn-lt"/>
                <a:cs typeface="Arial"/>
              </a:rPr>
              <a:t>= Operating Cost allocations for all subsidizable students and additional weights for specific types of student demographics (i.e., Multilingual Learners, Economically Disadvantaged)</a:t>
            </a:r>
          </a:p>
          <a:p>
            <a:pPr>
              <a:spcAft>
                <a:spcPts val="600"/>
              </a:spcAft>
            </a:pPr>
            <a:r>
              <a:rPr lang="en-US" sz="2000" b="1" dirty="0">
                <a:ea typeface="+mn-lt"/>
                <a:cs typeface="Arial"/>
              </a:rPr>
              <a:t>Section 3 </a:t>
            </a:r>
            <a:r>
              <a:rPr lang="en-US" sz="2000" dirty="0">
                <a:ea typeface="+mn-lt"/>
                <a:cs typeface="Arial"/>
              </a:rPr>
              <a:t>= Other subsidizable allocations specific to each SAU (i.e., Special Education, Transportation, Gifted &amp; Talented, School Construction)</a:t>
            </a:r>
          </a:p>
          <a:p>
            <a:pPr>
              <a:spcAft>
                <a:spcPts val="600"/>
              </a:spcAft>
            </a:pPr>
            <a:r>
              <a:rPr lang="en-US" sz="2000" b="1" dirty="0">
                <a:ea typeface="+mn-lt"/>
                <a:cs typeface="Arial"/>
              </a:rPr>
              <a:t>Section 4 </a:t>
            </a:r>
            <a:r>
              <a:rPr lang="en-US" sz="2000" dirty="0">
                <a:ea typeface="+mn-lt"/>
                <a:cs typeface="Arial"/>
              </a:rPr>
              <a:t>= Determines State and Local required contribution (Local Share and State Share)</a:t>
            </a:r>
          </a:p>
          <a:p>
            <a:pPr>
              <a:spcAft>
                <a:spcPts val="600"/>
              </a:spcAft>
            </a:pPr>
            <a:r>
              <a:rPr lang="en-US" sz="2000" b="1" dirty="0">
                <a:ea typeface="+mn-lt"/>
                <a:cs typeface="Arial"/>
              </a:rPr>
              <a:t>Section 5 </a:t>
            </a:r>
            <a:r>
              <a:rPr lang="en-US" sz="2000" dirty="0">
                <a:ea typeface="+mn-lt"/>
                <a:cs typeface="Arial"/>
              </a:rPr>
              <a:t>= Additional adjustments as required</a:t>
            </a:r>
          </a:p>
          <a:p>
            <a:pPr>
              <a:spcAft>
                <a:spcPts val="600"/>
              </a:spcAft>
            </a:pPr>
            <a:r>
              <a:rPr lang="en-US" sz="2000" b="1" dirty="0">
                <a:ea typeface="+mn-lt"/>
                <a:cs typeface="Arial"/>
              </a:rPr>
              <a:t>Section 6</a:t>
            </a:r>
            <a:r>
              <a:rPr lang="en-US" sz="2000" dirty="0">
                <a:ea typeface="+mn-lt"/>
                <a:cs typeface="Arial"/>
              </a:rPr>
              <a:t> = Monthly subsidy allocation expected in fiscal year</a:t>
            </a:r>
          </a:p>
          <a:p>
            <a:pPr marL="0" indent="0">
              <a:spcAft>
                <a:spcPts val="600"/>
              </a:spcAft>
              <a:buNone/>
            </a:pPr>
            <a:endParaRPr lang="en-US" sz="2000" b="1" dirty="0">
              <a:cs typeface="Calibri"/>
            </a:endParaRPr>
          </a:p>
        </p:txBody>
      </p:sp>
      <p:sp>
        <p:nvSpPr>
          <p:cNvPr id="3" name="TextBox 2">
            <a:extLst>
              <a:ext uri="{FF2B5EF4-FFF2-40B4-BE49-F238E27FC236}">
                <a16:creationId xmlns:a16="http://schemas.microsoft.com/office/drawing/2014/main" id="{088C51EA-7F8E-3BEF-1647-00422EBEC2B6}"/>
              </a:ext>
            </a:extLst>
          </p:cNvPr>
          <p:cNvSpPr txBox="1"/>
          <p:nvPr/>
        </p:nvSpPr>
        <p:spPr>
          <a:xfrm>
            <a:off x="381000" y="762001"/>
            <a:ext cx="11353800" cy="2092881"/>
          </a:xfrm>
          <a:prstGeom prst="rect">
            <a:avLst/>
          </a:prstGeom>
          <a:noFill/>
        </p:spPr>
        <p:txBody>
          <a:bodyPr wrap="square" rtlCol="0">
            <a:spAutoFit/>
          </a:bodyPr>
          <a:lstStyle/>
          <a:p>
            <a:r>
              <a:rPr lang="en-US" sz="2400" dirty="0"/>
              <a:t>A detailed report of the Essential Programs and Services (EPS) calculation known as the ED279 is provided each year to every individual School Administrative Unit (SAU).</a:t>
            </a:r>
          </a:p>
          <a:p>
            <a:r>
              <a:rPr lang="en-US" sz="1400" dirty="0"/>
              <a:t>   </a:t>
            </a:r>
          </a:p>
          <a:p>
            <a:r>
              <a:rPr lang="en-US" sz="2400" dirty="0"/>
              <a:t>The ED279s are public reports and can be accessed through the DOE website.</a:t>
            </a:r>
            <a:endParaRPr lang="en-US" sz="2400" dirty="0">
              <a:solidFill>
                <a:srgbClr val="274F73"/>
              </a:solidFill>
            </a:endParaRPr>
          </a:p>
          <a:p>
            <a:r>
              <a:rPr lang="en-US" sz="1600" dirty="0"/>
              <a:t>   </a:t>
            </a:r>
            <a:endParaRPr lang="en-US" sz="2400" dirty="0"/>
          </a:p>
          <a:p>
            <a:r>
              <a:rPr lang="en-US" sz="2400" dirty="0"/>
              <a:t>The ED 279 Report provides the detailed EPS calculation for each SAU in 6 sections.</a:t>
            </a:r>
          </a:p>
        </p:txBody>
      </p:sp>
      <p:pic>
        <p:nvPicPr>
          <p:cNvPr id="6" name="Graphic 5" descr="Document outline">
            <a:extLst>
              <a:ext uri="{FF2B5EF4-FFF2-40B4-BE49-F238E27FC236}">
                <a16:creationId xmlns:a16="http://schemas.microsoft.com/office/drawing/2014/main" id="{42C7D16C-5B12-41C6-A0D5-F6D12A65EF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87651">
            <a:off x="10899275" y="2374943"/>
            <a:ext cx="1152998" cy="1152998"/>
          </a:xfrm>
          <a:prstGeom prst="rect">
            <a:avLst/>
          </a:prstGeom>
        </p:spPr>
      </p:pic>
    </p:spTree>
    <p:extLst>
      <p:ext uri="{BB962C8B-B14F-4D97-AF65-F5344CB8AC3E}">
        <p14:creationId xmlns:p14="http://schemas.microsoft.com/office/powerpoint/2010/main" val="520009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62E8574-6EF2-0C09-C027-B31AD4E2D640}"/>
              </a:ext>
            </a:extLst>
          </p:cNvPr>
          <p:cNvSpPr txBox="1"/>
          <p:nvPr/>
        </p:nvSpPr>
        <p:spPr>
          <a:xfrm>
            <a:off x="2854996" y="687641"/>
            <a:ext cx="6810375" cy="400110"/>
          </a:xfrm>
          <a:prstGeom prst="rect">
            <a:avLst/>
          </a:prstGeom>
          <a:noFill/>
        </p:spPr>
        <p:txBody>
          <a:bodyPr wrap="square">
            <a:spAutoFit/>
          </a:bodyPr>
          <a:lstStyle/>
          <a:p>
            <a:r>
              <a:rPr lang="en-US" sz="2000" dirty="0">
                <a:ea typeface="+mj-lt"/>
                <a:cs typeface="+mj-lt"/>
              </a:rPr>
              <a:t>Go to </a:t>
            </a:r>
            <a:r>
              <a:rPr lang="en-US" sz="2000" dirty="0">
                <a:cs typeface="Arial"/>
                <a:hlinkClick r:id="rId3">
                  <a:extLst>
                    <a:ext uri="{A12FA001-AC4F-418D-AE19-62706E023703}">
                      <ahyp:hlinkClr xmlns:ahyp="http://schemas.microsoft.com/office/drawing/2018/hyperlinkcolor" val="tx"/>
                    </a:ext>
                  </a:extLst>
                </a:hlinkClick>
              </a:rPr>
              <a:t>https://neo.maine.gov/DOE/NEO/eps/public/ed279.aspx</a:t>
            </a:r>
            <a:r>
              <a:rPr lang="en-US" sz="2000" dirty="0">
                <a:cs typeface="Arial"/>
              </a:rPr>
              <a:t> </a:t>
            </a:r>
            <a:endParaRPr lang="en-US" sz="2000" dirty="0"/>
          </a:p>
        </p:txBody>
      </p:sp>
      <p:sp>
        <p:nvSpPr>
          <p:cNvPr id="18" name="Title 1">
            <a:extLst>
              <a:ext uri="{FF2B5EF4-FFF2-40B4-BE49-F238E27FC236}">
                <a16:creationId xmlns:a16="http://schemas.microsoft.com/office/drawing/2014/main" id="{2101A67C-A747-FB45-64AC-4B2FB7CE2341}"/>
              </a:ext>
            </a:extLst>
          </p:cNvPr>
          <p:cNvSpPr>
            <a:spLocks noGrp="1"/>
          </p:cNvSpPr>
          <p:nvPr>
            <p:ph type="title"/>
          </p:nvPr>
        </p:nvSpPr>
        <p:spPr>
          <a:xfrm>
            <a:off x="0" y="0"/>
            <a:ext cx="12192000" cy="533400"/>
          </a:xfrm>
          <a:solidFill>
            <a:srgbClr val="682A2A"/>
          </a:solidFill>
        </p:spPr>
        <p:txBody>
          <a:bodyPr>
            <a:normAutofit/>
          </a:bodyPr>
          <a:lstStyle/>
          <a:p>
            <a:r>
              <a:rPr lang="en-US" sz="1800" dirty="0">
                <a:solidFill>
                  <a:schemeClr val="bg1"/>
                </a:solidFill>
                <a:cs typeface="Arial"/>
              </a:rPr>
              <a:t>How do I access the ED 279 reports?</a:t>
            </a:r>
            <a:endParaRPr lang="en-US" sz="1800" dirty="0">
              <a:solidFill>
                <a:schemeClr val="bg1"/>
              </a:solidFill>
            </a:endParaRPr>
          </a:p>
        </p:txBody>
      </p:sp>
      <p:sp>
        <p:nvSpPr>
          <p:cNvPr id="14" name="Text Placeholder 4">
            <a:extLst>
              <a:ext uri="{FF2B5EF4-FFF2-40B4-BE49-F238E27FC236}">
                <a16:creationId xmlns:a16="http://schemas.microsoft.com/office/drawing/2014/main" id="{307714E1-C305-D29B-9621-B927795FA6A7}"/>
              </a:ext>
            </a:extLst>
          </p:cNvPr>
          <p:cNvSpPr txBox="1">
            <a:spLocks/>
          </p:cNvSpPr>
          <p:nvPr/>
        </p:nvSpPr>
        <p:spPr>
          <a:xfrm>
            <a:off x="693794" y="1402601"/>
            <a:ext cx="4648200" cy="369332"/>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Calibri Regular"/>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Calibri Regular"/>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alibri Regular"/>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alibri Regular"/>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alibri Regular"/>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Arial"/>
              <a:buChar char="•"/>
            </a:pPr>
            <a:r>
              <a:rPr lang="en-US" dirty="0">
                <a:cs typeface="Arial"/>
              </a:rPr>
              <a:t>Choose Fiscal Year: </a:t>
            </a:r>
          </a:p>
        </p:txBody>
      </p:sp>
      <p:sp>
        <p:nvSpPr>
          <p:cNvPr id="15" name="Content Placeholder 2">
            <a:extLst>
              <a:ext uri="{FF2B5EF4-FFF2-40B4-BE49-F238E27FC236}">
                <a16:creationId xmlns:a16="http://schemas.microsoft.com/office/drawing/2014/main" id="{BFEF3919-F057-2F64-1000-A9E8B7C1318D}"/>
              </a:ext>
            </a:extLst>
          </p:cNvPr>
          <p:cNvSpPr txBox="1">
            <a:spLocks/>
          </p:cNvSpPr>
          <p:nvPr/>
        </p:nvSpPr>
        <p:spPr>
          <a:xfrm>
            <a:off x="1752601" y="4645403"/>
            <a:ext cx="4172571" cy="730774"/>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Calibri Regular"/>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Calibri Regular"/>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alibri Regular"/>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alibri Regular"/>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alibri Regular"/>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dirty="0">
              <a:cs typeface="Arial"/>
            </a:endParaRPr>
          </a:p>
          <a:p>
            <a:pPr marL="0" indent="0">
              <a:buNone/>
            </a:pPr>
            <a:endParaRPr lang="en-US" dirty="0">
              <a:cs typeface="Arial"/>
            </a:endParaRPr>
          </a:p>
        </p:txBody>
      </p:sp>
      <p:sp>
        <p:nvSpPr>
          <p:cNvPr id="16" name="Text Placeholder 5">
            <a:extLst>
              <a:ext uri="{FF2B5EF4-FFF2-40B4-BE49-F238E27FC236}">
                <a16:creationId xmlns:a16="http://schemas.microsoft.com/office/drawing/2014/main" id="{0936BEEB-ECB2-1F75-E360-C1D17CC0198B}"/>
              </a:ext>
            </a:extLst>
          </p:cNvPr>
          <p:cNvSpPr txBox="1">
            <a:spLocks/>
          </p:cNvSpPr>
          <p:nvPr/>
        </p:nvSpPr>
        <p:spPr>
          <a:xfrm>
            <a:off x="7162800" y="1371600"/>
            <a:ext cx="4648200" cy="375764"/>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Calibri Regular"/>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Calibri Regular"/>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alibri Regular"/>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alibri Regular"/>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alibri Regular"/>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Arial"/>
              <a:buChar char="•"/>
            </a:pPr>
            <a:r>
              <a:rPr lang="en-US" dirty="0">
                <a:cs typeface="Arial"/>
              </a:rPr>
              <a:t>Choose SAU and then View Report:</a:t>
            </a:r>
          </a:p>
        </p:txBody>
      </p:sp>
      <p:grpSp>
        <p:nvGrpSpPr>
          <p:cNvPr id="31" name="Group 30">
            <a:extLst>
              <a:ext uri="{FF2B5EF4-FFF2-40B4-BE49-F238E27FC236}">
                <a16:creationId xmlns:a16="http://schemas.microsoft.com/office/drawing/2014/main" id="{419ACBA5-4006-7884-A2A6-BF11BFA4A41B}"/>
              </a:ext>
            </a:extLst>
          </p:cNvPr>
          <p:cNvGrpSpPr/>
          <p:nvPr/>
        </p:nvGrpSpPr>
        <p:grpSpPr>
          <a:xfrm>
            <a:off x="246947" y="1771933"/>
            <a:ext cx="11698106" cy="4745359"/>
            <a:chOff x="219436" y="2026771"/>
            <a:chExt cx="11649591" cy="4659783"/>
          </a:xfrm>
        </p:grpSpPr>
        <p:pic>
          <p:nvPicPr>
            <p:cNvPr id="25" name="Picture 24">
              <a:extLst>
                <a:ext uri="{FF2B5EF4-FFF2-40B4-BE49-F238E27FC236}">
                  <a16:creationId xmlns:a16="http://schemas.microsoft.com/office/drawing/2014/main" id="{29816F9C-F2A9-28EC-4F36-69BF93708DEA}"/>
                </a:ext>
              </a:extLst>
            </p:cNvPr>
            <p:cNvPicPr>
              <a:picLocks noChangeAspect="1"/>
            </p:cNvPicPr>
            <p:nvPr/>
          </p:nvPicPr>
          <p:blipFill>
            <a:blip r:embed="rId4"/>
            <a:stretch>
              <a:fillRect/>
            </a:stretch>
          </p:blipFill>
          <p:spPr>
            <a:xfrm>
              <a:off x="219436" y="2026771"/>
              <a:ext cx="6919428" cy="4659783"/>
            </a:xfrm>
            <a:prstGeom prst="rect">
              <a:avLst/>
            </a:prstGeom>
          </p:spPr>
        </p:pic>
        <p:cxnSp>
          <p:nvCxnSpPr>
            <p:cNvPr id="20" name="Straight Arrow Connector 19">
              <a:extLst>
                <a:ext uri="{FF2B5EF4-FFF2-40B4-BE49-F238E27FC236}">
                  <a16:creationId xmlns:a16="http://schemas.microsoft.com/office/drawing/2014/main" id="{D5C6C4BE-04CF-0806-303E-935F8CC0F65C}"/>
                </a:ext>
              </a:extLst>
            </p:cNvPr>
            <p:cNvCxnSpPr>
              <a:cxnSpLocks/>
            </p:cNvCxnSpPr>
            <p:nvPr/>
          </p:nvCxnSpPr>
          <p:spPr>
            <a:xfrm flipV="1">
              <a:off x="295320" y="4359847"/>
              <a:ext cx="675903" cy="1353972"/>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pic>
          <p:nvPicPr>
            <p:cNvPr id="27" name="Picture 26">
              <a:extLst>
                <a:ext uri="{FF2B5EF4-FFF2-40B4-BE49-F238E27FC236}">
                  <a16:creationId xmlns:a16="http://schemas.microsoft.com/office/drawing/2014/main" id="{E05C0B9D-DF2F-BF29-44F0-54593E7D3603}"/>
                </a:ext>
              </a:extLst>
            </p:cNvPr>
            <p:cNvPicPr>
              <a:picLocks noChangeAspect="1"/>
            </p:cNvPicPr>
            <p:nvPr/>
          </p:nvPicPr>
          <p:blipFill>
            <a:blip r:embed="rId5"/>
            <a:stretch>
              <a:fillRect/>
            </a:stretch>
          </p:blipFill>
          <p:spPr>
            <a:xfrm>
              <a:off x="6440206" y="2026771"/>
              <a:ext cx="5428821" cy="3503986"/>
            </a:xfrm>
            <a:prstGeom prst="rect">
              <a:avLst/>
            </a:prstGeom>
          </p:spPr>
        </p:pic>
        <p:cxnSp>
          <p:nvCxnSpPr>
            <p:cNvPr id="21" name="Straight Arrow Connector 20">
              <a:extLst>
                <a:ext uri="{FF2B5EF4-FFF2-40B4-BE49-F238E27FC236}">
                  <a16:creationId xmlns:a16="http://schemas.microsoft.com/office/drawing/2014/main" id="{49432CB6-1AAF-6E29-FDBB-F613AD653823}"/>
                </a:ext>
              </a:extLst>
            </p:cNvPr>
            <p:cNvCxnSpPr>
              <a:cxnSpLocks/>
            </p:cNvCxnSpPr>
            <p:nvPr/>
          </p:nvCxnSpPr>
          <p:spPr>
            <a:xfrm flipV="1">
              <a:off x="7754452" y="4340167"/>
              <a:ext cx="508686" cy="1135094"/>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grpSp>
      <p:sp>
        <p:nvSpPr>
          <p:cNvPr id="2" name="Rectangle 1">
            <a:extLst>
              <a:ext uri="{FF2B5EF4-FFF2-40B4-BE49-F238E27FC236}">
                <a16:creationId xmlns:a16="http://schemas.microsoft.com/office/drawing/2014/main" id="{9D01E2FF-628D-6A71-AB82-F19D2BE03B2C}"/>
              </a:ext>
            </a:extLst>
          </p:cNvPr>
          <p:cNvSpPr/>
          <p:nvPr/>
        </p:nvSpPr>
        <p:spPr>
          <a:xfrm>
            <a:off x="10058400" y="4041134"/>
            <a:ext cx="533400" cy="206955"/>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71342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F10AAB4-C618-E046-B6A7-7E4354CC6257}"/>
              </a:ext>
            </a:extLst>
          </p:cNvPr>
          <p:cNvPicPr>
            <a:picLocks noChangeAspect="1"/>
          </p:cNvPicPr>
          <p:nvPr/>
        </p:nvPicPr>
        <p:blipFill>
          <a:blip r:embed="rId3"/>
          <a:stretch>
            <a:fillRect/>
          </a:stretch>
        </p:blipFill>
        <p:spPr>
          <a:xfrm>
            <a:off x="8837413" y="1659422"/>
            <a:ext cx="3289595" cy="4741378"/>
          </a:xfrm>
          <a:prstGeom prst="rect">
            <a:avLst/>
          </a:prstGeom>
        </p:spPr>
      </p:pic>
      <p:sp>
        <p:nvSpPr>
          <p:cNvPr id="4" name="Title 1">
            <a:extLst>
              <a:ext uri="{FF2B5EF4-FFF2-40B4-BE49-F238E27FC236}">
                <a16:creationId xmlns:a16="http://schemas.microsoft.com/office/drawing/2014/main" id="{182CD053-844F-FFA1-7106-D127C80E1142}"/>
              </a:ext>
            </a:extLst>
          </p:cNvPr>
          <p:cNvSpPr>
            <a:spLocks noGrp="1"/>
          </p:cNvSpPr>
          <p:nvPr>
            <p:ph type="title"/>
          </p:nvPr>
        </p:nvSpPr>
        <p:spPr>
          <a:xfrm>
            <a:off x="0" y="19310"/>
            <a:ext cx="12191999" cy="609600"/>
          </a:xfrm>
          <a:solidFill>
            <a:srgbClr val="682A2A"/>
          </a:solidFill>
          <a:ln>
            <a:solidFill>
              <a:schemeClr val="accent1">
                <a:lumMod val="50000"/>
              </a:schemeClr>
            </a:solidFill>
          </a:ln>
        </p:spPr>
        <p:txBody>
          <a:bodyPr>
            <a:normAutofit/>
          </a:bodyPr>
          <a:lstStyle/>
          <a:p>
            <a:pPr>
              <a:spcBef>
                <a:spcPts val="0"/>
              </a:spcBef>
            </a:pPr>
            <a:r>
              <a:rPr lang="en-US" sz="2200" dirty="0">
                <a:solidFill>
                  <a:schemeClr val="bg1"/>
                </a:solidFill>
                <a:latin typeface="Aptos" panose="020B0004020202020204" pitchFamily="34" charset="0"/>
              </a:rPr>
              <a:t>How is EPS calculated? – the Magic 8 Ball</a:t>
            </a:r>
            <a:br>
              <a:rPr lang="en-US" sz="2200" dirty="0">
                <a:solidFill>
                  <a:schemeClr val="bg1"/>
                </a:solidFill>
                <a:latin typeface="Aptos" panose="020B0004020202020204" pitchFamily="34" charset="0"/>
              </a:rPr>
            </a:br>
            <a:r>
              <a:rPr lang="en-US" sz="1200" dirty="0">
                <a:solidFill>
                  <a:schemeClr val="bg1"/>
                </a:solidFill>
                <a:latin typeface="Aptos" panose="020B0004020202020204" pitchFamily="34" charset="0"/>
                <a:ea typeface="+mn-lt"/>
                <a:cs typeface="Arial"/>
              </a:rPr>
              <a:t>Once we have the data and know the size of the pie… the magic begins.</a:t>
            </a:r>
            <a:endParaRPr lang="en-US" sz="2800" dirty="0">
              <a:solidFill>
                <a:schemeClr val="bg1"/>
              </a:solidFill>
              <a:latin typeface="Aptos" panose="020B0004020202020204" pitchFamily="34" charset="0"/>
            </a:endParaRPr>
          </a:p>
        </p:txBody>
      </p:sp>
      <p:sp>
        <p:nvSpPr>
          <p:cNvPr id="30" name="Flowchart: Connector 29">
            <a:extLst>
              <a:ext uri="{FF2B5EF4-FFF2-40B4-BE49-F238E27FC236}">
                <a16:creationId xmlns:a16="http://schemas.microsoft.com/office/drawing/2014/main" id="{CA483C7F-8F14-7FBB-4D8A-7454A00A89E8}"/>
              </a:ext>
            </a:extLst>
          </p:cNvPr>
          <p:cNvSpPr/>
          <p:nvPr/>
        </p:nvSpPr>
        <p:spPr>
          <a:xfrm>
            <a:off x="10835874" y="95510"/>
            <a:ext cx="1067290" cy="1066800"/>
          </a:xfrm>
          <a:prstGeom prst="flowChartConnector">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2">
            <a:extLst>
              <a:ext uri="{FF2B5EF4-FFF2-40B4-BE49-F238E27FC236}">
                <a16:creationId xmlns:a16="http://schemas.microsoft.com/office/drawing/2014/main" id="{A9369A64-076C-7EC3-572A-791F237C59FB}"/>
              </a:ext>
            </a:extLst>
          </p:cNvPr>
          <p:cNvSpPr txBox="1">
            <a:spLocks/>
          </p:cNvSpPr>
          <p:nvPr/>
        </p:nvSpPr>
        <p:spPr>
          <a:xfrm>
            <a:off x="1770434" y="838200"/>
            <a:ext cx="8409562" cy="4648200"/>
          </a:xfrm>
          <a:prstGeom prst="rect">
            <a:avLst/>
          </a:prstGeom>
        </p:spPr>
        <p:txBody>
          <a:bodyPr vert="horz" lIns="91440" tIns="45720" rIns="91440" bIns="45720" rtlCol="0" anchor="ctr">
            <a:noAutofit/>
          </a:bodyPr>
          <a:lstStyle>
            <a:lvl1pPr marL="342900" indent="-342900" algn="l" rtl="0" eaLnBrk="1" fontAlgn="base" hangingPunct="1">
              <a:spcBef>
                <a:spcPct val="20000"/>
              </a:spcBef>
              <a:spcAft>
                <a:spcPct val="0"/>
              </a:spcAft>
              <a:buChar char="•"/>
              <a:defRPr sz="2800" kern="1200">
                <a:solidFill>
                  <a:srgbClr val="274F73"/>
                </a:solidFill>
                <a:latin typeface="+mn-lt"/>
                <a:ea typeface="+mn-ea"/>
                <a:cs typeface="+mn-cs"/>
              </a:defRPr>
            </a:lvl1pPr>
            <a:lvl2pPr marL="742950" indent="-285750" algn="l" rtl="0" eaLnBrk="1" fontAlgn="base" hangingPunct="1">
              <a:spcBef>
                <a:spcPct val="20000"/>
              </a:spcBef>
              <a:spcAft>
                <a:spcPct val="0"/>
              </a:spcAft>
              <a:buChar char="–"/>
              <a:defRPr sz="2400" kern="1200">
                <a:solidFill>
                  <a:srgbClr val="274F73"/>
                </a:solidFill>
                <a:latin typeface="+mn-lt"/>
                <a:ea typeface="+mn-ea"/>
                <a:cs typeface="+mn-cs"/>
              </a:defRPr>
            </a:lvl2pPr>
            <a:lvl3pPr marL="1143000" indent="-228600" algn="l" rtl="0" eaLnBrk="1" fontAlgn="base" hangingPunct="1">
              <a:spcBef>
                <a:spcPct val="20000"/>
              </a:spcBef>
              <a:spcAft>
                <a:spcPct val="0"/>
              </a:spcAft>
              <a:buChar char="•"/>
              <a:defRPr sz="2000" kern="1200">
                <a:solidFill>
                  <a:srgbClr val="274F73"/>
                </a:solidFill>
                <a:latin typeface="+mn-lt"/>
                <a:ea typeface="+mn-ea"/>
                <a:cs typeface="+mn-cs"/>
              </a:defRPr>
            </a:lvl3pPr>
            <a:lvl4pPr marL="1600200" indent="-228600" algn="l" rtl="0" eaLnBrk="1" fontAlgn="base" hangingPunct="1">
              <a:spcBef>
                <a:spcPct val="20000"/>
              </a:spcBef>
              <a:spcAft>
                <a:spcPct val="0"/>
              </a:spcAft>
              <a:buChar char="–"/>
              <a:defRPr kern="1200">
                <a:solidFill>
                  <a:srgbClr val="274F73"/>
                </a:solidFill>
                <a:latin typeface="+mn-lt"/>
                <a:ea typeface="+mn-ea"/>
                <a:cs typeface="+mn-cs"/>
              </a:defRPr>
            </a:lvl4pPr>
            <a:lvl5pPr marL="2057400" indent="-228600" algn="l" rtl="0" eaLnBrk="1" fontAlgn="base" hangingPunct="1">
              <a:spcBef>
                <a:spcPct val="20000"/>
              </a:spcBef>
              <a:spcAft>
                <a:spcPct val="0"/>
              </a:spcAft>
              <a:buChar char="»"/>
              <a:defRPr kern="1200">
                <a:solidFill>
                  <a:srgbClr val="274F7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endParaRPr lang="en-US" sz="1400" b="1" dirty="0">
              <a:latin typeface="Arial"/>
              <a:cs typeface="Calibri"/>
            </a:endParaRPr>
          </a:p>
        </p:txBody>
      </p:sp>
      <p:pic>
        <p:nvPicPr>
          <p:cNvPr id="5" name="Graphic 4" descr="Pool 8 Ball with solid fill">
            <a:extLst>
              <a:ext uri="{FF2B5EF4-FFF2-40B4-BE49-F238E27FC236}">
                <a16:creationId xmlns:a16="http://schemas.microsoft.com/office/drawing/2014/main" id="{B982809C-0A52-A89B-A7AC-CF8F641250E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759919" y="0"/>
            <a:ext cx="1219200" cy="1219200"/>
          </a:xfrm>
          <a:prstGeom prst="rect">
            <a:avLst/>
          </a:prstGeom>
        </p:spPr>
      </p:pic>
      <p:sp>
        <p:nvSpPr>
          <p:cNvPr id="3" name="TextBox 2">
            <a:extLst>
              <a:ext uri="{FF2B5EF4-FFF2-40B4-BE49-F238E27FC236}">
                <a16:creationId xmlns:a16="http://schemas.microsoft.com/office/drawing/2014/main" id="{8EF5EF62-32DE-AACB-B8F4-42742A7115CD}"/>
              </a:ext>
            </a:extLst>
          </p:cNvPr>
          <p:cNvSpPr txBox="1"/>
          <p:nvPr/>
        </p:nvSpPr>
        <p:spPr>
          <a:xfrm>
            <a:off x="76199" y="674537"/>
            <a:ext cx="10399577" cy="646331"/>
          </a:xfrm>
          <a:prstGeom prst="rect">
            <a:avLst/>
          </a:prstGeom>
          <a:noFill/>
        </p:spPr>
        <p:txBody>
          <a:bodyPr wrap="square">
            <a:spAutoFit/>
          </a:bodyPr>
          <a:lstStyle/>
          <a:p>
            <a:r>
              <a:rPr lang="en-US" sz="2000" b="1" dirty="0">
                <a:solidFill>
                  <a:srgbClr val="274F73"/>
                </a:solidFill>
                <a:latin typeface="Calibri" panose="020F0502020204030204" pitchFamily="34" charset="0"/>
                <a:cs typeface="Calibri" panose="020F0502020204030204" pitchFamily="34" charset="0"/>
              </a:rPr>
              <a:t>Section 1. – Computation of EPS Rates - </a:t>
            </a:r>
            <a:r>
              <a:rPr lang="en-US" sz="1600" dirty="0">
                <a:solidFill>
                  <a:schemeClr val="accent1">
                    <a:lumMod val="75000"/>
                  </a:schemeClr>
                </a:solidFill>
              </a:rPr>
              <a:t>The per-pupil EPS cost rates determined in Section 1 are used as the multiplier to calculate the EPS Operating Cost Allocations in Section 2.</a:t>
            </a:r>
            <a:endParaRPr lang="en-US" sz="2000" b="1" dirty="0">
              <a:solidFill>
                <a:srgbClr val="274F73"/>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4F7CD6EA-EA01-9726-4D96-87B0E929ECF4}"/>
              </a:ext>
            </a:extLst>
          </p:cNvPr>
          <p:cNvSpPr txBox="1"/>
          <p:nvPr/>
        </p:nvSpPr>
        <p:spPr>
          <a:xfrm>
            <a:off x="76199" y="1280589"/>
            <a:ext cx="11826719" cy="3293209"/>
          </a:xfrm>
          <a:prstGeom prst="rect">
            <a:avLst/>
          </a:prstGeom>
          <a:noFill/>
        </p:spPr>
        <p:txBody>
          <a:bodyPr wrap="square">
            <a:spAutoFit/>
          </a:bodyPr>
          <a:lstStyle/>
          <a:p>
            <a:r>
              <a:rPr lang="en-US" sz="1600" b="1" dirty="0"/>
              <a:t>Elementary and secondary per-pupil cost rates are calculated for each school administrative unit; which is the per pupil cost to operate a school for those attending students for general education only (i.e., not Special Education) according to the current determined essential programs and services adequacy funding level.  </a:t>
            </a:r>
          </a:p>
          <a:p>
            <a:r>
              <a:rPr lang="en-US" sz="1600" b="1" dirty="0">
                <a:solidFill>
                  <a:schemeClr val="accent1">
                    <a:lumMod val="75000"/>
                  </a:schemeClr>
                </a:solidFill>
              </a:rPr>
              <a:t>	Elements used in this calculation:</a:t>
            </a:r>
          </a:p>
          <a:p>
            <a:pPr marL="1200150" lvl="2" indent="-285750">
              <a:buFont typeface="Arial" panose="020B0604020202020204" pitchFamily="34" charset="0"/>
              <a:buChar char="•"/>
            </a:pPr>
            <a:r>
              <a:rPr lang="en-US" sz="1600" b="1" dirty="0"/>
              <a:t>Number of students attending the schools in the district (1A)</a:t>
            </a:r>
          </a:p>
          <a:p>
            <a:pPr marL="1200150" lvl="2" indent="-285750">
              <a:buFont typeface="Arial" panose="020B0604020202020204" pitchFamily="34" charset="0"/>
              <a:buChar char="•"/>
            </a:pPr>
            <a:r>
              <a:rPr lang="en-US" sz="1600" b="1" dirty="0"/>
              <a:t>EPS Staff Positions (1B)</a:t>
            </a:r>
          </a:p>
          <a:p>
            <a:pPr marL="1657350" lvl="3" indent="-285750">
              <a:buFont typeface="Wingdings" panose="05000000000000000000" pitchFamily="2" charset="2"/>
              <a:buChar char="§"/>
            </a:pPr>
            <a:r>
              <a:rPr lang="en-US" sz="1600" dirty="0">
                <a:solidFill>
                  <a:schemeClr val="accent1">
                    <a:lumMod val="75000"/>
                  </a:schemeClr>
                </a:solidFill>
              </a:rPr>
              <a:t>Experience and education level of staff</a:t>
            </a:r>
          </a:p>
          <a:p>
            <a:pPr marL="1657350" lvl="3" indent="-285750">
              <a:buFont typeface="Wingdings" panose="05000000000000000000" pitchFamily="2" charset="2"/>
              <a:buChar char="§"/>
            </a:pPr>
            <a:r>
              <a:rPr lang="en-US" sz="1600" dirty="0">
                <a:solidFill>
                  <a:schemeClr val="accent1">
                    <a:lumMod val="75000"/>
                  </a:schemeClr>
                </a:solidFill>
              </a:rPr>
              <a:t>Ratios of students to staff</a:t>
            </a:r>
          </a:p>
          <a:p>
            <a:pPr marL="1657350" lvl="3" indent="-285750">
              <a:buFont typeface="Wingdings" panose="05000000000000000000" pitchFamily="2" charset="2"/>
              <a:buChar char="§"/>
            </a:pPr>
            <a:r>
              <a:rPr lang="en-US" sz="1600" dirty="0">
                <a:solidFill>
                  <a:schemeClr val="accent1">
                    <a:lumMod val="75000"/>
                  </a:schemeClr>
                </a:solidFill>
              </a:rPr>
              <a:t>Salary matrixes </a:t>
            </a:r>
          </a:p>
          <a:p>
            <a:pPr marL="1657350" lvl="3" indent="-285750">
              <a:buFont typeface="Wingdings" panose="05000000000000000000" pitchFamily="2" charset="2"/>
              <a:buChar char="§"/>
            </a:pPr>
            <a:r>
              <a:rPr lang="en-US" sz="1600" dirty="0">
                <a:solidFill>
                  <a:schemeClr val="accent1">
                    <a:lumMod val="75000"/>
                  </a:schemeClr>
                </a:solidFill>
              </a:rPr>
              <a:t>    (using State average salaries)</a:t>
            </a:r>
          </a:p>
          <a:p>
            <a:pPr marL="1200150" lvl="2" indent="-285750">
              <a:buFont typeface="Arial" panose="020B0604020202020204" pitchFamily="34" charset="0"/>
              <a:buChar char="•"/>
            </a:pPr>
            <a:r>
              <a:rPr lang="en-US" sz="1600" b="1" dirty="0"/>
              <a:t>Percentages for benefits (1C)</a:t>
            </a:r>
          </a:p>
          <a:p>
            <a:pPr marL="1200150" lvl="2" indent="-285750">
              <a:buFont typeface="Arial" panose="020B0604020202020204" pitchFamily="34" charset="0"/>
              <a:buChar char="•"/>
            </a:pPr>
            <a:r>
              <a:rPr lang="en-US" sz="1600" b="1" dirty="0"/>
              <a:t>Other Support Per-Pupil Costs (1D)</a:t>
            </a:r>
          </a:p>
          <a:p>
            <a:pPr marL="1200150" lvl="2" indent="-285750">
              <a:buFont typeface="Arial" panose="020B0604020202020204" pitchFamily="34" charset="0"/>
              <a:buChar char="•"/>
            </a:pPr>
            <a:r>
              <a:rPr lang="en-US" sz="1600" b="1" dirty="0">
                <a:solidFill>
                  <a:srgbClr val="682A2A"/>
                </a:solidFill>
              </a:rPr>
              <a:t>Regional Adjustments (1E)</a:t>
            </a:r>
            <a:endParaRPr lang="en-US" dirty="0"/>
          </a:p>
        </p:txBody>
      </p:sp>
      <p:sp>
        <p:nvSpPr>
          <p:cNvPr id="10" name="TextBox 9">
            <a:extLst>
              <a:ext uri="{FF2B5EF4-FFF2-40B4-BE49-F238E27FC236}">
                <a16:creationId xmlns:a16="http://schemas.microsoft.com/office/drawing/2014/main" id="{9E0F86D0-A333-7294-6706-2BC4F6034315}"/>
              </a:ext>
            </a:extLst>
          </p:cNvPr>
          <p:cNvSpPr txBox="1"/>
          <p:nvPr/>
        </p:nvSpPr>
        <p:spPr>
          <a:xfrm>
            <a:off x="609600" y="4563757"/>
            <a:ext cx="6921231" cy="1323439"/>
          </a:xfrm>
          <a:prstGeom prst="rect">
            <a:avLst/>
          </a:prstGeom>
          <a:noFill/>
        </p:spPr>
        <p:txBody>
          <a:bodyPr wrap="square">
            <a:spAutoFit/>
          </a:bodyPr>
          <a:lstStyle/>
          <a:p>
            <a:pPr marL="685800" lvl="2"/>
            <a:r>
              <a:rPr lang="en-US" sz="1600" b="1" dirty="0">
                <a:solidFill>
                  <a:srgbClr val="682A2A"/>
                </a:solidFill>
              </a:rPr>
              <a:t>The regional index is a factor using the 35 Labor Market Areas to account for variations in Income Levels and the Cost of living throughout the State of Maine; and the fact that we are using an Average Salary Scale for the entire State when determining the amount of salary to allocate in the EPS calculation.</a:t>
            </a:r>
          </a:p>
        </p:txBody>
      </p:sp>
      <p:pic>
        <p:nvPicPr>
          <p:cNvPr id="11" name="Picture 10">
            <a:extLst>
              <a:ext uri="{FF2B5EF4-FFF2-40B4-BE49-F238E27FC236}">
                <a16:creationId xmlns:a16="http://schemas.microsoft.com/office/drawing/2014/main" id="{79194BC8-58E2-CEFA-3810-18A1E598D3D5}"/>
              </a:ext>
            </a:extLst>
          </p:cNvPr>
          <p:cNvPicPr>
            <a:picLocks noChangeAspect="1"/>
          </p:cNvPicPr>
          <p:nvPr/>
        </p:nvPicPr>
        <p:blipFill>
          <a:blip r:embed="rId6"/>
          <a:stretch>
            <a:fillRect/>
          </a:stretch>
        </p:blipFill>
        <p:spPr>
          <a:xfrm>
            <a:off x="6709824" y="2094162"/>
            <a:ext cx="2310366" cy="1944438"/>
          </a:xfrm>
          <a:prstGeom prst="rect">
            <a:avLst/>
          </a:prstGeom>
        </p:spPr>
      </p:pic>
    </p:spTree>
    <p:extLst>
      <p:ext uri="{BB962C8B-B14F-4D97-AF65-F5344CB8AC3E}">
        <p14:creationId xmlns:p14="http://schemas.microsoft.com/office/powerpoint/2010/main" val="3499049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82CD053-844F-FFA1-7106-D127C80E1142}"/>
              </a:ext>
            </a:extLst>
          </p:cNvPr>
          <p:cNvSpPr>
            <a:spLocks noGrp="1"/>
          </p:cNvSpPr>
          <p:nvPr>
            <p:ph type="title"/>
          </p:nvPr>
        </p:nvSpPr>
        <p:spPr>
          <a:xfrm>
            <a:off x="0" y="1"/>
            <a:ext cx="12191999" cy="609600"/>
          </a:xfrm>
          <a:solidFill>
            <a:srgbClr val="682A2A"/>
          </a:solidFill>
          <a:ln>
            <a:solidFill>
              <a:schemeClr val="accent1">
                <a:lumMod val="50000"/>
              </a:schemeClr>
            </a:solidFill>
          </a:ln>
        </p:spPr>
        <p:txBody>
          <a:bodyPr>
            <a:normAutofit/>
          </a:bodyPr>
          <a:lstStyle/>
          <a:p>
            <a:r>
              <a:rPr lang="en-US" sz="1800" dirty="0">
                <a:solidFill>
                  <a:schemeClr val="bg1"/>
                </a:solidFill>
                <a:latin typeface="+mj-lt"/>
              </a:rPr>
              <a:t>EPS – ED279 Section 1A &amp; 1B – Students and Staff</a:t>
            </a:r>
          </a:p>
        </p:txBody>
      </p:sp>
      <p:sp>
        <p:nvSpPr>
          <p:cNvPr id="5" name="TextBox 4">
            <a:extLst>
              <a:ext uri="{FF2B5EF4-FFF2-40B4-BE49-F238E27FC236}">
                <a16:creationId xmlns:a16="http://schemas.microsoft.com/office/drawing/2014/main" id="{955A01B1-8B5C-14BB-A1B6-95D973FA2A01}"/>
              </a:ext>
            </a:extLst>
          </p:cNvPr>
          <p:cNvSpPr txBox="1"/>
          <p:nvPr/>
        </p:nvSpPr>
        <p:spPr>
          <a:xfrm>
            <a:off x="-228600" y="673655"/>
            <a:ext cx="4572000" cy="5601533"/>
          </a:xfrm>
          <a:prstGeom prst="rect">
            <a:avLst/>
          </a:prstGeom>
          <a:noFill/>
        </p:spPr>
        <p:txBody>
          <a:bodyPr wrap="square">
            <a:spAutoFit/>
          </a:bodyPr>
          <a:lstStyle/>
          <a:p>
            <a:pPr lvl="1"/>
            <a:r>
              <a:rPr lang="en-US" b="1" u="sng" dirty="0">
                <a:latin typeface="Calibri" panose="020F0502020204030204" pitchFamily="34" charset="0"/>
                <a:cs typeface="Calibri" panose="020F0502020204030204" pitchFamily="34" charset="0"/>
              </a:rPr>
              <a:t>Attending Students </a:t>
            </a:r>
            <a:r>
              <a:rPr lang="en-US" sz="1550" dirty="0">
                <a:latin typeface="Calibri" panose="020F0502020204030204" pitchFamily="34" charset="0"/>
                <a:cs typeface="Calibri" panose="020F0502020204030204" pitchFamily="34" charset="0"/>
              </a:rPr>
              <a:t>– </a:t>
            </a:r>
            <a:r>
              <a:rPr lang="en-US" dirty="0">
                <a:solidFill>
                  <a:schemeClr val="accent1">
                    <a:lumMod val="50000"/>
                  </a:schemeClr>
                </a:solidFill>
                <a:latin typeface="Calibri" panose="020F0502020204030204" pitchFamily="34" charset="0"/>
                <a:cs typeface="Calibri" panose="020F0502020204030204" pitchFamily="34" charset="0"/>
              </a:rPr>
              <a:t>students physically attending a school in your district. </a:t>
            </a:r>
          </a:p>
          <a:p>
            <a:pPr lvl="1"/>
            <a:r>
              <a:rPr lang="en-US" sz="1400" dirty="0">
                <a:solidFill>
                  <a:srgbClr val="682A2A"/>
                </a:solidFill>
                <a:latin typeface="Calibri" panose="020F0502020204030204" pitchFamily="34" charset="0"/>
                <a:cs typeface="Calibri" panose="020F0502020204030204" pitchFamily="34" charset="0"/>
              </a:rPr>
              <a:t>All student information that is valid October 1</a:t>
            </a:r>
            <a:r>
              <a:rPr lang="en-US" sz="1400" baseline="30000" dirty="0">
                <a:solidFill>
                  <a:srgbClr val="682A2A"/>
                </a:solidFill>
                <a:latin typeface="Calibri" panose="020F0502020204030204" pitchFamily="34" charset="0"/>
                <a:cs typeface="Calibri" panose="020F0502020204030204" pitchFamily="34" charset="0"/>
              </a:rPr>
              <a:t>st</a:t>
            </a:r>
            <a:r>
              <a:rPr lang="en-US" sz="1400" dirty="0">
                <a:solidFill>
                  <a:srgbClr val="682A2A"/>
                </a:solidFill>
                <a:latin typeface="Calibri" panose="020F0502020204030204" pitchFamily="34" charset="0"/>
                <a:cs typeface="Calibri" panose="020F0502020204030204" pitchFamily="34" charset="0"/>
              </a:rPr>
              <a:t> is part of the enrollment data</a:t>
            </a:r>
            <a:r>
              <a:rPr lang="en-US" sz="1100" dirty="0">
                <a:solidFill>
                  <a:srgbClr val="682A2A"/>
                </a:solidFill>
                <a:latin typeface="Calibri" panose="020F0502020204030204" pitchFamily="34" charset="0"/>
                <a:cs typeface="Calibri" panose="020F0502020204030204" pitchFamily="34" charset="0"/>
              </a:rPr>
              <a:t>.</a:t>
            </a:r>
          </a:p>
          <a:p>
            <a:pPr lvl="1"/>
            <a:r>
              <a:rPr lang="en-US" sz="1050" dirty="0">
                <a:solidFill>
                  <a:srgbClr val="682A2A"/>
                </a:solidFill>
                <a:latin typeface="Calibri" panose="020F0502020204030204" pitchFamily="34" charset="0"/>
                <a:cs typeface="Calibri" panose="020F0502020204030204" pitchFamily="34" charset="0"/>
              </a:rPr>
              <a:t>   </a:t>
            </a:r>
            <a:endParaRPr lang="en-US" sz="1550" dirty="0">
              <a:latin typeface="Calibri" panose="020F0502020204030204" pitchFamily="34" charset="0"/>
              <a:cs typeface="Calibri" panose="020F0502020204030204" pitchFamily="34" charset="0"/>
            </a:endParaRPr>
          </a:p>
          <a:p>
            <a:pPr lvl="1"/>
            <a:r>
              <a:rPr lang="en-US" b="1" u="sng" dirty="0">
                <a:latin typeface="Calibri" panose="020F0502020204030204" pitchFamily="34" charset="0"/>
                <a:cs typeface="Calibri" panose="020F0502020204030204" pitchFamily="34" charset="0"/>
              </a:rPr>
              <a:t>Staff Data – </a:t>
            </a:r>
            <a:r>
              <a:rPr lang="en-US" dirty="0">
                <a:latin typeface="Calibri" panose="020F0502020204030204" pitchFamily="34" charset="0"/>
                <a:cs typeface="Calibri" panose="020F0502020204030204" pitchFamily="34" charset="0"/>
              </a:rPr>
              <a:t>Regular education</a:t>
            </a:r>
            <a:endParaRPr lang="en-US" sz="1600" b="1" dirty="0">
              <a:latin typeface="Calibri" panose="020F0502020204030204" pitchFamily="34" charset="0"/>
              <a:cs typeface="Calibri" panose="020F0502020204030204" pitchFamily="34" charset="0"/>
            </a:endParaRPr>
          </a:p>
          <a:p>
            <a:pPr lvl="1"/>
            <a:r>
              <a:rPr lang="en-US" sz="1400" dirty="0">
                <a:solidFill>
                  <a:srgbClr val="682A2A"/>
                </a:solidFill>
                <a:latin typeface="Calibri" panose="020F0502020204030204" pitchFamily="34" charset="0"/>
                <a:cs typeface="Calibri" panose="020F0502020204030204" pitchFamily="34" charset="0"/>
              </a:rPr>
              <a:t>October 30th snapshot of Full Time Equivalent (FTE) regular instruction staff.</a:t>
            </a:r>
          </a:p>
          <a:p>
            <a:pPr marL="742950" lvl="1" indent="-285750">
              <a:buFont typeface="Arial" panose="020B0604020202020204" pitchFamily="34" charset="0"/>
              <a:buChar char="•"/>
            </a:pPr>
            <a:r>
              <a:rPr lang="en-US" sz="1550" b="1" dirty="0">
                <a:solidFill>
                  <a:schemeClr val="accent1">
                    <a:lumMod val="50000"/>
                  </a:schemeClr>
                </a:solidFill>
                <a:latin typeface="Calibri" panose="020F0502020204030204" pitchFamily="34" charset="0"/>
                <a:cs typeface="Calibri" panose="020F0502020204030204" pitchFamily="34" charset="0"/>
              </a:rPr>
              <a:t>Teachers</a:t>
            </a:r>
          </a:p>
          <a:p>
            <a:pPr lvl="2"/>
            <a:r>
              <a:rPr lang="en-US" sz="1400" dirty="0">
                <a:solidFill>
                  <a:schemeClr val="accent1">
                    <a:lumMod val="50000"/>
                  </a:schemeClr>
                </a:solidFill>
                <a:latin typeface="Calibri" panose="020F0502020204030204" pitchFamily="34" charset="0"/>
                <a:cs typeface="Calibri" panose="020F0502020204030204" pitchFamily="34" charset="0"/>
              </a:rPr>
              <a:t>Classroom Teacher, Literacy Specialist, Long-term substitute, Title I Teacher, Multilingual Learner Teacher</a:t>
            </a:r>
          </a:p>
          <a:p>
            <a:pPr marL="742950" lvl="1" indent="-285750">
              <a:buFont typeface="Arial" panose="020B0604020202020204" pitchFamily="34" charset="0"/>
              <a:buChar char="•"/>
            </a:pPr>
            <a:r>
              <a:rPr lang="en-US" sz="1550" b="1" dirty="0">
                <a:solidFill>
                  <a:schemeClr val="accent1">
                    <a:lumMod val="50000"/>
                  </a:schemeClr>
                </a:solidFill>
                <a:latin typeface="Calibri" panose="020F0502020204030204" pitchFamily="34" charset="0"/>
                <a:cs typeface="Calibri" panose="020F0502020204030204" pitchFamily="34" charset="0"/>
              </a:rPr>
              <a:t>Guidance</a:t>
            </a:r>
          </a:p>
          <a:p>
            <a:pPr lvl="2"/>
            <a:r>
              <a:rPr lang="en-US" sz="1400" dirty="0">
                <a:solidFill>
                  <a:schemeClr val="accent1">
                    <a:lumMod val="50000"/>
                  </a:schemeClr>
                </a:solidFill>
                <a:latin typeface="Calibri" panose="020F0502020204030204" pitchFamily="34" charset="0"/>
                <a:cs typeface="Calibri" panose="020F0502020204030204" pitchFamily="34" charset="0"/>
              </a:rPr>
              <a:t>School Social Worker, Director of Guidance, Guidance Counselor</a:t>
            </a:r>
          </a:p>
          <a:p>
            <a:pPr marL="742950" lvl="1" indent="-285750">
              <a:buFont typeface="Arial" panose="020B0604020202020204" pitchFamily="34" charset="0"/>
              <a:buChar char="•"/>
            </a:pPr>
            <a:r>
              <a:rPr lang="en-US" sz="1550" b="1" dirty="0">
                <a:solidFill>
                  <a:schemeClr val="accent1">
                    <a:lumMod val="50000"/>
                  </a:schemeClr>
                </a:solidFill>
                <a:latin typeface="Calibri" panose="020F0502020204030204" pitchFamily="34" charset="0"/>
                <a:cs typeface="Calibri" panose="020F0502020204030204" pitchFamily="34" charset="0"/>
              </a:rPr>
              <a:t>Librarians</a:t>
            </a:r>
          </a:p>
          <a:p>
            <a:pPr marL="742950" lvl="1" indent="-285750">
              <a:buFont typeface="Arial" panose="020B0604020202020204" pitchFamily="34" charset="0"/>
              <a:buChar char="•"/>
            </a:pPr>
            <a:r>
              <a:rPr lang="en-US" sz="1550" b="1" dirty="0">
                <a:solidFill>
                  <a:schemeClr val="accent1">
                    <a:lumMod val="50000"/>
                  </a:schemeClr>
                </a:solidFill>
                <a:latin typeface="Calibri" panose="020F0502020204030204" pitchFamily="34" charset="0"/>
                <a:cs typeface="Calibri" panose="020F0502020204030204" pitchFamily="34" charset="0"/>
              </a:rPr>
              <a:t>Health</a:t>
            </a:r>
          </a:p>
          <a:p>
            <a:pPr marL="742950" lvl="1" indent="-285750">
              <a:buFont typeface="Arial" panose="020B0604020202020204" pitchFamily="34" charset="0"/>
              <a:buChar char="•"/>
            </a:pPr>
            <a:r>
              <a:rPr lang="en-US" sz="1550" b="1" dirty="0">
                <a:solidFill>
                  <a:schemeClr val="accent1">
                    <a:lumMod val="50000"/>
                  </a:schemeClr>
                </a:solidFill>
                <a:latin typeface="Calibri" panose="020F0502020204030204" pitchFamily="34" charset="0"/>
                <a:cs typeface="Calibri" panose="020F0502020204030204" pitchFamily="34" charset="0"/>
              </a:rPr>
              <a:t>Education Techs</a:t>
            </a:r>
          </a:p>
          <a:p>
            <a:pPr marL="742950" lvl="1" indent="-285750">
              <a:buFont typeface="Arial" panose="020B0604020202020204" pitchFamily="34" charset="0"/>
              <a:buChar char="•"/>
            </a:pPr>
            <a:r>
              <a:rPr lang="en-US" sz="1550" b="1" dirty="0">
                <a:solidFill>
                  <a:schemeClr val="accent1">
                    <a:lumMod val="50000"/>
                  </a:schemeClr>
                </a:solidFill>
                <a:latin typeface="Calibri" panose="020F0502020204030204" pitchFamily="34" charset="0"/>
                <a:cs typeface="Calibri" panose="020F0502020204030204" pitchFamily="34" charset="0"/>
              </a:rPr>
              <a:t>Library Techs</a:t>
            </a:r>
          </a:p>
          <a:p>
            <a:pPr marL="742950" lvl="1" indent="-285750">
              <a:buFont typeface="Arial" panose="020B0604020202020204" pitchFamily="34" charset="0"/>
              <a:buChar char="•"/>
            </a:pPr>
            <a:r>
              <a:rPr lang="en-US" sz="1550" b="1" dirty="0">
                <a:solidFill>
                  <a:schemeClr val="accent1">
                    <a:lumMod val="50000"/>
                  </a:schemeClr>
                </a:solidFill>
                <a:latin typeface="Calibri" panose="020F0502020204030204" pitchFamily="34" charset="0"/>
                <a:cs typeface="Calibri" panose="020F0502020204030204" pitchFamily="34" charset="0"/>
              </a:rPr>
              <a:t>Clerical</a:t>
            </a:r>
          </a:p>
          <a:p>
            <a:pPr lvl="2"/>
            <a:r>
              <a:rPr lang="en-US" sz="1400" dirty="0">
                <a:solidFill>
                  <a:schemeClr val="accent1">
                    <a:lumMod val="50000"/>
                  </a:schemeClr>
                </a:solidFill>
                <a:latin typeface="Calibri" panose="020F0502020204030204" pitchFamily="34" charset="0"/>
                <a:cs typeface="Calibri" panose="020F0502020204030204" pitchFamily="34" charset="0"/>
              </a:rPr>
              <a:t>Building level</a:t>
            </a:r>
          </a:p>
          <a:p>
            <a:pPr marL="742950" lvl="1" indent="-285750">
              <a:buFont typeface="Arial" panose="020B0604020202020204" pitchFamily="34" charset="0"/>
              <a:buChar char="•"/>
            </a:pPr>
            <a:r>
              <a:rPr lang="en-US" sz="1550" b="1" dirty="0">
                <a:solidFill>
                  <a:schemeClr val="accent1">
                    <a:lumMod val="50000"/>
                  </a:schemeClr>
                </a:solidFill>
                <a:latin typeface="Calibri" panose="020F0502020204030204" pitchFamily="34" charset="0"/>
                <a:cs typeface="Calibri" panose="020F0502020204030204" pitchFamily="34" charset="0"/>
              </a:rPr>
              <a:t>School Admins</a:t>
            </a:r>
          </a:p>
          <a:p>
            <a:pPr lvl="2"/>
            <a:r>
              <a:rPr lang="en-US" sz="1400" dirty="0">
                <a:solidFill>
                  <a:schemeClr val="accent1">
                    <a:lumMod val="50000"/>
                  </a:schemeClr>
                </a:solidFill>
                <a:latin typeface="Calibri" panose="020F0502020204030204" pitchFamily="34" charset="0"/>
                <a:cs typeface="Calibri" panose="020F0502020204030204" pitchFamily="34" charset="0"/>
              </a:rPr>
              <a:t>Principal, Assistant Principal, Teaching Principal</a:t>
            </a:r>
          </a:p>
          <a:p>
            <a:pPr lvl="1"/>
            <a:endParaRPr lang="en-US" sz="1550" b="1" dirty="0">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8E2F896E-01DE-8DC2-2DFB-FFB2F6BD1CD1}"/>
              </a:ext>
            </a:extLst>
          </p:cNvPr>
          <p:cNvPicPr>
            <a:picLocks noChangeAspect="1"/>
          </p:cNvPicPr>
          <p:nvPr/>
        </p:nvPicPr>
        <p:blipFill>
          <a:blip r:embed="rId3"/>
          <a:stretch>
            <a:fillRect/>
          </a:stretch>
        </p:blipFill>
        <p:spPr>
          <a:xfrm>
            <a:off x="4272518" y="1438275"/>
            <a:ext cx="7728374" cy="1291404"/>
          </a:xfrm>
          <a:prstGeom prst="rect">
            <a:avLst/>
          </a:prstGeom>
        </p:spPr>
      </p:pic>
      <p:pic>
        <p:nvPicPr>
          <p:cNvPr id="13" name="Picture 12">
            <a:extLst>
              <a:ext uri="{FF2B5EF4-FFF2-40B4-BE49-F238E27FC236}">
                <a16:creationId xmlns:a16="http://schemas.microsoft.com/office/drawing/2014/main" id="{93FEB4BA-78C6-D053-DB66-9E5A28688C43}"/>
              </a:ext>
            </a:extLst>
          </p:cNvPr>
          <p:cNvPicPr>
            <a:picLocks noChangeAspect="1"/>
          </p:cNvPicPr>
          <p:nvPr/>
        </p:nvPicPr>
        <p:blipFill>
          <a:blip r:embed="rId4"/>
          <a:stretch>
            <a:fillRect/>
          </a:stretch>
        </p:blipFill>
        <p:spPr>
          <a:xfrm>
            <a:off x="3809999" y="3886200"/>
            <a:ext cx="8157025" cy="1873621"/>
          </a:xfrm>
          <a:prstGeom prst="rect">
            <a:avLst/>
          </a:prstGeom>
        </p:spPr>
      </p:pic>
      <p:pic>
        <p:nvPicPr>
          <p:cNvPr id="17" name="Picture 16">
            <a:extLst>
              <a:ext uri="{FF2B5EF4-FFF2-40B4-BE49-F238E27FC236}">
                <a16:creationId xmlns:a16="http://schemas.microsoft.com/office/drawing/2014/main" id="{D4E3B33F-026E-C19C-DBAE-3B26CA8D5D55}"/>
              </a:ext>
            </a:extLst>
          </p:cNvPr>
          <p:cNvPicPr>
            <a:picLocks noChangeAspect="1"/>
          </p:cNvPicPr>
          <p:nvPr/>
        </p:nvPicPr>
        <p:blipFill>
          <a:blip r:embed="rId5"/>
          <a:stretch>
            <a:fillRect/>
          </a:stretch>
        </p:blipFill>
        <p:spPr>
          <a:xfrm>
            <a:off x="6062132" y="673655"/>
            <a:ext cx="1449592" cy="1058520"/>
          </a:xfrm>
          <a:prstGeom prst="rect">
            <a:avLst/>
          </a:prstGeom>
        </p:spPr>
      </p:pic>
      <p:pic>
        <p:nvPicPr>
          <p:cNvPr id="1026" name="Picture 2">
            <a:extLst>
              <a:ext uri="{FF2B5EF4-FFF2-40B4-BE49-F238E27FC236}">
                <a16:creationId xmlns:a16="http://schemas.microsoft.com/office/drawing/2014/main" id="{D81B1359-EE7C-482F-D663-0A5E9F45C59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10400" y="3046735"/>
            <a:ext cx="3182434" cy="764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205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82CD053-844F-FFA1-7106-D127C80E1142}"/>
              </a:ext>
            </a:extLst>
          </p:cNvPr>
          <p:cNvSpPr>
            <a:spLocks noGrp="1"/>
          </p:cNvSpPr>
          <p:nvPr>
            <p:ph type="title"/>
          </p:nvPr>
        </p:nvSpPr>
        <p:spPr>
          <a:xfrm>
            <a:off x="0" y="-1800"/>
            <a:ext cx="12191999" cy="609600"/>
          </a:xfrm>
          <a:solidFill>
            <a:srgbClr val="682A2A"/>
          </a:solidFill>
          <a:ln>
            <a:solidFill>
              <a:schemeClr val="accent1">
                <a:lumMod val="50000"/>
              </a:schemeClr>
            </a:solidFill>
          </a:ln>
        </p:spPr>
        <p:txBody>
          <a:bodyPr>
            <a:normAutofit/>
          </a:bodyPr>
          <a:lstStyle/>
          <a:p>
            <a:r>
              <a:rPr lang="en-US" sz="1800" dirty="0">
                <a:solidFill>
                  <a:schemeClr val="bg1"/>
                </a:solidFill>
                <a:ea typeface="+mn-lt"/>
                <a:cs typeface="Arial"/>
              </a:rPr>
              <a:t>ED 279 Section 1: Computation of EPS Rates </a:t>
            </a:r>
            <a:endParaRPr lang="en-US" sz="1600" dirty="0">
              <a:solidFill>
                <a:schemeClr val="bg1"/>
              </a:solidFill>
              <a:latin typeface="Aptos" panose="020B0004020202020204" pitchFamily="34" charset="0"/>
            </a:endParaRPr>
          </a:p>
        </p:txBody>
      </p:sp>
      <p:sp>
        <p:nvSpPr>
          <p:cNvPr id="5" name="TextBox 4">
            <a:extLst>
              <a:ext uri="{FF2B5EF4-FFF2-40B4-BE49-F238E27FC236}">
                <a16:creationId xmlns:a16="http://schemas.microsoft.com/office/drawing/2014/main" id="{39A5A85F-BF4E-934C-032C-726DC02CB422}"/>
              </a:ext>
            </a:extLst>
          </p:cNvPr>
          <p:cNvSpPr txBox="1"/>
          <p:nvPr/>
        </p:nvSpPr>
        <p:spPr>
          <a:xfrm>
            <a:off x="1536970" y="641847"/>
            <a:ext cx="5092430" cy="369332"/>
          </a:xfrm>
          <a:prstGeom prst="rect">
            <a:avLst/>
          </a:prstGeom>
          <a:noFill/>
        </p:spPr>
        <p:txBody>
          <a:bodyPr wrap="square">
            <a:spAutoFit/>
          </a:bodyPr>
          <a:lstStyle/>
          <a:p>
            <a:r>
              <a:rPr lang="en-US" b="1" dirty="0">
                <a:solidFill>
                  <a:srgbClr val="682A2A"/>
                </a:solidFill>
                <a:latin typeface="Calibri" panose="020F0502020204030204" pitchFamily="34" charset="0"/>
                <a:cs typeface="Calibri" panose="020F0502020204030204" pitchFamily="34" charset="0"/>
              </a:rPr>
              <a:t>Section 1 B – Staff Positions and Salary Matrices</a:t>
            </a:r>
          </a:p>
        </p:txBody>
      </p:sp>
      <p:pic>
        <p:nvPicPr>
          <p:cNvPr id="3" name="Picture 2">
            <a:extLst>
              <a:ext uri="{FF2B5EF4-FFF2-40B4-BE49-F238E27FC236}">
                <a16:creationId xmlns:a16="http://schemas.microsoft.com/office/drawing/2014/main" id="{71113980-AA9A-1290-0593-5B54EF6B0541}"/>
              </a:ext>
            </a:extLst>
          </p:cNvPr>
          <p:cNvPicPr>
            <a:picLocks noChangeAspect="1"/>
          </p:cNvPicPr>
          <p:nvPr/>
        </p:nvPicPr>
        <p:blipFill>
          <a:blip r:embed="rId3"/>
          <a:stretch>
            <a:fillRect/>
          </a:stretch>
        </p:blipFill>
        <p:spPr>
          <a:xfrm>
            <a:off x="180467" y="1045226"/>
            <a:ext cx="5686933" cy="5263416"/>
          </a:xfrm>
          <a:prstGeom prst="rect">
            <a:avLst/>
          </a:prstGeom>
        </p:spPr>
      </p:pic>
      <p:pic>
        <p:nvPicPr>
          <p:cNvPr id="8" name="Picture 7">
            <a:extLst>
              <a:ext uri="{FF2B5EF4-FFF2-40B4-BE49-F238E27FC236}">
                <a16:creationId xmlns:a16="http://schemas.microsoft.com/office/drawing/2014/main" id="{69AEB588-B18B-37F4-4944-57DF981C269F}"/>
              </a:ext>
            </a:extLst>
          </p:cNvPr>
          <p:cNvPicPr>
            <a:picLocks noChangeAspect="1"/>
          </p:cNvPicPr>
          <p:nvPr/>
        </p:nvPicPr>
        <p:blipFill>
          <a:blip r:embed="rId4"/>
          <a:stretch>
            <a:fillRect/>
          </a:stretch>
        </p:blipFill>
        <p:spPr>
          <a:xfrm>
            <a:off x="5930176" y="1060379"/>
            <a:ext cx="6178577" cy="5256146"/>
          </a:xfrm>
          <a:prstGeom prst="rect">
            <a:avLst/>
          </a:prstGeom>
        </p:spPr>
      </p:pic>
    </p:spTree>
    <p:extLst>
      <p:ext uri="{BB962C8B-B14F-4D97-AF65-F5344CB8AC3E}">
        <p14:creationId xmlns:p14="http://schemas.microsoft.com/office/powerpoint/2010/main" val="3525937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0D73FA-4E5A-5D4F-6B70-CA17E0A48DE7}"/>
              </a:ext>
            </a:extLst>
          </p:cNvPr>
          <p:cNvPicPr>
            <a:picLocks noChangeAspect="1"/>
          </p:cNvPicPr>
          <p:nvPr/>
        </p:nvPicPr>
        <p:blipFill>
          <a:blip r:embed="rId3"/>
          <a:srcRect t="85496"/>
          <a:stretch/>
        </p:blipFill>
        <p:spPr>
          <a:xfrm>
            <a:off x="46671" y="5171617"/>
            <a:ext cx="12086062" cy="524700"/>
          </a:xfrm>
          <a:prstGeom prst="rect">
            <a:avLst/>
          </a:prstGeom>
        </p:spPr>
      </p:pic>
      <p:sp>
        <p:nvSpPr>
          <p:cNvPr id="4" name="Title 1">
            <a:extLst>
              <a:ext uri="{FF2B5EF4-FFF2-40B4-BE49-F238E27FC236}">
                <a16:creationId xmlns:a16="http://schemas.microsoft.com/office/drawing/2014/main" id="{182CD053-844F-FFA1-7106-D127C80E1142}"/>
              </a:ext>
            </a:extLst>
          </p:cNvPr>
          <p:cNvSpPr>
            <a:spLocks noGrp="1"/>
          </p:cNvSpPr>
          <p:nvPr>
            <p:ph type="title"/>
          </p:nvPr>
        </p:nvSpPr>
        <p:spPr>
          <a:xfrm>
            <a:off x="0" y="-1800"/>
            <a:ext cx="12191999" cy="609600"/>
          </a:xfrm>
          <a:solidFill>
            <a:srgbClr val="682A2A"/>
          </a:solidFill>
          <a:ln>
            <a:solidFill>
              <a:schemeClr val="accent1">
                <a:lumMod val="50000"/>
              </a:schemeClr>
            </a:solidFill>
          </a:ln>
        </p:spPr>
        <p:txBody>
          <a:bodyPr>
            <a:normAutofit/>
          </a:bodyPr>
          <a:lstStyle/>
          <a:p>
            <a:r>
              <a:rPr lang="en-US" sz="1800" dirty="0">
                <a:solidFill>
                  <a:schemeClr val="bg1"/>
                </a:solidFill>
                <a:ea typeface="+mn-lt"/>
                <a:cs typeface="Arial"/>
              </a:rPr>
              <a:t>ED 279 Section 1C, 1D &amp; 1E – Benefits, Other Support &amp; Adjustments</a:t>
            </a:r>
            <a:endParaRPr lang="en-US" sz="1600" dirty="0">
              <a:solidFill>
                <a:schemeClr val="bg1"/>
              </a:solidFill>
              <a:latin typeface="Aptos" panose="020B0004020202020204" pitchFamily="34" charset="0"/>
            </a:endParaRPr>
          </a:p>
        </p:txBody>
      </p:sp>
      <p:pic>
        <p:nvPicPr>
          <p:cNvPr id="39" name="Picture 38">
            <a:extLst>
              <a:ext uri="{FF2B5EF4-FFF2-40B4-BE49-F238E27FC236}">
                <a16:creationId xmlns:a16="http://schemas.microsoft.com/office/drawing/2014/main" id="{1F61E2AD-C52F-808D-4783-45DAF26D9634}"/>
              </a:ext>
            </a:extLst>
          </p:cNvPr>
          <p:cNvPicPr>
            <a:picLocks noChangeAspect="1"/>
          </p:cNvPicPr>
          <p:nvPr/>
        </p:nvPicPr>
        <p:blipFill>
          <a:blip r:embed="rId4"/>
          <a:stretch>
            <a:fillRect/>
          </a:stretch>
        </p:blipFill>
        <p:spPr>
          <a:xfrm>
            <a:off x="10835392" y="4935546"/>
            <a:ext cx="1153408" cy="130386"/>
          </a:xfrm>
          <a:prstGeom prst="rect">
            <a:avLst/>
          </a:prstGeom>
        </p:spPr>
      </p:pic>
      <p:sp>
        <p:nvSpPr>
          <p:cNvPr id="40" name="Rectangle: Rounded Corners 39">
            <a:extLst>
              <a:ext uri="{FF2B5EF4-FFF2-40B4-BE49-F238E27FC236}">
                <a16:creationId xmlns:a16="http://schemas.microsoft.com/office/drawing/2014/main" id="{46A166B7-ADE2-F80E-E69C-690BA9DBA5F6}"/>
              </a:ext>
            </a:extLst>
          </p:cNvPr>
          <p:cNvSpPr/>
          <p:nvPr/>
        </p:nvSpPr>
        <p:spPr>
          <a:xfrm>
            <a:off x="10684933" y="5450781"/>
            <a:ext cx="1447800" cy="194619"/>
          </a:xfrm>
          <a:prstGeom prst="roundRect">
            <a:avLst/>
          </a:prstGeom>
          <a:noFill/>
          <a:ln>
            <a:solidFill>
              <a:srgbClr val="682A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9E5F036-0C00-178C-126D-1B95BFEE0553}"/>
              </a:ext>
            </a:extLst>
          </p:cNvPr>
          <p:cNvSpPr txBox="1"/>
          <p:nvPr/>
        </p:nvSpPr>
        <p:spPr>
          <a:xfrm>
            <a:off x="4114800" y="4565642"/>
            <a:ext cx="4075218" cy="307777"/>
          </a:xfrm>
          <a:prstGeom prst="rect">
            <a:avLst/>
          </a:prstGeom>
          <a:noFill/>
        </p:spPr>
        <p:txBody>
          <a:bodyPr wrap="none" rtlCol="0">
            <a:spAutoFit/>
          </a:bodyPr>
          <a:lstStyle/>
          <a:p>
            <a:r>
              <a:rPr lang="en-US" sz="1400" dirty="0">
                <a:solidFill>
                  <a:srgbClr val="682A2A"/>
                </a:solidFill>
              </a:rPr>
              <a:t>EPS Per Pupil cost rates used in Section 2 Calculations</a:t>
            </a:r>
          </a:p>
        </p:txBody>
      </p:sp>
      <p:pic>
        <p:nvPicPr>
          <p:cNvPr id="3" name="Picture 2">
            <a:extLst>
              <a:ext uri="{FF2B5EF4-FFF2-40B4-BE49-F238E27FC236}">
                <a16:creationId xmlns:a16="http://schemas.microsoft.com/office/drawing/2014/main" id="{97EF1CB3-5EBF-74E2-49BF-38B918B7A7FE}"/>
              </a:ext>
            </a:extLst>
          </p:cNvPr>
          <p:cNvPicPr>
            <a:picLocks noChangeAspect="1"/>
          </p:cNvPicPr>
          <p:nvPr/>
        </p:nvPicPr>
        <p:blipFill>
          <a:blip r:embed="rId3"/>
          <a:srcRect b="14391"/>
          <a:stretch/>
        </p:blipFill>
        <p:spPr>
          <a:xfrm>
            <a:off x="55138" y="937881"/>
            <a:ext cx="11933662" cy="3420301"/>
          </a:xfrm>
          <a:prstGeom prst="rect">
            <a:avLst/>
          </a:prstGeom>
        </p:spPr>
      </p:pic>
    </p:spTree>
    <p:extLst>
      <p:ext uri="{BB962C8B-B14F-4D97-AF65-F5344CB8AC3E}">
        <p14:creationId xmlns:p14="http://schemas.microsoft.com/office/powerpoint/2010/main" val="2512624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3320EF3-FDCE-2739-E7CC-4373CF73BB78}"/>
              </a:ext>
            </a:extLst>
          </p:cNvPr>
          <p:cNvPicPr>
            <a:picLocks noChangeAspect="1"/>
          </p:cNvPicPr>
          <p:nvPr/>
        </p:nvPicPr>
        <p:blipFill rotWithShape="1">
          <a:blip r:embed="rId3"/>
          <a:srcRect r="11692"/>
          <a:stretch/>
        </p:blipFill>
        <p:spPr>
          <a:xfrm>
            <a:off x="4876800" y="1569720"/>
            <a:ext cx="7162800" cy="4870704"/>
          </a:xfrm>
          <a:prstGeom prst="rect">
            <a:avLst/>
          </a:prstGeom>
        </p:spPr>
      </p:pic>
      <p:sp>
        <p:nvSpPr>
          <p:cNvPr id="4" name="Title 1">
            <a:extLst>
              <a:ext uri="{FF2B5EF4-FFF2-40B4-BE49-F238E27FC236}">
                <a16:creationId xmlns:a16="http://schemas.microsoft.com/office/drawing/2014/main" id="{182CD053-844F-FFA1-7106-D127C80E1142}"/>
              </a:ext>
            </a:extLst>
          </p:cNvPr>
          <p:cNvSpPr>
            <a:spLocks noGrp="1"/>
          </p:cNvSpPr>
          <p:nvPr>
            <p:ph type="title"/>
          </p:nvPr>
        </p:nvSpPr>
        <p:spPr>
          <a:xfrm>
            <a:off x="0" y="-1800"/>
            <a:ext cx="12191999" cy="609600"/>
          </a:xfrm>
          <a:solidFill>
            <a:srgbClr val="682A2A"/>
          </a:solidFill>
          <a:ln>
            <a:solidFill>
              <a:schemeClr val="accent1">
                <a:lumMod val="50000"/>
              </a:schemeClr>
            </a:solidFill>
          </a:ln>
        </p:spPr>
        <p:txBody>
          <a:bodyPr>
            <a:normAutofit/>
          </a:bodyPr>
          <a:lstStyle/>
          <a:p>
            <a:r>
              <a:rPr lang="en-US" sz="1800" dirty="0">
                <a:solidFill>
                  <a:schemeClr val="bg1"/>
                </a:solidFill>
                <a:ea typeface="+mn-lt"/>
                <a:cs typeface="Arial"/>
              </a:rPr>
              <a:t>ED 279 Section 2: Operating Cost Allocation</a:t>
            </a:r>
            <a:endParaRPr lang="en-US" sz="1600" dirty="0">
              <a:solidFill>
                <a:schemeClr val="bg1"/>
              </a:solidFill>
              <a:latin typeface="Aptos" panose="020B0004020202020204" pitchFamily="34" charset="0"/>
            </a:endParaRPr>
          </a:p>
        </p:txBody>
      </p:sp>
      <p:sp>
        <p:nvSpPr>
          <p:cNvPr id="3" name="TextBox 2">
            <a:extLst>
              <a:ext uri="{FF2B5EF4-FFF2-40B4-BE49-F238E27FC236}">
                <a16:creationId xmlns:a16="http://schemas.microsoft.com/office/drawing/2014/main" id="{1BC95D5F-9B6A-25FE-898D-1D8FE8B9DC09}"/>
              </a:ext>
            </a:extLst>
          </p:cNvPr>
          <p:cNvSpPr txBox="1"/>
          <p:nvPr/>
        </p:nvSpPr>
        <p:spPr>
          <a:xfrm>
            <a:off x="26862" y="533400"/>
            <a:ext cx="8126538" cy="5601533"/>
          </a:xfrm>
          <a:prstGeom prst="rect">
            <a:avLst/>
          </a:prstGeom>
          <a:noFill/>
        </p:spPr>
        <p:txBody>
          <a:bodyPr wrap="square">
            <a:spAutoFit/>
          </a:bodyPr>
          <a:lstStyle/>
          <a:p>
            <a:r>
              <a:rPr lang="en-US" b="1" u="sng" dirty="0">
                <a:solidFill>
                  <a:srgbClr val="274F73"/>
                </a:solidFill>
              </a:rPr>
              <a:t>Key components for operating allocations:</a:t>
            </a:r>
          </a:p>
          <a:p>
            <a:r>
              <a:rPr lang="en-US" b="1" dirty="0">
                <a:solidFill>
                  <a:srgbClr val="682A2A"/>
                </a:solidFill>
              </a:rPr>
              <a:t>Subsidizable student counts:  </a:t>
            </a:r>
            <a:r>
              <a:rPr lang="en-US" sz="1200" b="1" dirty="0">
                <a:solidFill>
                  <a:srgbClr val="682A2A"/>
                </a:solidFill>
              </a:rPr>
              <a:t>students whose parents or legal guardians reside within the SAU</a:t>
            </a:r>
            <a:endParaRPr lang="en-US" b="1" dirty="0">
              <a:solidFill>
                <a:srgbClr val="682A2A"/>
              </a:solidFill>
            </a:endParaRPr>
          </a:p>
          <a:p>
            <a:pPr marL="742950" lvl="1" indent="-285750">
              <a:buFont typeface="Arial" panose="020B0604020202020204" pitchFamily="34" charset="0"/>
              <a:buChar char="•"/>
            </a:pPr>
            <a:r>
              <a:rPr lang="en-US" sz="1600" b="1" dirty="0"/>
              <a:t>PreK, K-8, and 9-12 </a:t>
            </a:r>
            <a:r>
              <a:rPr lang="en-US" sz="1200" b="1" dirty="0"/>
              <a:t>(using current and prior year October average for K-12 and current year only for PreK)</a:t>
            </a:r>
          </a:p>
          <a:p>
            <a:pPr marL="742950" lvl="1" indent="-285750">
              <a:buFont typeface="Arial" panose="020B0604020202020204" pitchFamily="34" charset="0"/>
              <a:buChar char="•"/>
            </a:pPr>
            <a:r>
              <a:rPr lang="en-US" sz="1600" b="1" dirty="0"/>
              <a:t>Adult Ed course counts for 16–20-year-olds</a:t>
            </a:r>
          </a:p>
          <a:p>
            <a:pPr marL="742950" lvl="1" indent="-285750">
              <a:buFont typeface="Arial" panose="020B0604020202020204" pitchFamily="34" charset="0"/>
              <a:buChar char="•"/>
            </a:pPr>
            <a:r>
              <a:rPr lang="en-US" sz="1600" b="1" dirty="0"/>
              <a:t>Equivalent instruction </a:t>
            </a:r>
            <a:r>
              <a:rPr lang="en-US" sz="1200" b="1" dirty="0"/>
              <a:t>(Home School Students)</a:t>
            </a:r>
          </a:p>
          <a:p>
            <a:r>
              <a:rPr lang="en-US" b="1" dirty="0">
                <a:solidFill>
                  <a:srgbClr val="682A2A"/>
                </a:solidFill>
              </a:rPr>
              <a:t>Weighted student Counts:  </a:t>
            </a:r>
          </a:p>
          <a:p>
            <a:pPr marL="742950" lvl="1" indent="-285750">
              <a:buFont typeface="Arial" panose="020B0604020202020204" pitchFamily="34" charset="0"/>
              <a:buChar char="•"/>
            </a:pPr>
            <a:r>
              <a:rPr lang="en-US" sz="1600" b="1" dirty="0"/>
              <a:t>Economically Disadvantaged (0.15)</a:t>
            </a:r>
          </a:p>
          <a:p>
            <a:pPr marL="742950" lvl="1" indent="-285750">
              <a:buFont typeface="Arial" panose="020B0604020202020204" pitchFamily="34" charset="0"/>
              <a:buChar char="•"/>
            </a:pPr>
            <a:r>
              <a:rPr lang="en-US" sz="1600" b="1" dirty="0"/>
              <a:t>Multilingual (English) Learners	</a:t>
            </a:r>
          </a:p>
          <a:p>
            <a:pPr marL="1200150" lvl="2" indent="-285750">
              <a:buFont typeface="Wingdings" panose="05000000000000000000" pitchFamily="2" charset="2"/>
              <a:buChar char="§"/>
            </a:pPr>
            <a:r>
              <a:rPr lang="en-US" sz="1600" b="1" dirty="0"/>
              <a:t>based on # of students</a:t>
            </a:r>
          </a:p>
          <a:p>
            <a:pPr marL="1657350" lvl="3" indent="-285750">
              <a:buFont typeface="Courier New" panose="02070309020205020404" pitchFamily="49" charset="0"/>
              <a:buChar char="o"/>
            </a:pPr>
            <a:r>
              <a:rPr lang="en-US" sz="1600" b="1" dirty="0"/>
              <a:t>1 to 15 - 0.7</a:t>
            </a:r>
          </a:p>
          <a:p>
            <a:pPr marL="1657350" lvl="3" indent="-285750">
              <a:buFont typeface="Courier New" panose="02070309020205020404" pitchFamily="49" charset="0"/>
              <a:buChar char="o"/>
            </a:pPr>
            <a:r>
              <a:rPr lang="en-US" sz="1600" b="1" dirty="0"/>
              <a:t>16 to 250 - 0.5</a:t>
            </a:r>
          </a:p>
          <a:p>
            <a:pPr marL="1657350" lvl="3" indent="-285750">
              <a:buFont typeface="Courier New" panose="02070309020205020404" pitchFamily="49" charset="0"/>
              <a:buChar char="o"/>
            </a:pPr>
            <a:r>
              <a:rPr lang="en-US" sz="1600" b="1" dirty="0"/>
              <a:t>251 or more	- 0.525</a:t>
            </a:r>
          </a:p>
          <a:p>
            <a:r>
              <a:rPr lang="en-US" b="1" dirty="0">
                <a:solidFill>
                  <a:srgbClr val="682A2A"/>
                </a:solidFill>
              </a:rPr>
              <a:t>Additional Targeted Funds: </a:t>
            </a:r>
          </a:p>
          <a:p>
            <a:pPr marL="742950" lvl="1" indent="-285750">
              <a:buFont typeface="Arial" panose="020B0604020202020204" pitchFamily="34" charset="0"/>
              <a:buChar char="•"/>
            </a:pPr>
            <a:r>
              <a:rPr lang="en-US" sz="1600" b="1" dirty="0"/>
              <a:t>Assessment</a:t>
            </a:r>
          </a:p>
          <a:p>
            <a:pPr marL="742950" lvl="1" indent="-285750">
              <a:buFont typeface="Arial" panose="020B0604020202020204" pitchFamily="34" charset="0"/>
              <a:buChar char="•"/>
            </a:pPr>
            <a:r>
              <a:rPr lang="en-US" sz="1600" b="1" dirty="0"/>
              <a:t>Technology Resources</a:t>
            </a:r>
          </a:p>
          <a:p>
            <a:pPr marL="742950" lvl="1" indent="-285750">
              <a:buFont typeface="Arial" panose="020B0604020202020204" pitchFamily="34" charset="0"/>
              <a:buChar char="•"/>
            </a:pPr>
            <a:r>
              <a:rPr lang="en-US" sz="1600" b="1" dirty="0"/>
              <a:t>PreK and K-2 (.10)</a:t>
            </a:r>
          </a:p>
          <a:p>
            <a:pPr marL="742950" lvl="1" indent="-285750">
              <a:buFont typeface="Arial" panose="020B0604020202020204" pitchFamily="34" charset="0"/>
              <a:buChar char="•"/>
            </a:pPr>
            <a:r>
              <a:rPr lang="en-US" sz="1600" b="1" dirty="0"/>
              <a:t>Economically Disadvantaged (.05)</a:t>
            </a:r>
          </a:p>
          <a:p>
            <a:r>
              <a:rPr lang="en-US" b="1" dirty="0">
                <a:solidFill>
                  <a:srgbClr val="682A2A"/>
                </a:solidFill>
              </a:rPr>
              <a:t>Isolated &amp; Small School Adjustments</a:t>
            </a:r>
          </a:p>
          <a:p>
            <a:pPr marL="742950" lvl="1" indent="-285750">
              <a:buFont typeface="Arial" panose="020B0604020202020204" pitchFamily="34" charset="0"/>
              <a:buChar char="•"/>
            </a:pPr>
            <a:r>
              <a:rPr lang="en-US" sz="1600" b="1" dirty="0"/>
              <a:t>Must meet size and distance criteria</a:t>
            </a:r>
          </a:p>
          <a:p>
            <a:pPr marL="742950" lvl="1" indent="-285750">
              <a:buFont typeface="Arial" panose="020B0604020202020204" pitchFamily="34" charset="0"/>
              <a:buChar char="•"/>
            </a:pPr>
            <a:r>
              <a:rPr lang="en-US" sz="1600" b="1" dirty="0"/>
              <a:t>Based on individual school buildings </a:t>
            </a:r>
          </a:p>
          <a:p>
            <a:pPr marL="1657350" lvl="3" indent="-285750">
              <a:buFont typeface="Courier New" panose="02070309020205020404" pitchFamily="49" charset="0"/>
              <a:buChar char="o"/>
            </a:pPr>
            <a:r>
              <a:rPr lang="en-US" sz="1600" b="1" dirty="0"/>
              <a:t>Does not apply to sections and wings 	</a:t>
            </a:r>
          </a:p>
        </p:txBody>
      </p:sp>
      <p:pic>
        <p:nvPicPr>
          <p:cNvPr id="2" name="Picture 1" descr="Pen pointing to a graph on a screen">
            <a:extLst>
              <a:ext uri="{FF2B5EF4-FFF2-40B4-BE49-F238E27FC236}">
                <a16:creationId xmlns:a16="http://schemas.microsoft.com/office/drawing/2014/main" id="{1ADF6148-495F-EC30-D96A-D2606479D23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44200" y="685800"/>
            <a:ext cx="914400" cy="609451"/>
          </a:xfrm>
          <a:prstGeom prst="rect">
            <a:avLst/>
          </a:prstGeom>
        </p:spPr>
      </p:pic>
    </p:spTree>
    <p:extLst>
      <p:ext uri="{BB962C8B-B14F-4D97-AF65-F5344CB8AC3E}">
        <p14:creationId xmlns:p14="http://schemas.microsoft.com/office/powerpoint/2010/main" val="411897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C2F07B-729C-4F48-B5A7-0613F82070F9}"/>
              </a:ext>
            </a:extLst>
          </p:cNvPr>
          <p:cNvSpPr>
            <a:spLocks noGrp="1"/>
          </p:cNvSpPr>
          <p:nvPr>
            <p:ph idx="1"/>
          </p:nvPr>
        </p:nvSpPr>
        <p:spPr>
          <a:xfrm>
            <a:off x="172802" y="645588"/>
            <a:ext cx="10037998" cy="5755211"/>
          </a:xfrm>
        </p:spPr>
        <p:txBody>
          <a:bodyPr>
            <a:normAutofit lnSpcReduction="10000"/>
          </a:bodyPr>
          <a:lstStyle/>
          <a:p>
            <a:pPr marL="0" indent="0">
              <a:buNone/>
            </a:pPr>
            <a:r>
              <a:rPr lang="en-US" sz="2400" dirty="0"/>
              <a:t>Key components for other allocations</a:t>
            </a:r>
          </a:p>
          <a:p>
            <a:pPr lvl="1"/>
            <a:r>
              <a:rPr lang="en-US" sz="2400" dirty="0">
                <a:solidFill>
                  <a:srgbClr val="682A2A"/>
                </a:solidFill>
              </a:rPr>
              <a:t>Other Subsidizable Costs</a:t>
            </a:r>
          </a:p>
          <a:p>
            <a:pPr lvl="2">
              <a:buFont typeface="Wingdings" panose="05000000000000000000" pitchFamily="2" charset="2"/>
              <a:buChar char="§"/>
            </a:pPr>
            <a:r>
              <a:rPr lang="en-US" sz="2000" dirty="0">
                <a:solidFill>
                  <a:schemeClr val="accent1">
                    <a:lumMod val="75000"/>
                  </a:schemeClr>
                </a:solidFill>
              </a:rPr>
              <a:t>Approved Gifted &amp; Talented programs</a:t>
            </a:r>
            <a:br>
              <a:rPr lang="en-US" sz="2000" dirty="0">
                <a:solidFill>
                  <a:schemeClr val="accent1">
                    <a:lumMod val="75000"/>
                  </a:schemeClr>
                </a:solidFill>
              </a:rPr>
            </a:br>
            <a:r>
              <a:rPr lang="en-US" sz="1400" dirty="0">
                <a:solidFill>
                  <a:schemeClr val="accent1">
                    <a:lumMod val="75000"/>
                  </a:schemeClr>
                </a:solidFill>
              </a:rPr>
              <a:t>   </a:t>
            </a:r>
          </a:p>
          <a:p>
            <a:pPr lvl="2">
              <a:buFont typeface="Wingdings" panose="05000000000000000000" pitchFamily="2" charset="2"/>
              <a:buChar char="§"/>
            </a:pPr>
            <a:r>
              <a:rPr lang="en-US" sz="2000" dirty="0">
                <a:solidFill>
                  <a:schemeClr val="accent1">
                    <a:lumMod val="75000"/>
                  </a:schemeClr>
                </a:solidFill>
              </a:rPr>
              <a:t>Special Education (multi-component calculation &amp; maintenance of effort adjustment)</a:t>
            </a:r>
            <a:br>
              <a:rPr lang="en-US" sz="1400" dirty="0">
                <a:solidFill>
                  <a:schemeClr val="accent1">
                    <a:lumMod val="75000"/>
                  </a:schemeClr>
                </a:solidFill>
              </a:rPr>
            </a:br>
            <a:r>
              <a:rPr lang="en-US" sz="1400" dirty="0">
                <a:solidFill>
                  <a:schemeClr val="accent1">
                    <a:lumMod val="75000"/>
                  </a:schemeClr>
                </a:solidFill>
              </a:rPr>
              <a:t>   </a:t>
            </a:r>
            <a:endParaRPr lang="en-US" sz="2000" dirty="0">
              <a:solidFill>
                <a:schemeClr val="accent1">
                  <a:lumMod val="75000"/>
                </a:schemeClr>
              </a:solidFill>
            </a:endParaRPr>
          </a:p>
          <a:p>
            <a:pPr lvl="2">
              <a:buFont typeface="Wingdings" panose="05000000000000000000" pitchFamily="2" charset="2"/>
              <a:buChar char="§"/>
            </a:pPr>
            <a:r>
              <a:rPr lang="en-US" sz="2000" dirty="0">
                <a:solidFill>
                  <a:schemeClr val="accent1">
                    <a:lumMod val="75000"/>
                  </a:schemeClr>
                </a:solidFill>
              </a:rPr>
              <a:t>High Cost Out-of-District Special Education Allocation</a:t>
            </a:r>
            <a:br>
              <a:rPr lang="en-US" sz="2000" dirty="0">
                <a:solidFill>
                  <a:schemeClr val="accent1">
                    <a:lumMod val="75000"/>
                  </a:schemeClr>
                </a:solidFill>
              </a:rPr>
            </a:br>
            <a:r>
              <a:rPr lang="en-US" sz="1400" dirty="0">
                <a:solidFill>
                  <a:schemeClr val="accent1">
                    <a:lumMod val="75000"/>
                  </a:schemeClr>
                </a:solidFill>
              </a:rPr>
              <a:t>   </a:t>
            </a:r>
            <a:endParaRPr lang="en-US" sz="2000" dirty="0">
              <a:solidFill>
                <a:schemeClr val="accent1">
                  <a:lumMod val="75000"/>
                </a:schemeClr>
              </a:solidFill>
            </a:endParaRPr>
          </a:p>
          <a:p>
            <a:pPr lvl="2">
              <a:buFont typeface="Wingdings" panose="05000000000000000000" pitchFamily="2" charset="2"/>
              <a:buChar char="§"/>
            </a:pPr>
            <a:r>
              <a:rPr lang="en-US" sz="2000" dirty="0">
                <a:solidFill>
                  <a:schemeClr val="accent1">
                    <a:lumMod val="75000"/>
                  </a:schemeClr>
                </a:solidFill>
              </a:rPr>
              <a:t>Transportation Operating – EPS Allocation</a:t>
            </a:r>
          </a:p>
          <a:p>
            <a:pPr marL="685800" lvl="2" indent="0">
              <a:spcBef>
                <a:spcPts val="1200"/>
              </a:spcBef>
              <a:buNone/>
            </a:pPr>
            <a:endParaRPr lang="en-US" sz="1300" dirty="0">
              <a:solidFill>
                <a:schemeClr val="accent1">
                  <a:lumMod val="75000"/>
                </a:schemeClr>
              </a:solidFill>
            </a:endParaRPr>
          </a:p>
          <a:p>
            <a:pPr lvl="2">
              <a:buFont typeface="Wingdings" panose="05000000000000000000" pitchFamily="2" charset="2"/>
              <a:buChar char="§"/>
            </a:pPr>
            <a:r>
              <a:rPr lang="en-US" sz="2000" dirty="0">
                <a:solidFill>
                  <a:schemeClr val="accent1">
                    <a:lumMod val="75000"/>
                  </a:schemeClr>
                </a:solidFill>
              </a:rPr>
              <a:t>Approved Bus Purchases</a:t>
            </a:r>
          </a:p>
          <a:p>
            <a:pPr marL="685800" lvl="2" indent="0">
              <a:buNone/>
            </a:pPr>
            <a:endParaRPr lang="en-US" sz="2000" dirty="0">
              <a:solidFill>
                <a:schemeClr val="accent1">
                  <a:lumMod val="50000"/>
                </a:schemeClr>
              </a:solidFill>
            </a:endParaRPr>
          </a:p>
          <a:p>
            <a:pPr marL="685800" lvl="2" indent="0">
              <a:buNone/>
            </a:pPr>
            <a:endParaRPr lang="en-US" sz="2000" dirty="0">
              <a:solidFill>
                <a:schemeClr val="accent1">
                  <a:lumMod val="50000"/>
                </a:schemeClr>
              </a:solidFill>
            </a:endParaRPr>
          </a:p>
          <a:p>
            <a:pPr lvl="1">
              <a:spcBef>
                <a:spcPts val="1200"/>
              </a:spcBef>
            </a:pPr>
            <a:r>
              <a:rPr lang="en-US" sz="2400" dirty="0">
                <a:solidFill>
                  <a:srgbClr val="682A2A"/>
                </a:solidFill>
              </a:rPr>
              <a:t>Teacher Retirement – Normalized Cost (employer share)</a:t>
            </a:r>
            <a:br>
              <a:rPr lang="en-US" sz="2400" dirty="0">
                <a:solidFill>
                  <a:srgbClr val="682A2A"/>
                </a:solidFill>
              </a:rPr>
            </a:br>
            <a:endParaRPr lang="en-US" sz="1300" dirty="0">
              <a:solidFill>
                <a:srgbClr val="682A2A"/>
              </a:solidFill>
            </a:endParaRPr>
          </a:p>
          <a:p>
            <a:pPr lvl="1"/>
            <a:r>
              <a:rPr lang="en-US" sz="2400" dirty="0">
                <a:solidFill>
                  <a:srgbClr val="682A2A"/>
                </a:solidFill>
              </a:rPr>
              <a:t>Debt Service Allocations</a:t>
            </a:r>
          </a:p>
          <a:p>
            <a:pPr lvl="2">
              <a:buFont typeface="Wingdings" panose="05000000000000000000" pitchFamily="2" charset="2"/>
              <a:buChar char="§"/>
            </a:pPr>
            <a:r>
              <a:rPr lang="en-US" sz="2100" dirty="0">
                <a:solidFill>
                  <a:schemeClr val="accent1">
                    <a:lumMod val="75000"/>
                  </a:schemeClr>
                </a:solidFill>
              </a:rPr>
              <a:t>Principal &amp; Interest Payments for approved school construction projects</a:t>
            </a:r>
          </a:p>
          <a:p>
            <a:pPr lvl="2">
              <a:buFont typeface="Wingdings" panose="05000000000000000000" pitchFamily="2" charset="2"/>
              <a:buChar char="§"/>
            </a:pPr>
            <a:r>
              <a:rPr lang="en-US" sz="2100" dirty="0">
                <a:solidFill>
                  <a:schemeClr val="accent1">
                    <a:lumMod val="75000"/>
                  </a:schemeClr>
                </a:solidFill>
              </a:rPr>
              <a:t>Approved Costs for Instructional Space Leases</a:t>
            </a:r>
          </a:p>
          <a:p>
            <a:pPr lvl="2">
              <a:buFont typeface="Wingdings" panose="05000000000000000000" pitchFamily="2" charset="2"/>
              <a:buChar char="§"/>
            </a:pPr>
            <a:r>
              <a:rPr lang="en-US" sz="2100" dirty="0">
                <a:solidFill>
                  <a:schemeClr val="accent1">
                    <a:lumMod val="75000"/>
                  </a:schemeClr>
                </a:solidFill>
              </a:rPr>
              <a:t>Insured Value Factor for Private School Tuition</a:t>
            </a:r>
          </a:p>
          <a:p>
            <a:pPr marL="1371600" lvl="4" indent="0">
              <a:buNone/>
            </a:pPr>
            <a:endParaRPr lang="en-US" sz="2800" dirty="0"/>
          </a:p>
          <a:p>
            <a:endParaRPr lang="en-US" sz="2800" dirty="0"/>
          </a:p>
          <a:p>
            <a:endParaRPr lang="en-US" dirty="0"/>
          </a:p>
        </p:txBody>
      </p:sp>
      <p:sp>
        <p:nvSpPr>
          <p:cNvPr id="4" name="Title 1">
            <a:extLst>
              <a:ext uri="{FF2B5EF4-FFF2-40B4-BE49-F238E27FC236}">
                <a16:creationId xmlns:a16="http://schemas.microsoft.com/office/drawing/2014/main" id="{23504D1E-A26E-306D-1657-2256878FA1A2}"/>
              </a:ext>
            </a:extLst>
          </p:cNvPr>
          <p:cNvSpPr txBox="1">
            <a:spLocks/>
          </p:cNvSpPr>
          <p:nvPr/>
        </p:nvSpPr>
        <p:spPr>
          <a:xfrm>
            <a:off x="0" y="0"/>
            <a:ext cx="12192000" cy="579438"/>
          </a:xfrm>
          <a:prstGeom prst="rect">
            <a:avLst/>
          </a:prstGeom>
          <a:solidFill>
            <a:srgbClr val="682A2A"/>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b="1" i="0" kern="1200">
                <a:solidFill>
                  <a:schemeClr val="tx1"/>
                </a:solidFill>
                <a:latin typeface="Montserrat Bold" pitchFamily="2" charset="77"/>
                <a:ea typeface="+mj-ea"/>
                <a:cs typeface="+mj-cs"/>
              </a:defRPr>
            </a:lvl1pPr>
          </a:lstStyle>
          <a:p>
            <a:r>
              <a:rPr lang="en-US" sz="2400" dirty="0">
                <a:solidFill>
                  <a:schemeClr val="bg1"/>
                </a:solidFill>
                <a:latin typeface="Calibri" panose="020F0502020204030204" pitchFamily="34" charset="0"/>
                <a:cs typeface="Calibri" panose="020F0502020204030204" pitchFamily="34" charset="0"/>
              </a:rPr>
              <a:t>ED 279 Section 3 - Additional Operating Cost Allocations  </a:t>
            </a:r>
          </a:p>
        </p:txBody>
      </p:sp>
      <p:pic>
        <p:nvPicPr>
          <p:cNvPr id="5" name="Picture 4">
            <a:extLst>
              <a:ext uri="{FF2B5EF4-FFF2-40B4-BE49-F238E27FC236}">
                <a16:creationId xmlns:a16="http://schemas.microsoft.com/office/drawing/2014/main" id="{D76BC3B6-3B7F-DAC1-2AD1-852128013C65}"/>
              </a:ext>
            </a:extLst>
          </p:cNvPr>
          <p:cNvPicPr>
            <a:picLocks noChangeAspect="1"/>
          </p:cNvPicPr>
          <p:nvPr/>
        </p:nvPicPr>
        <p:blipFill>
          <a:blip r:embed="rId3"/>
          <a:stretch>
            <a:fillRect/>
          </a:stretch>
        </p:blipFill>
        <p:spPr>
          <a:xfrm>
            <a:off x="9144000" y="5519752"/>
            <a:ext cx="1437848" cy="805570"/>
          </a:xfrm>
          <a:prstGeom prst="rect">
            <a:avLst/>
          </a:prstGeom>
        </p:spPr>
      </p:pic>
      <p:pic>
        <p:nvPicPr>
          <p:cNvPr id="6" name="Picture 2">
            <a:extLst>
              <a:ext uri="{FF2B5EF4-FFF2-40B4-BE49-F238E27FC236}">
                <a16:creationId xmlns:a16="http://schemas.microsoft.com/office/drawing/2014/main" id="{257D6F73-AE61-F7B0-6934-7BB5BA85849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0572" y="2838378"/>
            <a:ext cx="606901" cy="4224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a:extLst>
              <a:ext uri="{FF2B5EF4-FFF2-40B4-BE49-F238E27FC236}">
                <a16:creationId xmlns:a16="http://schemas.microsoft.com/office/drawing/2014/main" id="{F9C2E628-E3FD-A1FC-B179-B3021D7799E6}"/>
              </a:ext>
            </a:extLst>
          </p:cNvPr>
          <p:cNvCxnSpPr>
            <a:cxnSpLocks/>
          </p:cNvCxnSpPr>
          <p:nvPr/>
        </p:nvCxnSpPr>
        <p:spPr>
          <a:xfrm>
            <a:off x="7522201" y="3224332"/>
            <a:ext cx="1679689" cy="0"/>
          </a:xfrm>
          <a:prstGeom prst="line">
            <a:avLst/>
          </a:prstGeom>
          <a:ln w="28575">
            <a:solidFill>
              <a:srgbClr val="682A2A"/>
            </a:solidFill>
            <a:prstDash val="dash"/>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D2E2448E-9ABB-101F-B661-A935C9410C5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835" r="8962"/>
          <a:stretch/>
        </p:blipFill>
        <p:spPr bwMode="auto">
          <a:xfrm>
            <a:off x="9100659" y="2493669"/>
            <a:ext cx="1315801" cy="9954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couple of cards with houses&#10;&#10;Description automatically generated with medium confidence">
            <a:extLst>
              <a:ext uri="{FF2B5EF4-FFF2-40B4-BE49-F238E27FC236}">
                <a16:creationId xmlns:a16="http://schemas.microsoft.com/office/drawing/2014/main" id="{B3C73A6A-DFDD-B94E-DDE4-4AF2A7B54A74}"/>
              </a:ext>
            </a:extLst>
          </p:cNvPr>
          <p:cNvPicPr>
            <a:picLocks noChangeAspect="1"/>
          </p:cNvPicPr>
          <p:nvPr/>
        </p:nvPicPr>
        <p:blipFill rotWithShape="1">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57500" t="68863" r="20000" b="2593"/>
          <a:stretch/>
        </p:blipFill>
        <p:spPr>
          <a:xfrm>
            <a:off x="6860128" y="2762662"/>
            <a:ext cx="662073" cy="472438"/>
          </a:xfrm>
          <a:prstGeom prst="rect">
            <a:avLst/>
          </a:prstGeom>
        </p:spPr>
      </p:pic>
      <p:pic>
        <p:nvPicPr>
          <p:cNvPr id="13" name="Picture Placeholder 4" descr="A row of yellow buses&#10;&#10;Description automatically generated">
            <a:extLst>
              <a:ext uri="{FF2B5EF4-FFF2-40B4-BE49-F238E27FC236}">
                <a16:creationId xmlns:a16="http://schemas.microsoft.com/office/drawing/2014/main" id="{0B26C667-5385-0FD8-392B-662781C2DDC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6105" b="25770"/>
          <a:stretch/>
        </p:blipFill>
        <p:spPr>
          <a:xfrm>
            <a:off x="7763313" y="3402942"/>
            <a:ext cx="1024160" cy="576090"/>
          </a:xfrm>
          <a:prstGeom prst="rect">
            <a:avLst/>
          </a:prstGeom>
        </p:spPr>
      </p:pic>
      <p:pic>
        <p:nvPicPr>
          <p:cNvPr id="14" name="Picture 2">
            <a:extLst>
              <a:ext uri="{FF2B5EF4-FFF2-40B4-BE49-F238E27FC236}">
                <a16:creationId xmlns:a16="http://schemas.microsoft.com/office/drawing/2014/main" id="{68FEE481-7DDC-6314-4950-23B7767A3F6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14023" y="1295400"/>
            <a:ext cx="687553" cy="36674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4948D2E5-A6E6-E018-75D6-D263E70FCB54}"/>
              </a:ext>
            </a:extLst>
          </p:cNvPr>
          <p:cNvSpPr/>
          <p:nvPr/>
        </p:nvSpPr>
        <p:spPr>
          <a:xfrm>
            <a:off x="907414" y="3301250"/>
            <a:ext cx="7924800" cy="871378"/>
          </a:xfrm>
          <a:prstGeom prst="rect">
            <a:avLst/>
          </a:prstGeom>
          <a:no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4962FC58-9FA7-6FC4-0728-AEDB42B0FB6B}"/>
              </a:ext>
            </a:extLst>
          </p:cNvPr>
          <p:cNvSpPr txBox="1"/>
          <p:nvPr/>
        </p:nvSpPr>
        <p:spPr>
          <a:xfrm>
            <a:off x="952501" y="3663497"/>
            <a:ext cx="6766072" cy="478849"/>
          </a:xfrm>
          <a:prstGeom prst="rect">
            <a:avLst/>
          </a:prstGeom>
          <a:noFill/>
        </p:spPr>
        <p:txBody>
          <a:bodyPr wrap="square" rtlCol="0">
            <a:spAutoFit/>
          </a:bodyPr>
          <a:lstStyle/>
          <a:p>
            <a:pPr marL="0" marR="0">
              <a:lnSpc>
                <a:spcPct val="107000"/>
              </a:lnSpc>
              <a:spcBef>
                <a:spcPts val="0"/>
              </a:spcBef>
              <a:spcAft>
                <a:spcPts val="800"/>
              </a:spcAft>
            </a:pPr>
            <a:r>
              <a:rPr lang="en-US" sz="12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For more infor</a:t>
            </a:r>
            <a:r>
              <a:rPr lang="en-US" sz="12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mation and to apply for the bus program, contact Maine DOE’s Transportation Coordinator, </a:t>
            </a:r>
            <a:br>
              <a:rPr lang="en-US" sz="1200" dirty="0">
                <a:solidFill>
                  <a:srgbClr val="103961"/>
                </a:solidFill>
                <a:latin typeface="Calibri" panose="020F0502020204030204" pitchFamily="34" charset="0"/>
                <a:ea typeface="Calibri" panose="020F0502020204030204" pitchFamily="34" charset="0"/>
                <a:cs typeface="Calibri" panose="020F0502020204030204" pitchFamily="34" charset="0"/>
              </a:rPr>
            </a:br>
            <a:r>
              <a:rPr lang="en-US" sz="1200" b="1" i="0" dirty="0">
                <a:solidFill>
                  <a:schemeClr val="accent6"/>
                </a:solidFill>
                <a:effectLst/>
                <a:latin typeface="Calibri" panose="020F0502020204030204" pitchFamily="34" charset="0"/>
                <a:cs typeface="Calibri" panose="020F0502020204030204" pitchFamily="34" charset="0"/>
              </a:rPr>
              <a:t>Cheryl Brackett  </a:t>
            </a:r>
            <a:r>
              <a:rPr lang="en-US" sz="1200" b="0" i="0" dirty="0">
                <a:solidFill>
                  <a:schemeClr val="accent6"/>
                </a:solidFill>
                <a:effectLst/>
                <a:latin typeface="Calibri" panose="020F0502020204030204" pitchFamily="34" charset="0"/>
                <a:cs typeface="Calibri" panose="020F0502020204030204" pitchFamily="34" charset="0"/>
              </a:rPr>
              <a:t> </a:t>
            </a:r>
            <a:r>
              <a:rPr lang="en-US" sz="1200" b="0" i="0" u="sng" dirty="0">
                <a:solidFill>
                  <a:schemeClr val="accent6"/>
                </a:solidFill>
                <a:effectLst/>
                <a:latin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Cheryl.Brackett@maine.gov</a:t>
            </a:r>
            <a:endParaRPr lang="en-US" sz="1200" dirty="0">
              <a:solidFill>
                <a:schemeClr val="accent6"/>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4091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50C29-8F5B-4B2E-DAEA-806E774F5C7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8E4738AB-8E84-28A4-2B97-C0619D9702BE}"/>
              </a:ext>
            </a:extLst>
          </p:cNvPr>
          <p:cNvSpPr txBox="1">
            <a:spLocks/>
          </p:cNvSpPr>
          <p:nvPr/>
        </p:nvSpPr>
        <p:spPr>
          <a:xfrm>
            <a:off x="0" y="0"/>
            <a:ext cx="12192000" cy="579438"/>
          </a:xfrm>
          <a:prstGeom prst="rect">
            <a:avLst/>
          </a:prstGeom>
          <a:solidFill>
            <a:srgbClr val="682A2A"/>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b="1" i="0" kern="1200">
                <a:solidFill>
                  <a:schemeClr val="tx1"/>
                </a:solidFill>
                <a:latin typeface="Montserrat Bold" pitchFamily="2" charset="77"/>
                <a:ea typeface="+mj-ea"/>
                <a:cs typeface="+mj-cs"/>
              </a:defRPr>
            </a:lvl1pPr>
          </a:lstStyle>
          <a:p>
            <a:r>
              <a:rPr lang="en-US" sz="2400" dirty="0">
                <a:solidFill>
                  <a:schemeClr val="bg1"/>
                </a:solidFill>
                <a:latin typeface="Calibri" panose="020F0502020204030204" pitchFamily="34" charset="0"/>
                <a:cs typeface="Calibri" panose="020F0502020204030204" pitchFamily="34" charset="0"/>
              </a:rPr>
              <a:t>ED 279 Section 3 - Additional Operating Cost Allocations  </a:t>
            </a:r>
          </a:p>
        </p:txBody>
      </p:sp>
      <p:pic>
        <p:nvPicPr>
          <p:cNvPr id="16" name="Picture 15">
            <a:extLst>
              <a:ext uri="{FF2B5EF4-FFF2-40B4-BE49-F238E27FC236}">
                <a16:creationId xmlns:a16="http://schemas.microsoft.com/office/drawing/2014/main" id="{C8FA6109-4629-D829-91A4-8E93B4A7DCAE}"/>
              </a:ext>
            </a:extLst>
          </p:cNvPr>
          <p:cNvPicPr>
            <a:picLocks noChangeAspect="1"/>
          </p:cNvPicPr>
          <p:nvPr/>
        </p:nvPicPr>
        <p:blipFill>
          <a:blip r:embed="rId3"/>
          <a:stretch>
            <a:fillRect/>
          </a:stretch>
        </p:blipFill>
        <p:spPr>
          <a:xfrm>
            <a:off x="304800" y="685800"/>
            <a:ext cx="11010900" cy="5010121"/>
          </a:xfrm>
          <a:prstGeom prst="rect">
            <a:avLst/>
          </a:prstGeom>
        </p:spPr>
      </p:pic>
    </p:spTree>
    <p:extLst>
      <p:ext uri="{BB962C8B-B14F-4D97-AF65-F5344CB8AC3E}">
        <p14:creationId xmlns:p14="http://schemas.microsoft.com/office/powerpoint/2010/main" val="3785205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FEF5-6060-DEDA-D055-0C2CF11AEBFC}"/>
              </a:ext>
            </a:extLst>
          </p:cNvPr>
          <p:cNvSpPr>
            <a:spLocks noGrp="1"/>
          </p:cNvSpPr>
          <p:nvPr>
            <p:ph type="title"/>
          </p:nvPr>
        </p:nvSpPr>
        <p:spPr>
          <a:xfrm>
            <a:off x="0" y="25621"/>
            <a:ext cx="12191999" cy="606494"/>
          </a:xfrm>
          <a:solidFill>
            <a:srgbClr val="682A2A"/>
          </a:solidFill>
          <a:ln>
            <a:solidFill>
              <a:schemeClr val="accent1">
                <a:lumMod val="50000"/>
              </a:schemeClr>
            </a:solidFill>
          </a:ln>
        </p:spPr>
        <p:txBody>
          <a:bodyPr>
            <a:normAutofit/>
          </a:bodyPr>
          <a:lstStyle/>
          <a:p>
            <a:r>
              <a:rPr lang="en-US" sz="3200" dirty="0">
                <a:solidFill>
                  <a:schemeClr val="bg1"/>
                </a:solidFill>
                <a:latin typeface="Aptos" panose="020B0004020202020204" pitchFamily="34" charset="0"/>
                <a:ea typeface="Times New Roman" panose="02020603050405020304" pitchFamily="18" charset="0"/>
                <a:cs typeface="Aptos" panose="020B0004020202020204" pitchFamily="34" charset="0"/>
              </a:rPr>
              <a:t>Why EPS? – </a:t>
            </a:r>
            <a:r>
              <a:rPr lang="en-US" sz="2700" dirty="0">
                <a:solidFill>
                  <a:schemeClr val="bg1"/>
                </a:solidFill>
                <a:latin typeface="Aptos" panose="020B0004020202020204" pitchFamily="34" charset="0"/>
                <a:ea typeface="Times New Roman" panose="02020603050405020304" pitchFamily="18" charset="0"/>
                <a:cs typeface="Aptos" panose="020B0004020202020204" pitchFamily="34" charset="0"/>
              </a:rPr>
              <a:t>the Essential Program and Services Funding Act</a:t>
            </a:r>
            <a:endParaRPr lang="en-US" sz="4800" dirty="0">
              <a:solidFill>
                <a:schemeClr val="bg1"/>
              </a:solidFill>
            </a:endParaRPr>
          </a:p>
        </p:txBody>
      </p:sp>
      <p:pic>
        <p:nvPicPr>
          <p:cNvPr id="7" name="Picture 6">
            <a:extLst>
              <a:ext uri="{FF2B5EF4-FFF2-40B4-BE49-F238E27FC236}">
                <a16:creationId xmlns:a16="http://schemas.microsoft.com/office/drawing/2014/main" id="{BDEAE3F2-293A-7968-E2BA-72D87EA9BB0D}"/>
              </a:ext>
            </a:extLst>
          </p:cNvPr>
          <p:cNvPicPr>
            <a:picLocks noChangeAspect="1"/>
          </p:cNvPicPr>
          <p:nvPr/>
        </p:nvPicPr>
        <p:blipFill>
          <a:blip r:embed="rId3"/>
          <a:stretch>
            <a:fillRect/>
          </a:stretch>
        </p:blipFill>
        <p:spPr>
          <a:xfrm>
            <a:off x="533400" y="4745854"/>
            <a:ext cx="3752461" cy="798241"/>
          </a:xfrm>
          <a:prstGeom prst="rect">
            <a:avLst/>
          </a:prstGeom>
        </p:spPr>
      </p:pic>
      <p:pic>
        <p:nvPicPr>
          <p:cNvPr id="9" name="Picture 8">
            <a:extLst>
              <a:ext uri="{FF2B5EF4-FFF2-40B4-BE49-F238E27FC236}">
                <a16:creationId xmlns:a16="http://schemas.microsoft.com/office/drawing/2014/main" id="{99A40803-E2AC-23E1-9F02-7A1CF3022939}"/>
              </a:ext>
            </a:extLst>
          </p:cNvPr>
          <p:cNvPicPr>
            <a:picLocks noChangeAspect="1"/>
          </p:cNvPicPr>
          <p:nvPr/>
        </p:nvPicPr>
        <p:blipFill>
          <a:blip r:embed="rId4"/>
          <a:stretch>
            <a:fillRect/>
          </a:stretch>
        </p:blipFill>
        <p:spPr>
          <a:xfrm>
            <a:off x="533400" y="5553885"/>
            <a:ext cx="7584861" cy="798241"/>
          </a:xfrm>
          <a:prstGeom prst="rect">
            <a:avLst/>
          </a:prstGeom>
        </p:spPr>
      </p:pic>
      <p:pic>
        <p:nvPicPr>
          <p:cNvPr id="18" name="Picture 17">
            <a:extLst>
              <a:ext uri="{FF2B5EF4-FFF2-40B4-BE49-F238E27FC236}">
                <a16:creationId xmlns:a16="http://schemas.microsoft.com/office/drawing/2014/main" id="{41C991CE-0AC6-0B1D-9B4B-94C0F1CBFDF1}"/>
              </a:ext>
            </a:extLst>
          </p:cNvPr>
          <p:cNvPicPr>
            <a:picLocks noChangeAspect="1"/>
          </p:cNvPicPr>
          <p:nvPr/>
        </p:nvPicPr>
        <p:blipFill>
          <a:blip r:embed="rId5"/>
          <a:stretch>
            <a:fillRect/>
          </a:stretch>
        </p:blipFill>
        <p:spPr>
          <a:xfrm rot="1709538">
            <a:off x="10254565" y="1587518"/>
            <a:ext cx="1721094" cy="1145310"/>
          </a:xfrm>
          <a:prstGeom prst="rect">
            <a:avLst/>
          </a:prstGeom>
        </p:spPr>
      </p:pic>
      <p:sp>
        <p:nvSpPr>
          <p:cNvPr id="19" name="Title 1">
            <a:extLst>
              <a:ext uri="{FF2B5EF4-FFF2-40B4-BE49-F238E27FC236}">
                <a16:creationId xmlns:a16="http://schemas.microsoft.com/office/drawing/2014/main" id="{3E832C93-840A-ECCF-E22D-6DFFE30FE217}"/>
              </a:ext>
            </a:extLst>
          </p:cNvPr>
          <p:cNvSpPr txBox="1">
            <a:spLocks/>
          </p:cNvSpPr>
          <p:nvPr/>
        </p:nvSpPr>
        <p:spPr>
          <a:xfrm>
            <a:off x="552062" y="707620"/>
            <a:ext cx="10210288" cy="679230"/>
          </a:xfrm>
          <a:prstGeom prst="rect">
            <a:avLst/>
          </a:prstGeom>
          <a:solidFill>
            <a:srgbClr val="BEC4D4"/>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b="1" i="0" kern="1200">
                <a:solidFill>
                  <a:schemeClr val="tx1"/>
                </a:solidFill>
                <a:latin typeface="Montserrat Bold" pitchFamily="2" charset="77"/>
                <a:ea typeface="+mj-ea"/>
                <a:cs typeface="+mj-cs"/>
              </a:defRPr>
            </a:lvl1pPr>
          </a:lstStyle>
          <a:p>
            <a:r>
              <a:rPr lang="en-US" sz="2000" dirty="0">
                <a:latin typeface="+mn-lt"/>
              </a:rPr>
              <a:t>Constitution of the State of Maine – Article VIII. Part First. Education.</a:t>
            </a:r>
            <a:endParaRPr lang="en-US" sz="2000" dirty="0"/>
          </a:p>
        </p:txBody>
      </p:sp>
      <p:pic>
        <p:nvPicPr>
          <p:cNvPr id="23" name="Picture 22">
            <a:extLst>
              <a:ext uri="{FF2B5EF4-FFF2-40B4-BE49-F238E27FC236}">
                <a16:creationId xmlns:a16="http://schemas.microsoft.com/office/drawing/2014/main" id="{08211B62-68DF-4F3B-66B3-7774641F6A6B}"/>
              </a:ext>
            </a:extLst>
          </p:cNvPr>
          <p:cNvPicPr>
            <a:picLocks noChangeAspect="1"/>
          </p:cNvPicPr>
          <p:nvPr/>
        </p:nvPicPr>
        <p:blipFill>
          <a:blip r:embed="rId6"/>
          <a:stretch>
            <a:fillRect/>
          </a:stretch>
        </p:blipFill>
        <p:spPr>
          <a:xfrm>
            <a:off x="552062" y="1854901"/>
            <a:ext cx="3733799" cy="776017"/>
          </a:xfrm>
          <a:prstGeom prst="rect">
            <a:avLst/>
          </a:prstGeom>
        </p:spPr>
      </p:pic>
      <p:pic>
        <p:nvPicPr>
          <p:cNvPr id="25" name="Picture 24">
            <a:extLst>
              <a:ext uri="{FF2B5EF4-FFF2-40B4-BE49-F238E27FC236}">
                <a16:creationId xmlns:a16="http://schemas.microsoft.com/office/drawing/2014/main" id="{18FEC587-FDBA-388B-C5B2-057CAD2981B3}"/>
              </a:ext>
            </a:extLst>
          </p:cNvPr>
          <p:cNvPicPr>
            <a:picLocks noChangeAspect="1"/>
          </p:cNvPicPr>
          <p:nvPr/>
        </p:nvPicPr>
        <p:blipFill>
          <a:blip r:embed="rId7"/>
          <a:stretch>
            <a:fillRect/>
          </a:stretch>
        </p:blipFill>
        <p:spPr>
          <a:xfrm>
            <a:off x="552062" y="2628224"/>
            <a:ext cx="9514891" cy="1927695"/>
          </a:xfrm>
          <a:prstGeom prst="rect">
            <a:avLst/>
          </a:prstGeom>
        </p:spPr>
      </p:pic>
      <p:pic>
        <p:nvPicPr>
          <p:cNvPr id="27" name="Picture 26">
            <a:extLst>
              <a:ext uri="{FF2B5EF4-FFF2-40B4-BE49-F238E27FC236}">
                <a16:creationId xmlns:a16="http://schemas.microsoft.com/office/drawing/2014/main" id="{BC444F53-D42B-EACF-BD6D-E790685ADE9F}"/>
              </a:ext>
            </a:extLst>
          </p:cNvPr>
          <p:cNvPicPr>
            <a:picLocks noChangeAspect="1"/>
          </p:cNvPicPr>
          <p:nvPr/>
        </p:nvPicPr>
        <p:blipFill rotWithShape="1">
          <a:blip r:embed="rId8"/>
          <a:srcRect l="345"/>
          <a:stretch/>
        </p:blipFill>
        <p:spPr>
          <a:xfrm>
            <a:off x="533400" y="4066624"/>
            <a:ext cx="9514891" cy="679230"/>
          </a:xfrm>
          <a:prstGeom prst="rect">
            <a:avLst/>
          </a:prstGeom>
        </p:spPr>
      </p:pic>
      <p:sp>
        <p:nvSpPr>
          <p:cNvPr id="29" name="TextBox 28">
            <a:extLst>
              <a:ext uri="{FF2B5EF4-FFF2-40B4-BE49-F238E27FC236}">
                <a16:creationId xmlns:a16="http://schemas.microsoft.com/office/drawing/2014/main" id="{8A21FD9F-240C-9140-BE9C-7739393F4766}"/>
              </a:ext>
            </a:extLst>
          </p:cNvPr>
          <p:cNvSpPr txBox="1"/>
          <p:nvPr/>
        </p:nvSpPr>
        <p:spPr>
          <a:xfrm>
            <a:off x="552062" y="1401041"/>
            <a:ext cx="9742967" cy="369332"/>
          </a:xfrm>
          <a:prstGeom prst="rect">
            <a:avLst/>
          </a:prstGeom>
          <a:solidFill>
            <a:srgbClr val="E7F4FF"/>
          </a:solidFill>
        </p:spPr>
        <p:txBody>
          <a:bodyPr wrap="square">
            <a:spAutoFit/>
          </a:bodyPr>
          <a:lstStyle/>
          <a:p>
            <a:r>
              <a:rPr lang="en-US" dirty="0"/>
              <a:t>Section 1.  Legislature shall require towns to support public schools; duty of Legislature.  </a:t>
            </a:r>
          </a:p>
        </p:txBody>
      </p:sp>
    </p:spTree>
    <p:extLst>
      <p:ext uri="{BB962C8B-B14F-4D97-AF65-F5344CB8AC3E}">
        <p14:creationId xmlns:p14="http://schemas.microsoft.com/office/powerpoint/2010/main" val="3975269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3504D1E-A26E-306D-1657-2256878FA1A2}"/>
              </a:ext>
            </a:extLst>
          </p:cNvPr>
          <p:cNvSpPr txBox="1">
            <a:spLocks/>
          </p:cNvSpPr>
          <p:nvPr/>
        </p:nvSpPr>
        <p:spPr>
          <a:xfrm>
            <a:off x="0" y="0"/>
            <a:ext cx="12192000" cy="579438"/>
          </a:xfrm>
          <a:prstGeom prst="rect">
            <a:avLst/>
          </a:prstGeom>
          <a:solidFill>
            <a:srgbClr val="682A2A"/>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b="1" i="0" kern="1200">
                <a:solidFill>
                  <a:schemeClr val="tx1"/>
                </a:solidFill>
                <a:latin typeface="Montserrat Bold" pitchFamily="2" charset="77"/>
                <a:ea typeface="+mj-ea"/>
                <a:cs typeface="+mj-cs"/>
              </a:defRPr>
            </a:lvl1pPr>
          </a:lstStyle>
          <a:p>
            <a:r>
              <a:rPr lang="en-US" sz="2400" dirty="0">
                <a:solidFill>
                  <a:schemeClr val="bg1"/>
                </a:solidFill>
                <a:latin typeface="Calibri" panose="020F0502020204030204" pitchFamily="34" charset="0"/>
                <a:cs typeface="Calibri" panose="020F0502020204030204" pitchFamily="34" charset="0"/>
              </a:rPr>
              <a:t>ED 279 Section 4  - State and Local Shares</a:t>
            </a:r>
          </a:p>
        </p:txBody>
      </p:sp>
      <p:sp>
        <p:nvSpPr>
          <p:cNvPr id="11" name="Content Placeholder 2">
            <a:extLst>
              <a:ext uri="{FF2B5EF4-FFF2-40B4-BE49-F238E27FC236}">
                <a16:creationId xmlns:a16="http://schemas.microsoft.com/office/drawing/2014/main" id="{703A917A-5537-18C0-9DE1-B5D3DFF32712}"/>
              </a:ext>
            </a:extLst>
          </p:cNvPr>
          <p:cNvSpPr>
            <a:spLocks noGrp="1"/>
          </p:cNvSpPr>
          <p:nvPr>
            <p:ph idx="1"/>
          </p:nvPr>
        </p:nvSpPr>
        <p:spPr>
          <a:xfrm>
            <a:off x="152400" y="2269349"/>
            <a:ext cx="11734800" cy="4131452"/>
          </a:xfrm>
        </p:spPr>
        <p:txBody>
          <a:bodyPr>
            <a:normAutofit lnSpcReduction="10000"/>
          </a:bodyPr>
          <a:lstStyle/>
          <a:p>
            <a:pPr marL="0" indent="0">
              <a:buNone/>
            </a:pPr>
            <a:r>
              <a:rPr lang="en-US" sz="2800" dirty="0"/>
              <a:t>Key components in Determining Required Local Share:</a:t>
            </a:r>
          </a:p>
          <a:p>
            <a:pPr lvl="1"/>
            <a:r>
              <a:rPr lang="en-US" sz="2100" b="1" dirty="0">
                <a:solidFill>
                  <a:schemeClr val="accent1">
                    <a:lumMod val="50000"/>
                  </a:schemeClr>
                </a:solidFill>
              </a:rPr>
              <a:t>Valuation by town as provided by the Maine Revenue Service each year, which determines ability to contribute locally toward the cost of education.</a:t>
            </a:r>
          </a:p>
          <a:p>
            <a:pPr lvl="1"/>
            <a:r>
              <a:rPr lang="en-US" sz="2100" b="1" dirty="0">
                <a:solidFill>
                  <a:schemeClr val="accent1">
                    <a:lumMod val="50000"/>
                  </a:schemeClr>
                </a:solidFill>
              </a:rPr>
              <a:t>Percentage of students by town within a combined SAU, used to determine distribution of Total Cost of Education by Town.</a:t>
            </a:r>
          </a:p>
          <a:p>
            <a:pPr lvl="1"/>
            <a:r>
              <a:rPr lang="en-US" sz="2100" b="1" dirty="0">
                <a:solidFill>
                  <a:schemeClr val="accent1">
                    <a:lumMod val="50000"/>
                  </a:schemeClr>
                </a:solidFill>
              </a:rPr>
              <a:t>Mill Expectation (Local Contribution Cap) is calculated after determining Total Cost of Education, State Funds Available, and Valuation by Town.</a:t>
            </a:r>
          </a:p>
          <a:p>
            <a:pPr lvl="1"/>
            <a:r>
              <a:rPr lang="en-US" sz="2100" b="1" dirty="0">
                <a:solidFill>
                  <a:schemeClr val="accent1">
                    <a:lumMod val="50000"/>
                  </a:schemeClr>
                </a:solidFill>
              </a:rPr>
              <a:t>Current FY 26 Mill Rate = 6.10</a:t>
            </a:r>
          </a:p>
          <a:p>
            <a:pPr marL="0" indent="0">
              <a:spcBef>
                <a:spcPts val="0"/>
              </a:spcBef>
              <a:buNone/>
            </a:pPr>
            <a:r>
              <a:rPr lang="en-US" sz="1200" b="1" dirty="0">
                <a:solidFill>
                  <a:schemeClr val="accent1">
                    <a:lumMod val="50000"/>
                  </a:schemeClr>
                </a:solidFill>
              </a:rPr>
              <a:t>  </a:t>
            </a:r>
            <a:endParaRPr lang="en-US" sz="1500" b="1" dirty="0">
              <a:solidFill>
                <a:schemeClr val="accent1">
                  <a:lumMod val="50000"/>
                </a:schemeClr>
              </a:solidFill>
            </a:endParaRPr>
          </a:p>
          <a:p>
            <a:pPr marL="0" indent="0">
              <a:buNone/>
            </a:pPr>
            <a:r>
              <a:rPr lang="en-US" sz="2800" b="1" dirty="0">
                <a:solidFill>
                  <a:schemeClr val="accent1">
                    <a:lumMod val="50000"/>
                  </a:schemeClr>
                </a:solidFill>
              </a:rPr>
              <a:t>State and Local Share</a:t>
            </a:r>
            <a:r>
              <a:rPr lang="en-US" sz="2400" b="1" dirty="0">
                <a:solidFill>
                  <a:srgbClr val="682A2A"/>
                </a:solidFill>
              </a:rPr>
              <a:t>:</a:t>
            </a:r>
          </a:p>
          <a:p>
            <a:pPr lvl="1"/>
            <a:r>
              <a:rPr lang="en-US" sz="2100" b="1" dirty="0">
                <a:solidFill>
                  <a:srgbClr val="682A2A"/>
                </a:solidFill>
              </a:rPr>
              <a:t>To receive State subsidy, SAUs must contribute the required local amount per the EPS calculation.</a:t>
            </a:r>
          </a:p>
          <a:p>
            <a:pPr lvl="1"/>
            <a:r>
              <a:rPr lang="en-US" sz="2100" b="1" dirty="0">
                <a:solidFill>
                  <a:srgbClr val="682A2A"/>
                </a:solidFill>
              </a:rPr>
              <a:t>Many SAUs raise above and beyond what the State requires for the local share – that is referred to as "additional local".</a:t>
            </a:r>
          </a:p>
          <a:p>
            <a:endParaRPr lang="en-US" sz="2400" b="1" dirty="0">
              <a:solidFill>
                <a:srgbClr val="682A2A"/>
              </a:solidFill>
            </a:endParaRPr>
          </a:p>
        </p:txBody>
      </p:sp>
      <p:pic>
        <p:nvPicPr>
          <p:cNvPr id="2" name="Picture 1">
            <a:extLst>
              <a:ext uri="{FF2B5EF4-FFF2-40B4-BE49-F238E27FC236}">
                <a16:creationId xmlns:a16="http://schemas.microsoft.com/office/drawing/2014/main" id="{D385E8C4-9C80-17CF-0BC1-22E9AED4AE10}"/>
              </a:ext>
            </a:extLst>
          </p:cNvPr>
          <p:cNvPicPr>
            <a:picLocks noChangeAspect="1"/>
          </p:cNvPicPr>
          <p:nvPr/>
        </p:nvPicPr>
        <p:blipFill>
          <a:blip r:embed="rId3"/>
          <a:stretch>
            <a:fillRect/>
          </a:stretch>
        </p:blipFill>
        <p:spPr>
          <a:xfrm>
            <a:off x="1500160" y="967071"/>
            <a:ext cx="1547839" cy="1166529"/>
          </a:xfrm>
          <a:prstGeom prst="rect">
            <a:avLst/>
          </a:prstGeom>
        </p:spPr>
      </p:pic>
      <p:pic>
        <p:nvPicPr>
          <p:cNvPr id="3" name="Picture 2">
            <a:extLst>
              <a:ext uri="{FF2B5EF4-FFF2-40B4-BE49-F238E27FC236}">
                <a16:creationId xmlns:a16="http://schemas.microsoft.com/office/drawing/2014/main" id="{BFEBD308-AA3C-0DC8-CA87-6660D5AB2114}"/>
              </a:ext>
            </a:extLst>
          </p:cNvPr>
          <p:cNvPicPr>
            <a:picLocks noChangeAspect="1"/>
          </p:cNvPicPr>
          <p:nvPr/>
        </p:nvPicPr>
        <p:blipFill>
          <a:blip r:embed="rId4"/>
          <a:stretch>
            <a:fillRect/>
          </a:stretch>
        </p:blipFill>
        <p:spPr>
          <a:xfrm>
            <a:off x="8991600" y="926821"/>
            <a:ext cx="1342527" cy="1342527"/>
          </a:xfrm>
          <a:prstGeom prst="rect">
            <a:avLst/>
          </a:prstGeom>
        </p:spPr>
      </p:pic>
      <p:sp>
        <p:nvSpPr>
          <p:cNvPr id="5" name="Content Placeholder 2">
            <a:extLst>
              <a:ext uri="{FF2B5EF4-FFF2-40B4-BE49-F238E27FC236}">
                <a16:creationId xmlns:a16="http://schemas.microsoft.com/office/drawing/2014/main" id="{7DAD7A59-290F-3314-8267-3700FA0EBECD}"/>
              </a:ext>
            </a:extLst>
          </p:cNvPr>
          <p:cNvSpPr txBox="1">
            <a:spLocks/>
          </p:cNvSpPr>
          <p:nvPr/>
        </p:nvSpPr>
        <p:spPr bwMode="auto">
          <a:xfrm>
            <a:off x="914400" y="577818"/>
            <a:ext cx="10376610" cy="60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kern="1200">
                <a:solidFill>
                  <a:srgbClr val="274F73"/>
                </a:solidFill>
                <a:latin typeface="+mn-lt"/>
                <a:ea typeface="+mn-ea"/>
                <a:cs typeface="+mn-cs"/>
              </a:defRPr>
            </a:lvl1pPr>
            <a:lvl2pPr marL="742950" indent="-285750" algn="l" rtl="0" eaLnBrk="1" fontAlgn="base" hangingPunct="1">
              <a:spcBef>
                <a:spcPct val="20000"/>
              </a:spcBef>
              <a:spcAft>
                <a:spcPct val="0"/>
              </a:spcAft>
              <a:buChar char="–"/>
              <a:defRPr sz="2400" kern="1200">
                <a:solidFill>
                  <a:srgbClr val="274F73"/>
                </a:solidFill>
                <a:latin typeface="+mn-lt"/>
                <a:ea typeface="+mn-ea"/>
                <a:cs typeface="+mn-cs"/>
              </a:defRPr>
            </a:lvl2pPr>
            <a:lvl3pPr marL="1143000" indent="-228600" algn="l" rtl="0" eaLnBrk="1" fontAlgn="base" hangingPunct="1">
              <a:spcBef>
                <a:spcPct val="20000"/>
              </a:spcBef>
              <a:spcAft>
                <a:spcPct val="0"/>
              </a:spcAft>
              <a:buChar char="•"/>
              <a:defRPr sz="2000" kern="1200">
                <a:solidFill>
                  <a:srgbClr val="274F73"/>
                </a:solidFill>
                <a:latin typeface="+mn-lt"/>
                <a:ea typeface="+mn-ea"/>
                <a:cs typeface="+mn-cs"/>
              </a:defRPr>
            </a:lvl3pPr>
            <a:lvl4pPr marL="1600200" indent="-228600" algn="l" rtl="0" eaLnBrk="1" fontAlgn="base" hangingPunct="1">
              <a:spcBef>
                <a:spcPct val="20000"/>
              </a:spcBef>
              <a:spcAft>
                <a:spcPct val="0"/>
              </a:spcAft>
              <a:buChar char="–"/>
              <a:defRPr kern="1200">
                <a:solidFill>
                  <a:srgbClr val="274F73"/>
                </a:solidFill>
                <a:latin typeface="+mn-lt"/>
                <a:ea typeface="+mn-ea"/>
                <a:cs typeface="+mn-cs"/>
              </a:defRPr>
            </a:lvl4pPr>
            <a:lvl5pPr marL="2057400" indent="-228600" algn="l" rtl="0" eaLnBrk="1" fontAlgn="base" hangingPunct="1">
              <a:spcBef>
                <a:spcPct val="20000"/>
              </a:spcBef>
              <a:spcAft>
                <a:spcPct val="0"/>
              </a:spcAft>
              <a:buChar char="»"/>
              <a:defRPr kern="1200">
                <a:solidFill>
                  <a:srgbClr val="274F7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00">
              <a:buNone/>
              <a:defRPr/>
            </a:pPr>
            <a:r>
              <a:rPr lang="en-US" sz="1800" dirty="0">
                <a:latin typeface="Arial"/>
                <a:cs typeface="Arial"/>
              </a:rPr>
              <a:t>Now that we now know the size of the pie - How do we cut up the pie into State and Local shares?</a:t>
            </a:r>
            <a:endParaRPr lang="en-US" sz="1800" dirty="0">
              <a:latin typeface="Arial"/>
            </a:endParaRPr>
          </a:p>
        </p:txBody>
      </p:sp>
    </p:spTree>
    <p:extLst>
      <p:ext uri="{BB962C8B-B14F-4D97-AF65-F5344CB8AC3E}">
        <p14:creationId xmlns:p14="http://schemas.microsoft.com/office/powerpoint/2010/main" val="174053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74892-989C-B59E-2968-9F08AF47D55F}"/>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B523541F-8F2C-5E9F-9E20-60A12ABD9070}"/>
              </a:ext>
            </a:extLst>
          </p:cNvPr>
          <p:cNvSpPr/>
          <p:nvPr/>
        </p:nvSpPr>
        <p:spPr>
          <a:xfrm>
            <a:off x="380998" y="978702"/>
            <a:ext cx="11430001" cy="2554545"/>
          </a:xfrm>
          <a:prstGeom prst="rect">
            <a:avLst/>
          </a:prstGeom>
        </p:spPr>
        <p:txBody>
          <a:bodyPr wrap="square">
            <a:spAutoFit/>
          </a:bodyPr>
          <a:lstStyle/>
          <a:p>
            <a:r>
              <a:rPr lang="en-US" sz="1600" dirty="0"/>
              <a:t>Remember, EPS is not expected to be able to determine </a:t>
            </a:r>
            <a:r>
              <a:rPr lang="en-US" sz="1600" i="1" dirty="0"/>
              <a:t>all</a:t>
            </a:r>
            <a:r>
              <a:rPr lang="en-US" sz="1600" dirty="0"/>
              <a:t> costs of education for every SAU; the actual needs and subsequent costs are a </a:t>
            </a:r>
            <a:r>
              <a:rPr lang="en-US" sz="1600" i="1" dirty="0"/>
              <a:t>local</a:t>
            </a:r>
            <a:r>
              <a:rPr lang="en-US" sz="1600" dirty="0"/>
              <a:t> decision and may not match exactly what the EPS formula has determined.</a:t>
            </a:r>
          </a:p>
          <a:p>
            <a:endParaRPr lang="en-US" sz="800" dirty="0"/>
          </a:p>
          <a:p>
            <a:r>
              <a:rPr lang="en-US" sz="1600" dirty="0"/>
              <a:t>The EPS formula (per Title 20-A, </a:t>
            </a:r>
            <a:r>
              <a:rPr lang="en-US" sz="1600" dirty="0">
                <a:hlinkClick r:id="rId3"/>
              </a:rPr>
              <a:t>Chapter 606-B</a:t>
            </a:r>
            <a:r>
              <a:rPr lang="en-US" sz="1600" dirty="0"/>
              <a:t>) provides the state with a mechanism for establishing </a:t>
            </a:r>
            <a:r>
              <a:rPr lang="en-US" sz="1600" b="1" dirty="0">
                <a:highlight>
                  <a:srgbClr val="FFFF00"/>
                </a:highlight>
              </a:rPr>
              <a:t>a </a:t>
            </a:r>
            <a:r>
              <a:rPr lang="en-US" sz="1600" b="1" i="1" dirty="0">
                <a:highlight>
                  <a:srgbClr val="FFFF00"/>
                </a:highlight>
              </a:rPr>
              <a:t>minimum </a:t>
            </a:r>
            <a:r>
              <a:rPr lang="en-US" sz="1600" b="1" dirty="0">
                <a:highlight>
                  <a:srgbClr val="FFFF00"/>
                </a:highlight>
              </a:rPr>
              <a:t>sufficient funding level</a:t>
            </a:r>
            <a:r>
              <a:rPr lang="en-US" sz="1600" dirty="0"/>
              <a:t> to ensure the opportunity for all Pre-K to 12 grade level students to meet the standards and goals established in Title 20-A, </a:t>
            </a:r>
            <a:r>
              <a:rPr lang="en-US" sz="1600" dirty="0">
                <a:hlinkClick r:id="rId4"/>
              </a:rPr>
              <a:t>Chapter 222</a:t>
            </a:r>
            <a:r>
              <a:rPr lang="en-US" sz="1600" dirty="0"/>
              <a:t>; (Maine Learning Results) and an </a:t>
            </a:r>
            <a:r>
              <a:rPr lang="en-US" sz="1600" b="1" dirty="0"/>
              <a:t>equitable</a:t>
            </a:r>
            <a:r>
              <a:rPr lang="en-US" sz="1600" dirty="0"/>
              <a:t> way to </a:t>
            </a:r>
            <a:r>
              <a:rPr lang="en-US" sz="1600" i="1" dirty="0"/>
              <a:t>distribute</a:t>
            </a:r>
            <a:r>
              <a:rPr lang="en-US" sz="1600" dirty="0"/>
              <a:t> the funding responsibility between local communities and the state.</a:t>
            </a:r>
          </a:p>
          <a:p>
            <a:endParaRPr lang="en-US" sz="800" dirty="0"/>
          </a:p>
          <a:p>
            <a:r>
              <a:rPr lang="en-US" sz="1600" dirty="0"/>
              <a:t>As a result, many SAUs raise additional local funds to cover the costs over and above the “minimum sufficient funding level” that EPS has determined.  The amount of additional local funds is a local decision based on the local school budget and school board determination of the needs of the local SAU.</a:t>
            </a:r>
          </a:p>
        </p:txBody>
      </p:sp>
      <p:sp>
        <p:nvSpPr>
          <p:cNvPr id="3" name="TextBox 2">
            <a:extLst>
              <a:ext uri="{FF2B5EF4-FFF2-40B4-BE49-F238E27FC236}">
                <a16:creationId xmlns:a16="http://schemas.microsoft.com/office/drawing/2014/main" id="{A09AF04D-2E04-DACF-1E93-F4DF5B71B841}"/>
              </a:ext>
            </a:extLst>
          </p:cNvPr>
          <p:cNvSpPr txBox="1"/>
          <p:nvPr/>
        </p:nvSpPr>
        <p:spPr>
          <a:xfrm>
            <a:off x="332413" y="631987"/>
            <a:ext cx="11527173" cy="369332"/>
          </a:xfrm>
          <a:prstGeom prst="rect">
            <a:avLst/>
          </a:prstGeom>
          <a:noFill/>
        </p:spPr>
        <p:txBody>
          <a:bodyPr wrap="square">
            <a:spAutoFit/>
          </a:bodyPr>
          <a:lstStyle/>
          <a:p>
            <a:pPr marL="0" lvl="1"/>
            <a:r>
              <a:rPr lang="en-US" sz="1800" b="1" dirty="0">
                <a:solidFill>
                  <a:srgbClr val="682A2A"/>
                </a:solidFill>
              </a:rPr>
              <a:t>Many SAUs raise above and beyond what the State requires for the local share – that is referred to as "additional local".</a:t>
            </a:r>
          </a:p>
        </p:txBody>
      </p:sp>
      <p:sp>
        <p:nvSpPr>
          <p:cNvPr id="5" name="Title 1">
            <a:extLst>
              <a:ext uri="{FF2B5EF4-FFF2-40B4-BE49-F238E27FC236}">
                <a16:creationId xmlns:a16="http://schemas.microsoft.com/office/drawing/2014/main" id="{819D7FDD-2EF9-D1EC-DEE3-798851E12E54}"/>
              </a:ext>
            </a:extLst>
          </p:cNvPr>
          <p:cNvSpPr txBox="1">
            <a:spLocks/>
          </p:cNvSpPr>
          <p:nvPr/>
        </p:nvSpPr>
        <p:spPr>
          <a:xfrm>
            <a:off x="0" y="0"/>
            <a:ext cx="12192000" cy="579438"/>
          </a:xfrm>
          <a:prstGeom prst="rect">
            <a:avLst/>
          </a:prstGeom>
          <a:solidFill>
            <a:srgbClr val="682A2A"/>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b="1" i="0" kern="1200">
                <a:solidFill>
                  <a:schemeClr val="tx1"/>
                </a:solidFill>
                <a:latin typeface="Montserrat Bold" pitchFamily="2" charset="77"/>
                <a:ea typeface="+mj-ea"/>
                <a:cs typeface="+mj-cs"/>
              </a:defRPr>
            </a:lvl1pPr>
          </a:lstStyle>
          <a:p>
            <a:r>
              <a:rPr lang="en-US" sz="2400" dirty="0">
                <a:solidFill>
                  <a:schemeClr val="bg1"/>
                </a:solidFill>
                <a:latin typeface="Calibri" panose="020F0502020204030204" pitchFamily="34" charset="0"/>
                <a:cs typeface="Calibri" panose="020F0502020204030204" pitchFamily="34" charset="0"/>
              </a:rPr>
              <a:t>ED 279 Section 4  - State and Local Shares</a:t>
            </a:r>
          </a:p>
        </p:txBody>
      </p:sp>
      <p:pic>
        <p:nvPicPr>
          <p:cNvPr id="12" name="Picture 11">
            <a:extLst>
              <a:ext uri="{FF2B5EF4-FFF2-40B4-BE49-F238E27FC236}">
                <a16:creationId xmlns:a16="http://schemas.microsoft.com/office/drawing/2014/main" id="{FED652F6-5039-C229-6406-03DD482CA0B3}"/>
              </a:ext>
            </a:extLst>
          </p:cNvPr>
          <p:cNvPicPr>
            <a:picLocks noChangeAspect="1"/>
          </p:cNvPicPr>
          <p:nvPr/>
        </p:nvPicPr>
        <p:blipFill>
          <a:blip r:embed="rId5"/>
          <a:stretch>
            <a:fillRect/>
          </a:stretch>
        </p:blipFill>
        <p:spPr>
          <a:xfrm>
            <a:off x="1143000" y="3657600"/>
            <a:ext cx="9473702" cy="2690183"/>
          </a:xfrm>
          <a:prstGeom prst="rect">
            <a:avLst/>
          </a:prstGeom>
        </p:spPr>
      </p:pic>
    </p:spTree>
    <p:extLst>
      <p:ext uri="{BB962C8B-B14F-4D97-AF65-F5344CB8AC3E}">
        <p14:creationId xmlns:p14="http://schemas.microsoft.com/office/powerpoint/2010/main" val="342789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43EB1-B728-73F1-2412-A91A505F335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AA18D20-4466-EA3E-E718-49A5662150AB}"/>
              </a:ext>
            </a:extLst>
          </p:cNvPr>
          <p:cNvSpPr txBox="1"/>
          <p:nvPr/>
        </p:nvSpPr>
        <p:spPr>
          <a:xfrm>
            <a:off x="332413" y="631987"/>
            <a:ext cx="11527173" cy="369332"/>
          </a:xfrm>
          <a:prstGeom prst="rect">
            <a:avLst/>
          </a:prstGeom>
          <a:noFill/>
        </p:spPr>
        <p:txBody>
          <a:bodyPr wrap="square">
            <a:spAutoFit/>
          </a:bodyPr>
          <a:lstStyle/>
          <a:p>
            <a:pPr marL="0" lvl="1"/>
            <a:r>
              <a:rPr lang="en-US" sz="1800" b="1" dirty="0">
                <a:solidFill>
                  <a:srgbClr val="682A2A"/>
                </a:solidFill>
              </a:rPr>
              <a:t>Many SAUs raise above and beyond what the State requires for the local share – that is referred to as "additional local".</a:t>
            </a:r>
          </a:p>
        </p:txBody>
      </p:sp>
      <p:sp>
        <p:nvSpPr>
          <p:cNvPr id="5" name="Title 1">
            <a:extLst>
              <a:ext uri="{FF2B5EF4-FFF2-40B4-BE49-F238E27FC236}">
                <a16:creationId xmlns:a16="http://schemas.microsoft.com/office/drawing/2014/main" id="{BA691BD0-6F92-1585-2826-2D98A84AA984}"/>
              </a:ext>
            </a:extLst>
          </p:cNvPr>
          <p:cNvSpPr txBox="1">
            <a:spLocks/>
          </p:cNvSpPr>
          <p:nvPr/>
        </p:nvSpPr>
        <p:spPr>
          <a:xfrm>
            <a:off x="0" y="0"/>
            <a:ext cx="12192000" cy="579438"/>
          </a:xfrm>
          <a:prstGeom prst="rect">
            <a:avLst/>
          </a:prstGeom>
          <a:solidFill>
            <a:srgbClr val="682A2A"/>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b="1" i="0" kern="1200">
                <a:solidFill>
                  <a:schemeClr val="tx1"/>
                </a:solidFill>
                <a:latin typeface="Montserrat Bold" pitchFamily="2" charset="77"/>
                <a:ea typeface="+mj-ea"/>
                <a:cs typeface="+mj-cs"/>
              </a:defRPr>
            </a:lvl1pPr>
          </a:lstStyle>
          <a:p>
            <a:r>
              <a:rPr lang="en-US" sz="2400" dirty="0">
                <a:solidFill>
                  <a:schemeClr val="bg1"/>
                </a:solidFill>
                <a:latin typeface="Calibri" panose="020F0502020204030204" pitchFamily="34" charset="0"/>
                <a:cs typeface="Calibri" panose="020F0502020204030204" pitchFamily="34" charset="0"/>
              </a:rPr>
              <a:t>ED 279 Section 4  - State and Local Shares</a:t>
            </a:r>
          </a:p>
        </p:txBody>
      </p:sp>
      <p:sp>
        <p:nvSpPr>
          <p:cNvPr id="10" name="TextBox 9">
            <a:extLst>
              <a:ext uri="{FF2B5EF4-FFF2-40B4-BE49-F238E27FC236}">
                <a16:creationId xmlns:a16="http://schemas.microsoft.com/office/drawing/2014/main" id="{52ECECB2-5D96-E200-7FCC-9854F4FFB575}"/>
              </a:ext>
            </a:extLst>
          </p:cNvPr>
          <p:cNvSpPr txBox="1"/>
          <p:nvPr/>
        </p:nvSpPr>
        <p:spPr>
          <a:xfrm>
            <a:off x="533400" y="4595496"/>
            <a:ext cx="10058400" cy="1631216"/>
          </a:xfrm>
          <a:prstGeom prst="rect">
            <a:avLst/>
          </a:prstGeom>
          <a:noFill/>
        </p:spPr>
        <p:txBody>
          <a:bodyPr wrap="square" rtlCol="0">
            <a:spAutoFit/>
          </a:bodyPr>
          <a:lstStyle/>
          <a:p>
            <a:pPr marL="685800" lvl="1" indent="-228600">
              <a:spcAft>
                <a:spcPts val="600"/>
              </a:spcAft>
              <a:buFont typeface="+mj-lt"/>
              <a:buAutoNum type="alphaLcParenR"/>
            </a:pPr>
            <a:r>
              <a:rPr lang="en-US" sz="1600" dirty="0"/>
              <a:t>Low Receiver = 0-19% State Share EPS Funding – </a:t>
            </a:r>
            <a:r>
              <a:rPr lang="en-US" sz="1600" i="1" dirty="0"/>
              <a:t>has a </a:t>
            </a:r>
            <a:r>
              <a:rPr lang="en-US" sz="1600" b="1" i="1" dirty="0"/>
              <a:t>higher</a:t>
            </a:r>
            <a:r>
              <a:rPr lang="en-US" sz="1600" i="1" dirty="0"/>
              <a:t> ability to contribute locally with property taxes</a:t>
            </a:r>
            <a:r>
              <a:rPr lang="en-US" sz="1600" dirty="0"/>
              <a:t>.</a:t>
            </a:r>
          </a:p>
          <a:p>
            <a:pPr marL="685800" lvl="1" indent="-228600">
              <a:spcAft>
                <a:spcPts val="600"/>
              </a:spcAft>
              <a:buFont typeface="+mj-lt"/>
              <a:buAutoNum type="alphaLcParenR"/>
            </a:pPr>
            <a:r>
              <a:rPr lang="en-US" sz="1600" dirty="0"/>
              <a:t>Medium Low Receiver = 20-39% State Share EPS Funding</a:t>
            </a:r>
          </a:p>
          <a:p>
            <a:pPr marL="685800" lvl="1" indent="-228600">
              <a:spcAft>
                <a:spcPts val="600"/>
              </a:spcAft>
              <a:buFont typeface="+mj-lt"/>
              <a:buAutoNum type="alphaLcParenR"/>
            </a:pPr>
            <a:r>
              <a:rPr lang="en-US" sz="1600" dirty="0"/>
              <a:t>Medium Receiver = 40-59% State Share EPS Funding</a:t>
            </a:r>
          </a:p>
          <a:p>
            <a:pPr marL="685800" lvl="1" indent="-228600">
              <a:spcAft>
                <a:spcPts val="600"/>
              </a:spcAft>
              <a:buFont typeface="+mj-lt"/>
              <a:buAutoNum type="alphaLcParenR"/>
            </a:pPr>
            <a:r>
              <a:rPr lang="en-US" sz="1600" dirty="0"/>
              <a:t>Medium High Receiver = 60-79% State Share EPS Funding</a:t>
            </a:r>
          </a:p>
          <a:p>
            <a:pPr marL="685800" lvl="1" indent="-228600">
              <a:spcAft>
                <a:spcPts val="600"/>
              </a:spcAft>
              <a:buFont typeface="+mj-lt"/>
              <a:buAutoNum type="alphaLcParenR"/>
            </a:pPr>
            <a:r>
              <a:rPr lang="en-US" sz="1600" dirty="0"/>
              <a:t>High Receiver = 80-100% State Share EPS Funding – </a:t>
            </a:r>
            <a:r>
              <a:rPr lang="en-US" sz="1600" i="1" dirty="0"/>
              <a:t>has a </a:t>
            </a:r>
            <a:r>
              <a:rPr lang="en-US" sz="1600" b="1" i="1" dirty="0"/>
              <a:t>lower</a:t>
            </a:r>
            <a:r>
              <a:rPr lang="en-US" sz="1600" i="1" dirty="0"/>
              <a:t> ability to contribute locally with property taxes</a:t>
            </a:r>
            <a:r>
              <a:rPr lang="en-US" sz="1600" dirty="0"/>
              <a:t>.</a:t>
            </a:r>
            <a:endParaRPr lang="en-US" sz="1200" dirty="0"/>
          </a:p>
        </p:txBody>
      </p:sp>
      <p:pic>
        <p:nvPicPr>
          <p:cNvPr id="12" name="Picture 11">
            <a:extLst>
              <a:ext uri="{FF2B5EF4-FFF2-40B4-BE49-F238E27FC236}">
                <a16:creationId xmlns:a16="http://schemas.microsoft.com/office/drawing/2014/main" id="{8AC56163-F375-650F-BB8A-1B3C9600F283}"/>
              </a:ext>
            </a:extLst>
          </p:cNvPr>
          <p:cNvPicPr>
            <a:picLocks noChangeAspect="1"/>
          </p:cNvPicPr>
          <p:nvPr/>
        </p:nvPicPr>
        <p:blipFill>
          <a:blip r:embed="rId3"/>
          <a:stretch>
            <a:fillRect/>
          </a:stretch>
        </p:blipFill>
        <p:spPr>
          <a:xfrm>
            <a:off x="332413" y="1143000"/>
            <a:ext cx="11538818" cy="3276600"/>
          </a:xfrm>
          <a:prstGeom prst="rect">
            <a:avLst/>
          </a:prstGeom>
        </p:spPr>
      </p:pic>
    </p:spTree>
    <p:extLst>
      <p:ext uri="{BB962C8B-B14F-4D97-AF65-F5344CB8AC3E}">
        <p14:creationId xmlns:p14="http://schemas.microsoft.com/office/powerpoint/2010/main" val="1610431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3504D1E-A26E-306D-1657-2256878FA1A2}"/>
              </a:ext>
            </a:extLst>
          </p:cNvPr>
          <p:cNvSpPr txBox="1">
            <a:spLocks/>
          </p:cNvSpPr>
          <p:nvPr/>
        </p:nvSpPr>
        <p:spPr>
          <a:xfrm>
            <a:off x="0" y="0"/>
            <a:ext cx="12192000" cy="579438"/>
          </a:xfrm>
          <a:prstGeom prst="rect">
            <a:avLst/>
          </a:prstGeom>
          <a:solidFill>
            <a:srgbClr val="682A2A"/>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b="1" i="0" kern="1200">
                <a:solidFill>
                  <a:schemeClr val="tx1"/>
                </a:solidFill>
                <a:latin typeface="Montserrat Bold" pitchFamily="2" charset="77"/>
                <a:ea typeface="+mj-ea"/>
                <a:cs typeface="+mj-cs"/>
              </a:defRPr>
            </a:lvl1pPr>
          </a:lstStyle>
          <a:p>
            <a:r>
              <a:rPr lang="en-US" sz="2400" dirty="0">
                <a:solidFill>
                  <a:schemeClr val="bg1"/>
                </a:solidFill>
                <a:latin typeface="Calibri" panose="020F0502020204030204" pitchFamily="34" charset="0"/>
                <a:cs typeface="Calibri" panose="020F0502020204030204" pitchFamily="34" charset="0"/>
              </a:rPr>
              <a:t>ED 279 Section 4  - State and Local Shares</a:t>
            </a:r>
          </a:p>
        </p:txBody>
      </p:sp>
      <p:sp>
        <p:nvSpPr>
          <p:cNvPr id="2" name="Content Placeholder 2">
            <a:extLst>
              <a:ext uri="{FF2B5EF4-FFF2-40B4-BE49-F238E27FC236}">
                <a16:creationId xmlns:a16="http://schemas.microsoft.com/office/drawing/2014/main" id="{E3B19344-D642-396F-445A-500B8DCB3364}"/>
              </a:ext>
            </a:extLst>
          </p:cNvPr>
          <p:cNvSpPr txBox="1">
            <a:spLocks/>
          </p:cNvSpPr>
          <p:nvPr/>
        </p:nvSpPr>
        <p:spPr>
          <a:xfrm>
            <a:off x="381000" y="1066800"/>
            <a:ext cx="10806106" cy="51816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Calibri Regular"/>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Calibri Regular"/>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alibri Regular"/>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alibri Regular"/>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alibri Regular"/>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800" dirty="0"/>
              <a:t>Key components for state and local share determination:</a:t>
            </a:r>
          </a:p>
          <a:p>
            <a:r>
              <a:rPr lang="en-US" sz="2400" b="1" dirty="0">
                <a:solidFill>
                  <a:srgbClr val="682A2A"/>
                </a:solidFill>
              </a:rPr>
              <a:t>Subsidizable (Resident) Student Counts</a:t>
            </a:r>
            <a:endParaRPr lang="en-US" sz="2400" dirty="0">
              <a:solidFill>
                <a:schemeClr val="accent1">
                  <a:lumMod val="75000"/>
                </a:schemeClr>
              </a:solidFill>
            </a:endParaRPr>
          </a:p>
          <a:p>
            <a:r>
              <a:rPr lang="en-US" sz="2400" b="1" dirty="0">
                <a:solidFill>
                  <a:srgbClr val="682A2A"/>
                </a:solidFill>
              </a:rPr>
              <a:t>Total Allocations are summed and divided within each district based on percentage of subsidizable pupils by member municipality:</a:t>
            </a:r>
          </a:p>
          <a:p>
            <a:pPr lvl="1">
              <a:buFont typeface="Wingdings" panose="05000000000000000000" pitchFamily="2" charset="2"/>
              <a:buChar char="§"/>
            </a:pPr>
            <a:r>
              <a:rPr lang="en-US" sz="2000" dirty="0">
                <a:solidFill>
                  <a:schemeClr val="accent1">
                    <a:lumMod val="75000"/>
                  </a:schemeClr>
                </a:solidFill>
              </a:rPr>
              <a:t>Operating Cost Allocation (Section 2 totals)</a:t>
            </a:r>
          </a:p>
          <a:p>
            <a:pPr lvl="1">
              <a:buFont typeface="Wingdings" panose="05000000000000000000" pitchFamily="2" charset="2"/>
              <a:buChar char="§"/>
            </a:pPr>
            <a:r>
              <a:rPr lang="en-US" sz="2000" dirty="0">
                <a:solidFill>
                  <a:schemeClr val="accent1">
                    <a:lumMod val="75000"/>
                  </a:schemeClr>
                </a:solidFill>
              </a:rPr>
              <a:t>Other Subsidizable Cost Allocation (Section 3)</a:t>
            </a:r>
          </a:p>
          <a:p>
            <a:pPr lvl="1">
              <a:buFont typeface="Wingdings" panose="05000000000000000000" pitchFamily="2" charset="2"/>
              <a:buChar char="§"/>
            </a:pPr>
            <a:r>
              <a:rPr lang="en-US" sz="2000" dirty="0">
                <a:solidFill>
                  <a:schemeClr val="accent1">
                    <a:lumMod val="75000"/>
                  </a:schemeClr>
                </a:solidFill>
              </a:rPr>
              <a:t>Teacher Retirement Allocation (Section 3)</a:t>
            </a:r>
          </a:p>
          <a:p>
            <a:pPr lvl="1">
              <a:buFont typeface="Wingdings" panose="05000000000000000000" pitchFamily="2" charset="2"/>
              <a:buChar char="§"/>
            </a:pPr>
            <a:r>
              <a:rPr lang="en-US" sz="2000" dirty="0">
                <a:solidFill>
                  <a:schemeClr val="accent1">
                    <a:lumMod val="75000"/>
                  </a:schemeClr>
                </a:solidFill>
              </a:rPr>
              <a:t>State Approved Debt Service Allocation (Section 3)</a:t>
            </a:r>
          </a:p>
          <a:p>
            <a:r>
              <a:rPr lang="en-US" sz="2400" b="1" dirty="0">
                <a:solidFill>
                  <a:srgbClr val="682A2A"/>
                </a:solidFill>
              </a:rPr>
              <a:t>Fiscal Capacity – State Valuation by Town</a:t>
            </a:r>
          </a:p>
          <a:p>
            <a:pPr lvl="1">
              <a:buFont typeface="Wingdings" panose="05000000000000000000" pitchFamily="2" charset="2"/>
              <a:buChar char="§"/>
            </a:pPr>
            <a:r>
              <a:rPr lang="en-US" sz="1600" dirty="0">
                <a:solidFill>
                  <a:schemeClr val="accent1">
                    <a:lumMod val="75000"/>
                  </a:schemeClr>
                </a:solidFill>
              </a:rPr>
              <a:t>Lesser of 3-Year Average Valuation or Previous year Valuation</a:t>
            </a:r>
          </a:p>
          <a:p>
            <a:pPr lvl="1">
              <a:buFont typeface="Wingdings" panose="05000000000000000000" pitchFamily="2" charset="2"/>
              <a:buChar char="§"/>
            </a:pPr>
            <a:r>
              <a:rPr lang="en-US" sz="1600" dirty="0">
                <a:solidFill>
                  <a:schemeClr val="accent1">
                    <a:lumMod val="75000"/>
                  </a:schemeClr>
                </a:solidFill>
              </a:rPr>
              <a:t>EPS Mill rate i.e., Local Contribution Cap – (not the same as the mill rate towns use for taxes)</a:t>
            </a:r>
          </a:p>
          <a:p>
            <a:pPr lvl="1">
              <a:buFont typeface="Wingdings" panose="05000000000000000000" pitchFamily="2" charset="2"/>
              <a:buChar char="§"/>
            </a:pPr>
            <a:r>
              <a:rPr lang="en-US" sz="1600" dirty="0">
                <a:solidFill>
                  <a:schemeClr val="accent1">
                    <a:lumMod val="75000"/>
                  </a:schemeClr>
                </a:solidFill>
              </a:rPr>
              <a:t>Municipality’s Ability to contribute toward local cost of education</a:t>
            </a:r>
          </a:p>
          <a:p>
            <a:r>
              <a:rPr lang="en-US" sz="2400" b="1" dirty="0">
                <a:solidFill>
                  <a:srgbClr val="682A2A"/>
                </a:solidFill>
              </a:rPr>
              <a:t>State Appropriation = Total EPS Cost of Education - Required local contribution</a:t>
            </a:r>
          </a:p>
        </p:txBody>
      </p:sp>
      <p:pic>
        <p:nvPicPr>
          <p:cNvPr id="3" name="Picture 2">
            <a:extLst>
              <a:ext uri="{FF2B5EF4-FFF2-40B4-BE49-F238E27FC236}">
                <a16:creationId xmlns:a16="http://schemas.microsoft.com/office/drawing/2014/main" id="{D6FF2455-2A8D-F95E-063C-8E33456DF4E1}"/>
              </a:ext>
            </a:extLst>
          </p:cNvPr>
          <p:cNvPicPr>
            <a:picLocks noChangeAspect="1"/>
          </p:cNvPicPr>
          <p:nvPr/>
        </p:nvPicPr>
        <p:blipFill>
          <a:blip r:embed="rId3"/>
          <a:stretch>
            <a:fillRect/>
          </a:stretch>
        </p:blipFill>
        <p:spPr>
          <a:xfrm>
            <a:off x="8686800" y="2438400"/>
            <a:ext cx="3006933" cy="2843977"/>
          </a:xfrm>
          <a:prstGeom prst="rect">
            <a:avLst/>
          </a:prstGeom>
        </p:spPr>
      </p:pic>
    </p:spTree>
    <p:extLst>
      <p:ext uri="{BB962C8B-B14F-4D97-AF65-F5344CB8AC3E}">
        <p14:creationId xmlns:p14="http://schemas.microsoft.com/office/powerpoint/2010/main" val="2281089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703A917A-5537-18C0-9DE1-B5D3DFF32712}"/>
              </a:ext>
            </a:extLst>
          </p:cNvPr>
          <p:cNvSpPr>
            <a:spLocks noGrp="1"/>
          </p:cNvSpPr>
          <p:nvPr>
            <p:ph idx="1"/>
          </p:nvPr>
        </p:nvSpPr>
        <p:spPr>
          <a:xfrm>
            <a:off x="213612" y="475200"/>
            <a:ext cx="12092114" cy="2057400"/>
          </a:xfrm>
        </p:spPr>
        <p:txBody>
          <a:bodyPr>
            <a:normAutofit/>
          </a:bodyPr>
          <a:lstStyle/>
          <a:p>
            <a:pPr marL="0" indent="0">
              <a:buNone/>
            </a:pPr>
            <a:r>
              <a:rPr lang="en-US" sz="1600" b="1" dirty="0">
                <a:solidFill>
                  <a:srgbClr val="682A2A"/>
                </a:solidFill>
                <a:latin typeface="Calibri" panose="020F0502020204030204" pitchFamily="34" charset="0"/>
                <a:cs typeface="Calibri" panose="020F0502020204030204" pitchFamily="34" charset="0"/>
              </a:rPr>
              <a:t> </a:t>
            </a:r>
            <a:endParaRPr lang="en-US" b="1" dirty="0">
              <a:solidFill>
                <a:srgbClr val="682A2A"/>
              </a:solidFill>
            </a:endParaRPr>
          </a:p>
        </p:txBody>
      </p:sp>
      <p:sp>
        <p:nvSpPr>
          <p:cNvPr id="4" name="Title 1">
            <a:extLst>
              <a:ext uri="{FF2B5EF4-FFF2-40B4-BE49-F238E27FC236}">
                <a16:creationId xmlns:a16="http://schemas.microsoft.com/office/drawing/2014/main" id="{23504D1E-A26E-306D-1657-2256878FA1A2}"/>
              </a:ext>
            </a:extLst>
          </p:cNvPr>
          <p:cNvSpPr txBox="1">
            <a:spLocks/>
          </p:cNvSpPr>
          <p:nvPr/>
        </p:nvSpPr>
        <p:spPr>
          <a:xfrm>
            <a:off x="0" y="12995"/>
            <a:ext cx="12192000" cy="579438"/>
          </a:xfrm>
          <a:prstGeom prst="rect">
            <a:avLst/>
          </a:prstGeom>
          <a:solidFill>
            <a:srgbClr val="682A2A"/>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b="1" i="0" kern="1200">
                <a:solidFill>
                  <a:schemeClr val="tx1"/>
                </a:solidFill>
                <a:latin typeface="Montserrat Bold" pitchFamily="2" charset="77"/>
                <a:ea typeface="+mj-ea"/>
                <a:cs typeface="+mj-cs"/>
              </a:defRPr>
            </a:lvl1pPr>
          </a:lstStyle>
          <a:p>
            <a:r>
              <a:rPr lang="en-US" sz="2400" dirty="0">
                <a:solidFill>
                  <a:schemeClr val="bg1"/>
                </a:solidFill>
                <a:latin typeface="Calibri" panose="020F0502020204030204" pitchFamily="34" charset="0"/>
                <a:cs typeface="Calibri" panose="020F0502020204030204" pitchFamily="34" charset="0"/>
              </a:rPr>
              <a:t>ED 279 What is the EPS Local Required Mill Rate?</a:t>
            </a:r>
          </a:p>
        </p:txBody>
      </p:sp>
      <p:sp>
        <p:nvSpPr>
          <p:cNvPr id="2" name="Content Placeholder 2">
            <a:extLst>
              <a:ext uri="{FF2B5EF4-FFF2-40B4-BE49-F238E27FC236}">
                <a16:creationId xmlns:a16="http://schemas.microsoft.com/office/drawing/2014/main" id="{AAAE74DE-8D89-EFF5-22CA-7FF0AC0B3321}"/>
              </a:ext>
            </a:extLst>
          </p:cNvPr>
          <p:cNvSpPr txBox="1">
            <a:spLocks/>
          </p:cNvSpPr>
          <p:nvPr/>
        </p:nvSpPr>
        <p:spPr>
          <a:xfrm>
            <a:off x="95832" y="762000"/>
            <a:ext cx="12000336" cy="223280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Calibri Regular"/>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Calibri Regular"/>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alibri Regular"/>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alibri Regular"/>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alibri Regular"/>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spcAft>
                <a:spcPts val="600"/>
              </a:spcAft>
              <a:buFont typeface="Arial" panose="020B0604020202020204" pitchFamily="34" charset="0"/>
              <a:buNone/>
            </a:pPr>
            <a:r>
              <a:rPr lang="en-US" sz="1800" dirty="0">
                <a:solidFill>
                  <a:schemeClr val="accent1">
                    <a:lumMod val="50000"/>
                  </a:schemeClr>
                </a:solidFill>
                <a:latin typeface="Calibri" panose="020F0502020204030204" pitchFamily="34" charset="0"/>
                <a:cs typeface="Calibri" panose="020F0502020204030204" pitchFamily="34" charset="0"/>
              </a:rPr>
              <a:t>The mill rate is the cap for the required local contribution for all towns in Maine per the EPS Formula.</a:t>
            </a:r>
          </a:p>
          <a:p>
            <a:pPr marL="0" indent="0">
              <a:spcBef>
                <a:spcPts val="0"/>
              </a:spcBef>
              <a:spcAft>
                <a:spcPts val="600"/>
              </a:spcAft>
              <a:buFont typeface="Arial" panose="020B0604020202020204" pitchFamily="34" charset="0"/>
              <a:buNone/>
            </a:pPr>
            <a:r>
              <a:rPr lang="en-US" sz="1800" dirty="0">
                <a:solidFill>
                  <a:schemeClr val="accent1">
                    <a:lumMod val="50000"/>
                  </a:schemeClr>
                </a:solidFill>
                <a:latin typeface="Calibri" panose="020F0502020204030204" pitchFamily="34" charset="0"/>
                <a:cs typeface="Calibri" panose="020F0502020204030204" pitchFamily="34" charset="0"/>
              </a:rPr>
              <a:t>It is the most any town will be asked to contribute towards the cost of education in their SAU for that fiscal year.</a:t>
            </a:r>
          </a:p>
          <a:p>
            <a:pPr marL="0" indent="0">
              <a:spcBef>
                <a:spcPts val="0"/>
              </a:spcBef>
              <a:spcAft>
                <a:spcPts val="600"/>
              </a:spcAft>
              <a:buFont typeface="Arial" panose="020B0604020202020204" pitchFamily="34" charset="0"/>
              <a:buNone/>
            </a:pPr>
            <a:r>
              <a:rPr lang="en-US" sz="1800" dirty="0">
                <a:solidFill>
                  <a:schemeClr val="accent1">
                    <a:lumMod val="50000"/>
                  </a:schemeClr>
                </a:solidFill>
                <a:latin typeface="Calibri" panose="020F0502020204030204" pitchFamily="34" charset="0"/>
                <a:cs typeface="Calibri" panose="020F0502020204030204" pitchFamily="34" charset="0"/>
              </a:rPr>
              <a:t>If the amount calculated by the EPS formula as the total cost of education for a town is less than the ability to contribute using the current mill rate (cap) times the towns valuation, then they will be required to contribute the lower amount, in effect, contributing less than the mill rate cap (aka: minimum contributor).</a:t>
            </a:r>
          </a:p>
          <a:p>
            <a:pPr marL="0" indent="0">
              <a:spcBef>
                <a:spcPts val="0"/>
              </a:spcBef>
              <a:spcAft>
                <a:spcPts val="600"/>
              </a:spcAft>
              <a:buFont typeface="Arial" panose="020B0604020202020204" pitchFamily="34" charset="0"/>
              <a:buNone/>
            </a:pPr>
            <a:r>
              <a:rPr lang="en-US" sz="1800" dirty="0">
                <a:solidFill>
                  <a:schemeClr val="accent1">
                    <a:lumMod val="50000"/>
                  </a:schemeClr>
                </a:solidFill>
                <a:latin typeface="Calibri" panose="020F0502020204030204" pitchFamily="34" charset="0"/>
                <a:cs typeface="Calibri" panose="020F0502020204030204" pitchFamily="34" charset="0"/>
              </a:rPr>
              <a:t>The mill rate changes each year and is determined after the Total Cost of Education for all SAUs, and other state-funded education requirements is calculated.</a:t>
            </a:r>
            <a:endParaRPr lang="en-US" sz="1800" dirty="0"/>
          </a:p>
        </p:txBody>
      </p:sp>
      <p:pic>
        <p:nvPicPr>
          <p:cNvPr id="6" name="Picture 6" descr="Give Money Cartoon Images – Browse 46,598 Stock Photos, Vectors, and Video  | Adobe Stock">
            <a:extLst>
              <a:ext uri="{FF2B5EF4-FFF2-40B4-BE49-F238E27FC236}">
                <a16:creationId xmlns:a16="http://schemas.microsoft.com/office/drawing/2014/main" id="{5B48D3D3-6187-071F-7546-0CA8276021A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3220" r="2544" b="20284"/>
          <a:stretch/>
        </p:blipFill>
        <p:spPr bwMode="auto">
          <a:xfrm>
            <a:off x="10358284" y="2532600"/>
            <a:ext cx="908875" cy="71349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5CBC7D9B-0EF4-3E3F-AE52-37E00AC7A0B3}"/>
              </a:ext>
            </a:extLst>
          </p:cNvPr>
          <p:cNvGrpSpPr/>
          <p:nvPr/>
        </p:nvGrpSpPr>
        <p:grpSpPr>
          <a:xfrm>
            <a:off x="10124870" y="4294156"/>
            <a:ext cx="1649734" cy="632605"/>
            <a:chOff x="6553201" y="4476791"/>
            <a:chExt cx="2122888" cy="990600"/>
          </a:xfrm>
        </p:grpSpPr>
        <p:sp>
          <p:nvSpPr>
            <p:cNvPr id="9" name="Flowchart: Connector 8">
              <a:extLst>
                <a:ext uri="{FF2B5EF4-FFF2-40B4-BE49-F238E27FC236}">
                  <a16:creationId xmlns:a16="http://schemas.microsoft.com/office/drawing/2014/main" id="{3BE2F57F-E412-8677-AE17-B202FB6005ED}"/>
                </a:ext>
              </a:extLst>
            </p:cNvPr>
            <p:cNvSpPr/>
            <p:nvPr/>
          </p:nvSpPr>
          <p:spPr>
            <a:xfrm>
              <a:off x="6553201" y="4476791"/>
              <a:ext cx="2122888" cy="990600"/>
            </a:xfrm>
            <a:prstGeom prst="flowChartConnector">
              <a:avLst/>
            </a:prstGeom>
            <a:solidFill>
              <a:srgbClr val="682A2A"/>
            </a:solidFill>
            <a:ln>
              <a:solidFill>
                <a:srgbClr val="682A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86F125A0-B86B-9FC0-6692-B373C6807E82}"/>
                </a:ext>
              </a:extLst>
            </p:cNvPr>
            <p:cNvSpPr txBox="1"/>
            <p:nvPr/>
          </p:nvSpPr>
          <p:spPr>
            <a:xfrm>
              <a:off x="6644392" y="4610627"/>
              <a:ext cx="1998810" cy="722926"/>
            </a:xfrm>
            <a:prstGeom prst="rect">
              <a:avLst/>
            </a:prstGeom>
            <a:noFill/>
          </p:spPr>
          <p:txBody>
            <a:bodyPr wrap="square" rtlCol="0">
              <a:spAutoFit/>
            </a:bodyPr>
            <a:lstStyle/>
            <a:p>
              <a:pPr algn="ctr"/>
              <a:r>
                <a:rPr lang="en-US" sz="1200" dirty="0">
                  <a:solidFill>
                    <a:srgbClr val="FFFFFF"/>
                  </a:solidFill>
                </a:rPr>
                <a:t>The most Augusta will contribute per EPS.</a:t>
              </a:r>
            </a:p>
          </p:txBody>
        </p:sp>
      </p:grpSp>
      <p:pic>
        <p:nvPicPr>
          <p:cNvPr id="5" name="Picture 4">
            <a:extLst>
              <a:ext uri="{FF2B5EF4-FFF2-40B4-BE49-F238E27FC236}">
                <a16:creationId xmlns:a16="http://schemas.microsoft.com/office/drawing/2014/main" id="{1B677E3B-1C37-D2AA-E35E-81A6FD47E5EC}"/>
              </a:ext>
            </a:extLst>
          </p:cNvPr>
          <p:cNvPicPr>
            <a:picLocks noChangeAspect="1"/>
          </p:cNvPicPr>
          <p:nvPr/>
        </p:nvPicPr>
        <p:blipFill>
          <a:blip r:embed="rId4"/>
          <a:stretch>
            <a:fillRect/>
          </a:stretch>
        </p:blipFill>
        <p:spPr>
          <a:xfrm>
            <a:off x="83798" y="2804532"/>
            <a:ext cx="9506681" cy="3552627"/>
          </a:xfrm>
          <a:prstGeom prst="rect">
            <a:avLst/>
          </a:prstGeom>
        </p:spPr>
      </p:pic>
      <p:sp>
        <p:nvSpPr>
          <p:cNvPr id="29" name="Oval 28">
            <a:extLst>
              <a:ext uri="{FF2B5EF4-FFF2-40B4-BE49-F238E27FC236}">
                <a16:creationId xmlns:a16="http://schemas.microsoft.com/office/drawing/2014/main" id="{5087DEED-9AAC-A8D1-B765-26EF013288F4}"/>
              </a:ext>
            </a:extLst>
          </p:cNvPr>
          <p:cNvSpPr/>
          <p:nvPr/>
        </p:nvSpPr>
        <p:spPr>
          <a:xfrm>
            <a:off x="8746210" y="4294156"/>
            <a:ext cx="846530" cy="304800"/>
          </a:xfrm>
          <a:prstGeom prst="ellipse">
            <a:avLst/>
          </a:prstGeom>
          <a:noFill/>
          <a:ln>
            <a:solidFill>
              <a:srgbClr val="682A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84C32E60-7F17-A72E-BB92-7CAEE2B5C183}"/>
              </a:ext>
            </a:extLst>
          </p:cNvPr>
          <p:cNvSpPr/>
          <p:nvPr/>
        </p:nvSpPr>
        <p:spPr>
          <a:xfrm>
            <a:off x="8785318" y="5148163"/>
            <a:ext cx="846530" cy="304800"/>
          </a:xfrm>
          <a:prstGeom prst="ellipse">
            <a:avLst/>
          </a:prstGeom>
          <a:noFill/>
          <a:ln>
            <a:solidFill>
              <a:srgbClr val="682A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Arrow Connector 11">
            <a:extLst>
              <a:ext uri="{FF2B5EF4-FFF2-40B4-BE49-F238E27FC236}">
                <a16:creationId xmlns:a16="http://schemas.microsoft.com/office/drawing/2014/main" id="{D9BC51D1-73B4-EE93-0C67-CBDCF2F9826F}"/>
              </a:ext>
            </a:extLst>
          </p:cNvPr>
          <p:cNvCxnSpPr>
            <a:cxnSpLocks/>
            <a:endCxn id="30" idx="6"/>
          </p:cNvCxnSpPr>
          <p:nvPr/>
        </p:nvCxnSpPr>
        <p:spPr>
          <a:xfrm flipH="1">
            <a:off x="9631848" y="4841291"/>
            <a:ext cx="731352" cy="459272"/>
          </a:xfrm>
          <a:prstGeom prst="straightConnector1">
            <a:avLst/>
          </a:prstGeom>
          <a:ln w="28575">
            <a:solidFill>
              <a:srgbClr val="682A2A"/>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DF2F6CE4-D3BB-E612-21E6-76FB197F8AF6}"/>
              </a:ext>
            </a:extLst>
          </p:cNvPr>
          <p:cNvPicPr>
            <a:picLocks noChangeAspect="1"/>
          </p:cNvPicPr>
          <p:nvPr/>
        </p:nvPicPr>
        <p:blipFill>
          <a:blip r:embed="rId5"/>
          <a:stretch>
            <a:fillRect/>
          </a:stretch>
        </p:blipFill>
        <p:spPr>
          <a:xfrm>
            <a:off x="10124870" y="3385279"/>
            <a:ext cx="1676545" cy="652329"/>
          </a:xfrm>
          <a:prstGeom prst="rect">
            <a:avLst/>
          </a:prstGeom>
        </p:spPr>
      </p:pic>
      <p:sp>
        <p:nvSpPr>
          <p:cNvPr id="17" name="TextBox 16">
            <a:extLst>
              <a:ext uri="{FF2B5EF4-FFF2-40B4-BE49-F238E27FC236}">
                <a16:creationId xmlns:a16="http://schemas.microsoft.com/office/drawing/2014/main" id="{9C33EE54-59D8-46FA-95EC-63A7CF01CFE3}"/>
              </a:ext>
            </a:extLst>
          </p:cNvPr>
          <p:cNvSpPr txBox="1"/>
          <p:nvPr/>
        </p:nvSpPr>
        <p:spPr>
          <a:xfrm>
            <a:off x="10195736" y="3372112"/>
            <a:ext cx="1505732" cy="646331"/>
          </a:xfrm>
          <a:prstGeom prst="rect">
            <a:avLst/>
          </a:prstGeom>
          <a:noFill/>
        </p:spPr>
        <p:txBody>
          <a:bodyPr wrap="square" rtlCol="0">
            <a:spAutoFit/>
          </a:bodyPr>
          <a:lstStyle/>
          <a:p>
            <a:pPr algn="ctr"/>
            <a:r>
              <a:rPr lang="en-US" sz="1200" dirty="0">
                <a:solidFill>
                  <a:schemeClr val="bg1"/>
                </a:solidFill>
              </a:rPr>
              <a:t>Total Cost of Education per EPS in Augusta.</a:t>
            </a:r>
          </a:p>
        </p:txBody>
      </p:sp>
      <p:pic>
        <p:nvPicPr>
          <p:cNvPr id="18" name="Picture 17">
            <a:extLst>
              <a:ext uri="{FF2B5EF4-FFF2-40B4-BE49-F238E27FC236}">
                <a16:creationId xmlns:a16="http://schemas.microsoft.com/office/drawing/2014/main" id="{CDACE304-E88F-809B-42B1-354102BB243B}"/>
              </a:ext>
            </a:extLst>
          </p:cNvPr>
          <p:cNvPicPr>
            <a:picLocks noChangeAspect="1"/>
          </p:cNvPicPr>
          <p:nvPr/>
        </p:nvPicPr>
        <p:blipFill>
          <a:blip r:embed="rId6"/>
          <a:stretch>
            <a:fillRect/>
          </a:stretch>
        </p:blipFill>
        <p:spPr>
          <a:xfrm>
            <a:off x="10170593" y="5210308"/>
            <a:ext cx="1676545" cy="652329"/>
          </a:xfrm>
          <a:prstGeom prst="rect">
            <a:avLst/>
          </a:prstGeom>
        </p:spPr>
      </p:pic>
      <p:sp>
        <p:nvSpPr>
          <p:cNvPr id="20" name="TextBox 19">
            <a:extLst>
              <a:ext uri="{FF2B5EF4-FFF2-40B4-BE49-F238E27FC236}">
                <a16:creationId xmlns:a16="http://schemas.microsoft.com/office/drawing/2014/main" id="{7848DA51-D4BF-066F-DF7A-D59CAF8D3E0A}"/>
              </a:ext>
            </a:extLst>
          </p:cNvPr>
          <p:cNvSpPr txBox="1"/>
          <p:nvPr/>
        </p:nvSpPr>
        <p:spPr>
          <a:xfrm>
            <a:off x="10323473" y="5372195"/>
            <a:ext cx="1429008" cy="276999"/>
          </a:xfrm>
          <a:prstGeom prst="rect">
            <a:avLst/>
          </a:prstGeom>
          <a:noFill/>
        </p:spPr>
        <p:txBody>
          <a:bodyPr wrap="square" rtlCol="0">
            <a:spAutoFit/>
          </a:bodyPr>
          <a:lstStyle/>
          <a:p>
            <a:r>
              <a:rPr lang="en-US" sz="1200" dirty="0">
                <a:solidFill>
                  <a:schemeClr val="bg1"/>
                </a:solidFill>
              </a:rPr>
              <a:t>State Share per EPS.</a:t>
            </a:r>
          </a:p>
        </p:txBody>
      </p:sp>
      <p:pic>
        <p:nvPicPr>
          <p:cNvPr id="21" name="Picture 20">
            <a:extLst>
              <a:ext uri="{FF2B5EF4-FFF2-40B4-BE49-F238E27FC236}">
                <a16:creationId xmlns:a16="http://schemas.microsoft.com/office/drawing/2014/main" id="{1FDFCE14-120D-4B47-FA2E-928EFF0DF125}"/>
              </a:ext>
            </a:extLst>
          </p:cNvPr>
          <p:cNvPicPr>
            <a:picLocks noChangeAspect="1"/>
          </p:cNvPicPr>
          <p:nvPr/>
        </p:nvPicPr>
        <p:blipFill>
          <a:blip r:embed="rId7"/>
          <a:stretch>
            <a:fillRect/>
          </a:stretch>
        </p:blipFill>
        <p:spPr>
          <a:xfrm>
            <a:off x="9460747" y="3862390"/>
            <a:ext cx="931902" cy="632605"/>
          </a:xfrm>
          <a:prstGeom prst="rect">
            <a:avLst/>
          </a:prstGeom>
        </p:spPr>
      </p:pic>
      <p:pic>
        <p:nvPicPr>
          <p:cNvPr id="22" name="Picture 21">
            <a:extLst>
              <a:ext uri="{FF2B5EF4-FFF2-40B4-BE49-F238E27FC236}">
                <a16:creationId xmlns:a16="http://schemas.microsoft.com/office/drawing/2014/main" id="{123BE86B-2EF2-289A-802B-DA66CE9389EA}"/>
              </a:ext>
            </a:extLst>
          </p:cNvPr>
          <p:cNvPicPr>
            <a:picLocks noChangeAspect="1"/>
          </p:cNvPicPr>
          <p:nvPr/>
        </p:nvPicPr>
        <p:blipFill>
          <a:blip r:embed="rId7"/>
          <a:stretch>
            <a:fillRect/>
          </a:stretch>
        </p:blipFill>
        <p:spPr>
          <a:xfrm>
            <a:off x="9501230" y="5607435"/>
            <a:ext cx="731352" cy="496465"/>
          </a:xfrm>
          <a:prstGeom prst="rect">
            <a:avLst/>
          </a:prstGeom>
        </p:spPr>
      </p:pic>
      <p:pic>
        <p:nvPicPr>
          <p:cNvPr id="23" name="Picture 22">
            <a:extLst>
              <a:ext uri="{FF2B5EF4-FFF2-40B4-BE49-F238E27FC236}">
                <a16:creationId xmlns:a16="http://schemas.microsoft.com/office/drawing/2014/main" id="{76E8A80D-7013-135A-C9A7-C15066B00B33}"/>
              </a:ext>
            </a:extLst>
          </p:cNvPr>
          <p:cNvPicPr>
            <a:picLocks noChangeAspect="1"/>
          </p:cNvPicPr>
          <p:nvPr/>
        </p:nvPicPr>
        <p:blipFill>
          <a:blip r:embed="rId8"/>
          <a:stretch>
            <a:fillRect/>
          </a:stretch>
        </p:blipFill>
        <p:spPr>
          <a:xfrm>
            <a:off x="8785318" y="5931393"/>
            <a:ext cx="871804" cy="329213"/>
          </a:xfrm>
          <a:prstGeom prst="rect">
            <a:avLst/>
          </a:prstGeom>
        </p:spPr>
      </p:pic>
    </p:spTree>
    <p:extLst>
      <p:ext uri="{BB962C8B-B14F-4D97-AF65-F5344CB8AC3E}">
        <p14:creationId xmlns:p14="http://schemas.microsoft.com/office/powerpoint/2010/main" val="3064892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259A5-C725-9CCC-63D6-85461DF6CCF3}"/>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F8256A85-FA8A-1715-F2E2-06A82ADDC08A}"/>
              </a:ext>
            </a:extLst>
          </p:cNvPr>
          <p:cNvPicPr>
            <a:picLocks noChangeAspect="1"/>
          </p:cNvPicPr>
          <p:nvPr/>
        </p:nvPicPr>
        <p:blipFill>
          <a:blip r:embed="rId3"/>
          <a:stretch>
            <a:fillRect/>
          </a:stretch>
        </p:blipFill>
        <p:spPr>
          <a:xfrm>
            <a:off x="129832" y="2795202"/>
            <a:ext cx="10015204" cy="3630512"/>
          </a:xfrm>
          <a:prstGeom prst="rect">
            <a:avLst/>
          </a:prstGeom>
        </p:spPr>
      </p:pic>
      <p:sp>
        <p:nvSpPr>
          <p:cNvPr id="11" name="Content Placeholder 2">
            <a:extLst>
              <a:ext uri="{FF2B5EF4-FFF2-40B4-BE49-F238E27FC236}">
                <a16:creationId xmlns:a16="http://schemas.microsoft.com/office/drawing/2014/main" id="{BA0203A5-119C-0E69-95B3-4BFD504BC50D}"/>
              </a:ext>
            </a:extLst>
          </p:cNvPr>
          <p:cNvSpPr>
            <a:spLocks noGrp="1"/>
          </p:cNvSpPr>
          <p:nvPr>
            <p:ph idx="1"/>
          </p:nvPr>
        </p:nvSpPr>
        <p:spPr>
          <a:xfrm>
            <a:off x="213612" y="475200"/>
            <a:ext cx="12092114" cy="2057400"/>
          </a:xfrm>
        </p:spPr>
        <p:txBody>
          <a:bodyPr>
            <a:normAutofit/>
          </a:bodyPr>
          <a:lstStyle/>
          <a:p>
            <a:pPr marL="0" indent="0">
              <a:buNone/>
            </a:pPr>
            <a:r>
              <a:rPr lang="en-US" sz="1600" b="1">
                <a:solidFill>
                  <a:srgbClr val="682A2A"/>
                </a:solidFill>
                <a:latin typeface="Calibri" panose="020F0502020204030204" pitchFamily="34" charset="0"/>
                <a:cs typeface="Calibri" panose="020F0502020204030204" pitchFamily="34" charset="0"/>
              </a:rPr>
              <a:t> </a:t>
            </a:r>
            <a:endParaRPr lang="en-US" b="1" dirty="0">
              <a:solidFill>
                <a:srgbClr val="682A2A"/>
              </a:solidFill>
            </a:endParaRPr>
          </a:p>
        </p:txBody>
      </p:sp>
      <p:sp>
        <p:nvSpPr>
          <p:cNvPr id="4" name="Title 1">
            <a:extLst>
              <a:ext uri="{FF2B5EF4-FFF2-40B4-BE49-F238E27FC236}">
                <a16:creationId xmlns:a16="http://schemas.microsoft.com/office/drawing/2014/main" id="{FD402A31-0505-CFF3-8E79-552878550631}"/>
              </a:ext>
            </a:extLst>
          </p:cNvPr>
          <p:cNvSpPr txBox="1">
            <a:spLocks/>
          </p:cNvSpPr>
          <p:nvPr/>
        </p:nvSpPr>
        <p:spPr>
          <a:xfrm>
            <a:off x="0" y="12995"/>
            <a:ext cx="12192000" cy="579438"/>
          </a:xfrm>
          <a:prstGeom prst="rect">
            <a:avLst/>
          </a:prstGeom>
          <a:solidFill>
            <a:srgbClr val="682A2A"/>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b="1" i="0" kern="1200">
                <a:solidFill>
                  <a:schemeClr val="tx1"/>
                </a:solidFill>
                <a:latin typeface="Montserrat Bold" pitchFamily="2" charset="77"/>
                <a:ea typeface="+mj-ea"/>
                <a:cs typeface="+mj-cs"/>
              </a:defRPr>
            </a:lvl1pPr>
          </a:lstStyle>
          <a:p>
            <a:r>
              <a:rPr lang="en-US" sz="2400" dirty="0">
                <a:solidFill>
                  <a:schemeClr val="bg1"/>
                </a:solidFill>
                <a:latin typeface="Calibri" panose="020F0502020204030204" pitchFamily="34" charset="0"/>
                <a:cs typeface="Calibri" panose="020F0502020204030204" pitchFamily="34" charset="0"/>
              </a:rPr>
              <a:t>Minimum Contributor Status – what does it mean?</a:t>
            </a:r>
          </a:p>
        </p:txBody>
      </p:sp>
      <p:sp>
        <p:nvSpPr>
          <p:cNvPr id="2" name="Content Placeholder 2">
            <a:extLst>
              <a:ext uri="{FF2B5EF4-FFF2-40B4-BE49-F238E27FC236}">
                <a16:creationId xmlns:a16="http://schemas.microsoft.com/office/drawing/2014/main" id="{552B1729-BE31-E468-2451-4B6A2C4B605E}"/>
              </a:ext>
            </a:extLst>
          </p:cNvPr>
          <p:cNvSpPr txBox="1">
            <a:spLocks/>
          </p:cNvSpPr>
          <p:nvPr/>
        </p:nvSpPr>
        <p:spPr>
          <a:xfrm>
            <a:off x="95832" y="762000"/>
            <a:ext cx="12000336" cy="223280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Calibri Regular"/>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Calibri Regular"/>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alibri Regular"/>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alibri Regular"/>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alibri Regular"/>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0"/>
              </a:spcBef>
              <a:spcAft>
                <a:spcPts val="600"/>
              </a:spcAft>
            </a:pPr>
            <a:r>
              <a:rPr lang="en-US" sz="1800" dirty="0">
                <a:solidFill>
                  <a:schemeClr val="accent1">
                    <a:lumMod val="50000"/>
                  </a:schemeClr>
                </a:solidFill>
                <a:latin typeface="Calibri" panose="020F0502020204030204" pitchFamily="34" charset="0"/>
                <a:cs typeface="Calibri" panose="020F0502020204030204" pitchFamily="34" charset="0"/>
              </a:rPr>
              <a:t>Remember, the EPS funding formula is used to equitably distribute </a:t>
            </a:r>
            <a:r>
              <a:rPr lang="en-US" sz="1800" i="1" dirty="0">
                <a:solidFill>
                  <a:schemeClr val="accent1">
                    <a:lumMod val="50000"/>
                  </a:schemeClr>
                </a:solidFill>
                <a:latin typeface="Calibri" panose="020F0502020204030204" pitchFamily="34" charset="0"/>
                <a:cs typeface="Calibri" panose="020F0502020204030204" pitchFamily="34" charset="0"/>
              </a:rPr>
              <a:t>limited</a:t>
            </a:r>
            <a:r>
              <a:rPr lang="en-US" sz="1800" dirty="0">
                <a:solidFill>
                  <a:schemeClr val="accent1">
                    <a:lumMod val="50000"/>
                  </a:schemeClr>
                </a:solidFill>
                <a:latin typeface="Calibri" panose="020F0502020204030204" pitchFamily="34" charset="0"/>
                <a:cs typeface="Calibri" panose="020F0502020204030204" pitchFamily="34" charset="0"/>
              </a:rPr>
              <a:t> State funds to the areas that need them the most.</a:t>
            </a:r>
          </a:p>
          <a:p>
            <a:pPr>
              <a:spcBef>
                <a:spcPts val="0"/>
              </a:spcBef>
              <a:spcAft>
                <a:spcPts val="600"/>
              </a:spcAft>
            </a:pPr>
            <a:r>
              <a:rPr lang="en-US" sz="1800" dirty="0">
                <a:solidFill>
                  <a:schemeClr val="accent1">
                    <a:lumMod val="50000"/>
                  </a:schemeClr>
                </a:solidFill>
                <a:latin typeface="Calibri" panose="020F0502020204030204" pitchFamily="34" charset="0"/>
                <a:cs typeface="Calibri" panose="020F0502020204030204" pitchFamily="34" charset="0"/>
              </a:rPr>
              <a:t>In FY 26, 81 out of 252 School Administrative Units (SAUs), 32% are minimum contributors.</a:t>
            </a:r>
          </a:p>
          <a:p>
            <a:pPr lvl="1">
              <a:spcBef>
                <a:spcPts val="0"/>
              </a:spcBef>
              <a:spcAft>
                <a:spcPts val="600"/>
              </a:spcAft>
            </a:pPr>
            <a:r>
              <a:rPr lang="en-US" sz="1500" dirty="0">
                <a:solidFill>
                  <a:schemeClr val="accent1">
                    <a:lumMod val="50000"/>
                  </a:schemeClr>
                </a:solidFill>
                <a:latin typeface="Calibri" panose="020F0502020204030204" pitchFamily="34" charset="0"/>
                <a:cs typeface="Calibri" panose="020F0502020204030204" pitchFamily="34" charset="0"/>
              </a:rPr>
              <a:t>In other words, towns contributed </a:t>
            </a:r>
            <a:r>
              <a:rPr lang="en-US" sz="1500" i="1" dirty="0">
                <a:solidFill>
                  <a:schemeClr val="accent1">
                    <a:lumMod val="50000"/>
                  </a:schemeClr>
                </a:solidFill>
                <a:latin typeface="Calibri" panose="020F0502020204030204" pitchFamily="34" charset="0"/>
                <a:cs typeface="Calibri" panose="020F0502020204030204" pitchFamily="34" charset="0"/>
              </a:rPr>
              <a:t>less</a:t>
            </a:r>
            <a:r>
              <a:rPr lang="en-US" sz="1500" dirty="0">
                <a:solidFill>
                  <a:schemeClr val="accent1">
                    <a:lumMod val="50000"/>
                  </a:schemeClr>
                </a:solidFill>
                <a:latin typeface="Calibri" panose="020F0502020204030204" pitchFamily="34" charset="0"/>
                <a:cs typeface="Calibri" panose="020F0502020204030204" pitchFamily="34" charset="0"/>
              </a:rPr>
              <a:t> than the current Mill Rate local contribution cap, because the cost of education they were responsible for was less than the mill rate cap x their town’s valuation.</a:t>
            </a:r>
          </a:p>
          <a:p>
            <a:pPr>
              <a:spcBef>
                <a:spcPts val="0"/>
              </a:spcBef>
              <a:spcAft>
                <a:spcPts val="600"/>
              </a:spcAft>
            </a:pPr>
            <a:r>
              <a:rPr lang="en-US" sz="1800" dirty="0">
                <a:solidFill>
                  <a:schemeClr val="accent1">
                    <a:lumMod val="50000"/>
                  </a:schemeClr>
                </a:solidFill>
                <a:latin typeface="Calibri" panose="020F0502020204030204" pitchFamily="34" charset="0"/>
                <a:cs typeface="Calibri" panose="020F0502020204030204" pitchFamily="34" charset="0"/>
              </a:rPr>
              <a:t>As a result, if an SAU has a higher valuation times the current mill rate cap, (aka: higher ability to pay towards education), the EPS formula will provide less state funds to them, so it can provide more state funds to SAUs that do not have as great an ability to pay for the cost of education using local property taxes.</a:t>
            </a:r>
          </a:p>
        </p:txBody>
      </p:sp>
      <p:pic>
        <p:nvPicPr>
          <p:cNvPr id="6" name="Picture 6" descr="Give Money Cartoon Images – Browse 46,598 Stock Photos, Vectors, and Video  | Adobe Stock">
            <a:extLst>
              <a:ext uri="{FF2B5EF4-FFF2-40B4-BE49-F238E27FC236}">
                <a16:creationId xmlns:a16="http://schemas.microsoft.com/office/drawing/2014/main" id="{E932FE1A-5F31-EE3C-9F4C-C912561EC87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3220" r="2544" b="20284"/>
          <a:stretch/>
        </p:blipFill>
        <p:spPr bwMode="auto">
          <a:xfrm>
            <a:off x="10591800" y="2542655"/>
            <a:ext cx="908875" cy="71349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6C9156EC-2516-3E9A-73D2-A32FE10350B2}"/>
              </a:ext>
            </a:extLst>
          </p:cNvPr>
          <p:cNvGrpSpPr/>
          <p:nvPr/>
        </p:nvGrpSpPr>
        <p:grpSpPr>
          <a:xfrm>
            <a:off x="10366673" y="4237619"/>
            <a:ext cx="1649734" cy="632605"/>
            <a:chOff x="6553201" y="4476791"/>
            <a:chExt cx="2122888" cy="990600"/>
          </a:xfrm>
        </p:grpSpPr>
        <p:sp>
          <p:nvSpPr>
            <p:cNvPr id="9" name="Flowchart: Connector 8">
              <a:extLst>
                <a:ext uri="{FF2B5EF4-FFF2-40B4-BE49-F238E27FC236}">
                  <a16:creationId xmlns:a16="http://schemas.microsoft.com/office/drawing/2014/main" id="{3676510D-36CE-53B1-69A6-785AD7BC3ADC}"/>
                </a:ext>
              </a:extLst>
            </p:cNvPr>
            <p:cNvSpPr/>
            <p:nvPr/>
          </p:nvSpPr>
          <p:spPr>
            <a:xfrm>
              <a:off x="6553201" y="4476791"/>
              <a:ext cx="2122888" cy="990600"/>
            </a:xfrm>
            <a:prstGeom prst="flowChartConnector">
              <a:avLst/>
            </a:prstGeom>
            <a:solidFill>
              <a:srgbClr val="682A2A"/>
            </a:solidFill>
            <a:ln>
              <a:solidFill>
                <a:srgbClr val="682A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8B7271FE-AE76-74CE-3EDD-F2D2B1D7E7AB}"/>
                </a:ext>
              </a:extLst>
            </p:cNvPr>
            <p:cNvSpPr txBox="1"/>
            <p:nvPr/>
          </p:nvSpPr>
          <p:spPr>
            <a:xfrm>
              <a:off x="6644392" y="4610627"/>
              <a:ext cx="1998810" cy="722926"/>
            </a:xfrm>
            <a:prstGeom prst="rect">
              <a:avLst/>
            </a:prstGeom>
            <a:noFill/>
          </p:spPr>
          <p:txBody>
            <a:bodyPr wrap="square" rtlCol="0">
              <a:spAutoFit/>
            </a:bodyPr>
            <a:lstStyle/>
            <a:p>
              <a:pPr algn="ctr"/>
              <a:r>
                <a:rPr lang="en-US" sz="1200" dirty="0">
                  <a:solidFill>
                    <a:srgbClr val="FFFFFF"/>
                  </a:solidFill>
                </a:rPr>
                <a:t>The most York could contribute per EPS.</a:t>
              </a:r>
            </a:p>
          </p:txBody>
        </p:sp>
      </p:grpSp>
      <p:sp>
        <p:nvSpPr>
          <p:cNvPr id="29" name="Oval 28">
            <a:extLst>
              <a:ext uri="{FF2B5EF4-FFF2-40B4-BE49-F238E27FC236}">
                <a16:creationId xmlns:a16="http://schemas.microsoft.com/office/drawing/2014/main" id="{4946929C-8291-6787-8EEC-F4842A742592}"/>
              </a:ext>
            </a:extLst>
          </p:cNvPr>
          <p:cNvSpPr/>
          <p:nvPr/>
        </p:nvSpPr>
        <p:spPr>
          <a:xfrm>
            <a:off x="9278340" y="4285816"/>
            <a:ext cx="846530" cy="304800"/>
          </a:xfrm>
          <a:prstGeom prst="ellipse">
            <a:avLst/>
          </a:prstGeom>
          <a:noFill/>
          <a:ln>
            <a:solidFill>
              <a:srgbClr val="682A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014113A-DFC6-7059-95CA-027350ED1C68}"/>
              </a:ext>
            </a:extLst>
          </p:cNvPr>
          <p:cNvSpPr/>
          <p:nvPr/>
        </p:nvSpPr>
        <p:spPr>
          <a:xfrm>
            <a:off x="9298506" y="5139620"/>
            <a:ext cx="846530" cy="304800"/>
          </a:xfrm>
          <a:prstGeom prst="ellipse">
            <a:avLst/>
          </a:prstGeom>
          <a:noFill/>
          <a:ln>
            <a:solidFill>
              <a:srgbClr val="682A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Arrow Connector 11">
            <a:extLst>
              <a:ext uri="{FF2B5EF4-FFF2-40B4-BE49-F238E27FC236}">
                <a16:creationId xmlns:a16="http://schemas.microsoft.com/office/drawing/2014/main" id="{EEAE0572-42BC-B030-CCAB-C82B51CAE4B0}"/>
              </a:ext>
            </a:extLst>
          </p:cNvPr>
          <p:cNvCxnSpPr>
            <a:cxnSpLocks/>
          </p:cNvCxnSpPr>
          <p:nvPr/>
        </p:nvCxnSpPr>
        <p:spPr>
          <a:xfrm flipH="1">
            <a:off x="10124870" y="4799399"/>
            <a:ext cx="731352" cy="459272"/>
          </a:xfrm>
          <a:prstGeom prst="straightConnector1">
            <a:avLst/>
          </a:prstGeom>
          <a:ln w="28575">
            <a:solidFill>
              <a:srgbClr val="682A2A"/>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D386D134-B498-0274-73DD-7C07AEB8CC28}"/>
              </a:ext>
            </a:extLst>
          </p:cNvPr>
          <p:cNvPicPr>
            <a:picLocks noChangeAspect="1"/>
          </p:cNvPicPr>
          <p:nvPr/>
        </p:nvPicPr>
        <p:blipFill>
          <a:blip r:embed="rId5"/>
          <a:stretch>
            <a:fillRect/>
          </a:stretch>
        </p:blipFill>
        <p:spPr>
          <a:xfrm>
            <a:off x="10392649" y="3335622"/>
            <a:ext cx="1676545" cy="652329"/>
          </a:xfrm>
          <a:prstGeom prst="rect">
            <a:avLst/>
          </a:prstGeom>
        </p:spPr>
      </p:pic>
      <p:sp>
        <p:nvSpPr>
          <p:cNvPr id="17" name="TextBox 16">
            <a:extLst>
              <a:ext uri="{FF2B5EF4-FFF2-40B4-BE49-F238E27FC236}">
                <a16:creationId xmlns:a16="http://schemas.microsoft.com/office/drawing/2014/main" id="{8A8C3569-9198-D3C4-6F8C-C298B388EA15}"/>
              </a:ext>
            </a:extLst>
          </p:cNvPr>
          <p:cNvSpPr txBox="1"/>
          <p:nvPr/>
        </p:nvSpPr>
        <p:spPr>
          <a:xfrm>
            <a:off x="10472655" y="3341620"/>
            <a:ext cx="1505732" cy="646331"/>
          </a:xfrm>
          <a:prstGeom prst="rect">
            <a:avLst/>
          </a:prstGeom>
          <a:noFill/>
        </p:spPr>
        <p:txBody>
          <a:bodyPr wrap="square" rtlCol="0">
            <a:spAutoFit/>
          </a:bodyPr>
          <a:lstStyle/>
          <a:p>
            <a:pPr algn="ctr"/>
            <a:r>
              <a:rPr lang="en-US" sz="1200" dirty="0">
                <a:solidFill>
                  <a:schemeClr val="bg1"/>
                </a:solidFill>
              </a:rPr>
              <a:t>Total Cost of Education per EPS in York.</a:t>
            </a:r>
          </a:p>
        </p:txBody>
      </p:sp>
      <p:pic>
        <p:nvPicPr>
          <p:cNvPr id="18" name="Picture 17">
            <a:extLst>
              <a:ext uri="{FF2B5EF4-FFF2-40B4-BE49-F238E27FC236}">
                <a16:creationId xmlns:a16="http://schemas.microsoft.com/office/drawing/2014/main" id="{75BB9F89-CF44-2EB1-7CB1-6868DA7C9DD3}"/>
              </a:ext>
            </a:extLst>
          </p:cNvPr>
          <p:cNvPicPr>
            <a:picLocks noChangeAspect="1"/>
          </p:cNvPicPr>
          <p:nvPr/>
        </p:nvPicPr>
        <p:blipFill>
          <a:blip r:embed="rId6"/>
          <a:stretch>
            <a:fillRect/>
          </a:stretch>
        </p:blipFill>
        <p:spPr>
          <a:xfrm>
            <a:off x="5911901" y="4682113"/>
            <a:ext cx="1676545" cy="790104"/>
          </a:xfrm>
          <a:prstGeom prst="rect">
            <a:avLst/>
          </a:prstGeom>
        </p:spPr>
      </p:pic>
      <p:sp>
        <p:nvSpPr>
          <p:cNvPr id="20" name="TextBox 19">
            <a:extLst>
              <a:ext uri="{FF2B5EF4-FFF2-40B4-BE49-F238E27FC236}">
                <a16:creationId xmlns:a16="http://schemas.microsoft.com/office/drawing/2014/main" id="{CC7B652B-8F6F-3722-BB66-6776FB6F16DF}"/>
              </a:ext>
            </a:extLst>
          </p:cNvPr>
          <p:cNvSpPr txBox="1"/>
          <p:nvPr/>
        </p:nvSpPr>
        <p:spPr>
          <a:xfrm>
            <a:off x="6051241" y="4747451"/>
            <a:ext cx="1496717" cy="646331"/>
          </a:xfrm>
          <a:prstGeom prst="rect">
            <a:avLst/>
          </a:prstGeom>
          <a:noFill/>
        </p:spPr>
        <p:txBody>
          <a:bodyPr wrap="square" rtlCol="0">
            <a:spAutoFit/>
          </a:bodyPr>
          <a:lstStyle/>
          <a:p>
            <a:r>
              <a:rPr lang="en-US" sz="1200" dirty="0">
                <a:solidFill>
                  <a:schemeClr val="bg1"/>
                </a:solidFill>
              </a:rPr>
              <a:t>The most York will contribute per EPS, prior to adjustments.</a:t>
            </a:r>
          </a:p>
        </p:txBody>
      </p:sp>
      <p:pic>
        <p:nvPicPr>
          <p:cNvPr id="21" name="Picture 20">
            <a:extLst>
              <a:ext uri="{FF2B5EF4-FFF2-40B4-BE49-F238E27FC236}">
                <a16:creationId xmlns:a16="http://schemas.microsoft.com/office/drawing/2014/main" id="{EE18DC66-1AEE-74B0-AF1A-DC05FB8431C5}"/>
              </a:ext>
            </a:extLst>
          </p:cNvPr>
          <p:cNvPicPr>
            <a:picLocks noChangeAspect="1"/>
          </p:cNvPicPr>
          <p:nvPr/>
        </p:nvPicPr>
        <p:blipFill>
          <a:blip r:embed="rId7"/>
          <a:stretch>
            <a:fillRect/>
          </a:stretch>
        </p:blipFill>
        <p:spPr>
          <a:xfrm>
            <a:off x="9984859" y="3872299"/>
            <a:ext cx="895587" cy="607953"/>
          </a:xfrm>
          <a:prstGeom prst="rect">
            <a:avLst/>
          </a:prstGeom>
        </p:spPr>
      </p:pic>
      <p:pic>
        <p:nvPicPr>
          <p:cNvPr id="23" name="Picture 22">
            <a:extLst>
              <a:ext uri="{FF2B5EF4-FFF2-40B4-BE49-F238E27FC236}">
                <a16:creationId xmlns:a16="http://schemas.microsoft.com/office/drawing/2014/main" id="{A16DA249-1829-5A70-9CEE-1C13F5D2E242}"/>
              </a:ext>
            </a:extLst>
          </p:cNvPr>
          <p:cNvPicPr>
            <a:picLocks noChangeAspect="1"/>
          </p:cNvPicPr>
          <p:nvPr/>
        </p:nvPicPr>
        <p:blipFill>
          <a:blip r:embed="rId8"/>
          <a:stretch>
            <a:fillRect/>
          </a:stretch>
        </p:blipFill>
        <p:spPr>
          <a:xfrm>
            <a:off x="5943600" y="5931393"/>
            <a:ext cx="871804" cy="329213"/>
          </a:xfrm>
          <a:prstGeom prst="rect">
            <a:avLst/>
          </a:prstGeom>
        </p:spPr>
      </p:pic>
      <p:cxnSp>
        <p:nvCxnSpPr>
          <p:cNvPr id="19" name="Straight Arrow Connector 18">
            <a:extLst>
              <a:ext uri="{FF2B5EF4-FFF2-40B4-BE49-F238E27FC236}">
                <a16:creationId xmlns:a16="http://schemas.microsoft.com/office/drawing/2014/main" id="{A3DC673D-BC15-0263-1AB0-B7F6E09F7844}"/>
              </a:ext>
            </a:extLst>
          </p:cNvPr>
          <p:cNvCxnSpPr>
            <a:cxnSpLocks/>
          </p:cNvCxnSpPr>
          <p:nvPr/>
        </p:nvCxnSpPr>
        <p:spPr>
          <a:xfrm flipH="1">
            <a:off x="6477000" y="5459120"/>
            <a:ext cx="338404" cy="472273"/>
          </a:xfrm>
          <a:prstGeom prst="straightConnector1">
            <a:avLst/>
          </a:prstGeom>
          <a:ln w="28575">
            <a:solidFill>
              <a:srgbClr val="712321"/>
            </a:solidFill>
            <a:tailEnd type="triangle"/>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BFFA75A9-C736-B7EB-3F1B-E2B209EEF23E}"/>
              </a:ext>
            </a:extLst>
          </p:cNvPr>
          <p:cNvGrpSpPr/>
          <p:nvPr/>
        </p:nvGrpSpPr>
        <p:grpSpPr>
          <a:xfrm>
            <a:off x="10356241" y="5070616"/>
            <a:ext cx="1649734" cy="632605"/>
            <a:chOff x="6553201" y="4476791"/>
            <a:chExt cx="2122888" cy="990600"/>
          </a:xfrm>
        </p:grpSpPr>
        <p:sp>
          <p:nvSpPr>
            <p:cNvPr id="32" name="Flowchart: Connector 31">
              <a:extLst>
                <a:ext uri="{FF2B5EF4-FFF2-40B4-BE49-F238E27FC236}">
                  <a16:creationId xmlns:a16="http://schemas.microsoft.com/office/drawing/2014/main" id="{27C07F7D-D8A3-1067-F407-D0FCA739D95F}"/>
                </a:ext>
              </a:extLst>
            </p:cNvPr>
            <p:cNvSpPr/>
            <p:nvPr/>
          </p:nvSpPr>
          <p:spPr>
            <a:xfrm>
              <a:off x="6553201" y="4476791"/>
              <a:ext cx="2122888" cy="990600"/>
            </a:xfrm>
            <a:prstGeom prst="flowChartConnector">
              <a:avLst/>
            </a:prstGeom>
            <a:solidFill>
              <a:srgbClr val="682A2A"/>
            </a:solidFill>
            <a:ln>
              <a:solidFill>
                <a:srgbClr val="682A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71BBD1F4-23B6-E7B1-64CF-867B275CF9E8}"/>
                </a:ext>
              </a:extLst>
            </p:cNvPr>
            <p:cNvSpPr txBox="1"/>
            <p:nvPr/>
          </p:nvSpPr>
          <p:spPr>
            <a:xfrm>
              <a:off x="6644392" y="4610627"/>
              <a:ext cx="1998810" cy="722924"/>
            </a:xfrm>
            <a:prstGeom prst="rect">
              <a:avLst/>
            </a:prstGeom>
            <a:noFill/>
          </p:spPr>
          <p:txBody>
            <a:bodyPr wrap="square" rtlCol="0">
              <a:spAutoFit/>
            </a:bodyPr>
            <a:lstStyle/>
            <a:p>
              <a:pPr algn="ctr"/>
              <a:r>
                <a:rPr lang="en-US" sz="1200" dirty="0">
                  <a:solidFill>
                    <a:srgbClr val="FFFFFF"/>
                  </a:solidFill>
                </a:rPr>
                <a:t>Actual mill rate paid by York.</a:t>
              </a:r>
            </a:p>
          </p:txBody>
        </p:sp>
      </p:grpSp>
      <p:cxnSp>
        <p:nvCxnSpPr>
          <p:cNvPr id="34" name="Straight Arrow Connector 33">
            <a:extLst>
              <a:ext uri="{FF2B5EF4-FFF2-40B4-BE49-F238E27FC236}">
                <a16:creationId xmlns:a16="http://schemas.microsoft.com/office/drawing/2014/main" id="{F40F785D-6CC5-B46B-AD48-C53F05D2F763}"/>
              </a:ext>
            </a:extLst>
          </p:cNvPr>
          <p:cNvCxnSpPr>
            <a:cxnSpLocks/>
            <a:endCxn id="36" idx="3"/>
          </p:cNvCxnSpPr>
          <p:nvPr/>
        </p:nvCxnSpPr>
        <p:spPr>
          <a:xfrm flipH="1">
            <a:off x="8419762" y="5551636"/>
            <a:ext cx="2040103" cy="379757"/>
          </a:xfrm>
          <a:prstGeom prst="straightConnector1">
            <a:avLst/>
          </a:prstGeom>
          <a:ln w="28575">
            <a:solidFill>
              <a:srgbClr val="712321"/>
            </a:solidFill>
            <a:tailEnd type="triangle"/>
          </a:ln>
        </p:spPr>
        <p:style>
          <a:lnRef idx="1">
            <a:schemeClr val="accent1"/>
          </a:lnRef>
          <a:fillRef idx="0">
            <a:schemeClr val="accent1"/>
          </a:fillRef>
          <a:effectRef idx="0">
            <a:schemeClr val="accent1"/>
          </a:effectRef>
          <a:fontRef idx="minor">
            <a:schemeClr val="tx1"/>
          </a:fontRef>
        </p:style>
      </p:cxnSp>
      <p:pic>
        <p:nvPicPr>
          <p:cNvPr id="36" name="Picture 35">
            <a:extLst>
              <a:ext uri="{FF2B5EF4-FFF2-40B4-BE49-F238E27FC236}">
                <a16:creationId xmlns:a16="http://schemas.microsoft.com/office/drawing/2014/main" id="{050AE18C-E731-32B0-FEDB-F9B81DA72ED3}"/>
              </a:ext>
            </a:extLst>
          </p:cNvPr>
          <p:cNvPicPr>
            <a:picLocks noChangeAspect="1"/>
          </p:cNvPicPr>
          <p:nvPr/>
        </p:nvPicPr>
        <p:blipFill>
          <a:blip r:embed="rId8"/>
          <a:stretch>
            <a:fillRect/>
          </a:stretch>
        </p:blipFill>
        <p:spPr>
          <a:xfrm>
            <a:off x="7547958" y="5766786"/>
            <a:ext cx="871804" cy="329213"/>
          </a:xfrm>
          <a:prstGeom prst="rect">
            <a:avLst/>
          </a:prstGeom>
        </p:spPr>
      </p:pic>
      <p:pic>
        <p:nvPicPr>
          <p:cNvPr id="3" name="Picture 2">
            <a:extLst>
              <a:ext uri="{FF2B5EF4-FFF2-40B4-BE49-F238E27FC236}">
                <a16:creationId xmlns:a16="http://schemas.microsoft.com/office/drawing/2014/main" id="{F736C7CE-850E-E907-073E-7169C30DEEE0}"/>
              </a:ext>
            </a:extLst>
          </p:cNvPr>
          <p:cNvPicPr>
            <a:picLocks noChangeAspect="1"/>
          </p:cNvPicPr>
          <p:nvPr/>
        </p:nvPicPr>
        <p:blipFill>
          <a:blip r:embed="rId8"/>
          <a:stretch>
            <a:fillRect/>
          </a:stretch>
        </p:blipFill>
        <p:spPr>
          <a:xfrm>
            <a:off x="4545073" y="4962807"/>
            <a:ext cx="871804" cy="329213"/>
          </a:xfrm>
          <a:prstGeom prst="rect">
            <a:avLst/>
          </a:prstGeom>
        </p:spPr>
      </p:pic>
      <p:grpSp>
        <p:nvGrpSpPr>
          <p:cNvPr id="5" name="Group 4">
            <a:extLst>
              <a:ext uri="{FF2B5EF4-FFF2-40B4-BE49-F238E27FC236}">
                <a16:creationId xmlns:a16="http://schemas.microsoft.com/office/drawing/2014/main" id="{C2756ACF-A44D-6FC1-2C93-495C5BFA198B}"/>
              </a:ext>
            </a:extLst>
          </p:cNvPr>
          <p:cNvGrpSpPr/>
          <p:nvPr/>
        </p:nvGrpSpPr>
        <p:grpSpPr>
          <a:xfrm>
            <a:off x="159521" y="4468451"/>
            <a:ext cx="1649734" cy="632605"/>
            <a:chOff x="6553201" y="4476791"/>
            <a:chExt cx="2122888" cy="990600"/>
          </a:xfrm>
        </p:grpSpPr>
        <p:sp>
          <p:nvSpPr>
            <p:cNvPr id="13" name="Flowchart: Connector 12">
              <a:extLst>
                <a:ext uri="{FF2B5EF4-FFF2-40B4-BE49-F238E27FC236}">
                  <a16:creationId xmlns:a16="http://schemas.microsoft.com/office/drawing/2014/main" id="{4E215E25-D206-6DE2-DD33-D9291795DBE8}"/>
                </a:ext>
              </a:extLst>
            </p:cNvPr>
            <p:cNvSpPr/>
            <p:nvPr/>
          </p:nvSpPr>
          <p:spPr>
            <a:xfrm>
              <a:off x="6553201" y="4476791"/>
              <a:ext cx="2122888" cy="990600"/>
            </a:xfrm>
            <a:prstGeom prst="flowChartConnector">
              <a:avLst/>
            </a:prstGeom>
            <a:solidFill>
              <a:srgbClr val="682A2A"/>
            </a:solidFill>
            <a:ln>
              <a:solidFill>
                <a:srgbClr val="682A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5661B4E5-0A61-26BB-1F00-4D7701587AA9}"/>
                </a:ext>
              </a:extLst>
            </p:cNvPr>
            <p:cNvSpPr txBox="1"/>
            <p:nvPr/>
          </p:nvSpPr>
          <p:spPr>
            <a:xfrm>
              <a:off x="6644392" y="4610627"/>
              <a:ext cx="1998810" cy="722924"/>
            </a:xfrm>
            <a:prstGeom prst="rect">
              <a:avLst/>
            </a:prstGeom>
            <a:noFill/>
          </p:spPr>
          <p:txBody>
            <a:bodyPr wrap="square" rtlCol="0">
              <a:spAutoFit/>
            </a:bodyPr>
            <a:lstStyle/>
            <a:p>
              <a:pPr algn="ctr"/>
              <a:r>
                <a:rPr lang="en-US" sz="1200" dirty="0">
                  <a:solidFill>
                    <a:srgbClr val="FFFFFF"/>
                  </a:solidFill>
                </a:rPr>
                <a:t>Actual mill rate paid by  most towns.</a:t>
              </a:r>
            </a:p>
          </p:txBody>
        </p:sp>
      </p:grpSp>
      <p:cxnSp>
        <p:nvCxnSpPr>
          <p:cNvPr id="22" name="Straight Arrow Connector 21">
            <a:extLst>
              <a:ext uri="{FF2B5EF4-FFF2-40B4-BE49-F238E27FC236}">
                <a16:creationId xmlns:a16="http://schemas.microsoft.com/office/drawing/2014/main" id="{723CE135-80F6-0037-6E7E-8AAC0E0AC5F7}"/>
              </a:ext>
            </a:extLst>
          </p:cNvPr>
          <p:cNvCxnSpPr>
            <a:stCxn id="13" idx="6"/>
            <a:endCxn id="3" idx="1"/>
          </p:cNvCxnSpPr>
          <p:nvPr/>
        </p:nvCxnSpPr>
        <p:spPr>
          <a:xfrm>
            <a:off x="1809255" y="4784754"/>
            <a:ext cx="2735818" cy="342660"/>
          </a:xfrm>
          <a:prstGeom prst="straightConnector1">
            <a:avLst/>
          </a:prstGeom>
          <a:ln w="28575">
            <a:solidFill>
              <a:srgbClr val="71232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8403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F7BB6-1014-9D18-443F-7D2FAAED044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CAD9A90-4A6C-2A94-4E5E-4DDFC33AA5BF}"/>
              </a:ext>
            </a:extLst>
          </p:cNvPr>
          <p:cNvPicPr>
            <a:picLocks noChangeAspect="1"/>
          </p:cNvPicPr>
          <p:nvPr/>
        </p:nvPicPr>
        <p:blipFill>
          <a:blip r:embed="rId3"/>
          <a:stretch>
            <a:fillRect/>
          </a:stretch>
        </p:blipFill>
        <p:spPr>
          <a:xfrm>
            <a:off x="130045" y="1881700"/>
            <a:ext cx="9919578" cy="4480948"/>
          </a:xfrm>
          <a:prstGeom prst="rect">
            <a:avLst/>
          </a:prstGeom>
        </p:spPr>
      </p:pic>
      <p:sp>
        <p:nvSpPr>
          <p:cNvPr id="11" name="Content Placeholder 2">
            <a:extLst>
              <a:ext uri="{FF2B5EF4-FFF2-40B4-BE49-F238E27FC236}">
                <a16:creationId xmlns:a16="http://schemas.microsoft.com/office/drawing/2014/main" id="{96ECA9BD-085F-6051-6F76-7D5368742A80}"/>
              </a:ext>
            </a:extLst>
          </p:cNvPr>
          <p:cNvSpPr>
            <a:spLocks noGrp="1"/>
          </p:cNvSpPr>
          <p:nvPr>
            <p:ph idx="1"/>
          </p:nvPr>
        </p:nvSpPr>
        <p:spPr>
          <a:xfrm>
            <a:off x="213612" y="475200"/>
            <a:ext cx="12092114" cy="2057400"/>
          </a:xfrm>
        </p:spPr>
        <p:txBody>
          <a:bodyPr>
            <a:normAutofit/>
          </a:bodyPr>
          <a:lstStyle/>
          <a:p>
            <a:pPr marL="0" indent="0">
              <a:buNone/>
            </a:pPr>
            <a:r>
              <a:rPr lang="en-US" sz="1600" b="1">
                <a:solidFill>
                  <a:srgbClr val="682A2A"/>
                </a:solidFill>
                <a:latin typeface="Calibri" panose="020F0502020204030204" pitchFamily="34" charset="0"/>
                <a:cs typeface="Calibri" panose="020F0502020204030204" pitchFamily="34" charset="0"/>
              </a:rPr>
              <a:t> </a:t>
            </a:r>
            <a:endParaRPr lang="en-US" b="1" dirty="0">
              <a:solidFill>
                <a:srgbClr val="682A2A"/>
              </a:solidFill>
            </a:endParaRPr>
          </a:p>
        </p:txBody>
      </p:sp>
      <p:sp>
        <p:nvSpPr>
          <p:cNvPr id="4" name="Title 1">
            <a:extLst>
              <a:ext uri="{FF2B5EF4-FFF2-40B4-BE49-F238E27FC236}">
                <a16:creationId xmlns:a16="http://schemas.microsoft.com/office/drawing/2014/main" id="{DDE53E9A-23D7-F6C8-D709-6335681C2670}"/>
              </a:ext>
            </a:extLst>
          </p:cNvPr>
          <p:cNvSpPr txBox="1">
            <a:spLocks/>
          </p:cNvSpPr>
          <p:nvPr/>
        </p:nvSpPr>
        <p:spPr>
          <a:xfrm>
            <a:off x="0" y="12995"/>
            <a:ext cx="12192000" cy="579438"/>
          </a:xfrm>
          <a:prstGeom prst="rect">
            <a:avLst/>
          </a:prstGeom>
          <a:solidFill>
            <a:srgbClr val="682A2A"/>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b="1" i="0" kern="1200">
                <a:solidFill>
                  <a:schemeClr val="tx1"/>
                </a:solidFill>
                <a:latin typeface="Montserrat Bold" pitchFamily="2" charset="77"/>
                <a:ea typeface="+mj-ea"/>
                <a:cs typeface="+mj-cs"/>
              </a:defRPr>
            </a:lvl1pPr>
          </a:lstStyle>
          <a:p>
            <a:r>
              <a:rPr lang="en-US" sz="2400" dirty="0">
                <a:solidFill>
                  <a:schemeClr val="bg1"/>
                </a:solidFill>
                <a:latin typeface="Calibri" panose="020F0502020204030204" pitchFamily="34" charset="0"/>
                <a:cs typeface="Calibri" panose="020F0502020204030204" pitchFamily="34" charset="0"/>
              </a:rPr>
              <a:t>Minimum Contributor Adjustments – how does it work?</a:t>
            </a:r>
          </a:p>
        </p:txBody>
      </p:sp>
      <p:sp>
        <p:nvSpPr>
          <p:cNvPr id="2" name="Content Placeholder 2">
            <a:extLst>
              <a:ext uri="{FF2B5EF4-FFF2-40B4-BE49-F238E27FC236}">
                <a16:creationId xmlns:a16="http://schemas.microsoft.com/office/drawing/2014/main" id="{739171CA-6721-0109-B918-EBFDC9AA2DBE}"/>
              </a:ext>
            </a:extLst>
          </p:cNvPr>
          <p:cNvSpPr txBox="1">
            <a:spLocks/>
          </p:cNvSpPr>
          <p:nvPr/>
        </p:nvSpPr>
        <p:spPr>
          <a:xfrm>
            <a:off x="95832" y="762000"/>
            <a:ext cx="12000336" cy="1144395"/>
          </a:xfrm>
          <a:prstGeom prst="rect">
            <a:avLst/>
          </a:prstGeom>
        </p:spPr>
        <p:txBody>
          <a:bodyPr vert="horz" lIns="91440" tIns="45720" rIns="91440" bIns="45720" rtlCol="0">
            <a:normAutofit fontScale="85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Calibri Regular"/>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Calibri Regular"/>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alibri Regular"/>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alibri Regular"/>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alibri Regular"/>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0"/>
              </a:spcBef>
              <a:spcAft>
                <a:spcPts val="600"/>
              </a:spcAft>
            </a:pPr>
            <a:r>
              <a:rPr lang="en-US" sz="1800" dirty="0">
                <a:solidFill>
                  <a:schemeClr val="accent1">
                    <a:lumMod val="50000"/>
                  </a:schemeClr>
                </a:solidFill>
                <a:latin typeface="Calibri" panose="020F0502020204030204" pitchFamily="34" charset="0"/>
                <a:cs typeface="Calibri" panose="020F0502020204030204" pitchFamily="34" charset="0"/>
              </a:rPr>
              <a:t>Per Title 20-A, §15689, subsection 1: Each school administrative unit must be guaranteed a minimum state share of its total cost of education that is an amount equal to the greater of the following:…</a:t>
            </a:r>
          </a:p>
          <a:p>
            <a:pPr>
              <a:spcBef>
                <a:spcPts val="0"/>
              </a:spcBef>
              <a:spcAft>
                <a:spcPts val="600"/>
              </a:spcAft>
            </a:pPr>
            <a:r>
              <a:rPr lang="en-US" sz="1800" dirty="0">
                <a:solidFill>
                  <a:schemeClr val="accent1">
                    <a:lumMod val="50000"/>
                  </a:schemeClr>
                </a:solidFill>
                <a:latin typeface="Calibri" panose="020F0502020204030204" pitchFamily="34" charset="0"/>
                <a:cs typeface="Calibri" panose="020F0502020204030204" pitchFamily="34" charset="0"/>
              </a:rPr>
              <a:t>In this example, York receives a minimum contributor adjustment equal to 50% of their special education allocation from Section 3 of the ED 279.  The adjustment reduces the local share and increases the state share.</a:t>
            </a:r>
          </a:p>
          <a:p>
            <a:pPr>
              <a:spcBef>
                <a:spcPts val="0"/>
              </a:spcBef>
              <a:spcAft>
                <a:spcPts val="600"/>
              </a:spcAft>
            </a:pPr>
            <a:r>
              <a:rPr lang="en-US" sz="1800" dirty="0">
                <a:solidFill>
                  <a:schemeClr val="accent1">
                    <a:lumMod val="50000"/>
                  </a:schemeClr>
                </a:solidFill>
                <a:latin typeface="Calibri" panose="020F0502020204030204" pitchFamily="34" charset="0"/>
                <a:cs typeface="Calibri" panose="020F0502020204030204" pitchFamily="34" charset="0"/>
              </a:rPr>
              <a:t>As a result, the actual mill rate that York is contributing towards the cost of education is 3.91 mills.</a:t>
            </a:r>
          </a:p>
        </p:txBody>
      </p:sp>
      <p:pic>
        <p:nvPicPr>
          <p:cNvPr id="6" name="Picture 6" descr="Give Money Cartoon Images – Browse 46,598 Stock Photos, Vectors, and Video  | Adobe Stock">
            <a:extLst>
              <a:ext uri="{FF2B5EF4-FFF2-40B4-BE49-F238E27FC236}">
                <a16:creationId xmlns:a16="http://schemas.microsoft.com/office/drawing/2014/main" id="{D77A38F9-A1B9-B3CB-E53E-EB73D0BAE0B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3220" r="2544" b="20284"/>
          <a:stretch/>
        </p:blipFill>
        <p:spPr bwMode="auto">
          <a:xfrm>
            <a:off x="10581407" y="2172102"/>
            <a:ext cx="908875" cy="713494"/>
          </a:xfrm>
          <a:prstGeom prst="rect">
            <a:avLst/>
          </a:prstGeom>
          <a:noFill/>
          <a:extLst>
            <a:ext uri="{909E8E84-426E-40DD-AFC4-6F175D3DCCD1}">
              <a14:hiddenFill xmlns:a14="http://schemas.microsoft.com/office/drawing/2010/main">
                <a:solidFill>
                  <a:srgbClr val="FFFFFF"/>
                </a:solidFill>
              </a14:hiddenFill>
            </a:ext>
          </a:extLst>
        </p:spPr>
      </p:pic>
      <p:sp>
        <p:nvSpPr>
          <p:cNvPr id="29" name="Oval 28">
            <a:extLst>
              <a:ext uri="{FF2B5EF4-FFF2-40B4-BE49-F238E27FC236}">
                <a16:creationId xmlns:a16="http://schemas.microsoft.com/office/drawing/2014/main" id="{561A7565-02E4-E447-E5C2-2405F17EAD51}"/>
              </a:ext>
            </a:extLst>
          </p:cNvPr>
          <p:cNvSpPr/>
          <p:nvPr/>
        </p:nvSpPr>
        <p:spPr>
          <a:xfrm>
            <a:off x="7239000" y="2821302"/>
            <a:ext cx="3049768" cy="830997"/>
          </a:xfrm>
          <a:prstGeom prst="ellipse">
            <a:avLst/>
          </a:prstGeom>
          <a:noFill/>
          <a:ln>
            <a:solidFill>
              <a:srgbClr val="682A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A13F4F34-B8E5-7F8B-7373-EFAD906773A1}"/>
              </a:ext>
            </a:extLst>
          </p:cNvPr>
          <p:cNvPicPr>
            <a:picLocks noChangeAspect="1"/>
          </p:cNvPicPr>
          <p:nvPr/>
        </p:nvPicPr>
        <p:blipFill>
          <a:blip r:embed="rId5"/>
          <a:stretch>
            <a:fillRect/>
          </a:stretch>
        </p:blipFill>
        <p:spPr>
          <a:xfrm>
            <a:off x="10155010" y="3725215"/>
            <a:ext cx="1966326" cy="1010138"/>
          </a:xfrm>
          <a:prstGeom prst="rect">
            <a:avLst/>
          </a:prstGeom>
        </p:spPr>
      </p:pic>
      <p:sp>
        <p:nvSpPr>
          <p:cNvPr id="17" name="TextBox 16">
            <a:extLst>
              <a:ext uri="{FF2B5EF4-FFF2-40B4-BE49-F238E27FC236}">
                <a16:creationId xmlns:a16="http://schemas.microsoft.com/office/drawing/2014/main" id="{6E2FC707-9E16-6785-7D22-57F00F833B2B}"/>
              </a:ext>
            </a:extLst>
          </p:cNvPr>
          <p:cNvSpPr txBox="1"/>
          <p:nvPr/>
        </p:nvSpPr>
        <p:spPr>
          <a:xfrm>
            <a:off x="10385307" y="3809224"/>
            <a:ext cx="1505732" cy="830997"/>
          </a:xfrm>
          <a:prstGeom prst="rect">
            <a:avLst/>
          </a:prstGeom>
          <a:noFill/>
        </p:spPr>
        <p:txBody>
          <a:bodyPr wrap="square" rtlCol="0">
            <a:spAutoFit/>
          </a:bodyPr>
          <a:lstStyle/>
          <a:p>
            <a:pPr algn="ctr"/>
            <a:r>
              <a:rPr lang="en-US" sz="1200" dirty="0">
                <a:solidFill>
                  <a:schemeClr val="bg1"/>
                </a:solidFill>
              </a:rPr>
              <a:t>Adjustment reduces local contribution &amp; increases state contribution</a:t>
            </a:r>
          </a:p>
        </p:txBody>
      </p:sp>
      <p:cxnSp>
        <p:nvCxnSpPr>
          <p:cNvPr id="14" name="Straight Arrow Connector 13">
            <a:extLst>
              <a:ext uri="{FF2B5EF4-FFF2-40B4-BE49-F238E27FC236}">
                <a16:creationId xmlns:a16="http://schemas.microsoft.com/office/drawing/2014/main" id="{741ADA36-1FCE-C1E0-757B-E555AC170556}"/>
              </a:ext>
            </a:extLst>
          </p:cNvPr>
          <p:cNvCxnSpPr>
            <a:cxnSpLocks/>
            <a:stCxn id="16" idx="0"/>
            <a:endCxn id="29" idx="6"/>
          </p:cNvCxnSpPr>
          <p:nvPr/>
        </p:nvCxnSpPr>
        <p:spPr>
          <a:xfrm flipH="1" flipV="1">
            <a:off x="10288768" y="3236801"/>
            <a:ext cx="849405" cy="488414"/>
          </a:xfrm>
          <a:prstGeom prst="straightConnector1">
            <a:avLst/>
          </a:prstGeom>
          <a:ln w="28575">
            <a:solidFill>
              <a:srgbClr val="71232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7613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3504D1E-A26E-306D-1657-2256878FA1A2}"/>
              </a:ext>
            </a:extLst>
          </p:cNvPr>
          <p:cNvSpPr txBox="1">
            <a:spLocks/>
          </p:cNvSpPr>
          <p:nvPr/>
        </p:nvSpPr>
        <p:spPr>
          <a:xfrm>
            <a:off x="0" y="25052"/>
            <a:ext cx="12192000" cy="579438"/>
          </a:xfrm>
          <a:prstGeom prst="rect">
            <a:avLst/>
          </a:prstGeom>
          <a:solidFill>
            <a:srgbClr val="682A2A"/>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b="1" i="0" kern="1200">
                <a:solidFill>
                  <a:schemeClr val="tx1"/>
                </a:solidFill>
                <a:latin typeface="Montserrat Bold" pitchFamily="2" charset="77"/>
                <a:ea typeface="+mj-ea"/>
                <a:cs typeface="+mj-cs"/>
              </a:defRPr>
            </a:lvl1pPr>
          </a:lstStyle>
          <a:p>
            <a:r>
              <a:rPr lang="en-US" sz="2400" dirty="0">
                <a:solidFill>
                  <a:schemeClr val="bg1"/>
                </a:solidFill>
                <a:latin typeface="Calibri" panose="020F0502020204030204" pitchFamily="34" charset="0"/>
                <a:cs typeface="Calibri" panose="020F0502020204030204" pitchFamily="34" charset="0"/>
              </a:rPr>
              <a:t>ED 279 – Section 5: Total Allocation/Local Contribution/State Contribution Amounts</a:t>
            </a:r>
          </a:p>
        </p:txBody>
      </p:sp>
      <p:sp>
        <p:nvSpPr>
          <p:cNvPr id="6" name="TextBox 5">
            <a:extLst>
              <a:ext uri="{FF2B5EF4-FFF2-40B4-BE49-F238E27FC236}">
                <a16:creationId xmlns:a16="http://schemas.microsoft.com/office/drawing/2014/main" id="{BA46704D-1652-D6B4-A76C-ED7C4652166C}"/>
              </a:ext>
            </a:extLst>
          </p:cNvPr>
          <p:cNvSpPr txBox="1"/>
          <p:nvPr/>
        </p:nvSpPr>
        <p:spPr>
          <a:xfrm>
            <a:off x="244014" y="1282971"/>
            <a:ext cx="10154432" cy="4462760"/>
          </a:xfrm>
          <a:prstGeom prst="rect">
            <a:avLst/>
          </a:prstGeom>
          <a:noFill/>
        </p:spPr>
        <p:txBody>
          <a:bodyPr wrap="square">
            <a:spAutoFit/>
          </a:bodyPr>
          <a:lstStyle/>
          <a:p>
            <a:pPr marR="0" lvl="0" algn="l" defTabSz="914400" rtl="0" eaLnBrk="1" fontAlgn="base" latinLnBrk="0" hangingPunct="1">
              <a:lnSpc>
                <a:spcPct val="100000"/>
              </a:lnSpc>
              <a:spcBef>
                <a:spcPct val="20000"/>
              </a:spcBef>
              <a:spcAft>
                <a:spcPct val="0"/>
              </a:spcAft>
              <a:buClrTx/>
              <a:buSzTx/>
              <a:tabLst/>
              <a:defRPr/>
            </a:pPr>
            <a:r>
              <a:rPr kumimoji="0" lang="en-US" sz="2000" b="1" i="0" u="none" strike="noStrike" kern="1200" cap="none" spc="0" normalizeH="0" baseline="0" noProof="0" dirty="0">
                <a:ln>
                  <a:noFill/>
                </a:ln>
                <a:solidFill>
                  <a:srgbClr val="274F73"/>
                </a:solidFill>
                <a:effectLst/>
                <a:uLnTx/>
                <a:uFillTx/>
                <a:ea typeface="+mn-ea"/>
                <a:cs typeface="Calibri"/>
              </a:rPr>
              <a:t>Section 5B </a:t>
            </a:r>
            <a:r>
              <a:rPr kumimoji="0" lang="en-US" sz="2000" b="0" i="0" u="none" strike="noStrike" kern="1200" cap="none" spc="0" normalizeH="0" baseline="0" noProof="0" dirty="0">
                <a:ln>
                  <a:noFill/>
                </a:ln>
                <a:solidFill>
                  <a:srgbClr val="274F73"/>
                </a:solidFill>
                <a:effectLst/>
                <a:uLnTx/>
                <a:uFillTx/>
                <a:ea typeface="+mn-ea"/>
                <a:cs typeface="Calibri"/>
              </a:rPr>
              <a:t>= Adjustments made to State contribution only</a:t>
            </a:r>
          </a:p>
          <a:p>
            <a:pPr marR="0" lvl="0" algn="l" defTabSz="914400" rtl="0" eaLnBrk="1" fontAlgn="base" latinLnBrk="0" hangingPunct="1">
              <a:lnSpc>
                <a:spcPct val="100000"/>
              </a:lnSpc>
              <a:spcBef>
                <a:spcPct val="20000"/>
              </a:spcBef>
              <a:spcAft>
                <a:spcPct val="0"/>
              </a:spcAft>
              <a:buClrTx/>
              <a:buSzTx/>
              <a:tabLst/>
              <a:defRPr/>
            </a:pPr>
            <a:endParaRPr lang="en-US" sz="2000" dirty="0">
              <a:solidFill>
                <a:srgbClr val="274F73"/>
              </a:solidFill>
              <a:cs typeface="Calibri"/>
            </a:endParaRPr>
          </a:p>
          <a:p>
            <a:pPr marR="0" lvl="0" algn="l" defTabSz="914400" rtl="0" eaLnBrk="1" fontAlgn="base" latinLnBrk="0" hangingPunct="1">
              <a:lnSpc>
                <a:spcPct val="100000"/>
              </a:lnSpc>
              <a:spcBef>
                <a:spcPct val="20000"/>
              </a:spcBef>
              <a:spcAft>
                <a:spcPct val="0"/>
              </a:spcAft>
              <a:buClrTx/>
              <a:buSzTx/>
              <a:tabLst/>
              <a:defRPr/>
            </a:pPr>
            <a:endParaRPr kumimoji="0" lang="en-US" sz="2000" b="0" i="0" u="none" strike="noStrike" kern="1200" cap="none" spc="0" normalizeH="0" baseline="0" noProof="0" dirty="0">
              <a:ln>
                <a:noFill/>
              </a:ln>
              <a:solidFill>
                <a:srgbClr val="274F73"/>
              </a:solidFill>
              <a:effectLst/>
              <a:uLnTx/>
              <a:uFillTx/>
              <a:ea typeface="+mn-ea"/>
              <a:cs typeface="Calibri"/>
            </a:endParaRPr>
          </a:p>
          <a:p>
            <a:pPr marR="0" lvl="0" algn="l" defTabSz="914400" rtl="0" eaLnBrk="1" fontAlgn="base" latinLnBrk="0" hangingPunct="1">
              <a:lnSpc>
                <a:spcPct val="100000"/>
              </a:lnSpc>
              <a:spcBef>
                <a:spcPct val="20000"/>
              </a:spcBef>
              <a:spcAft>
                <a:spcPct val="0"/>
              </a:spcAft>
              <a:buClrTx/>
              <a:buSzTx/>
              <a:tabLst/>
              <a:defRPr/>
            </a:pPr>
            <a:endParaRPr lang="en-US" sz="2000" dirty="0">
              <a:solidFill>
                <a:srgbClr val="274F73"/>
              </a:solidFill>
              <a:cs typeface="Calibri"/>
            </a:endParaRPr>
          </a:p>
          <a:p>
            <a:pPr marR="0" lvl="0" algn="l" defTabSz="914400" rtl="0" eaLnBrk="1" fontAlgn="base" latinLnBrk="0" hangingPunct="1">
              <a:lnSpc>
                <a:spcPct val="100000"/>
              </a:lnSpc>
              <a:spcBef>
                <a:spcPct val="20000"/>
              </a:spcBef>
              <a:spcAft>
                <a:spcPct val="0"/>
              </a:spcAft>
              <a:buClrTx/>
              <a:buSzTx/>
              <a:tabLst/>
              <a:defRPr/>
            </a:pPr>
            <a:endParaRPr kumimoji="0" lang="en-US" sz="2000" b="0" i="0" u="none" strike="noStrike" kern="1200" cap="none" spc="0" normalizeH="0" baseline="0" noProof="0" dirty="0">
              <a:ln>
                <a:noFill/>
              </a:ln>
              <a:solidFill>
                <a:srgbClr val="274F73"/>
              </a:solidFill>
              <a:effectLst/>
              <a:uLnTx/>
              <a:uFillTx/>
              <a:ea typeface="+mn-ea"/>
              <a:cs typeface="Calibri"/>
            </a:endParaRPr>
          </a:p>
          <a:p>
            <a:pPr marR="0" lvl="0" algn="l" defTabSz="914400" rtl="0" eaLnBrk="1" fontAlgn="base" latinLnBrk="0" hangingPunct="1">
              <a:lnSpc>
                <a:spcPct val="100000"/>
              </a:lnSpc>
              <a:spcBef>
                <a:spcPct val="20000"/>
              </a:spcBef>
              <a:spcAft>
                <a:spcPct val="0"/>
              </a:spcAft>
              <a:buClrTx/>
              <a:buSzTx/>
              <a:tabLst/>
              <a:defRPr/>
            </a:pPr>
            <a:endParaRPr lang="en-US" sz="2000" dirty="0">
              <a:solidFill>
                <a:srgbClr val="274F73"/>
              </a:solidFill>
              <a:cs typeface="Calibri"/>
            </a:endParaRPr>
          </a:p>
          <a:p>
            <a:pPr marR="0" lvl="0" algn="l" defTabSz="914400" rtl="0" eaLnBrk="1" fontAlgn="base" latinLnBrk="0" hangingPunct="1">
              <a:lnSpc>
                <a:spcPct val="100000"/>
              </a:lnSpc>
              <a:spcBef>
                <a:spcPct val="20000"/>
              </a:spcBef>
              <a:spcAft>
                <a:spcPct val="0"/>
              </a:spcAft>
              <a:buClrTx/>
              <a:buSzTx/>
              <a:tabLst/>
              <a:defRPr/>
            </a:pPr>
            <a:endParaRPr kumimoji="0" lang="en-US" sz="2000" b="0" i="0" u="none" strike="noStrike" kern="1200" cap="none" spc="0" normalizeH="0" baseline="0" noProof="0" dirty="0">
              <a:ln>
                <a:noFill/>
              </a:ln>
              <a:solidFill>
                <a:srgbClr val="274F73"/>
              </a:solidFill>
              <a:effectLst/>
              <a:uLnTx/>
              <a:uFillTx/>
              <a:ea typeface="+mn-ea"/>
              <a:cs typeface="Calibri"/>
            </a:endParaRPr>
          </a:p>
          <a:p>
            <a:pPr marR="0" lvl="0" algn="l" defTabSz="914400" rtl="0" eaLnBrk="1" fontAlgn="base" latinLnBrk="0" hangingPunct="1">
              <a:lnSpc>
                <a:spcPct val="100000"/>
              </a:lnSpc>
              <a:spcBef>
                <a:spcPct val="20000"/>
              </a:spcBef>
              <a:spcAft>
                <a:spcPct val="0"/>
              </a:spcAft>
              <a:buClrTx/>
              <a:buSzTx/>
              <a:tabLst/>
              <a:defRPr/>
            </a:pPr>
            <a:endParaRPr lang="en-US" sz="2000" dirty="0">
              <a:solidFill>
                <a:srgbClr val="274F73"/>
              </a:solidFill>
              <a:cs typeface="Calibri"/>
            </a:endParaRPr>
          </a:p>
          <a:p>
            <a:pPr marR="0" lvl="0" algn="l" defTabSz="914400" rtl="0" eaLnBrk="1" fontAlgn="base" latinLnBrk="0" hangingPunct="1">
              <a:lnSpc>
                <a:spcPct val="100000"/>
              </a:lnSpc>
              <a:spcBef>
                <a:spcPct val="20000"/>
              </a:spcBef>
              <a:spcAft>
                <a:spcPct val="0"/>
              </a:spcAft>
              <a:buClrTx/>
              <a:buSzTx/>
              <a:tabLst/>
              <a:defRPr/>
            </a:pPr>
            <a:endParaRPr kumimoji="0" lang="en-US" sz="2000" b="0" i="0" u="none" strike="noStrike" kern="1200" cap="none" spc="0" normalizeH="0" baseline="0" noProof="0" dirty="0">
              <a:ln>
                <a:noFill/>
              </a:ln>
              <a:solidFill>
                <a:srgbClr val="274F73"/>
              </a:solidFill>
              <a:effectLst/>
              <a:uLnTx/>
              <a:uFillTx/>
              <a:ea typeface="+mn-ea"/>
              <a:cs typeface="Calibri"/>
            </a:endParaRPr>
          </a:p>
          <a:p>
            <a:pPr marR="0" lvl="0" algn="l" defTabSz="914400" rtl="0" eaLnBrk="1" fontAlgn="base" latinLnBrk="0" hangingPunct="1">
              <a:lnSpc>
                <a:spcPct val="100000"/>
              </a:lnSpc>
              <a:spcBef>
                <a:spcPct val="20000"/>
              </a:spcBef>
              <a:spcAft>
                <a:spcPct val="0"/>
              </a:spcAft>
              <a:buClrTx/>
              <a:buSzTx/>
              <a:tabLst/>
              <a:defRPr/>
            </a:pPr>
            <a:endParaRPr lang="en-US" sz="2000" dirty="0">
              <a:solidFill>
                <a:srgbClr val="274F73"/>
              </a:solidFill>
              <a:cs typeface="Calibri"/>
            </a:endParaRPr>
          </a:p>
          <a:p>
            <a:pPr marR="0" lvl="0" algn="l" defTabSz="914400" rtl="0" eaLnBrk="1" fontAlgn="base" latinLnBrk="0" hangingPunct="1">
              <a:lnSpc>
                <a:spcPct val="100000"/>
              </a:lnSpc>
              <a:spcBef>
                <a:spcPct val="20000"/>
              </a:spcBef>
              <a:spcAft>
                <a:spcPct val="0"/>
              </a:spcAft>
              <a:buClrTx/>
              <a:buSzTx/>
              <a:tabLst/>
              <a:defRPr/>
            </a:pPr>
            <a:endParaRPr kumimoji="0" lang="en-US" sz="2000" b="0" i="0" u="none" strike="noStrike" kern="1200" cap="none" spc="0" normalizeH="0" baseline="0" noProof="0" dirty="0">
              <a:ln>
                <a:noFill/>
              </a:ln>
              <a:solidFill>
                <a:srgbClr val="274F73"/>
              </a:solidFill>
              <a:effectLst/>
              <a:uLnTx/>
              <a:uFillTx/>
              <a:ea typeface="+mn-ea"/>
              <a:cs typeface="Calibri"/>
            </a:endParaRPr>
          </a:p>
          <a:p>
            <a:pPr marR="0" lvl="0" algn="l" defTabSz="914400" rtl="0" eaLnBrk="1" fontAlgn="base" latinLnBrk="0" hangingPunct="1">
              <a:lnSpc>
                <a:spcPct val="100000"/>
              </a:lnSpc>
              <a:spcBef>
                <a:spcPct val="20000"/>
              </a:spcBef>
              <a:spcAft>
                <a:spcPct val="0"/>
              </a:spcAft>
              <a:buClrTx/>
              <a:buSzTx/>
              <a:tabLst/>
              <a:defRPr/>
            </a:pPr>
            <a:r>
              <a:rPr kumimoji="0" lang="en-US" sz="2000" b="1" i="0" u="none" strike="noStrike" kern="1200" cap="none" spc="0" normalizeH="0" baseline="0" noProof="0" dirty="0">
                <a:ln>
                  <a:noFill/>
                </a:ln>
                <a:solidFill>
                  <a:srgbClr val="274F73"/>
                </a:solidFill>
                <a:effectLst/>
                <a:uLnTx/>
                <a:uFillTx/>
                <a:ea typeface="+mn-ea"/>
                <a:cs typeface="Calibri"/>
              </a:rPr>
              <a:t>Section 5C = </a:t>
            </a:r>
            <a:r>
              <a:rPr kumimoji="0" lang="en-US" sz="2000" i="0" u="none" strike="noStrike" kern="1200" cap="none" spc="0" normalizeH="0" baseline="0" noProof="0" dirty="0">
                <a:ln>
                  <a:noFill/>
                </a:ln>
                <a:solidFill>
                  <a:srgbClr val="274F73"/>
                </a:solidFill>
                <a:effectLst/>
                <a:uLnTx/>
                <a:uFillTx/>
                <a:ea typeface="+mn-ea"/>
                <a:cs typeface="Calibri"/>
              </a:rPr>
              <a:t>Adjusted State Contribution</a:t>
            </a:r>
          </a:p>
        </p:txBody>
      </p:sp>
      <p:pic>
        <p:nvPicPr>
          <p:cNvPr id="5" name="Picture 4">
            <a:extLst>
              <a:ext uri="{FF2B5EF4-FFF2-40B4-BE49-F238E27FC236}">
                <a16:creationId xmlns:a16="http://schemas.microsoft.com/office/drawing/2014/main" id="{9350664B-861F-4D16-BA89-665E5A98038B}"/>
              </a:ext>
            </a:extLst>
          </p:cNvPr>
          <p:cNvPicPr>
            <a:picLocks noChangeAspect="1"/>
          </p:cNvPicPr>
          <p:nvPr/>
        </p:nvPicPr>
        <p:blipFill>
          <a:blip r:embed="rId3"/>
          <a:stretch>
            <a:fillRect/>
          </a:stretch>
        </p:blipFill>
        <p:spPr>
          <a:xfrm>
            <a:off x="457200" y="1705563"/>
            <a:ext cx="7292530" cy="3557332"/>
          </a:xfrm>
          <a:prstGeom prst="rect">
            <a:avLst/>
          </a:prstGeom>
        </p:spPr>
      </p:pic>
      <p:pic>
        <p:nvPicPr>
          <p:cNvPr id="2050" name="Picture 2" descr="Businessman Spanner Hand Man Suit ...">
            <a:extLst>
              <a:ext uri="{FF2B5EF4-FFF2-40B4-BE49-F238E27FC236}">
                <a16:creationId xmlns:a16="http://schemas.microsoft.com/office/drawing/2014/main" id="{DD2EFC5B-4A07-19CF-9B83-8F7E253A514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9902"/>
          <a:stretch/>
        </p:blipFill>
        <p:spPr bwMode="auto">
          <a:xfrm>
            <a:off x="8915400" y="1812138"/>
            <a:ext cx="2534825" cy="246357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DE4AF4C-5805-F756-DAB2-0348FF9BFBFC}"/>
              </a:ext>
            </a:extLst>
          </p:cNvPr>
          <p:cNvPicPr>
            <a:picLocks noChangeAspect="1"/>
          </p:cNvPicPr>
          <p:nvPr/>
        </p:nvPicPr>
        <p:blipFill>
          <a:blip r:embed="rId5"/>
          <a:stretch>
            <a:fillRect/>
          </a:stretch>
        </p:blipFill>
        <p:spPr>
          <a:xfrm>
            <a:off x="177206" y="5650746"/>
            <a:ext cx="10259656" cy="746825"/>
          </a:xfrm>
          <a:prstGeom prst="rect">
            <a:avLst/>
          </a:prstGeom>
        </p:spPr>
      </p:pic>
      <p:pic>
        <p:nvPicPr>
          <p:cNvPr id="9" name="Picture 8">
            <a:extLst>
              <a:ext uri="{FF2B5EF4-FFF2-40B4-BE49-F238E27FC236}">
                <a16:creationId xmlns:a16="http://schemas.microsoft.com/office/drawing/2014/main" id="{A738C4D5-A485-B843-0CD9-35A0E3E44871}"/>
              </a:ext>
            </a:extLst>
          </p:cNvPr>
          <p:cNvPicPr>
            <a:picLocks noChangeAspect="1"/>
          </p:cNvPicPr>
          <p:nvPr/>
        </p:nvPicPr>
        <p:blipFill>
          <a:blip r:embed="rId6"/>
          <a:stretch>
            <a:fillRect/>
          </a:stretch>
        </p:blipFill>
        <p:spPr>
          <a:xfrm>
            <a:off x="304800" y="644594"/>
            <a:ext cx="8306566" cy="673118"/>
          </a:xfrm>
          <a:prstGeom prst="rect">
            <a:avLst/>
          </a:prstGeom>
        </p:spPr>
      </p:pic>
    </p:spTree>
    <p:extLst>
      <p:ext uri="{BB962C8B-B14F-4D97-AF65-F5344CB8AC3E}">
        <p14:creationId xmlns:p14="http://schemas.microsoft.com/office/powerpoint/2010/main" val="9861347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3504D1E-A26E-306D-1657-2256878FA1A2}"/>
              </a:ext>
            </a:extLst>
          </p:cNvPr>
          <p:cNvSpPr txBox="1">
            <a:spLocks/>
          </p:cNvSpPr>
          <p:nvPr/>
        </p:nvSpPr>
        <p:spPr>
          <a:xfrm>
            <a:off x="0" y="25052"/>
            <a:ext cx="12192000" cy="579438"/>
          </a:xfrm>
          <a:prstGeom prst="rect">
            <a:avLst/>
          </a:prstGeom>
          <a:solidFill>
            <a:srgbClr val="682A2A"/>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b="1" i="0" kern="1200">
                <a:solidFill>
                  <a:schemeClr val="tx1"/>
                </a:solidFill>
                <a:latin typeface="Montserrat Bold" pitchFamily="2" charset="77"/>
                <a:ea typeface="+mj-ea"/>
                <a:cs typeface="+mj-cs"/>
              </a:defRPr>
            </a:lvl1pPr>
          </a:lstStyle>
          <a:p>
            <a:r>
              <a:rPr lang="en-US" sz="2400" dirty="0">
                <a:solidFill>
                  <a:schemeClr val="bg1"/>
                </a:solidFill>
                <a:latin typeface="Calibri" panose="020F0502020204030204" pitchFamily="34" charset="0"/>
                <a:cs typeface="Calibri" panose="020F0502020204030204" pitchFamily="34" charset="0"/>
              </a:rPr>
              <a:t>ED 279 – Section 6: Scheduled Payments &amp; Year to Date Payments</a:t>
            </a:r>
          </a:p>
        </p:txBody>
      </p:sp>
      <p:pic>
        <p:nvPicPr>
          <p:cNvPr id="12" name="Picture 11">
            <a:extLst>
              <a:ext uri="{FF2B5EF4-FFF2-40B4-BE49-F238E27FC236}">
                <a16:creationId xmlns:a16="http://schemas.microsoft.com/office/drawing/2014/main" id="{017174CF-83E5-5345-8CA1-9878C10A8512}"/>
              </a:ext>
            </a:extLst>
          </p:cNvPr>
          <p:cNvPicPr>
            <a:picLocks noChangeAspect="1"/>
          </p:cNvPicPr>
          <p:nvPr/>
        </p:nvPicPr>
        <p:blipFill>
          <a:blip r:embed="rId3"/>
          <a:stretch>
            <a:fillRect/>
          </a:stretch>
        </p:blipFill>
        <p:spPr>
          <a:xfrm>
            <a:off x="533400" y="4876800"/>
            <a:ext cx="2067872" cy="1447799"/>
          </a:xfrm>
          <a:prstGeom prst="rect">
            <a:avLst/>
          </a:prstGeom>
        </p:spPr>
      </p:pic>
      <p:pic>
        <p:nvPicPr>
          <p:cNvPr id="3" name="Picture 2">
            <a:extLst>
              <a:ext uri="{FF2B5EF4-FFF2-40B4-BE49-F238E27FC236}">
                <a16:creationId xmlns:a16="http://schemas.microsoft.com/office/drawing/2014/main" id="{88837493-55A8-D036-D724-25246A6679D3}"/>
              </a:ext>
            </a:extLst>
          </p:cNvPr>
          <p:cNvPicPr>
            <a:picLocks noChangeAspect="1"/>
          </p:cNvPicPr>
          <p:nvPr/>
        </p:nvPicPr>
        <p:blipFill>
          <a:blip r:embed="rId4"/>
          <a:stretch>
            <a:fillRect/>
          </a:stretch>
        </p:blipFill>
        <p:spPr>
          <a:xfrm>
            <a:off x="838200" y="685800"/>
            <a:ext cx="10908539" cy="4354932"/>
          </a:xfrm>
          <a:prstGeom prst="rect">
            <a:avLst/>
          </a:prstGeom>
        </p:spPr>
      </p:pic>
    </p:spTree>
    <p:extLst>
      <p:ext uri="{BB962C8B-B14F-4D97-AF65-F5344CB8AC3E}">
        <p14:creationId xmlns:p14="http://schemas.microsoft.com/office/powerpoint/2010/main" val="14129057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8B87BB-D4F3-4B73-BE52-8F6954D41453}"/>
              </a:ext>
            </a:extLst>
          </p:cNvPr>
          <p:cNvSpPr>
            <a:spLocks noGrp="1"/>
          </p:cNvSpPr>
          <p:nvPr>
            <p:ph idx="1"/>
          </p:nvPr>
        </p:nvSpPr>
        <p:spPr>
          <a:xfrm>
            <a:off x="304800" y="2667000"/>
            <a:ext cx="11582400" cy="2898775"/>
          </a:xfrm>
        </p:spPr>
        <p:txBody>
          <a:bodyPr/>
          <a:lstStyle/>
          <a:p>
            <a:pPr algn="ctr"/>
            <a:endParaRPr lang="en-US" dirty="0"/>
          </a:p>
          <a:p>
            <a:pPr marL="0" indent="0" algn="ctr">
              <a:buNone/>
            </a:pPr>
            <a:r>
              <a:rPr lang="en-US" sz="2400" dirty="0">
                <a:ea typeface="+mn-lt"/>
                <a:cs typeface="+mn-lt"/>
              </a:rPr>
              <a:t>To ensure accountability: </a:t>
            </a:r>
          </a:p>
          <a:p>
            <a:pPr marL="0" indent="0" algn="ctr">
              <a:buNone/>
            </a:pPr>
            <a:endParaRPr lang="en-US" sz="2400" dirty="0"/>
          </a:p>
          <a:p>
            <a:pPr marL="0" indent="0" algn="ctr">
              <a:buNone/>
            </a:pPr>
            <a:r>
              <a:rPr lang="en-US" sz="2400" dirty="0"/>
              <a:t>All SAUs are required to submit a financial audit annually per Title 20-A, §6051.</a:t>
            </a:r>
          </a:p>
          <a:p>
            <a:pPr marL="0" indent="0" algn="ctr">
              <a:buNone/>
            </a:pPr>
            <a:r>
              <a:rPr lang="en-US" sz="2400" dirty="0"/>
              <a:t>All SAUs are required to submit financials – budgets are compared to actual expenditures.</a:t>
            </a:r>
          </a:p>
        </p:txBody>
      </p:sp>
      <p:sp>
        <p:nvSpPr>
          <p:cNvPr id="4" name="Title 1">
            <a:extLst>
              <a:ext uri="{FF2B5EF4-FFF2-40B4-BE49-F238E27FC236}">
                <a16:creationId xmlns:a16="http://schemas.microsoft.com/office/drawing/2014/main" id="{AC65CCF5-9D9C-7378-57B2-8B66858DCBD0}"/>
              </a:ext>
            </a:extLst>
          </p:cNvPr>
          <p:cNvSpPr txBox="1">
            <a:spLocks/>
          </p:cNvSpPr>
          <p:nvPr/>
        </p:nvSpPr>
        <p:spPr>
          <a:xfrm>
            <a:off x="0" y="7939"/>
            <a:ext cx="12192000" cy="579438"/>
          </a:xfrm>
          <a:prstGeom prst="rect">
            <a:avLst/>
          </a:prstGeom>
          <a:solidFill>
            <a:srgbClr val="682A2A"/>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b="1" i="0" kern="1200">
                <a:solidFill>
                  <a:schemeClr val="tx1"/>
                </a:solidFill>
                <a:latin typeface="Montserrat Bold" pitchFamily="2" charset="77"/>
                <a:ea typeface="+mj-ea"/>
                <a:cs typeface="+mj-cs"/>
              </a:defRPr>
            </a:lvl1pPr>
          </a:lstStyle>
          <a:p>
            <a:r>
              <a:rPr lang="en-US" sz="2400" dirty="0">
                <a:solidFill>
                  <a:schemeClr val="bg1"/>
                </a:solidFill>
                <a:latin typeface="Calibri" panose="020F0502020204030204" pitchFamily="34" charset="0"/>
                <a:cs typeface="Calibri" panose="020F0502020204030204" pitchFamily="34" charset="0"/>
              </a:rPr>
              <a:t>Accountability of State Funds</a:t>
            </a:r>
          </a:p>
        </p:txBody>
      </p:sp>
      <p:pic>
        <p:nvPicPr>
          <p:cNvPr id="6" name="Picture 5" descr="A person holding a document&#10;&#10;Description automatically generated with medium confidence">
            <a:extLst>
              <a:ext uri="{FF2B5EF4-FFF2-40B4-BE49-F238E27FC236}">
                <a16:creationId xmlns:a16="http://schemas.microsoft.com/office/drawing/2014/main" id="{BDC1BD90-F8B6-CFDD-F2AD-FE6A0680E35A}"/>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38200" y="1109345"/>
            <a:ext cx="2741742" cy="1432560"/>
          </a:xfrm>
          <a:prstGeom prst="rect">
            <a:avLst/>
          </a:prstGeom>
        </p:spPr>
      </p:pic>
    </p:spTree>
    <p:extLst>
      <p:ext uri="{BB962C8B-B14F-4D97-AF65-F5344CB8AC3E}">
        <p14:creationId xmlns:p14="http://schemas.microsoft.com/office/powerpoint/2010/main" val="4062701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82CD053-844F-FFA1-7106-D127C80E1142}"/>
              </a:ext>
            </a:extLst>
          </p:cNvPr>
          <p:cNvSpPr>
            <a:spLocks noGrp="1"/>
          </p:cNvSpPr>
          <p:nvPr>
            <p:ph type="title"/>
          </p:nvPr>
        </p:nvSpPr>
        <p:spPr>
          <a:xfrm>
            <a:off x="0" y="19457"/>
            <a:ext cx="12180337" cy="609600"/>
          </a:xfrm>
          <a:solidFill>
            <a:srgbClr val="682A2A"/>
          </a:solidFill>
          <a:ln>
            <a:solidFill>
              <a:schemeClr val="accent1">
                <a:lumMod val="50000"/>
              </a:schemeClr>
            </a:solidFill>
          </a:ln>
        </p:spPr>
        <p:txBody>
          <a:bodyPr>
            <a:normAutofit/>
          </a:bodyPr>
          <a:lstStyle/>
          <a:p>
            <a:r>
              <a:rPr lang="en-US" sz="2900" dirty="0">
                <a:solidFill>
                  <a:schemeClr val="bg1"/>
                </a:solidFill>
                <a:latin typeface="Aptos" panose="020B0004020202020204" pitchFamily="34" charset="0"/>
              </a:rPr>
              <a:t>EPS – Why EPS?</a:t>
            </a:r>
          </a:p>
        </p:txBody>
      </p:sp>
      <p:sp>
        <p:nvSpPr>
          <p:cNvPr id="10" name="TextBox 9">
            <a:extLst>
              <a:ext uri="{FF2B5EF4-FFF2-40B4-BE49-F238E27FC236}">
                <a16:creationId xmlns:a16="http://schemas.microsoft.com/office/drawing/2014/main" id="{5320644B-C824-DF6A-0AC8-B308322A6BDD}"/>
              </a:ext>
            </a:extLst>
          </p:cNvPr>
          <p:cNvSpPr txBox="1"/>
          <p:nvPr/>
        </p:nvSpPr>
        <p:spPr>
          <a:xfrm>
            <a:off x="3200401" y="1066801"/>
            <a:ext cx="7336971" cy="461665"/>
          </a:xfrm>
          <a:prstGeom prst="rect">
            <a:avLst/>
          </a:prstGeom>
          <a:noFill/>
        </p:spPr>
        <p:txBody>
          <a:bodyPr wrap="square">
            <a:spAutoFit/>
          </a:bodyPr>
          <a:lstStyle/>
          <a:p>
            <a:pPr lvl="1"/>
            <a:r>
              <a:rPr lang="en-US" sz="2400" dirty="0">
                <a:solidFill>
                  <a:srgbClr val="274F73"/>
                </a:solidFill>
                <a:cs typeface="Calibri"/>
              </a:rPr>
              <a:t> </a:t>
            </a:r>
            <a:r>
              <a:rPr lang="en-US" sz="1900" dirty="0">
                <a:solidFill>
                  <a:srgbClr val="274F73"/>
                </a:solidFill>
                <a:cs typeface="Calibri"/>
              </a:rPr>
              <a:t> </a:t>
            </a:r>
            <a:endParaRPr lang="en-US" sz="1900" dirty="0">
              <a:solidFill>
                <a:srgbClr val="274F73"/>
              </a:solidFill>
            </a:endParaRPr>
          </a:p>
        </p:txBody>
      </p:sp>
      <p:sp>
        <p:nvSpPr>
          <p:cNvPr id="3" name="TextBox 2">
            <a:extLst>
              <a:ext uri="{FF2B5EF4-FFF2-40B4-BE49-F238E27FC236}">
                <a16:creationId xmlns:a16="http://schemas.microsoft.com/office/drawing/2014/main" id="{CD595C19-FD80-8A88-B776-4EF403C7C8EA}"/>
              </a:ext>
            </a:extLst>
          </p:cNvPr>
          <p:cNvSpPr txBox="1"/>
          <p:nvPr/>
        </p:nvSpPr>
        <p:spPr>
          <a:xfrm>
            <a:off x="457200" y="1138537"/>
            <a:ext cx="8229600" cy="4093428"/>
          </a:xfrm>
          <a:prstGeom prst="rect">
            <a:avLst/>
          </a:prstGeom>
          <a:noFill/>
        </p:spPr>
        <p:txBody>
          <a:bodyPr wrap="square">
            <a:spAutoFit/>
          </a:bodyPr>
          <a:lstStyle/>
          <a:p>
            <a:pPr marL="342900" indent="-342900">
              <a:buFont typeface="Arial" panose="020B0604020202020204" pitchFamily="34" charset="0"/>
              <a:buChar char="•"/>
            </a:pPr>
            <a:r>
              <a:rPr lang="en-US" sz="2000" dirty="0"/>
              <a:t>Prior to the implementation of the Essential Programs and Service (EPS) Funding Model, traditional approaches to school funding determined education needs in terms of revenue – by taking whatever dollars are available and dividing them in such a way as to ensure there are equal education dollars behind each child.</a:t>
            </a:r>
          </a:p>
          <a:p>
            <a:endParaRPr lang="en-US" sz="2000" dirty="0"/>
          </a:p>
          <a:p>
            <a:pPr marL="342900" indent="-342900">
              <a:buFont typeface="Arial" panose="020B0604020202020204" pitchFamily="34" charset="0"/>
              <a:buChar char="•"/>
            </a:pPr>
            <a:r>
              <a:rPr lang="en-US" sz="2000" dirty="0"/>
              <a:t>In contrast, the EPS model focuses first on student outcomes (Maine’s Learning Results), and second, on the services and resources needed to achieve these outcomes.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The EPS model then defines what is adequate in terms of resources and dollars to provide the education necessary for each child to have the opportunity to achieve Maine’s Learning Results.</a:t>
            </a:r>
          </a:p>
        </p:txBody>
      </p:sp>
      <p:pic>
        <p:nvPicPr>
          <p:cNvPr id="2" name="Picture 1">
            <a:extLst>
              <a:ext uri="{FF2B5EF4-FFF2-40B4-BE49-F238E27FC236}">
                <a16:creationId xmlns:a16="http://schemas.microsoft.com/office/drawing/2014/main" id="{11F7274C-E8A4-6BEC-9E07-BC72E970FA3A}"/>
              </a:ext>
            </a:extLst>
          </p:cNvPr>
          <p:cNvPicPr>
            <a:picLocks noChangeAspect="1"/>
          </p:cNvPicPr>
          <p:nvPr/>
        </p:nvPicPr>
        <p:blipFill>
          <a:blip r:embed="rId3"/>
          <a:stretch>
            <a:fillRect/>
          </a:stretch>
        </p:blipFill>
        <p:spPr>
          <a:xfrm>
            <a:off x="8534400" y="762000"/>
            <a:ext cx="3353091" cy="4986960"/>
          </a:xfrm>
          <a:prstGeom prst="rect">
            <a:avLst/>
          </a:prstGeom>
        </p:spPr>
      </p:pic>
    </p:spTree>
    <p:extLst>
      <p:ext uri="{BB962C8B-B14F-4D97-AF65-F5344CB8AC3E}">
        <p14:creationId xmlns:p14="http://schemas.microsoft.com/office/powerpoint/2010/main" val="3588350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3791524"/>
            <a:ext cx="10515600" cy="2441575"/>
          </a:xfrm>
        </p:spPr>
        <p:txBody>
          <a:bodyPr/>
          <a:lstStyle/>
          <a:p>
            <a:r>
              <a:rPr lang="en-US" sz="1800" dirty="0"/>
              <a:t>Essential Programs &amp; Services website:</a:t>
            </a:r>
          </a:p>
          <a:p>
            <a:pPr lvl="1"/>
            <a:r>
              <a:rPr lang="en-US" sz="1600" dirty="0">
                <a:hlinkClick r:id="rId3"/>
              </a:rPr>
              <a:t>https://www.maine.gov/doe/funding/gpa/eps</a:t>
            </a:r>
            <a:endParaRPr lang="en-US" sz="1600" dirty="0"/>
          </a:p>
          <a:p>
            <a:pPr marL="457200" lvl="1" indent="0">
              <a:buNone/>
            </a:pPr>
            <a:endParaRPr lang="en-US" sz="1600" dirty="0"/>
          </a:p>
          <a:p>
            <a:r>
              <a:rPr lang="en-US" sz="1800" dirty="0"/>
              <a:t>Subsidy Printouts (ED279) for school districts:</a:t>
            </a:r>
          </a:p>
          <a:p>
            <a:pPr lvl="1"/>
            <a:r>
              <a:rPr lang="en-US" sz="1600" dirty="0">
                <a:hlinkClick r:id="rId4"/>
              </a:rPr>
              <a:t>https://neo.maine.gov/DOE/NEO/eps/public/ed279.aspx</a:t>
            </a:r>
            <a:br>
              <a:rPr lang="en-US" sz="1600" dirty="0"/>
            </a:br>
            <a:endParaRPr lang="en-US" sz="1600" dirty="0"/>
          </a:p>
          <a:p>
            <a:r>
              <a:rPr lang="en-US" sz="1800" dirty="0"/>
              <a:t>Law:  20-A MRSA Chapter 606-B:</a:t>
            </a:r>
          </a:p>
          <a:p>
            <a:pPr lvl="1"/>
            <a:r>
              <a:rPr lang="en-US" sz="1400" dirty="0">
                <a:hlinkClick r:id="rId5"/>
              </a:rPr>
              <a:t>http://www.mainelegislature.org/legis/statutes/20-A/title20-Ach606-Bsec0.html</a:t>
            </a:r>
            <a:r>
              <a:rPr lang="en-US" sz="1400" dirty="0"/>
              <a:t> </a:t>
            </a:r>
          </a:p>
        </p:txBody>
      </p:sp>
      <p:sp>
        <p:nvSpPr>
          <p:cNvPr id="4" name="Title 1">
            <a:extLst>
              <a:ext uri="{FF2B5EF4-FFF2-40B4-BE49-F238E27FC236}">
                <a16:creationId xmlns:a16="http://schemas.microsoft.com/office/drawing/2014/main" id="{E36D9BD2-B791-73C3-388F-52F7A893D47D}"/>
              </a:ext>
            </a:extLst>
          </p:cNvPr>
          <p:cNvSpPr txBox="1">
            <a:spLocks/>
          </p:cNvSpPr>
          <p:nvPr/>
        </p:nvSpPr>
        <p:spPr>
          <a:xfrm>
            <a:off x="0" y="25052"/>
            <a:ext cx="12192000" cy="579438"/>
          </a:xfrm>
          <a:prstGeom prst="rect">
            <a:avLst/>
          </a:prstGeom>
          <a:solidFill>
            <a:srgbClr val="682A2A"/>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b="1" i="0" kern="1200">
                <a:solidFill>
                  <a:schemeClr val="tx1"/>
                </a:solidFill>
                <a:latin typeface="Montserrat Bold" pitchFamily="2" charset="77"/>
                <a:ea typeface="+mj-ea"/>
                <a:cs typeface="+mj-cs"/>
              </a:defRPr>
            </a:lvl1pPr>
          </a:lstStyle>
          <a:p>
            <a:r>
              <a:rPr lang="en-US" sz="2400" dirty="0">
                <a:solidFill>
                  <a:schemeClr val="bg1"/>
                </a:solidFill>
                <a:latin typeface="Calibri" panose="020F0502020204030204" pitchFamily="34" charset="0"/>
                <a:cs typeface="Calibri" panose="020F0502020204030204" pitchFamily="34" charset="0"/>
              </a:rPr>
              <a:t>Helpful Reports and Other Resources</a:t>
            </a:r>
          </a:p>
        </p:txBody>
      </p:sp>
      <p:sp>
        <p:nvSpPr>
          <p:cNvPr id="8" name="TextBox 7">
            <a:extLst>
              <a:ext uri="{FF2B5EF4-FFF2-40B4-BE49-F238E27FC236}">
                <a16:creationId xmlns:a16="http://schemas.microsoft.com/office/drawing/2014/main" id="{F367B0C8-A143-DC0B-2861-16BE44E314C4}"/>
              </a:ext>
            </a:extLst>
          </p:cNvPr>
          <p:cNvSpPr txBox="1"/>
          <p:nvPr/>
        </p:nvSpPr>
        <p:spPr>
          <a:xfrm>
            <a:off x="914400" y="845725"/>
            <a:ext cx="6154364" cy="923330"/>
          </a:xfrm>
          <a:prstGeom prst="rect">
            <a:avLst/>
          </a:prstGeom>
          <a:noFill/>
        </p:spPr>
        <p:txBody>
          <a:bodyPr wrap="square">
            <a:spAutoFit/>
          </a:bodyPr>
          <a:lstStyle/>
          <a:p>
            <a:pPr marL="2286000"/>
            <a:r>
              <a:rPr lang="en-US" dirty="0">
                <a:hlinkClick r:id="rId6"/>
              </a:rPr>
              <a:t>https://www.maine.gov/doe/</a:t>
            </a:r>
            <a:r>
              <a:rPr lang="en-US" dirty="0"/>
              <a:t> </a:t>
            </a:r>
          </a:p>
          <a:p>
            <a:endParaRPr lang="en-US" dirty="0"/>
          </a:p>
          <a:p>
            <a:r>
              <a:rPr lang="en-US" dirty="0"/>
              <a:t>Helpful Reports - </a:t>
            </a:r>
            <a:r>
              <a:rPr lang="en-US" dirty="0">
                <a:hlinkClick r:id="rId7"/>
              </a:rPr>
              <a:t>https://www.maine.gov/doe/funding/reports</a:t>
            </a:r>
            <a:endParaRPr lang="en-US" dirty="0"/>
          </a:p>
        </p:txBody>
      </p:sp>
      <p:pic>
        <p:nvPicPr>
          <p:cNvPr id="9" name="Picture 8">
            <a:hlinkClick r:id="rId8"/>
            <a:extLst>
              <a:ext uri="{FF2B5EF4-FFF2-40B4-BE49-F238E27FC236}">
                <a16:creationId xmlns:a16="http://schemas.microsoft.com/office/drawing/2014/main" id="{BF1E8A23-9DE0-35E9-5BE8-6C349FB37D35}"/>
              </a:ext>
            </a:extLst>
          </p:cNvPr>
          <p:cNvPicPr>
            <a:picLocks noChangeAspect="1"/>
          </p:cNvPicPr>
          <p:nvPr/>
        </p:nvPicPr>
        <p:blipFill>
          <a:blip r:embed="rId9"/>
          <a:stretch>
            <a:fillRect/>
          </a:stretch>
        </p:blipFill>
        <p:spPr>
          <a:xfrm>
            <a:off x="3022088" y="1769055"/>
            <a:ext cx="1389436" cy="1624708"/>
          </a:xfrm>
          <a:prstGeom prst="rect">
            <a:avLst/>
          </a:prstGeom>
        </p:spPr>
      </p:pic>
      <p:pic>
        <p:nvPicPr>
          <p:cNvPr id="10" name="Picture 9">
            <a:hlinkClick r:id="rId10"/>
            <a:extLst>
              <a:ext uri="{FF2B5EF4-FFF2-40B4-BE49-F238E27FC236}">
                <a16:creationId xmlns:a16="http://schemas.microsoft.com/office/drawing/2014/main" id="{7EEEDADD-F2C2-F92F-E810-6713CA020C2C}"/>
              </a:ext>
            </a:extLst>
          </p:cNvPr>
          <p:cNvPicPr>
            <a:picLocks noChangeAspect="1"/>
          </p:cNvPicPr>
          <p:nvPr/>
        </p:nvPicPr>
        <p:blipFill>
          <a:blip r:embed="rId11"/>
          <a:stretch>
            <a:fillRect/>
          </a:stretch>
        </p:blipFill>
        <p:spPr>
          <a:xfrm>
            <a:off x="4648200" y="1772441"/>
            <a:ext cx="1562793" cy="1690972"/>
          </a:xfrm>
          <a:prstGeom prst="rect">
            <a:avLst/>
          </a:prstGeom>
        </p:spPr>
      </p:pic>
      <p:pic>
        <p:nvPicPr>
          <p:cNvPr id="11" name="Content Placeholder 6">
            <a:hlinkClick r:id="rId12"/>
            <a:extLst>
              <a:ext uri="{FF2B5EF4-FFF2-40B4-BE49-F238E27FC236}">
                <a16:creationId xmlns:a16="http://schemas.microsoft.com/office/drawing/2014/main" id="{3AEBC9BB-3C65-9310-2796-78FB47AA795F}"/>
              </a:ext>
            </a:extLst>
          </p:cNvPr>
          <p:cNvPicPr>
            <a:picLocks noChangeAspect="1"/>
          </p:cNvPicPr>
          <p:nvPr/>
        </p:nvPicPr>
        <p:blipFill>
          <a:blip r:embed="rId13"/>
          <a:stretch>
            <a:fillRect/>
          </a:stretch>
        </p:blipFill>
        <p:spPr>
          <a:xfrm>
            <a:off x="1447800" y="1725656"/>
            <a:ext cx="1366245" cy="1618609"/>
          </a:xfrm>
          <a:prstGeom prst="rect">
            <a:avLst/>
          </a:prstGeom>
        </p:spPr>
      </p:pic>
      <p:sp>
        <p:nvSpPr>
          <p:cNvPr id="12" name="TextBox 11">
            <a:extLst>
              <a:ext uri="{FF2B5EF4-FFF2-40B4-BE49-F238E27FC236}">
                <a16:creationId xmlns:a16="http://schemas.microsoft.com/office/drawing/2014/main" id="{7C2143BF-7317-831B-34EB-47F0E646B433}"/>
              </a:ext>
            </a:extLst>
          </p:cNvPr>
          <p:cNvSpPr txBox="1"/>
          <p:nvPr/>
        </p:nvSpPr>
        <p:spPr>
          <a:xfrm>
            <a:off x="914400" y="3368846"/>
            <a:ext cx="6154364" cy="369332"/>
          </a:xfrm>
          <a:prstGeom prst="rect">
            <a:avLst/>
          </a:prstGeom>
          <a:noFill/>
        </p:spPr>
        <p:txBody>
          <a:bodyPr wrap="square">
            <a:spAutoFit/>
          </a:bodyPr>
          <a:lstStyle/>
          <a:p>
            <a:r>
              <a:rPr lang="en-US" dirty="0"/>
              <a:t>Other Resources</a:t>
            </a:r>
          </a:p>
        </p:txBody>
      </p:sp>
      <p:pic>
        <p:nvPicPr>
          <p:cNvPr id="5" name="Picture 4">
            <a:extLst>
              <a:ext uri="{FF2B5EF4-FFF2-40B4-BE49-F238E27FC236}">
                <a16:creationId xmlns:a16="http://schemas.microsoft.com/office/drawing/2014/main" id="{97C53259-8262-61FC-744E-DB8C3894A185}"/>
              </a:ext>
            </a:extLst>
          </p:cNvPr>
          <p:cNvPicPr>
            <a:picLocks noChangeAspect="1"/>
          </p:cNvPicPr>
          <p:nvPr/>
        </p:nvPicPr>
        <p:blipFill>
          <a:blip r:embed="rId14"/>
          <a:stretch>
            <a:fillRect/>
          </a:stretch>
        </p:blipFill>
        <p:spPr>
          <a:xfrm>
            <a:off x="997975" y="673375"/>
            <a:ext cx="1897626" cy="650614"/>
          </a:xfrm>
          <a:prstGeom prst="rect">
            <a:avLst/>
          </a:prstGeom>
        </p:spPr>
      </p:pic>
    </p:spTree>
    <p:extLst>
      <p:ext uri="{BB962C8B-B14F-4D97-AF65-F5344CB8AC3E}">
        <p14:creationId xmlns:p14="http://schemas.microsoft.com/office/powerpoint/2010/main" val="1943347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538929-F1C0-457A-BDFE-60CFB5280F65}"/>
              </a:ext>
            </a:extLst>
          </p:cNvPr>
          <p:cNvPicPr>
            <a:picLocks noChangeAspect="1"/>
          </p:cNvPicPr>
          <p:nvPr/>
        </p:nvPicPr>
        <p:blipFill>
          <a:blip r:embed="rId3"/>
          <a:stretch>
            <a:fillRect/>
          </a:stretch>
        </p:blipFill>
        <p:spPr>
          <a:xfrm>
            <a:off x="380998" y="657623"/>
            <a:ext cx="11430000" cy="1323439"/>
          </a:xfrm>
          <a:prstGeom prst="rect">
            <a:avLst/>
          </a:prstGeom>
        </p:spPr>
      </p:pic>
      <p:sp>
        <p:nvSpPr>
          <p:cNvPr id="4" name="Title 1">
            <a:extLst>
              <a:ext uri="{FF2B5EF4-FFF2-40B4-BE49-F238E27FC236}">
                <a16:creationId xmlns:a16="http://schemas.microsoft.com/office/drawing/2014/main" id="{182CD053-844F-FFA1-7106-D127C80E1142}"/>
              </a:ext>
            </a:extLst>
          </p:cNvPr>
          <p:cNvSpPr>
            <a:spLocks noGrp="1"/>
          </p:cNvSpPr>
          <p:nvPr>
            <p:ph type="title"/>
          </p:nvPr>
        </p:nvSpPr>
        <p:spPr>
          <a:xfrm>
            <a:off x="0" y="1"/>
            <a:ext cx="12191999" cy="609600"/>
          </a:xfrm>
          <a:solidFill>
            <a:srgbClr val="682A2A"/>
          </a:solidFill>
          <a:ln>
            <a:solidFill>
              <a:schemeClr val="accent1">
                <a:lumMod val="50000"/>
              </a:schemeClr>
            </a:solidFill>
          </a:ln>
        </p:spPr>
        <p:txBody>
          <a:bodyPr>
            <a:normAutofit/>
          </a:bodyPr>
          <a:lstStyle/>
          <a:p>
            <a:r>
              <a:rPr lang="en-US" sz="1800" dirty="0">
                <a:solidFill>
                  <a:schemeClr val="bg1"/>
                </a:solidFill>
                <a:latin typeface="+mj-lt"/>
              </a:rPr>
              <a:t>What is the purpose of EPS?  </a:t>
            </a:r>
          </a:p>
        </p:txBody>
      </p:sp>
      <p:pic>
        <p:nvPicPr>
          <p:cNvPr id="2" name="x_Picture 3" descr="Equality vs. Equity Image:&#10;1. The apples represent the minimum level of education each child in Maine should have the opportunity to achieve.&#10;2. The boxes represent the State contribution to education at each individual SAU level.&#10;3. The people reaching for the apples represent each Town’s property fiscal capacity (ability to pay for education using local property taxes).&#10;Equality: If the state provided an equal amount of funds to each town, many towns would not be able to afford the minimum education necessary for each student.&#10;Equity: If the state provided less funding to towns with higher property fiscal capacity, they would then have the funds available to provide more to those towns with lower property fiscal capacity.  Therefore allowing for all students, no matter where they live, to have the same education opportunities for each student.&#10;">
            <a:extLst>
              <a:ext uri="{FF2B5EF4-FFF2-40B4-BE49-F238E27FC236}">
                <a16:creationId xmlns:a16="http://schemas.microsoft.com/office/drawing/2014/main" id="{E486CD8E-4EFA-7348-8329-907912B33F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2133600"/>
            <a:ext cx="4698351" cy="3748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D43F46F0-C6A6-52D3-065D-574350970D0C}"/>
              </a:ext>
            </a:extLst>
          </p:cNvPr>
          <p:cNvPicPr>
            <a:picLocks noChangeAspect="1"/>
          </p:cNvPicPr>
          <p:nvPr/>
        </p:nvPicPr>
        <p:blipFill>
          <a:blip r:embed="rId5"/>
          <a:stretch>
            <a:fillRect/>
          </a:stretch>
        </p:blipFill>
        <p:spPr>
          <a:xfrm>
            <a:off x="685800" y="2029084"/>
            <a:ext cx="4724402" cy="4471309"/>
          </a:xfrm>
          <a:prstGeom prst="rect">
            <a:avLst/>
          </a:prstGeom>
        </p:spPr>
      </p:pic>
      <p:sp>
        <p:nvSpPr>
          <p:cNvPr id="7" name="Rectangle 6">
            <a:extLst>
              <a:ext uri="{FF2B5EF4-FFF2-40B4-BE49-F238E27FC236}">
                <a16:creationId xmlns:a16="http://schemas.microsoft.com/office/drawing/2014/main" id="{68A8AFB4-7AB5-40D5-8ADF-B9E1EF0F2B86}"/>
              </a:ext>
            </a:extLst>
          </p:cNvPr>
          <p:cNvSpPr/>
          <p:nvPr/>
        </p:nvSpPr>
        <p:spPr>
          <a:xfrm>
            <a:off x="385914" y="667455"/>
            <a:ext cx="11430001" cy="1323439"/>
          </a:xfrm>
          <a:prstGeom prst="rect">
            <a:avLst/>
          </a:prstGeom>
        </p:spPr>
        <p:txBody>
          <a:bodyPr wrap="square">
            <a:spAutoFit/>
          </a:bodyPr>
          <a:lstStyle/>
          <a:p>
            <a:r>
              <a:rPr lang="en-US" sz="2000" dirty="0"/>
              <a:t>The EPS formula (per Title 20-A, </a:t>
            </a:r>
            <a:r>
              <a:rPr lang="en-US" sz="2000" dirty="0">
                <a:hlinkClick r:id="rId6"/>
              </a:rPr>
              <a:t>Chapter 606-B</a:t>
            </a:r>
            <a:r>
              <a:rPr lang="en-US" sz="2000" dirty="0"/>
              <a:t>) provides the state with a mechanism for establishing a </a:t>
            </a:r>
            <a:r>
              <a:rPr lang="en-US" sz="2000" i="1" dirty="0"/>
              <a:t>minimum </a:t>
            </a:r>
            <a:r>
              <a:rPr lang="en-US" sz="2000" dirty="0"/>
              <a:t>sufficient funding level to ensure the opportunity for all Pre-K to 12 grade level students to meet the standards and goals established in Title 20-A, </a:t>
            </a:r>
            <a:r>
              <a:rPr lang="en-US" sz="2000" dirty="0">
                <a:hlinkClick r:id="rId7"/>
              </a:rPr>
              <a:t>Chapter 222</a:t>
            </a:r>
            <a:r>
              <a:rPr lang="en-US" sz="2000" dirty="0"/>
              <a:t>; (Maine Learning Results) and an </a:t>
            </a:r>
            <a:r>
              <a:rPr lang="en-US" sz="2000" b="1" dirty="0"/>
              <a:t>equitable</a:t>
            </a:r>
            <a:r>
              <a:rPr lang="en-US" sz="2000" dirty="0"/>
              <a:t> way to </a:t>
            </a:r>
            <a:r>
              <a:rPr lang="en-US" sz="2000" i="1" dirty="0"/>
              <a:t>distribute</a:t>
            </a:r>
            <a:r>
              <a:rPr lang="en-US" sz="2000" dirty="0"/>
              <a:t> the funding responsibility between local communities and the state.</a:t>
            </a:r>
          </a:p>
        </p:txBody>
      </p:sp>
    </p:spTree>
    <p:extLst>
      <p:ext uri="{BB962C8B-B14F-4D97-AF65-F5344CB8AC3E}">
        <p14:creationId xmlns:p14="http://schemas.microsoft.com/office/powerpoint/2010/main" val="4254824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82CD053-844F-FFA1-7106-D127C80E1142}"/>
              </a:ext>
            </a:extLst>
          </p:cNvPr>
          <p:cNvSpPr>
            <a:spLocks noGrp="1"/>
          </p:cNvSpPr>
          <p:nvPr>
            <p:ph type="title"/>
          </p:nvPr>
        </p:nvSpPr>
        <p:spPr>
          <a:xfrm>
            <a:off x="0" y="19457"/>
            <a:ext cx="12180337" cy="609600"/>
          </a:xfrm>
          <a:solidFill>
            <a:srgbClr val="682A2A"/>
          </a:solidFill>
          <a:ln>
            <a:solidFill>
              <a:schemeClr val="accent1">
                <a:lumMod val="50000"/>
              </a:schemeClr>
            </a:solidFill>
          </a:ln>
        </p:spPr>
        <p:txBody>
          <a:bodyPr>
            <a:normAutofit/>
          </a:bodyPr>
          <a:lstStyle/>
          <a:p>
            <a:r>
              <a:rPr lang="en-US" sz="2900" dirty="0">
                <a:solidFill>
                  <a:schemeClr val="bg1"/>
                </a:solidFill>
                <a:latin typeface="Aptos" panose="020B0004020202020204" pitchFamily="34" charset="0"/>
              </a:rPr>
              <a:t>EPS – Why EPS?</a:t>
            </a:r>
          </a:p>
        </p:txBody>
      </p:sp>
      <p:sp>
        <p:nvSpPr>
          <p:cNvPr id="10" name="TextBox 9">
            <a:extLst>
              <a:ext uri="{FF2B5EF4-FFF2-40B4-BE49-F238E27FC236}">
                <a16:creationId xmlns:a16="http://schemas.microsoft.com/office/drawing/2014/main" id="{5320644B-C824-DF6A-0AC8-B308322A6BDD}"/>
              </a:ext>
            </a:extLst>
          </p:cNvPr>
          <p:cNvSpPr txBox="1"/>
          <p:nvPr/>
        </p:nvSpPr>
        <p:spPr>
          <a:xfrm>
            <a:off x="3200401" y="1066801"/>
            <a:ext cx="7336971" cy="461665"/>
          </a:xfrm>
          <a:prstGeom prst="rect">
            <a:avLst/>
          </a:prstGeom>
          <a:noFill/>
        </p:spPr>
        <p:txBody>
          <a:bodyPr wrap="square">
            <a:spAutoFit/>
          </a:bodyPr>
          <a:lstStyle/>
          <a:p>
            <a:pPr lvl="1"/>
            <a:r>
              <a:rPr lang="en-US" sz="2400" dirty="0">
                <a:solidFill>
                  <a:srgbClr val="274F73"/>
                </a:solidFill>
                <a:cs typeface="Calibri"/>
              </a:rPr>
              <a:t> </a:t>
            </a:r>
            <a:r>
              <a:rPr lang="en-US" sz="1900" dirty="0">
                <a:solidFill>
                  <a:srgbClr val="274F73"/>
                </a:solidFill>
                <a:cs typeface="Calibri"/>
              </a:rPr>
              <a:t> </a:t>
            </a:r>
            <a:endParaRPr lang="en-US" sz="1900" dirty="0">
              <a:solidFill>
                <a:srgbClr val="274F73"/>
              </a:solidFill>
            </a:endParaRPr>
          </a:p>
        </p:txBody>
      </p:sp>
      <p:sp>
        <p:nvSpPr>
          <p:cNvPr id="3" name="TextBox 2">
            <a:extLst>
              <a:ext uri="{FF2B5EF4-FFF2-40B4-BE49-F238E27FC236}">
                <a16:creationId xmlns:a16="http://schemas.microsoft.com/office/drawing/2014/main" id="{CD595C19-FD80-8A88-B776-4EF403C7C8EA}"/>
              </a:ext>
            </a:extLst>
          </p:cNvPr>
          <p:cNvSpPr txBox="1"/>
          <p:nvPr/>
        </p:nvSpPr>
        <p:spPr>
          <a:xfrm>
            <a:off x="1828800" y="762001"/>
            <a:ext cx="8229600" cy="5632311"/>
          </a:xfrm>
          <a:prstGeom prst="rect">
            <a:avLst/>
          </a:prstGeom>
          <a:noFill/>
        </p:spPr>
        <p:txBody>
          <a:bodyPr wrap="square">
            <a:spAutoFit/>
          </a:bodyPr>
          <a:lstStyle/>
          <a:p>
            <a:pPr marL="342900" indent="-342900">
              <a:buFont typeface="Arial" panose="020B0604020202020204" pitchFamily="34" charset="0"/>
              <a:buChar char="•"/>
            </a:pPr>
            <a:r>
              <a:rPr lang="en-US" sz="2000" dirty="0"/>
              <a:t>Essential Programs and Services (EPS) is designed to ensure that all schools have the programs and resources that are essential for all students to have an equitable opportunity to achieve Maine’s Learning Results.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The EPS model provides a basis for adequacy and greater equity in the funding of PreK-12 education because it is mostly cost driven instead of expenditure driven.</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The model is designed to respond to student needs and is based on years of research and information gleaned from high performing cost-effective school units.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To receive State subsidy, SAUs must contribute the required local amount per the EPS calculation.</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Many SAUs raise above and beyond what the State requires for the local share – that is referred to as "additional local".</a:t>
            </a:r>
          </a:p>
          <a:p>
            <a:endParaRPr lang="en-US" sz="2000" dirty="0"/>
          </a:p>
        </p:txBody>
      </p:sp>
    </p:spTree>
    <p:extLst>
      <p:ext uri="{BB962C8B-B14F-4D97-AF65-F5344CB8AC3E}">
        <p14:creationId xmlns:p14="http://schemas.microsoft.com/office/powerpoint/2010/main" val="143310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82CD053-844F-FFA1-7106-D127C80E1142}"/>
              </a:ext>
            </a:extLst>
          </p:cNvPr>
          <p:cNvSpPr>
            <a:spLocks noGrp="1"/>
          </p:cNvSpPr>
          <p:nvPr>
            <p:ph type="title"/>
          </p:nvPr>
        </p:nvSpPr>
        <p:spPr>
          <a:xfrm>
            <a:off x="0" y="0"/>
            <a:ext cx="12191999" cy="609600"/>
          </a:xfrm>
          <a:solidFill>
            <a:srgbClr val="682A2A"/>
          </a:solidFill>
          <a:ln>
            <a:solidFill>
              <a:schemeClr val="accent1">
                <a:lumMod val="50000"/>
              </a:schemeClr>
            </a:solidFill>
          </a:ln>
        </p:spPr>
        <p:txBody>
          <a:bodyPr>
            <a:normAutofit/>
          </a:bodyPr>
          <a:lstStyle/>
          <a:p>
            <a:r>
              <a:rPr lang="en-US" sz="2900" dirty="0">
                <a:solidFill>
                  <a:schemeClr val="bg1"/>
                </a:solidFill>
                <a:latin typeface="Aptos" panose="020B0004020202020204" pitchFamily="34" charset="0"/>
              </a:rPr>
              <a:t>EPS</a:t>
            </a:r>
          </a:p>
        </p:txBody>
      </p:sp>
      <p:sp>
        <p:nvSpPr>
          <p:cNvPr id="10" name="TextBox 9">
            <a:extLst>
              <a:ext uri="{FF2B5EF4-FFF2-40B4-BE49-F238E27FC236}">
                <a16:creationId xmlns:a16="http://schemas.microsoft.com/office/drawing/2014/main" id="{5320644B-C824-DF6A-0AC8-B308322A6BDD}"/>
              </a:ext>
            </a:extLst>
          </p:cNvPr>
          <p:cNvSpPr txBox="1"/>
          <p:nvPr/>
        </p:nvSpPr>
        <p:spPr>
          <a:xfrm>
            <a:off x="2590800" y="797510"/>
            <a:ext cx="8915399" cy="5262979"/>
          </a:xfrm>
          <a:prstGeom prst="rect">
            <a:avLst/>
          </a:prstGeom>
          <a:noFill/>
        </p:spPr>
        <p:txBody>
          <a:bodyPr wrap="square">
            <a:spAutoFit/>
          </a:bodyPr>
          <a:lstStyle/>
          <a:p>
            <a:pPr marL="800100" lvl="1" indent="-342900">
              <a:buFont typeface="Arial" panose="020B0604020202020204" pitchFamily="34" charset="0"/>
              <a:buChar char="•"/>
            </a:pPr>
            <a:r>
              <a:rPr lang="en-US" sz="2800" dirty="0">
                <a:solidFill>
                  <a:srgbClr val="274F73"/>
                </a:solidFill>
                <a:cs typeface="Calibri"/>
              </a:rPr>
              <a:t>An </a:t>
            </a:r>
            <a:r>
              <a:rPr lang="en-US" sz="2800" b="1" dirty="0">
                <a:solidFill>
                  <a:srgbClr val="274F73"/>
                </a:solidFill>
                <a:cs typeface="Calibri"/>
              </a:rPr>
              <a:t>adequacy </a:t>
            </a:r>
            <a:r>
              <a:rPr lang="en-US" sz="2800" dirty="0">
                <a:solidFill>
                  <a:srgbClr val="274F73"/>
                </a:solidFill>
                <a:cs typeface="Calibri"/>
              </a:rPr>
              <a:t>funding model</a:t>
            </a:r>
          </a:p>
          <a:p>
            <a:pPr marL="800100" lvl="1" indent="-342900">
              <a:buFont typeface="Arial" panose="020B0604020202020204" pitchFamily="34" charset="0"/>
              <a:buChar char="•"/>
            </a:pPr>
            <a:r>
              <a:rPr lang="en-US" sz="2800" dirty="0">
                <a:solidFill>
                  <a:srgbClr val="274F73"/>
                </a:solidFill>
                <a:cs typeface="Calibri"/>
              </a:rPr>
              <a:t>Provides funding </a:t>
            </a:r>
            <a:r>
              <a:rPr lang="en-US" sz="2800" b="1" dirty="0">
                <a:solidFill>
                  <a:srgbClr val="274F73"/>
                </a:solidFill>
                <a:cs typeface="Calibri"/>
              </a:rPr>
              <a:t>equity </a:t>
            </a:r>
            <a:r>
              <a:rPr lang="en-US" sz="2800" dirty="0">
                <a:solidFill>
                  <a:srgbClr val="274F73"/>
                </a:solidFill>
                <a:cs typeface="Calibri"/>
              </a:rPr>
              <a:t>statewide</a:t>
            </a:r>
          </a:p>
          <a:p>
            <a:pPr marL="800100" lvl="1" indent="-342900">
              <a:buFont typeface="Arial" panose="020B0604020202020204" pitchFamily="34" charset="0"/>
              <a:buChar char="•"/>
            </a:pPr>
            <a:r>
              <a:rPr lang="en-US" sz="2800" dirty="0">
                <a:solidFill>
                  <a:srgbClr val="274F73"/>
                </a:solidFill>
                <a:cs typeface="Calibri"/>
              </a:rPr>
              <a:t>Utilizes data (information) provided by each school administrative unit</a:t>
            </a:r>
          </a:p>
          <a:p>
            <a:pPr marL="800100" lvl="1" indent="-342900">
              <a:buFont typeface="Arial" panose="020B0604020202020204" pitchFamily="34" charset="0"/>
              <a:buChar char="•"/>
            </a:pPr>
            <a:r>
              <a:rPr lang="en-US" sz="2800" dirty="0">
                <a:solidFill>
                  <a:srgbClr val="274F73"/>
                </a:solidFill>
                <a:cs typeface="Calibri"/>
              </a:rPr>
              <a:t>Accounts for different school administrative unit  characteristics/demographics (student populations)     </a:t>
            </a:r>
          </a:p>
          <a:p>
            <a:pPr marL="800100" lvl="1" indent="-342900">
              <a:buFont typeface="Arial" panose="020B0604020202020204" pitchFamily="34" charset="0"/>
              <a:buChar char="•"/>
            </a:pPr>
            <a:r>
              <a:rPr lang="en-US" sz="2800" dirty="0">
                <a:solidFill>
                  <a:srgbClr val="274F73"/>
                </a:solidFill>
                <a:cs typeface="Calibri"/>
              </a:rPr>
              <a:t>Determines equitable shares between local school administrative units and the state</a:t>
            </a:r>
          </a:p>
          <a:p>
            <a:pPr marL="800100" lvl="1" indent="-342900">
              <a:buFont typeface="Arial" panose="020B0604020202020204" pitchFamily="34" charset="0"/>
              <a:buChar char="•"/>
            </a:pPr>
            <a:r>
              <a:rPr lang="en-US" sz="2800" dirty="0">
                <a:solidFill>
                  <a:srgbClr val="274F73"/>
                </a:solidFill>
                <a:cs typeface="Calibri"/>
              </a:rPr>
              <a:t>Establishes a monthly state payment schedule</a:t>
            </a:r>
          </a:p>
          <a:p>
            <a:pPr marL="800100" lvl="1" indent="-342900">
              <a:buFont typeface="Arial" panose="020B0604020202020204" pitchFamily="34" charset="0"/>
              <a:buChar char="•"/>
            </a:pPr>
            <a:r>
              <a:rPr lang="en-US" sz="2800" dirty="0">
                <a:solidFill>
                  <a:srgbClr val="274F73"/>
                </a:solidFill>
                <a:cs typeface="Calibri"/>
              </a:rPr>
              <a:t>Required by state statute to be reported out to school districts by Feb 1 of prior fiscal year </a:t>
            </a:r>
          </a:p>
          <a:p>
            <a:pPr marL="800100" lvl="1" indent="-342900">
              <a:buFont typeface="Arial" panose="020B0604020202020204" pitchFamily="34" charset="0"/>
              <a:buChar char="•"/>
            </a:pPr>
            <a:r>
              <a:rPr lang="en-US" sz="2800" dirty="0">
                <a:solidFill>
                  <a:srgbClr val="274F73"/>
                </a:solidFill>
                <a:cs typeface="Calibri"/>
              </a:rPr>
              <a:t>Reported out to school districts on </a:t>
            </a:r>
            <a:r>
              <a:rPr lang="en-US" sz="2800" b="1" dirty="0">
                <a:solidFill>
                  <a:srgbClr val="274F73"/>
                </a:solidFill>
                <a:cs typeface="Calibri"/>
              </a:rPr>
              <a:t>ED279 reports</a:t>
            </a:r>
            <a:r>
              <a:rPr lang="en-US" sz="2800" dirty="0">
                <a:solidFill>
                  <a:srgbClr val="274F73"/>
                </a:solidFill>
                <a:cs typeface="Calibri"/>
              </a:rPr>
              <a:t>  </a:t>
            </a:r>
            <a:r>
              <a:rPr lang="en-US" sz="2000" dirty="0">
                <a:solidFill>
                  <a:srgbClr val="274F73"/>
                </a:solidFill>
                <a:cs typeface="Calibri"/>
              </a:rPr>
              <a:t> </a:t>
            </a:r>
            <a:endParaRPr lang="en-US" sz="2000" dirty="0">
              <a:solidFill>
                <a:srgbClr val="274F73"/>
              </a:solidFill>
            </a:endParaRPr>
          </a:p>
        </p:txBody>
      </p:sp>
      <p:sp>
        <p:nvSpPr>
          <p:cNvPr id="13" name="Speech Bubble: Oval 12">
            <a:extLst>
              <a:ext uri="{FF2B5EF4-FFF2-40B4-BE49-F238E27FC236}">
                <a16:creationId xmlns:a16="http://schemas.microsoft.com/office/drawing/2014/main" id="{6B7DB116-E092-D388-AE36-AC2E95549508}"/>
              </a:ext>
            </a:extLst>
          </p:cNvPr>
          <p:cNvSpPr/>
          <p:nvPr/>
        </p:nvSpPr>
        <p:spPr>
          <a:xfrm>
            <a:off x="381000" y="685800"/>
            <a:ext cx="1828800" cy="1295400"/>
          </a:xfrm>
          <a:prstGeom prst="wedgeEllipseCallout">
            <a:avLst>
              <a:gd name="adj1" fmla="val 53997"/>
              <a:gd name="adj2" fmla="val 55017"/>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Ink Free" panose="03080402000500000000" pitchFamily="66" charset="0"/>
              </a:rPr>
              <a:t>What is </a:t>
            </a:r>
            <a:r>
              <a:rPr lang="en-US" sz="3600" b="1" dirty="0">
                <a:solidFill>
                  <a:schemeClr val="bg1"/>
                </a:solidFill>
                <a:latin typeface="Ink Free" panose="03080402000500000000" pitchFamily="66" charset="0"/>
              </a:rPr>
              <a:t>it?</a:t>
            </a:r>
            <a:endParaRPr lang="en-US" sz="2400" b="1" dirty="0">
              <a:solidFill>
                <a:schemeClr val="bg1"/>
              </a:solidFill>
              <a:latin typeface="Ink Free" panose="03080402000500000000" pitchFamily="66" charset="0"/>
            </a:endParaRPr>
          </a:p>
        </p:txBody>
      </p:sp>
    </p:spTree>
    <p:extLst>
      <p:ext uri="{BB962C8B-B14F-4D97-AF65-F5344CB8AC3E}">
        <p14:creationId xmlns:p14="http://schemas.microsoft.com/office/powerpoint/2010/main" val="43343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82CD053-844F-FFA1-7106-D127C80E1142}"/>
              </a:ext>
            </a:extLst>
          </p:cNvPr>
          <p:cNvSpPr>
            <a:spLocks noGrp="1"/>
          </p:cNvSpPr>
          <p:nvPr>
            <p:ph type="title"/>
          </p:nvPr>
        </p:nvSpPr>
        <p:spPr>
          <a:xfrm>
            <a:off x="0" y="1"/>
            <a:ext cx="12191999" cy="609600"/>
          </a:xfrm>
          <a:solidFill>
            <a:srgbClr val="682A2A"/>
          </a:solidFill>
          <a:ln>
            <a:solidFill>
              <a:schemeClr val="accent1">
                <a:lumMod val="50000"/>
              </a:schemeClr>
            </a:solidFill>
          </a:ln>
        </p:spPr>
        <p:txBody>
          <a:bodyPr>
            <a:normAutofit/>
          </a:bodyPr>
          <a:lstStyle/>
          <a:p>
            <a:r>
              <a:rPr lang="en-US" sz="2900" dirty="0">
                <a:solidFill>
                  <a:schemeClr val="bg1"/>
                </a:solidFill>
                <a:latin typeface="Aptos" panose="020B0004020202020204" pitchFamily="34" charset="0"/>
              </a:rPr>
              <a:t>EPS</a:t>
            </a:r>
          </a:p>
        </p:txBody>
      </p:sp>
      <p:sp>
        <p:nvSpPr>
          <p:cNvPr id="2" name="Oval 1">
            <a:extLst>
              <a:ext uri="{FF2B5EF4-FFF2-40B4-BE49-F238E27FC236}">
                <a16:creationId xmlns:a16="http://schemas.microsoft.com/office/drawing/2014/main" id="{12786C2B-B907-EA53-56C1-1E457E315B01}"/>
              </a:ext>
            </a:extLst>
          </p:cNvPr>
          <p:cNvSpPr/>
          <p:nvPr/>
        </p:nvSpPr>
        <p:spPr>
          <a:xfrm>
            <a:off x="304800" y="1752600"/>
            <a:ext cx="1266157" cy="1284515"/>
          </a:xfrm>
          <a:prstGeom prst="ellipse">
            <a:avLst/>
          </a:prstGeom>
          <a:solidFill>
            <a:srgbClr val="712321"/>
          </a:solidFill>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txBody>
          <a:bodyPr/>
          <a:lstStyle/>
          <a:p>
            <a:endParaRPr lang="en-US" sz="2000" dirty="0"/>
          </a:p>
        </p:txBody>
      </p:sp>
      <p:sp>
        <p:nvSpPr>
          <p:cNvPr id="3" name="Rectangle 2">
            <a:extLst>
              <a:ext uri="{FF2B5EF4-FFF2-40B4-BE49-F238E27FC236}">
                <a16:creationId xmlns:a16="http://schemas.microsoft.com/office/drawing/2014/main" id="{470E2574-5C6B-7570-9069-F4E06701D990}"/>
              </a:ext>
            </a:extLst>
          </p:cNvPr>
          <p:cNvSpPr/>
          <p:nvPr/>
        </p:nvSpPr>
        <p:spPr>
          <a:xfrm>
            <a:off x="636133" y="2019481"/>
            <a:ext cx="767455" cy="737627"/>
          </a:xfrm>
          <a:prstGeom prst="rect">
            <a:avLst/>
          </a:prstGeom>
          <a:blipFill rotWithShape="1">
            <a:blip r:embed="rId3"/>
            <a:srcRect/>
            <a:stretch>
              <a:fillRect/>
            </a:stretch>
          </a:blipFill>
        </p:spPr>
        <p:style>
          <a:lnRef idx="2">
            <a:schemeClr val="lt1">
              <a:alpha val="0"/>
              <a:hueOff val="0"/>
              <a:satOff val="0"/>
              <a:lumOff val="0"/>
              <a:alphaOff val="0"/>
            </a:schemeClr>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sz="2000" dirty="0"/>
          </a:p>
        </p:txBody>
      </p:sp>
      <p:grpSp>
        <p:nvGrpSpPr>
          <p:cNvPr id="5" name="Group 4">
            <a:extLst>
              <a:ext uri="{FF2B5EF4-FFF2-40B4-BE49-F238E27FC236}">
                <a16:creationId xmlns:a16="http://schemas.microsoft.com/office/drawing/2014/main" id="{F155019E-3A06-E8E3-9056-A87A172943D5}"/>
              </a:ext>
            </a:extLst>
          </p:cNvPr>
          <p:cNvGrpSpPr/>
          <p:nvPr/>
        </p:nvGrpSpPr>
        <p:grpSpPr>
          <a:xfrm>
            <a:off x="1742966" y="1829728"/>
            <a:ext cx="3257120" cy="1401393"/>
            <a:chOff x="1428319" y="949706"/>
            <a:chExt cx="2587106" cy="1158128"/>
          </a:xfrm>
        </p:grpSpPr>
        <p:sp>
          <p:nvSpPr>
            <p:cNvPr id="21" name="Rectangle 20">
              <a:extLst>
                <a:ext uri="{FF2B5EF4-FFF2-40B4-BE49-F238E27FC236}">
                  <a16:creationId xmlns:a16="http://schemas.microsoft.com/office/drawing/2014/main" id="{926206AB-79E2-DFD6-28F7-78392A0214CD}"/>
                </a:ext>
              </a:extLst>
            </p:cNvPr>
            <p:cNvSpPr/>
            <p:nvPr/>
          </p:nvSpPr>
          <p:spPr>
            <a:xfrm>
              <a:off x="1428319" y="1056826"/>
              <a:ext cx="2477376" cy="10510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sz="2000" dirty="0"/>
            </a:p>
          </p:txBody>
        </p:sp>
        <p:sp>
          <p:nvSpPr>
            <p:cNvPr id="22" name="TextBox 21">
              <a:extLst>
                <a:ext uri="{FF2B5EF4-FFF2-40B4-BE49-F238E27FC236}">
                  <a16:creationId xmlns:a16="http://schemas.microsoft.com/office/drawing/2014/main" id="{4FD48D6B-28BF-C93D-6C9C-223E6B85BF0A}"/>
                </a:ext>
              </a:extLst>
            </p:cNvPr>
            <p:cNvSpPr txBox="1"/>
            <p:nvPr/>
          </p:nvSpPr>
          <p:spPr>
            <a:xfrm>
              <a:off x="1538049" y="949706"/>
              <a:ext cx="2477376" cy="10510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defTabSz="711200">
                <a:spcBef>
                  <a:spcPct val="0"/>
                </a:spcBef>
                <a:spcAft>
                  <a:spcPct val="35000"/>
                </a:spcAft>
              </a:pPr>
              <a:r>
                <a:rPr lang="en-US" sz="2000" b="1" dirty="0"/>
                <a:t>A prescription for how funds should be spent.</a:t>
              </a:r>
            </a:p>
          </p:txBody>
        </p:sp>
      </p:grpSp>
      <p:sp>
        <p:nvSpPr>
          <p:cNvPr id="6" name="Oval 5">
            <a:extLst>
              <a:ext uri="{FF2B5EF4-FFF2-40B4-BE49-F238E27FC236}">
                <a16:creationId xmlns:a16="http://schemas.microsoft.com/office/drawing/2014/main" id="{7EE13D38-CD77-D09E-CD0B-AE4764B9DAB1}"/>
              </a:ext>
            </a:extLst>
          </p:cNvPr>
          <p:cNvSpPr/>
          <p:nvPr/>
        </p:nvSpPr>
        <p:spPr>
          <a:xfrm>
            <a:off x="5610280" y="1757940"/>
            <a:ext cx="1338774" cy="1284515"/>
          </a:xfrm>
          <a:prstGeom prst="ellipse">
            <a:avLst/>
          </a:prstGeom>
          <a:solidFill>
            <a:srgbClr val="274F73"/>
          </a:solidFill>
        </p:spPr>
        <p:style>
          <a:lnRef idx="0">
            <a:schemeClr val="lt1">
              <a:alpha val="0"/>
              <a:hueOff val="0"/>
              <a:satOff val="0"/>
              <a:lumOff val="0"/>
              <a:alphaOff val="0"/>
            </a:schemeClr>
          </a:lnRef>
          <a:fillRef idx="1">
            <a:scrgbClr r="0" g="0" b="0"/>
          </a:fillRef>
          <a:effectRef idx="0">
            <a:schemeClr val="accent3">
              <a:hueOff val="0"/>
              <a:satOff val="0"/>
              <a:lumOff val="0"/>
              <a:alphaOff val="0"/>
            </a:schemeClr>
          </a:effectRef>
          <a:fontRef idx="minor"/>
        </p:style>
        <p:txBody>
          <a:bodyPr/>
          <a:lstStyle/>
          <a:p>
            <a:endParaRPr lang="en-US" sz="2000" dirty="0"/>
          </a:p>
        </p:txBody>
      </p:sp>
      <p:sp>
        <p:nvSpPr>
          <p:cNvPr id="7" name="Rectangle 6" descr="Schoolhouse">
            <a:extLst>
              <a:ext uri="{FF2B5EF4-FFF2-40B4-BE49-F238E27FC236}">
                <a16:creationId xmlns:a16="http://schemas.microsoft.com/office/drawing/2014/main" id="{D6809144-A4DE-8FEE-11FA-4EB4200D520B}"/>
              </a:ext>
            </a:extLst>
          </p:cNvPr>
          <p:cNvSpPr/>
          <p:nvPr/>
        </p:nvSpPr>
        <p:spPr>
          <a:xfrm>
            <a:off x="5874253" y="1900304"/>
            <a:ext cx="869803" cy="836263"/>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sz="2000" dirty="0"/>
          </a:p>
        </p:txBody>
      </p:sp>
      <p:grpSp>
        <p:nvGrpSpPr>
          <p:cNvPr id="8" name="Group 7">
            <a:extLst>
              <a:ext uri="{FF2B5EF4-FFF2-40B4-BE49-F238E27FC236}">
                <a16:creationId xmlns:a16="http://schemas.microsoft.com/office/drawing/2014/main" id="{6AA4F7ED-0416-AA43-4520-1423D4EBB75D}"/>
              </a:ext>
            </a:extLst>
          </p:cNvPr>
          <p:cNvGrpSpPr/>
          <p:nvPr/>
        </p:nvGrpSpPr>
        <p:grpSpPr>
          <a:xfrm>
            <a:off x="7239000" y="1829728"/>
            <a:ext cx="3171879" cy="2356439"/>
            <a:chOff x="6009846" y="301941"/>
            <a:chExt cx="3025727" cy="1947391"/>
          </a:xfrm>
        </p:grpSpPr>
        <p:sp>
          <p:nvSpPr>
            <p:cNvPr id="19" name="Rectangle 18">
              <a:extLst>
                <a:ext uri="{FF2B5EF4-FFF2-40B4-BE49-F238E27FC236}">
                  <a16:creationId xmlns:a16="http://schemas.microsoft.com/office/drawing/2014/main" id="{56493BED-818C-844E-77B8-FA70A593EE07}"/>
                </a:ext>
              </a:extLst>
            </p:cNvPr>
            <p:cNvSpPr/>
            <p:nvPr/>
          </p:nvSpPr>
          <p:spPr>
            <a:xfrm>
              <a:off x="6558197" y="1758727"/>
              <a:ext cx="2477376" cy="49060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sz="2000" dirty="0"/>
            </a:p>
          </p:txBody>
        </p:sp>
        <p:sp>
          <p:nvSpPr>
            <p:cNvPr id="20" name="TextBox 19">
              <a:extLst>
                <a:ext uri="{FF2B5EF4-FFF2-40B4-BE49-F238E27FC236}">
                  <a16:creationId xmlns:a16="http://schemas.microsoft.com/office/drawing/2014/main" id="{264553C3-BF0D-F3EC-046F-1F67AE46EF4C}"/>
                </a:ext>
              </a:extLst>
            </p:cNvPr>
            <p:cNvSpPr txBox="1"/>
            <p:nvPr/>
          </p:nvSpPr>
          <p:spPr>
            <a:xfrm>
              <a:off x="6009846" y="301941"/>
              <a:ext cx="2853696" cy="10510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defTabSz="711200">
                <a:spcBef>
                  <a:spcPct val="0"/>
                </a:spcBef>
                <a:spcAft>
                  <a:spcPct val="35000"/>
                </a:spcAft>
              </a:pPr>
              <a:r>
                <a:rPr lang="en-US" sz="2000" b="1" dirty="0"/>
                <a:t>The decisive amount to be spent on education in a school administrative unit.</a:t>
              </a:r>
            </a:p>
          </p:txBody>
        </p:sp>
      </p:grpSp>
      <p:sp>
        <p:nvSpPr>
          <p:cNvPr id="9" name="Flowchart: Connector 8">
            <a:extLst>
              <a:ext uri="{FF2B5EF4-FFF2-40B4-BE49-F238E27FC236}">
                <a16:creationId xmlns:a16="http://schemas.microsoft.com/office/drawing/2014/main" id="{499873D1-4FCC-0110-E26F-9336F3DCC482}"/>
              </a:ext>
            </a:extLst>
          </p:cNvPr>
          <p:cNvSpPr/>
          <p:nvPr/>
        </p:nvSpPr>
        <p:spPr>
          <a:xfrm>
            <a:off x="264018" y="4291442"/>
            <a:ext cx="1347719" cy="1271759"/>
          </a:xfrm>
          <a:prstGeom prst="flowChartConnector">
            <a:avLst/>
          </a:prstGeom>
          <a:solidFill>
            <a:srgbClr val="264A2F"/>
          </a:solidFill>
        </p:spPr>
        <p:style>
          <a:lnRef idx="0">
            <a:schemeClr val="lt1">
              <a:alpha val="0"/>
              <a:hueOff val="0"/>
              <a:satOff val="0"/>
              <a:lumOff val="0"/>
              <a:alphaOff val="0"/>
            </a:schemeClr>
          </a:lnRef>
          <a:fillRef idx="1">
            <a:scrgbClr r="0" g="0" b="0"/>
          </a:fillRef>
          <a:effectRef idx="0">
            <a:schemeClr val="accent4">
              <a:hueOff val="0"/>
              <a:satOff val="0"/>
              <a:lumOff val="0"/>
              <a:alphaOff val="0"/>
            </a:schemeClr>
          </a:effectRef>
          <a:fontRef idx="minor"/>
        </p:style>
        <p:txBody>
          <a:bodyPr/>
          <a:lstStyle/>
          <a:p>
            <a:endParaRPr lang="en-US" sz="2000" dirty="0"/>
          </a:p>
        </p:txBody>
      </p:sp>
      <p:sp>
        <p:nvSpPr>
          <p:cNvPr id="10" name="Rectangle 9" descr="Dollar with solid fill">
            <a:extLst>
              <a:ext uri="{FF2B5EF4-FFF2-40B4-BE49-F238E27FC236}">
                <a16:creationId xmlns:a16="http://schemas.microsoft.com/office/drawing/2014/main" id="{62B34276-3637-7D0B-0942-11643995457A}"/>
              </a:ext>
            </a:extLst>
          </p:cNvPr>
          <p:cNvSpPr/>
          <p:nvPr/>
        </p:nvSpPr>
        <p:spPr>
          <a:xfrm>
            <a:off x="655674" y="4538594"/>
            <a:ext cx="519314" cy="681287"/>
          </a:xfrm>
          <a:prstGeom prst="rect">
            <a:avLst/>
          </a:prstGeom>
          <a:blipFill>
            <a:blip r:embed="rId6">
              <a:extLst>
                <a:ext uri="{96DAC541-7B7A-43D3-8B79-37D633B846F1}">
                  <asvg:svgBlip xmlns:asvg="http://schemas.microsoft.com/office/drawing/2016/SVG/main" r:embed="rId7"/>
                </a:ext>
              </a:extLst>
            </a:blip>
            <a:srcRect/>
            <a:stretch>
              <a:fillRect l="-12000" r="-12000"/>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sz="2000" dirty="0"/>
          </a:p>
        </p:txBody>
      </p:sp>
      <p:grpSp>
        <p:nvGrpSpPr>
          <p:cNvPr id="11" name="Group 10">
            <a:extLst>
              <a:ext uri="{FF2B5EF4-FFF2-40B4-BE49-F238E27FC236}">
                <a16:creationId xmlns:a16="http://schemas.microsoft.com/office/drawing/2014/main" id="{4E3B78E7-CCC7-0D6F-A376-CCB1FA792BE6}"/>
              </a:ext>
            </a:extLst>
          </p:cNvPr>
          <p:cNvGrpSpPr/>
          <p:nvPr/>
        </p:nvGrpSpPr>
        <p:grpSpPr>
          <a:xfrm>
            <a:off x="1881114" y="4383893"/>
            <a:ext cx="3485980" cy="1271772"/>
            <a:chOff x="1416873" y="2971634"/>
            <a:chExt cx="2768888" cy="1051008"/>
          </a:xfrm>
        </p:grpSpPr>
        <p:sp>
          <p:nvSpPr>
            <p:cNvPr id="17" name="Rectangle 16">
              <a:extLst>
                <a:ext uri="{FF2B5EF4-FFF2-40B4-BE49-F238E27FC236}">
                  <a16:creationId xmlns:a16="http://schemas.microsoft.com/office/drawing/2014/main" id="{75AC9958-4B09-4D46-3DB2-8B1AC3213464}"/>
                </a:ext>
              </a:extLst>
            </p:cNvPr>
            <p:cNvSpPr/>
            <p:nvPr/>
          </p:nvSpPr>
          <p:spPr>
            <a:xfrm>
              <a:off x="1416873" y="2971634"/>
              <a:ext cx="2768888" cy="10510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sz="2000" dirty="0"/>
            </a:p>
          </p:txBody>
        </p:sp>
        <p:sp>
          <p:nvSpPr>
            <p:cNvPr id="18" name="TextBox 17">
              <a:extLst>
                <a:ext uri="{FF2B5EF4-FFF2-40B4-BE49-F238E27FC236}">
                  <a16:creationId xmlns:a16="http://schemas.microsoft.com/office/drawing/2014/main" id="{76DD42F9-0A5F-C48E-5CDF-98CFC093693F}"/>
                </a:ext>
              </a:extLst>
            </p:cNvPr>
            <p:cNvSpPr txBox="1"/>
            <p:nvPr/>
          </p:nvSpPr>
          <p:spPr>
            <a:xfrm>
              <a:off x="1416873" y="2971634"/>
              <a:ext cx="2514589" cy="10510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defTabSz="711200">
                <a:spcBef>
                  <a:spcPct val="0"/>
                </a:spcBef>
                <a:spcAft>
                  <a:spcPct val="35000"/>
                </a:spcAft>
              </a:pPr>
              <a:r>
                <a:rPr lang="en-US" sz="2000" b="1" dirty="0"/>
                <a:t>How funds are budgeted and spent on public education is a </a:t>
              </a:r>
              <a:r>
                <a:rPr lang="en-US" sz="2000" b="1" u="sng" dirty="0">
                  <a:solidFill>
                    <a:srgbClr val="682A2A"/>
                  </a:solidFill>
                </a:rPr>
                <a:t>local decision</a:t>
              </a:r>
              <a:r>
                <a:rPr lang="en-US" sz="2000" b="1" dirty="0">
                  <a:solidFill>
                    <a:srgbClr val="682A2A"/>
                  </a:solidFill>
                </a:rPr>
                <a:t>.</a:t>
              </a:r>
            </a:p>
          </p:txBody>
        </p:sp>
      </p:grpSp>
      <p:grpSp>
        <p:nvGrpSpPr>
          <p:cNvPr id="14" name="Group 13">
            <a:extLst>
              <a:ext uri="{FF2B5EF4-FFF2-40B4-BE49-F238E27FC236}">
                <a16:creationId xmlns:a16="http://schemas.microsoft.com/office/drawing/2014/main" id="{5810C26B-85EB-39BC-CB6E-3A2AB48E82D1}"/>
              </a:ext>
            </a:extLst>
          </p:cNvPr>
          <p:cNvGrpSpPr/>
          <p:nvPr/>
        </p:nvGrpSpPr>
        <p:grpSpPr>
          <a:xfrm>
            <a:off x="7061317" y="3785425"/>
            <a:ext cx="3429033" cy="1784160"/>
            <a:chOff x="5755630" y="2876496"/>
            <a:chExt cx="2972858" cy="1474452"/>
          </a:xfrm>
        </p:grpSpPr>
        <p:sp>
          <p:nvSpPr>
            <p:cNvPr id="15" name="Rectangle 14">
              <a:extLst>
                <a:ext uri="{FF2B5EF4-FFF2-40B4-BE49-F238E27FC236}">
                  <a16:creationId xmlns:a16="http://schemas.microsoft.com/office/drawing/2014/main" id="{112194C1-B65E-820D-7675-191756B110A0}"/>
                </a:ext>
              </a:extLst>
            </p:cNvPr>
            <p:cNvSpPr/>
            <p:nvPr/>
          </p:nvSpPr>
          <p:spPr>
            <a:xfrm>
              <a:off x="5755630" y="2876496"/>
              <a:ext cx="2593564" cy="10510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sz="2000" dirty="0"/>
            </a:p>
          </p:txBody>
        </p:sp>
        <p:sp>
          <p:nvSpPr>
            <p:cNvPr id="16" name="TextBox 15">
              <a:extLst>
                <a:ext uri="{FF2B5EF4-FFF2-40B4-BE49-F238E27FC236}">
                  <a16:creationId xmlns:a16="http://schemas.microsoft.com/office/drawing/2014/main" id="{3E2C1FDA-37AA-A325-06EC-465A4A0A822B}"/>
                </a:ext>
              </a:extLst>
            </p:cNvPr>
            <p:cNvSpPr txBox="1"/>
            <p:nvPr/>
          </p:nvSpPr>
          <p:spPr>
            <a:xfrm>
              <a:off x="5904196" y="3299940"/>
              <a:ext cx="2824292" cy="10510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defTabSz="711200">
                <a:spcBef>
                  <a:spcPct val="0"/>
                </a:spcBef>
                <a:spcAft>
                  <a:spcPct val="35000"/>
                </a:spcAft>
              </a:pPr>
              <a:r>
                <a:rPr lang="en-US" sz="2000" b="1" dirty="0"/>
                <a:t>How many staff or what programs are needed in public education is a </a:t>
              </a:r>
              <a:r>
                <a:rPr lang="en-US" sz="2000" b="1" u="sng" dirty="0">
                  <a:solidFill>
                    <a:srgbClr val="682A2A"/>
                  </a:solidFill>
                </a:rPr>
                <a:t>local decision</a:t>
              </a:r>
              <a:r>
                <a:rPr lang="en-US" sz="2000" b="1" dirty="0"/>
                <a:t>.</a:t>
              </a:r>
            </a:p>
          </p:txBody>
        </p:sp>
      </p:grpSp>
      <p:sp>
        <p:nvSpPr>
          <p:cNvPr id="24" name="Speech Bubble: Oval 23">
            <a:extLst>
              <a:ext uri="{FF2B5EF4-FFF2-40B4-BE49-F238E27FC236}">
                <a16:creationId xmlns:a16="http://schemas.microsoft.com/office/drawing/2014/main" id="{8B8F3954-D94E-42BD-0731-C44002A69F0C}"/>
              </a:ext>
            </a:extLst>
          </p:cNvPr>
          <p:cNvSpPr/>
          <p:nvPr/>
        </p:nvSpPr>
        <p:spPr>
          <a:xfrm>
            <a:off x="10134600" y="716751"/>
            <a:ext cx="1674067" cy="1264449"/>
          </a:xfrm>
          <a:prstGeom prst="wedgeEllipseCallout">
            <a:avLst>
              <a:gd name="adj1" fmla="val -66003"/>
              <a:gd name="adj2" fmla="val 44914"/>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Ink Free" panose="03080402000500000000" pitchFamily="66" charset="0"/>
              </a:rPr>
              <a:t>What it is NOT…</a:t>
            </a:r>
          </a:p>
        </p:txBody>
      </p:sp>
      <p:sp>
        <p:nvSpPr>
          <p:cNvPr id="23" name="TextBox 22">
            <a:extLst>
              <a:ext uri="{FF2B5EF4-FFF2-40B4-BE49-F238E27FC236}">
                <a16:creationId xmlns:a16="http://schemas.microsoft.com/office/drawing/2014/main" id="{A947BA37-8F07-EE3B-A92F-2686B7B88361}"/>
              </a:ext>
            </a:extLst>
          </p:cNvPr>
          <p:cNvSpPr txBox="1"/>
          <p:nvPr/>
        </p:nvSpPr>
        <p:spPr>
          <a:xfrm>
            <a:off x="11430000" y="1900304"/>
            <a:ext cx="184731" cy="369332"/>
          </a:xfrm>
          <a:prstGeom prst="rect">
            <a:avLst/>
          </a:prstGeom>
          <a:noFill/>
        </p:spPr>
        <p:txBody>
          <a:bodyPr wrap="none" rtlCol="0">
            <a:spAutoFit/>
          </a:bodyPr>
          <a:lstStyle/>
          <a:p>
            <a:endParaRPr lang="en-US" dirty="0"/>
          </a:p>
        </p:txBody>
      </p:sp>
      <p:sp>
        <p:nvSpPr>
          <p:cNvPr id="25" name="Rectangle: Rounded Corners 24">
            <a:extLst>
              <a:ext uri="{FF2B5EF4-FFF2-40B4-BE49-F238E27FC236}">
                <a16:creationId xmlns:a16="http://schemas.microsoft.com/office/drawing/2014/main" id="{F63A2998-3913-80C2-FE53-BCDAD581724D}"/>
              </a:ext>
            </a:extLst>
          </p:cNvPr>
          <p:cNvSpPr/>
          <p:nvPr/>
        </p:nvSpPr>
        <p:spPr>
          <a:xfrm>
            <a:off x="4023154" y="179556"/>
            <a:ext cx="4572000" cy="299831"/>
          </a:xfrm>
          <a:prstGeom prst="round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EPS does not take away local control.</a:t>
            </a:r>
          </a:p>
        </p:txBody>
      </p:sp>
      <p:pic>
        <p:nvPicPr>
          <p:cNvPr id="32" name="Picture 31">
            <a:extLst>
              <a:ext uri="{FF2B5EF4-FFF2-40B4-BE49-F238E27FC236}">
                <a16:creationId xmlns:a16="http://schemas.microsoft.com/office/drawing/2014/main" id="{609A1FE7-9A33-1C25-4568-6EE6E8982427}"/>
              </a:ext>
            </a:extLst>
          </p:cNvPr>
          <p:cNvPicPr>
            <a:picLocks noChangeAspect="1"/>
          </p:cNvPicPr>
          <p:nvPr/>
        </p:nvPicPr>
        <p:blipFill>
          <a:blip r:embed="rId8"/>
          <a:stretch>
            <a:fillRect/>
          </a:stretch>
        </p:blipFill>
        <p:spPr>
          <a:xfrm>
            <a:off x="5722855" y="4383894"/>
            <a:ext cx="1226199" cy="1191820"/>
          </a:xfrm>
          <a:prstGeom prst="rect">
            <a:avLst/>
          </a:prstGeom>
        </p:spPr>
      </p:pic>
    </p:spTree>
    <p:extLst>
      <p:ext uri="{BB962C8B-B14F-4D97-AF65-F5344CB8AC3E}">
        <p14:creationId xmlns:p14="http://schemas.microsoft.com/office/powerpoint/2010/main" val="3513806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82CD053-844F-FFA1-7106-D127C80E1142}"/>
              </a:ext>
            </a:extLst>
          </p:cNvPr>
          <p:cNvSpPr>
            <a:spLocks noGrp="1"/>
          </p:cNvSpPr>
          <p:nvPr>
            <p:ph type="title"/>
          </p:nvPr>
        </p:nvSpPr>
        <p:spPr>
          <a:xfrm>
            <a:off x="0" y="1"/>
            <a:ext cx="12192000" cy="609600"/>
          </a:xfrm>
          <a:solidFill>
            <a:srgbClr val="682A2A"/>
          </a:solidFill>
          <a:ln>
            <a:solidFill>
              <a:schemeClr val="accent1">
                <a:lumMod val="50000"/>
              </a:schemeClr>
            </a:solidFill>
          </a:ln>
        </p:spPr>
        <p:txBody>
          <a:bodyPr>
            <a:normAutofit/>
          </a:bodyPr>
          <a:lstStyle/>
          <a:p>
            <a:r>
              <a:rPr lang="en-US" sz="1800" dirty="0">
                <a:solidFill>
                  <a:schemeClr val="bg1"/>
                </a:solidFill>
                <a:latin typeface="+mj-lt"/>
              </a:rPr>
              <a:t>How much pie is needed for the EPS formula?</a:t>
            </a:r>
          </a:p>
        </p:txBody>
      </p:sp>
      <p:sp>
        <p:nvSpPr>
          <p:cNvPr id="6" name="TextBox 5">
            <a:extLst>
              <a:ext uri="{FF2B5EF4-FFF2-40B4-BE49-F238E27FC236}">
                <a16:creationId xmlns:a16="http://schemas.microsoft.com/office/drawing/2014/main" id="{CECDA7B2-524F-A8A2-CFDC-3E2F206B7CD8}"/>
              </a:ext>
            </a:extLst>
          </p:cNvPr>
          <p:cNvSpPr txBox="1"/>
          <p:nvPr/>
        </p:nvSpPr>
        <p:spPr>
          <a:xfrm>
            <a:off x="1847850" y="1081835"/>
            <a:ext cx="8496300" cy="461665"/>
          </a:xfrm>
          <a:prstGeom prst="rect">
            <a:avLst/>
          </a:prstGeom>
          <a:noFill/>
        </p:spPr>
        <p:txBody>
          <a:bodyPr wrap="square" rtlCol="0">
            <a:spAutoFit/>
          </a:bodyPr>
          <a:lstStyle/>
          <a:p>
            <a:r>
              <a:rPr lang="en-US" sz="2400" b="1" dirty="0">
                <a:solidFill>
                  <a:srgbClr val="274F73"/>
                </a:solidFill>
              </a:rPr>
              <a:t>Total Cost of Education FY 25 EPS Calculation = $2,621,942,627</a:t>
            </a:r>
            <a:endParaRPr lang="en-US" sz="2000" b="1" dirty="0">
              <a:solidFill>
                <a:srgbClr val="274F73"/>
              </a:solidFill>
            </a:endParaRPr>
          </a:p>
        </p:txBody>
      </p:sp>
      <p:sp>
        <p:nvSpPr>
          <p:cNvPr id="8" name="TextBox 7">
            <a:extLst>
              <a:ext uri="{FF2B5EF4-FFF2-40B4-BE49-F238E27FC236}">
                <a16:creationId xmlns:a16="http://schemas.microsoft.com/office/drawing/2014/main" id="{ABE9C624-F517-597F-BC0A-2501645CD05F}"/>
              </a:ext>
            </a:extLst>
          </p:cNvPr>
          <p:cNvSpPr txBox="1"/>
          <p:nvPr/>
        </p:nvSpPr>
        <p:spPr>
          <a:xfrm>
            <a:off x="7597248" y="2294113"/>
            <a:ext cx="1775351" cy="646331"/>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Local Contribution Cap</a:t>
            </a:r>
          </a:p>
          <a:p>
            <a:pPr algn="ctr"/>
            <a:r>
              <a:rPr lang="en-US" sz="1200" b="1" dirty="0">
                <a:latin typeface="Times New Roman" panose="02020603050405020304" pitchFamily="18" charset="0"/>
                <a:cs typeface="Times New Roman" panose="02020603050405020304" pitchFamily="18" charset="0"/>
              </a:rPr>
              <a:t>(6.62 Mill Rate)</a:t>
            </a:r>
          </a:p>
          <a:p>
            <a:pPr algn="ctr"/>
            <a:r>
              <a:rPr lang="en-US" sz="1200" b="1" dirty="0">
                <a:latin typeface="Times New Roman" panose="02020603050405020304" pitchFamily="18" charset="0"/>
                <a:cs typeface="Times New Roman" panose="02020603050405020304" pitchFamily="18" charset="0"/>
              </a:rPr>
              <a:t>45% </a:t>
            </a:r>
          </a:p>
        </p:txBody>
      </p:sp>
      <p:pic>
        <p:nvPicPr>
          <p:cNvPr id="9" name="Picture 8">
            <a:extLst>
              <a:ext uri="{FF2B5EF4-FFF2-40B4-BE49-F238E27FC236}">
                <a16:creationId xmlns:a16="http://schemas.microsoft.com/office/drawing/2014/main" id="{C2AEA0AE-4803-D090-5572-56B36D7CBAEC}"/>
              </a:ext>
            </a:extLst>
          </p:cNvPr>
          <p:cNvPicPr>
            <a:picLocks noChangeAspect="1"/>
          </p:cNvPicPr>
          <p:nvPr/>
        </p:nvPicPr>
        <p:blipFill>
          <a:blip r:embed="rId3"/>
          <a:stretch>
            <a:fillRect/>
          </a:stretch>
        </p:blipFill>
        <p:spPr>
          <a:xfrm>
            <a:off x="4462840" y="1647691"/>
            <a:ext cx="3080960" cy="3173697"/>
          </a:xfrm>
          <a:prstGeom prst="rect">
            <a:avLst/>
          </a:prstGeom>
        </p:spPr>
      </p:pic>
      <p:sp>
        <p:nvSpPr>
          <p:cNvPr id="10" name="TextBox 9">
            <a:extLst>
              <a:ext uri="{FF2B5EF4-FFF2-40B4-BE49-F238E27FC236}">
                <a16:creationId xmlns:a16="http://schemas.microsoft.com/office/drawing/2014/main" id="{D3097267-361D-A8C9-C801-EEFC8C3B4816}"/>
              </a:ext>
            </a:extLst>
          </p:cNvPr>
          <p:cNvSpPr txBox="1"/>
          <p:nvPr/>
        </p:nvSpPr>
        <p:spPr>
          <a:xfrm>
            <a:off x="7329686" y="3886200"/>
            <a:ext cx="518914" cy="369332"/>
          </a:xfrm>
          <a:prstGeom prst="rect">
            <a:avLst/>
          </a:prstGeom>
          <a:solidFill>
            <a:schemeClr val="bg1"/>
          </a:solidFill>
        </p:spPr>
        <p:txBody>
          <a:bodyPr wrap="square" rtlCol="0">
            <a:spAutoFit/>
          </a:bodyPr>
          <a:lstStyle/>
          <a:p>
            <a:endParaRPr lang="en-US" dirty="0"/>
          </a:p>
        </p:txBody>
      </p:sp>
      <p:sp>
        <p:nvSpPr>
          <p:cNvPr id="12" name="TextBox 11">
            <a:extLst>
              <a:ext uri="{FF2B5EF4-FFF2-40B4-BE49-F238E27FC236}">
                <a16:creationId xmlns:a16="http://schemas.microsoft.com/office/drawing/2014/main" id="{AA6FD9F5-450F-123D-465D-DCD790431EF1}"/>
              </a:ext>
            </a:extLst>
          </p:cNvPr>
          <p:cNvSpPr txBox="1"/>
          <p:nvPr/>
        </p:nvSpPr>
        <p:spPr>
          <a:xfrm>
            <a:off x="2453749" y="3068675"/>
            <a:ext cx="1704291" cy="523220"/>
          </a:xfrm>
          <a:prstGeom prst="rect">
            <a:avLst/>
          </a:prstGeom>
          <a:noFill/>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State Contribution</a:t>
            </a:r>
          </a:p>
          <a:p>
            <a:pPr algn="ctr"/>
            <a:r>
              <a:rPr lang="en-US" sz="1400" b="1" dirty="0">
                <a:latin typeface="Times New Roman" panose="02020603050405020304" pitchFamily="18" charset="0"/>
                <a:cs typeface="Times New Roman" panose="02020603050405020304" pitchFamily="18" charset="0"/>
              </a:rPr>
              <a:t>55% </a:t>
            </a:r>
          </a:p>
        </p:txBody>
      </p:sp>
      <p:sp>
        <p:nvSpPr>
          <p:cNvPr id="15" name="TextBox 14">
            <a:extLst>
              <a:ext uri="{FF2B5EF4-FFF2-40B4-BE49-F238E27FC236}">
                <a16:creationId xmlns:a16="http://schemas.microsoft.com/office/drawing/2014/main" id="{1BB24108-8A16-6279-52FE-7C2D6F08E52D}"/>
              </a:ext>
            </a:extLst>
          </p:cNvPr>
          <p:cNvSpPr txBox="1"/>
          <p:nvPr/>
        </p:nvSpPr>
        <p:spPr>
          <a:xfrm>
            <a:off x="2286000" y="5137629"/>
            <a:ext cx="7620000" cy="840683"/>
          </a:xfrm>
          <a:prstGeom prst="rect">
            <a:avLst/>
          </a:prstGeom>
          <a:noFill/>
        </p:spPr>
        <p:txBody>
          <a:bodyPr wrap="square" rtlCol="0">
            <a:spAutoFit/>
          </a:bodyPr>
          <a:lstStyle/>
          <a:p>
            <a:r>
              <a:rPr lang="en-US" sz="2400" dirty="0"/>
              <a:t>FY 25 State Appropriation for Education = $1,442,068,445</a:t>
            </a:r>
          </a:p>
          <a:p>
            <a:r>
              <a:rPr lang="en-US" sz="2400" dirty="0"/>
              <a:t>FY 25 Local Required Contribution = $1,179,874,182</a:t>
            </a:r>
          </a:p>
        </p:txBody>
      </p:sp>
      <p:pic>
        <p:nvPicPr>
          <p:cNvPr id="2" name="Picture 1">
            <a:extLst>
              <a:ext uri="{FF2B5EF4-FFF2-40B4-BE49-F238E27FC236}">
                <a16:creationId xmlns:a16="http://schemas.microsoft.com/office/drawing/2014/main" id="{B8D09302-C128-F3DB-57F0-D8D21396BB7F}"/>
              </a:ext>
            </a:extLst>
          </p:cNvPr>
          <p:cNvPicPr>
            <a:picLocks noChangeAspect="1"/>
          </p:cNvPicPr>
          <p:nvPr/>
        </p:nvPicPr>
        <p:blipFill>
          <a:blip r:embed="rId4"/>
          <a:stretch>
            <a:fillRect/>
          </a:stretch>
        </p:blipFill>
        <p:spPr>
          <a:xfrm>
            <a:off x="228600" y="1746087"/>
            <a:ext cx="2444708" cy="2024047"/>
          </a:xfrm>
          <a:prstGeom prst="rect">
            <a:avLst/>
          </a:prstGeom>
        </p:spPr>
      </p:pic>
      <p:pic>
        <p:nvPicPr>
          <p:cNvPr id="3" name="Picture 2">
            <a:extLst>
              <a:ext uri="{FF2B5EF4-FFF2-40B4-BE49-F238E27FC236}">
                <a16:creationId xmlns:a16="http://schemas.microsoft.com/office/drawing/2014/main" id="{3DD279D9-7843-E6D3-4292-53D5CD7D6C8C}"/>
              </a:ext>
            </a:extLst>
          </p:cNvPr>
          <p:cNvPicPr>
            <a:picLocks noChangeAspect="1"/>
          </p:cNvPicPr>
          <p:nvPr/>
        </p:nvPicPr>
        <p:blipFill>
          <a:blip r:embed="rId5"/>
          <a:stretch>
            <a:fillRect/>
          </a:stretch>
        </p:blipFill>
        <p:spPr>
          <a:xfrm>
            <a:off x="457200" y="2032895"/>
            <a:ext cx="2091109" cy="1396105"/>
          </a:xfrm>
          <a:prstGeom prst="rect">
            <a:avLst/>
          </a:prstGeom>
        </p:spPr>
      </p:pic>
    </p:spTree>
    <p:extLst>
      <p:ext uri="{BB962C8B-B14F-4D97-AF65-F5344CB8AC3E}">
        <p14:creationId xmlns:p14="http://schemas.microsoft.com/office/powerpoint/2010/main" val="3294416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0E005-D10B-B366-ACBC-01B210A61DBE}"/>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29E72F87-585C-3998-3410-61509444C990}"/>
              </a:ext>
            </a:extLst>
          </p:cNvPr>
          <p:cNvSpPr>
            <a:spLocks noGrp="1"/>
          </p:cNvSpPr>
          <p:nvPr>
            <p:ph type="title"/>
          </p:nvPr>
        </p:nvSpPr>
        <p:spPr>
          <a:xfrm>
            <a:off x="0" y="1"/>
            <a:ext cx="12192000" cy="609600"/>
          </a:xfrm>
          <a:solidFill>
            <a:srgbClr val="682A2A"/>
          </a:solidFill>
          <a:ln>
            <a:solidFill>
              <a:schemeClr val="accent1">
                <a:lumMod val="50000"/>
              </a:schemeClr>
            </a:solidFill>
          </a:ln>
        </p:spPr>
        <p:txBody>
          <a:bodyPr>
            <a:normAutofit/>
          </a:bodyPr>
          <a:lstStyle/>
          <a:p>
            <a:r>
              <a:rPr lang="en-US" sz="1800" dirty="0">
                <a:solidFill>
                  <a:schemeClr val="bg1"/>
                </a:solidFill>
                <a:latin typeface="+mj-lt"/>
              </a:rPr>
              <a:t>How much pie is needed for the EPS formula?</a:t>
            </a:r>
          </a:p>
        </p:txBody>
      </p:sp>
      <p:sp>
        <p:nvSpPr>
          <p:cNvPr id="6" name="TextBox 5">
            <a:extLst>
              <a:ext uri="{FF2B5EF4-FFF2-40B4-BE49-F238E27FC236}">
                <a16:creationId xmlns:a16="http://schemas.microsoft.com/office/drawing/2014/main" id="{A376204B-B1CB-A2AD-5E65-13E0E62E9803}"/>
              </a:ext>
            </a:extLst>
          </p:cNvPr>
          <p:cNvSpPr txBox="1"/>
          <p:nvPr/>
        </p:nvSpPr>
        <p:spPr>
          <a:xfrm>
            <a:off x="1847850" y="1081835"/>
            <a:ext cx="8496300" cy="461665"/>
          </a:xfrm>
          <a:prstGeom prst="rect">
            <a:avLst/>
          </a:prstGeom>
          <a:noFill/>
        </p:spPr>
        <p:txBody>
          <a:bodyPr wrap="square" rtlCol="0">
            <a:spAutoFit/>
          </a:bodyPr>
          <a:lstStyle/>
          <a:p>
            <a:r>
              <a:rPr lang="en-US" sz="2400" b="1" dirty="0">
                <a:solidFill>
                  <a:srgbClr val="274F73"/>
                </a:solidFill>
              </a:rPr>
              <a:t>Total Cost of Education FY 26 EPS Calculation = $2,738,246,642</a:t>
            </a:r>
            <a:endParaRPr lang="en-US" sz="2000" b="1" dirty="0">
              <a:solidFill>
                <a:srgbClr val="274F73"/>
              </a:solidFill>
            </a:endParaRPr>
          </a:p>
        </p:txBody>
      </p:sp>
      <p:sp>
        <p:nvSpPr>
          <p:cNvPr id="8" name="TextBox 7">
            <a:extLst>
              <a:ext uri="{FF2B5EF4-FFF2-40B4-BE49-F238E27FC236}">
                <a16:creationId xmlns:a16="http://schemas.microsoft.com/office/drawing/2014/main" id="{2C95F3F9-6F23-F375-7128-24A2CADB99F4}"/>
              </a:ext>
            </a:extLst>
          </p:cNvPr>
          <p:cNvSpPr txBox="1"/>
          <p:nvPr/>
        </p:nvSpPr>
        <p:spPr>
          <a:xfrm>
            <a:off x="7597248" y="2294113"/>
            <a:ext cx="1775351" cy="646331"/>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Local Contribution Cap</a:t>
            </a:r>
          </a:p>
          <a:p>
            <a:pPr algn="ctr"/>
            <a:r>
              <a:rPr lang="en-US" sz="1200" b="1" dirty="0">
                <a:latin typeface="Times New Roman" panose="02020603050405020304" pitchFamily="18" charset="0"/>
                <a:cs typeface="Times New Roman" panose="02020603050405020304" pitchFamily="18" charset="0"/>
              </a:rPr>
              <a:t>(6.10 Mill Rate)</a:t>
            </a:r>
          </a:p>
          <a:p>
            <a:pPr algn="ctr"/>
            <a:r>
              <a:rPr lang="en-US" sz="1200" b="1" dirty="0">
                <a:latin typeface="Times New Roman" panose="02020603050405020304" pitchFamily="18" charset="0"/>
                <a:cs typeface="Times New Roman" panose="02020603050405020304" pitchFamily="18" charset="0"/>
              </a:rPr>
              <a:t>45% </a:t>
            </a:r>
          </a:p>
        </p:txBody>
      </p:sp>
      <p:pic>
        <p:nvPicPr>
          <p:cNvPr id="9" name="Picture 8">
            <a:extLst>
              <a:ext uri="{FF2B5EF4-FFF2-40B4-BE49-F238E27FC236}">
                <a16:creationId xmlns:a16="http://schemas.microsoft.com/office/drawing/2014/main" id="{4E9F148A-AAB6-E8D9-90AF-E7B3A70DEB68}"/>
              </a:ext>
            </a:extLst>
          </p:cNvPr>
          <p:cNvPicPr>
            <a:picLocks noChangeAspect="1"/>
          </p:cNvPicPr>
          <p:nvPr/>
        </p:nvPicPr>
        <p:blipFill>
          <a:blip r:embed="rId3"/>
          <a:stretch>
            <a:fillRect/>
          </a:stretch>
        </p:blipFill>
        <p:spPr>
          <a:xfrm>
            <a:off x="4335074" y="1647691"/>
            <a:ext cx="3262174" cy="3360366"/>
          </a:xfrm>
          <a:prstGeom prst="rect">
            <a:avLst/>
          </a:prstGeom>
        </p:spPr>
      </p:pic>
      <p:sp>
        <p:nvSpPr>
          <p:cNvPr id="10" name="TextBox 9">
            <a:extLst>
              <a:ext uri="{FF2B5EF4-FFF2-40B4-BE49-F238E27FC236}">
                <a16:creationId xmlns:a16="http://schemas.microsoft.com/office/drawing/2014/main" id="{B2087750-0283-D728-0287-4158E4FFD308}"/>
              </a:ext>
            </a:extLst>
          </p:cNvPr>
          <p:cNvSpPr txBox="1"/>
          <p:nvPr/>
        </p:nvSpPr>
        <p:spPr>
          <a:xfrm>
            <a:off x="7329686" y="3886200"/>
            <a:ext cx="518914" cy="369332"/>
          </a:xfrm>
          <a:prstGeom prst="rect">
            <a:avLst/>
          </a:prstGeom>
          <a:solidFill>
            <a:schemeClr val="bg1"/>
          </a:solidFill>
        </p:spPr>
        <p:txBody>
          <a:bodyPr wrap="square" rtlCol="0">
            <a:spAutoFit/>
          </a:bodyPr>
          <a:lstStyle/>
          <a:p>
            <a:endParaRPr lang="en-US" dirty="0"/>
          </a:p>
        </p:txBody>
      </p:sp>
      <p:sp>
        <p:nvSpPr>
          <p:cNvPr id="12" name="TextBox 11">
            <a:extLst>
              <a:ext uri="{FF2B5EF4-FFF2-40B4-BE49-F238E27FC236}">
                <a16:creationId xmlns:a16="http://schemas.microsoft.com/office/drawing/2014/main" id="{34061719-3427-4315-1BB9-4DD01CDDC145}"/>
              </a:ext>
            </a:extLst>
          </p:cNvPr>
          <p:cNvSpPr txBox="1"/>
          <p:nvPr/>
        </p:nvSpPr>
        <p:spPr>
          <a:xfrm>
            <a:off x="2453749" y="3068675"/>
            <a:ext cx="1704291" cy="523220"/>
          </a:xfrm>
          <a:prstGeom prst="rect">
            <a:avLst/>
          </a:prstGeom>
          <a:noFill/>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State Contribution</a:t>
            </a:r>
          </a:p>
          <a:p>
            <a:pPr algn="ctr"/>
            <a:r>
              <a:rPr lang="en-US" sz="1400" b="1" dirty="0">
                <a:latin typeface="Times New Roman" panose="02020603050405020304" pitchFamily="18" charset="0"/>
                <a:cs typeface="Times New Roman" panose="02020603050405020304" pitchFamily="18" charset="0"/>
              </a:rPr>
              <a:t>55% </a:t>
            </a:r>
          </a:p>
        </p:txBody>
      </p:sp>
      <p:sp>
        <p:nvSpPr>
          <p:cNvPr id="15" name="TextBox 14">
            <a:extLst>
              <a:ext uri="{FF2B5EF4-FFF2-40B4-BE49-F238E27FC236}">
                <a16:creationId xmlns:a16="http://schemas.microsoft.com/office/drawing/2014/main" id="{2533AE41-3904-370D-7D59-BC82C4306A89}"/>
              </a:ext>
            </a:extLst>
          </p:cNvPr>
          <p:cNvSpPr txBox="1"/>
          <p:nvPr/>
        </p:nvSpPr>
        <p:spPr>
          <a:xfrm>
            <a:off x="2286000" y="5137629"/>
            <a:ext cx="7620000" cy="840683"/>
          </a:xfrm>
          <a:prstGeom prst="rect">
            <a:avLst/>
          </a:prstGeom>
          <a:noFill/>
        </p:spPr>
        <p:txBody>
          <a:bodyPr wrap="square" rtlCol="0">
            <a:spAutoFit/>
          </a:bodyPr>
          <a:lstStyle/>
          <a:p>
            <a:r>
              <a:rPr lang="en-US" sz="2400" dirty="0"/>
              <a:t>FY 26 State Appropriation for Education = $1,506,035,654</a:t>
            </a:r>
          </a:p>
          <a:p>
            <a:r>
              <a:rPr lang="en-US" sz="2400" dirty="0"/>
              <a:t>FY 26 Local Required Contribution = $1,232,210,988</a:t>
            </a:r>
          </a:p>
        </p:txBody>
      </p:sp>
      <p:pic>
        <p:nvPicPr>
          <p:cNvPr id="2" name="Picture 1">
            <a:extLst>
              <a:ext uri="{FF2B5EF4-FFF2-40B4-BE49-F238E27FC236}">
                <a16:creationId xmlns:a16="http://schemas.microsoft.com/office/drawing/2014/main" id="{2E29E379-3A53-2934-8C73-A415A771F24E}"/>
              </a:ext>
            </a:extLst>
          </p:cNvPr>
          <p:cNvPicPr>
            <a:picLocks noChangeAspect="1"/>
          </p:cNvPicPr>
          <p:nvPr/>
        </p:nvPicPr>
        <p:blipFill>
          <a:blip r:embed="rId4"/>
          <a:stretch>
            <a:fillRect/>
          </a:stretch>
        </p:blipFill>
        <p:spPr>
          <a:xfrm>
            <a:off x="228600" y="1746087"/>
            <a:ext cx="2444708" cy="2024047"/>
          </a:xfrm>
          <a:prstGeom prst="rect">
            <a:avLst/>
          </a:prstGeom>
        </p:spPr>
      </p:pic>
      <p:pic>
        <p:nvPicPr>
          <p:cNvPr id="3" name="Picture 2">
            <a:extLst>
              <a:ext uri="{FF2B5EF4-FFF2-40B4-BE49-F238E27FC236}">
                <a16:creationId xmlns:a16="http://schemas.microsoft.com/office/drawing/2014/main" id="{78BAFAF2-3923-8406-BADD-B2560ED3E7F8}"/>
              </a:ext>
            </a:extLst>
          </p:cNvPr>
          <p:cNvPicPr>
            <a:picLocks noChangeAspect="1"/>
          </p:cNvPicPr>
          <p:nvPr/>
        </p:nvPicPr>
        <p:blipFill>
          <a:blip r:embed="rId5"/>
          <a:stretch>
            <a:fillRect/>
          </a:stretch>
        </p:blipFill>
        <p:spPr>
          <a:xfrm>
            <a:off x="457200" y="2032895"/>
            <a:ext cx="2091109" cy="1396105"/>
          </a:xfrm>
          <a:prstGeom prst="rect">
            <a:avLst/>
          </a:prstGeom>
        </p:spPr>
      </p:pic>
    </p:spTree>
    <p:extLst>
      <p:ext uri="{BB962C8B-B14F-4D97-AF65-F5344CB8AC3E}">
        <p14:creationId xmlns:p14="http://schemas.microsoft.com/office/powerpoint/2010/main" val="3973259390"/>
      </p:ext>
    </p:extLst>
  </p:cSld>
  <p:clrMapOvr>
    <a:masterClrMapping/>
  </p:clrMapOvr>
</p:sld>
</file>

<file path=ppt/theme/theme1.xml><?xml version="1.0" encoding="utf-8"?>
<a:theme xmlns:a="http://schemas.openxmlformats.org/drawingml/2006/main" name="MDOETheme">
  <a:themeElements>
    <a:clrScheme name="Univeristy Education">
      <a:dk1>
        <a:sysClr val="windowText" lastClr="000000"/>
      </a:dk1>
      <a:lt1>
        <a:sysClr val="window" lastClr="FFFFFF"/>
      </a:lt1>
      <a:dk2>
        <a:srgbClr val="3F3F3F"/>
      </a:dk2>
      <a:lt2>
        <a:srgbClr val="E7E6E6"/>
      </a:lt2>
      <a:accent1>
        <a:srgbClr val="2F5496"/>
      </a:accent1>
      <a:accent2>
        <a:srgbClr val="FFC000"/>
      </a:accent2>
      <a:accent3>
        <a:srgbClr val="A5A5A5"/>
      </a:accent3>
      <a:accent4>
        <a:srgbClr val="D8D8D8"/>
      </a:accent4>
      <a:accent5>
        <a:srgbClr val="FFFFFF"/>
      </a:accent5>
      <a:accent6>
        <a:srgbClr val="7F7F7F"/>
      </a:accent6>
      <a:hlink>
        <a:srgbClr val="0563C1"/>
      </a:hlink>
      <a:folHlink>
        <a:srgbClr val="954F72"/>
      </a:folHlink>
    </a:clrScheme>
    <a:fontScheme name="Custom 2">
      <a:majorFont>
        <a:latin typeface="Montserrat"/>
        <a:ea typeface=""/>
        <a:cs typeface=""/>
      </a:majorFont>
      <a:minorFont>
        <a:latin typeface="Calibri"/>
        <a:ea typeface=""/>
        <a:cs typeface=""/>
      </a:minorFont>
    </a:fontScheme>
    <a:fmtScheme name="Glow Edg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OETheme" id="{48A1DFF0-FC60-4823-A6F3-146CE515FDEE}" vid="{37EC0B27-F999-411B-AAAA-A1B37A0658A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99A4039A44494392F3C6644174EFD4" ma:contentTypeVersion="17" ma:contentTypeDescription="Create a new document." ma:contentTypeScope="" ma:versionID="4c70364f81099f1f955b8d54a5564545">
  <xsd:schema xmlns:xsd="http://www.w3.org/2001/XMLSchema" xmlns:xs="http://www.w3.org/2001/XMLSchema" xmlns:p="http://schemas.microsoft.com/office/2006/metadata/properties" xmlns:ns2="d88a5585-8329-475e-b2d5-3ecaed923975" xmlns:ns3="8e4d829d-fbfb-4b2f-b3ff-512c8664d3e8" targetNamespace="http://schemas.microsoft.com/office/2006/metadata/properties" ma:root="true" ma:fieldsID="27700258b162cd936c08902e4b68cde6" ns2:_="" ns3:_="">
    <xsd:import namespace="d88a5585-8329-475e-b2d5-3ecaed923975"/>
    <xsd:import namespace="8e4d829d-fbfb-4b2f-b3ff-512c8664d3e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Not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ie8f5300a76e4615ac8677561665fe8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8a5585-8329-475e-b2d5-3ecaed9239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Notes" ma:index="14" nillable="true" ma:displayName="Notes" ma:format="Dropdown" ma:internalName="Notes">
      <xsd:simpleType>
        <xsd:restriction base="dms:Text">
          <xsd:maxLength value="255"/>
        </xsd:restrictio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8e407dca-7e10-41d8-9780-494ed3966f68"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ie8f5300a76e4615ac8677561665fe8e" ma:index="24" nillable="true" ma:taxonomy="true" ma:internalName="ie8f5300a76e4615ac8677561665fe8e" ma:taxonomyFieldName="Metadata" ma:displayName="Metadata" ma:default="" ma:fieldId="{2e8f5300-a76e-4615-ac86-77561665fe8e}" ma:sspId="8e407dca-7e10-41d8-9780-494ed3966f68" ma:termSetId="548a93fa-6488-4950-9383-a5b0d998091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e4d829d-fbfb-4b2f-b3ff-512c8664d3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01382a6-fd2a-4255-8c6f-25838e23e578}" ma:internalName="TaxCatchAll" ma:showField="CatchAllData" ma:web="8e4d829d-fbfb-4b2f-b3ff-512c8664d3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e4d829d-fbfb-4b2f-b3ff-512c8664d3e8" xsi:nil="true"/>
    <Notes xmlns="d88a5585-8329-475e-b2d5-3ecaed923975" xsi:nil="true"/>
    <ie8f5300a76e4615ac8677561665fe8e xmlns="d88a5585-8329-475e-b2d5-3ecaed923975">
      <Terms xmlns="http://schemas.microsoft.com/office/infopath/2007/PartnerControls"/>
    </ie8f5300a76e4615ac8677561665fe8e>
    <lcf76f155ced4ddcb4097134ff3c332f xmlns="d88a5585-8329-475e-b2d5-3ecaed92397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D4355D7-591C-4B1C-AB89-34EEEE44A358}"/>
</file>

<file path=customXml/itemProps2.xml><?xml version="1.0" encoding="utf-8"?>
<ds:datastoreItem xmlns:ds="http://schemas.openxmlformats.org/officeDocument/2006/customXml" ds:itemID="{8ECACFBF-06AF-4856-918C-BBD2F56FDAF7}"/>
</file>

<file path=customXml/itemProps3.xml><?xml version="1.0" encoding="utf-8"?>
<ds:datastoreItem xmlns:ds="http://schemas.openxmlformats.org/officeDocument/2006/customXml" ds:itemID="{C2834E05-0AC2-4F15-BC06-58591EBF86BB}"/>
</file>

<file path=docProps/app.xml><?xml version="1.0" encoding="utf-8"?>
<Properties xmlns="http://schemas.openxmlformats.org/officeDocument/2006/extended-properties" xmlns:vt="http://schemas.openxmlformats.org/officeDocument/2006/docPropsVTypes">
  <Template>MDOETheme</Template>
  <TotalTime>11652</TotalTime>
  <Words>3176</Words>
  <Application>Microsoft Office PowerPoint</Application>
  <PresentationFormat>Widescreen</PresentationFormat>
  <Paragraphs>309</Paragraphs>
  <Slides>30</Slides>
  <Notes>30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Aptos</vt:lpstr>
      <vt:lpstr>Arial</vt:lpstr>
      <vt:lpstr>Calibri</vt:lpstr>
      <vt:lpstr>Calibri Regular</vt:lpstr>
      <vt:lpstr>Courier New</vt:lpstr>
      <vt:lpstr>Ink Free</vt:lpstr>
      <vt:lpstr>Montserrat Bold</vt:lpstr>
      <vt:lpstr>Times New Roman</vt:lpstr>
      <vt:lpstr>Wingdings</vt:lpstr>
      <vt:lpstr>MDOETheme</vt:lpstr>
      <vt:lpstr> </vt:lpstr>
      <vt:lpstr>Why EPS? – the Essential Program and Services Funding Act</vt:lpstr>
      <vt:lpstr>EPS – Why EPS?</vt:lpstr>
      <vt:lpstr>What is the purpose of EPS?  </vt:lpstr>
      <vt:lpstr>EPS – Why EPS?</vt:lpstr>
      <vt:lpstr>EPS</vt:lpstr>
      <vt:lpstr>EPS</vt:lpstr>
      <vt:lpstr>How much pie is needed for the EPS formula?</vt:lpstr>
      <vt:lpstr>How much pie is needed for the EPS formula?</vt:lpstr>
      <vt:lpstr>What data is used in the EPS formula? </vt:lpstr>
      <vt:lpstr>What is the ED279 Report?</vt:lpstr>
      <vt:lpstr>How do I access the ED 279 reports?</vt:lpstr>
      <vt:lpstr>How is EPS calculated? – the Magic 8 Ball Once we have the data and know the size of the pie… the magic begins.</vt:lpstr>
      <vt:lpstr>EPS – ED279 Section 1A &amp; 1B – Students and Staff</vt:lpstr>
      <vt:lpstr>ED 279 Section 1: Computation of EPS Rates </vt:lpstr>
      <vt:lpstr>ED 279 Section 1C, 1D &amp; 1E – Benefits, Other Support &amp; Adjustments</vt:lpstr>
      <vt:lpstr>ED 279 Section 2: Operating Cost Allocation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State of Maine, DAFS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State of Maine</dc:creator>
  <cp:lastModifiedBy>Gravelle, Paula B</cp:lastModifiedBy>
  <cp:revision>138</cp:revision>
  <cp:lastPrinted>2024-09-16T13:02:18Z</cp:lastPrinted>
  <dcterms:created xsi:type="dcterms:W3CDTF">2012-04-12T18:16:38Z</dcterms:created>
  <dcterms:modified xsi:type="dcterms:W3CDTF">2025-08-04T17:53:38Z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0x010100E199A4039A44494392F3C6644174EFD4</vt:lpwstr>
  </property>
</Properties>
</file>