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Lst>
  <p:notesMasterIdLst>
    <p:notesMasterId r:id="rId6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Lst>
  <p:sldSz cx="9144000" cy="5143500" type="screen16x9"/>
  <p:notesSz cx="6858000" cy="9144000"/>
  <p:embeddedFontLst>
    <p:embeddedFont>
      <p:font typeface="Calibri" panose="020F0502020204030204" pitchFamily="34" charset="0"/>
      <p:regular r:id="rId63"/>
      <p:bold r:id="rId64"/>
      <p:italic r:id="rId65"/>
      <p:boldItalic r:id="rId66"/>
    </p:embeddedFont>
    <p:embeddedFont>
      <p:font typeface="Merriweather" panose="00000500000000000000" pitchFamily="2" charset="0"/>
      <p:regular r:id="rId67"/>
      <p:bold r:id="rId68"/>
      <p:italic r:id="rId69"/>
      <p:boldItalic r:id="rId70"/>
    </p:embeddedFont>
    <p:embeddedFont>
      <p:font typeface="Open Sans" panose="020B0606030504020204" pitchFamily="34" charset="0"/>
      <p:regular r:id="rId71"/>
      <p:bold r:id="rId72"/>
      <p:italic r:id="rId73"/>
      <p:boldItalic r:id="rId74"/>
    </p:embeddedFont>
    <p:embeddedFont>
      <p:font typeface="Oswald" panose="00000500000000000000" pitchFamily="2" charset="0"/>
      <p:regular r:id="rId75"/>
      <p:bold r:id="rId76"/>
    </p:embeddedFont>
    <p:embeddedFont>
      <p:font typeface="Playfair Display" panose="00000500000000000000" pitchFamily="2" charset="0"/>
      <p:regular r:id="rId77"/>
      <p:bold r:id="rId78"/>
      <p:italic r:id="rId79"/>
      <p:boldItalic r:id="rId80"/>
    </p:embeddedFont>
    <p:embeddedFont>
      <p:font typeface="PT Sans Narrow" panose="020B0506020203020204" pitchFamily="34" charset="0"/>
      <p:regular r:id="rId81"/>
      <p:bold r:id="rId82"/>
    </p:embeddedFont>
    <p:embeddedFont>
      <p:font typeface="Roboto" panose="02000000000000000000" pitchFamily="2" charset="0"/>
      <p:regular r:id="rId83"/>
      <p:bold r:id="rId84"/>
      <p:italic r:id="rId85"/>
      <p:boldItalic r:id="rId86"/>
    </p:embeddedFont>
    <p:embeddedFont>
      <p:font typeface="Times" panose="02020603050405020304" pitchFamily="18" charset="0"/>
      <p:regular r:id="rId87"/>
      <p:bold r:id="rId88"/>
      <p:italic r:id="rId89"/>
      <p:boldItalic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44" y="1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font" Target="fonts/font22.fntdata"/><Relationship Id="rId89" Type="http://schemas.openxmlformats.org/officeDocument/2006/relationships/font" Target="fonts/font27.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 Target="slides/slide3.xml"/><Relationship Id="rId90" Type="http://schemas.openxmlformats.org/officeDocument/2006/relationships/font" Target="fonts/font28.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font" Target="fonts/font2.fntdata"/><Relationship Id="rId69"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0.fntdata"/><Relationship Id="rId80" Type="http://schemas.openxmlformats.org/officeDocument/2006/relationships/font" Target="fonts/font18.fntdata"/><Relationship Id="rId85" Type="http://schemas.openxmlformats.org/officeDocument/2006/relationships/font" Target="fonts/font23.fntdata"/><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font" Target="fonts/font21.fntdata"/><Relationship Id="rId88" Type="http://schemas.openxmlformats.org/officeDocument/2006/relationships/font" Target="fonts/font26.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font" Target="fonts/font24.fntdata"/><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4.fntdata"/><Relationship Id="rId7" Type="http://schemas.openxmlformats.org/officeDocument/2006/relationships/slide" Target="slides/slide5.xml"/><Relationship Id="rId71" Type="http://schemas.openxmlformats.org/officeDocument/2006/relationships/font" Target="fonts/font9.fntdata"/><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4.fntdata"/><Relationship Id="rId87" Type="http://schemas.openxmlformats.org/officeDocument/2006/relationships/font" Target="fonts/font25.fntdata"/><Relationship Id="rId61" Type="http://schemas.openxmlformats.org/officeDocument/2006/relationships/slide" Target="slides/slide59.xml"/><Relationship Id="rId82" Type="http://schemas.openxmlformats.org/officeDocument/2006/relationships/font" Target="fonts/font20.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docs.google.com/forms/d/e/1FAIpQLSdVPmBwHhG4jOBQzhk7ooY1DSLX1sTqoDkykStBXjvEcxownw/viewform?usp=sf_link"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5441635e22_0_4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5441635e22_0_4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5418e8da94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5418e8da94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The supportive process between caring adults and children, youth, or young adults that fosters self-regulation development is called “co-regulation.” This term began as a description of adult support for infants, but is now used to describe an interactive process of regulatory support that can occur within the context of caring relationships across the lifespan.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5441635e22_0_3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25441635e22_0_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5441635e22_0_1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5441635e22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5441635e22_0_5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25441635e22_0_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Calibri"/>
                <a:ea typeface="Calibri"/>
                <a:cs typeface="Calibri"/>
                <a:sym typeface="Calibri"/>
              </a:rPr>
              <a:t>For the purpose of this study, I draw on descriptions of picture books by Nodelman (2008) and Spence, (2000); books with simple texts and rich images on most pages that add complexity to the story, or stories, being told.  These are texts designed to be read communally with font large enough so that the books can be held in a lap, and read with ease or read with images large enough to share with a small group.  Picture books, in this study, are identified by their format and not by their content.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546bdfd0be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2546bdfd0be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5441635e22_0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5441635e22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5418e8da94_0_3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5418e8da94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5441635e22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5441635e22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5441635e22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25441635e22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5441635e22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5441635e22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5441635e22_0_4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5441635e22_0_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546bdfd0be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546bdfd0be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5441635e22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5441635e22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5418e8da9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25418e8da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do you notice and what do you wonder?</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5418e8da94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5418e8da9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you notice? Again.  Now - about yourself and the noticing?</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5441635e22_0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25441635e22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800" b="1">
                <a:solidFill>
                  <a:schemeClr val="dk1"/>
                </a:solidFill>
                <a:latin typeface="Playfair Display"/>
                <a:ea typeface="Playfair Display"/>
                <a:cs typeface="Playfair Display"/>
                <a:sym typeface="Playfair Display"/>
              </a:rPr>
              <a:t>Thinking &amp; Talking Prompts</a:t>
            </a:r>
            <a:endParaRPr sz="800">
              <a:solidFill>
                <a:schemeClr val="dk1"/>
              </a:solidFill>
              <a:latin typeface="Playfair Display"/>
              <a:ea typeface="Playfair Display"/>
              <a:cs typeface="Playfair Display"/>
              <a:sym typeface="Playfair Display"/>
            </a:endParaRPr>
          </a:p>
          <a:p>
            <a:pPr marL="457200" lvl="0" indent="-279400" algn="l" rtl="0">
              <a:lnSpc>
                <a:spcPct val="115000"/>
              </a:lnSpc>
              <a:spcBef>
                <a:spcPts val="0"/>
              </a:spcBef>
              <a:spcAft>
                <a:spcPts val="0"/>
              </a:spcAft>
              <a:buClr>
                <a:schemeClr val="dk1"/>
              </a:buClr>
              <a:buSzPts val="800"/>
              <a:buFont typeface="Playfair Display"/>
              <a:buChar char="●"/>
            </a:pPr>
            <a:r>
              <a:rPr lang="en" sz="800">
                <a:solidFill>
                  <a:schemeClr val="dk1"/>
                </a:solidFill>
                <a:latin typeface="Playfair Display"/>
                <a:ea typeface="Playfair Display"/>
                <a:cs typeface="Playfair Display"/>
                <a:sym typeface="Playfair Display"/>
              </a:rPr>
              <a:t>As you begin to read, notice how your body feels - as you read, how does that change?</a:t>
            </a:r>
            <a:endParaRPr sz="800">
              <a:solidFill>
                <a:schemeClr val="dk1"/>
              </a:solidFill>
              <a:latin typeface="Playfair Display"/>
              <a:ea typeface="Playfair Display"/>
              <a:cs typeface="Playfair Display"/>
              <a:sym typeface="Playfair Display"/>
            </a:endParaRPr>
          </a:p>
          <a:p>
            <a:pPr marL="457200" lvl="0" indent="-279400" algn="l" rtl="0">
              <a:lnSpc>
                <a:spcPct val="115000"/>
              </a:lnSpc>
              <a:spcBef>
                <a:spcPts val="0"/>
              </a:spcBef>
              <a:spcAft>
                <a:spcPts val="0"/>
              </a:spcAft>
              <a:buClr>
                <a:schemeClr val="dk1"/>
              </a:buClr>
              <a:buSzPts val="800"/>
              <a:buFont typeface="Playfair Display"/>
              <a:buChar char="●"/>
            </a:pPr>
            <a:r>
              <a:rPr lang="en" sz="800">
                <a:solidFill>
                  <a:schemeClr val="dk1"/>
                </a:solidFill>
                <a:latin typeface="Playfair Display"/>
                <a:ea typeface="Playfair Display"/>
                <a:cs typeface="Playfair Display"/>
                <a:sym typeface="Playfair Display"/>
              </a:rPr>
              <a:t>Think about the characters in this book - In what ways are they like you? In what ways are they different from you?</a:t>
            </a:r>
            <a:endParaRPr sz="800">
              <a:solidFill>
                <a:schemeClr val="dk1"/>
              </a:solidFill>
              <a:latin typeface="Playfair Display"/>
              <a:ea typeface="Playfair Display"/>
              <a:cs typeface="Playfair Display"/>
              <a:sym typeface="Playfair Display"/>
            </a:endParaRPr>
          </a:p>
          <a:p>
            <a:pPr marL="457200" lvl="0" indent="-279400" algn="l" rtl="0">
              <a:lnSpc>
                <a:spcPct val="115000"/>
              </a:lnSpc>
              <a:spcBef>
                <a:spcPts val="0"/>
              </a:spcBef>
              <a:spcAft>
                <a:spcPts val="0"/>
              </a:spcAft>
              <a:buClr>
                <a:schemeClr val="dk1"/>
              </a:buClr>
              <a:buSzPts val="800"/>
              <a:buFont typeface="Playfair Display"/>
              <a:buChar char="●"/>
            </a:pPr>
            <a:r>
              <a:rPr lang="en" sz="800">
                <a:solidFill>
                  <a:schemeClr val="dk1"/>
                </a:solidFill>
                <a:latin typeface="Playfair Display"/>
                <a:ea typeface="Playfair Display"/>
                <a:cs typeface="Playfair Display"/>
                <a:sym typeface="Playfair Display"/>
              </a:rPr>
              <a:t>Did any parts of this book give you big feelings? What were they? How did you manage them?</a:t>
            </a:r>
            <a:endParaRPr sz="800">
              <a:solidFill>
                <a:schemeClr val="dk1"/>
              </a:solidFill>
              <a:latin typeface="Playfair Display"/>
              <a:ea typeface="Playfair Display"/>
              <a:cs typeface="Playfair Display"/>
              <a:sym typeface="Playfair Display"/>
            </a:endParaRPr>
          </a:p>
          <a:p>
            <a:pPr marL="457200" lvl="0" indent="-279400" algn="l" rtl="0">
              <a:lnSpc>
                <a:spcPct val="115000"/>
              </a:lnSpc>
              <a:spcBef>
                <a:spcPts val="0"/>
              </a:spcBef>
              <a:spcAft>
                <a:spcPts val="0"/>
              </a:spcAft>
              <a:buClr>
                <a:schemeClr val="dk1"/>
              </a:buClr>
              <a:buSzPts val="800"/>
              <a:buFont typeface="Playfair Display"/>
              <a:buChar char="●"/>
            </a:pPr>
            <a:r>
              <a:rPr lang="en" sz="800">
                <a:solidFill>
                  <a:schemeClr val="dk1"/>
                </a:solidFill>
                <a:latin typeface="Playfair Display"/>
                <a:ea typeface="Playfair Display"/>
                <a:cs typeface="Playfair Display"/>
                <a:sym typeface="Playfair Display"/>
              </a:rPr>
              <a:t>Who is included in this story?  Who is left out?</a:t>
            </a:r>
            <a:endParaRPr sz="800">
              <a:solidFill>
                <a:schemeClr val="dk1"/>
              </a:solidFill>
              <a:latin typeface="Playfair Display"/>
              <a:ea typeface="Playfair Display"/>
              <a:cs typeface="Playfair Display"/>
              <a:sym typeface="Playfair Display"/>
            </a:endParaRPr>
          </a:p>
          <a:p>
            <a:pPr marL="457200" lvl="0" indent="-279400" algn="l" rtl="0">
              <a:lnSpc>
                <a:spcPct val="115000"/>
              </a:lnSpc>
              <a:spcBef>
                <a:spcPts val="0"/>
              </a:spcBef>
              <a:spcAft>
                <a:spcPts val="0"/>
              </a:spcAft>
              <a:buClr>
                <a:schemeClr val="dk1"/>
              </a:buClr>
              <a:buSzPts val="800"/>
              <a:buFont typeface="Playfair Display"/>
              <a:buChar char="●"/>
            </a:pPr>
            <a:r>
              <a:rPr lang="en" sz="800">
                <a:solidFill>
                  <a:schemeClr val="dk1"/>
                </a:solidFill>
                <a:latin typeface="Playfair Display"/>
                <a:ea typeface="Playfair Display"/>
                <a:cs typeface="Playfair Display"/>
                <a:sym typeface="Playfair Display"/>
              </a:rPr>
              <a:t>What history is told in this story?  What history has been left out?</a:t>
            </a:r>
            <a:endParaRPr sz="800">
              <a:solidFill>
                <a:schemeClr val="dk1"/>
              </a:solidFill>
              <a:latin typeface="Playfair Display"/>
              <a:ea typeface="Playfair Display"/>
              <a:cs typeface="Playfair Display"/>
              <a:sym typeface="Playfair Display"/>
            </a:endParaRPr>
          </a:p>
          <a:p>
            <a:pPr marL="457200" lvl="0" indent="-279400" algn="l" rtl="0">
              <a:lnSpc>
                <a:spcPct val="115000"/>
              </a:lnSpc>
              <a:spcBef>
                <a:spcPts val="0"/>
              </a:spcBef>
              <a:spcAft>
                <a:spcPts val="0"/>
              </a:spcAft>
              <a:buClr>
                <a:schemeClr val="dk1"/>
              </a:buClr>
              <a:buSzPts val="800"/>
              <a:buFont typeface="Playfair Display"/>
              <a:buChar char="●"/>
            </a:pPr>
            <a:r>
              <a:rPr lang="en" sz="800">
                <a:solidFill>
                  <a:schemeClr val="dk1"/>
                </a:solidFill>
                <a:latin typeface="Playfair Display"/>
                <a:ea typeface="Playfair Display"/>
                <a:cs typeface="Playfair Display"/>
                <a:sym typeface="Playfair Display"/>
              </a:rPr>
              <a:t>Imagine telling this story from another perspective, how might it go?</a:t>
            </a:r>
            <a:endParaRPr sz="800">
              <a:solidFill>
                <a:schemeClr val="dk1"/>
              </a:solidFill>
              <a:latin typeface="Playfair Display"/>
              <a:ea typeface="Playfair Display"/>
              <a:cs typeface="Playfair Display"/>
              <a:sym typeface="Playfair Display"/>
            </a:endParaRPr>
          </a:p>
          <a:p>
            <a:pPr marL="457200" lvl="0" indent="-279400" algn="l" rtl="0">
              <a:lnSpc>
                <a:spcPct val="115000"/>
              </a:lnSpc>
              <a:spcBef>
                <a:spcPts val="0"/>
              </a:spcBef>
              <a:spcAft>
                <a:spcPts val="0"/>
              </a:spcAft>
              <a:buClr>
                <a:schemeClr val="dk1"/>
              </a:buClr>
              <a:buSzPts val="800"/>
              <a:buFont typeface="Playfair Display"/>
              <a:buChar char="●"/>
            </a:pPr>
            <a:r>
              <a:rPr lang="en" sz="800">
                <a:solidFill>
                  <a:schemeClr val="dk1"/>
                </a:solidFill>
                <a:latin typeface="Playfair Display"/>
                <a:ea typeface="Playfair Display"/>
                <a:cs typeface="Playfair Display"/>
                <a:sym typeface="Playfair Display"/>
              </a:rPr>
              <a:t>How do the pictures add to or change your understanding of the story?</a:t>
            </a:r>
            <a:endParaRPr sz="800">
              <a:solidFill>
                <a:schemeClr val="dk1"/>
              </a:solidFill>
              <a:latin typeface="Playfair Display"/>
              <a:ea typeface="Playfair Display"/>
              <a:cs typeface="Playfair Display"/>
              <a:sym typeface="Playfair Display"/>
            </a:endParaRPr>
          </a:p>
          <a:p>
            <a:pPr marL="457200" lvl="0" indent="-279400" algn="l" rtl="0">
              <a:lnSpc>
                <a:spcPct val="115000"/>
              </a:lnSpc>
              <a:spcBef>
                <a:spcPts val="0"/>
              </a:spcBef>
              <a:spcAft>
                <a:spcPts val="0"/>
              </a:spcAft>
              <a:buClr>
                <a:schemeClr val="dk1"/>
              </a:buClr>
              <a:buSzPts val="800"/>
              <a:buFont typeface="Playfair Display"/>
              <a:buChar char="●"/>
            </a:pPr>
            <a:r>
              <a:rPr lang="en" sz="800">
                <a:solidFill>
                  <a:schemeClr val="dk1"/>
                </a:solidFill>
                <a:latin typeface="Playfair Display"/>
                <a:ea typeface="Playfair Display"/>
                <a:cs typeface="Playfair Display"/>
                <a:sym typeface="Playfair Display"/>
              </a:rPr>
              <a:t>What does the information in this book have you wondering about?</a:t>
            </a:r>
            <a:endParaRPr sz="800">
              <a:solidFill>
                <a:schemeClr val="dk1"/>
              </a:solidFill>
              <a:latin typeface="Playfair Display"/>
              <a:ea typeface="Playfair Display"/>
              <a:cs typeface="Playfair Display"/>
              <a:sym typeface="Playfair Display"/>
            </a:endParaRPr>
          </a:p>
          <a:p>
            <a:pPr marL="457200" lvl="0" indent="-279400" algn="l" rtl="0">
              <a:lnSpc>
                <a:spcPct val="115000"/>
              </a:lnSpc>
              <a:spcBef>
                <a:spcPts val="0"/>
              </a:spcBef>
              <a:spcAft>
                <a:spcPts val="0"/>
              </a:spcAft>
              <a:buClr>
                <a:schemeClr val="dk1"/>
              </a:buClr>
              <a:buSzPts val="800"/>
              <a:buFont typeface="Playfair Display"/>
              <a:buChar char="●"/>
            </a:pPr>
            <a:r>
              <a:rPr lang="en" sz="800">
                <a:solidFill>
                  <a:schemeClr val="dk1"/>
                </a:solidFill>
                <a:latin typeface="Playfair Display"/>
                <a:ea typeface="Playfair Display"/>
                <a:cs typeface="Playfair Display"/>
                <a:sym typeface="Playfair Display"/>
              </a:rPr>
              <a:t>What problems in our world might you be interested in solving?</a:t>
            </a:r>
            <a:endParaRPr sz="800">
              <a:solidFill>
                <a:schemeClr val="dk1"/>
              </a:solidFill>
              <a:latin typeface="Playfair Display"/>
              <a:ea typeface="Playfair Display"/>
              <a:cs typeface="Playfair Display"/>
              <a:sym typeface="Playfair Display"/>
            </a:endParaRPr>
          </a:p>
          <a:p>
            <a:pPr marL="457200" lvl="0" indent="-279400" algn="l" rtl="0">
              <a:lnSpc>
                <a:spcPct val="115000"/>
              </a:lnSpc>
              <a:spcBef>
                <a:spcPts val="0"/>
              </a:spcBef>
              <a:spcAft>
                <a:spcPts val="0"/>
              </a:spcAft>
              <a:buClr>
                <a:schemeClr val="dk1"/>
              </a:buClr>
              <a:buSzPts val="800"/>
              <a:buFont typeface="Playfair Display"/>
              <a:buChar char="●"/>
            </a:pPr>
            <a:r>
              <a:rPr lang="en" sz="800">
                <a:solidFill>
                  <a:schemeClr val="dk1"/>
                </a:solidFill>
                <a:latin typeface="Playfair Display"/>
                <a:ea typeface="Playfair Display"/>
                <a:cs typeface="Playfair Display"/>
                <a:sym typeface="Playfair Display"/>
              </a:rPr>
              <a:t>How has this book added to your thinking about justice?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5418e8da94_0_4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25418e8da94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546bdfd0be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546bdfd0be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5441635e22_0_4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25441635e22_0_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5418e8da94_0_3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25418e8da94_0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5441635e22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25441635e22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546bdfdc61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546bdfdc61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2546bdfdc61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2546bdfdc61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5418e8da94_0_2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25418e8da94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5418e8da94_0_3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25418e8da94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5418e8da94_0_4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25418e8da94_0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5418e8da94_0_4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25418e8da94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5418e8da94_0_4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25418e8da94_0_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5418e8da94_0_4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25418e8da94_0_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5418e8da94_0_4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25418e8da94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5418e8da94_0_4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25418e8da94_0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2546bdfdc61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2546bdfdc6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5441635e22_0_5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5441635e22_0_5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Anonymous and jamboard</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546bdfd0be_0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2546bdfd0be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5441635e22_0_2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25441635e22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25441635e22_0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25441635e22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5441635e22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25441635e22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do you think? Wonder? Imagine?</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25441635e22_0_4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25441635e22_0_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25441635e22_0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25441635e22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5441635e22_0_1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25441635e22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2546bdfdc61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2546bdfdc61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5441635e22_0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25441635e22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2546bdfd0be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2546bdfd0be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5441635e22_0_5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5441635e22_0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Parent, educator, doctoral candidate - SEL Implementation Specialist, Photographer, Details &amp; Perspective - One country, Eight States - both coasts, urban, suburban, rural - private and public school -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2546bdfd0be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2546bdfd0be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2546bdfd0be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2546bdfd0be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2546bdfd0be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2546bdfd0be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546bdfd0be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2546bdfd0be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546bdfd0be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2546bdfd0be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2546bdfd0be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2546bdfd0be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2546bdfdc61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2546bdfdc61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25441635e22_0_2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25441635e22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25441635e22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25441635e22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2546bdfdc61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2546bdfdc61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https://docs.google.com/forms/d/e/1FAIpQLSdVPmBwHhG4jOBQzhk7ooY1DSLX1sTqoDkykStBXjvEcxownw/viewform?usp=sf_link</a:t>
            </a:r>
            <a:r>
              <a:rPr lang="en"/>
              <a: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5441635e22_0_5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5441635e22_0_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Parent, educator, doctoral candidate - SEL Implementation Specialist, Photographer, Details &amp; Perspective - One country, Eight States - both coasts, urban, suburban, rural - private and public school -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5441635e22_0_4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5441635e22_0_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5418e8da94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25418e8da94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5441635e22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25441635e22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54"/>
        <p:cNvGrpSpPr/>
        <p:nvPr/>
      </p:nvGrpSpPr>
      <p:grpSpPr>
        <a:xfrm>
          <a:off x="0" y="0"/>
          <a:ext cx="0" cy="0"/>
          <a:chOff x="0" y="0"/>
          <a:chExt cx="0" cy="0"/>
        </a:xfrm>
      </p:grpSpPr>
      <p:sp>
        <p:nvSpPr>
          <p:cNvPr id="55" name="Google Shape;55;p14"/>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56" name="Google Shape;56;p14"/>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57" name="Google Shape;57;p14"/>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2"/>
              </a:buClr>
              <a:buSzPts val="1600"/>
              <a:buNone/>
              <a:defRPr sz="1600">
                <a:solidFill>
                  <a:schemeClr val="lt2"/>
                </a:solidFill>
              </a:defRPr>
            </a:lvl1pPr>
            <a:lvl2pPr lvl="1" rtl="0">
              <a:lnSpc>
                <a:spcPct val="100000"/>
              </a:lnSpc>
              <a:spcBef>
                <a:spcPts val="0"/>
              </a:spcBef>
              <a:spcAft>
                <a:spcPts val="0"/>
              </a:spcAft>
              <a:buClr>
                <a:schemeClr val="lt2"/>
              </a:buClr>
              <a:buSzPts val="1600"/>
              <a:buNone/>
              <a:defRPr sz="1600">
                <a:solidFill>
                  <a:schemeClr val="lt2"/>
                </a:solidFill>
              </a:defRPr>
            </a:lvl2pPr>
            <a:lvl3pPr lvl="2" rtl="0">
              <a:lnSpc>
                <a:spcPct val="100000"/>
              </a:lnSpc>
              <a:spcBef>
                <a:spcPts val="0"/>
              </a:spcBef>
              <a:spcAft>
                <a:spcPts val="0"/>
              </a:spcAft>
              <a:buClr>
                <a:schemeClr val="lt2"/>
              </a:buClr>
              <a:buSzPts val="1600"/>
              <a:buNone/>
              <a:defRPr sz="1600">
                <a:solidFill>
                  <a:schemeClr val="lt2"/>
                </a:solidFill>
              </a:defRPr>
            </a:lvl3pPr>
            <a:lvl4pPr lvl="3" rtl="0">
              <a:lnSpc>
                <a:spcPct val="100000"/>
              </a:lnSpc>
              <a:spcBef>
                <a:spcPts val="0"/>
              </a:spcBef>
              <a:spcAft>
                <a:spcPts val="0"/>
              </a:spcAft>
              <a:buClr>
                <a:schemeClr val="lt2"/>
              </a:buClr>
              <a:buSzPts val="1600"/>
              <a:buNone/>
              <a:defRPr sz="1600">
                <a:solidFill>
                  <a:schemeClr val="lt2"/>
                </a:solidFill>
              </a:defRPr>
            </a:lvl4pPr>
            <a:lvl5pPr lvl="4" rtl="0">
              <a:lnSpc>
                <a:spcPct val="100000"/>
              </a:lnSpc>
              <a:spcBef>
                <a:spcPts val="0"/>
              </a:spcBef>
              <a:spcAft>
                <a:spcPts val="0"/>
              </a:spcAft>
              <a:buClr>
                <a:schemeClr val="lt2"/>
              </a:buClr>
              <a:buSzPts val="1600"/>
              <a:buNone/>
              <a:defRPr sz="1600">
                <a:solidFill>
                  <a:schemeClr val="lt2"/>
                </a:solidFill>
              </a:defRPr>
            </a:lvl5pPr>
            <a:lvl6pPr lvl="5" rtl="0">
              <a:lnSpc>
                <a:spcPct val="100000"/>
              </a:lnSpc>
              <a:spcBef>
                <a:spcPts val="0"/>
              </a:spcBef>
              <a:spcAft>
                <a:spcPts val="0"/>
              </a:spcAft>
              <a:buClr>
                <a:schemeClr val="lt2"/>
              </a:buClr>
              <a:buSzPts val="1600"/>
              <a:buNone/>
              <a:defRPr sz="1600">
                <a:solidFill>
                  <a:schemeClr val="lt2"/>
                </a:solidFill>
              </a:defRPr>
            </a:lvl6pPr>
            <a:lvl7pPr lvl="6" rtl="0">
              <a:lnSpc>
                <a:spcPct val="100000"/>
              </a:lnSpc>
              <a:spcBef>
                <a:spcPts val="0"/>
              </a:spcBef>
              <a:spcAft>
                <a:spcPts val="0"/>
              </a:spcAft>
              <a:buClr>
                <a:schemeClr val="lt2"/>
              </a:buClr>
              <a:buSzPts val="1600"/>
              <a:buNone/>
              <a:defRPr sz="1600">
                <a:solidFill>
                  <a:schemeClr val="lt2"/>
                </a:solidFill>
              </a:defRPr>
            </a:lvl7pPr>
            <a:lvl8pPr lvl="7" rtl="0">
              <a:lnSpc>
                <a:spcPct val="100000"/>
              </a:lnSpc>
              <a:spcBef>
                <a:spcPts val="0"/>
              </a:spcBef>
              <a:spcAft>
                <a:spcPts val="0"/>
              </a:spcAft>
              <a:buClr>
                <a:schemeClr val="lt2"/>
              </a:buClr>
              <a:buSzPts val="1600"/>
              <a:buNone/>
              <a:defRPr sz="1600">
                <a:solidFill>
                  <a:schemeClr val="lt2"/>
                </a:solidFill>
              </a:defRPr>
            </a:lvl8pPr>
            <a:lvl9pPr lvl="8" rtl="0">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58" name="Google Shape;58;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59"/>
        <p:cNvGrpSpPr/>
        <p:nvPr/>
      </p:nvGrpSpPr>
      <p:grpSpPr>
        <a:xfrm>
          <a:off x="0" y="0"/>
          <a:ext cx="0" cy="0"/>
          <a:chOff x="0" y="0"/>
          <a:chExt cx="0" cy="0"/>
        </a:xfrm>
      </p:grpSpPr>
      <p:sp>
        <p:nvSpPr>
          <p:cNvPr id="60" name="Google Shape;60;p15"/>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61" name="Google Shape;61;p15"/>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62" name="Google Shape;62;p15"/>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63" name="Google Shape;63;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4"/>
        <p:cNvGrpSpPr/>
        <p:nvPr/>
      </p:nvGrpSpPr>
      <p:grpSpPr>
        <a:xfrm>
          <a:off x="0" y="0"/>
          <a:ext cx="0" cy="0"/>
          <a:chOff x="0" y="0"/>
          <a:chExt cx="0" cy="0"/>
        </a:xfrm>
      </p:grpSpPr>
      <p:sp>
        <p:nvSpPr>
          <p:cNvPr id="65" name="Google Shape;65;p16"/>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6"/>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67" name="Google Shape;67;p16"/>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68" name="Google Shape;68;p16"/>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69" name="Google Shape;69;p16"/>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70" name="Google Shape;70;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1"/>
        <p:cNvGrpSpPr/>
        <p:nvPr/>
      </p:nvGrpSpPr>
      <p:grpSpPr>
        <a:xfrm>
          <a:off x="0" y="0"/>
          <a:ext cx="0" cy="0"/>
          <a:chOff x="0" y="0"/>
          <a:chExt cx="0" cy="0"/>
        </a:xfrm>
      </p:grpSpPr>
      <p:sp>
        <p:nvSpPr>
          <p:cNvPr id="72" name="Google Shape;72;p17"/>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7"/>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74" name="Google Shape;74;p17"/>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75" name="Google Shape;75;p17"/>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76" name="Google Shape;76;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7"/>
        <p:cNvGrpSpPr/>
        <p:nvPr/>
      </p:nvGrpSpPr>
      <p:grpSpPr>
        <a:xfrm>
          <a:off x="0" y="0"/>
          <a:ext cx="0" cy="0"/>
          <a:chOff x="0" y="0"/>
          <a:chExt cx="0" cy="0"/>
        </a:xfrm>
      </p:grpSpPr>
      <p:sp>
        <p:nvSpPr>
          <p:cNvPr id="78" name="Google Shape;78;p18"/>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8"/>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80" name="Google Shape;80;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1"/>
        <p:cNvGrpSpPr/>
        <p:nvPr/>
      </p:nvGrpSpPr>
      <p:grpSpPr>
        <a:xfrm>
          <a:off x="0" y="0"/>
          <a:ext cx="0" cy="0"/>
          <a:chOff x="0" y="0"/>
          <a:chExt cx="0" cy="0"/>
        </a:xfrm>
      </p:grpSpPr>
      <p:sp>
        <p:nvSpPr>
          <p:cNvPr id="82" name="Google Shape;82;p19"/>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9"/>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84" name="Google Shape;84;p19"/>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Clr>
                <a:schemeClr val="accent2"/>
              </a:buClr>
              <a:buSzPts val="1300"/>
              <a:buChar char="●"/>
              <a:defRPr>
                <a:solidFill>
                  <a:schemeClr val="accent2"/>
                </a:solidFill>
              </a:defRPr>
            </a:lvl1pPr>
            <a:lvl2pPr marL="914400" lvl="1" indent="-298450" rtl="0">
              <a:spcBef>
                <a:spcPts val="0"/>
              </a:spcBef>
              <a:spcAft>
                <a:spcPts val="0"/>
              </a:spcAft>
              <a:buClr>
                <a:schemeClr val="accent2"/>
              </a:buClr>
              <a:buSzPts val="1100"/>
              <a:buChar char="○"/>
              <a:defRPr>
                <a:solidFill>
                  <a:schemeClr val="accent2"/>
                </a:solidFill>
              </a:defRPr>
            </a:lvl2pPr>
            <a:lvl3pPr marL="1371600" lvl="2" indent="-298450" rtl="0">
              <a:spcBef>
                <a:spcPts val="0"/>
              </a:spcBef>
              <a:spcAft>
                <a:spcPts val="0"/>
              </a:spcAft>
              <a:buClr>
                <a:schemeClr val="accent2"/>
              </a:buClr>
              <a:buSzPts val="1100"/>
              <a:buChar char="■"/>
              <a:defRPr>
                <a:solidFill>
                  <a:schemeClr val="accent2"/>
                </a:solidFill>
              </a:defRPr>
            </a:lvl3pPr>
            <a:lvl4pPr marL="1828800" lvl="3" indent="-298450" rtl="0">
              <a:spcBef>
                <a:spcPts val="0"/>
              </a:spcBef>
              <a:spcAft>
                <a:spcPts val="0"/>
              </a:spcAft>
              <a:buClr>
                <a:schemeClr val="accent2"/>
              </a:buClr>
              <a:buSzPts val="1100"/>
              <a:buChar char="●"/>
              <a:defRPr>
                <a:solidFill>
                  <a:schemeClr val="accent2"/>
                </a:solidFill>
              </a:defRPr>
            </a:lvl4pPr>
            <a:lvl5pPr marL="2286000" lvl="4" indent="-298450" rtl="0">
              <a:spcBef>
                <a:spcPts val="0"/>
              </a:spcBef>
              <a:spcAft>
                <a:spcPts val="0"/>
              </a:spcAft>
              <a:buClr>
                <a:schemeClr val="accent2"/>
              </a:buClr>
              <a:buSzPts val="1100"/>
              <a:buChar char="○"/>
              <a:defRPr>
                <a:solidFill>
                  <a:schemeClr val="accent2"/>
                </a:solidFill>
              </a:defRPr>
            </a:lvl5pPr>
            <a:lvl6pPr marL="2743200" lvl="5" indent="-298450" rtl="0">
              <a:spcBef>
                <a:spcPts val="0"/>
              </a:spcBef>
              <a:spcAft>
                <a:spcPts val="0"/>
              </a:spcAft>
              <a:buClr>
                <a:schemeClr val="accent2"/>
              </a:buClr>
              <a:buSzPts val="1100"/>
              <a:buChar char="■"/>
              <a:defRPr>
                <a:solidFill>
                  <a:schemeClr val="accent2"/>
                </a:solidFill>
              </a:defRPr>
            </a:lvl6pPr>
            <a:lvl7pPr marL="3200400" lvl="6" indent="-298450" rtl="0">
              <a:spcBef>
                <a:spcPts val="0"/>
              </a:spcBef>
              <a:spcAft>
                <a:spcPts val="0"/>
              </a:spcAft>
              <a:buClr>
                <a:schemeClr val="accent2"/>
              </a:buClr>
              <a:buSzPts val="1100"/>
              <a:buChar char="●"/>
              <a:defRPr>
                <a:solidFill>
                  <a:schemeClr val="accent2"/>
                </a:solidFill>
              </a:defRPr>
            </a:lvl7pPr>
            <a:lvl8pPr marL="3657600" lvl="7" indent="-298450" rtl="0">
              <a:spcBef>
                <a:spcPts val="0"/>
              </a:spcBef>
              <a:spcAft>
                <a:spcPts val="0"/>
              </a:spcAft>
              <a:buClr>
                <a:schemeClr val="accent2"/>
              </a:buClr>
              <a:buSzPts val="1100"/>
              <a:buChar char="○"/>
              <a:defRPr>
                <a:solidFill>
                  <a:schemeClr val="accent2"/>
                </a:solidFill>
              </a:defRPr>
            </a:lvl8pPr>
            <a:lvl9pPr marL="4114800" lvl="8" indent="-298450" rtl="0">
              <a:spcBef>
                <a:spcPts val="0"/>
              </a:spcBef>
              <a:spcAft>
                <a:spcPts val="0"/>
              </a:spcAft>
              <a:buClr>
                <a:schemeClr val="accent2"/>
              </a:buClr>
              <a:buSzPts val="1100"/>
              <a:buChar char="■"/>
              <a:defRPr>
                <a:solidFill>
                  <a:schemeClr val="accent2"/>
                </a:solidFill>
              </a:defRPr>
            </a:lvl9pPr>
          </a:lstStyle>
          <a:p>
            <a:endParaRPr/>
          </a:p>
        </p:txBody>
      </p:sp>
      <p:sp>
        <p:nvSpPr>
          <p:cNvPr id="85" name="Google Shape;85;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86"/>
        <p:cNvGrpSpPr/>
        <p:nvPr/>
      </p:nvGrpSpPr>
      <p:grpSpPr>
        <a:xfrm>
          <a:off x="0" y="0"/>
          <a:ext cx="0" cy="0"/>
          <a:chOff x="0" y="0"/>
          <a:chExt cx="0" cy="0"/>
        </a:xfrm>
      </p:grpSpPr>
      <p:sp>
        <p:nvSpPr>
          <p:cNvPr id="87" name="Google Shape;87;p20"/>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88" name="Google Shape;88;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9"/>
        <p:cNvGrpSpPr/>
        <p:nvPr/>
      </p:nvGrpSpPr>
      <p:grpSpPr>
        <a:xfrm>
          <a:off x="0" y="0"/>
          <a:ext cx="0" cy="0"/>
          <a:chOff x="0" y="0"/>
          <a:chExt cx="0" cy="0"/>
        </a:xfrm>
      </p:grpSpPr>
      <p:sp>
        <p:nvSpPr>
          <p:cNvPr id="90" name="Google Shape;90;p21"/>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1"/>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92" name="Google Shape;92;p21"/>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accent2"/>
              </a:buClr>
              <a:buSzPts val="1600"/>
              <a:buNone/>
              <a:defRPr sz="1600">
                <a:solidFill>
                  <a:schemeClr val="accent2"/>
                </a:solidFill>
              </a:defRPr>
            </a:lvl1pPr>
            <a:lvl2pPr lvl="1" rtl="0">
              <a:lnSpc>
                <a:spcPct val="100000"/>
              </a:lnSpc>
              <a:spcBef>
                <a:spcPts val="0"/>
              </a:spcBef>
              <a:spcAft>
                <a:spcPts val="0"/>
              </a:spcAft>
              <a:buClr>
                <a:schemeClr val="accent2"/>
              </a:buClr>
              <a:buSzPts val="1600"/>
              <a:buNone/>
              <a:defRPr sz="1600">
                <a:solidFill>
                  <a:schemeClr val="accent2"/>
                </a:solidFill>
              </a:defRPr>
            </a:lvl2pPr>
            <a:lvl3pPr lvl="2" rtl="0">
              <a:lnSpc>
                <a:spcPct val="100000"/>
              </a:lnSpc>
              <a:spcBef>
                <a:spcPts val="0"/>
              </a:spcBef>
              <a:spcAft>
                <a:spcPts val="0"/>
              </a:spcAft>
              <a:buClr>
                <a:schemeClr val="accent2"/>
              </a:buClr>
              <a:buSzPts val="1600"/>
              <a:buNone/>
              <a:defRPr sz="1600">
                <a:solidFill>
                  <a:schemeClr val="accent2"/>
                </a:solidFill>
              </a:defRPr>
            </a:lvl3pPr>
            <a:lvl4pPr lvl="3" rtl="0">
              <a:lnSpc>
                <a:spcPct val="100000"/>
              </a:lnSpc>
              <a:spcBef>
                <a:spcPts val="0"/>
              </a:spcBef>
              <a:spcAft>
                <a:spcPts val="0"/>
              </a:spcAft>
              <a:buClr>
                <a:schemeClr val="accent2"/>
              </a:buClr>
              <a:buSzPts val="1600"/>
              <a:buNone/>
              <a:defRPr sz="1600">
                <a:solidFill>
                  <a:schemeClr val="accent2"/>
                </a:solidFill>
              </a:defRPr>
            </a:lvl4pPr>
            <a:lvl5pPr lvl="4" rtl="0">
              <a:lnSpc>
                <a:spcPct val="100000"/>
              </a:lnSpc>
              <a:spcBef>
                <a:spcPts val="0"/>
              </a:spcBef>
              <a:spcAft>
                <a:spcPts val="0"/>
              </a:spcAft>
              <a:buClr>
                <a:schemeClr val="accent2"/>
              </a:buClr>
              <a:buSzPts val="1600"/>
              <a:buNone/>
              <a:defRPr sz="1600">
                <a:solidFill>
                  <a:schemeClr val="accent2"/>
                </a:solidFill>
              </a:defRPr>
            </a:lvl5pPr>
            <a:lvl6pPr lvl="5" rtl="0">
              <a:lnSpc>
                <a:spcPct val="100000"/>
              </a:lnSpc>
              <a:spcBef>
                <a:spcPts val="0"/>
              </a:spcBef>
              <a:spcAft>
                <a:spcPts val="0"/>
              </a:spcAft>
              <a:buClr>
                <a:schemeClr val="accent2"/>
              </a:buClr>
              <a:buSzPts val="1600"/>
              <a:buNone/>
              <a:defRPr sz="1600">
                <a:solidFill>
                  <a:schemeClr val="accent2"/>
                </a:solidFill>
              </a:defRPr>
            </a:lvl6pPr>
            <a:lvl7pPr lvl="6" rtl="0">
              <a:lnSpc>
                <a:spcPct val="100000"/>
              </a:lnSpc>
              <a:spcBef>
                <a:spcPts val="0"/>
              </a:spcBef>
              <a:spcAft>
                <a:spcPts val="0"/>
              </a:spcAft>
              <a:buClr>
                <a:schemeClr val="accent2"/>
              </a:buClr>
              <a:buSzPts val="1600"/>
              <a:buNone/>
              <a:defRPr sz="1600">
                <a:solidFill>
                  <a:schemeClr val="accent2"/>
                </a:solidFill>
              </a:defRPr>
            </a:lvl7pPr>
            <a:lvl8pPr lvl="7" rtl="0">
              <a:lnSpc>
                <a:spcPct val="100000"/>
              </a:lnSpc>
              <a:spcBef>
                <a:spcPts val="0"/>
              </a:spcBef>
              <a:spcAft>
                <a:spcPts val="0"/>
              </a:spcAft>
              <a:buClr>
                <a:schemeClr val="accent2"/>
              </a:buClr>
              <a:buSzPts val="1600"/>
              <a:buNone/>
              <a:defRPr sz="1600">
                <a:solidFill>
                  <a:schemeClr val="accent2"/>
                </a:solidFill>
              </a:defRPr>
            </a:lvl8pPr>
            <a:lvl9pPr lvl="8" rtl="0">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93" name="Google Shape;93;p21"/>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94" name="Google Shape;94;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5"/>
        <p:cNvGrpSpPr/>
        <p:nvPr/>
      </p:nvGrpSpPr>
      <p:grpSpPr>
        <a:xfrm>
          <a:off x="0" y="0"/>
          <a:ext cx="0" cy="0"/>
          <a:chOff x="0" y="0"/>
          <a:chExt cx="0" cy="0"/>
        </a:xfrm>
      </p:grpSpPr>
      <p:sp>
        <p:nvSpPr>
          <p:cNvPr id="96" name="Google Shape;96;p22"/>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2"/>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98" name="Google Shape;9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99"/>
        <p:cNvGrpSpPr/>
        <p:nvPr/>
      </p:nvGrpSpPr>
      <p:grpSpPr>
        <a:xfrm>
          <a:off x="0" y="0"/>
          <a:ext cx="0" cy="0"/>
          <a:chOff x="0" y="0"/>
          <a:chExt cx="0" cy="0"/>
        </a:xfrm>
      </p:grpSpPr>
      <p:sp>
        <p:nvSpPr>
          <p:cNvPr id="100" name="Google Shape;100;p23"/>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10000"/>
              <a:buNone/>
              <a:defRPr sz="10000">
                <a:solidFill>
                  <a:schemeClr val="lt1"/>
                </a:solidFill>
              </a:defRPr>
            </a:lvl1pPr>
            <a:lvl2pPr lvl="1" rtl="0">
              <a:spcBef>
                <a:spcPts val="0"/>
              </a:spcBef>
              <a:spcAft>
                <a:spcPts val="0"/>
              </a:spcAft>
              <a:buClr>
                <a:schemeClr val="lt1"/>
              </a:buClr>
              <a:buSzPts val="10000"/>
              <a:buNone/>
              <a:defRPr sz="10000">
                <a:solidFill>
                  <a:schemeClr val="lt1"/>
                </a:solidFill>
              </a:defRPr>
            </a:lvl2pPr>
            <a:lvl3pPr lvl="2" rtl="0">
              <a:spcBef>
                <a:spcPts val="0"/>
              </a:spcBef>
              <a:spcAft>
                <a:spcPts val="0"/>
              </a:spcAft>
              <a:buClr>
                <a:schemeClr val="lt1"/>
              </a:buClr>
              <a:buSzPts val="10000"/>
              <a:buNone/>
              <a:defRPr sz="10000">
                <a:solidFill>
                  <a:schemeClr val="lt1"/>
                </a:solidFill>
              </a:defRPr>
            </a:lvl3pPr>
            <a:lvl4pPr lvl="3" rtl="0">
              <a:spcBef>
                <a:spcPts val="0"/>
              </a:spcBef>
              <a:spcAft>
                <a:spcPts val="0"/>
              </a:spcAft>
              <a:buClr>
                <a:schemeClr val="lt1"/>
              </a:buClr>
              <a:buSzPts val="10000"/>
              <a:buNone/>
              <a:defRPr sz="10000">
                <a:solidFill>
                  <a:schemeClr val="lt1"/>
                </a:solidFill>
              </a:defRPr>
            </a:lvl4pPr>
            <a:lvl5pPr lvl="4" rtl="0">
              <a:spcBef>
                <a:spcPts val="0"/>
              </a:spcBef>
              <a:spcAft>
                <a:spcPts val="0"/>
              </a:spcAft>
              <a:buClr>
                <a:schemeClr val="lt1"/>
              </a:buClr>
              <a:buSzPts val="10000"/>
              <a:buNone/>
              <a:defRPr sz="10000">
                <a:solidFill>
                  <a:schemeClr val="lt1"/>
                </a:solidFill>
              </a:defRPr>
            </a:lvl5pPr>
            <a:lvl6pPr lvl="5" rtl="0">
              <a:spcBef>
                <a:spcPts val="0"/>
              </a:spcBef>
              <a:spcAft>
                <a:spcPts val="0"/>
              </a:spcAft>
              <a:buClr>
                <a:schemeClr val="lt1"/>
              </a:buClr>
              <a:buSzPts val="10000"/>
              <a:buNone/>
              <a:defRPr sz="10000">
                <a:solidFill>
                  <a:schemeClr val="lt1"/>
                </a:solidFill>
              </a:defRPr>
            </a:lvl6pPr>
            <a:lvl7pPr lvl="6" rtl="0">
              <a:spcBef>
                <a:spcPts val="0"/>
              </a:spcBef>
              <a:spcAft>
                <a:spcPts val="0"/>
              </a:spcAft>
              <a:buClr>
                <a:schemeClr val="lt1"/>
              </a:buClr>
              <a:buSzPts val="10000"/>
              <a:buNone/>
              <a:defRPr sz="10000">
                <a:solidFill>
                  <a:schemeClr val="lt1"/>
                </a:solidFill>
              </a:defRPr>
            </a:lvl7pPr>
            <a:lvl8pPr lvl="7" rtl="0">
              <a:spcBef>
                <a:spcPts val="0"/>
              </a:spcBef>
              <a:spcAft>
                <a:spcPts val="0"/>
              </a:spcAft>
              <a:buClr>
                <a:schemeClr val="lt1"/>
              </a:buClr>
              <a:buSzPts val="10000"/>
              <a:buNone/>
              <a:defRPr sz="10000">
                <a:solidFill>
                  <a:schemeClr val="lt1"/>
                </a:solidFill>
              </a:defRPr>
            </a:lvl8pPr>
            <a:lvl9pPr lvl="8" rtl="0">
              <a:spcBef>
                <a:spcPts val="0"/>
              </a:spcBef>
              <a:spcAft>
                <a:spcPts val="0"/>
              </a:spcAft>
              <a:buClr>
                <a:schemeClr val="lt1"/>
              </a:buClr>
              <a:buSzPts val="10000"/>
              <a:buNone/>
              <a:defRPr sz="10000">
                <a:solidFill>
                  <a:schemeClr val="lt1"/>
                </a:solidFill>
              </a:defRPr>
            </a:lvl9pPr>
          </a:lstStyle>
          <a:p>
            <a:r>
              <a:t>xx%</a:t>
            </a:r>
          </a:p>
        </p:txBody>
      </p:sp>
      <p:sp>
        <p:nvSpPr>
          <p:cNvPr id="101" name="Google Shape;101;p23"/>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Clr>
                <a:schemeClr val="accent2"/>
              </a:buClr>
              <a:buSzPts val="1300"/>
              <a:buChar char="●"/>
              <a:defRPr>
                <a:solidFill>
                  <a:schemeClr val="accent2"/>
                </a:solidFill>
              </a:defRPr>
            </a:lvl1pPr>
            <a:lvl2pPr marL="914400" lvl="1" indent="-298450" rtl="0">
              <a:spcBef>
                <a:spcPts val="0"/>
              </a:spcBef>
              <a:spcAft>
                <a:spcPts val="0"/>
              </a:spcAft>
              <a:buClr>
                <a:schemeClr val="accent2"/>
              </a:buClr>
              <a:buSzPts val="1100"/>
              <a:buChar char="○"/>
              <a:defRPr>
                <a:solidFill>
                  <a:schemeClr val="accent2"/>
                </a:solidFill>
              </a:defRPr>
            </a:lvl2pPr>
            <a:lvl3pPr marL="1371600" lvl="2" indent="-298450" rtl="0">
              <a:spcBef>
                <a:spcPts val="0"/>
              </a:spcBef>
              <a:spcAft>
                <a:spcPts val="0"/>
              </a:spcAft>
              <a:buClr>
                <a:schemeClr val="accent2"/>
              </a:buClr>
              <a:buSzPts val="1100"/>
              <a:buChar char="■"/>
              <a:defRPr>
                <a:solidFill>
                  <a:schemeClr val="accent2"/>
                </a:solidFill>
              </a:defRPr>
            </a:lvl3pPr>
            <a:lvl4pPr marL="1828800" lvl="3" indent="-298450" rtl="0">
              <a:spcBef>
                <a:spcPts val="0"/>
              </a:spcBef>
              <a:spcAft>
                <a:spcPts val="0"/>
              </a:spcAft>
              <a:buClr>
                <a:schemeClr val="accent2"/>
              </a:buClr>
              <a:buSzPts val="1100"/>
              <a:buChar char="●"/>
              <a:defRPr>
                <a:solidFill>
                  <a:schemeClr val="accent2"/>
                </a:solidFill>
              </a:defRPr>
            </a:lvl4pPr>
            <a:lvl5pPr marL="2286000" lvl="4" indent="-298450" rtl="0">
              <a:spcBef>
                <a:spcPts val="0"/>
              </a:spcBef>
              <a:spcAft>
                <a:spcPts val="0"/>
              </a:spcAft>
              <a:buClr>
                <a:schemeClr val="accent2"/>
              </a:buClr>
              <a:buSzPts val="1100"/>
              <a:buChar char="○"/>
              <a:defRPr>
                <a:solidFill>
                  <a:schemeClr val="accent2"/>
                </a:solidFill>
              </a:defRPr>
            </a:lvl5pPr>
            <a:lvl6pPr marL="2743200" lvl="5" indent="-298450" rtl="0">
              <a:spcBef>
                <a:spcPts val="0"/>
              </a:spcBef>
              <a:spcAft>
                <a:spcPts val="0"/>
              </a:spcAft>
              <a:buClr>
                <a:schemeClr val="accent2"/>
              </a:buClr>
              <a:buSzPts val="1100"/>
              <a:buChar char="■"/>
              <a:defRPr>
                <a:solidFill>
                  <a:schemeClr val="accent2"/>
                </a:solidFill>
              </a:defRPr>
            </a:lvl6pPr>
            <a:lvl7pPr marL="3200400" lvl="6" indent="-298450" rtl="0">
              <a:spcBef>
                <a:spcPts val="0"/>
              </a:spcBef>
              <a:spcAft>
                <a:spcPts val="0"/>
              </a:spcAft>
              <a:buClr>
                <a:schemeClr val="accent2"/>
              </a:buClr>
              <a:buSzPts val="1100"/>
              <a:buChar char="●"/>
              <a:defRPr>
                <a:solidFill>
                  <a:schemeClr val="accent2"/>
                </a:solidFill>
              </a:defRPr>
            </a:lvl7pPr>
            <a:lvl8pPr marL="3657600" lvl="7" indent="-298450" rtl="0">
              <a:spcBef>
                <a:spcPts val="0"/>
              </a:spcBef>
              <a:spcAft>
                <a:spcPts val="0"/>
              </a:spcAft>
              <a:buClr>
                <a:schemeClr val="accent2"/>
              </a:buClr>
              <a:buSzPts val="1100"/>
              <a:buChar char="○"/>
              <a:defRPr>
                <a:solidFill>
                  <a:schemeClr val="accent2"/>
                </a:solidFill>
              </a:defRPr>
            </a:lvl8pPr>
            <a:lvl9pPr marL="4114800" lvl="8" indent="-298450" rtl="0">
              <a:spcBef>
                <a:spcPts val="0"/>
              </a:spcBef>
              <a:spcAft>
                <a:spcPts val="0"/>
              </a:spcAft>
              <a:buClr>
                <a:schemeClr val="accent2"/>
              </a:buClr>
              <a:buSzPts val="1100"/>
              <a:buChar char="■"/>
              <a:defRPr>
                <a:solidFill>
                  <a:schemeClr val="accent2"/>
                </a:solidFill>
              </a:defRPr>
            </a:lvl9pPr>
          </a:lstStyle>
          <a:p>
            <a:endParaRPr/>
          </a:p>
        </p:txBody>
      </p:sp>
      <p:sp>
        <p:nvSpPr>
          <p:cNvPr id="102" name="Google Shape;10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
        <p:nvSpPr>
          <p:cNvPr id="104" name="Google Shape;10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1_BLANK">
  <p:cSld name="1_BLANK">
    <p:spTree>
      <p:nvGrpSpPr>
        <p:cNvPr id="1" name="Shape 105"/>
        <p:cNvGrpSpPr/>
        <p:nvPr/>
      </p:nvGrpSpPr>
      <p:grpSpPr>
        <a:xfrm>
          <a:off x="0" y="0"/>
          <a:ext cx="0" cy="0"/>
          <a:chOff x="0" y="0"/>
          <a:chExt cx="0" cy="0"/>
        </a:xfrm>
      </p:grpSpPr>
      <p:sp>
        <p:nvSpPr>
          <p:cNvPr id="106" name="Google Shape;106;p25"/>
          <p:cNvSpPr txBox="1">
            <a:spLocks noGrp="1"/>
          </p:cNvSpPr>
          <p:nvPr>
            <p:ph type="sldNum" idx="12"/>
          </p:nvPr>
        </p:nvSpPr>
        <p:spPr>
          <a:xfrm>
            <a:off x="8710613" y="4886325"/>
            <a:ext cx="866700" cy="115500"/>
          </a:xfrm>
          <a:prstGeom prst="rect">
            <a:avLst/>
          </a:prstGeom>
          <a:noFill/>
          <a:ln>
            <a:noFill/>
          </a:ln>
        </p:spPr>
        <p:txBody>
          <a:bodyPr spcFirstLastPara="1" wrap="square" lIns="93125" tIns="46550" rIns="93125" bIns="46550" anchor="t" anchorCtr="0">
            <a:normAutofit fontScale="25000" lnSpcReduction="10000"/>
          </a:bodyPr>
          <a:lstStyle>
            <a:lvl1pPr marL="0" marR="0" lvl="0"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1pPr>
            <a:lvl2pPr marL="0" marR="0" lvl="1"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2pPr>
            <a:lvl3pPr marL="0" marR="0" lvl="2"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3pPr>
            <a:lvl4pPr marL="0" marR="0" lvl="3"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4pPr>
            <a:lvl5pPr marL="0" marR="0" lvl="4"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5pPr>
            <a:lvl6pPr marL="0" marR="0" lvl="5"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6pPr>
            <a:lvl7pPr marL="0" marR="0" lvl="6"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7pPr>
            <a:lvl8pPr marL="0" marR="0" lvl="7"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8pPr>
            <a:lvl9pPr marL="0" marR="0" lvl="8"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2_TITLE and LOGO">
  <p:cSld name="2_TITLE and LOGO">
    <p:spTree>
      <p:nvGrpSpPr>
        <p:cNvPr id="1" name="Shape 107"/>
        <p:cNvGrpSpPr/>
        <p:nvPr/>
      </p:nvGrpSpPr>
      <p:grpSpPr>
        <a:xfrm>
          <a:off x="0" y="0"/>
          <a:ext cx="0" cy="0"/>
          <a:chOff x="0" y="0"/>
          <a:chExt cx="0" cy="0"/>
        </a:xfrm>
      </p:grpSpPr>
      <p:pic>
        <p:nvPicPr>
          <p:cNvPr id="108" name="Google Shape;108;p26" descr="casel_clear.tif"/>
          <p:cNvPicPr preferRelativeResize="0"/>
          <p:nvPr/>
        </p:nvPicPr>
        <p:blipFill rotWithShape="1">
          <a:blip r:embed="rId2">
            <a:alphaModFix/>
          </a:blip>
          <a:srcRect/>
          <a:stretch/>
        </p:blipFill>
        <p:spPr>
          <a:xfrm>
            <a:off x="352189" y="4587877"/>
            <a:ext cx="299242" cy="299242"/>
          </a:xfrm>
          <a:prstGeom prst="rect">
            <a:avLst/>
          </a:prstGeom>
          <a:noFill/>
          <a:ln>
            <a:noFill/>
          </a:ln>
        </p:spPr>
      </p:pic>
      <p:sp>
        <p:nvSpPr>
          <p:cNvPr id="109" name="Google Shape;109;p26"/>
          <p:cNvSpPr txBox="1">
            <a:spLocks noGrp="1"/>
          </p:cNvSpPr>
          <p:nvPr>
            <p:ph type="title"/>
          </p:nvPr>
        </p:nvSpPr>
        <p:spPr>
          <a:xfrm>
            <a:off x="438150" y="285706"/>
            <a:ext cx="2724300" cy="450000"/>
          </a:xfrm>
          <a:prstGeom prst="rect">
            <a:avLst/>
          </a:prstGeom>
          <a:noFill/>
          <a:ln>
            <a:noFill/>
          </a:ln>
        </p:spPr>
        <p:txBody>
          <a:bodyPr spcFirstLastPara="1" wrap="square" lIns="41900" tIns="20950" rIns="41900" bIns="20950" anchor="t" anchorCtr="0">
            <a:normAutofit/>
          </a:bodyPr>
          <a:lstStyle>
            <a:lvl1pPr marR="0" lvl="0" algn="l" rtl="0">
              <a:lnSpc>
                <a:spcPct val="90000"/>
              </a:lnSpc>
              <a:spcBef>
                <a:spcPts val="0"/>
              </a:spcBef>
              <a:spcAft>
                <a:spcPts val="0"/>
              </a:spcAft>
              <a:buClr>
                <a:schemeClr val="dk1"/>
              </a:buClr>
              <a:buSzPts val="1800"/>
              <a:buFont typeface="Calibri"/>
              <a:buNone/>
              <a:defRPr sz="1800" b="1" i="0" u="none" strike="noStrike" cap="none">
                <a:solidFill>
                  <a:schemeClr val="dk1"/>
                </a:solidFill>
                <a:latin typeface="Calibri"/>
                <a:ea typeface="Calibri"/>
                <a:cs typeface="Calibri"/>
                <a:sym typeface="Calibri"/>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a:endParaRPr/>
          </a:p>
        </p:txBody>
      </p:sp>
      <p:cxnSp>
        <p:nvCxnSpPr>
          <p:cNvPr id="110" name="Google Shape;110;p26"/>
          <p:cNvCxnSpPr/>
          <p:nvPr/>
        </p:nvCxnSpPr>
        <p:spPr>
          <a:xfrm>
            <a:off x="352425" y="342900"/>
            <a:ext cx="0" cy="387600"/>
          </a:xfrm>
          <a:prstGeom prst="straightConnector1">
            <a:avLst/>
          </a:prstGeom>
          <a:noFill/>
          <a:ln w="63500" cap="flat" cmpd="sng">
            <a:solidFill>
              <a:srgbClr val="0078C0"/>
            </a:solidFill>
            <a:prstDash val="solid"/>
            <a:miter lim="800000"/>
            <a:headEnd type="none" w="sm" len="sm"/>
            <a:tailEnd type="none" w="sm" len="sm"/>
          </a:ln>
        </p:spPr>
      </p:cxnSp>
      <p:sp>
        <p:nvSpPr>
          <p:cNvPr id="111" name="Google Shape;111;p26"/>
          <p:cNvSpPr txBox="1">
            <a:spLocks noGrp="1"/>
          </p:cNvSpPr>
          <p:nvPr>
            <p:ph type="sldNum" idx="12"/>
          </p:nvPr>
        </p:nvSpPr>
        <p:spPr>
          <a:xfrm>
            <a:off x="8710613" y="4886325"/>
            <a:ext cx="866700" cy="95100"/>
          </a:xfrm>
          <a:prstGeom prst="rect">
            <a:avLst/>
          </a:prstGeom>
          <a:noFill/>
          <a:ln>
            <a:noFill/>
          </a:ln>
        </p:spPr>
        <p:txBody>
          <a:bodyPr spcFirstLastPara="1" wrap="square" lIns="41900" tIns="20950" rIns="41900" bIns="20950" anchor="t" anchorCtr="0">
            <a:normAutofit fontScale="85000" lnSpcReduction="20000"/>
          </a:bodyPr>
          <a:lstStyle>
            <a:lvl1pPr marL="0" marR="0" lvl="0" indent="0" algn="l" rtl="0">
              <a:spcBef>
                <a:spcPts val="0"/>
              </a:spcBef>
              <a:buNone/>
              <a:defRPr sz="500" b="1">
                <a:solidFill>
                  <a:srgbClr val="C0C0C8"/>
                </a:solidFill>
                <a:latin typeface="Calibri"/>
                <a:ea typeface="Calibri"/>
                <a:cs typeface="Calibri"/>
                <a:sym typeface="Calibri"/>
              </a:defRPr>
            </a:lvl1pPr>
            <a:lvl2pPr marL="0" marR="0" lvl="1" indent="0" algn="l" rtl="0">
              <a:spcBef>
                <a:spcPts val="0"/>
              </a:spcBef>
              <a:buNone/>
              <a:defRPr sz="500" b="1">
                <a:solidFill>
                  <a:srgbClr val="C0C0C8"/>
                </a:solidFill>
                <a:latin typeface="Calibri"/>
                <a:ea typeface="Calibri"/>
                <a:cs typeface="Calibri"/>
                <a:sym typeface="Calibri"/>
              </a:defRPr>
            </a:lvl2pPr>
            <a:lvl3pPr marL="0" marR="0" lvl="2" indent="0" algn="l" rtl="0">
              <a:spcBef>
                <a:spcPts val="0"/>
              </a:spcBef>
              <a:buNone/>
              <a:defRPr sz="500" b="1">
                <a:solidFill>
                  <a:srgbClr val="C0C0C8"/>
                </a:solidFill>
                <a:latin typeface="Calibri"/>
                <a:ea typeface="Calibri"/>
                <a:cs typeface="Calibri"/>
                <a:sym typeface="Calibri"/>
              </a:defRPr>
            </a:lvl3pPr>
            <a:lvl4pPr marL="0" marR="0" lvl="3" indent="0" algn="l" rtl="0">
              <a:spcBef>
                <a:spcPts val="0"/>
              </a:spcBef>
              <a:buNone/>
              <a:defRPr sz="500" b="1">
                <a:solidFill>
                  <a:srgbClr val="C0C0C8"/>
                </a:solidFill>
                <a:latin typeface="Calibri"/>
                <a:ea typeface="Calibri"/>
                <a:cs typeface="Calibri"/>
                <a:sym typeface="Calibri"/>
              </a:defRPr>
            </a:lvl4pPr>
            <a:lvl5pPr marL="0" marR="0" lvl="4" indent="0" algn="l" rtl="0">
              <a:spcBef>
                <a:spcPts val="0"/>
              </a:spcBef>
              <a:buNone/>
              <a:defRPr sz="500" b="1">
                <a:solidFill>
                  <a:srgbClr val="C0C0C8"/>
                </a:solidFill>
                <a:latin typeface="Calibri"/>
                <a:ea typeface="Calibri"/>
                <a:cs typeface="Calibri"/>
                <a:sym typeface="Calibri"/>
              </a:defRPr>
            </a:lvl5pPr>
            <a:lvl6pPr marL="0" marR="0" lvl="5" indent="0" algn="l" rtl="0">
              <a:spcBef>
                <a:spcPts val="0"/>
              </a:spcBef>
              <a:buNone/>
              <a:defRPr sz="500" b="1">
                <a:solidFill>
                  <a:srgbClr val="C0C0C8"/>
                </a:solidFill>
                <a:latin typeface="Calibri"/>
                <a:ea typeface="Calibri"/>
                <a:cs typeface="Calibri"/>
                <a:sym typeface="Calibri"/>
              </a:defRPr>
            </a:lvl6pPr>
            <a:lvl7pPr marL="0" marR="0" lvl="6" indent="0" algn="l" rtl="0">
              <a:spcBef>
                <a:spcPts val="0"/>
              </a:spcBef>
              <a:buNone/>
              <a:defRPr sz="500" b="1">
                <a:solidFill>
                  <a:srgbClr val="C0C0C8"/>
                </a:solidFill>
                <a:latin typeface="Calibri"/>
                <a:ea typeface="Calibri"/>
                <a:cs typeface="Calibri"/>
                <a:sym typeface="Calibri"/>
              </a:defRPr>
            </a:lvl7pPr>
            <a:lvl8pPr marL="0" marR="0" lvl="7" indent="0" algn="l" rtl="0">
              <a:spcBef>
                <a:spcPts val="0"/>
              </a:spcBef>
              <a:buNone/>
              <a:defRPr sz="500" b="1">
                <a:solidFill>
                  <a:srgbClr val="C0C0C8"/>
                </a:solidFill>
                <a:latin typeface="Calibri"/>
                <a:ea typeface="Calibri"/>
                <a:cs typeface="Calibri"/>
                <a:sym typeface="Calibri"/>
              </a:defRPr>
            </a:lvl8pPr>
            <a:lvl9pPr marL="0" marR="0" lvl="8" indent="0" algn="l" rtl="0">
              <a:spcBef>
                <a:spcPts val="0"/>
              </a:spcBef>
              <a:buNone/>
              <a:defRPr sz="500" b="1">
                <a:solidFill>
                  <a:srgbClr val="C0C0C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1_Title only">
    <p:spTree>
      <p:nvGrpSpPr>
        <p:cNvPr id="1" name="Shape 112"/>
        <p:cNvGrpSpPr/>
        <p:nvPr/>
      </p:nvGrpSpPr>
      <p:grpSpPr>
        <a:xfrm>
          <a:off x="0" y="0"/>
          <a:ext cx="0" cy="0"/>
          <a:chOff x="0" y="0"/>
          <a:chExt cx="0" cy="0"/>
        </a:xfrm>
      </p:grpSpPr>
      <p:pic>
        <p:nvPicPr>
          <p:cNvPr id="113" name="Google Shape;113;p27" descr="CASEL"/>
          <p:cNvPicPr preferRelativeResize="0"/>
          <p:nvPr/>
        </p:nvPicPr>
        <p:blipFill rotWithShape="1">
          <a:blip r:embed="rId2">
            <a:alphaModFix/>
          </a:blip>
          <a:srcRect/>
          <a:stretch/>
        </p:blipFill>
        <p:spPr>
          <a:xfrm>
            <a:off x="186986" y="4470304"/>
            <a:ext cx="479457" cy="479457"/>
          </a:xfrm>
          <a:prstGeom prst="rect">
            <a:avLst/>
          </a:prstGeom>
          <a:noFill/>
          <a:ln>
            <a:noFill/>
          </a:ln>
        </p:spPr>
      </p:pic>
      <p:sp>
        <p:nvSpPr>
          <p:cNvPr id="114" name="Google Shape;114;p27"/>
          <p:cNvSpPr txBox="1"/>
          <p:nvPr/>
        </p:nvSpPr>
        <p:spPr>
          <a:xfrm>
            <a:off x="714886" y="4586921"/>
            <a:ext cx="18819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70C0"/>
                </a:solidFill>
                <a:latin typeface="Arial"/>
                <a:ea typeface="Arial"/>
                <a:cs typeface="Arial"/>
                <a:sym typeface="Arial"/>
              </a:rPr>
              <a:t>Learn more: casel.org</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rtl="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latin typeface="Roboto"/>
                <a:ea typeface="Roboto"/>
                <a:cs typeface="Roboto"/>
                <a:sym typeface="Roboto"/>
              </a:defRPr>
            </a:lvl1pPr>
            <a:lvl2pPr lvl="1" algn="r" rtl="0">
              <a:buNone/>
              <a:defRPr sz="1000">
                <a:solidFill>
                  <a:schemeClr val="dk2"/>
                </a:solidFill>
                <a:latin typeface="Roboto"/>
                <a:ea typeface="Roboto"/>
                <a:cs typeface="Roboto"/>
                <a:sym typeface="Roboto"/>
              </a:defRPr>
            </a:lvl2pPr>
            <a:lvl3pPr lvl="2" algn="r" rtl="0">
              <a:buNone/>
              <a:defRPr sz="1000">
                <a:solidFill>
                  <a:schemeClr val="dk2"/>
                </a:solidFill>
                <a:latin typeface="Roboto"/>
                <a:ea typeface="Roboto"/>
                <a:cs typeface="Roboto"/>
                <a:sym typeface="Roboto"/>
              </a:defRPr>
            </a:lvl3pPr>
            <a:lvl4pPr lvl="3" algn="r" rtl="0">
              <a:buNone/>
              <a:defRPr sz="1000">
                <a:solidFill>
                  <a:schemeClr val="dk2"/>
                </a:solidFill>
                <a:latin typeface="Roboto"/>
                <a:ea typeface="Roboto"/>
                <a:cs typeface="Roboto"/>
                <a:sym typeface="Roboto"/>
              </a:defRPr>
            </a:lvl4pPr>
            <a:lvl5pPr lvl="4" algn="r" rtl="0">
              <a:buNone/>
              <a:defRPr sz="1000">
                <a:solidFill>
                  <a:schemeClr val="dk2"/>
                </a:solidFill>
                <a:latin typeface="Roboto"/>
                <a:ea typeface="Roboto"/>
                <a:cs typeface="Roboto"/>
                <a:sym typeface="Roboto"/>
              </a:defRPr>
            </a:lvl5pPr>
            <a:lvl6pPr lvl="5" algn="r" rtl="0">
              <a:buNone/>
              <a:defRPr sz="1000">
                <a:solidFill>
                  <a:schemeClr val="dk2"/>
                </a:solidFill>
                <a:latin typeface="Roboto"/>
                <a:ea typeface="Roboto"/>
                <a:cs typeface="Roboto"/>
                <a:sym typeface="Roboto"/>
              </a:defRPr>
            </a:lvl6pPr>
            <a:lvl7pPr lvl="6" algn="r" rtl="0">
              <a:buNone/>
              <a:defRPr sz="1000">
                <a:solidFill>
                  <a:schemeClr val="dk2"/>
                </a:solidFill>
                <a:latin typeface="Roboto"/>
                <a:ea typeface="Roboto"/>
                <a:cs typeface="Roboto"/>
                <a:sym typeface="Roboto"/>
              </a:defRPr>
            </a:lvl7pPr>
            <a:lvl8pPr lvl="7" algn="r" rtl="0">
              <a:buNone/>
              <a:defRPr sz="1000">
                <a:solidFill>
                  <a:schemeClr val="dk2"/>
                </a:solidFill>
                <a:latin typeface="Roboto"/>
                <a:ea typeface="Roboto"/>
                <a:cs typeface="Roboto"/>
                <a:sym typeface="Roboto"/>
              </a:defRPr>
            </a:lvl8pPr>
            <a:lvl9pPr lvl="8" algn="r" rtl="0">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EzWmoeN7Y2U"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hyperlink" Target="https://pz.harvard.edu/thinking-routines" TargetMode="Externa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hyperlink" Target="http://www.pz.harvard.edu/sites/default/files/Feelings%20and%20Options.pdf" TargetMode="External"/><Relationship Id="rId2" Type="http://schemas.openxmlformats.org/officeDocument/2006/relationships/notesSlide" Target="../notesSlides/notesSlide31.xml"/><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hyperlink" Target="https://static1.squarespace.com/static/5e1761d98d32b4385f6b1a29/t/61ac2ea50331ac60befaf4fd/1646523985062/Katie+Yamasaki_Dad+Bakes+Activity+Packet" TargetMode="External"/><Relationship Id="rId4" Type="http://schemas.openxmlformats.org/officeDocument/2006/relationships/image" Target="../media/image33.png"/><Relationship Id="rId9" Type="http://schemas.openxmlformats.org/officeDocument/2006/relationships/hyperlink" Target="https://www.katieyamasaki.com/books/dad-bakes"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hyperlink" Target="https://www.heinemann.com/products/e09970.aspx" TargetMode="External"/><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hyperlink" Target="https://diversebooks.org/programs/walter-awards/" TargetMode="External"/><Relationship Id="rId7" Type="http://schemas.openxmlformats.org/officeDocument/2006/relationships/hyperlink" Target="https://drkimparker.org/2018/07/11/african-american-literature-for-black-boys-bibliography-for-scholastic-readingsummit/"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hyperlink" Target="https://latinosinkidlit.com/books-we-have-read-reviewed/" TargetMode="External"/><Relationship Id="rId5" Type="http://schemas.openxmlformats.org/officeDocument/2006/relationships/hyperlink" Target="https://americanindiansinchildrensliterature.blogspot.com/p/best-books.html" TargetMode="External"/><Relationship Id="rId4" Type="http://schemas.openxmlformats.org/officeDocument/2006/relationships/hyperlink" Target="https://disrupttexts.org/"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americanindiansinchildrensliterature.blogspot.com/p/about.html"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7.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11.xml"/><Relationship Id="rId5" Type="http://schemas.openxmlformats.org/officeDocument/2006/relationships/image" Target="../media/image42.jpg"/><Relationship Id="rId4" Type="http://schemas.openxmlformats.org/officeDocument/2006/relationships/image" Target="../media/image41.jpg"/></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11.xml"/><Relationship Id="rId5" Type="http://schemas.openxmlformats.org/officeDocument/2006/relationships/image" Target="../media/image44.jpg"/><Relationship Id="rId4" Type="http://schemas.openxmlformats.org/officeDocument/2006/relationships/image" Target="../media/image43.jp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g"/></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11.xml"/><Relationship Id="rId5" Type="http://schemas.openxmlformats.org/officeDocument/2006/relationships/image" Target="../media/image46.jpg"/><Relationship Id="rId4" Type="http://schemas.openxmlformats.org/officeDocument/2006/relationships/image" Target="../media/image45.jpg"/></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11.xml"/><Relationship Id="rId5" Type="http://schemas.openxmlformats.org/officeDocument/2006/relationships/image" Target="../media/image48.jpg"/><Relationship Id="rId4" Type="http://schemas.openxmlformats.org/officeDocument/2006/relationships/image" Target="../media/image47.jpg"/></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11.xml"/><Relationship Id="rId5" Type="http://schemas.openxmlformats.org/officeDocument/2006/relationships/image" Target="../media/image50.jpg"/><Relationship Id="rId4" Type="http://schemas.openxmlformats.org/officeDocument/2006/relationships/image" Target="../media/image49.jpg"/></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3.xml"/><Relationship Id="rId1" Type="http://schemas.openxmlformats.org/officeDocument/2006/relationships/slideLayout" Target="../slideLayouts/slideLayout11.xml"/><Relationship Id="rId5" Type="http://schemas.openxmlformats.org/officeDocument/2006/relationships/image" Target="../media/image52.jpg"/><Relationship Id="rId4" Type="http://schemas.openxmlformats.org/officeDocument/2006/relationships/image" Target="../media/image51.jpg"/></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4.xml"/><Relationship Id="rId1" Type="http://schemas.openxmlformats.org/officeDocument/2006/relationships/slideLayout" Target="../slideLayouts/slideLayout11.xml"/><Relationship Id="rId5" Type="http://schemas.openxmlformats.org/officeDocument/2006/relationships/image" Target="../media/image32.png"/><Relationship Id="rId4" Type="http://schemas.openxmlformats.org/officeDocument/2006/relationships/image" Target="../media/image53.jpg"/></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11.xml"/><Relationship Id="rId5" Type="http://schemas.openxmlformats.org/officeDocument/2006/relationships/image" Target="../media/image55.png"/><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6.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8"/>
        <p:cNvGrpSpPr/>
        <p:nvPr/>
      </p:nvGrpSpPr>
      <p:grpSpPr>
        <a:xfrm>
          <a:off x="0" y="0"/>
          <a:ext cx="0" cy="0"/>
          <a:chOff x="0" y="0"/>
          <a:chExt cx="0" cy="0"/>
        </a:xfrm>
      </p:grpSpPr>
      <p:sp>
        <p:nvSpPr>
          <p:cNvPr id="119" name="Google Shape;119;p28"/>
          <p:cNvSpPr txBox="1">
            <a:spLocks noGrp="1"/>
          </p:cNvSpPr>
          <p:nvPr>
            <p:ph type="title"/>
          </p:nvPr>
        </p:nvSpPr>
        <p:spPr>
          <a:xfrm>
            <a:off x="742350" y="1440050"/>
            <a:ext cx="8220900" cy="3327600"/>
          </a:xfrm>
          <a:prstGeom prst="rect">
            <a:avLst/>
          </a:prstGeom>
          <a:solidFill>
            <a:srgbClr val="A2C4C9">
              <a:alpha val="53800"/>
            </a:srgbClr>
          </a:solidFill>
          <a:ln w="9525" cap="flat" cmpd="sng">
            <a:solidFill>
              <a:srgbClr val="000000"/>
            </a:solidFill>
            <a:prstDash val="solid"/>
            <a:round/>
            <a:headEnd type="none" w="sm" len="sm"/>
            <a:tailEnd type="none" w="sm" len="sm"/>
          </a:ln>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Merriweather"/>
                <a:ea typeface="Merriweather"/>
                <a:cs typeface="Merriweather"/>
                <a:sym typeface="Merriweather"/>
              </a:rPr>
              <a:t>Welcome</a:t>
            </a:r>
            <a:endParaRPr>
              <a:latin typeface="Merriweather"/>
              <a:ea typeface="Merriweather"/>
              <a:cs typeface="Merriweather"/>
              <a:sym typeface="Merriweather"/>
            </a:endParaRPr>
          </a:p>
          <a:p>
            <a:pPr marL="0" lvl="0" indent="0" algn="ctr" rtl="0">
              <a:spcBef>
                <a:spcPts val="0"/>
              </a:spcBef>
              <a:spcAft>
                <a:spcPts val="0"/>
              </a:spcAft>
              <a:buNone/>
            </a:pPr>
            <a:endParaRPr>
              <a:latin typeface="Merriweather"/>
              <a:ea typeface="Merriweather"/>
              <a:cs typeface="Merriweather"/>
              <a:sym typeface="Merriweather"/>
            </a:endParaRPr>
          </a:p>
          <a:p>
            <a:pPr marL="0" lvl="0" indent="0" algn="ctr" rtl="0">
              <a:spcBef>
                <a:spcPts val="0"/>
              </a:spcBef>
              <a:spcAft>
                <a:spcPts val="0"/>
              </a:spcAft>
              <a:buNone/>
            </a:pPr>
            <a:r>
              <a:rPr lang="en">
                <a:latin typeface="Merriweather"/>
                <a:ea typeface="Merriweather"/>
                <a:cs typeface="Merriweather"/>
                <a:sym typeface="Merriweather"/>
              </a:rPr>
              <a:t>Leveraging Picture Books For Social Emotional Learning</a:t>
            </a:r>
            <a:endParaRPr>
              <a:latin typeface="Merriweather"/>
              <a:ea typeface="Merriweather"/>
              <a:cs typeface="Merriweather"/>
              <a:sym typeface="Merriweather"/>
            </a:endParaRPr>
          </a:p>
          <a:p>
            <a:pPr marL="0" lvl="0" indent="0" algn="ctr" rtl="0">
              <a:spcBef>
                <a:spcPts val="0"/>
              </a:spcBef>
              <a:spcAft>
                <a:spcPts val="0"/>
              </a:spcAft>
              <a:buNone/>
            </a:pPr>
            <a:endParaRPr>
              <a:latin typeface="Merriweather"/>
              <a:ea typeface="Merriweather"/>
              <a:cs typeface="Merriweather"/>
              <a:sym typeface="Merriweather"/>
            </a:endParaRPr>
          </a:p>
          <a:p>
            <a:pPr marL="0" lvl="0" indent="0" algn="ctr" rtl="0">
              <a:spcBef>
                <a:spcPts val="0"/>
              </a:spcBef>
              <a:spcAft>
                <a:spcPts val="0"/>
              </a:spcAft>
              <a:buNone/>
            </a:pPr>
            <a:r>
              <a:rPr lang="en">
                <a:latin typeface="Merriweather"/>
                <a:ea typeface="Merriweather"/>
                <a:cs typeface="Merriweather"/>
                <a:sym typeface="Merriweather"/>
              </a:rPr>
              <a:t>Sarah Norsworthy</a:t>
            </a:r>
            <a:endParaRPr>
              <a:latin typeface="Merriweather"/>
              <a:ea typeface="Merriweather"/>
              <a:cs typeface="Merriweather"/>
              <a:sym typeface="Merriweather"/>
            </a:endParaRPr>
          </a:p>
          <a:p>
            <a:pPr marL="0" lvl="0" indent="0" algn="ctr" rtl="0">
              <a:spcBef>
                <a:spcPts val="0"/>
              </a:spcBef>
              <a:spcAft>
                <a:spcPts val="0"/>
              </a:spcAft>
              <a:buNone/>
            </a:pPr>
            <a:r>
              <a:rPr lang="en" sz="2244">
                <a:latin typeface="Merriweather"/>
                <a:ea typeface="Merriweather"/>
                <a:cs typeface="Merriweather"/>
                <a:sym typeface="Merriweather"/>
              </a:rPr>
              <a:t>Social Emotional Learning Implementation Specialist</a:t>
            </a:r>
            <a:endParaRPr sz="2244">
              <a:latin typeface="Merriweather"/>
              <a:ea typeface="Merriweather"/>
              <a:cs typeface="Merriweather"/>
              <a:sym typeface="Merriweather"/>
            </a:endParaRPr>
          </a:p>
          <a:p>
            <a:pPr marL="0" lvl="0" indent="0" algn="ctr" rtl="0">
              <a:spcBef>
                <a:spcPts val="0"/>
              </a:spcBef>
              <a:spcAft>
                <a:spcPts val="0"/>
              </a:spcAft>
              <a:buNone/>
            </a:pPr>
            <a:r>
              <a:rPr lang="en" sz="2244">
                <a:latin typeface="Merriweather"/>
                <a:ea typeface="Merriweather"/>
                <a:cs typeface="Merriweather"/>
                <a:sym typeface="Merriweather"/>
              </a:rPr>
              <a:t>Maine Department of Education</a:t>
            </a:r>
            <a:endParaRPr sz="2244">
              <a:latin typeface="Merriweather"/>
              <a:ea typeface="Merriweather"/>
              <a:cs typeface="Merriweather"/>
              <a:sym typeface="Merriweather"/>
            </a:endParaRPr>
          </a:p>
          <a:p>
            <a:pPr marL="0" lvl="0" indent="0" algn="ctr" rtl="0">
              <a:spcBef>
                <a:spcPts val="0"/>
              </a:spcBef>
              <a:spcAft>
                <a:spcPts val="0"/>
              </a:spcAft>
              <a:buNone/>
            </a:pPr>
            <a:endParaRPr>
              <a:latin typeface="Merriweather"/>
              <a:ea typeface="Merriweather"/>
              <a:cs typeface="Merriweather"/>
              <a:sym typeface="Merriweather"/>
            </a:endParaRPr>
          </a:p>
          <a:p>
            <a:pPr marL="0" lvl="0" indent="0" algn="ctr" rtl="0">
              <a:spcBef>
                <a:spcPts val="0"/>
              </a:spcBef>
              <a:spcAft>
                <a:spcPts val="0"/>
              </a:spcAft>
              <a:buNone/>
            </a:pPr>
            <a:endParaRPr>
              <a:latin typeface="Merriweather"/>
              <a:ea typeface="Merriweather"/>
              <a:cs typeface="Merriweather"/>
              <a:sym typeface="Merriweather"/>
            </a:endParaRPr>
          </a:p>
        </p:txBody>
      </p:sp>
      <p:sp>
        <p:nvSpPr>
          <p:cNvPr id="120" name="Google Shape;120;p28"/>
          <p:cNvSpPr txBox="1"/>
          <p:nvPr/>
        </p:nvSpPr>
        <p:spPr>
          <a:xfrm>
            <a:off x="6517725" y="4851000"/>
            <a:ext cx="257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i="1">
                <a:latin typeface="Merriweather"/>
                <a:ea typeface="Merriweather"/>
                <a:cs typeface="Merriweather"/>
                <a:sym typeface="Merriweather"/>
              </a:rPr>
              <a:t>Photo Credit - Sarah CB Norsworthy, Plunge Photography</a:t>
            </a:r>
            <a:endParaRPr sz="700" i="1">
              <a:latin typeface="Merriweather"/>
              <a:ea typeface="Merriweather"/>
              <a:cs typeface="Merriweather"/>
              <a:sym typeface="Merriweather"/>
            </a:endParaRPr>
          </a:p>
        </p:txBody>
      </p:sp>
      <p:sp>
        <p:nvSpPr>
          <p:cNvPr id="121" name="Google Shape;121;p28"/>
          <p:cNvSpPr/>
          <p:nvPr/>
        </p:nvSpPr>
        <p:spPr>
          <a:xfrm>
            <a:off x="-103475" y="162600"/>
            <a:ext cx="2793600" cy="1743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2000">
                <a:solidFill>
                  <a:schemeClr val="dk1"/>
                </a:solidFill>
                <a:latin typeface="Merriweather"/>
                <a:ea typeface="Merriweather"/>
                <a:cs typeface="Merriweather"/>
                <a:sym typeface="Merriweather"/>
              </a:rPr>
              <a:t>You May Need</a:t>
            </a:r>
            <a:endParaRPr sz="2000">
              <a:solidFill>
                <a:schemeClr val="dk1"/>
              </a:solidFill>
              <a:latin typeface="Merriweather"/>
              <a:ea typeface="Merriweather"/>
              <a:cs typeface="Merriweather"/>
              <a:sym typeface="Merriweather"/>
            </a:endParaRPr>
          </a:p>
          <a:p>
            <a:pPr marL="0" lvl="0" indent="0" algn="ctr" rtl="0">
              <a:lnSpc>
                <a:spcPct val="115000"/>
              </a:lnSpc>
              <a:spcBef>
                <a:spcPts val="1200"/>
              </a:spcBef>
              <a:spcAft>
                <a:spcPts val="1200"/>
              </a:spcAft>
              <a:buNone/>
            </a:pPr>
            <a:r>
              <a:rPr lang="en" sz="2000">
                <a:solidFill>
                  <a:schemeClr val="dk1"/>
                </a:solidFill>
                <a:latin typeface="Merriweather"/>
                <a:ea typeface="Merriweather"/>
                <a:cs typeface="Merriweather"/>
                <a:sym typeface="Merriweather"/>
              </a:rPr>
              <a:t>Somewhere to Jot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89"/>
        <p:cNvGrpSpPr/>
        <p:nvPr/>
      </p:nvGrpSpPr>
      <p:grpSpPr>
        <a:xfrm>
          <a:off x="0" y="0"/>
          <a:ext cx="0" cy="0"/>
          <a:chOff x="0" y="0"/>
          <a:chExt cx="0" cy="0"/>
        </a:xfrm>
      </p:grpSpPr>
      <p:pic>
        <p:nvPicPr>
          <p:cNvPr id="190" name="Google Shape;190;p37"/>
          <p:cNvPicPr preferRelativeResize="0"/>
          <p:nvPr/>
        </p:nvPicPr>
        <p:blipFill>
          <a:blip r:embed="rId3">
            <a:alphaModFix/>
          </a:blip>
          <a:stretch>
            <a:fillRect/>
          </a:stretch>
        </p:blipFill>
        <p:spPr>
          <a:xfrm>
            <a:off x="76925" y="121350"/>
            <a:ext cx="4303706" cy="2419350"/>
          </a:xfrm>
          <a:prstGeom prst="rect">
            <a:avLst/>
          </a:prstGeom>
          <a:noFill/>
          <a:ln w="9525" cap="flat" cmpd="sng">
            <a:solidFill>
              <a:schemeClr val="dk2"/>
            </a:solidFill>
            <a:prstDash val="solid"/>
            <a:round/>
            <a:headEnd type="none" w="sm" len="sm"/>
            <a:tailEnd type="none" w="sm" len="sm"/>
          </a:ln>
        </p:spPr>
      </p:pic>
      <p:sp>
        <p:nvSpPr>
          <p:cNvPr id="191" name="Google Shape;191;p37"/>
          <p:cNvSpPr/>
          <p:nvPr/>
        </p:nvSpPr>
        <p:spPr>
          <a:xfrm>
            <a:off x="4452500" y="830925"/>
            <a:ext cx="4540500" cy="4315500"/>
          </a:xfrm>
          <a:prstGeom prst="ellipse">
            <a:avLst/>
          </a:prstGeom>
          <a:solidFill>
            <a:srgbClr val="B02C2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7"/>
          <p:cNvSpPr/>
          <p:nvPr/>
        </p:nvSpPr>
        <p:spPr>
          <a:xfrm>
            <a:off x="5175193" y="2204180"/>
            <a:ext cx="3095100" cy="2942400"/>
          </a:xfrm>
          <a:prstGeom prst="ellipse">
            <a:avLst/>
          </a:prstGeom>
          <a:solidFill>
            <a:srgbClr val="D838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7"/>
          <p:cNvSpPr txBox="1"/>
          <p:nvPr/>
        </p:nvSpPr>
        <p:spPr>
          <a:xfrm>
            <a:off x="5635419" y="3340251"/>
            <a:ext cx="2153700" cy="670200"/>
          </a:xfrm>
          <a:prstGeom prst="rect">
            <a:avLst/>
          </a:prstGeom>
          <a:solidFill>
            <a:srgbClr val="F4CC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dk1"/>
                </a:solidFill>
                <a:latin typeface="Roboto"/>
                <a:ea typeface="Roboto"/>
                <a:cs typeface="Roboto"/>
                <a:sym typeface="Roboto"/>
              </a:rPr>
              <a:t>Student Emotional Literacy</a:t>
            </a:r>
            <a:endParaRPr sz="1000" b="1">
              <a:solidFill>
                <a:schemeClr val="dk1"/>
              </a:solidFill>
              <a:latin typeface="Roboto"/>
              <a:ea typeface="Roboto"/>
              <a:cs typeface="Roboto"/>
              <a:sym typeface="Roboto"/>
            </a:endParaRPr>
          </a:p>
        </p:txBody>
      </p:sp>
      <p:sp>
        <p:nvSpPr>
          <p:cNvPr id="194" name="Google Shape;194;p37"/>
          <p:cNvSpPr txBox="1"/>
          <p:nvPr/>
        </p:nvSpPr>
        <p:spPr>
          <a:xfrm>
            <a:off x="5452105" y="1224523"/>
            <a:ext cx="2520300" cy="670200"/>
          </a:xfrm>
          <a:prstGeom prst="rect">
            <a:avLst/>
          </a:prstGeom>
          <a:solidFill>
            <a:srgbClr val="F4CC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dk1"/>
                </a:solidFill>
                <a:latin typeface="Roboto"/>
                <a:ea typeface="Roboto"/>
                <a:cs typeface="Roboto"/>
                <a:sym typeface="Roboto"/>
              </a:rPr>
              <a:t>Classroom Adult Emotional Literacy</a:t>
            </a:r>
            <a:endParaRPr sz="1000" b="1">
              <a:solidFill>
                <a:schemeClr val="dk1"/>
              </a:solidFill>
              <a:latin typeface="Roboto"/>
              <a:ea typeface="Roboto"/>
              <a:cs typeface="Roboto"/>
              <a:sym typeface="Roboto"/>
            </a:endParaRPr>
          </a:p>
        </p:txBody>
      </p:sp>
      <p:cxnSp>
        <p:nvCxnSpPr>
          <p:cNvPr id="195" name="Google Shape;195;p37"/>
          <p:cNvCxnSpPr/>
          <p:nvPr/>
        </p:nvCxnSpPr>
        <p:spPr>
          <a:xfrm>
            <a:off x="3534350" y="1572225"/>
            <a:ext cx="1660200" cy="981000"/>
          </a:xfrm>
          <a:prstGeom prst="straightConnector1">
            <a:avLst/>
          </a:prstGeom>
          <a:noFill/>
          <a:ln w="76200" cap="flat" cmpd="sng">
            <a:solidFill>
              <a:srgbClr val="999999"/>
            </a:solidFill>
            <a:prstDash val="solid"/>
            <a:round/>
            <a:headEnd type="none" w="med" len="med"/>
            <a:tailEnd type="triangle" w="med" len="med"/>
          </a:ln>
        </p:spPr>
      </p:cxnSp>
      <p:sp>
        <p:nvSpPr>
          <p:cNvPr id="196" name="Google Shape;196;p37"/>
          <p:cNvSpPr txBox="1"/>
          <p:nvPr/>
        </p:nvSpPr>
        <p:spPr>
          <a:xfrm>
            <a:off x="76875" y="3681225"/>
            <a:ext cx="43038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PT Sans Narrow"/>
                <a:ea typeface="PT Sans Narrow"/>
                <a:cs typeface="PT Sans Narrow"/>
                <a:sym typeface="PT Sans Narrow"/>
              </a:rPr>
              <a:t>The exploration of social and emotional learning happens at an adult level and then at a student level.</a:t>
            </a:r>
            <a:endParaRPr sz="1800">
              <a:latin typeface="PT Sans Narrow"/>
              <a:ea typeface="PT Sans Narrow"/>
              <a:cs typeface="PT Sans Narrow"/>
              <a:sym typeface="PT Sans Narrow"/>
            </a:endParaRPr>
          </a:p>
        </p:txBody>
      </p:sp>
      <p:sp>
        <p:nvSpPr>
          <p:cNvPr id="197" name="Google Shape;197;p37"/>
          <p:cNvSpPr txBox="1"/>
          <p:nvPr/>
        </p:nvSpPr>
        <p:spPr>
          <a:xfrm>
            <a:off x="1052775" y="3075200"/>
            <a:ext cx="2352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latin typeface="Oswald"/>
                <a:ea typeface="Oswald"/>
                <a:cs typeface="Oswald"/>
                <a:sym typeface="Oswald"/>
              </a:rPr>
              <a:t>Adult SEL Matters</a:t>
            </a:r>
            <a:endParaRPr sz="2100">
              <a:latin typeface="Oswald"/>
              <a:ea typeface="Oswald"/>
              <a:cs typeface="Oswald"/>
              <a:sym typeface="Oswa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4D4">
            <a:alpha val="51190"/>
          </a:srgbClr>
        </a:solidFill>
        <a:effectLst/>
      </p:bgPr>
    </p:bg>
    <p:spTree>
      <p:nvGrpSpPr>
        <p:cNvPr id="1" name="Shape 201"/>
        <p:cNvGrpSpPr/>
        <p:nvPr/>
      </p:nvGrpSpPr>
      <p:grpSpPr>
        <a:xfrm>
          <a:off x="0" y="0"/>
          <a:ext cx="0" cy="0"/>
          <a:chOff x="0" y="0"/>
          <a:chExt cx="0" cy="0"/>
        </a:xfrm>
      </p:grpSpPr>
      <p:sp>
        <p:nvSpPr>
          <p:cNvPr id="202" name="Google Shape;202;p38">
            <a:hlinkClick r:id="rId3"/>
          </p:cNvPr>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720" u="sng">
                <a:solidFill>
                  <a:schemeClr val="hlink"/>
                </a:solidFill>
                <a:latin typeface="Merriweather"/>
                <a:ea typeface="Merriweather"/>
                <a:cs typeface="Merriweather"/>
                <a:sym typeface="Merriweather"/>
                <a:hlinkClick r:id="rId3"/>
              </a:rPr>
              <a:t>3 Parts to Perspective Taking</a:t>
            </a:r>
            <a:endParaRPr sz="3720">
              <a:latin typeface="Merriweather"/>
              <a:ea typeface="Merriweather"/>
              <a:cs typeface="Merriweather"/>
              <a:sym typeface="Merriweather"/>
            </a:endParaRPr>
          </a:p>
        </p:txBody>
      </p:sp>
      <p:sp>
        <p:nvSpPr>
          <p:cNvPr id="203" name="Google Shape;203;p38"/>
          <p:cNvSpPr txBox="1">
            <a:spLocks noGrp="1"/>
          </p:cNvSpPr>
          <p:nvPr>
            <p:ph type="body" idx="1"/>
          </p:nvPr>
        </p:nvSpPr>
        <p:spPr>
          <a:xfrm>
            <a:off x="311700" y="1395425"/>
            <a:ext cx="8520600" cy="3176700"/>
          </a:xfrm>
          <a:prstGeom prst="rect">
            <a:avLst/>
          </a:prstGeom>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100">
                <a:latin typeface="Merriweather"/>
                <a:ea typeface="Merriweather"/>
                <a:cs typeface="Merriweather"/>
                <a:sym typeface="Merriweather"/>
              </a:rPr>
              <a:t>I have a perspective, here, now.</a:t>
            </a:r>
            <a:endParaRPr sz="2100">
              <a:latin typeface="Merriweather"/>
              <a:ea typeface="Merriweather"/>
              <a:cs typeface="Merriweather"/>
              <a:sym typeface="Merriweather"/>
            </a:endParaRPr>
          </a:p>
          <a:p>
            <a:pPr marL="0" lvl="0" indent="0" algn="l" rtl="0">
              <a:spcBef>
                <a:spcPts val="1200"/>
              </a:spcBef>
              <a:spcAft>
                <a:spcPts val="0"/>
              </a:spcAft>
              <a:buNone/>
            </a:pPr>
            <a:r>
              <a:rPr lang="en" sz="2100">
                <a:latin typeface="Merriweather"/>
                <a:ea typeface="Merriweather"/>
                <a:cs typeface="Merriweather"/>
                <a:sym typeface="Merriweather"/>
              </a:rPr>
              <a:t>I - here - now.</a:t>
            </a:r>
            <a:endParaRPr sz="2100">
              <a:latin typeface="Merriweather"/>
              <a:ea typeface="Merriweather"/>
              <a:cs typeface="Merriweather"/>
              <a:sym typeface="Merriweather"/>
            </a:endParaRPr>
          </a:p>
          <a:p>
            <a:pPr marL="0" lvl="0" indent="0" algn="l" rtl="0">
              <a:spcBef>
                <a:spcPts val="1200"/>
              </a:spcBef>
              <a:spcAft>
                <a:spcPts val="0"/>
              </a:spcAft>
              <a:buNone/>
            </a:pPr>
            <a:r>
              <a:rPr lang="en" sz="2100">
                <a:latin typeface="Merriweather"/>
                <a:ea typeface="Merriweather"/>
                <a:cs typeface="Merriweather"/>
                <a:sym typeface="Merriweather"/>
              </a:rPr>
              <a:t>______________________</a:t>
            </a:r>
            <a:endParaRPr sz="2100">
              <a:latin typeface="Merriweather"/>
              <a:ea typeface="Merriweather"/>
              <a:cs typeface="Merriweather"/>
              <a:sym typeface="Merriweather"/>
            </a:endParaRPr>
          </a:p>
          <a:p>
            <a:pPr marL="0" lvl="0" indent="0" algn="l" rtl="0">
              <a:spcBef>
                <a:spcPts val="1200"/>
              </a:spcBef>
              <a:spcAft>
                <a:spcPts val="0"/>
              </a:spcAft>
              <a:buNone/>
            </a:pPr>
            <a:r>
              <a:rPr lang="en" sz="2100">
                <a:latin typeface="Merriweather"/>
                <a:ea typeface="Merriweather"/>
                <a:cs typeface="Merriweather"/>
                <a:sym typeface="Merriweather"/>
              </a:rPr>
              <a:t>If there is an I, there is a they.</a:t>
            </a:r>
            <a:endParaRPr sz="2100">
              <a:latin typeface="Merriweather"/>
              <a:ea typeface="Merriweather"/>
              <a:cs typeface="Merriweather"/>
              <a:sym typeface="Merriweather"/>
            </a:endParaRPr>
          </a:p>
          <a:p>
            <a:pPr marL="0" lvl="0" indent="0" algn="l" rtl="0">
              <a:spcBef>
                <a:spcPts val="1200"/>
              </a:spcBef>
              <a:spcAft>
                <a:spcPts val="0"/>
              </a:spcAft>
              <a:buNone/>
            </a:pPr>
            <a:r>
              <a:rPr lang="en" sz="2100">
                <a:latin typeface="Merriweather"/>
                <a:ea typeface="Merriweather"/>
                <a:cs typeface="Merriweather"/>
                <a:sym typeface="Merriweather"/>
              </a:rPr>
              <a:t>If there is a here, there is a there.</a:t>
            </a:r>
            <a:endParaRPr sz="2100">
              <a:latin typeface="Merriweather"/>
              <a:ea typeface="Merriweather"/>
              <a:cs typeface="Merriweather"/>
              <a:sym typeface="Merriweather"/>
            </a:endParaRPr>
          </a:p>
          <a:p>
            <a:pPr marL="0" lvl="0" indent="0" algn="l" rtl="0">
              <a:spcBef>
                <a:spcPts val="1200"/>
              </a:spcBef>
              <a:spcAft>
                <a:spcPts val="1200"/>
              </a:spcAft>
              <a:buNone/>
            </a:pPr>
            <a:r>
              <a:rPr lang="en" sz="2100">
                <a:latin typeface="Merriweather"/>
                <a:ea typeface="Merriweather"/>
                <a:cs typeface="Merriweather"/>
                <a:sym typeface="Merriweather"/>
              </a:rPr>
              <a:t>If there is a now, there is either a past, or future - likely both.</a:t>
            </a:r>
            <a:endParaRPr sz="2100">
              <a:latin typeface="Merriweather"/>
              <a:ea typeface="Merriweather"/>
              <a:cs typeface="Merriweather"/>
              <a:sym typeface="Merriweathe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9"/>
          <p:cNvSpPr txBox="1"/>
          <p:nvPr/>
        </p:nvSpPr>
        <p:spPr>
          <a:xfrm>
            <a:off x="311700" y="1561075"/>
            <a:ext cx="8520600" cy="25803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200">
                <a:solidFill>
                  <a:srgbClr val="000000"/>
                </a:solidFill>
                <a:latin typeface="Merriweather"/>
                <a:ea typeface="Merriweather"/>
                <a:cs typeface="Merriweather"/>
                <a:sym typeface="Merriweather"/>
              </a:rPr>
              <a:t>People may have different feelings than I do.</a:t>
            </a:r>
            <a:endParaRPr sz="2200">
              <a:solidFill>
                <a:srgbClr val="000000"/>
              </a:solidFill>
              <a:latin typeface="Merriweather"/>
              <a:ea typeface="Merriweather"/>
              <a:cs typeface="Merriweather"/>
              <a:sym typeface="Merriweather"/>
            </a:endParaRPr>
          </a:p>
          <a:p>
            <a:pPr marL="0" lvl="0" indent="0" algn="ctr" rtl="0">
              <a:lnSpc>
                <a:spcPct val="115000"/>
              </a:lnSpc>
              <a:spcBef>
                <a:spcPts val="1200"/>
              </a:spcBef>
              <a:spcAft>
                <a:spcPts val="0"/>
              </a:spcAft>
              <a:buNone/>
            </a:pPr>
            <a:r>
              <a:rPr lang="en" sz="2200">
                <a:solidFill>
                  <a:srgbClr val="000000"/>
                </a:solidFill>
                <a:latin typeface="Merriweather"/>
                <a:ea typeface="Merriweather"/>
                <a:cs typeface="Merriweather"/>
                <a:sym typeface="Merriweather"/>
              </a:rPr>
              <a:t>	“</a:t>
            </a:r>
            <a:r>
              <a:rPr lang="en" sz="2200" i="1">
                <a:solidFill>
                  <a:srgbClr val="000000"/>
                </a:solidFill>
                <a:latin typeface="Merriweather"/>
                <a:ea typeface="Merriweather"/>
                <a:cs typeface="Merriweather"/>
                <a:sym typeface="Merriweather"/>
              </a:rPr>
              <a:t>may”</a:t>
            </a:r>
            <a:r>
              <a:rPr lang="en" sz="2200">
                <a:solidFill>
                  <a:srgbClr val="000000"/>
                </a:solidFill>
                <a:latin typeface="Merriweather"/>
                <a:ea typeface="Merriweather"/>
                <a:cs typeface="Merriweather"/>
                <a:sym typeface="Merriweather"/>
              </a:rPr>
              <a:t> - nonbinary</a:t>
            </a:r>
            <a:endParaRPr sz="2200">
              <a:solidFill>
                <a:srgbClr val="000000"/>
              </a:solidFill>
              <a:latin typeface="Merriweather"/>
              <a:ea typeface="Merriweather"/>
              <a:cs typeface="Merriweather"/>
              <a:sym typeface="Merriweather"/>
            </a:endParaRPr>
          </a:p>
          <a:p>
            <a:pPr marL="0" lvl="0" indent="0" algn="ctr" rtl="0">
              <a:lnSpc>
                <a:spcPct val="115000"/>
              </a:lnSpc>
              <a:spcBef>
                <a:spcPts val="1200"/>
              </a:spcBef>
              <a:spcAft>
                <a:spcPts val="0"/>
              </a:spcAft>
              <a:buNone/>
            </a:pPr>
            <a:r>
              <a:rPr lang="en" sz="2200">
                <a:solidFill>
                  <a:srgbClr val="000000"/>
                </a:solidFill>
                <a:latin typeface="Merriweather"/>
                <a:ea typeface="Merriweather"/>
                <a:cs typeface="Merriweather"/>
                <a:sym typeface="Merriweather"/>
              </a:rPr>
              <a:t>Feelings change.</a:t>
            </a:r>
            <a:endParaRPr sz="2200">
              <a:solidFill>
                <a:srgbClr val="000000"/>
              </a:solidFill>
              <a:latin typeface="Merriweather"/>
              <a:ea typeface="Merriweather"/>
              <a:cs typeface="Merriweather"/>
              <a:sym typeface="Merriweather"/>
            </a:endParaRPr>
          </a:p>
          <a:p>
            <a:pPr marL="0" lvl="0" indent="0" algn="ctr" rtl="0">
              <a:lnSpc>
                <a:spcPct val="115000"/>
              </a:lnSpc>
              <a:spcBef>
                <a:spcPts val="1200"/>
              </a:spcBef>
              <a:spcAft>
                <a:spcPts val="0"/>
              </a:spcAft>
              <a:buNone/>
            </a:pPr>
            <a:r>
              <a:rPr lang="en" sz="2100">
                <a:solidFill>
                  <a:srgbClr val="000000"/>
                </a:solidFill>
                <a:latin typeface="Merriweather"/>
                <a:ea typeface="Merriweather"/>
                <a:cs typeface="Merriweather"/>
                <a:sym typeface="Merriweather"/>
              </a:rPr>
              <a:t>Emotional responses mean </a:t>
            </a:r>
            <a:r>
              <a:rPr lang="en" sz="2300">
                <a:solidFill>
                  <a:srgbClr val="000000"/>
                </a:solidFill>
                <a:latin typeface="Merriweather"/>
                <a:ea typeface="Merriweather"/>
                <a:cs typeface="Merriweather"/>
                <a:sym typeface="Merriweather"/>
              </a:rPr>
              <a:t>something important is at stake</a:t>
            </a:r>
            <a:r>
              <a:rPr lang="en" sz="1800">
                <a:solidFill>
                  <a:srgbClr val="000000"/>
                </a:solidFill>
                <a:latin typeface="Merriweather"/>
                <a:ea typeface="Merriweather"/>
                <a:cs typeface="Merriweather"/>
                <a:sym typeface="Merriweather"/>
              </a:rPr>
              <a:t>.</a:t>
            </a:r>
            <a:endParaRPr sz="1300">
              <a:solidFill>
                <a:srgbClr val="000000"/>
              </a:solidFill>
              <a:latin typeface="Merriweather"/>
              <a:ea typeface="Merriweather"/>
              <a:cs typeface="Merriweather"/>
              <a:sym typeface="Merriweather"/>
            </a:endParaRPr>
          </a:p>
          <a:p>
            <a:pPr marL="0" lvl="0" indent="0" algn="ctr" rtl="0">
              <a:lnSpc>
                <a:spcPct val="115000"/>
              </a:lnSpc>
              <a:spcBef>
                <a:spcPts val="1200"/>
              </a:spcBef>
              <a:spcAft>
                <a:spcPts val="1200"/>
              </a:spcAft>
              <a:buNone/>
            </a:pPr>
            <a:endParaRPr sz="2200">
              <a:solidFill>
                <a:srgbClr val="000000"/>
              </a:solidFill>
              <a:latin typeface="Merriweather"/>
              <a:ea typeface="Merriweather"/>
              <a:cs typeface="Merriweather"/>
              <a:sym typeface="Merriweathe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2"/>
        <p:cNvGrpSpPr/>
        <p:nvPr/>
      </p:nvGrpSpPr>
      <p:grpSpPr>
        <a:xfrm>
          <a:off x="0" y="0"/>
          <a:ext cx="0" cy="0"/>
          <a:chOff x="0" y="0"/>
          <a:chExt cx="0" cy="0"/>
        </a:xfrm>
      </p:grpSpPr>
      <p:sp>
        <p:nvSpPr>
          <p:cNvPr id="213" name="Google Shape;213;p40"/>
          <p:cNvSpPr txBox="1"/>
          <p:nvPr/>
        </p:nvSpPr>
        <p:spPr>
          <a:xfrm>
            <a:off x="162900" y="228050"/>
            <a:ext cx="54624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000">
                <a:solidFill>
                  <a:schemeClr val="lt1"/>
                </a:solidFill>
                <a:latin typeface="PT Sans Narrow"/>
                <a:ea typeface="PT Sans Narrow"/>
                <a:cs typeface="PT Sans Narrow"/>
                <a:sym typeface="PT Sans Narrow"/>
              </a:rPr>
              <a:t>What are picture books?</a:t>
            </a:r>
            <a:endParaRPr sz="5000">
              <a:solidFill>
                <a:schemeClr val="lt1"/>
              </a:solidFill>
              <a:latin typeface="PT Sans Narrow"/>
              <a:ea typeface="PT Sans Narrow"/>
              <a:cs typeface="PT Sans Narrow"/>
              <a:sym typeface="PT Sans Narrow"/>
            </a:endParaRPr>
          </a:p>
        </p:txBody>
      </p:sp>
      <p:sp>
        <p:nvSpPr>
          <p:cNvPr id="214" name="Google Shape;214;p40"/>
          <p:cNvSpPr txBox="1"/>
          <p:nvPr/>
        </p:nvSpPr>
        <p:spPr>
          <a:xfrm>
            <a:off x="1303550" y="1902138"/>
            <a:ext cx="6949800" cy="2493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500">
                <a:solidFill>
                  <a:schemeClr val="lt1"/>
                </a:solidFill>
                <a:latin typeface="PT Sans Narrow"/>
                <a:ea typeface="PT Sans Narrow"/>
                <a:cs typeface="PT Sans Narrow"/>
                <a:sym typeface="PT Sans Narrow"/>
              </a:rPr>
              <a:t>Rich Images</a:t>
            </a:r>
            <a:endParaRPr sz="2500">
              <a:solidFill>
                <a:schemeClr val="lt1"/>
              </a:solidFill>
              <a:latin typeface="PT Sans Narrow"/>
              <a:ea typeface="PT Sans Narrow"/>
              <a:cs typeface="PT Sans Narrow"/>
              <a:sym typeface="PT Sans Narrow"/>
            </a:endParaRPr>
          </a:p>
          <a:p>
            <a:pPr marL="0" lvl="0" indent="0" algn="l" rtl="0">
              <a:spcBef>
                <a:spcPts val="0"/>
              </a:spcBef>
              <a:spcAft>
                <a:spcPts val="0"/>
              </a:spcAft>
              <a:buNone/>
            </a:pPr>
            <a:r>
              <a:rPr lang="en" sz="2500">
                <a:solidFill>
                  <a:schemeClr val="lt1"/>
                </a:solidFill>
                <a:latin typeface="PT Sans Narrow"/>
                <a:ea typeface="PT Sans Narrow"/>
                <a:cs typeface="PT Sans Narrow"/>
                <a:sym typeface="PT Sans Narrow"/>
              </a:rPr>
              <a:t>May Have Text - adding complexity</a:t>
            </a:r>
            <a:endParaRPr sz="2500">
              <a:solidFill>
                <a:schemeClr val="lt1"/>
              </a:solidFill>
              <a:latin typeface="PT Sans Narrow"/>
              <a:ea typeface="PT Sans Narrow"/>
              <a:cs typeface="PT Sans Narrow"/>
              <a:sym typeface="PT Sans Narrow"/>
            </a:endParaRPr>
          </a:p>
          <a:p>
            <a:pPr marL="0" lvl="0" indent="0" algn="l" rtl="0">
              <a:spcBef>
                <a:spcPts val="0"/>
              </a:spcBef>
              <a:spcAft>
                <a:spcPts val="0"/>
              </a:spcAft>
              <a:buNone/>
            </a:pPr>
            <a:r>
              <a:rPr lang="en" sz="2500">
                <a:solidFill>
                  <a:schemeClr val="lt1"/>
                </a:solidFill>
                <a:latin typeface="PT Sans Narrow"/>
                <a:ea typeface="PT Sans Narrow"/>
                <a:cs typeface="PT Sans Narrow"/>
                <a:sym typeface="PT Sans Narrow"/>
              </a:rPr>
              <a:t>White Space</a:t>
            </a:r>
            <a:endParaRPr sz="2500">
              <a:solidFill>
                <a:schemeClr val="lt1"/>
              </a:solidFill>
              <a:latin typeface="PT Sans Narrow"/>
              <a:ea typeface="PT Sans Narrow"/>
              <a:cs typeface="PT Sans Narrow"/>
              <a:sym typeface="PT Sans Narrow"/>
            </a:endParaRPr>
          </a:p>
          <a:p>
            <a:pPr marL="0" lvl="0" indent="0" algn="l" rtl="0">
              <a:spcBef>
                <a:spcPts val="0"/>
              </a:spcBef>
              <a:spcAft>
                <a:spcPts val="0"/>
              </a:spcAft>
              <a:buNone/>
            </a:pPr>
            <a:r>
              <a:rPr lang="en" sz="2500">
                <a:solidFill>
                  <a:schemeClr val="lt1"/>
                </a:solidFill>
                <a:latin typeface="PT Sans Narrow"/>
                <a:ea typeface="PT Sans Narrow"/>
                <a:cs typeface="PT Sans Narrow"/>
                <a:sym typeface="PT Sans Narrow"/>
              </a:rPr>
              <a:t>Designed To Be Read Communally (lap/small group)</a:t>
            </a:r>
            <a:endParaRPr sz="2500">
              <a:solidFill>
                <a:schemeClr val="lt1"/>
              </a:solidFill>
              <a:latin typeface="PT Sans Narrow"/>
              <a:ea typeface="PT Sans Narrow"/>
              <a:cs typeface="PT Sans Narrow"/>
              <a:sym typeface="PT Sans Narrow"/>
            </a:endParaRPr>
          </a:p>
          <a:p>
            <a:pPr marL="0" lvl="0" indent="0" algn="l" rtl="0">
              <a:spcBef>
                <a:spcPts val="0"/>
              </a:spcBef>
              <a:spcAft>
                <a:spcPts val="0"/>
              </a:spcAft>
              <a:buNone/>
            </a:pPr>
            <a:endParaRPr sz="2500">
              <a:solidFill>
                <a:schemeClr val="lt1"/>
              </a:solidFill>
              <a:latin typeface="PT Sans Narrow"/>
              <a:ea typeface="PT Sans Narrow"/>
              <a:cs typeface="PT Sans Narrow"/>
              <a:sym typeface="PT Sans Narrow"/>
            </a:endParaRPr>
          </a:p>
          <a:p>
            <a:pPr marL="0" lvl="0" indent="0" algn="l" rtl="0">
              <a:spcBef>
                <a:spcPts val="0"/>
              </a:spcBef>
              <a:spcAft>
                <a:spcPts val="0"/>
              </a:spcAft>
              <a:buNone/>
            </a:pPr>
            <a:r>
              <a:rPr lang="en" sz="2500">
                <a:solidFill>
                  <a:schemeClr val="lt1"/>
                </a:solidFill>
                <a:latin typeface="PT Sans Narrow"/>
                <a:ea typeface="PT Sans Narrow"/>
                <a:cs typeface="PT Sans Narrow"/>
                <a:sym typeface="PT Sans Narrow"/>
              </a:rPr>
              <a:t>Format vs Content</a:t>
            </a:r>
            <a:endParaRPr sz="2500">
              <a:solidFill>
                <a:schemeClr val="lt1"/>
              </a:solidFill>
              <a:latin typeface="PT Sans Narrow"/>
              <a:ea typeface="PT Sans Narrow"/>
              <a:cs typeface="PT Sans Narrow"/>
              <a:sym typeface="PT Sans Narrow"/>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41"/>
          <p:cNvSpPr txBox="1"/>
          <p:nvPr/>
        </p:nvSpPr>
        <p:spPr>
          <a:xfrm>
            <a:off x="4561175" y="435375"/>
            <a:ext cx="2997300" cy="72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500">
                <a:latin typeface="PT Sans Narrow"/>
                <a:ea typeface="PT Sans Narrow"/>
                <a:cs typeface="PT Sans Narrow"/>
                <a:sym typeface="PT Sans Narrow"/>
              </a:rPr>
              <a:t>Intended Agenda</a:t>
            </a:r>
            <a:endParaRPr sz="3500">
              <a:latin typeface="PT Sans Narrow"/>
              <a:ea typeface="PT Sans Narrow"/>
              <a:cs typeface="PT Sans Narrow"/>
              <a:sym typeface="PT Sans Narrow"/>
            </a:endParaRPr>
          </a:p>
        </p:txBody>
      </p:sp>
      <p:sp>
        <p:nvSpPr>
          <p:cNvPr id="220" name="Google Shape;220;p41"/>
          <p:cNvSpPr txBox="1"/>
          <p:nvPr/>
        </p:nvSpPr>
        <p:spPr>
          <a:xfrm>
            <a:off x="2823575" y="1281475"/>
            <a:ext cx="6472500" cy="2878200"/>
          </a:xfrm>
          <a:prstGeom prst="rect">
            <a:avLst/>
          </a:prstGeom>
          <a:noFill/>
          <a:ln>
            <a:noFill/>
          </a:ln>
        </p:spPr>
        <p:txBody>
          <a:bodyPr spcFirstLastPara="1" wrap="square" lIns="91425" tIns="91425" rIns="91425" bIns="91425" anchor="t" anchorCtr="0">
            <a:spAutoFit/>
          </a:bodyPr>
          <a:lstStyle/>
          <a:p>
            <a:pPr marL="457200" lvl="0" indent="-387350" algn="l" rtl="0">
              <a:spcBef>
                <a:spcPts val="0"/>
              </a:spcBef>
              <a:spcAft>
                <a:spcPts val="0"/>
              </a:spcAft>
              <a:buSzPts val="2500"/>
              <a:buFont typeface="PT Sans Narrow"/>
              <a:buChar char="●"/>
            </a:pPr>
            <a:r>
              <a:rPr lang="en" sz="2500" strike="sngStrike">
                <a:latin typeface="PT Sans Narrow"/>
                <a:ea typeface="PT Sans Narrow"/>
                <a:cs typeface="PT Sans Narrow"/>
                <a:sym typeface="PT Sans Narrow"/>
              </a:rPr>
              <a:t>Grounding</a:t>
            </a:r>
            <a:endParaRPr sz="2500" strike="sngStrike">
              <a:latin typeface="PT Sans Narrow"/>
              <a:ea typeface="PT Sans Narrow"/>
              <a:cs typeface="PT Sans Narrow"/>
              <a:sym typeface="PT Sans Narrow"/>
            </a:endParaRPr>
          </a:p>
          <a:p>
            <a:pPr marL="914400" lvl="1" indent="-387350" algn="l" rtl="0">
              <a:spcBef>
                <a:spcPts val="0"/>
              </a:spcBef>
              <a:spcAft>
                <a:spcPts val="0"/>
              </a:spcAft>
              <a:buSzPts val="2500"/>
              <a:buFont typeface="PT Sans Narrow"/>
              <a:buChar char="○"/>
            </a:pPr>
            <a:r>
              <a:rPr lang="en" sz="2500" strike="sngStrike">
                <a:latin typeface="PT Sans Narrow"/>
                <a:ea typeface="PT Sans Narrow"/>
                <a:cs typeface="PT Sans Narrow"/>
                <a:sym typeface="PT Sans Narrow"/>
              </a:rPr>
              <a:t>Expectations, Introductions, Definitions</a:t>
            </a:r>
            <a:endParaRPr sz="2500" strike="sngStrike">
              <a:latin typeface="PT Sans Narrow"/>
              <a:ea typeface="PT Sans Narrow"/>
              <a:cs typeface="PT Sans Narrow"/>
              <a:sym typeface="PT Sans Narrow"/>
            </a:endParaRPr>
          </a:p>
          <a:p>
            <a:pPr marL="457200" lvl="0" indent="-387350" algn="l" rtl="0">
              <a:spcBef>
                <a:spcPts val="0"/>
              </a:spcBef>
              <a:spcAft>
                <a:spcPts val="0"/>
              </a:spcAft>
              <a:buSzPts val="2500"/>
              <a:buFont typeface="PT Sans Narrow"/>
              <a:buChar char="●"/>
            </a:pPr>
            <a:r>
              <a:rPr lang="en" sz="2500">
                <a:latin typeface="PT Sans Narrow"/>
                <a:ea typeface="PT Sans Narrow"/>
                <a:cs typeface="PT Sans Narrow"/>
                <a:sym typeface="PT Sans Narrow"/>
              </a:rPr>
              <a:t>Framework For Thinking About Picture Books &amp; SEL</a:t>
            </a:r>
            <a:endParaRPr sz="2500">
              <a:latin typeface="PT Sans Narrow"/>
              <a:ea typeface="PT Sans Narrow"/>
              <a:cs typeface="PT Sans Narrow"/>
              <a:sym typeface="PT Sans Narrow"/>
            </a:endParaRPr>
          </a:p>
          <a:p>
            <a:pPr marL="457200" lvl="0" indent="-387350" algn="l" rtl="0">
              <a:spcBef>
                <a:spcPts val="0"/>
              </a:spcBef>
              <a:spcAft>
                <a:spcPts val="0"/>
              </a:spcAft>
              <a:buSzPts val="2500"/>
              <a:buFont typeface="PT Sans Narrow"/>
              <a:buChar char="●"/>
            </a:pPr>
            <a:r>
              <a:rPr lang="en" sz="2500">
                <a:latin typeface="PT Sans Narrow"/>
                <a:ea typeface="PT Sans Narrow"/>
                <a:cs typeface="PT Sans Narrow"/>
                <a:sym typeface="PT Sans Narrow"/>
              </a:rPr>
              <a:t>Practice</a:t>
            </a:r>
            <a:endParaRPr sz="2500">
              <a:latin typeface="PT Sans Narrow"/>
              <a:ea typeface="PT Sans Narrow"/>
              <a:cs typeface="PT Sans Narrow"/>
              <a:sym typeface="PT Sans Narrow"/>
            </a:endParaRPr>
          </a:p>
          <a:p>
            <a:pPr marL="457200" lvl="0" indent="-387350" algn="l" rtl="0">
              <a:spcBef>
                <a:spcPts val="0"/>
              </a:spcBef>
              <a:spcAft>
                <a:spcPts val="0"/>
              </a:spcAft>
              <a:buSzPts val="2500"/>
              <a:buFont typeface="PT Sans Narrow"/>
              <a:buChar char="●"/>
            </a:pPr>
            <a:r>
              <a:rPr lang="en" sz="2500">
                <a:latin typeface="PT Sans Narrow"/>
                <a:ea typeface="PT Sans Narrow"/>
                <a:cs typeface="PT Sans Narrow"/>
                <a:sym typeface="PT Sans Narrow"/>
              </a:rPr>
              <a:t>Extending The Conversation</a:t>
            </a:r>
            <a:endParaRPr sz="2500">
              <a:latin typeface="PT Sans Narrow"/>
              <a:ea typeface="PT Sans Narrow"/>
              <a:cs typeface="PT Sans Narrow"/>
              <a:sym typeface="PT Sans Narrow"/>
            </a:endParaRPr>
          </a:p>
          <a:p>
            <a:pPr marL="457200" lvl="0" indent="-387350" algn="l" rtl="0">
              <a:spcBef>
                <a:spcPts val="0"/>
              </a:spcBef>
              <a:spcAft>
                <a:spcPts val="0"/>
              </a:spcAft>
              <a:buSzPts val="2500"/>
              <a:buFont typeface="PT Sans Narrow"/>
              <a:buChar char="●"/>
            </a:pPr>
            <a:r>
              <a:rPr lang="en" sz="2500">
                <a:latin typeface="PT Sans Narrow"/>
                <a:ea typeface="PT Sans Narrow"/>
                <a:cs typeface="PT Sans Narrow"/>
                <a:sym typeface="PT Sans Narrow"/>
              </a:rPr>
              <a:t>Inspiration</a:t>
            </a:r>
            <a:endParaRPr sz="2500">
              <a:latin typeface="PT Sans Narrow"/>
              <a:ea typeface="PT Sans Narrow"/>
              <a:cs typeface="PT Sans Narrow"/>
              <a:sym typeface="PT Sans Narrow"/>
            </a:endParaRPr>
          </a:p>
          <a:p>
            <a:pPr marL="457200" lvl="0" indent="-387350" algn="l" rtl="0">
              <a:spcBef>
                <a:spcPts val="0"/>
              </a:spcBef>
              <a:spcAft>
                <a:spcPts val="0"/>
              </a:spcAft>
              <a:buSzPts val="2500"/>
              <a:buFont typeface="PT Sans Narrow"/>
              <a:buChar char="●"/>
            </a:pPr>
            <a:r>
              <a:rPr lang="en" sz="2500">
                <a:latin typeface="PT Sans Narrow"/>
                <a:ea typeface="PT Sans Narrow"/>
                <a:cs typeface="PT Sans Narrow"/>
                <a:sym typeface="PT Sans Narrow"/>
              </a:rPr>
              <a:t>Archiving Impact</a:t>
            </a:r>
            <a:endParaRPr sz="2500">
              <a:latin typeface="PT Sans Narrow"/>
              <a:ea typeface="PT Sans Narrow"/>
              <a:cs typeface="PT Sans Narrow"/>
              <a:sym typeface="PT Sans Narrow"/>
            </a:endParaRPr>
          </a:p>
        </p:txBody>
      </p:sp>
      <p:pic>
        <p:nvPicPr>
          <p:cNvPr id="221" name="Google Shape;221;p41"/>
          <p:cNvPicPr preferRelativeResize="0"/>
          <p:nvPr/>
        </p:nvPicPr>
        <p:blipFill>
          <a:blip r:embed="rId3">
            <a:alphaModFix/>
          </a:blip>
          <a:stretch>
            <a:fillRect/>
          </a:stretch>
        </p:blipFill>
        <p:spPr>
          <a:xfrm>
            <a:off x="180475" y="750000"/>
            <a:ext cx="2534500" cy="3941151"/>
          </a:xfrm>
          <a:prstGeom prst="rect">
            <a:avLst/>
          </a:prstGeom>
          <a:noFill/>
          <a:ln w="9525" cap="flat" cmpd="sng">
            <a:solidFill>
              <a:schemeClr val="dk2"/>
            </a:solidFill>
            <a:prstDash val="solid"/>
            <a:round/>
            <a:headEnd type="none" w="sm" len="sm"/>
            <a:tailEnd type="none" w="sm" len="sm"/>
          </a:ln>
        </p:spPr>
      </p:pic>
      <p:pic>
        <p:nvPicPr>
          <p:cNvPr id="222" name="Google Shape;222;p41"/>
          <p:cNvPicPr preferRelativeResize="0"/>
          <p:nvPr/>
        </p:nvPicPr>
        <p:blipFill>
          <a:blip r:embed="rId4">
            <a:alphaModFix/>
          </a:blip>
          <a:stretch>
            <a:fillRect/>
          </a:stretch>
        </p:blipFill>
        <p:spPr>
          <a:xfrm>
            <a:off x="5586925" y="3810100"/>
            <a:ext cx="3472676" cy="11546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42"/>
          <p:cNvSpPr/>
          <p:nvPr/>
        </p:nvSpPr>
        <p:spPr>
          <a:xfrm>
            <a:off x="2358751" y="735544"/>
            <a:ext cx="3173700" cy="3171000"/>
          </a:xfrm>
          <a:prstGeom prst="ellipse">
            <a:avLst/>
          </a:prstGeom>
          <a:solidFill>
            <a:srgbClr val="38761D">
              <a:alpha val="322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2"/>
          <p:cNvSpPr/>
          <p:nvPr/>
        </p:nvSpPr>
        <p:spPr>
          <a:xfrm>
            <a:off x="3665487" y="2383919"/>
            <a:ext cx="2907000" cy="2622900"/>
          </a:xfrm>
          <a:prstGeom prst="ellipse">
            <a:avLst/>
          </a:prstGeom>
          <a:solidFill>
            <a:srgbClr val="361C75">
              <a:alpha val="4241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2"/>
          <p:cNvSpPr/>
          <p:nvPr/>
        </p:nvSpPr>
        <p:spPr>
          <a:xfrm>
            <a:off x="4711950" y="642526"/>
            <a:ext cx="3772500" cy="3404400"/>
          </a:xfrm>
          <a:prstGeom prst="ellipse">
            <a:avLst/>
          </a:prstGeom>
          <a:solidFill>
            <a:srgbClr val="3D85C6">
              <a:alpha val="411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2"/>
          <p:cNvSpPr txBox="1"/>
          <p:nvPr/>
        </p:nvSpPr>
        <p:spPr>
          <a:xfrm>
            <a:off x="4892479" y="1194450"/>
            <a:ext cx="3711300" cy="63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900" b="1">
                <a:solidFill>
                  <a:schemeClr val="dk1"/>
                </a:solidFill>
                <a:latin typeface="PT Sans Narrow"/>
                <a:ea typeface="PT Sans Narrow"/>
                <a:cs typeface="PT Sans Narrow"/>
                <a:sym typeface="PT Sans Narrow"/>
              </a:rPr>
              <a:t>Predictable Routines</a:t>
            </a:r>
            <a:endParaRPr sz="2900" b="1">
              <a:solidFill>
                <a:schemeClr val="dk1"/>
              </a:solidFill>
              <a:latin typeface="PT Sans Narrow"/>
              <a:ea typeface="PT Sans Narrow"/>
              <a:cs typeface="PT Sans Narrow"/>
              <a:sym typeface="PT Sans Narrow"/>
            </a:endParaRPr>
          </a:p>
        </p:txBody>
      </p:sp>
      <p:sp>
        <p:nvSpPr>
          <p:cNvPr id="231" name="Google Shape;231;p42"/>
          <p:cNvSpPr txBox="1"/>
          <p:nvPr/>
        </p:nvSpPr>
        <p:spPr>
          <a:xfrm>
            <a:off x="4277930" y="3732051"/>
            <a:ext cx="1682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900" b="1">
                <a:solidFill>
                  <a:schemeClr val="dk1"/>
                </a:solidFill>
                <a:latin typeface="PT Sans Narrow"/>
                <a:ea typeface="PT Sans Narrow"/>
                <a:cs typeface="PT Sans Narrow"/>
                <a:sym typeface="PT Sans Narrow"/>
              </a:rPr>
              <a:t>Picture Books</a:t>
            </a:r>
            <a:endParaRPr sz="2900" b="1">
              <a:solidFill>
                <a:schemeClr val="dk1"/>
              </a:solidFill>
              <a:latin typeface="PT Sans Narrow"/>
              <a:ea typeface="PT Sans Narrow"/>
              <a:cs typeface="PT Sans Narrow"/>
              <a:sym typeface="PT Sans Narrow"/>
            </a:endParaRPr>
          </a:p>
        </p:txBody>
      </p:sp>
      <p:sp>
        <p:nvSpPr>
          <p:cNvPr id="232" name="Google Shape;232;p42"/>
          <p:cNvSpPr txBox="1"/>
          <p:nvPr/>
        </p:nvSpPr>
        <p:spPr>
          <a:xfrm>
            <a:off x="5532450" y="1737713"/>
            <a:ext cx="2907000" cy="8928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2300">
                <a:solidFill>
                  <a:schemeClr val="dk1"/>
                </a:solidFill>
                <a:latin typeface="PT Sans Narrow"/>
                <a:ea typeface="PT Sans Narrow"/>
                <a:cs typeface="PT Sans Narrow"/>
                <a:sym typeface="PT Sans Narrow"/>
              </a:rPr>
              <a:t>With Multiple Modes Of Communication</a:t>
            </a:r>
            <a:endParaRPr sz="2300">
              <a:solidFill>
                <a:schemeClr val="dk1"/>
              </a:solidFill>
              <a:latin typeface="PT Sans Narrow"/>
              <a:ea typeface="PT Sans Narrow"/>
              <a:cs typeface="PT Sans Narrow"/>
              <a:sym typeface="PT Sans Narrow"/>
            </a:endParaRPr>
          </a:p>
        </p:txBody>
      </p:sp>
      <p:sp>
        <p:nvSpPr>
          <p:cNvPr id="233" name="Google Shape;233;p42"/>
          <p:cNvSpPr txBox="1"/>
          <p:nvPr/>
        </p:nvSpPr>
        <p:spPr>
          <a:xfrm>
            <a:off x="2539275" y="1194450"/>
            <a:ext cx="2353200" cy="1339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solidFill>
                  <a:schemeClr val="dk1"/>
                </a:solidFill>
                <a:latin typeface="PT Sans Narrow"/>
                <a:ea typeface="PT Sans Narrow"/>
                <a:cs typeface="PT Sans Narrow"/>
                <a:sym typeface="PT Sans Narrow"/>
              </a:rPr>
              <a:t>Knowledge of Social Emotional Teaching</a:t>
            </a:r>
            <a:endParaRPr sz="2500" b="1">
              <a:solidFill>
                <a:schemeClr val="dk1"/>
              </a:solidFill>
              <a:latin typeface="PT Sans Narrow"/>
              <a:ea typeface="PT Sans Narrow"/>
              <a:cs typeface="PT Sans Narrow"/>
              <a:sym typeface="PT Sans Narrow"/>
            </a:endParaRPr>
          </a:p>
        </p:txBody>
      </p:sp>
      <p:cxnSp>
        <p:nvCxnSpPr>
          <p:cNvPr id="234" name="Google Shape;234;p42"/>
          <p:cNvCxnSpPr/>
          <p:nvPr/>
        </p:nvCxnSpPr>
        <p:spPr>
          <a:xfrm>
            <a:off x="5138398" y="2825886"/>
            <a:ext cx="2790600" cy="1416600"/>
          </a:xfrm>
          <a:prstGeom prst="straightConnector1">
            <a:avLst/>
          </a:prstGeom>
          <a:noFill/>
          <a:ln w="38100" cap="flat" cmpd="sng">
            <a:solidFill>
              <a:schemeClr val="dk2"/>
            </a:solidFill>
            <a:prstDash val="solid"/>
            <a:round/>
            <a:headEnd type="none" w="med" len="med"/>
            <a:tailEnd type="none" w="med" len="med"/>
          </a:ln>
        </p:spPr>
      </p:cxnSp>
      <p:sp>
        <p:nvSpPr>
          <p:cNvPr id="235" name="Google Shape;235;p42"/>
          <p:cNvSpPr txBox="1"/>
          <p:nvPr/>
        </p:nvSpPr>
        <p:spPr>
          <a:xfrm>
            <a:off x="5396194" y="4379252"/>
            <a:ext cx="45573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a:solidFill>
                  <a:schemeClr val="dk1"/>
                </a:solidFill>
                <a:latin typeface="PT Sans Narrow"/>
                <a:ea typeface="PT Sans Narrow"/>
                <a:cs typeface="PT Sans Narrow"/>
                <a:sym typeface="PT Sans Narrow"/>
              </a:rPr>
              <a:t>SEL Informed, Responsive</a:t>
            </a:r>
            <a:endParaRPr sz="2200" b="1">
              <a:solidFill>
                <a:schemeClr val="dk1"/>
              </a:solidFill>
              <a:latin typeface="PT Sans Narrow"/>
              <a:ea typeface="PT Sans Narrow"/>
              <a:cs typeface="PT Sans Narrow"/>
              <a:sym typeface="PT Sans Narrow"/>
            </a:endParaRPr>
          </a:p>
          <a:p>
            <a:pPr marL="0" lvl="0" indent="0" algn="ctr" rtl="0">
              <a:spcBef>
                <a:spcPts val="0"/>
              </a:spcBef>
              <a:spcAft>
                <a:spcPts val="0"/>
              </a:spcAft>
              <a:buNone/>
            </a:pPr>
            <a:r>
              <a:rPr lang="en" sz="2200" b="1">
                <a:solidFill>
                  <a:schemeClr val="dk1"/>
                </a:solidFill>
                <a:latin typeface="PT Sans Narrow"/>
                <a:ea typeface="PT Sans Narrow"/>
                <a:cs typeface="PT Sans Narrow"/>
                <a:sym typeface="PT Sans Narrow"/>
              </a:rPr>
              <a:t>Education</a:t>
            </a:r>
            <a:endParaRPr sz="2200" b="1">
              <a:solidFill>
                <a:schemeClr val="dk1"/>
              </a:solidFill>
              <a:latin typeface="PT Sans Narrow"/>
              <a:ea typeface="PT Sans Narrow"/>
              <a:cs typeface="PT Sans Narrow"/>
              <a:sym typeface="PT Sans Narrow"/>
            </a:endParaRPr>
          </a:p>
        </p:txBody>
      </p:sp>
      <p:sp>
        <p:nvSpPr>
          <p:cNvPr id="236" name="Google Shape;236;p42"/>
          <p:cNvSpPr txBox="1"/>
          <p:nvPr/>
        </p:nvSpPr>
        <p:spPr>
          <a:xfrm>
            <a:off x="75050" y="4473150"/>
            <a:ext cx="1593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solidFill>
                  <a:schemeClr val="dk1"/>
                </a:solidFill>
                <a:latin typeface="PT Sans Narrow"/>
                <a:ea typeface="PT Sans Narrow"/>
                <a:cs typeface="PT Sans Narrow"/>
                <a:sym typeface="PT Sans Narrow"/>
              </a:rPr>
              <a:t>Sarah CB Norsworthy</a:t>
            </a:r>
            <a:endParaRPr i="1">
              <a:solidFill>
                <a:schemeClr val="dk1"/>
              </a:solidFill>
              <a:latin typeface="PT Sans Narrow"/>
              <a:ea typeface="PT Sans Narrow"/>
              <a:cs typeface="PT Sans Narrow"/>
              <a:sym typeface="PT Sans Narrow"/>
            </a:endParaRPr>
          </a:p>
          <a:p>
            <a:pPr marL="0" lvl="0" indent="0" algn="l" rtl="0">
              <a:spcBef>
                <a:spcPts val="0"/>
              </a:spcBef>
              <a:spcAft>
                <a:spcPts val="0"/>
              </a:spcAft>
              <a:buNone/>
            </a:pPr>
            <a:r>
              <a:rPr lang="en" i="1">
                <a:solidFill>
                  <a:schemeClr val="dk1"/>
                </a:solidFill>
                <a:latin typeface="PT Sans Narrow"/>
                <a:ea typeface="PT Sans Narrow"/>
                <a:cs typeface="PT Sans Narrow"/>
                <a:sym typeface="PT Sans Narrow"/>
              </a:rPr>
              <a:t>Attuned Instruction ™</a:t>
            </a:r>
            <a:endParaRPr i="1">
              <a:solidFill>
                <a:schemeClr val="dk1"/>
              </a:solidFill>
              <a:latin typeface="PT Sans Narrow"/>
              <a:ea typeface="PT Sans Narrow"/>
              <a:cs typeface="PT Sans Narrow"/>
              <a:sym typeface="PT Sans Narrow"/>
            </a:endParaRPr>
          </a:p>
        </p:txBody>
      </p:sp>
      <p:sp>
        <p:nvSpPr>
          <p:cNvPr id="237" name="Google Shape;237;p42"/>
          <p:cNvSpPr txBox="1"/>
          <p:nvPr/>
        </p:nvSpPr>
        <p:spPr>
          <a:xfrm>
            <a:off x="-193525" y="66775"/>
            <a:ext cx="57741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solidFill>
                  <a:schemeClr val="dk1"/>
                </a:solidFill>
                <a:latin typeface="PT Sans Narrow"/>
                <a:ea typeface="PT Sans Narrow"/>
                <a:cs typeface="PT Sans Narrow"/>
                <a:sym typeface="PT Sans Narrow"/>
              </a:rPr>
              <a:t>Leveraging Picture Books In Support of SEL</a:t>
            </a:r>
            <a:endParaRPr sz="2500" b="1">
              <a:solidFill>
                <a:schemeClr val="dk1"/>
              </a:solidFill>
              <a:latin typeface="PT Sans Narrow"/>
              <a:ea typeface="PT Sans Narrow"/>
              <a:cs typeface="PT Sans Narrow"/>
              <a:sym typeface="PT Sans Narrow"/>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43"/>
          <p:cNvSpPr txBox="1"/>
          <p:nvPr/>
        </p:nvSpPr>
        <p:spPr>
          <a:xfrm>
            <a:off x="45600" y="1298175"/>
            <a:ext cx="4599900" cy="14160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PT Sans Narrow"/>
                <a:ea typeface="PT Sans Narrow"/>
                <a:cs typeface="PT Sans Narrow"/>
                <a:sym typeface="PT Sans Narrow"/>
              </a:rPr>
              <a:t>Identity 				Self-Awareness</a:t>
            </a:r>
            <a:endParaRPr sz="1600">
              <a:latin typeface="PT Sans Narrow"/>
              <a:ea typeface="PT Sans Narrow"/>
              <a:cs typeface="PT Sans Narrow"/>
              <a:sym typeface="PT Sans Narrow"/>
            </a:endParaRPr>
          </a:p>
          <a:p>
            <a:pPr marL="0" lvl="0" indent="0" algn="l" rtl="0">
              <a:spcBef>
                <a:spcPts val="0"/>
              </a:spcBef>
              <a:spcAft>
                <a:spcPts val="0"/>
              </a:spcAft>
              <a:buClr>
                <a:schemeClr val="dk1"/>
              </a:buClr>
              <a:buSzPts val="1100"/>
              <a:buFont typeface="Arial"/>
              <a:buNone/>
            </a:pPr>
            <a:r>
              <a:rPr lang="en" sz="1600">
                <a:solidFill>
                  <a:schemeClr val="dk1"/>
                </a:solidFill>
                <a:latin typeface="PT Sans Narrow"/>
                <a:ea typeface="PT Sans Narrow"/>
                <a:cs typeface="PT Sans Narrow"/>
                <a:sym typeface="PT Sans Narrow"/>
              </a:rPr>
              <a:t>Agency 				Self-Management</a:t>
            </a:r>
            <a:endParaRPr sz="1600">
              <a:latin typeface="PT Sans Narrow"/>
              <a:ea typeface="PT Sans Narrow"/>
              <a:cs typeface="PT Sans Narrow"/>
              <a:sym typeface="PT Sans Narrow"/>
            </a:endParaRPr>
          </a:p>
          <a:p>
            <a:pPr marL="0" lvl="0" indent="0" algn="l" rtl="0">
              <a:spcBef>
                <a:spcPts val="0"/>
              </a:spcBef>
              <a:spcAft>
                <a:spcPts val="0"/>
              </a:spcAft>
              <a:buNone/>
            </a:pPr>
            <a:r>
              <a:rPr lang="en" sz="1600">
                <a:latin typeface="PT Sans Narrow"/>
                <a:ea typeface="PT Sans Narrow"/>
                <a:cs typeface="PT Sans Narrow"/>
                <a:sym typeface="PT Sans Narrow"/>
              </a:rPr>
              <a:t>Belonging 				Social-Awareness</a:t>
            </a:r>
            <a:endParaRPr sz="1600">
              <a:latin typeface="PT Sans Narrow"/>
              <a:ea typeface="PT Sans Narrow"/>
              <a:cs typeface="PT Sans Narrow"/>
              <a:sym typeface="PT Sans Narrow"/>
            </a:endParaRPr>
          </a:p>
          <a:p>
            <a:pPr marL="0" lvl="0" indent="0" algn="l" rtl="0">
              <a:spcBef>
                <a:spcPts val="0"/>
              </a:spcBef>
              <a:spcAft>
                <a:spcPts val="0"/>
              </a:spcAft>
              <a:buNone/>
            </a:pPr>
            <a:r>
              <a:rPr lang="en" sz="1600">
                <a:latin typeface="PT Sans Narrow"/>
                <a:ea typeface="PT Sans Narrow"/>
                <a:cs typeface="PT Sans Narrow"/>
                <a:sym typeface="PT Sans Narrow"/>
              </a:rPr>
              <a:t>Collaborative Problem Solving 	Relationship Skills</a:t>
            </a:r>
            <a:endParaRPr sz="1600">
              <a:latin typeface="PT Sans Narrow"/>
              <a:ea typeface="PT Sans Narrow"/>
              <a:cs typeface="PT Sans Narrow"/>
              <a:sym typeface="PT Sans Narrow"/>
            </a:endParaRPr>
          </a:p>
          <a:p>
            <a:pPr marL="0" lvl="0" indent="0" algn="l" rtl="0">
              <a:spcBef>
                <a:spcPts val="0"/>
              </a:spcBef>
              <a:spcAft>
                <a:spcPts val="0"/>
              </a:spcAft>
              <a:buNone/>
            </a:pPr>
            <a:r>
              <a:rPr lang="en" sz="1600">
                <a:latin typeface="PT Sans Narrow"/>
                <a:ea typeface="PT Sans Narrow"/>
                <a:cs typeface="PT Sans Narrow"/>
                <a:sym typeface="PT Sans Narrow"/>
              </a:rPr>
              <a:t>Curiosity 				Responsible Decision Making</a:t>
            </a:r>
            <a:endParaRPr sz="1600">
              <a:latin typeface="PT Sans Narrow"/>
              <a:ea typeface="PT Sans Narrow"/>
              <a:cs typeface="PT Sans Narrow"/>
              <a:sym typeface="PT Sans Narrow"/>
            </a:endParaRPr>
          </a:p>
        </p:txBody>
      </p:sp>
      <p:sp>
        <p:nvSpPr>
          <p:cNvPr id="243" name="Google Shape;243;p43"/>
          <p:cNvSpPr txBox="1"/>
          <p:nvPr/>
        </p:nvSpPr>
        <p:spPr>
          <a:xfrm>
            <a:off x="559375" y="571275"/>
            <a:ext cx="2393100" cy="4926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2000" i="1">
                <a:latin typeface="PT Sans Narrow"/>
                <a:ea typeface="PT Sans Narrow"/>
                <a:cs typeface="PT Sans Narrow"/>
                <a:sym typeface="PT Sans Narrow"/>
              </a:rPr>
              <a:t>SEL Competencies</a:t>
            </a:r>
            <a:endParaRPr sz="2000" i="1">
              <a:latin typeface="PT Sans Narrow"/>
              <a:ea typeface="PT Sans Narrow"/>
              <a:cs typeface="PT Sans Narrow"/>
              <a:sym typeface="PT Sans Narrow"/>
            </a:endParaRPr>
          </a:p>
        </p:txBody>
      </p:sp>
      <p:sp>
        <p:nvSpPr>
          <p:cNvPr id="244" name="Google Shape;244;p43"/>
          <p:cNvSpPr txBox="1"/>
          <p:nvPr/>
        </p:nvSpPr>
        <p:spPr>
          <a:xfrm>
            <a:off x="4296063" y="1143600"/>
            <a:ext cx="1920900" cy="7695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900" i="1">
                <a:latin typeface="PT Sans Narrow"/>
                <a:ea typeface="PT Sans Narrow"/>
                <a:cs typeface="PT Sans Narrow"/>
                <a:sym typeface="PT Sans Narrow"/>
              </a:rPr>
              <a:t>Accessing Competencies</a:t>
            </a:r>
            <a:endParaRPr sz="1900" i="1">
              <a:latin typeface="PT Sans Narrow"/>
              <a:ea typeface="PT Sans Narrow"/>
              <a:cs typeface="PT Sans Narrow"/>
              <a:sym typeface="PT Sans Narrow"/>
            </a:endParaRPr>
          </a:p>
        </p:txBody>
      </p:sp>
      <p:sp>
        <p:nvSpPr>
          <p:cNvPr id="245" name="Google Shape;245;p43"/>
          <p:cNvSpPr txBox="1"/>
          <p:nvPr/>
        </p:nvSpPr>
        <p:spPr>
          <a:xfrm>
            <a:off x="6887100" y="2450425"/>
            <a:ext cx="1920900" cy="4926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2000" i="1">
                <a:latin typeface="PT Sans Narrow"/>
                <a:ea typeface="PT Sans Narrow"/>
                <a:cs typeface="PT Sans Narrow"/>
                <a:sym typeface="PT Sans Narrow"/>
              </a:rPr>
              <a:t>Consider Responses</a:t>
            </a:r>
            <a:endParaRPr sz="2000" i="1">
              <a:latin typeface="PT Sans Narrow"/>
              <a:ea typeface="PT Sans Narrow"/>
              <a:cs typeface="PT Sans Narrow"/>
              <a:sym typeface="PT Sans Narrow"/>
            </a:endParaRPr>
          </a:p>
        </p:txBody>
      </p:sp>
      <p:pic>
        <p:nvPicPr>
          <p:cNvPr id="246" name="Google Shape;246;p43"/>
          <p:cNvPicPr preferRelativeResize="0"/>
          <p:nvPr/>
        </p:nvPicPr>
        <p:blipFill>
          <a:blip r:embed="rId3">
            <a:alphaModFix/>
          </a:blip>
          <a:stretch>
            <a:fillRect/>
          </a:stretch>
        </p:blipFill>
        <p:spPr>
          <a:xfrm>
            <a:off x="5807388" y="2491200"/>
            <a:ext cx="833101" cy="337151"/>
          </a:xfrm>
          <a:prstGeom prst="rect">
            <a:avLst/>
          </a:prstGeom>
          <a:noFill/>
          <a:ln>
            <a:noFill/>
          </a:ln>
        </p:spPr>
      </p:pic>
      <p:pic>
        <p:nvPicPr>
          <p:cNvPr id="247" name="Google Shape;247;p43"/>
          <p:cNvPicPr preferRelativeResize="0"/>
          <p:nvPr/>
        </p:nvPicPr>
        <p:blipFill>
          <a:blip r:embed="rId4">
            <a:alphaModFix/>
          </a:blip>
          <a:stretch>
            <a:fillRect/>
          </a:stretch>
        </p:blipFill>
        <p:spPr>
          <a:xfrm>
            <a:off x="206325" y="3367175"/>
            <a:ext cx="4278450" cy="1129175"/>
          </a:xfrm>
          <a:prstGeom prst="rect">
            <a:avLst/>
          </a:prstGeom>
          <a:noFill/>
          <a:ln>
            <a:noFill/>
          </a:ln>
        </p:spPr>
      </p:pic>
      <p:sp>
        <p:nvSpPr>
          <p:cNvPr id="248" name="Google Shape;248;p43"/>
          <p:cNvSpPr txBox="1"/>
          <p:nvPr/>
        </p:nvSpPr>
        <p:spPr>
          <a:xfrm>
            <a:off x="4768800" y="1960625"/>
            <a:ext cx="915300" cy="15699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PT Sans Narrow"/>
                <a:ea typeface="PT Sans Narrow"/>
                <a:cs typeface="PT Sans Narrow"/>
                <a:sym typeface="PT Sans Narrow"/>
              </a:rPr>
              <a:t>Notice</a:t>
            </a:r>
            <a:endParaRPr sz="1800" b="1">
              <a:latin typeface="PT Sans Narrow"/>
              <a:ea typeface="PT Sans Narrow"/>
              <a:cs typeface="PT Sans Narrow"/>
              <a:sym typeface="PT Sans Narrow"/>
            </a:endParaRPr>
          </a:p>
          <a:p>
            <a:pPr marL="0" lvl="0" indent="0" algn="l" rtl="0">
              <a:spcBef>
                <a:spcPts val="0"/>
              </a:spcBef>
              <a:spcAft>
                <a:spcPts val="0"/>
              </a:spcAft>
              <a:buNone/>
            </a:pPr>
            <a:r>
              <a:rPr lang="en" sz="1800" b="1">
                <a:latin typeface="PT Sans Narrow"/>
                <a:ea typeface="PT Sans Narrow"/>
                <a:cs typeface="PT Sans Narrow"/>
                <a:sym typeface="PT Sans Narrow"/>
              </a:rPr>
              <a:t>Think</a:t>
            </a:r>
            <a:endParaRPr sz="1800" b="1">
              <a:latin typeface="PT Sans Narrow"/>
              <a:ea typeface="PT Sans Narrow"/>
              <a:cs typeface="PT Sans Narrow"/>
              <a:sym typeface="PT Sans Narrow"/>
            </a:endParaRPr>
          </a:p>
          <a:p>
            <a:pPr marL="0" lvl="0" indent="0" algn="l" rtl="0">
              <a:spcBef>
                <a:spcPts val="0"/>
              </a:spcBef>
              <a:spcAft>
                <a:spcPts val="0"/>
              </a:spcAft>
              <a:buNone/>
            </a:pPr>
            <a:r>
              <a:rPr lang="en" sz="1800" b="1">
                <a:latin typeface="PT Sans Narrow"/>
                <a:ea typeface="PT Sans Narrow"/>
                <a:cs typeface="PT Sans Narrow"/>
                <a:sym typeface="PT Sans Narrow"/>
              </a:rPr>
              <a:t>Wonder</a:t>
            </a:r>
            <a:endParaRPr sz="1800" b="1">
              <a:latin typeface="PT Sans Narrow"/>
              <a:ea typeface="PT Sans Narrow"/>
              <a:cs typeface="PT Sans Narrow"/>
              <a:sym typeface="PT Sans Narrow"/>
            </a:endParaRPr>
          </a:p>
          <a:p>
            <a:pPr marL="0" lvl="0" indent="0" algn="l" rtl="0">
              <a:spcBef>
                <a:spcPts val="0"/>
              </a:spcBef>
              <a:spcAft>
                <a:spcPts val="0"/>
              </a:spcAft>
              <a:buNone/>
            </a:pPr>
            <a:r>
              <a:rPr lang="en" sz="1800" b="1">
                <a:latin typeface="PT Sans Narrow"/>
                <a:ea typeface="PT Sans Narrow"/>
                <a:cs typeface="PT Sans Narrow"/>
                <a:sym typeface="PT Sans Narrow"/>
              </a:rPr>
              <a:t>Feel</a:t>
            </a:r>
            <a:endParaRPr sz="1800" b="1">
              <a:latin typeface="PT Sans Narrow"/>
              <a:ea typeface="PT Sans Narrow"/>
              <a:cs typeface="PT Sans Narrow"/>
              <a:sym typeface="PT Sans Narrow"/>
            </a:endParaRPr>
          </a:p>
          <a:p>
            <a:pPr marL="0" lvl="0" indent="0" algn="l" rtl="0">
              <a:spcBef>
                <a:spcPts val="0"/>
              </a:spcBef>
              <a:spcAft>
                <a:spcPts val="0"/>
              </a:spcAft>
              <a:buNone/>
            </a:pPr>
            <a:r>
              <a:rPr lang="en" sz="1800" b="1">
                <a:latin typeface="PT Sans Narrow"/>
                <a:ea typeface="PT Sans Narrow"/>
                <a:cs typeface="PT Sans Narrow"/>
                <a:sym typeface="PT Sans Narrow"/>
              </a:rPr>
              <a:t>Imagine</a:t>
            </a:r>
            <a:endParaRPr sz="1800" b="1">
              <a:latin typeface="PT Sans Narrow"/>
              <a:ea typeface="PT Sans Narrow"/>
              <a:cs typeface="PT Sans Narrow"/>
              <a:sym typeface="PT Sans Narrow"/>
            </a:endParaRPr>
          </a:p>
        </p:txBody>
      </p:sp>
      <p:sp>
        <p:nvSpPr>
          <p:cNvPr id="249" name="Google Shape;249;p43"/>
          <p:cNvSpPr txBox="1"/>
          <p:nvPr/>
        </p:nvSpPr>
        <p:spPr>
          <a:xfrm>
            <a:off x="4722600" y="4748275"/>
            <a:ext cx="44214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i="1">
                <a:solidFill>
                  <a:schemeClr val="dk1"/>
                </a:solidFill>
                <a:latin typeface="PT Sans Narrow"/>
                <a:ea typeface="PT Sans Narrow"/>
                <a:cs typeface="PT Sans Narrow"/>
                <a:sym typeface="PT Sans Narrow"/>
              </a:rPr>
              <a:t>Prepared by the Maine DOE, SEL Implementation Specialist</a:t>
            </a:r>
            <a:endParaRPr i="1">
              <a:latin typeface="PT Sans Narrow"/>
              <a:ea typeface="PT Sans Narrow"/>
              <a:cs typeface="PT Sans Narrow"/>
              <a:sym typeface="PT Sans Narrow"/>
            </a:endParaRPr>
          </a:p>
        </p:txBody>
      </p:sp>
      <p:sp>
        <p:nvSpPr>
          <p:cNvPr id="250" name="Google Shape;250;p43"/>
          <p:cNvSpPr txBox="1"/>
          <p:nvPr/>
        </p:nvSpPr>
        <p:spPr>
          <a:xfrm>
            <a:off x="3203650" y="140175"/>
            <a:ext cx="58860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latin typeface="Oswald"/>
                <a:ea typeface="Oswald"/>
                <a:cs typeface="Oswald"/>
                <a:sym typeface="Oswald"/>
              </a:rPr>
              <a:t>What </a:t>
            </a:r>
            <a:r>
              <a:rPr lang="en" sz="1600" u="sng">
                <a:latin typeface="Oswald"/>
                <a:ea typeface="Oswald"/>
                <a:cs typeface="Oswald"/>
                <a:sym typeface="Oswald"/>
              </a:rPr>
              <a:t>ADDITIONAL </a:t>
            </a:r>
            <a:r>
              <a:rPr lang="en" sz="1600">
                <a:latin typeface="Oswald"/>
                <a:ea typeface="Oswald"/>
                <a:cs typeface="Oswald"/>
                <a:sym typeface="Oswald"/>
              </a:rPr>
              <a:t>information may be necessary to understand &amp; affirm?</a:t>
            </a:r>
            <a:endParaRPr sz="1600">
              <a:latin typeface="Oswald"/>
              <a:ea typeface="Oswald"/>
              <a:cs typeface="Oswald"/>
              <a:sym typeface="Oswald"/>
            </a:endParaRPr>
          </a:p>
        </p:txBody>
      </p:sp>
      <p:cxnSp>
        <p:nvCxnSpPr>
          <p:cNvPr id="251" name="Google Shape;251;p43"/>
          <p:cNvCxnSpPr>
            <a:stCxn id="244" idx="0"/>
            <a:endCxn id="250" idx="2"/>
          </p:cNvCxnSpPr>
          <p:nvPr/>
        </p:nvCxnSpPr>
        <p:spPr>
          <a:xfrm rot="-5400000">
            <a:off x="5415363" y="412350"/>
            <a:ext cx="572400" cy="890100"/>
          </a:xfrm>
          <a:prstGeom prst="curvedConnector3">
            <a:avLst>
              <a:gd name="adj1" fmla="val 49993"/>
            </a:avLst>
          </a:prstGeom>
          <a:noFill/>
          <a:ln w="28575" cap="flat" cmpd="sng">
            <a:solidFill>
              <a:schemeClr val="dk2"/>
            </a:solidFill>
            <a:prstDash val="solid"/>
            <a:round/>
            <a:headEnd type="none" w="med" len="med"/>
            <a:tailEnd type="triangle" w="med" len="med"/>
          </a:ln>
        </p:spPr>
      </p:cxnSp>
      <p:cxnSp>
        <p:nvCxnSpPr>
          <p:cNvPr id="252" name="Google Shape;252;p43"/>
          <p:cNvCxnSpPr>
            <a:stCxn id="245" idx="0"/>
          </p:cNvCxnSpPr>
          <p:nvPr/>
        </p:nvCxnSpPr>
        <p:spPr>
          <a:xfrm rot="5400000" flipH="1">
            <a:off x="6432750" y="1035625"/>
            <a:ext cx="1804200" cy="1025400"/>
          </a:xfrm>
          <a:prstGeom prst="curvedConnector3">
            <a:avLst>
              <a:gd name="adj1" fmla="val 50000"/>
            </a:avLst>
          </a:prstGeom>
          <a:noFill/>
          <a:ln w="28575" cap="flat" cmpd="sng">
            <a:solidFill>
              <a:schemeClr val="dk2"/>
            </a:solidFill>
            <a:prstDash val="solid"/>
            <a:round/>
            <a:headEnd type="none" w="med" len="med"/>
            <a:tailEnd type="triangl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4"/>
          <p:cNvSpPr txBox="1"/>
          <p:nvPr/>
        </p:nvSpPr>
        <p:spPr>
          <a:xfrm>
            <a:off x="45600" y="1298175"/>
            <a:ext cx="4599900" cy="14160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PT Sans Narrow"/>
                <a:ea typeface="PT Sans Narrow"/>
                <a:cs typeface="PT Sans Narrow"/>
                <a:sym typeface="PT Sans Narrow"/>
              </a:rPr>
              <a:t>Identity 				Self-Awareness</a:t>
            </a:r>
            <a:endParaRPr sz="1600">
              <a:latin typeface="PT Sans Narrow"/>
              <a:ea typeface="PT Sans Narrow"/>
              <a:cs typeface="PT Sans Narrow"/>
              <a:sym typeface="PT Sans Narrow"/>
            </a:endParaRPr>
          </a:p>
          <a:p>
            <a:pPr marL="0" lvl="0" indent="0" algn="l" rtl="0">
              <a:spcBef>
                <a:spcPts val="0"/>
              </a:spcBef>
              <a:spcAft>
                <a:spcPts val="0"/>
              </a:spcAft>
              <a:buClr>
                <a:schemeClr val="dk1"/>
              </a:buClr>
              <a:buSzPts val="1100"/>
              <a:buFont typeface="Arial"/>
              <a:buNone/>
            </a:pPr>
            <a:r>
              <a:rPr lang="en" sz="1600">
                <a:solidFill>
                  <a:schemeClr val="dk1"/>
                </a:solidFill>
                <a:latin typeface="PT Sans Narrow"/>
                <a:ea typeface="PT Sans Narrow"/>
                <a:cs typeface="PT Sans Narrow"/>
                <a:sym typeface="PT Sans Narrow"/>
              </a:rPr>
              <a:t>Agency 				Self-Management</a:t>
            </a:r>
            <a:endParaRPr sz="1600">
              <a:latin typeface="PT Sans Narrow"/>
              <a:ea typeface="PT Sans Narrow"/>
              <a:cs typeface="PT Sans Narrow"/>
              <a:sym typeface="PT Sans Narrow"/>
            </a:endParaRPr>
          </a:p>
          <a:p>
            <a:pPr marL="0" lvl="0" indent="0" algn="l" rtl="0">
              <a:spcBef>
                <a:spcPts val="0"/>
              </a:spcBef>
              <a:spcAft>
                <a:spcPts val="0"/>
              </a:spcAft>
              <a:buNone/>
            </a:pPr>
            <a:r>
              <a:rPr lang="en" sz="1600">
                <a:latin typeface="PT Sans Narrow"/>
                <a:ea typeface="PT Sans Narrow"/>
                <a:cs typeface="PT Sans Narrow"/>
                <a:sym typeface="PT Sans Narrow"/>
              </a:rPr>
              <a:t>Belonging 				Social-Awareness</a:t>
            </a:r>
            <a:endParaRPr sz="1600">
              <a:latin typeface="PT Sans Narrow"/>
              <a:ea typeface="PT Sans Narrow"/>
              <a:cs typeface="PT Sans Narrow"/>
              <a:sym typeface="PT Sans Narrow"/>
            </a:endParaRPr>
          </a:p>
          <a:p>
            <a:pPr marL="0" lvl="0" indent="0" algn="l" rtl="0">
              <a:spcBef>
                <a:spcPts val="0"/>
              </a:spcBef>
              <a:spcAft>
                <a:spcPts val="0"/>
              </a:spcAft>
              <a:buNone/>
            </a:pPr>
            <a:r>
              <a:rPr lang="en" sz="1600">
                <a:latin typeface="PT Sans Narrow"/>
                <a:ea typeface="PT Sans Narrow"/>
                <a:cs typeface="PT Sans Narrow"/>
                <a:sym typeface="PT Sans Narrow"/>
              </a:rPr>
              <a:t>Collaborative Problem Solving 	Relationship Skills</a:t>
            </a:r>
            <a:endParaRPr sz="1600">
              <a:latin typeface="PT Sans Narrow"/>
              <a:ea typeface="PT Sans Narrow"/>
              <a:cs typeface="PT Sans Narrow"/>
              <a:sym typeface="PT Sans Narrow"/>
            </a:endParaRPr>
          </a:p>
          <a:p>
            <a:pPr marL="0" lvl="0" indent="0" algn="l" rtl="0">
              <a:spcBef>
                <a:spcPts val="0"/>
              </a:spcBef>
              <a:spcAft>
                <a:spcPts val="0"/>
              </a:spcAft>
              <a:buNone/>
            </a:pPr>
            <a:r>
              <a:rPr lang="en" sz="1600">
                <a:latin typeface="PT Sans Narrow"/>
                <a:ea typeface="PT Sans Narrow"/>
                <a:cs typeface="PT Sans Narrow"/>
                <a:sym typeface="PT Sans Narrow"/>
              </a:rPr>
              <a:t>Curiosity 				Responsible Decision Making</a:t>
            </a:r>
            <a:endParaRPr sz="1600">
              <a:latin typeface="PT Sans Narrow"/>
              <a:ea typeface="PT Sans Narrow"/>
              <a:cs typeface="PT Sans Narrow"/>
              <a:sym typeface="PT Sans Narrow"/>
            </a:endParaRPr>
          </a:p>
        </p:txBody>
      </p:sp>
      <p:sp>
        <p:nvSpPr>
          <p:cNvPr id="258" name="Google Shape;258;p44"/>
          <p:cNvSpPr txBox="1"/>
          <p:nvPr/>
        </p:nvSpPr>
        <p:spPr>
          <a:xfrm>
            <a:off x="559375" y="571275"/>
            <a:ext cx="2393100" cy="4926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2000" i="1">
                <a:latin typeface="PT Sans Narrow"/>
                <a:ea typeface="PT Sans Narrow"/>
                <a:cs typeface="PT Sans Narrow"/>
                <a:sym typeface="PT Sans Narrow"/>
              </a:rPr>
              <a:t>SEL Competencies</a:t>
            </a:r>
            <a:endParaRPr sz="2000" i="1">
              <a:latin typeface="PT Sans Narrow"/>
              <a:ea typeface="PT Sans Narrow"/>
              <a:cs typeface="PT Sans Narrow"/>
              <a:sym typeface="PT Sans Narrow"/>
            </a:endParaRPr>
          </a:p>
        </p:txBody>
      </p:sp>
      <p:sp>
        <p:nvSpPr>
          <p:cNvPr id="259" name="Google Shape;259;p44"/>
          <p:cNvSpPr txBox="1"/>
          <p:nvPr/>
        </p:nvSpPr>
        <p:spPr>
          <a:xfrm>
            <a:off x="4296063" y="1143600"/>
            <a:ext cx="1920900" cy="7695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900" i="1">
                <a:latin typeface="PT Sans Narrow"/>
                <a:ea typeface="PT Sans Narrow"/>
                <a:cs typeface="PT Sans Narrow"/>
                <a:sym typeface="PT Sans Narrow"/>
              </a:rPr>
              <a:t>Accessing Competencies</a:t>
            </a:r>
            <a:endParaRPr sz="1900" i="1">
              <a:latin typeface="PT Sans Narrow"/>
              <a:ea typeface="PT Sans Narrow"/>
              <a:cs typeface="PT Sans Narrow"/>
              <a:sym typeface="PT Sans Narrow"/>
            </a:endParaRPr>
          </a:p>
        </p:txBody>
      </p:sp>
      <p:sp>
        <p:nvSpPr>
          <p:cNvPr id="260" name="Google Shape;260;p44"/>
          <p:cNvSpPr txBox="1"/>
          <p:nvPr/>
        </p:nvSpPr>
        <p:spPr>
          <a:xfrm>
            <a:off x="6887100" y="2450425"/>
            <a:ext cx="1920900" cy="4926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2000" i="1">
                <a:latin typeface="PT Sans Narrow"/>
                <a:ea typeface="PT Sans Narrow"/>
                <a:cs typeface="PT Sans Narrow"/>
                <a:sym typeface="PT Sans Narrow"/>
              </a:rPr>
              <a:t>Consider Responses</a:t>
            </a:r>
            <a:endParaRPr sz="2000" i="1">
              <a:latin typeface="PT Sans Narrow"/>
              <a:ea typeface="PT Sans Narrow"/>
              <a:cs typeface="PT Sans Narrow"/>
              <a:sym typeface="PT Sans Narrow"/>
            </a:endParaRPr>
          </a:p>
        </p:txBody>
      </p:sp>
      <p:pic>
        <p:nvPicPr>
          <p:cNvPr id="261" name="Google Shape;261;p44"/>
          <p:cNvPicPr preferRelativeResize="0"/>
          <p:nvPr/>
        </p:nvPicPr>
        <p:blipFill>
          <a:blip r:embed="rId3">
            <a:alphaModFix/>
          </a:blip>
          <a:stretch>
            <a:fillRect/>
          </a:stretch>
        </p:blipFill>
        <p:spPr>
          <a:xfrm>
            <a:off x="5807388" y="2491200"/>
            <a:ext cx="833101" cy="337151"/>
          </a:xfrm>
          <a:prstGeom prst="rect">
            <a:avLst/>
          </a:prstGeom>
          <a:noFill/>
          <a:ln>
            <a:noFill/>
          </a:ln>
        </p:spPr>
      </p:pic>
      <p:pic>
        <p:nvPicPr>
          <p:cNvPr id="262" name="Google Shape;262;p44"/>
          <p:cNvPicPr preferRelativeResize="0"/>
          <p:nvPr/>
        </p:nvPicPr>
        <p:blipFill>
          <a:blip r:embed="rId4">
            <a:alphaModFix/>
          </a:blip>
          <a:stretch>
            <a:fillRect/>
          </a:stretch>
        </p:blipFill>
        <p:spPr>
          <a:xfrm>
            <a:off x="206325" y="3367175"/>
            <a:ext cx="4278450" cy="1129175"/>
          </a:xfrm>
          <a:prstGeom prst="rect">
            <a:avLst/>
          </a:prstGeom>
          <a:noFill/>
          <a:ln>
            <a:noFill/>
          </a:ln>
        </p:spPr>
      </p:pic>
      <p:sp>
        <p:nvSpPr>
          <p:cNvPr id="263" name="Google Shape;263;p44"/>
          <p:cNvSpPr txBox="1"/>
          <p:nvPr/>
        </p:nvSpPr>
        <p:spPr>
          <a:xfrm>
            <a:off x="4768800" y="1960625"/>
            <a:ext cx="915300" cy="15699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PT Sans Narrow"/>
                <a:ea typeface="PT Sans Narrow"/>
                <a:cs typeface="PT Sans Narrow"/>
                <a:sym typeface="PT Sans Narrow"/>
              </a:rPr>
              <a:t>Notice</a:t>
            </a:r>
            <a:endParaRPr sz="1800" b="1">
              <a:latin typeface="PT Sans Narrow"/>
              <a:ea typeface="PT Sans Narrow"/>
              <a:cs typeface="PT Sans Narrow"/>
              <a:sym typeface="PT Sans Narrow"/>
            </a:endParaRPr>
          </a:p>
          <a:p>
            <a:pPr marL="0" lvl="0" indent="0" algn="l" rtl="0">
              <a:spcBef>
                <a:spcPts val="0"/>
              </a:spcBef>
              <a:spcAft>
                <a:spcPts val="0"/>
              </a:spcAft>
              <a:buNone/>
            </a:pPr>
            <a:r>
              <a:rPr lang="en" sz="1800" b="1">
                <a:latin typeface="PT Sans Narrow"/>
                <a:ea typeface="PT Sans Narrow"/>
                <a:cs typeface="PT Sans Narrow"/>
                <a:sym typeface="PT Sans Narrow"/>
              </a:rPr>
              <a:t>Think</a:t>
            </a:r>
            <a:endParaRPr sz="1800" b="1">
              <a:latin typeface="PT Sans Narrow"/>
              <a:ea typeface="PT Sans Narrow"/>
              <a:cs typeface="PT Sans Narrow"/>
              <a:sym typeface="PT Sans Narrow"/>
            </a:endParaRPr>
          </a:p>
          <a:p>
            <a:pPr marL="0" lvl="0" indent="0" algn="l" rtl="0">
              <a:spcBef>
                <a:spcPts val="0"/>
              </a:spcBef>
              <a:spcAft>
                <a:spcPts val="0"/>
              </a:spcAft>
              <a:buNone/>
            </a:pPr>
            <a:r>
              <a:rPr lang="en" sz="1800" b="1">
                <a:latin typeface="PT Sans Narrow"/>
                <a:ea typeface="PT Sans Narrow"/>
                <a:cs typeface="PT Sans Narrow"/>
                <a:sym typeface="PT Sans Narrow"/>
              </a:rPr>
              <a:t>Wonder</a:t>
            </a:r>
            <a:endParaRPr sz="1800" b="1">
              <a:latin typeface="PT Sans Narrow"/>
              <a:ea typeface="PT Sans Narrow"/>
              <a:cs typeface="PT Sans Narrow"/>
              <a:sym typeface="PT Sans Narrow"/>
            </a:endParaRPr>
          </a:p>
          <a:p>
            <a:pPr marL="0" lvl="0" indent="0" algn="l" rtl="0">
              <a:spcBef>
                <a:spcPts val="0"/>
              </a:spcBef>
              <a:spcAft>
                <a:spcPts val="0"/>
              </a:spcAft>
              <a:buNone/>
            </a:pPr>
            <a:r>
              <a:rPr lang="en" sz="1800" b="1">
                <a:latin typeface="PT Sans Narrow"/>
                <a:ea typeface="PT Sans Narrow"/>
                <a:cs typeface="PT Sans Narrow"/>
                <a:sym typeface="PT Sans Narrow"/>
              </a:rPr>
              <a:t>Feel</a:t>
            </a:r>
            <a:endParaRPr sz="1800" b="1">
              <a:latin typeface="PT Sans Narrow"/>
              <a:ea typeface="PT Sans Narrow"/>
              <a:cs typeface="PT Sans Narrow"/>
              <a:sym typeface="PT Sans Narrow"/>
            </a:endParaRPr>
          </a:p>
          <a:p>
            <a:pPr marL="0" lvl="0" indent="0" algn="l" rtl="0">
              <a:spcBef>
                <a:spcPts val="0"/>
              </a:spcBef>
              <a:spcAft>
                <a:spcPts val="0"/>
              </a:spcAft>
              <a:buNone/>
            </a:pPr>
            <a:r>
              <a:rPr lang="en" sz="1800" b="1">
                <a:latin typeface="PT Sans Narrow"/>
                <a:ea typeface="PT Sans Narrow"/>
                <a:cs typeface="PT Sans Narrow"/>
                <a:sym typeface="PT Sans Narrow"/>
              </a:rPr>
              <a:t>Imagine</a:t>
            </a:r>
            <a:endParaRPr sz="1800" b="1">
              <a:latin typeface="PT Sans Narrow"/>
              <a:ea typeface="PT Sans Narrow"/>
              <a:cs typeface="PT Sans Narrow"/>
              <a:sym typeface="PT Sans Narrow"/>
            </a:endParaRPr>
          </a:p>
        </p:txBody>
      </p:sp>
      <p:sp>
        <p:nvSpPr>
          <p:cNvPr id="264" name="Google Shape;264;p44"/>
          <p:cNvSpPr txBox="1"/>
          <p:nvPr/>
        </p:nvSpPr>
        <p:spPr>
          <a:xfrm>
            <a:off x="4722600" y="4748275"/>
            <a:ext cx="44214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i="1">
                <a:solidFill>
                  <a:schemeClr val="dk1"/>
                </a:solidFill>
                <a:latin typeface="PT Sans Narrow"/>
                <a:ea typeface="PT Sans Narrow"/>
                <a:cs typeface="PT Sans Narrow"/>
                <a:sym typeface="PT Sans Narrow"/>
              </a:rPr>
              <a:t>Prepared by the Maine DOE, SEL Implementation Specialist</a:t>
            </a:r>
            <a:endParaRPr i="1">
              <a:latin typeface="PT Sans Narrow"/>
              <a:ea typeface="PT Sans Narrow"/>
              <a:cs typeface="PT Sans Narrow"/>
              <a:sym typeface="PT Sans Narrow"/>
            </a:endParaRPr>
          </a:p>
        </p:txBody>
      </p:sp>
      <p:sp>
        <p:nvSpPr>
          <p:cNvPr id="265" name="Google Shape;265;p44"/>
          <p:cNvSpPr txBox="1"/>
          <p:nvPr/>
        </p:nvSpPr>
        <p:spPr>
          <a:xfrm>
            <a:off x="3203650" y="140175"/>
            <a:ext cx="58860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latin typeface="Oswald"/>
                <a:ea typeface="Oswald"/>
                <a:cs typeface="Oswald"/>
                <a:sym typeface="Oswald"/>
              </a:rPr>
              <a:t>What </a:t>
            </a:r>
            <a:r>
              <a:rPr lang="en" sz="1600" u="sng">
                <a:latin typeface="Oswald"/>
                <a:ea typeface="Oswald"/>
                <a:cs typeface="Oswald"/>
                <a:sym typeface="Oswald"/>
              </a:rPr>
              <a:t>ADDITIONAL </a:t>
            </a:r>
            <a:r>
              <a:rPr lang="en" sz="1600">
                <a:latin typeface="Oswald"/>
                <a:ea typeface="Oswald"/>
                <a:cs typeface="Oswald"/>
                <a:sym typeface="Oswald"/>
              </a:rPr>
              <a:t>information may be necessary to understand &amp; affirm?</a:t>
            </a:r>
            <a:endParaRPr sz="1600">
              <a:latin typeface="Oswald"/>
              <a:ea typeface="Oswald"/>
              <a:cs typeface="Oswald"/>
              <a:sym typeface="Oswald"/>
            </a:endParaRPr>
          </a:p>
        </p:txBody>
      </p:sp>
      <p:cxnSp>
        <p:nvCxnSpPr>
          <p:cNvPr id="266" name="Google Shape;266;p44"/>
          <p:cNvCxnSpPr>
            <a:stCxn id="259" idx="0"/>
            <a:endCxn id="265" idx="2"/>
          </p:cNvCxnSpPr>
          <p:nvPr/>
        </p:nvCxnSpPr>
        <p:spPr>
          <a:xfrm rot="-5400000">
            <a:off x="5415363" y="412350"/>
            <a:ext cx="572400" cy="890100"/>
          </a:xfrm>
          <a:prstGeom prst="curvedConnector3">
            <a:avLst>
              <a:gd name="adj1" fmla="val 49993"/>
            </a:avLst>
          </a:prstGeom>
          <a:noFill/>
          <a:ln w="28575" cap="flat" cmpd="sng">
            <a:solidFill>
              <a:schemeClr val="dk2"/>
            </a:solidFill>
            <a:prstDash val="solid"/>
            <a:round/>
            <a:headEnd type="none" w="med" len="med"/>
            <a:tailEnd type="triangle" w="med" len="med"/>
          </a:ln>
        </p:spPr>
      </p:cxnSp>
      <p:cxnSp>
        <p:nvCxnSpPr>
          <p:cNvPr id="267" name="Google Shape;267;p44"/>
          <p:cNvCxnSpPr>
            <a:stCxn id="260" idx="0"/>
          </p:cNvCxnSpPr>
          <p:nvPr/>
        </p:nvCxnSpPr>
        <p:spPr>
          <a:xfrm rot="5400000" flipH="1">
            <a:off x="6432750" y="1035625"/>
            <a:ext cx="1804200" cy="1025400"/>
          </a:xfrm>
          <a:prstGeom prst="curvedConnector3">
            <a:avLst>
              <a:gd name="adj1" fmla="val 50000"/>
            </a:avLst>
          </a:prstGeom>
          <a:noFill/>
          <a:ln w="28575" cap="flat" cmpd="sng">
            <a:solidFill>
              <a:schemeClr val="dk2"/>
            </a:solidFill>
            <a:prstDash val="solid"/>
            <a:round/>
            <a:headEnd type="none" w="med" len="med"/>
            <a:tailEnd type="triangle" w="med" len="med"/>
          </a:ln>
        </p:spPr>
      </p:cxnSp>
      <p:sp>
        <p:nvSpPr>
          <p:cNvPr id="268" name="Google Shape;268;p44"/>
          <p:cNvSpPr/>
          <p:nvPr/>
        </p:nvSpPr>
        <p:spPr>
          <a:xfrm>
            <a:off x="7561325" y="571200"/>
            <a:ext cx="1658700" cy="1492200"/>
          </a:xfrm>
          <a:prstGeom prst="ellipse">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PT Sans Narrow"/>
                <a:ea typeface="PT Sans Narrow"/>
                <a:cs typeface="PT Sans Narrow"/>
                <a:sym typeface="PT Sans Narrow"/>
              </a:rPr>
              <a:t>How are you preparing yourself, or being supported in, this critical work?</a:t>
            </a:r>
            <a:endParaRPr sz="1200">
              <a:solidFill>
                <a:srgbClr val="FFFFFF"/>
              </a:solidFill>
              <a:latin typeface="PT Sans Narrow"/>
              <a:ea typeface="PT Sans Narrow"/>
              <a:cs typeface="PT Sans Narrow"/>
              <a:sym typeface="PT Sans Narrow"/>
            </a:endParaRPr>
          </a:p>
        </p:txBody>
      </p:sp>
      <p:sp>
        <p:nvSpPr>
          <p:cNvPr id="269" name="Google Shape;269;p44"/>
          <p:cNvSpPr/>
          <p:nvPr/>
        </p:nvSpPr>
        <p:spPr>
          <a:xfrm>
            <a:off x="5439225" y="3185663"/>
            <a:ext cx="1658700" cy="1492200"/>
          </a:xfrm>
          <a:prstGeom prst="ellipse">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PT Sans Narrow"/>
                <a:ea typeface="PT Sans Narrow"/>
                <a:cs typeface="PT Sans Narrow"/>
                <a:sym typeface="PT Sans Narrow"/>
              </a:rPr>
              <a:t>What other routines might you consider?</a:t>
            </a:r>
            <a:endParaRPr sz="1200">
              <a:solidFill>
                <a:srgbClr val="FFFFFF"/>
              </a:solidFill>
              <a:latin typeface="PT Sans Narrow"/>
              <a:ea typeface="PT Sans Narrow"/>
              <a:cs typeface="PT Sans Narrow"/>
              <a:sym typeface="PT Sans Narrow"/>
            </a:endParaRPr>
          </a:p>
        </p:txBody>
      </p:sp>
      <p:pic>
        <p:nvPicPr>
          <p:cNvPr id="270" name="Google Shape;270;p44">
            <a:hlinkClick r:id="rId5"/>
          </p:cNvPr>
          <p:cNvPicPr preferRelativeResize="0"/>
          <p:nvPr/>
        </p:nvPicPr>
        <p:blipFill>
          <a:blip r:embed="rId6">
            <a:alphaModFix/>
          </a:blip>
          <a:stretch>
            <a:fillRect/>
          </a:stretch>
        </p:blipFill>
        <p:spPr>
          <a:xfrm>
            <a:off x="7280550" y="3262200"/>
            <a:ext cx="705250" cy="6743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5"/>
          <p:cNvSpPr/>
          <p:nvPr/>
        </p:nvSpPr>
        <p:spPr>
          <a:xfrm>
            <a:off x="617450" y="514825"/>
            <a:ext cx="2727300" cy="2330400"/>
          </a:xfrm>
          <a:prstGeom prst="ellipse">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PT Sans Narrow"/>
                <a:ea typeface="PT Sans Narrow"/>
                <a:cs typeface="PT Sans Narrow"/>
                <a:sym typeface="PT Sans Narrow"/>
              </a:rPr>
              <a:t>Where are you learning about picture books?</a:t>
            </a:r>
            <a:endParaRPr sz="2600">
              <a:solidFill>
                <a:srgbClr val="FFFFFF"/>
              </a:solidFill>
              <a:latin typeface="PT Sans Narrow"/>
              <a:ea typeface="PT Sans Narrow"/>
              <a:cs typeface="PT Sans Narrow"/>
              <a:sym typeface="PT Sans Narrow"/>
            </a:endParaRPr>
          </a:p>
        </p:txBody>
      </p:sp>
      <p:sp>
        <p:nvSpPr>
          <p:cNvPr id="276" name="Google Shape;276;p45"/>
          <p:cNvSpPr/>
          <p:nvPr/>
        </p:nvSpPr>
        <p:spPr>
          <a:xfrm>
            <a:off x="5081225" y="2165875"/>
            <a:ext cx="2727300" cy="2330400"/>
          </a:xfrm>
          <a:prstGeom prst="ellipse">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PT Sans Narrow"/>
                <a:ea typeface="PT Sans Narrow"/>
                <a:cs typeface="PT Sans Narrow"/>
                <a:sym typeface="PT Sans Narrow"/>
              </a:rPr>
              <a:t>Where are you talking about picture books?</a:t>
            </a:r>
            <a:endParaRPr sz="2600">
              <a:solidFill>
                <a:srgbClr val="FFFFFF"/>
              </a:solidFill>
              <a:latin typeface="PT Sans Narrow"/>
              <a:ea typeface="PT Sans Narrow"/>
              <a:cs typeface="PT Sans Narrow"/>
              <a:sym typeface="PT Sans Narrow"/>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46"/>
          <p:cNvPicPr preferRelativeResize="0"/>
          <p:nvPr/>
        </p:nvPicPr>
        <p:blipFill>
          <a:blip r:embed="rId3">
            <a:alphaModFix/>
          </a:blip>
          <a:stretch>
            <a:fillRect/>
          </a:stretch>
        </p:blipFill>
        <p:spPr>
          <a:xfrm>
            <a:off x="152400" y="152400"/>
            <a:ext cx="8490841" cy="48387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9"/>
          <p:cNvSpPr txBox="1"/>
          <p:nvPr/>
        </p:nvSpPr>
        <p:spPr>
          <a:xfrm>
            <a:off x="4561175" y="435375"/>
            <a:ext cx="2997300" cy="72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500">
                <a:latin typeface="PT Sans Narrow"/>
                <a:ea typeface="PT Sans Narrow"/>
                <a:cs typeface="PT Sans Narrow"/>
                <a:sym typeface="PT Sans Narrow"/>
              </a:rPr>
              <a:t>Intended Agenda</a:t>
            </a:r>
            <a:endParaRPr sz="3500">
              <a:latin typeface="PT Sans Narrow"/>
              <a:ea typeface="PT Sans Narrow"/>
              <a:cs typeface="PT Sans Narrow"/>
              <a:sym typeface="PT Sans Narrow"/>
            </a:endParaRPr>
          </a:p>
        </p:txBody>
      </p:sp>
      <p:sp>
        <p:nvSpPr>
          <p:cNvPr id="127" name="Google Shape;127;p29"/>
          <p:cNvSpPr txBox="1"/>
          <p:nvPr/>
        </p:nvSpPr>
        <p:spPr>
          <a:xfrm>
            <a:off x="2823575" y="1281475"/>
            <a:ext cx="6472500" cy="2878200"/>
          </a:xfrm>
          <a:prstGeom prst="rect">
            <a:avLst/>
          </a:prstGeom>
          <a:noFill/>
          <a:ln>
            <a:noFill/>
          </a:ln>
        </p:spPr>
        <p:txBody>
          <a:bodyPr spcFirstLastPara="1" wrap="square" lIns="91425" tIns="91425" rIns="91425" bIns="91425" anchor="t" anchorCtr="0">
            <a:spAutoFit/>
          </a:bodyPr>
          <a:lstStyle/>
          <a:p>
            <a:pPr marL="457200" lvl="0" indent="-387350" algn="l" rtl="0">
              <a:spcBef>
                <a:spcPts val="0"/>
              </a:spcBef>
              <a:spcAft>
                <a:spcPts val="0"/>
              </a:spcAft>
              <a:buSzPts val="2500"/>
              <a:buFont typeface="PT Sans Narrow"/>
              <a:buChar char="●"/>
            </a:pPr>
            <a:r>
              <a:rPr lang="en" sz="2500">
                <a:latin typeface="PT Sans Narrow"/>
                <a:ea typeface="PT Sans Narrow"/>
                <a:cs typeface="PT Sans Narrow"/>
                <a:sym typeface="PT Sans Narrow"/>
              </a:rPr>
              <a:t>Grounding</a:t>
            </a:r>
            <a:endParaRPr sz="2500">
              <a:latin typeface="PT Sans Narrow"/>
              <a:ea typeface="PT Sans Narrow"/>
              <a:cs typeface="PT Sans Narrow"/>
              <a:sym typeface="PT Sans Narrow"/>
            </a:endParaRPr>
          </a:p>
          <a:p>
            <a:pPr marL="914400" lvl="1" indent="-387350" algn="l" rtl="0">
              <a:spcBef>
                <a:spcPts val="0"/>
              </a:spcBef>
              <a:spcAft>
                <a:spcPts val="0"/>
              </a:spcAft>
              <a:buSzPts val="2500"/>
              <a:buFont typeface="PT Sans Narrow"/>
              <a:buChar char="○"/>
            </a:pPr>
            <a:r>
              <a:rPr lang="en" sz="2500">
                <a:latin typeface="PT Sans Narrow"/>
                <a:ea typeface="PT Sans Narrow"/>
                <a:cs typeface="PT Sans Narrow"/>
                <a:sym typeface="PT Sans Narrow"/>
              </a:rPr>
              <a:t>Expectations, Introductions, Definitions</a:t>
            </a:r>
            <a:endParaRPr sz="2500">
              <a:latin typeface="PT Sans Narrow"/>
              <a:ea typeface="PT Sans Narrow"/>
              <a:cs typeface="PT Sans Narrow"/>
              <a:sym typeface="PT Sans Narrow"/>
            </a:endParaRPr>
          </a:p>
          <a:p>
            <a:pPr marL="457200" lvl="0" indent="-387350" algn="l" rtl="0">
              <a:spcBef>
                <a:spcPts val="0"/>
              </a:spcBef>
              <a:spcAft>
                <a:spcPts val="0"/>
              </a:spcAft>
              <a:buSzPts val="2500"/>
              <a:buFont typeface="PT Sans Narrow"/>
              <a:buChar char="●"/>
            </a:pPr>
            <a:r>
              <a:rPr lang="en" sz="2500">
                <a:latin typeface="PT Sans Narrow"/>
                <a:ea typeface="PT Sans Narrow"/>
                <a:cs typeface="PT Sans Narrow"/>
                <a:sym typeface="PT Sans Narrow"/>
              </a:rPr>
              <a:t>Framework For Thinking About Picture Books &amp; SEL</a:t>
            </a:r>
            <a:endParaRPr sz="2500">
              <a:latin typeface="PT Sans Narrow"/>
              <a:ea typeface="PT Sans Narrow"/>
              <a:cs typeface="PT Sans Narrow"/>
              <a:sym typeface="PT Sans Narrow"/>
            </a:endParaRPr>
          </a:p>
          <a:p>
            <a:pPr marL="457200" lvl="0" indent="-387350" algn="l" rtl="0">
              <a:spcBef>
                <a:spcPts val="0"/>
              </a:spcBef>
              <a:spcAft>
                <a:spcPts val="0"/>
              </a:spcAft>
              <a:buSzPts val="2500"/>
              <a:buFont typeface="PT Sans Narrow"/>
              <a:buChar char="●"/>
            </a:pPr>
            <a:r>
              <a:rPr lang="en" sz="2500">
                <a:latin typeface="PT Sans Narrow"/>
                <a:ea typeface="PT Sans Narrow"/>
                <a:cs typeface="PT Sans Narrow"/>
                <a:sym typeface="PT Sans Narrow"/>
              </a:rPr>
              <a:t>Practice</a:t>
            </a:r>
            <a:endParaRPr sz="2500">
              <a:latin typeface="PT Sans Narrow"/>
              <a:ea typeface="PT Sans Narrow"/>
              <a:cs typeface="PT Sans Narrow"/>
              <a:sym typeface="PT Sans Narrow"/>
            </a:endParaRPr>
          </a:p>
          <a:p>
            <a:pPr marL="457200" lvl="0" indent="-387350" algn="l" rtl="0">
              <a:spcBef>
                <a:spcPts val="0"/>
              </a:spcBef>
              <a:spcAft>
                <a:spcPts val="0"/>
              </a:spcAft>
              <a:buSzPts val="2500"/>
              <a:buFont typeface="PT Sans Narrow"/>
              <a:buChar char="●"/>
            </a:pPr>
            <a:r>
              <a:rPr lang="en" sz="2500">
                <a:latin typeface="PT Sans Narrow"/>
                <a:ea typeface="PT Sans Narrow"/>
                <a:cs typeface="PT Sans Narrow"/>
                <a:sym typeface="PT Sans Narrow"/>
              </a:rPr>
              <a:t>Extending The Conversation</a:t>
            </a:r>
            <a:endParaRPr sz="2500">
              <a:latin typeface="PT Sans Narrow"/>
              <a:ea typeface="PT Sans Narrow"/>
              <a:cs typeface="PT Sans Narrow"/>
              <a:sym typeface="PT Sans Narrow"/>
            </a:endParaRPr>
          </a:p>
          <a:p>
            <a:pPr marL="457200" lvl="0" indent="-387350" algn="l" rtl="0">
              <a:spcBef>
                <a:spcPts val="0"/>
              </a:spcBef>
              <a:spcAft>
                <a:spcPts val="0"/>
              </a:spcAft>
              <a:buSzPts val="2500"/>
              <a:buFont typeface="PT Sans Narrow"/>
              <a:buChar char="●"/>
            </a:pPr>
            <a:r>
              <a:rPr lang="en" sz="2500">
                <a:latin typeface="PT Sans Narrow"/>
                <a:ea typeface="PT Sans Narrow"/>
                <a:cs typeface="PT Sans Narrow"/>
                <a:sym typeface="PT Sans Narrow"/>
              </a:rPr>
              <a:t>Inspiration</a:t>
            </a:r>
            <a:endParaRPr sz="2500">
              <a:latin typeface="PT Sans Narrow"/>
              <a:ea typeface="PT Sans Narrow"/>
              <a:cs typeface="PT Sans Narrow"/>
              <a:sym typeface="PT Sans Narrow"/>
            </a:endParaRPr>
          </a:p>
          <a:p>
            <a:pPr marL="457200" lvl="0" indent="-387350" algn="l" rtl="0">
              <a:spcBef>
                <a:spcPts val="0"/>
              </a:spcBef>
              <a:spcAft>
                <a:spcPts val="0"/>
              </a:spcAft>
              <a:buSzPts val="2500"/>
              <a:buFont typeface="PT Sans Narrow"/>
              <a:buChar char="●"/>
            </a:pPr>
            <a:r>
              <a:rPr lang="en" sz="2500">
                <a:latin typeface="PT Sans Narrow"/>
                <a:ea typeface="PT Sans Narrow"/>
                <a:cs typeface="PT Sans Narrow"/>
                <a:sym typeface="PT Sans Narrow"/>
              </a:rPr>
              <a:t>Archiving Impact</a:t>
            </a:r>
            <a:endParaRPr sz="2500">
              <a:latin typeface="PT Sans Narrow"/>
              <a:ea typeface="PT Sans Narrow"/>
              <a:cs typeface="PT Sans Narrow"/>
              <a:sym typeface="PT Sans Narrow"/>
            </a:endParaRPr>
          </a:p>
        </p:txBody>
      </p:sp>
      <p:pic>
        <p:nvPicPr>
          <p:cNvPr id="128" name="Google Shape;128;p29"/>
          <p:cNvPicPr preferRelativeResize="0"/>
          <p:nvPr/>
        </p:nvPicPr>
        <p:blipFill>
          <a:blip r:embed="rId3">
            <a:alphaModFix/>
          </a:blip>
          <a:stretch>
            <a:fillRect/>
          </a:stretch>
        </p:blipFill>
        <p:spPr>
          <a:xfrm>
            <a:off x="180475" y="750000"/>
            <a:ext cx="2534500" cy="3941151"/>
          </a:xfrm>
          <a:prstGeom prst="rect">
            <a:avLst/>
          </a:prstGeom>
          <a:noFill/>
          <a:ln w="9525" cap="flat" cmpd="sng">
            <a:solidFill>
              <a:schemeClr val="dk2"/>
            </a:solidFill>
            <a:prstDash val="solid"/>
            <a:round/>
            <a:headEnd type="none" w="sm" len="sm"/>
            <a:tailEnd type="none" w="sm" len="sm"/>
          </a:ln>
        </p:spPr>
      </p:pic>
      <p:pic>
        <p:nvPicPr>
          <p:cNvPr id="129" name="Google Shape;129;p29"/>
          <p:cNvPicPr preferRelativeResize="0"/>
          <p:nvPr/>
        </p:nvPicPr>
        <p:blipFill>
          <a:blip r:embed="rId4">
            <a:alphaModFix/>
          </a:blip>
          <a:stretch>
            <a:fillRect/>
          </a:stretch>
        </p:blipFill>
        <p:spPr>
          <a:xfrm>
            <a:off x="5586925" y="3810100"/>
            <a:ext cx="3472676" cy="11546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7"/>
          <p:cNvSpPr/>
          <p:nvPr/>
        </p:nvSpPr>
        <p:spPr>
          <a:xfrm>
            <a:off x="2358751" y="735544"/>
            <a:ext cx="3173700" cy="3171000"/>
          </a:xfrm>
          <a:prstGeom prst="ellipse">
            <a:avLst/>
          </a:prstGeom>
          <a:solidFill>
            <a:srgbClr val="38761D">
              <a:alpha val="322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7"/>
          <p:cNvSpPr/>
          <p:nvPr/>
        </p:nvSpPr>
        <p:spPr>
          <a:xfrm>
            <a:off x="3665487" y="2383919"/>
            <a:ext cx="2907000" cy="2622900"/>
          </a:xfrm>
          <a:prstGeom prst="ellipse">
            <a:avLst/>
          </a:prstGeom>
          <a:solidFill>
            <a:srgbClr val="361C75">
              <a:alpha val="4241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7"/>
          <p:cNvSpPr/>
          <p:nvPr/>
        </p:nvSpPr>
        <p:spPr>
          <a:xfrm>
            <a:off x="4711950" y="642526"/>
            <a:ext cx="3772500" cy="3404400"/>
          </a:xfrm>
          <a:prstGeom prst="ellipse">
            <a:avLst/>
          </a:prstGeom>
          <a:solidFill>
            <a:srgbClr val="3D85C6">
              <a:alpha val="411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7"/>
          <p:cNvSpPr txBox="1"/>
          <p:nvPr/>
        </p:nvSpPr>
        <p:spPr>
          <a:xfrm>
            <a:off x="4892479" y="1194450"/>
            <a:ext cx="3711300" cy="63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900" b="1">
                <a:solidFill>
                  <a:schemeClr val="dk1"/>
                </a:solidFill>
                <a:latin typeface="PT Sans Narrow"/>
                <a:ea typeface="PT Sans Narrow"/>
                <a:cs typeface="PT Sans Narrow"/>
                <a:sym typeface="PT Sans Narrow"/>
              </a:rPr>
              <a:t>Predictable Routines</a:t>
            </a:r>
            <a:endParaRPr sz="2900" b="1">
              <a:solidFill>
                <a:schemeClr val="dk1"/>
              </a:solidFill>
              <a:latin typeface="PT Sans Narrow"/>
              <a:ea typeface="PT Sans Narrow"/>
              <a:cs typeface="PT Sans Narrow"/>
              <a:sym typeface="PT Sans Narrow"/>
            </a:endParaRPr>
          </a:p>
        </p:txBody>
      </p:sp>
      <p:sp>
        <p:nvSpPr>
          <p:cNvPr id="290" name="Google Shape;290;p47"/>
          <p:cNvSpPr txBox="1"/>
          <p:nvPr/>
        </p:nvSpPr>
        <p:spPr>
          <a:xfrm>
            <a:off x="4277930" y="3732051"/>
            <a:ext cx="1682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900" b="1">
                <a:solidFill>
                  <a:schemeClr val="dk1"/>
                </a:solidFill>
                <a:latin typeface="PT Sans Narrow"/>
                <a:ea typeface="PT Sans Narrow"/>
                <a:cs typeface="PT Sans Narrow"/>
                <a:sym typeface="PT Sans Narrow"/>
              </a:rPr>
              <a:t>Picture Books</a:t>
            </a:r>
            <a:endParaRPr sz="2900" b="1">
              <a:solidFill>
                <a:schemeClr val="dk1"/>
              </a:solidFill>
              <a:latin typeface="PT Sans Narrow"/>
              <a:ea typeface="PT Sans Narrow"/>
              <a:cs typeface="PT Sans Narrow"/>
              <a:sym typeface="PT Sans Narrow"/>
            </a:endParaRPr>
          </a:p>
        </p:txBody>
      </p:sp>
      <p:sp>
        <p:nvSpPr>
          <p:cNvPr id="291" name="Google Shape;291;p47"/>
          <p:cNvSpPr txBox="1"/>
          <p:nvPr/>
        </p:nvSpPr>
        <p:spPr>
          <a:xfrm>
            <a:off x="5532450" y="1737713"/>
            <a:ext cx="2907000" cy="8928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2300">
                <a:solidFill>
                  <a:schemeClr val="dk1"/>
                </a:solidFill>
                <a:latin typeface="PT Sans Narrow"/>
                <a:ea typeface="PT Sans Narrow"/>
                <a:cs typeface="PT Sans Narrow"/>
                <a:sym typeface="PT Sans Narrow"/>
              </a:rPr>
              <a:t>With Multiple Modes Of Communication</a:t>
            </a:r>
            <a:endParaRPr sz="2300">
              <a:solidFill>
                <a:schemeClr val="dk1"/>
              </a:solidFill>
              <a:latin typeface="PT Sans Narrow"/>
              <a:ea typeface="PT Sans Narrow"/>
              <a:cs typeface="PT Sans Narrow"/>
              <a:sym typeface="PT Sans Narrow"/>
            </a:endParaRPr>
          </a:p>
        </p:txBody>
      </p:sp>
      <p:sp>
        <p:nvSpPr>
          <p:cNvPr id="292" name="Google Shape;292;p47"/>
          <p:cNvSpPr txBox="1"/>
          <p:nvPr/>
        </p:nvSpPr>
        <p:spPr>
          <a:xfrm>
            <a:off x="2539275" y="1194450"/>
            <a:ext cx="2353200" cy="1339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solidFill>
                  <a:schemeClr val="dk1"/>
                </a:solidFill>
                <a:latin typeface="PT Sans Narrow"/>
                <a:ea typeface="PT Sans Narrow"/>
                <a:cs typeface="PT Sans Narrow"/>
                <a:sym typeface="PT Sans Narrow"/>
              </a:rPr>
              <a:t>Knowledge of Social Emotional Teaching</a:t>
            </a:r>
            <a:endParaRPr sz="2500" b="1">
              <a:solidFill>
                <a:schemeClr val="dk1"/>
              </a:solidFill>
              <a:latin typeface="PT Sans Narrow"/>
              <a:ea typeface="PT Sans Narrow"/>
              <a:cs typeface="PT Sans Narrow"/>
              <a:sym typeface="PT Sans Narrow"/>
            </a:endParaRPr>
          </a:p>
        </p:txBody>
      </p:sp>
      <p:cxnSp>
        <p:nvCxnSpPr>
          <p:cNvPr id="293" name="Google Shape;293;p47"/>
          <p:cNvCxnSpPr/>
          <p:nvPr/>
        </p:nvCxnSpPr>
        <p:spPr>
          <a:xfrm>
            <a:off x="5138398" y="2825886"/>
            <a:ext cx="2790600" cy="1416600"/>
          </a:xfrm>
          <a:prstGeom prst="straightConnector1">
            <a:avLst/>
          </a:prstGeom>
          <a:noFill/>
          <a:ln w="38100" cap="flat" cmpd="sng">
            <a:solidFill>
              <a:schemeClr val="dk2"/>
            </a:solidFill>
            <a:prstDash val="solid"/>
            <a:round/>
            <a:headEnd type="none" w="med" len="med"/>
            <a:tailEnd type="none" w="med" len="med"/>
          </a:ln>
        </p:spPr>
      </p:cxnSp>
      <p:sp>
        <p:nvSpPr>
          <p:cNvPr id="294" name="Google Shape;294;p47"/>
          <p:cNvSpPr txBox="1"/>
          <p:nvPr/>
        </p:nvSpPr>
        <p:spPr>
          <a:xfrm>
            <a:off x="5396194" y="4379252"/>
            <a:ext cx="45573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a:solidFill>
                  <a:schemeClr val="dk1"/>
                </a:solidFill>
                <a:latin typeface="PT Sans Narrow"/>
                <a:ea typeface="PT Sans Narrow"/>
                <a:cs typeface="PT Sans Narrow"/>
                <a:sym typeface="PT Sans Narrow"/>
              </a:rPr>
              <a:t>SEL Informed, Responsive</a:t>
            </a:r>
            <a:endParaRPr sz="2200" b="1">
              <a:solidFill>
                <a:schemeClr val="dk1"/>
              </a:solidFill>
              <a:latin typeface="PT Sans Narrow"/>
              <a:ea typeface="PT Sans Narrow"/>
              <a:cs typeface="PT Sans Narrow"/>
              <a:sym typeface="PT Sans Narrow"/>
            </a:endParaRPr>
          </a:p>
          <a:p>
            <a:pPr marL="0" lvl="0" indent="0" algn="ctr" rtl="0">
              <a:spcBef>
                <a:spcPts val="0"/>
              </a:spcBef>
              <a:spcAft>
                <a:spcPts val="0"/>
              </a:spcAft>
              <a:buNone/>
            </a:pPr>
            <a:r>
              <a:rPr lang="en" sz="2200" b="1">
                <a:solidFill>
                  <a:schemeClr val="dk1"/>
                </a:solidFill>
                <a:latin typeface="PT Sans Narrow"/>
                <a:ea typeface="PT Sans Narrow"/>
                <a:cs typeface="PT Sans Narrow"/>
                <a:sym typeface="PT Sans Narrow"/>
              </a:rPr>
              <a:t>Education</a:t>
            </a:r>
            <a:endParaRPr sz="2200" b="1">
              <a:solidFill>
                <a:schemeClr val="dk1"/>
              </a:solidFill>
              <a:latin typeface="PT Sans Narrow"/>
              <a:ea typeface="PT Sans Narrow"/>
              <a:cs typeface="PT Sans Narrow"/>
              <a:sym typeface="PT Sans Narrow"/>
            </a:endParaRPr>
          </a:p>
        </p:txBody>
      </p:sp>
      <p:sp>
        <p:nvSpPr>
          <p:cNvPr id="295" name="Google Shape;295;p47"/>
          <p:cNvSpPr txBox="1"/>
          <p:nvPr/>
        </p:nvSpPr>
        <p:spPr>
          <a:xfrm>
            <a:off x="75050" y="4473150"/>
            <a:ext cx="1593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solidFill>
                  <a:schemeClr val="dk1"/>
                </a:solidFill>
                <a:latin typeface="PT Sans Narrow"/>
                <a:ea typeface="PT Sans Narrow"/>
                <a:cs typeface="PT Sans Narrow"/>
                <a:sym typeface="PT Sans Narrow"/>
              </a:rPr>
              <a:t>Sarah CB Norsworthy</a:t>
            </a:r>
            <a:endParaRPr i="1">
              <a:solidFill>
                <a:schemeClr val="dk1"/>
              </a:solidFill>
              <a:latin typeface="PT Sans Narrow"/>
              <a:ea typeface="PT Sans Narrow"/>
              <a:cs typeface="PT Sans Narrow"/>
              <a:sym typeface="PT Sans Narrow"/>
            </a:endParaRPr>
          </a:p>
          <a:p>
            <a:pPr marL="0" lvl="0" indent="0" algn="l" rtl="0">
              <a:spcBef>
                <a:spcPts val="0"/>
              </a:spcBef>
              <a:spcAft>
                <a:spcPts val="0"/>
              </a:spcAft>
              <a:buNone/>
            </a:pPr>
            <a:r>
              <a:rPr lang="en" i="1">
                <a:solidFill>
                  <a:schemeClr val="dk1"/>
                </a:solidFill>
                <a:latin typeface="PT Sans Narrow"/>
                <a:ea typeface="PT Sans Narrow"/>
                <a:cs typeface="PT Sans Narrow"/>
                <a:sym typeface="PT Sans Narrow"/>
              </a:rPr>
              <a:t>Attuned Instruction ™</a:t>
            </a:r>
            <a:endParaRPr i="1">
              <a:solidFill>
                <a:schemeClr val="dk1"/>
              </a:solidFill>
              <a:latin typeface="PT Sans Narrow"/>
              <a:ea typeface="PT Sans Narrow"/>
              <a:cs typeface="PT Sans Narrow"/>
              <a:sym typeface="PT Sans Narrow"/>
            </a:endParaRPr>
          </a:p>
        </p:txBody>
      </p:sp>
      <p:sp>
        <p:nvSpPr>
          <p:cNvPr id="296" name="Google Shape;296;p47"/>
          <p:cNvSpPr txBox="1"/>
          <p:nvPr/>
        </p:nvSpPr>
        <p:spPr>
          <a:xfrm>
            <a:off x="-193525" y="66775"/>
            <a:ext cx="57741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solidFill>
                  <a:schemeClr val="dk1"/>
                </a:solidFill>
                <a:latin typeface="PT Sans Narrow"/>
                <a:ea typeface="PT Sans Narrow"/>
                <a:cs typeface="PT Sans Narrow"/>
                <a:sym typeface="PT Sans Narrow"/>
              </a:rPr>
              <a:t>Leveraging Picture Books In Support of SEL</a:t>
            </a:r>
            <a:endParaRPr sz="2500" b="1">
              <a:solidFill>
                <a:schemeClr val="dk1"/>
              </a:solidFill>
              <a:latin typeface="PT Sans Narrow"/>
              <a:ea typeface="PT Sans Narrow"/>
              <a:cs typeface="PT Sans Narrow"/>
              <a:sym typeface="PT Sans Narrow"/>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48"/>
          <p:cNvPicPr preferRelativeResize="0"/>
          <p:nvPr/>
        </p:nvPicPr>
        <p:blipFill>
          <a:blip r:embed="rId3">
            <a:alphaModFix/>
          </a:blip>
          <a:stretch>
            <a:fillRect/>
          </a:stretch>
        </p:blipFill>
        <p:spPr>
          <a:xfrm>
            <a:off x="152400" y="152400"/>
            <a:ext cx="8567103" cy="4838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5"/>
        <p:cNvGrpSpPr/>
        <p:nvPr/>
      </p:nvGrpSpPr>
      <p:grpSpPr>
        <a:xfrm>
          <a:off x="0" y="0"/>
          <a:ext cx="0" cy="0"/>
          <a:chOff x="0" y="0"/>
          <a:chExt cx="0" cy="0"/>
        </a:xfrm>
      </p:grpSpPr>
      <p:pic>
        <p:nvPicPr>
          <p:cNvPr id="306" name="Google Shape;306;p49"/>
          <p:cNvPicPr preferRelativeResize="0"/>
          <p:nvPr/>
        </p:nvPicPr>
        <p:blipFill>
          <a:blip r:embed="rId3">
            <a:alphaModFix/>
          </a:blip>
          <a:stretch>
            <a:fillRect/>
          </a:stretch>
        </p:blipFill>
        <p:spPr>
          <a:xfrm>
            <a:off x="304150" y="152400"/>
            <a:ext cx="8535685" cy="4838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50"/>
          <p:cNvPicPr preferRelativeResize="0"/>
          <p:nvPr/>
        </p:nvPicPr>
        <p:blipFill>
          <a:blip r:embed="rId3">
            <a:alphaModFix/>
          </a:blip>
          <a:stretch>
            <a:fillRect/>
          </a:stretch>
        </p:blipFill>
        <p:spPr>
          <a:xfrm>
            <a:off x="1803875" y="152400"/>
            <a:ext cx="5704275" cy="48387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51"/>
          <p:cNvPicPr preferRelativeResize="0"/>
          <p:nvPr/>
        </p:nvPicPr>
        <p:blipFill>
          <a:blip r:embed="rId3">
            <a:alphaModFix/>
          </a:blip>
          <a:stretch>
            <a:fillRect/>
          </a:stretch>
        </p:blipFill>
        <p:spPr>
          <a:xfrm>
            <a:off x="3215650" y="152400"/>
            <a:ext cx="5704275" cy="4838701"/>
          </a:xfrm>
          <a:prstGeom prst="rect">
            <a:avLst/>
          </a:prstGeom>
          <a:noFill/>
          <a:ln>
            <a:noFill/>
          </a:ln>
        </p:spPr>
      </p:pic>
      <p:sp>
        <p:nvSpPr>
          <p:cNvPr id="317" name="Google Shape;317;p51"/>
          <p:cNvSpPr txBox="1"/>
          <p:nvPr/>
        </p:nvSpPr>
        <p:spPr>
          <a:xfrm>
            <a:off x="836200" y="1162000"/>
            <a:ext cx="625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18" name="Google Shape;318;p51"/>
          <p:cNvSpPr txBox="1"/>
          <p:nvPr/>
        </p:nvSpPr>
        <p:spPr>
          <a:xfrm>
            <a:off x="195475" y="445250"/>
            <a:ext cx="36489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5000">
                <a:latin typeface="PT Sans Narrow"/>
                <a:ea typeface="PT Sans Narrow"/>
                <a:cs typeface="PT Sans Narrow"/>
                <a:sym typeface="PT Sans Narrow"/>
              </a:rPr>
              <a:t>Universal </a:t>
            </a:r>
            <a:endParaRPr sz="5000">
              <a:latin typeface="PT Sans Narrow"/>
              <a:ea typeface="PT Sans Narrow"/>
              <a:cs typeface="PT Sans Narrow"/>
              <a:sym typeface="PT Sans Narrow"/>
            </a:endParaRPr>
          </a:p>
        </p:txBody>
      </p:sp>
      <p:sp>
        <p:nvSpPr>
          <p:cNvPr id="319" name="Google Shape;319;p51"/>
          <p:cNvSpPr txBox="1"/>
          <p:nvPr/>
        </p:nvSpPr>
        <p:spPr>
          <a:xfrm>
            <a:off x="195475" y="1825763"/>
            <a:ext cx="36489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0">
                <a:latin typeface="PT Sans Narrow"/>
                <a:ea typeface="PT Sans Narrow"/>
                <a:cs typeface="PT Sans Narrow"/>
                <a:sym typeface="PT Sans Narrow"/>
              </a:rPr>
              <a:t>Similarities</a:t>
            </a:r>
            <a:endParaRPr sz="4000">
              <a:latin typeface="PT Sans Narrow"/>
              <a:ea typeface="PT Sans Narrow"/>
              <a:cs typeface="PT Sans Narrow"/>
              <a:sym typeface="PT Sans Narrow"/>
            </a:endParaRPr>
          </a:p>
        </p:txBody>
      </p:sp>
      <p:sp>
        <p:nvSpPr>
          <p:cNvPr id="320" name="Google Shape;320;p51"/>
          <p:cNvSpPr txBox="1"/>
          <p:nvPr/>
        </p:nvSpPr>
        <p:spPr>
          <a:xfrm>
            <a:off x="195475" y="2626163"/>
            <a:ext cx="36489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a:latin typeface="PT Sans Narrow"/>
                <a:ea typeface="PT Sans Narrow"/>
                <a:cs typeface="PT Sans Narrow"/>
                <a:sym typeface="PT Sans Narrow"/>
              </a:rPr>
              <a:t>Differences</a:t>
            </a:r>
            <a:endParaRPr sz="3000">
              <a:latin typeface="PT Sans Narrow"/>
              <a:ea typeface="PT Sans Narrow"/>
              <a:cs typeface="PT Sans Narrow"/>
              <a:sym typeface="PT Sans Narrow"/>
            </a:endParaRPr>
          </a:p>
        </p:txBody>
      </p:sp>
      <p:sp>
        <p:nvSpPr>
          <p:cNvPr id="321" name="Google Shape;321;p51"/>
          <p:cNvSpPr txBox="1"/>
          <p:nvPr/>
        </p:nvSpPr>
        <p:spPr>
          <a:xfrm>
            <a:off x="1417225" y="3961600"/>
            <a:ext cx="12054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latin typeface="PT Sans Narrow"/>
                <a:ea typeface="PT Sans Narrow"/>
                <a:cs typeface="PT Sans Narrow"/>
                <a:sym typeface="PT Sans Narrow"/>
              </a:rPr>
              <a:t>Cultural</a:t>
            </a:r>
            <a:endParaRPr sz="2000">
              <a:latin typeface="PT Sans Narrow"/>
              <a:ea typeface="PT Sans Narrow"/>
              <a:cs typeface="PT Sans Narrow"/>
              <a:sym typeface="PT Sans Narrow"/>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25"/>
        <p:cNvGrpSpPr/>
        <p:nvPr/>
      </p:nvGrpSpPr>
      <p:grpSpPr>
        <a:xfrm>
          <a:off x="0" y="0"/>
          <a:ext cx="0" cy="0"/>
          <a:chOff x="0" y="0"/>
          <a:chExt cx="0" cy="0"/>
        </a:xfrm>
      </p:grpSpPr>
      <p:sp>
        <p:nvSpPr>
          <p:cNvPr id="326" name="Google Shape;326;p52"/>
          <p:cNvSpPr txBox="1"/>
          <p:nvPr/>
        </p:nvSpPr>
        <p:spPr>
          <a:xfrm>
            <a:off x="294575" y="1254450"/>
            <a:ext cx="8395200" cy="6156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PT Sans Narrow"/>
                <a:ea typeface="PT Sans Narrow"/>
                <a:cs typeface="PT Sans Narrow"/>
                <a:sym typeface="PT Sans Narrow"/>
              </a:rPr>
              <a:t>Identity</a:t>
            </a:r>
            <a:r>
              <a:rPr lang="en">
                <a:latin typeface="PT Sans Narrow"/>
                <a:ea typeface="PT Sans Narrow"/>
                <a:cs typeface="PT Sans Narrow"/>
                <a:sym typeface="PT Sans Narrow"/>
              </a:rPr>
              <a:t>:  What affirmed identities that are held by the group?  Who was affirmed?  Over time - affirming the value of the multiple identities of all in the group must occur for this to be a socially and emotionally supportive activity..  </a:t>
            </a:r>
            <a:endParaRPr>
              <a:latin typeface="PT Sans Narrow"/>
              <a:ea typeface="PT Sans Narrow"/>
              <a:cs typeface="PT Sans Narrow"/>
              <a:sym typeface="PT Sans Narrow"/>
            </a:endParaRPr>
          </a:p>
        </p:txBody>
      </p:sp>
      <p:sp>
        <p:nvSpPr>
          <p:cNvPr id="327" name="Google Shape;327;p52"/>
          <p:cNvSpPr txBox="1"/>
          <p:nvPr/>
        </p:nvSpPr>
        <p:spPr>
          <a:xfrm>
            <a:off x="294575" y="2079125"/>
            <a:ext cx="8395200" cy="4002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PT Sans Narrow"/>
                <a:ea typeface="PT Sans Narrow"/>
                <a:cs typeface="PT Sans Narrow"/>
                <a:sym typeface="PT Sans Narrow"/>
              </a:rPr>
              <a:t>Belonging</a:t>
            </a:r>
            <a:r>
              <a:rPr lang="en">
                <a:latin typeface="PT Sans Narrow"/>
                <a:ea typeface="PT Sans Narrow"/>
                <a:cs typeface="PT Sans Narrow"/>
                <a:sym typeface="PT Sans Narrow"/>
              </a:rPr>
              <a:t>: Where was belonging, connection, surfaced? How was the power of connection, belonging, demonstrated?</a:t>
            </a:r>
            <a:endParaRPr>
              <a:latin typeface="PT Sans Narrow"/>
              <a:ea typeface="PT Sans Narrow"/>
              <a:cs typeface="PT Sans Narrow"/>
              <a:sym typeface="PT Sans Narrow"/>
            </a:endParaRPr>
          </a:p>
        </p:txBody>
      </p:sp>
      <p:sp>
        <p:nvSpPr>
          <p:cNvPr id="328" name="Google Shape;328;p52"/>
          <p:cNvSpPr txBox="1"/>
          <p:nvPr/>
        </p:nvSpPr>
        <p:spPr>
          <a:xfrm>
            <a:off x="294575" y="2688400"/>
            <a:ext cx="8395200" cy="4002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PT Sans Narrow"/>
                <a:ea typeface="PT Sans Narrow"/>
                <a:cs typeface="PT Sans Narrow"/>
                <a:sym typeface="PT Sans Narrow"/>
              </a:rPr>
              <a:t>Agency</a:t>
            </a:r>
            <a:r>
              <a:rPr lang="en">
                <a:latin typeface="PT Sans Narrow"/>
                <a:ea typeface="PT Sans Narrow"/>
                <a:cs typeface="PT Sans Narrow"/>
                <a:sym typeface="PT Sans Narrow"/>
              </a:rPr>
              <a:t>: Where was agency, power, held?  What connections to the power held by group members  was lifted?</a:t>
            </a:r>
            <a:endParaRPr>
              <a:latin typeface="PT Sans Narrow"/>
              <a:ea typeface="PT Sans Narrow"/>
              <a:cs typeface="PT Sans Narrow"/>
              <a:sym typeface="PT Sans Narrow"/>
            </a:endParaRPr>
          </a:p>
        </p:txBody>
      </p:sp>
      <p:sp>
        <p:nvSpPr>
          <p:cNvPr id="329" name="Google Shape;329;p52"/>
          <p:cNvSpPr txBox="1"/>
          <p:nvPr/>
        </p:nvSpPr>
        <p:spPr>
          <a:xfrm>
            <a:off x="294575" y="3297675"/>
            <a:ext cx="8395200" cy="6156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PT Sans Narrow"/>
                <a:ea typeface="PT Sans Narrow"/>
                <a:cs typeface="PT Sans Narrow"/>
                <a:sym typeface="PT Sans Narrow"/>
              </a:rPr>
              <a:t>Collaborative Problem Solving</a:t>
            </a:r>
            <a:r>
              <a:rPr lang="en">
                <a:latin typeface="PT Sans Narrow"/>
                <a:ea typeface="PT Sans Narrow"/>
                <a:cs typeface="PT Sans Narrow"/>
                <a:sym typeface="PT Sans Narrow"/>
              </a:rPr>
              <a:t>:  What competing needs arose in the text?  How were they negotiated?  In what ways might the needs in the books connect to the needs those in the group may have?</a:t>
            </a:r>
            <a:endParaRPr>
              <a:latin typeface="PT Sans Narrow"/>
              <a:ea typeface="PT Sans Narrow"/>
              <a:cs typeface="PT Sans Narrow"/>
              <a:sym typeface="PT Sans Narrow"/>
            </a:endParaRPr>
          </a:p>
        </p:txBody>
      </p:sp>
      <p:sp>
        <p:nvSpPr>
          <p:cNvPr id="330" name="Google Shape;330;p52"/>
          <p:cNvSpPr txBox="1"/>
          <p:nvPr/>
        </p:nvSpPr>
        <p:spPr>
          <a:xfrm>
            <a:off x="294575" y="4122350"/>
            <a:ext cx="8395200" cy="6156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PT Sans Narrow"/>
                <a:ea typeface="PT Sans Narrow"/>
                <a:cs typeface="PT Sans Narrow"/>
                <a:sym typeface="PT Sans Narrow"/>
              </a:rPr>
              <a:t>Curiosity</a:t>
            </a:r>
            <a:r>
              <a:rPr lang="en">
                <a:latin typeface="PT Sans Narrow"/>
                <a:ea typeface="PT Sans Narrow"/>
                <a:cs typeface="PT Sans Narrow"/>
                <a:sym typeface="PT Sans Narrow"/>
              </a:rPr>
              <a:t>:  Consider the depth and breadth of curiosity displayed by by the group.  Over time, noticings and wonderings, will deepen.  What captured the attention of the group during this reading?</a:t>
            </a:r>
            <a:endParaRPr>
              <a:latin typeface="PT Sans Narrow"/>
              <a:ea typeface="PT Sans Narrow"/>
              <a:cs typeface="PT Sans Narrow"/>
              <a:sym typeface="PT Sans Narrow"/>
            </a:endParaRPr>
          </a:p>
        </p:txBody>
      </p:sp>
      <p:sp>
        <p:nvSpPr>
          <p:cNvPr id="331" name="Google Shape;331;p52"/>
          <p:cNvSpPr txBox="1"/>
          <p:nvPr/>
        </p:nvSpPr>
        <p:spPr>
          <a:xfrm>
            <a:off x="294575" y="87475"/>
            <a:ext cx="8395200" cy="10158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2100">
                <a:latin typeface="PT Sans Narrow"/>
                <a:ea typeface="PT Sans Narrow"/>
                <a:cs typeface="PT Sans Narrow"/>
                <a:sym typeface="PT Sans Narrow"/>
              </a:rPr>
              <a:t>After Reading Educator Reflection</a:t>
            </a:r>
            <a:endParaRPr sz="2100">
              <a:latin typeface="PT Sans Narrow"/>
              <a:ea typeface="PT Sans Narrow"/>
              <a:cs typeface="PT Sans Narrow"/>
              <a:sym typeface="PT Sans Narrow"/>
            </a:endParaRPr>
          </a:p>
          <a:p>
            <a:pPr marL="0" lvl="0" indent="0" algn="ctr" rtl="0">
              <a:spcBef>
                <a:spcPts val="0"/>
              </a:spcBef>
              <a:spcAft>
                <a:spcPts val="0"/>
              </a:spcAft>
              <a:buNone/>
            </a:pPr>
            <a:r>
              <a:rPr lang="en" sz="2100">
                <a:latin typeface="PT Sans Narrow"/>
                <a:ea typeface="PT Sans Narrow"/>
                <a:cs typeface="PT Sans Narrow"/>
                <a:sym typeface="PT Sans Narrow"/>
              </a:rPr>
              <a:t>What came up around…?</a:t>
            </a:r>
            <a:endParaRPr sz="2100">
              <a:latin typeface="PT Sans Narrow"/>
              <a:ea typeface="PT Sans Narrow"/>
              <a:cs typeface="PT Sans Narrow"/>
              <a:sym typeface="PT Sans Narrow"/>
            </a:endParaRPr>
          </a:p>
          <a:p>
            <a:pPr marL="0" lvl="0" indent="0" algn="ctr" rtl="0">
              <a:spcBef>
                <a:spcPts val="0"/>
              </a:spcBef>
              <a:spcAft>
                <a:spcPts val="0"/>
              </a:spcAft>
              <a:buNone/>
            </a:pPr>
            <a:r>
              <a:rPr lang="en" sz="1200" i="1">
                <a:latin typeface="PT Sans Narrow"/>
                <a:ea typeface="PT Sans Narrow"/>
                <a:cs typeface="PT Sans Narrow"/>
                <a:sym typeface="PT Sans Narrow"/>
              </a:rPr>
              <a:t>Assessing For Transformative Social Emotional Teaching And Learning After Sharing Picture Books</a:t>
            </a:r>
            <a:endParaRPr sz="1200" i="1">
              <a:latin typeface="PT Sans Narrow"/>
              <a:ea typeface="PT Sans Narrow"/>
              <a:cs typeface="PT Sans Narrow"/>
              <a:sym typeface="PT Sans Narrow"/>
            </a:endParaRPr>
          </a:p>
        </p:txBody>
      </p:sp>
      <p:sp>
        <p:nvSpPr>
          <p:cNvPr id="332" name="Google Shape;332;p52"/>
          <p:cNvSpPr txBox="1"/>
          <p:nvPr/>
        </p:nvSpPr>
        <p:spPr>
          <a:xfrm>
            <a:off x="748800" y="4673725"/>
            <a:ext cx="8395200" cy="615600"/>
          </a:xfrm>
          <a:prstGeom prst="rect">
            <a:avLst/>
          </a:prstGeom>
          <a:solidFill>
            <a:schemeClr val="lt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i="1">
                <a:latin typeface="PT Sans Narrow"/>
                <a:ea typeface="PT Sans Narrow"/>
                <a:cs typeface="PT Sans Narrow"/>
                <a:sym typeface="PT Sans Narrow"/>
              </a:rPr>
              <a:t>   															Sarah CB Norsworthy</a:t>
            </a:r>
            <a:endParaRPr i="1">
              <a:latin typeface="PT Sans Narrow"/>
              <a:ea typeface="PT Sans Narrow"/>
              <a:cs typeface="PT Sans Narrow"/>
              <a:sym typeface="PT Sans Narrow"/>
            </a:endParaRPr>
          </a:p>
          <a:p>
            <a:pPr marL="0" lvl="0" indent="0" algn="r" rtl="0">
              <a:spcBef>
                <a:spcPts val="0"/>
              </a:spcBef>
              <a:spcAft>
                <a:spcPts val="0"/>
              </a:spcAft>
              <a:buNone/>
            </a:pPr>
            <a:r>
              <a:rPr lang="en" i="1">
                <a:latin typeface="PT Sans Narrow"/>
                <a:ea typeface="PT Sans Narrow"/>
                <a:cs typeface="PT Sans Narrow"/>
                <a:sym typeface="PT Sans Narrow"/>
              </a:rPr>
              <a:t>Attuned Instruction ™</a:t>
            </a:r>
            <a:endParaRPr i="1">
              <a:latin typeface="PT Sans Narrow"/>
              <a:ea typeface="PT Sans Narrow"/>
              <a:cs typeface="PT Sans Narrow"/>
              <a:sym typeface="PT Sans Narrow"/>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3"/>
          <p:cNvSpPr txBox="1"/>
          <p:nvPr/>
        </p:nvSpPr>
        <p:spPr>
          <a:xfrm>
            <a:off x="4561175" y="435375"/>
            <a:ext cx="2997300" cy="72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500">
                <a:latin typeface="PT Sans Narrow"/>
                <a:ea typeface="PT Sans Narrow"/>
                <a:cs typeface="PT Sans Narrow"/>
                <a:sym typeface="PT Sans Narrow"/>
              </a:rPr>
              <a:t>Intended Agenda</a:t>
            </a:r>
            <a:endParaRPr sz="3500">
              <a:latin typeface="PT Sans Narrow"/>
              <a:ea typeface="PT Sans Narrow"/>
              <a:cs typeface="PT Sans Narrow"/>
              <a:sym typeface="PT Sans Narrow"/>
            </a:endParaRPr>
          </a:p>
        </p:txBody>
      </p:sp>
      <p:sp>
        <p:nvSpPr>
          <p:cNvPr id="338" name="Google Shape;338;p53"/>
          <p:cNvSpPr txBox="1"/>
          <p:nvPr/>
        </p:nvSpPr>
        <p:spPr>
          <a:xfrm>
            <a:off x="2823575" y="1281475"/>
            <a:ext cx="6472500" cy="2878200"/>
          </a:xfrm>
          <a:prstGeom prst="rect">
            <a:avLst/>
          </a:prstGeom>
          <a:noFill/>
          <a:ln>
            <a:noFill/>
          </a:ln>
        </p:spPr>
        <p:txBody>
          <a:bodyPr spcFirstLastPara="1" wrap="square" lIns="91425" tIns="91425" rIns="91425" bIns="91425" anchor="t" anchorCtr="0">
            <a:spAutoFit/>
          </a:bodyPr>
          <a:lstStyle/>
          <a:p>
            <a:pPr marL="457200" lvl="0" indent="-387350" algn="l" rtl="0">
              <a:spcBef>
                <a:spcPts val="0"/>
              </a:spcBef>
              <a:spcAft>
                <a:spcPts val="0"/>
              </a:spcAft>
              <a:buSzPts val="2500"/>
              <a:buFont typeface="PT Sans Narrow"/>
              <a:buChar char="●"/>
            </a:pPr>
            <a:r>
              <a:rPr lang="en" sz="2500" strike="sngStrike">
                <a:latin typeface="PT Sans Narrow"/>
                <a:ea typeface="PT Sans Narrow"/>
                <a:cs typeface="PT Sans Narrow"/>
                <a:sym typeface="PT Sans Narrow"/>
              </a:rPr>
              <a:t>Grounding</a:t>
            </a:r>
            <a:endParaRPr sz="2500" strike="sngStrike">
              <a:latin typeface="PT Sans Narrow"/>
              <a:ea typeface="PT Sans Narrow"/>
              <a:cs typeface="PT Sans Narrow"/>
              <a:sym typeface="PT Sans Narrow"/>
            </a:endParaRPr>
          </a:p>
          <a:p>
            <a:pPr marL="914400" lvl="1" indent="-387350" algn="l" rtl="0">
              <a:spcBef>
                <a:spcPts val="0"/>
              </a:spcBef>
              <a:spcAft>
                <a:spcPts val="0"/>
              </a:spcAft>
              <a:buSzPts val="2500"/>
              <a:buFont typeface="PT Sans Narrow"/>
              <a:buChar char="○"/>
            </a:pPr>
            <a:r>
              <a:rPr lang="en" sz="2500" strike="sngStrike">
                <a:latin typeface="PT Sans Narrow"/>
                <a:ea typeface="PT Sans Narrow"/>
                <a:cs typeface="PT Sans Narrow"/>
                <a:sym typeface="PT Sans Narrow"/>
              </a:rPr>
              <a:t>Expectations, Introductions, Definitions</a:t>
            </a:r>
            <a:endParaRPr sz="2500" strike="sngStrike">
              <a:latin typeface="PT Sans Narrow"/>
              <a:ea typeface="PT Sans Narrow"/>
              <a:cs typeface="PT Sans Narrow"/>
              <a:sym typeface="PT Sans Narrow"/>
            </a:endParaRPr>
          </a:p>
          <a:p>
            <a:pPr marL="457200" lvl="0" indent="-387350" algn="l" rtl="0">
              <a:spcBef>
                <a:spcPts val="0"/>
              </a:spcBef>
              <a:spcAft>
                <a:spcPts val="0"/>
              </a:spcAft>
              <a:buSzPts val="2500"/>
              <a:buFont typeface="PT Sans Narrow"/>
              <a:buChar char="●"/>
            </a:pPr>
            <a:r>
              <a:rPr lang="en" sz="2500" strike="sngStrike">
                <a:latin typeface="PT Sans Narrow"/>
                <a:ea typeface="PT Sans Narrow"/>
                <a:cs typeface="PT Sans Narrow"/>
                <a:sym typeface="PT Sans Narrow"/>
              </a:rPr>
              <a:t>Framework For Thinking About Picture Books &amp; SEL</a:t>
            </a:r>
            <a:endParaRPr sz="2500" strike="sngStrike">
              <a:latin typeface="PT Sans Narrow"/>
              <a:ea typeface="PT Sans Narrow"/>
              <a:cs typeface="PT Sans Narrow"/>
              <a:sym typeface="PT Sans Narrow"/>
            </a:endParaRPr>
          </a:p>
          <a:p>
            <a:pPr marL="457200" lvl="0" indent="-387350" algn="l" rtl="0">
              <a:spcBef>
                <a:spcPts val="0"/>
              </a:spcBef>
              <a:spcAft>
                <a:spcPts val="0"/>
              </a:spcAft>
              <a:buSzPts val="2500"/>
              <a:buFont typeface="PT Sans Narrow"/>
              <a:buChar char="●"/>
            </a:pPr>
            <a:r>
              <a:rPr lang="en" sz="2500">
                <a:latin typeface="PT Sans Narrow"/>
                <a:ea typeface="PT Sans Narrow"/>
                <a:cs typeface="PT Sans Narrow"/>
                <a:sym typeface="PT Sans Narrow"/>
              </a:rPr>
              <a:t>Practice</a:t>
            </a:r>
            <a:endParaRPr sz="2500">
              <a:latin typeface="PT Sans Narrow"/>
              <a:ea typeface="PT Sans Narrow"/>
              <a:cs typeface="PT Sans Narrow"/>
              <a:sym typeface="PT Sans Narrow"/>
            </a:endParaRPr>
          </a:p>
          <a:p>
            <a:pPr marL="457200" lvl="0" indent="-387350" algn="l" rtl="0">
              <a:spcBef>
                <a:spcPts val="0"/>
              </a:spcBef>
              <a:spcAft>
                <a:spcPts val="0"/>
              </a:spcAft>
              <a:buSzPts val="2500"/>
              <a:buFont typeface="PT Sans Narrow"/>
              <a:buChar char="●"/>
            </a:pPr>
            <a:r>
              <a:rPr lang="en" sz="2500">
                <a:latin typeface="PT Sans Narrow"/>
                <a:ea typeface="PT Sans Narrow"/>
                <a:cs typeface="PT Sans Narrow"/>
                <a:sym typeface="PT Sans Narrow"/>
              </a:rPr>
              <a:t>Extending The Conversation</a:t>
            </a:r>
            <a:endParaRPr sz="2500">
              <a:latin typeface="PT Sans Narrow"/>
              <a:ea typeface="PT Sans Narrow"/>
              <a:cs typeface="PT Sans Narrow"/>
              <a:sym typeface="PT Sans Narrow"/>
            </a:endParaRPr>
          </a:p>
          <a:p>
            <a:pPr marL="457200" lvl="0" indent="-387350" algn="l" rtl="0">
              <a:spcBef>
                <a:spcPts val="0"/>
              </a:spcBef>
              <a:spcAft>
                <a:spcPts val="0"/>
              </a:spcAft>
              <a:buSzPts val="2500"/>
              <a:buFont typeface="PT Sans Narrow"/>
              <a:buChar char="●"/>
            </a:pPr>
            <a:r>
              <a:rPr lang="en" sz="2500">
                <a:latin typeface="PT Sans Narrow"/>
                <a:ea typeface="PT Sans Narrow"/>
                <a:cs typeface="PT Sans Narrow"/>
                <a:sym typeface="PT Sans Narrow"/>
              </a:rPr>
              <a:t>Inspiration</a:t>
            </a:r>
            <a:endParaRPr sz="2500">
              <a:latin typeface="PT Sans Narrow"/>
              <a:ea typeface="PT Sans Narrow"/>
              <a:cs typeface="PT Sans Narrow"/>
              <a:sym typeface="PT Sans Narrow"/>
            </a:endParaRPr>
          </a:p>
          <a:p>
            <a:pPr marL="457200" lvl="0" indent="-387350" algn="l" rtl="0">
              <a:spcBef>
                <a:spcPts val="0"/>
              </a:spcBef>
              <a:spcAft>
                <a:spcPts val="0"/>
              </a:spcAft>
              <a:buSzPts val="2500"/>
              <a:buFont typeface="PT Sans Narrow"/>
              <a:buChar char="●"/>
            </a:pPr>
            <a:r>
              <a:rPr lang="en" sz="2500">
                <a:latin typeface="PT Sans Narrow"/>
                <a:ea typeface="PT Sans Narrow"/>
                <a:cs typeface="PT Sans Narrow"/>
                <a:sym typeface="PT Sans Narrow"/>
              </a:rPr>
              <a:t>Archiving Impact</a:t>
            </a:r>
            <a:endParaRPr sz="2500">
              <a:latin typeface="PT Sans Narrow"/>
              <a:ea typeface="PT Sans Narrow"/>
              <a:cs typeface="PT Sans Narrow"/>
              <a:sym typeface="PT Sans Narrow"/>
            </a:endParaRPr>
          </a:p>
        </p:txBody>
      </p:sp>
      <p:pic>
        <p:nvPicPr>
          <p:cNvPr id="339" name="Google Shape;339;p53"/>
          <p:cNvPicPr preferRelativeResize="0"/>
          <p:nvPr/>
        </p:nvPicPr>
        <p:blipFill>
          <a:blip r:embed="rId3">
            <a:alphaModFix/>
          </a:blip>
          <a:stretch>
            <a:fillRect/>
          </a:stretch>
        </p:blipFill>
        <p:spPr>
          <a:xfrm>
            <a:off x="180475" y="750000"/>
            <a:ext cx="2534500" cy="3941151"/>
          </a:xfrm>
          <a:prstGeom prst="rect">
            <a:avLst/>
          </a:prstGeom>
          <a:noFill/>
          <a:ln w="9525" cap="flat" cmpd="sng">
            <a:solidFill>
              <a:schemeClr val="dk2"/>
            </a:solidFill>
            <a:prstDash val="solid"/>
            <a:round/>
            <a:headEnd type="none" w="sm" len="sm"/>
            <a:tailEnd type="none" w="sm" len="sm"/>
          </a:ln>
        </p:spPr>
      </p:pic>
      <p:pic>
        <p:nvPicPr>
          <p:cNvPr id="340" name="Google Shape;340;p53"/>
          <p:cNvPicPr preferRelativeResize="0"/>
          <p:nvPr/>
        </p:nvPicPr>
        <p:blipFill>
          <a:blip r:embed="rId4">
            <a:alphaModFix/>
          </a:blip>
          <a:stretch>
            <a:fillRect/>
          </a:stretch>
        </p:blipFill>
        <p:spPr>
          <a:xfrm>
            <a:off x="5586925" y="3810100"/>
            <a:ext cx="3472676" cy="11546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4"/>
          <p:cNvSpPr/>
          <p:nvPr/>
        </p:nvSpPr>
        <p:spPr>
          <a:xfrm>
            <a:off x="59475" y="0"/>
            <a:ext cx="7390386" cy="4255902"/>
          </a:xfrm>
          <a:prstGeom prst="irregularSeal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800">
                <a:latin typeface="PT Sans Narrow"/>
                <a:ea typeface="PT Sans Narrow"/>
                <a:cs typeface="PT Sans Narrow"/>
                <a:sym typeface="PT Sans Narrow"/>
              </a:rPr>
              <a:t>Determine Your Purpose</a:t>
            </a:r>
            <a:endParaRPr sz="3800">
              <a:latin typeface="PT Sans Narrow"/>
              <a:ea typeface="PT Sans Narrow"/>
              <a:cs typeface="PT Sans Narrow"/>
              <a:sym typeface="PT Sans Narrow"/>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55"/>
          <p:cNvSpPr txBox="1"/>
          <p:nvPr/>
        </p:nvSpPr>
        <p:spPr>
          <a:xfrm>
            <a:off x="457150" y="3135125"/>
            <a:ext cx="8395200" cy="6156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PT Sans Narrow"/>
                <a:ea typeface="PT Sans Narrow"/>
                <a:cs typeface="PT Sans Narrow"/>
                <a:sym typeface="PT Sans Narrow"/>
              </a:rPr>
              <a:t>Collaborative Problem Solving</a:t>
            </a:r>
            <a:r>
              <a:rPr lang="en">
                <a:latin typeface="PT Sans Narrow"/>
                <a:ea typeface="PT Sans Narrow"/>
                <a:cs typeface="PT Sans Narrow"/>
                <a:sym typeface="PT Sans Narrow"/>
              </a:rPr>
              <a:t>:  What competing needs arose in the text?  How were they negotiated?  In what ways might the needs in the books connect to the needs those in the group may have?</a:t>
            </a:r>
            <a:endParaRPr>
              <a:latin typeface="PT Sans Narrow"/>
              <a:ea typeface="PT Sans Narrow"/>
              <a:cs typeface="PT Sans Narrow"/>
              <a:sym typeface="PT Sans Narrow"/>
            </a:endParaRPr>
          </a:p>
        </p:txBody>
      </p:sp>
      <p:sp>
        <p:nvSpPr>
          <p:cNvPr id="351" name="Google Shape;351;p55"/>
          <p:cNvSpPr/>
          <p:nvPr/>
        </p:nvSpPr>
        <p:spPr>
          <a:xfrm>
            <a:off x="374400" y="185750"/>
            <a:ext cx="3876984" cy="2518398"/>
          </a:xfrm>
          <a:prstGeom prst="irregularSeal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t>You Might Choose Your Focus</a:t>
            </a:r>
            <a:endParaRPr sz="2000"/>
          </a:p>
        </p:txBody>
      </p:sp>
      <p:sp>
        <p:nvSpPr>
          <p:cNvPr id="352" name="Google Shape;352;p55"/>
          <p:cNvSpPr txBox="1"/>
          <p:nvPr/>
        </p:nvSpPr>
        <p:spPr>
          <a:xfrm>
            <a:off x="4572000" y="2074225"/>
            <a:ext cx="40074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0" b="1">
                <a:latin typeface="PT Sans Narrow"/>
                <a:ea typeface="PT Sans Narrow"/>
                <a:cs typeface="PT Sans Narrow"/>
                <a:sym typeface="PT Sans Narrow"/>
              </a:rPr>
              <a:t>SEL Competency</a:t>
            </a:r>
            <a:endParaRPr sz="3500" b="1">
              <a:latin typeface="PT Sans Narrow"/>
              <a:ea typeface="PT Sans Narrow"/>
              <a:cs typeface="PT Sans Narrow"/>
              <a:sym typeface="PT Sans Narrow"/>
            </a:endParaRPr>
          </a:p>
        </p:txBody>
      </p:sp>
      <p:sp>
        <p:nvSpPr>
          <p:cNvPr id="353" name="Google Shape;353;p55"/>
          <p:cNvSpPr txBox="1"/>
          <p:nvPr/>
        </p:nvSpPr>
        <p:spPr>
          <a:xfrm>
            <a:off x="2335275" y="4088325"/>
            <a:ext cx="49809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latin typeface="PT Sans Narrow"/>
                <a:ea typeface="PT Sans Narrow"/>
                <a:cs typeface="PT Sans Narrow"/>
                <a:sym typeface="PT Sans Narrow"/>
              </a:rPr>
              <a:t>(Might Be Explicit - Might Be In Your Head)</a:t>
            </a:r>
            <a:endParaRPr sz="2500">
              <a:latin typeface="PT Sans Narrow"/>
              <a:ea typeface="PT Sans Narrow"/>
              <a:cs typeface="PT Sans Narrow"/>
              <a:sym typeface="PT Sans Narrow"/>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56"/>
          <p:cNvPicPr preferRelativeResize="0"/>
          <p:nvPr/>
        </p:nvPicPr>
        <p:blipFill>
          <a:blip r:embed="rId3">
            <a:alphaModFix/>
          </a:blip>
          <a:stretch>
            <a:fillRect/>
          </a:stretch>
        </p:blipFill>
        <p:spPr>
          <a:xfrm>
            <a:off x="152400" y="152400"/>
            <a:ext cx="8452605" cy="48387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3"/>
        <p:cNvGrpSpPr/>
        <p:nvPr/>
      </p:nvGrpSpPr>
      <p:grpSpPr>
        <a:xfrm>
          <a:off x="0" y="0"/>
          <a:ext cx="0" cy="0"/>
          <a:chOff x="0" y="0"/>
          <a:chExt cx="0" cy="0"/>
        </a:xfrm>
      </p:grpSpPr>
      <p:sp>
        <p:nvSpPr>
          <p:cNvPr id="134" name="Google Shape;134;p30"/>
          <p:cNvSpPr txBox="1">
            <a:spLocks noGrp="1"/>
          </p:cNvSpPr>
          <p:nvPr>
            <p:ph type="title"/>
          </p:nvPr>
        </p:nvSpPr>
        <p:spPr>
          <a:xfrm>
            <a:off x="102300" y="10471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Merriweather"/>
                <a:ea typeface="Merriweather"/>
                <a:cs typeface="Merriweather"/>
                <a:sym typeface="Merriweather"/>
              </a:rPr>
              <a:t>Expectations…</a:t>
            </a:r>
            <a:endParaRPr>
              <a:latin typeface="Merriweather"/>
              <a:ea typeface="Merriweather"/>
              <a:cs typeface="Merriweather"/>
              <a:sym typeface="Merriweather"/>
            </a:endParaRPr>
          </a:p>
        </p:txBody>
      </p:sp>
      <p:sp>
        <p:nvSpPr>
          <p:cNvPr id="135" name="Google Shape;135;p30"/>
          <p:cNvSpPr txBox="1">
            <a:spLocks noGrp="1"/>
          </p:cNvSpPr>
          <p:nvPr>
            <p:ph type="body" idx="1"/>
          </p:nvPr>
        </p:nvSpPr>
        <p:spPr>
          <a:xfrm>
            <a:off x="299850" y="1847900"/>
            <a:ext cx="8125500" cy="2904300"/>
          </a:xfrm>
          <a:prstGeom prst="rect">
            <a:avLst/>
          </a:prstGeom>
          <a:solidFill>
            <a:srgbClr val="A2C4C9">
              <a:alpha val="53800"/>
            </a:srgbClr>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55600" algn="l" rtl="0">
              <a:spcBef>
                <a:spcPts val="0"/>
              </a:spcBef>
              <a:spcAft>
                <a:spcPts val="0"/>
              </a:spcAft>
              <a:buClr>
                <a:schemeClr val="dk1"/>
              </a:buClr>
              <a:buSzPts val="2000"/>
              <a:buFont typeface="Merriweather"/>
              <a:buChar char="●"/>
            </a:pPr>
            <a:r>
              <a:rPr lang="en" sz="2000">
                <a:solidFill>
                  <a:schemeClr val="dk1"/>
                </a:solidFill>
                <a:latin typeface="Merriweather"/>
                <a:ea typeface="Merriweather"/>
                <a:cs typeface="Merriweather"/>
                <a:sym typeface="Merriweather"/>
              </a:rPr>
              <a:t>Collaboration - all hold knowledge</a:t>
            </a:r>
            <a:endParaRPr sz="2000">
              <a:solidFill>
                <a:schemeClr val="dk1"/>
              </a:solidFill>
              <a:latin typeface="Merriweather"/>
              <a:ea typeface="Merriweather"/>
              <a:cs typeface="Merriweather"/>
              <a:sym typeface="Merriweather"/>
            </a:endParaRPr>
          </a:p>
          <a:p>
            <a:pPr marL="457200" lvl="0" indent="-355600" algn="l" rtl="0">
              <a:spcBef>
                <a:spcPts val="0"/>
              </a:spcBef>
              <a:spcAft>
                <a:spcPts val="0"/>
              </a:spcAft>
              <a:buClr>
                <a:schemeClr val="dk1"/>
              </a:buClr>
              <a:buSzPts val="2000"/>
              <a:buFont typeface="Merriweather"/>
              <a:buChar char="●"/>
            </a:pPr>
            <a:r>
              <a:rPr lang="en" sz="2000">
                <a:solidFill>
                  <a:schemeClr val="dk1"/>
                </a:solidFill>
                <a:latin typeface="Merriweather"/>
                <a:ea typeface="Merriweather"/>
                <a:cs typeface="Merriweather"/>
                <a:sym typeface="Merriweather"/>
              </a:rPr>
              <a:t>Participation that feels comfortable to you - diverse learners successfully participate in diverse ways</a:t>
            </a:r>
            <a:endParaRPr sz="2000">
              <a:solidFill>
                <a:schemeClr val="dk1"/>
              </a:solidFill>
              <a:latin typeface="Merriweather"/>
              <a:ea typeface="Merriweather"/>
              <a:cs typeface="Merriweather"/>
              <a:sym typeface="Merriweather"/>
            </a:endParaRPr>
          </a:p>
          <a:p>
            <a:pPr marL="457200" lvl="0" indent="-355600" algn="l" rtl="0">
              <a:spcBef>
                <a:spcPts val="0"/>
              </a:spcBef>
              <a:spcAft>
                <a:spcPts val="0"/>
              </a:spcAft>
              <a:buClr>
                <a:schemeClr val="dk1"/>
              </a:buClr>
              <a:buSzPts val="2000"/>
              <a:buFont typeface="Merriweather"/>
              <a:buChar char="●"/>
            </a:pPr>
            <a:r>
              <a:rPr lang="en" sz="2000">
                <a:solidFill>
                  <a:schemeClr val="dk1"/>
                </a:solidFill>
                <a:latin typeface="Merriweather"/>
                <a:ea typeface="Merriweather"/>
                <a:cs typeface="Merriweather"/>
                <a:sym typeface="Merriweather"/>
              </a:rPr>
              <a:t>Discomfort</a:t>
            </a:r>
            <a:endParaRPr sz="2000">
              <a:solidFill>
                <a:schemeClr val="dk1"/>
              </a:solidFill>
              <a:latin typeface="Merriweather"/>
              <a:ea typeface="Merriweather"/>
              <a:cs typeface="Merriweather"/>
              <a:sym typeface="Merriweather"/>
            </a:endParaRPr>
          </a:p>
          <a:p>
            <a:pPr marL="457200" lvl="0" indent="-355600" algn="l" rtl="0">
              <a:spcBef>
                <a:spcPts val="0"/>
              </a:spcBef>
              <a:spcAft>
                <a:spcPts val="0"/>
              </a:spcAft>
              <a:buClr>
                <a:schemeClr val="dk1"/>
              </a:buClr>
              <a:buSzPts val="2000"/>
              <a:buFont typeface="Merriweather"/>
              <a:buChar char="●"/>
            </a:pPr>
            <a:r>
              <a:rPr lang="en" sz="2000">
                <a:solidFill>
                  <a:schemeClr val="dk1"/>
                </a:solidFill>
                <a:latin typeface="Merriweather"/>
                <a:ea typeface="Merriweather"/>
                <a:cs typeface="Merriweather"/>
                <a:sym typeface="Merriweather"/>
              </a:rPr>
              <a:t>Non-Closure</a:t>
            </a:r>
            <a:endParaRPr sz="2000">
              <a:solidFill>
                <a:schemeClr val="dk1"/>
              </a:solidFill>
              <a:latin typeface="Merriweather"/>
              <a:ea typeface="Merriweather"/>
              <a:cs typeface="Merriweather"/>
              <a:sym typeface="Merriweather"/>
            </a:endParaRPr>
          </a:p>
          <a:p>
            <a:pPr marL="457200" lvl="0" indent="-355600" algn="l" rtl="0">
              <a:spcBef>
                <a:spcPts val="0"/>
              </a:spcBef>
              <a:spcAft>
                <a:spcPts val="0"/>
              </a:spcAft>
              <a:buClr>
                <a:schemeClr val="dk1"/>
              </a:buClr>
              <a:buSzPts val="2000"/>
              <a:buFont typeface="Merriweather"/>
              <a:buChar char="●"/>
            </a:pPr>
            <a:r>
              <a:rPr lang="en" sz="2000">
                <a:solidFill>
                  <a:schemeClr val="dk1"/>
                </a:solidFill>
                <a:latin typeface="Merriweather"/>
                <a:ea typeface="Merriweather"/>
                <a:cs typeface="Merriweather"/>
                <a:sym typeface="Merriweather"/>
              </a:rPr>
              <a:t>Whole group and breakout spaces</a:t>
            </a:r>
            <a:endParaRPr sz="2000">
              <a:solidFill>
                <a:schemeClr val="dk1"/>
              </a:solidFill>
              <a:latin typeface="Merriweather"/>
              <a:ea typeface="Merriweather"/>
              <a:cs typeface="Merriweather"/>
              <a:sym typeface="Merriweather"/>
            </a:endParaRPr>
          </a:p>
          <a:p>
            <a:pPr marL="457200" lvl="0" indent="-355600" algn="l" rtl="0">
              <a:spcBef>
                <a:spcPts val="0"/>
              </a:spcBef>
              <a:spcAft>
                <a:spcPts val="0"/>
              </a:spcAft>
              <a:buClr>
                <a:schemeClr val="dk1"/>
              </a:buClr>
              <a:buSzPts val="2000"/>
              <a:buFont typeface="Merriweather"/>
              <a:buChar char="●"/>
            </a:pPr>
            <a:r>
              <a:rPr lang="en" sz="2000">
                <a:solidFill>
                  <a:schemeClr val="dk1"/>
                </a:solidFill>
                <a:latin typeface="Merriweather"/>
                <a:ea typeface="Merriweather"/>
                <a:cs typeface="Merriweather"/>
                <a:sym typeface="Merriweather"/>
              </a:rPr>
              <a:t>Generative Thought Work</a:t>
            </a:r>
            <a:endParaRPr sz="2000">
              <a:solidFill>
                <a:schemeClr val="dk1"/>
              </a:solidFill>
              <a:latin typeface="Merriweather"/>
              <a:ea typeface="Merriweather"/>
              <a:cs typeface="Merriweather"/>
              <a:sym typeface="Merriweather"/>
            </a:endParaRPr>
          </a:p>
          <a:p>
            <a:pPr marL="457200" lvl="0" indent="-355600" algn="l" rtl="0">
              <a:spcBef>
                <a:spcPts val="0"/>
              </a:spcBef>
              <a:spcAft>
                <a:spcPts val="0"/>
              </a:spcAft>
              <a:buClr>
                <a:schemeClr val="dk1"/>
              </a:buClr>
              <a:buSzPts val="2000"/>
              <a:buFont typeface="Merriweather"/>
              <a:buChar char="●"/>
            </a:pPr>
            <a:r>
              <a:rPr lang="en" sz="2000">
                <a:solidFill>
                  <a:schemeClr val="dk1"/>
                </a:solidFill>
                <a:latin typeface="Merriweather"/>
                <a:ea typeface="Merriweather"/>
                <a:cs typeface="Merriweather"/>
                <a:sym typeface="Merriweather"/>
              </a:rPr>
              <a:t>Concrete TakeAways</a:t>
            </a:r>
            <a:endParaRPr sz="2000">
              <a:solidFill>
                <a:schemeClr val="dk1"/>
              </a:solidFill>
              <a:latin typeface="Merriweather"/>
              <a:ea typeface="Merriweather"/>
              <a:cs typeface="Merriweather"/>
              <a:sym typeface="Merriweather"/>
            </a:endParaRPr>
          </a:p>
        </p:txBody>
      </p:sp>
      <p:sp>
        <p:nvSpPr>
          <p:cNvPr id="136" name="Google Shape;136;p30"/>
          <p:cNvSpPr txBox="1"/>
          <p:nvPr/>
        </p:nvSpPr>
        <p:spPr>
          <a:xfrm>
            <a:off x="6517725" y="4851000"/>
            <a:ext cx="257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i="1">
                <a:latin typeface="Merriweather"/>
                <a:ea typeface="Merriweather"/>
                <a:cs typeface="Merriweather"/>
                <a:sym typeface="Merriweather"/>
              </a:rPr>
              <a:t>Photo Credit - Sarah CB Norsworthy, Plunge Photography</a:t>
            </a:r>
            <a:endParaRPr sz="700" i="1">
              <a:latin typeface="Merriweather"/>
              <a:ea typeface="Merriweather"/>
              <a:cs typeface="Merriweather"/>
              <a:sym typeface="Merriweathe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7"/>
          <p:cNvSpPr txBox="1"/>
          <p:nvPr/>
        </p:nvSpPr>
        <p:spPr>
          <a:xfrm>
            <a:off x="457150" y="3135125"/>
            <a:ext cx="8395200" cy="6156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PT Sans Narrow"/>
                <a:ea typeface="PT Sans Narrow"/>
                <a:cs typeface="PT Sans Narrow"/>
                <a:sym typeface="PT Sans Narrow"/>
              </a:rPr>
              <a:t>Collaborative Problem Solving</a:t>
            </a:r>
            <a:r>
              <a:rPr lang="en">
                <a:latin typeface="PT Sans Narrow"/>
                <a:ea typeface="PT Sans Narrow"/>
                <a:cs typeface="PT Sans Narrow"/>
                <a:sym typeface="PT Sans Narrow"/>
              </a:rPr>
              <a:t>:  What competing needs arose in the text?  How were they negotiated?  In what ways might the needs in the books connect to the needs those in the group may have?</a:t>
            </a:r>
            <a:endParaRPr>
              <a:latin typeface="PT Sans Narrow"/>
              <a:ea typeface="PT Sans Narrow"/>
              <a:cs typeface="PT Sans Narrow"/>
              <a:sym typeface="PT Sans Narrow"/>
            </a:endParaRPr>
          </a:p>
        </p:txBody>
      </p:sp>
      <p:sp>
        <p:nvSpPr>
          <p:cNvPr id="364" name="Google Shape;364;p57"/>
          <p:cNvSpPr/>
          <p:nvPr/>
        </p:nvSpPr>
        <p:spPr>
          <a:xfrm>
            <a:off x="374400" y="185750"/>
            <a:ext cx="3876984" cy="2518398"/>
          </a:xfrm>
          <a:prstGeom prst="irregularSeal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t>You Might Choose Your Focus</a:t>
            </a:r>
            <a:endParaRPr sz="2000"/>
          </a:p>
        </p:txBody>
      </p:sp>
      <p:sp>
        <p:nvSpPr>
          <p:cNvPr id="365" name="Google Shape;365;p57"/>
          <p:cNvSpPr txBox="1"/>
          <p:nvPr/>
        </p:nvSpPr>
        <p:spPr>
          <a:xfrm>
            <a:off x="4572000" y="2074225"/>
            <a:ext cx="40074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0" b="1">
                <a:latin typeface="PT Sans Narrow"/>
                <a:ea typeface="PT Sans Narrow"/>
                <a:cs typeface="PT Sans Narrow"/>
                <a:sym typeface="PT Sans Narrow"/>
              </a:rPr>
              <a:t>SEL Competency</a:t>
            </a:r>
            <a:endParaRPr sz="3500" b="1">
              <a:latin typeface="PT Sans Narrow"/>
              <a:ea typeface="PT Sans Narrow"/>
              <a:cs typeface="PT Sans Narrow"/>
              <a:sym typeface="PT Sans Narrow"/>
            </a:endParaRPr>
          </a:p>
        </p:txBody>
      </p:sp>
      <p:sp>
        <p:nvSpPr>
          <p:cNvPr id="366" name="Google Shape;366;p57"/>
          <p:cNvSpPr txBox="1"/>
          <p:nvPr/>
        </p:nvSpPr>
        <p:spPr>
          <a:xfrm>
            <a:off x="2335275" y="4088325"/>
            <a:ext cx="49809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latin typeface="PT Sans Narrow"/>
                <a:ea typeface="PT Sans Narrow"/>
                <a:cs typeface="PT Sans Narrow"/>
                <a:sym typeface="PT Sans Narrow"/>
              </a:rPr>
              <a:t>(Might Be Explicit - Might Be In Your Head)</a:t>
            </a:r>
            <a:endParaRPr sz="2500">
              <a:latin typeface="PT Sans Narrow"/>
              <a:ea typeface="PT Sans Narrow"/>
              <a:cs typeface="PT Sans Narrow"/>
              <a:sym typeface="PT Sans Narrow"/>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8"/>
          <p:cNvSpPr txBox="1"/>
          <p:nvPr/>
        </p:nvSpPr>
        <p:spPr>
          <a:xfrm>
            <a:off x="159225" y="4311325"/>
            <a:ext cx="8395200" cy="6156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PT Sans Narrow"/>
                <a:ea typeface="PT Sans Narrow"/>
                <a:cs typeface="PT Sans Narrow"/>
                <a:sym typeface="PT Sans Narrow"/>
              </a:rPr>
              <a:t>Collaborative Problem Solving</a:t>
            </a:r>
            <a:r>
              <a:rPr lang="en">
                <a:latin typeface="PT Sans Narrow"/>
                <a:ea typeface="PT Sans Narrow"/>
                <a:cs typeface="PT Sans Narrow"/>
                <a:sym typeface="PT Sans Narrow"/>
              </a:rPr>
              <a:t>:  What competing needs arose in the text?  How were they negotiated?  In what ways might the needs in the books connect to the needs those in the group may have?</a:t>
            </a:r>
            <a:endParaRPr>
              <a:latin typeface="PT Sans Narrow"/>
              <a:ea typeface="PT Sans Narrow"/>
              <a:cs typeface="PT Sans Narrow"/>
              <a:sym typeface="PT Sans Narrow"/>
            </a:endParaRPr>
          </a:p>
        </p:txBody>
      </p:sp>
      <p:sp>
        <p:nvSpPr>
          <p:cNvPr id="372" name="Google Shape;372;p58"/>
          <p:cNvSpPr txBox="1"/>
          <p:nvPr/>
        </p:nvSpPr>
        <p:spPr>
          <a:xfrm>
            <a:off x="159225" y="153925"/>
            <a:ext cx="8395200" cy="6156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PT Sans Narrow"/>
                <a:ea typeface="PT Sans Narrow"/>
                <a:cs typeface="PT Sans Narrow"/>
                <a:sym typeface="PT Sans Narrow"/>
              </a:rPr>
              <a:t>Feel</a:t>
            </a:r>
            <a:r>
              <a:rPr lang="en">
                <a:latin typeface="PT Sans Narrow"/>
                <a:ea typeface="PT Sans Narrow"/>
                <a:cs typeface="PT Sans Narrow"/>
                <a:sym typeface="PT Sans Narrow"/>
              </a:rPr>
              <a:t>:  How are you feeling about the experience of reading, or listening to, or looking at this book?  How are you feeling about what it is about?</a:t>
            </a:r>
            <a:endParaRPr>
              <a:latin typeface="PT Sans Narrow"/>
              <a:ea typeface="PT Sans Narrow"/>
              <a:cs typeface="PT Sans Narrow"/>
              <a:sym typeface="PT Sans Narrow"/>
            </a:endParaRPr>
          </a:p>
        </p:txBody>
      </p:sp>
      <p:pic>
        <p:nvPicPr>
          <p:cNvPr id="373" name="Google Shape;373;p58">
            <a:hlinkClick r:id="rId3"/>
          </p:cNvPr>
          <p:cNvPicPr preferRelativeResize="0"/>
          <p:nvPr/>
        </p:nvPicPr>
        <p:blipFill>
          <a:blip r:embed="rId4">
            <a:alphaModFix/>
          </a:blip>
          <a:stretch>
            <a:fillRect/>
          </a:stretch>
        </p:blipFill>
        <p:spPr>
          <a:xfrm>
            <a:off x="373638" y="867775"/>
            <a:ext cx="7966383" cy="3237000"/>
          </a:xfrm>
          <a:prstGeom prst="rect">
            <a:avLst/>
          </a:prstGeom>
          <a:noFill/>
          <a:ln>
            <a:noFill/>
          </a:ln>
        </p:spPr>
      </p:pic>
      <p:pic>
        <p:nvPicPr>
          <p:cNvPr id="374" name="Google Shape;374;p58"/>
          <p:cNvPicPr preferRelativeResize="0"/>
          <p:nvPr/>
        </p:nvPicPr>
        <p:blipFill>
          <a:blip r:embed="rId5">
            <a:alphaModFix/>
          </a:blip>
          <a:stretch>
            <a:fillRect/>
          </a:stretch>
        </p:blipFill>
        <p:spPr>
          <a:xfrm>
            <a:off x="41097" y="0"/>
            <a:ext cx="9061805" cy="51434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59"/>
          <p:cNvPicPr preferRelativeResize="0"/>
          <p:nvPr/>
        </p:nvPicPr>
        <p:blipFill rotWithShape="1">
          <a:blip r:embed="rId3">
            <a:alphaModFix/>
          </a:blip>
          <a:srcRect l="12959" t="6776" r="26223" b="4413"/>
          <a:stretch/>
        </p:blipFill>
        <p:spPr>
          <a:xfrm rot="-5400000">
            <a:off x="2350412" y="-1281787"/>
            <a:ext cx="4320376" cy="8394424"/>
          </a:xfrm>
          <a:prstGeom prst="rect">
            <a:avLst/>
          </a:prstGeom>
          <a:noFill/>
          <a:ln>
            <a:noFill/>
          </a:ln>
        </p:spPr>
      </p:pic>
      <p:sp>
        <p:nvSpPr>
          <p:cNvPr id="380" name="Google Shape;380;p59"/>
          <p:cNvSpPr txBox="1"/>
          <p:nvPr/>
        </p:nvSpPr>
        <p:spPr>
          <a:xfrm>
            <a:off x="313000" y="68650"/>
            <a:ext cx="8395200" cy="6156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PT Sans Narrow"/>
                <a:ea typeface="PT Sans Narrow"/>
                <a:cs typeface="PT Sans Narrow"/>
                <a:sym typeface="PT Sans Narrow"/>
              </a:rPr>
              <a:t>What do you?</a:t>
            </a:r>
            <a:endParaRPr b="1">
              <a:latin typeface="PT Sans Narrow"/>
              <a:ea typeface="PT Sans Narrow"/>
              <a:cs typeface="PT Sans Narrow"/>
              <a:sym typeface="PT Sans Narrow"/>
            </a:endParaRPr>
          </a:p>
          <a:p>
            <a:pPr marL="0" lvl="0" indent="0" algn="ctr" rtl="0">
              <a:spcBef>
                <a:spcPts val="0"/>
              </a:spcBef>
              <a:spcAft>
                <a:spcPts val="0"/>
              </a:spcAft>
              <a:buNone/>
            </a:pPr>
            <a:r>
              <a:rPr lang="en">
                <a:latin typeface="PT Sans Narrow"/>
                <a:ea typeface="PT Sans Narrow"/>
                <a:cs typeface="PT Sans Narrow"/>
                <a:sym typeface="PT Sans Narrow"/>
              </a:rPr>
              <a:t>Notice…Think…Wonder…Feel…Imagine</a:t>
            </a:r>
            <a:endParaRPr>
              <a:latin typeface="PT Sans Narrow"/>
              <a:ea typeface="PT Sans Narrow"/>
              <a:cs typeface="PT Sans Narrow"/>
              <a:sym typeface="PT Sans Narrow"/>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60"/>
          <p:cNvPicPr preferRelativeResize="0"/>
          <p:nvPr/>
        </p:nvPicPr>
        <p:blipFill rotWithShape="1">
          <a:blip r:embed="rId3">
            <a:alphaModFix/>
          </a:blip>
          <a:srcRect l="16584" t="3260" r="23781" b="6159"/>
          <a:stretch/>
        </p:blipFill>
        <p:spPr>
          <a:xfrm rot="-5400000">
            <a:off x="2469113" y="-1368138"/>
            <a:ext cx="4205775" cy="8518026"/>
          </a:xfrm>
          <a:prstGeom prst="rect">
            <a:avLst/>
          </a:prstGeom>
          <a:noFill/>
          <a:ln>
            <a:noFill/>
          </a:ln>
        </p:spPr>
      </p:pic>
      <p:sp>
        <p:nvSpPr>
          <p:cNvPr id="386" name="Google Shape;386;p60"/>
          <p:cNvSpPr txBox="1"/>
          <p:nvPr/>
        </p:nvSpPr>
        <p:spPr>
          <a:xfrm>
            <a:off x="313000" y="68650"/>
            <a:ext cx="8395200" cy="6156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PT Sans Narrow"/>
                <a:ea typeface="PT Sans Narrow"/>
                <a:cs typeface="PT Sans Narrow"/>
                <a:sym typeface="PT Sans Narrow"/>
              </a:rPr>
              <a:t>What do you?</a:t>
            </a:r>
            <a:endParaRPr b="1">
              <a:latin typeface="PT Sans Narrow"/>
              <a:ea typeface="PT Sans Narrow"/>
              <a:cs typeface="PT Sans Narrow"/>
              <a:sym typeface="PT Sans Narrow"/>
            </a:endParaRPr>
          </a:p>
          <a:p>
            <a:pPr marL="0" lvl="0" indent="0" algn="ctr" rtl="0">
              <a:spcBef>
                <a:spcPts val="0"/>
              </a:spcBef>
              <a:spcAft>
                <a:spcPts val="0"/>
              </a:spcAft>
              <a:buNone/>
            </a:pPr>
            <a:r>
              <a:rPr lang="en">
                <a:latin typeface="PT Sans Narrow"/>
                <a:ea typeface="PT Sans Narrow"/>
                <a:cs typeface="PT Sans Narrow"/>
                <a:sym typeface="PT Sans Narrow"/>
              </a:rPr>
              <a:t>Notice…Think…Wonder…Feel…Imagine</a:t>
            </a:r>
            <a:endParaRPr>
              <a:latin typeface="PT Sans Narrow"/>
              <a:ea typeface="PT Sans Narrow"/>
              <a:cs typeface="PT Sans Narrow"/>
              <a:sym typeface="PT Sans Narrow"/>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61"/>
          <p:cNvPicPr preferRelativeResize="0"/>
          <p:nvPr/>
        </p:nvPicPr>
        <p:blipFill rotWithShape="1">
          <a:blip r:embed="rId3">
            <a:alphaModFix/>
          </a:blip>
          <a:srcRect l="20599" t="5855" r="22931" b="11321"/>
          <a:stretch/>
        </p:blipFill>
        <p:spPr>
          <a:xfrm rot="-5400000">
            <a:off x="2378236" y="-1448338"/>
            <a:ext cx="4387526" cy="8580224"/>
          </a:xfrm>
          <a:prstGeom prst="rect">
            <a:avLst/>
          </a:prstGeom>
          <a:noFill/>
          <a:ln>
            <a:noFill/>
          </a:ln>
        </p:spPr>
      </p:pic>
      <p:sp>
        <p:nvSpPr>
          <p:cNvPr id="392" name="Google Shape;392;p61"/>
          <p:cNvSpPr txBox="1"/>
          <p:nvPr/>
        </p:nvSpPr>
        <p:spPr>
          <a:xfrm>
            <a:off x="313000" y="68650"/>
            <a:ext cx="8395200" cy="6156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PT Sans Narrow"/>
                <a:ea typeface="PT Sans Narrow"/>
                <a:cs typeface="PT Sans Narrow"/>
                <a:sym typeface="PT Sans Narrow"/>
              </a:rPr>
              <a:t>What do you?</a:t>
            </a:r>
            <a:endParaRPr b="1">
              <a:latin typeface="PT Sans Narrow"/>
              <a:ea typeface="PT Sans Narrow"/>
              <a:cs typeface="PT Sans Narrow"/>
              <a:sym typeface="PT Sans Narrow"/>
            </a:endParaRPr>
          </a:p>
          <a:p>
            <a:pPr marL="0" lvl="0" indent="0" algn="ctr" rtl="0">
              <a:spcBef>
                <a:spcPts val="0"/>
              </a:spcBef>
              <a:spcAft>
                <a:spcPts val="0"/>
              </a:spcAft>
              <a:buNone/>
            </a:pPr>
            <a:r>
              <a:rPr lang="en">
                <a:latin typeface="PT Sans Narrow"/>
                <a:ea typeface="PT Sans Narrow"/>
                <a:cs typeface="PT Sans Narrow"/>
                <a:sym typeface="PT Sans Narrow"/>
              </a:rPr>
              <a:t>Notice…Think…Wonder…Feel…Imagine</a:t>
            </a:r>
            <a:endParaRPr>
              <a:latin typeface="PT Sans Narrow"/>
              <a:ea typeface="PT Sans Narrow"/>
              <a:cs typeface="PT Sans Narrow"/>
              <a:sym typeface="PT Sans Narrow"/>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p62"/>
          <p:cNvPicPr preferRelativeResize="0"/>
          <p:nvPr/>
        </p:nvPicPr>
        <p:blipFill rotWithShape="1">
          <a:blip r:embed="rId3">
            <a:alphaModFix/>
          </a:blip>
          <a:srcRect l="14331" r="16335"/>
          <a:stretch/>
        </p:blipFill>
        <p:spPr>
          <a:xfrm rot="-5400000">
            <a:off x="2353663" y="-1220850"/>
            <a:ext cx="4313875" cy="8295926"/>
          </a:xfrm>
          <a:prstGeom prst="rect">
            <a:avLst/>
          </a:prstGeom>
          <a:noFill/>
          <a:ln>
            <a:noFill/>
          </a:ln>
        </p:spPr>
      </p:pic>
      <p:sp>
        <p:nvSpPr>
          <p:cNvPr id="398" name="Google Shape;398;p62"/>
          <p:cNvSpPr txBox="1"/>
          <p:nvPr/>
        </p:nvSpPr>
        <p:spPr>
          <a:xfrm>
            <a:off x="313000" y="68650"/>
            <a:ext cx="8395200" cy="6156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PT Sans Narrow"/>
                <a:ea typeface="PT Sans Narrow"/>
                <a:cs typeface="PT Sans Narrow"/>
                <a:sym typeface="PT Sans Narrow"/>
              </a:rPr>
              <a:t>What do you?</a:t>
            </a:r>
            <a:endParaRPr b="1">
              <a:latin typeface="PT Sans Narrow"/>
              <a:ea typeface="PT Sans Narrow"/>
              <a:cs typeface="PT Sans Narrow"/>
              <a:sym typeface="PT Sans Narrow"/>
            </a:endParaRPr>
          </a:p>
          <a:p>
            <a:pPr marL="0" lvl="0" indent="0" algn="ctr" rtl="0">
              <a:spcBef>
                <a:spcPts val="0"/>
              </a:spcBef>
              <a:spcAft>
                <a:spcPts val="0"/>
              </a:spcAft>
              <a:buNone/>
            </a:pPr>
            <a:r>
              <a:rPr lang="en">
                <a:latin typeface="PT Sans Narrow"/>
                <a:ea typeface="PT Sans Narrow"/>
                <a:cs typeface="PT Sans Narrow"/>
                <a:sym typeface="PT Sans Narrow"/>
              </a:rPr>
              <a:t>Notice…Think…Wonder…Feel…Imagine</a:t>
            </a:r>
            <a:endParaRPr>
              <a:latin typeface="PT Sans Narrow"/>
              <a:ea typeface="PT Sans Narrow"/>
              <a:cs typeface="PT Sans Narrow"/>
              <a:sym typeface="PT Sans Narrow"/>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63"/>
          <p:cNvPicPr preferRelativeResize="0"/>
          <p:nvPr/>
        </p:nvPicPr>
        <p:blipFill rotWithShape="1">
          <a:blip r:embed="rId3">
            <a:alphaModFix/>
          </a:blip>
          <a:srcRect l="7086" r="27296" b="3642"/>
          <a:stretch/>
        </p:blipFill>
        <p:spPr>
          <a:xfrm rot="-5400000">
            <a:off x="2456050" y="-1210612"/>
            <a:ext cx="4231899" cy="8286275"/>
          </a:xfrm>
          <a:prstGeom prst="rect">
            <a:avLst/>
          </a:prstGeom>
          <a:noFill/>
          <a:ln>
            <a:noFill/>
          </a:ln>
        </p:spPr>
      </p:pic>
      <p:sp>
        <p:nvSpPr>
          <p:cNvPr id="404" name="Google Shape;404;p63"/>
          <p:cNvSpPr txBox="1"/>
          <p:nvPr/>
        </p:nvSpPr>
        <p:spPr>
          <a:xfrm>
            <a:off x="313000" y="68650"/>
            <a:ext cx="8395200" cy="6156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PT Sans Narrow"/>
                <a:ea typeface="PT Sans Narrow"/>
                <a:cs typeface="PT Sans Narrow"/>
                <a:sym typeface="PT Sans Narrow"/>
              </a:rPr>
              <a:t>What do you?</a:t>
            </a:r>
            <a:endParaRPr b="1">
              <a:latin typeface="PT Sans Narrow"/>
              <a:ea typeface="PT Sans Narrow"/>
              <a:cs typeface="PT Sans Narrow"/>
              <a:sym typeface="PT Sans Narrow"/>
            </a:endParaRPr>
          </a:p>
          <a:p>
            <a:pPr marL="0" lvl="0" indent="0" algn="ctr" rtl="0">
              <a:spcBef>
                <a:spcPts val="0"/>
              </a:spcBef>
              <a:spcAft>
                <a:spcPts val="0"/>
              </a:spcAft>
              <a:buNone/>
            </a:pPr>
            <a:r>
              <a:rPr lang="en">
                <a:latin typeface="PT Sans Narrow"/>
                <a:ea typeface="PT Sans Narrow"/>
                <a:cs typeface="PT Sans Narrow"/>
                <a:sym typeface="PT Sans Narrow"/>
              </a:rPr>
              <a:t>Notice…Think…Wonder…Feel…Imagine</a:t>
            </a:r>
            <a:endParaRPr>
              <a:latin typeface="PT Sans Narrow"/>
              <a:ea typeface="PT Sans Narrow"/>
              <a:cs typeface="PT Sans Narrow"/>
              <a:sym typeface="PT Sans Narrow"/>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64"/>
          <p:cNvSpPr txBox="1"/>
          <p:nvPr/>
        </p:nvSpPr>
        <p:spPr>
          <a:xfrm>
            <a:off x="374400" y="4384175"/>
            <a:ext cx="8395200" cy="6156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PT Sans Narrow"/>
                <a:ea typeface="PT Sans Narrow"/>
                <a:cs typeface="PT Sans Narrow"/>
                <a:sym typeface="PT Sans Narrow"/>
              </a:rPr>
              <a:t>Collaborative Problem Solving</a:t>
            </a:r>
            <a:r>
              <a:rPr lang="en">
                <a:latin typeface="PT Sans Narrow"/>
                <a:ea typeface="PT Sans Narrow"/>
                <a:cs typeface="PT Sans Narrow"/>
                <a:sym typeface="PT Sans Narrow"/>
              </a:rPr>
              <a:t>:  What competing needs arose in the text?  How were they negotiated?  In what ways might the needs in the books connect to the needs those in the group may have?</a:t>
            </a:r>
            <a:endParaRPr>
              <a:latin typeface="PT Sans Narrow"/>
              <a:ea typeface="PT Sans Narrow"/>
              <a:cs typeface="PT Sans Narrow"/>
              <a:sym typeface="PT Sans Narrow"/>
            </a:endParaRPr>
          </a:p>
        </p:txBody>
      </p:sp>
      <p:pic>
        <p:nvPicPr>
          <p:cNvPr id="410" name="Google Shape;410;p64"/>
          <p:cNvPicPr preferRelativeResize="0"/>
          <p:nvPr/>
        </p:nvPicPr>
        <p:blipFill>
          <a:blip r:embed="rId3">
            <a:alphaModFix/>
          </a:blip>
          <a:stretch>
            <a:fillRect/>
          </a:stretch>
        </p:blipFill>
        <p:spPr>
          <a:xfrm>
            <a:off x="462775" y="566250"/>
            <a:ext cx="8371894" cy="3621176"/>
          </a:xfrm>
          <a:prstGeom prst="rect">
            <a:avLst/>
          </a:prstGeom>
          <a:noFill/>
          <a:ln>
            <a:noFill/>
          </a:ln>
        </p:spPr>
      </p:pic>
      <p:sp>
        <p:nvSpPr>
          <p:cNvPr id="411" name="Google Shape;411;p64"/>
          <p:cNvSpPr/>
          <p:nvPr/>
        </p:nvSpPr>
        <p:spPr>
          <a:xfrm>
            <a:off x="339950" y="413850"/>
            <a:ext cx="3000300" cy="19362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lt1"/>
                </a:solidFill>
                <a:latin typeface="Oswald"/>
                <a:ea typeface="Oswald"/>
                <a:cs typeface="Oswald"/>
                <a:sym typeface="Oswald"/>
              </a:rPr>
              <a:t>Notice, Feel, Think, Wonder, Imagine</a:t>
            </a:r>
            <a:endParaRPr sz="2000">
              <a:solidFill>
                <a:schemeClr val="lt1"/>
              </a:solidFill>
              <a:latin typeface="Oswald"/>
              <a:ea typeface="Oswald"/>
              <a:cs typeface="Oswald"/>
              <a:sym typeface="Oswa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15"/>
        <p:cNvGrpSpPr/>
        <p:nvPr/>
      </p:nvGrpSpPr>
      <p:grpSpPr>
        <a:xfrm>
          <a:off x="0" y="0"/>
          <a:ext cx="0" cy="0"/>
          <a:chOff x="0" y="0"/>
          <a:chExt cx="0" cy="0"/>
        </a:xfrm>
      </p:grpSpPr>
      <p:pic>
        <p:nvPicPr>
          <p:cNvPr id="416" name="Google Shape;416;p65"/>
          <p:cNvPicPr preferRelativeResize="0"/>
          <p:nvPr/>
        </p:nvPicPr>
        <p:blipFill>
          <a:blip r:embed="rId3">
            <a:alphaModFix/>
          </a:blip>
          <a:stretch>
            <a:fillRect/>
          </a:stretch>
        </p:blipFill>
        <p:spPr>
          <a:xfrm>
            <a:off x="80050" y="103300"/>
            <a:ext cx="2737200" cy="2737200"/>
          </a:xfrm>
          <a:prstGeom prst="rect">
            <a:avLst/>
          </a:prstGeom>
          <a:noFill/>
          <a:ln>
            <a:noFill/>
          </a:ln>
        </p:spPr>
      </p:pic>
      <p:pic>
        <p:nvPicPr>
          <p:cNvPr id="417" name="Google Shape;417;p65"/>
          <p:cNvPicPr preferRelativeResize="0"/>
          <p:nvPr/>
        </p:nvPicPr>
        <p:blipFill>
          <a:blip r:embed="rId4">
            <a:alphaModFix/>
          </a:blip>
          <a:stretch>
            <a:fillRect/>
          </a:stretch>
        </p:blipFill>
        <p:spPr>
          <a:xfrm>
            <a:off x="6672912" y="103300"/>
            <a:ext cx="1984500" cy="2216450"/>
          </a:xfrm>
          <a:prstGeom prst="rect">
            <a:avLst/>
          </a:prstGeom>
          <a:noFill/>
          <a:ln>
            <a:noFill/>
          </a:ln>
        </p:spPr>
      </p:pic>
      <p:pic>
        <p:nvPicPr>
          <p:cNvPr id="418" name="Google Shape;418;p65">
            <a:hlinkClick r:id="rId5"/>
          </p:cNvPr>
          <p:cNvPicPr preferRelativeResize="0"/>
          <p:nvPr/>
        </p:nvPicPr>
        <p:blipFill>
          <a:blip r:embed="rId6">
            <a:alphaModFix/>
          </a:blip>
          <a:stretch>
            <a:fillRect/>
          </a:stretch>
        </p:blipFill>
        <p:spPr>
          <a:xfrm>
            <a:off x="446000" y="3341750"/>
            <a:ext cx="1128549" cy="1406376"/>
          </a:xfrm>
          <a:prstGeom prst="rect">
            <a:avLst/>
          </a:prstGeom>
          <a:noFill/>
          <a:ln>
            <a:noFill/>
          </a:ln>
        </p:spPr>
      </p:pic>
      <p:pic>
        <p:nvPicPr>
          <p:cNvPr id="419" name="Google Shape;419;p65"/>
          <p:cNvPicPr preferRelativeResize="0"/>
          <p:nvPr/>
        </p:nvPicPr>
        <p:blipFill>
          <a:blip r:embed="rId7">
            <a:alphaModFix/>
          </a:blip>
          <a:stretch>
            <a:fillRect/>
          </a:stretch>
        </p:blipFill>
        <p:spPr>
          <a:xfrm>
            <a:off x="3077838" y="1013725"/>
            <a:ext cx="2952876" cy="3906986"/>
          </a:xfrm>
          <a:prstGeom prst="rect">
            <a:avLst/>
          </a:prstGeom>
          <a:noFill/>
          <a:ln>
            <a:noFill/>
          </a:ln>
        </p:spPr>
      </p:pic>
      <p:cxnSp>
        <p:nvCxnSpPr>
          <p:cNvPr id="420" name="Google Shape;420;p65"/>
          <p:cNvCxnSpPr>
            <a:endCxn id="419" idx="1"/>
          </p:cNvCxnSpPr>
          <p:nvPr/>
        </p:nvCxnSpPr>
        <p:spPr>
          <a:xfrm rot="10800000" flipH="1">
            <a:off x="878838" y="2967218"/>
            <a:ext cx="2199000" cy="660600"/>
          </a:xfrm>
          <a:prstGeom prst="curvedConnector3">
            <a:avLst>
              <a:gd name="adj1" fmla="val 50000"/>
            </a:avLst>
          </a:prstGeom>
          <a:noFill/>
          <a:ln w="38100" cap="flat" cmpd="sng">
            <a:solidFill>
              <a:schemeClr val="lt1"/>
            </a:solidFill>
            <a:prstDash val="solid"/>
            <a:round/>
            <a:headEnd type="none" w="med" len="med"/>
            <a:tailEnd type="stealth" w="med" len="med"/>
          </a:ln>
        </p:spPr>
      </p:cxnSp>
      <p:pic>
        <p:nvPicPr>
          <p:cNvPr id="421" name="Google Shape;421;p65"/>
          <p:cNvPicPr preferRelativeResize="0"/>
          <p:nvPr/>
        </p:nvPicPr>
        <p:blipFill>
          <a:blip r:embed="rId8">
            <a:alphaModFix/>
          </a:blip>
          <a:stretch>
            <a:fillRect/>
          </a:stretch>
        </p:blipFill>
        <p:spPr>
          <a:xfrm>
            <a:off x="6144735" y="3016800"/>
            <a:ext cx="2893577" cy="1903890"/>
          </a:xfrm>
          <a:prstGeom prst="rect">
            <a:avLst/>
          </a:prstGeom>
          <a:noFill/>
          <a:ln>
            <a:noFill/>
          </a:ln>
        </p:spPr>
      </p:pic>
      <p:sp>
        <p:nvSpPr>
          <p:cNvPr id="422" name="Google Shape;422;p65"/>
          <p:cNvSpPr txBox="1"/>
          <p:nvPr/>
        </p:nvSpPr>
        <p:spPr>
          <a:xfrm>
            <a:off x="6296538" y="2468175"/>
            <a:ext cx="2737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u="sng">
                <a:solidFill>
                  <a:schemeClr val="lt1"/>
                </a:solidFill>
                <a:latin typeface="Oswald"/>
                <a:ea typeface="Oswald"/>
                <a:cs typeface="Oswald"/>
                <a:sym typeface="Oswald"/>
                <a:hlinkClick r:id="rId9">
                  <a:extLst>
                    <a:ext uri="{A12FA001-AC4F-418D-AE19-62706E023703}">
                      <ahyp:hlinkClr xmlns:ahyp="http://schemas.microsoft.com/office/drawing/2018/hyperlinkcolor" val="tx"/>
                    </a:ext>
                  </a:extLst>
                </a:hlinkClick>
              </a:rPr>
              <a:t>Learn More @ KatieYamasaki.com</a:t>
            </a:r>
            <a:endParaRPr>
              <a:solidFill>
                <a:schemeClr val="lt1"/>
              </a:solidFill>
              <a:latin typeface="Oswald"/>
              <a:ea typeface="Oswald"/>
              <a:cs typeface="Oswald"/>
              <a:sym typeface="Oswald"/>
            </a:endParaRPr>
          </a:p>
        </p:txBody>
      </p:sp>
      <p:sp>
        <p:nvSpPr>
          <p:cNvPr id="423" name="Google Shape;423;p65"/>
          <p:cNvSpPr txBox="1"/>
          <p:nvPr/>
        </p:nvSpPr>
        <p:spPr>
          <a:xfrm>
            <a:off x="3125250" y="152400"/>
            <a:ext cx="2893500" cy="76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a:solidFill>
                  <a:schemeClr val="lt1"/>
                </a:solidFill>
                <a:latin typeface="PT Sans Narrow"/>
                <a:ea typeface="PT Sans Narrow"/>
                <a:cs typeface="PT Sans Narrow"/>
                <a:sym typeface="PT Sans Narrow"/>
              </a:rPr>
              <a:t>A story of reconnection, after parental incarceration.</a:t>
            </a:r>
            <a:endParaRPr sz="1900">
              <a:solidFill>
                <a:schemeClr val="lt1"/>
              </a:solidFill>
              <a:latin typeface="PT Sans Narrow"/>
              <a:ea typeface="PT Sans Narrow"/>
              <a:cs typeface="PT Sans Narrow"/>
              <a:sym typeface="PT Sans Narrow"/>
            </a:endParaRPr>
          </a:p>
        </p:txBody>
      </p:sp>
      <p:sp>
        <p:nvSpPr>
          <p:cNvPr id="424" name="Google Shape;424;p65"/>
          <p:cNvSpPr txBox="1"/>
          <p:nvPr/>
        </p:nvSpPr>
        <p:spPr>
          <a:xfrm>
            <a:off x="80050" y="4844500"/>
            <a:ext cx="4142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solidFill>
                  <a:schemeClr val="lt1"/>
                </a:solidFill>
                <a:latin typeface="PT Sans Narrow"/>
                <a:ea typeface="PT Sans Narrow"/>
                <a:cs typeface="PT Sans Narrow"/>
                <a:sym typeface="PT Sans Narrow"/>
              </a:rPr>
              <a:t>Materials Available On KatieYamasaki.com</a:t>
            </a:r>
            <a:endParaRPr i="1">
              <a:solidFill>
                <a:schemeClr val="lt1"/>
              </a:solidFill>
              <a:latin typeface="PT Sans Narrow"/>
              <a:ea typeface="PT Sans Narrow"/>
              <a:cs typeface="PT Sans Narrow"/>
              <a:sym typeface="PT Sans Narrow"/>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66"/>
          <p:cNvSpPr/>
          <p:nvPr/>
        </p:nvSpPr>
        <p:spPr>
          <a:xfrm>
            <a:off x="2358751" y="735544"/>
            <a:ext cx="3173700" cy="3171000"/>
          </a:xfrm>
          <a:prstGeom prst="ellipse">
            <a:avLst/>
          </a:prstGeom>
          <a:solidFill>
            <a:srgbClr val="38761D">
              <a:alpha val="322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6"/>
          <p:cNvSpPr/>
          <p:nvPr/>
        </p:nvSpPr>
        <p:spPr>
          <a:xfrm>
            <a:off x="3665487" y="2383919"/>
            <a:ext cx="2907000" cy="2622900"/>
          </a:xfrm>
          <a:prstGeom prst="ellipse">
            <a:avLst/>
          </a:prstGeom>
          <a:solidFill>
            <a:srgbClr val="361C75">
              <a:alpha val="4241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6"/>
          <p:cNvSpPr/>
          <p:nvPr/>
        </p:nvSpPr>
        <p:spPr>
          <a:xfrm>
            <a:off x="4711950" y="642526"/>
            <a:ext cx="3772500" cy="3404400"/>
          </a:xfrm>
          <a:prstGeom prst="ellipse">
            <a:avLst/>
          </a:prstGeom>
          <a:solidFill>
            <a:srgbClr val="3D85C6">
              <a:alpha val="411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6"/>
          <p:cNvSpPr txBox="1"/>
          <p:nvPr/>
        </p:nvSpPr>
        <p:spPr>
          <a:xfrm>
            <a:off x="4892479" y="1194450"/>
            <a:ext cx="3711300" cy="63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900" b="1">
                <a:solidFill>
                  <a:schemeClr val="dk1"/>
                </a:solidFill>
                <a:latin typeface="PT Sans Narrow"/>
                <a:ea typeface="PT Sans Narrow"/>
                <a:cs typeface="PT Sans Narrow"/>
                <a:sym typeface="PT Sans Narrow"/>
              </a:rPr>
              <a:t>Predictable Routines</a:t>
            </a:r>
            <a:endParaRPr sz="2900" b="1">
              <a:solidFill>
                <a:schemeClr val="dk1"/>
              </a:solidFill>
              <a:latin typeface="PT Sans Narrow"/>
              <a:ea typeface="PT Sans Narrow"/>
              <a:cs typeface="PT Sans Narrow"/>
              <a:sym typeface="PT Sans Narrow"/>
            </a:endParaRPr>
          </a:p>
        </p:txBody>
      </p:sp>
      <p:sp>
        <p:nvSpPr>
          <p:cNvPr id="433" name="Google Shape;433;p66"/>
          <p:cNvSpPr txBox="1"/>
          <p:nvPr/>
        </p:nvSpPr>
        <p:spPr>
          <a:xfrm>
            <a:off x="4277930" y="3732051"/>
            <a:ext cx="1682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900" b="1">
                <a:solidFill>
                  <a:schemeClr val="dk1"/>
                </a:solidFill>
                <a:latin typeface="PT Sans Narrow"/>
                <a:ea typeface="PT Sans Narrow"/>
                <a:cs typeface="PT Sans Narrow"/>
                <a:sym typeface="PT Sans Narrow"/>
              </a:rPr>
              <a:t>Picture Books</a:t>
            </a:r>
            <a:endParaRPr sz="2900" b="1">
              <a:solidFill>
                <a:schemeClr val="dk1"/>
              </a:solidFill>
              <a:latin typeface="PT Sans Narrow"/>
              <a:ea typeface="PT Sans Narrow"/>
              <a:cs typeface="PT Sans Narrow"/>
              <a:sym typeface="PT Sans Narrow"/>
            </a:endParaRPr>
          </a:p>
        </p:txBody>
      </p:sp>
      <p:sp>
        <p:nvSpPr>
          <p:cNvPr id="434" name="Google Shape;434;p66"/>
          <p:cNvSpPr txBox="1"/>
          <p:nvPr/>
        </p:nvSpPr>
        <p:spPr>
          <a:xfrm>
            <a:off x="5532450" y="1737713"/>
            <a:ext cx="2907000" cy="8928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2300">
                <a:solidFill>
                  <a:schemeClr val="dk1"/>
                </a:solidFill>
                <a:latin typeface="PT Sans Narrow"/>
                <a:ea typeface="PT Sans Narrow"/>
                <a:cs typeface="PT Sans Narrow"/>
                <a:sym typeface="PT Sans Narrow"/>
              </a:rPr>
              <a:t>With Multiple Modes Of Communication</a:t>
            </a:r>
            <a:endParaRPr sz="2300">
              <a:solidFill>
                <a:schemeClr val="dk1"/>
              </a:solidFill>
              <a:latin typeface="PT Sans Narrow"/>
              <a:ea typeface="PT Sans Narrow"/>
              <a:cs typeface="PT Sans Narrow"/>
              <a:sym typeface="PT Sans Narrow"/>
            </a:endParaRPr>
          </a:p>
        </p:txBody>
      </p:sp>
      <p:sp>
        <p:nvSpPr>
          <p:cNvPr id="435" name="Google Shape;435;p66"/>
          <p:cNvSpPr txBox="1"/>
          <p:nvPr/>
        </p:nvSpPr>
        <p:spPr>
          <a:xfrm>
            <a:off x="2539275" y="1194450"/>
            <a:ext cx="2353200" cy="1339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solidFill>
                  <a:schemeClr val="dk1"/>
                </a:solidFill>
                <a:latin typeface="PT Sans Narrow"/>
                <a:ea typeface="PT Sans Narrow"/>
                <a:cs typeface="PT Sans Narrow"/>
                <a:sym typeface="PT Sans Narrow"/>
              </a:rPr>
              <a:t>Knowledge of Social Emotional Teaching</a:t>
            </a:r>
            <a:endParaRPr sz="2500" b="1">
              <a:solidFill>
                <a:schemeClr val="dk1"/>
              </a:solidFill>
              <a:latin typeface="PT Sans Narrow"/>
              <a:ea typeface="PT Sans Narrow"/>
              <a:cs typeface="PT Sans Narrow"/>
              <a:sym typeface="PT Sans Narrow"/>
            </a:endParaRPr>
          </a:p>
        </p:txBody>
      </p:sp>
      <p:cxnSp>
        <p:nvCxnSpPr>
          <p:cNvPr id="436" name="Google Shape;436;p66"/>
          <p:cNvCxnSpPr/>
          <p:nvPr/>
        </p:nvCxnSpPr>
        <p:spPr>
          <a:xfrm>
            <a:off x="5138398" y="2825886"/>
            <a:ext cx="2790600" cy="1416600"/>
          </a:xfrm>
          <a:prstGeom prst="straightConnector1">
            <a:avLst/>
          </a:prstGeom>
          <a:noFill/>
          <a:ln w="38100" cap="flat" cmpd="sng">
            <a:solidFill>
              <a:schemeClr val="dk2"/>
            </a:solidFill>
            <a:prstDash val="solid"/>
            <a:round/>
            <a:headEnd type="none" w="med" len="med"/>
            <a:tailEnd type="none" w="med" len="med"/>
          </a:ln>
        </p:spPr>
      </p:cxnSp>
      <p:sp>
        <p:nvSpPr>
          <p:cNvPr id="437" name="Google Shape;437;p66"/>
          <p:cNvSpPr txBox="1"/>
          <p:nvPr/>
        </p:nvSpPr>
        <p:spPr>
          <a:xfrm>
            <a:off x="5396194" y="4379252"/>
            <a:ext cx="45573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a:solidFill>
                  <a:schemeClr val="dk1"/>
                </a:solidFill>
                <a:latin typeface="PT Sans Narrow"/>
                <a:ea typeface="PT Sans Narrow"/>
                <a:cs typeface="PT Sans Narrow"/>
                <a:sym typeface="PT Sans Narrow"/>
              </a:rPr>
              <a:t>SEL Informed, Responsive</a:t>
            </a:r>
            <a:endParaRPr sz="2200" b="1">
              <a:solidFill>
                <a:schemeClr val="dk1"/>
              </a:solidFill>
              <a:latin typeface="PT Sans Narrow"/>
              <a:ea typeface="PT Sans Narrow"/>
              <a:cs typeface="PT Sans Narrow"/>
              <a:sym typeface="PT Sans Narrow"/>
            </a:endParaRPr>
          </a:p>
          <a:p>
            <a:pPr marL="0" lvl="0" indent="0" algn="ctr" rtl="0">
              <a:spcBef>
                <a:spcPts val="0"/>
              </a:spcBef>
              <a:spcAft>
                <a:spcPts val="0"/>
              </a:spcAft>
              <a:buNone/>
            </a:pPr>
            <a:r>
              <a:rPr lang="en" sz="2200" b="1">
                <a:solidFill>
                  <a:schemeClr val="dk1"/>
                </a:solidFill>
                <a:latin typeface="PT Sans Narrow"/>
                <a:ea typeface="PT Sans Narrow"/>
                <a:cs typeface="PT Sans Narrow"/>
                <a:sym typeface="PT Sans Narrow"/>
              </a:rPr>
              <a:t>Education</a:t>
            </a:r>
            <a:endParaRPr sz="2200" b="1">
              <a:solidFill>
                <a:schemeClr val="dk1"/>
              </a:solidFill>
              <a:latin typeface="PT Sans Narrow"/>
              <a:ea typeface="PT Sans Narrow"/>
              <a:cs typeface="PT Sans Narrow"/>
              <a:sym typeface="PT Sans Narrow"/>
            </a:endParaRPr>
          </a:p>
        </p:txBody>
      </p:sp>
      <p:sp>
        <p:nvSpPr>
          <p:cNvPr id="438" name="Google Shape;438;p66"/>
          <p:cNvSpPr txBox="1"/>
          <p:nvPr/>
        </p:nvSpPr>
        <p:spPr>
          <a:xfrm>
            <a:off x="75050" y="4473150"/>
            <a:ext cx="1593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solidFill>
                  <a:schemeClr val="dk1"/>
                </a:solidFill>
                <a:latin typeface="PT Sans Narrow"/>
                <a:ea typeface="PT Sans Narrow"/>
                <a:cs typeface="PT Sans Narrow"/>
                <a:sym typeface="PT Sans Narrow"/>
              </a:rPr>
              <a:t>Sarah CB Norsworthy</a:t>
            </a:r>
            <a:endParaRPr i="1">
              <a:solidFill>
                <a:schemeClr val="dk1"/>
              </a:solidFill>
              <a:latin typeface="PT Sans Narrow"/>
              <a:ea typeface="PT Sans Narrow"/>
              <a:cs typeface="PT Sans Narrow"/>
              <a:sym typeface="PT Sans Narrow"/>
            </a:endParaRPr>
          </a:p>
          <a:p>
            <a:pPr marL="0" lvl="0" indent="0" algn="l" rtl="0">
              <a:spcBef>
                <a:spcPts val="0"/>
              </a:spcBef>
              <a:spcAft>
                <a:spcPts val="0"/>
              </a:spcAft>
              <a:buNone/>
            </a:pPr>
            <a:r>
              <a:rPr lang="en" i="1">
                <a:solidFill>
                  <a:schemeClr val="dk1"/>
                </a:solidFill>
                <a:latin typeface="PT Sans Narrow"/>
                <a:ea typeface="PT Sans Narrow"/>
                <a:cs typeface="PT Sans Narrow"/>
                <a:sym typeface="PT Sans Narrow"/>
              </a:rPr>
              <a:t>Attuned Instruction ™</a:t>
            </a:r>
            <a:endParaRPr i="1">
              <a:solidFill>
                <a:schemeClr val="dk1"/>
              </a:solidFill>
              <a:latin typeface="PT Sans Narrow"/>
              <a:ea typeface="PT Sans Narrow"/>
              <a:cs typeface="PT Sans Narrow"/>
              <a:sym typeface="PT Sans Narrow"/>
            </a:endParaRPr>
          </a:p>
        </p:txBody>
      </p:sp>
      <p:sp>
        <p:nvSpPr>
          <p:cNvPr id="439" name="Google Shape;439;p66"/>
          <p:cNvSpPr txBox="1"/>
          <p:nvPr/>
        </p:nvSpPr>
        <p:spPr>
          <a:xfrm>
            <a:off x="-193525" y="66775"/>
            <a:ext cx="57741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solidFill>
                  <a:schemeClr val="dk1"/>
                </a:solidFill>
                <a:latin typeface="PT Sans Narrow"/>
                <a:ea typeface="PT Sans Narrow"/>
                <a:cs typeface="PT Sans Narrow"/>
                <a:sym typeface="PT Sans Narrow"/>
              </a:rPr>
              <a:t>Leveraging Picture Books In Support of SEL</a:t>
            </a:r>
            <a:endParaRPr sz="2500" b="1">
              <a:solidFill>
                <a:schemeClr val="dk1"/>
              </a:solidFill>
              <a:latin typeface="PT Sans Narrow"/>
              <a:ea typeface="PT Sans Narrow"/>
              <a:cs typeface="PT Sans Narrow"/>
              <a:sym typeface="PT Sans Narrow"/>
            </a:endParaRPr>
          </a:p>
        </p:txBody>
      </p:sp>
      <p:sp>
        <p:nvSpPr>
          <p:cNvPr id="440" name="Google Shape;440;p66"/>
          <p:cNvSpPr/>
          <p:nvPr/>
        </p:nvSpPr>
        <p:spPr>
          <a:xfrm>
            <a:off x="192125" y="1205138"/>
            <a:ext cx="2790612" cy="2231820"/>
          </a:xfrm>
          <a:prstGeom prst="irregularSeal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Oswald"/>
                <a:ea typeface="Oswald"/>
                <a:cs typeface="Oswald"/>
                <a:sym typeface="Oswald"/>
              </a:rPr>
              <a:t>Collaborative Problem Solving / Relationship Skills</a:t>
            </a:r>
            <a:endParaRPr>
              <a:latin typeface="Oswald"/>
              <a:ea typeface="Oswald"/>
              <a:cs typeface="Oswald"/>
              <a:sym typeface="Oswald"/>
            </a:endParaRPr>
          </a:p>
        </p:txBody>
      </p:sp>
      <p:sp>
        <p:nvSpPr>
          <p:cNvPr id="441" name="Google Shape;441;p66"/>
          <p:cNvSpPr/>
          <p:nvPr/>
        </p:nvSpPr>
        <p:spPr>
          <a:xfrm>
            <a:off x="6714775" y="2241338"/>
            <a:ext cx="2790612" cy="2231820"/>
          </a:xfrm>
          <a:prstGeom prst="irregularSeal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Oswald"/>
                <a:ea typeface="Oswald"/>
                <a:cs typeface="Oswald"/>
                <a:sym typeface="Oswald"/>
              </a:rPr>
              <a:t>Notice, Feel, Wonder, Think &amp; Imagine</a:t>
            </a:r>
            <a:endParaRPr>
              <a:latin typeface="Oswald"/>
              <a:ea typeface="Oswald"/>
              <a:cs typeface="Oswald"/>
              <a:sym typeface="Oswald"/>
            </a:endParaRPr>
          </a:p>
        </p:txBody>
      </p:sp>
      <p:sp>
        <p:nvSpPr>
          <p:cNvPr id="442" name="Google Shape;442;p66"/>
          <p:cNvSpPr/>
          <p:nvPr/>
        </p:nvSpPr>
        <p:spPr>
          <a:xfrm>
            <a:off x="2461575" y="3206523"/>
            <a:ext cx="2141100" cy="1800306"/>
          </a:xfrm>
          <a:prstGeom prst="irregularSeal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Oswald"/>
                <a:ea typeface="Oswald"/>
                <a:cs typeface="Oswald"/>
                <a:sym typeface="Oswald"/>
              </a:rPr>
              <a:t>Dad Bakes</a:t>
            </a:r>
            <a:endParaRPr>
              <a:latin typeface="Oswald"/>
              <a:ea typeface="Oswald"/>
              <a:cs typeface="Oswald"/>
              <a:sym typeface="Oswa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AA84F"/>
        </a:solidFill>
        <a:effectLst/>
      </p:bgPr>
    </p:bg>
    <p:spTree>
      <p:nvGrpSpPr>
        <p:cNvPr id="1" name="Shape 140"/>
        <p:cNvGrpSpPr/>
        <p:nvPr/>
      </p:nvGrpSpPr>
      <p:grpSpPr>
        <a:xfrm>
          <a:off x="0" y="0"/>
          <a:ext cx="0" cy="0"/>
          <a:chOff x="0" y="0"/>
          <a:chExt cx="0" cy="0"/>
        </a:xfrm>
      </p:grpSpPr>
      <p:sp>
        <p:nvSpPr>
          <p:cNvPr id="141" name="Google Shape;141;p31"/>
          <p:cNvSpPr txBox="1"/>
          <p:nvPr/>
        </p:nvSpPr>
        <p:spPr>
          <a:xfrm>
            <a:off x="3551225" y="152050"/>
            <a:ext cx="21936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200">
                <a:solidFill>
                  <a:schemeClr val="lt1"/>
                </a:solidFill>
                <a:latin typeface="PT Sans Narrow"/>
                <a:ea typeface="PT Sans Narrow"/>
                <a:cs typeface="PT Sans Narrow"/>
                <a:sym typeface="PT Sans Narrow"/>
              </a:rPr>
              <a:t>A Check-In</a:t>
            </a:r>
            <a:endParaRPr sz="4200">
              <a:solidFill>
                <a:schemeClr val="lt1"/>
              </a:solidFill>
              <a:latin typeface="PT Sans Narrow"/>
              <a:ea typeface="PT Sans Narrow"/>
              <a:cs typeface="PT Sans Narrow"/>
              <a:sym typeface="PT Sans Narrow"/>
            </a:endParaRPr>
          </a:p>
        </p:txBody>
      </p:sp>
      <p:pic>
        <p:nvPicPr>
          <p:cNvPr id="142" name="Google Shape;142;p31"/>
          <p:cNvPicPr preferRelativeResize="0"/>
          <p:nvPr/>
        </p:nvPicPr>
        <p:blipFill>
          <a:blip r:embed="rId3">
            <a:alphaModFix/>
          </a:blip>
          <a:stretch>
            <a:fillRect/>
          </a:stretch>
        </p:blipFill>
        <p:spPr>
          <a:xfrm>
            <a:off x="227575" y="2016375"/>
            <a:ext cx="1527694" cy="2036925"/>
          </a:xfrm>
          <a:prstGeom prst="rect">
            <a:avLst/>
          </a:prstGeom>
          <a:noFill/>
          <a:ln>
            <a:noFill/>
          </a:ln>
        </p:spPr>
      </p:pic>
      <p:pic>
        <p:nvPicPr>
          <p:cNvPr id="143" name="Google Shape;143;p31"/>
          <p:cNvPicPr preferRelativeResize="0"/>
          <p:nvPr/>
        </p:nvPicPr>
        <p:blipFill>
          <a:blip r:embed="rId4">
            <a:alphaModFix/>
          </a:blip>
          <a:stretch>
            <a:fillRect/>
          </a:stretch>
        </p:blipFill>
        <p:spPr>
          <a:xfrm>
            <a:off x="2269538" y="2016373"/>
            <a:ext cx="1574325" cy="2036925"/>
          </a:xfrm>
          <a:prstGeom prst="rect">
            <a:avLst/>
          </a:prstGeom>
          <a:noFill/>
          <a:ln>
            <a:noFill/>
          </a:ln>
        </p:spPr>
      </p:pic>
      <p:pic>
        <p:nvPicPr>
          <p:cNvPr id="144" name="Google Shape;144;p31"/>
          <p:cNvPicPr preferRelativeResize="0"/>
          <p:nvPr/>
        </p:nvPicPr>
        <p:blipFill>
          <a:blip r:embed="rId5">
            <a:alphaModFix/>
          </a:blip>
          <a:stretch>
            <a:fillRect/>
          </a:stretch>
        </p:blipFill>
        <p:spPr>
          <a:xfrm>
            <a:off x="4358129" y="2047625"/>
            <a:ext cx="1760959" cy="1974426"/>
          </a:xfrm>
          <a:prstGeom prst="rect">
            <a:avLst/>
          </a:prstGeom>
          <a:noFill/>
          <a:ln>
            <a:noFill/>
          </a:ln>
        </p:spPr>
      </p:pic>
      <p:pic>
        <p:nvPicPr>
          <p:cNvPr id="145" name="Google Shape;145;p31"/>
          <p:cNvPicPr preferRelativeResize="0"/>
          <p:nvPr/>
        </p:nvPicPr>
        <p:blipFill>
          <a:blip r:embed="rId6">
            <a:alphaModFix/>
          </a:blip>
          <a:stretch>
            <a:fillRect/>
          </a:stretch>
        </p:blipFill>
        <p:spPr>
          <a:xfrm>
            <a:off x="6633375" y="2078875"/>
            <a:ext cx="1961727" cy="1974425"/>
          </a:xfrm>
          <a:prstGeom prst="rect">
            <a:avLst/>
          </a:prstGeom>
          <a:noFill/>
          <a:ln>
            <a:noFill/>
          </a:ln>
        </p:spPr>
      </p:pic>
      <p:sp>
        <p:nvSpPr>
          <p:cNvPr id="146" name="Google Shape;146;p31"/>
          <p:cNvSpPr/>
          <p:nvPr/>
        </p:nvSpPr>
        <p:spPr>
          <a:xfrm>
            <a:off x="502725" y="983350"/>
            <a:ext cx="977400" cy="933900"/>
          </a:xfrm>
          <a:prstGeom prst="ellipse">
            <a:avLst/>
          </a:prstGeom>
          <a:solidFill>
            <a:srgbClr val="0000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100">
                <a:solidFill>
                  <a:schemeClr val="lt1"/>
                </a:solidFill>
                <a:latin typeface="Oswald"/>
                <a:ea typeface="Oswald"/>
                <a:cs typeface="Oswald"/>
                <a:sym typeface="Oswald"/>
              </a:rPr>
              <a:t>1.</a:t>
            </a:r>
            <a:endParaRPr sz="3100">
              <a:solidFill>
                <a:schemeClr val="lt1"/>
              </a:solidFill>
              <a:latin typeface="Oswald"/>
              <a:ea typeface="Oswald"/>
              <a:cs typeface="Oswald"/>
              <a:sym typeface="Oswald"/>
            </a:endParaRPr>
          </a:p>
        </p:txBody>
      </p:sp>
      <p:sp>
        <p:nvSpPr>
          <p:cNvPr id="147" name="Google Shape;147;p31"/>
          <p:cNvSpPr/>
          <p:nvPr/>
        </p:nvSpPr>
        <p:spPr>
          <a:xfrm>
            <a:off x="2568000" y="983350"/>
            <a:ext cx="977400" cy="933900"/>
          </a:xfrm>
          <a:prstGeom prst="ellipse">
            <a:avLst/>
          </a:prstGeom>
          <a:solidFill>
            <a:srgbClr val="0000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100">
                <a:solidFill>
                  <a:schemeClr val="lt1"/>
                </a:solidFill>
                <a:latin typeface="Oswald"/>
                <a:ea typeface="Oswald"/>
                <a:cs typeface="Oswald"/>
                <a:sym typeface="Oswald"/>
              </a:rPr>
              <a:t>2.</a:t>
            </a:r>
            <a:endParaRPr sz="3100">
              <a:solidFill>
                <a:schemeClr val="lt1"/>
              </a:solidFill>
              <a:latin typeface="Oswald"/>
              <a:ea typeface="Oswald"/>
              <a:cs typeface="Oswald"/>
              <a:sym typeface="Oswald"/>
            </a:endParaRPr>
          </a:p>
        </p:txBody>
      </p:sp>
      <p:sp>
        <p:nvSpPr>
          <p:cNvPr id="148" name="Google Shape;148;p31"/>
          <p:cNvSpPr/>
          <p:nvPr/>
        </p:nvSpPr>
        <p:spPr>
          <a:xfrm>
            <a:off x="4749900" y="983350"/>
            <a:ext cx="977400" cy="933900"/>
          </a:xfrm>
          <a:prstGeom prst="ellipse">
            <a:avLst/>
          </a:prstGeom>
          <a:solidFill>
            <a:srgbClr val="0000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100">
                <a:solidFill>
                  <a:schemeClr val="lt1"/>
                </a:solidFill>
                <a:latin typeface="Oswald"/>
                <a:ea typeface="Oswald"/>
                <a:cs typeface="Oswald"/>
                <a:sym typeface="Oswald"/>
              </a:rPr>
              <a:t>3.</a:t>
            </a:r>
            <a:endParaRPr sz="3100">
              <a:solidFill>
                <a:schemeClr val="lt1"/>
              </a:solidFill>
              <a:latin typeface="Oswald"/>
              <a:ea typeface="Oswald"/>
              <a:cs typeface="Oswald"/>
              <a:sym typeface="Oswald"/>
            </a:endParaRPr>
          </a:p>
        </p:txBody>
      </p:sp>
      <p:sp>
        <p:nvSpPr>
          <p:cNvPr id="149" name="Google Shape;149;p31"/>
          <p:cNvSpPr/>
          <p:nvPr/>
        </p:nvSpPr>
        <p:spPr>
          <a:xfrm>
            <a:off x="7125525" y="983350"/>
            <a:ext cx="977400" cy="933900"/>
          </a:xfrm>
          <a:prstGeom prst="ellipse">
            <a:avLst/>
          </a:prstGeom>
          <a:solidFill>
            <a:srgbClr val="0000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100">
                <a:solidFill>
                  <a:schemeClr val="lt1"/>
                </a:solidFill>
                <a:latin typeface="Oswald"/>
                <a:ea typeface="Oswald"/>
                <a:cs typeface="Oswald"/>
                <a:sym typeface="Oswald"/>
              </a:rPr>
              <a:t>4.</a:t>
            </a:r>
            <a:endParaRPr sz="3100">
              <a:solidFill>
                <a:schemeClr val="lt1"/>
              </a:solidFill>
              <a:latin typeface="Oswald"/>
              <a:ea typeface="Oswald"/>
              <a:cs typeface="Oswald"/>
              <a:sym typeface="Oswald"/>
            </a:endParaRPr>
          </a:p>
        </p:txBody>
      </p:sp>
      <p:sp>
        <p:nvSpPr>
          <p:cNvPr id="150" name="Google Shape;150;p31"/>
          <p:cNvSpPr txBox="1"/>
          <p:nvPr/>
        </p:nvSpPr>
        <p:spPr>
          <a:xfrm>
            <a:off x="261450" y="3956950"/>
            <a:ext cx="8621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i="1">
                <a:solidFill>
                  <a:schemeClr val="lt1"/>
                </a:solidFill>
                <a:latin typeface="PT Sans Narrow"/>
                <a:ea typeface="PT Sans Narrow"/>
                <a:cs typeface="PT Sans Narrow"/>
                <a:sym typeface="PT Sans Narrow"/>
              </a:rPr>
              <a:t>Which cover most closely matches how you are currently feeling?</a:t>
            </a:r>
            <a:endParaRPr sz="2800" i="1">
              <a:solidFill>
                <a:schemeClr val="lt1"/>
              </a:solidFill>
              <a:latin typeface="PT Sans Narrow"/>
              <a:ea typeface="PT Sans Narrow"/>
              <a:cs typeface="PT Sans Narrow"/>
              <a:sym typeface="PT Sans Narrow"/>
            </a:endParaRPr>
          </a:p>
        </p:txBody>
      </p:sp>
      <p:sp>
        <p:nvSpPr>
          <p:cNvPr id="151" name="Google Shape;151;p31"/>
          <p:cNvSpPr txBox="1"/>
          <p:nvPr/>
        </p:nvSpPr>
        <p:spPr>
          <a:xfrm>
            <a:off x="337475" y="4572550"/>
            <a:ext cx="86211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a:solidFill>
                  <a:schemeClr val="lt1"/>
                </a:solidFill>
                <a:latin typeface="PT Sans Narrow"/>
                <a:ea typeface="PT Sans Narrow"/>
                <a:cs typeface="PT Sans Narrow"/>
                <a:sym typeface="PT Sans Narrow"/>
              </a:rPr>
              <a:t>In the chat, write the number and the emotion.</a:t>
            </a:r>
            <a:endParaRPr sz="2100">
              <a:solidFill>
                <a:schemeClr val="lt1"/>
              </a:solidFill>
              <a:latin typeface="PT Sans Narrow"/>
              <a:ea typeface="PT Sans Narrow"/>
              <a:cs typeface="PT Sans Narrow"/>
              <a:sym typeface="PT Sans Narrow"/>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67"/>
          <p:cNvSpPr txBox="1"/>
          <p:nvPr/>
        </p:nvSpPr>
        <p:spPr>
          <a:xfrm>
            <a:off x="4561175" y="435375"/>
            <a:ext cx="2997300" cy="72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500">
                <a:latin typeface="PT Sans Narrow"/>
                <a:ea typeface="PT Sans Narrow"/>
                <a:cs typeface="PT Sans Narrow"/>
                <a:sym typeface="PT Sans Narrow"/>
              </a:rPr>
              <a:t>Intended Agenda</a:t>
            </a:r>
            <a:endParaRPr sz="3500">
              <a:latin typeface="PT Sans Narrow"/>
              <a:ea typeface="PT Sans Narrow"/>
              <a:cs typeface="PT Sans Narrow"/>
              <a:sym typeface="PT Sans Narrow"/>
            </a:endParaRPr>
          </a:p>
        </p:txBody>
      </p:sp>
      <p:sp>
        <p:nvSpPr>
          <p:cNvPr id="448" name="Google Shape;448;p67"/>
          <p:cNvSpPr txBox="1"/>
          <p:nvPr/>
        </p:nvSpPr>
        <p:spPr>
          <a:xfrm>
            <a:off x="2823575" y="1281475"/>
            <a:ext cx="6472500" cy="2878200"/>
          </a:xfrm>
          <a:prstGeom prst="rect">
            <a:avLst/>
          </a:prstGeom>
          <a:noFill/>
          <a:ln>
            <a:noFill/>
          </a:ln>
        </p:spPr>
        <p:txBody>
          <a:bodyPr spcFirstLastPara="1" wrap="square" lIns="91425" tIns="91425" rIns="91425" bIns="91425" anchor="t" anchorCtr="0">
            <a:spAutoFit/>
          </a:bodyPr>
          <a:lstStyle/>
          <a:p>
            <a:pPr marL="457200" lvl="0" indent="-387350" algn="l" rtl="0">
              <a:spcBef>
                <a:spcPts val="0"/>
              </a:spcBef>
              <a:spcAft>
                <a:spcPts val="0"/>
              </a:spcAft>
              <a:buSzPts val="2500"/>
              <a:buFont typeface="PT Sans Narrow"/>
              <a:buChar char="●"/>
            </a:pPr>
            <a:r>
              <a:rPr lang="en" sz="2500" strike="sngStrike">
                <a:latin typeface="PT Sans Narrow"/>
                <a:ea typeface="PT Sans Narrow"/>
                <a:cs typeface="PT Sans Narrow"/>
                <a:sym typeface="PT Sans Narrow"/>
              </a:rPr>
              <a:t>Grounding</a:t>
            </a:r>
            <a:endParaRPr sz="2500" strike="sngStrike">
              <a:latin typeface="PT Sans Narrow"/>
              <a:ea typeface="PT Sans Narrow"/>
              <a:cs typeface="PT Sans Narrow"/>
              <a:sym typeface="PT Sans Narrow"/>
            </a:endParaRPr>
          </a:p>
          <a:p>
            <a:pPr marL="914400" lvl="1" indent="-387350" algn="l" rtl="0">
              <a:spcBef>
                <a:spcPts val="0"/>
              </a:spcBef>
              <a:spcAft>
                <a:spcPts val="0"/>
              </a:spcAft>
              <a:buSzPts val="2500"/>
              <a:buFont typeface="PT Sans Narrow"/>
              <a:buChar char="○"/>
            </a:pPr>
            <a:r>
              <a:rPr lang="en" sz="2500" strike="sngStrike">
                <a:latin typeface="PT Sans Narrow"/>
                <a:ea typeface="PT Sans Narrow"/>
                <a:cs typeface="PT Sans Narrow"/>
                <a:sym typeface="PT Sans Narrow"/>
              </a:rPr>
              <a:t>Expectations, Introductions, Definitions</a:t>
            </a:r>
            <a:endParaRPr sz="2500" strike="sngStrike">
              <a:latin typeface="PT Sans Narrow"/>
              <a:ea typeface="PT Sans Narrow"/>
              <a:cs typeface="PT Sans Narrow"/>
              <a:sym typeface="PT Sans Narrow"/>
            </a:endParaRPr>
          </a:p>
          <a:p>
            <a:pPr marL="457200" lvl="0" indent="-387350" algn="l" rtl="0">
              <a:spcBef>
                <a:spcPts val="0"/>
              </a:spcBef>
              <a:spcAft>
                <a:spcPts val="0"/>
              </a:spcAft>
              <a:buSzPts val="2500"/>
              <a:buFont typeface="PT Sans Narrow"/>
              <a:buChar char="●"/>
            </a:pPr>
            <a:r>
              <a:rPr lang="en" sz="2500" strike="sngStrike">
                <a:latin typeface="PT Sans Narrow"/>
                <a:ea typeface="PT Sans Narrow"/>
                <a:cs typeface="PT Sans Narrow"/>
                <a:sym typeface="PT Sans Narrow"/>
              </a:rPr>
              <a:t>Framework For Thinking About Picture Books &amp; SEL</a:t>
            </a:r>
            <a:endParaRPr sz="2500" strike="sngStrike">
              <a:latin typeface="PT Sans Narrow"/>
              <a:ea typeface="PT Sans Narrow"/>
              <a:cs typeface="PT Sans Narrow"/>
              <a:sym typeface="PT Sans Narrow"/>
            </a:endParaRPr>
          </a:p>
          <a:p>
            <a:pPr marL="457200" lvl="0" indent="-387350" algn="l" rtl="0">
              <a:spcBef>
                <a:spcPts val="0"/>
              </a:spcBef>
              <a:spcAft>
                <a:spcPts val="0"/>
              </a:spcAft>
              <a:buSzPts val="2500"/>
              <a:buFont typeface="PT Sans Narrow"/>
              <a:buChar char="●"/>
            </a:pPr>
            <a:r>
              <a:rPr lang="en" sz="2500" strike="sngStrike">
                <a:latin typeface="PT Sans Narrow"/>
                <a:ea typeface="PT Sans Narrow"/>
                <a:cs typeface="PT Sans Narrow"/>
                <a:sym typeface="PT Sans Narrow"/>
              </a:rPr>
              <a:t>Practice</a:t>
            </a:r>
            <a:endParaRPr sz="2500" strike="sngStrike">
              <a:latin typeface="PT Sans Narrow"/>
              <a:ea typeface="PT Sans Narrow"/>
              <a:cs typeface="PT Sans Narrow"/>
              <a:sym typeface="PT Sans Narrow"/>
            </a:endParaRPr>
          </a:p>
          <a:p>
            <a:pPr marL="457200" lvl="0" indent="-387350" algn="l" rtl="0">
              <a:spcBef>
                <a:spcPts val="0"/>
              </a:spcBef>
              <a:spcAft>
                <a:spcPts val="0"/>
              </a:spcAft>
              <a:buSzPts val="2500"/>
              <a:buFont typeface="PT Sans Narrow"/>
              <a:buChar char="●"/>
            </a:pPr>
            <a:r>
              <a:rPr lang="en" sz="2500">
                <a:latin typeface="PT Sans Narrow"/>
                <a:ea typeface="PT Sans Narrow"/>
                <a:cs typeface="PT Sans Narrow"/>
                <a:sym typeface="PT Sans Narrow"/>
              </a:rPr>
              <a:t>Extending The Conversation</a:t>
            </a:r>
            <a:endParaRPr sz="2500">
              <a:latin typeface="PT Sans Narrow"/>
              <a:ea typeface="PT Sans Narrow"/>
              <a:cs typeface="PT Sans Narrow"/>
              <a:sym typeface="PT Sans Narrow"/>
            </a:endParaRPr>
          </a:p>
          <a:p>
            <a:pPr marL="457200" lvl="0" indent="-387350" algn="l" rtl="0">
              <a:spcBef>
                <a:spcPts val="0"/>
              </a:spcBef>
              <a:spcAft>
                <a:spcPts val="0"/>
              </a:spcAft>
              <a:buSzPts val="2500"/>
              <a:buFont typeface="PT Sans Narrow"/>
              <a:buChar char="●"/>
            </a:pPr>
            <a:r>
              <a:rPr lang="en" sz="2500">
                <a:latin typeface="PT Sans Narrow"/>
                <a:ea typeface="PT Sans Narrow"/>
                <a:cs typeface="PT Sans Narrow"/>
                <a:sym typeface="PT Sans Narrow"/>
              </a:rPr>
              <a:t>Inspiration</a:t>
            </a:r>
            <a:endParaRPr sz="2500">
              <a:latin typeface="PT Sans Narrow"/>
              <a:ea typeface="PT Sans Narrow"/>
              <a:cs typeface="PT Sans Narrow"/>
              <a:sym typeface="PT Sans Narrow"/>
            </a:endParaRPr>
          </a:p>
          <a:p>
            <a:pPr marL="457200" lvl="0" indent="-387350" algn="l" rtl="0">
              <a:spcBef>
                <a:spcPts val="0"/>
              </a:spcBef>
              <a:spcAft>
                <a:spcPts val="0"/>
              </a:spcAft>
              <a:buSzPts val="2500"/>
              <a:buFont typeface="PT Sans Narrow"/>
              <a:buChar char="●"/>
            </a:pPr>
            <a:r>
              <a:rPr lang="en" sz="2500">
                <a:latin typeface="PT Sans Narrow"/>
                <a:ea typeface="PT Sans Narrow"/>
                <a:cs typeface="PT Sans Narrow"/>
                <a:sym typeface="PT Sans Narrow"/>
              </a:rPr>
              <a:t>Archiving Impact</a:t>
            </a:r>
            <a:endParaRPr sz="2500">
              <a:latin typeface="PT Sans Narrow"/>
              <a:ea typeface="PT Sans Narrow"/>
              <a:cs typeface="PT Sans Narrow"/>
              <a:sym typeface="PT Sans Narrow"/>
            </a:endParaRPr>
          </a:p>
        </p:txBody>
      </p:sp>
      <p:pic>
        <p:nvPicPr>
          <p:cNvPr id="449" name="Google Shape;449;p67"/>
          <p:cNvPicPr preferRelativeResize="0"/>
          <p:nvPr/>
        </p:nvPicPr>
        <p:blipFill>
          <a:blip r:embed="rId3">
            <a:alphaModFix/>
          </a:blip>
          <a:stretch>
            <a:fillRect/>
          </a:stretch>
        </p:blipFill>
        <p:spPr>
          <a:xfrm>
            <a:off x="180475" y="750000"/>
            <a:ext cx="2534500" cy="3941151"/>
          </a:xfrm>
          <a:prstGeom prst="rect">
            <a:avLst/>
          </a:prstGeom>
          <a:noFill/>
          <a:ln w="9525" cap="flat" cmpd="sng">
            <a:solidFill>
              <a:schemeClr val="dk2"/>
            </a:solidFill>
            <a:prstDash val="solid"/>
            <a:round/>
            <a:headEnd type="none" w="sm" len="sm"/>
            <a:tailEnd type="none" w="sm" len="sm"/>
          </a:ln>
        </p:spPr>
      </p:pic>
      <p:pic>
        <p:nvPicPr>
          <p:cNvPr id="450" name="Google Shape;450;p67"/>
          <p:cNvPicPr preferRelativeResize="0"/>
          <p:nvPr/>
        </p:nvPicPr>
        <p:blipFill>
          <a:blip r:embed="rId4">
            <a:alphaModFix/>
          </a:blip>
          <a:stretch>
            <a:fillRect/>
          </a:stretch>
        </p:blipFill>
        <p:spPr>
          <a:xfrm>
            <a:off x="5586925" y="3810100"/>
            <a:ext cx="3472676" cy="11546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4D4">
            <a:alpha val="51190"/>
          </a:srgbClr>
        </a:solidFill>
        <a:effectLst/>
      </p:bgPr>
    </p:bg>
    <p:spTree>
      <p:nvGrpSpPr>
        <p:cNvPr id="1" name="Shape 454"/>
        <p:cNvGrpSpPr/>
        <p:nvPr/>
      </p:nvGrpSpPr>
      <p:grpSpPr>
        <a:xfrm>
          <a:off x="0" y="0"/>
          <a:ext cx="0" cy="0"/>
          <a:chOff x="0" y="0"/>
          <a:chExt cx="0" cy="0"/>
        </a:xfrm>
      </p:grpSpPr>
      <p:pic>
        <p:nvPicPr>
          <p:cNvPr id="455" name="Google Shape;455;p68"/>
          <p:cNvPicPr preferRelativeResize="0"/>
          <p:nvPr/>
        </p:nvPicPr>
        <p:blipFill>
          <a:blip r:embed="rId3">
            <a:alphaModFix/>
          </a:blip>
          <a:stretch>
            <a:fillRect/>
          </a:stretch>
        </p:blipFill>
        <p:spPr>
          <a:xfrm>
            <a:off x="1891012" y="1519775"/>
            <a:ext cx="5361976" cy="3044900"/>
          </a:xfrm>
          <a:prstGeom prst="rect">
            <a:avLst/>
          </a:prstGeom>
          <a:noFill/>
          <a:ln w="38100" cap="flat" cmpd="sng">
            <a:solidFill>
              <a:srgbClr val="000000"/>
            </a:solidFill>
            <a:prstDash val="solid"/>
            <a:round/>
            <a:headEnd type="none" w="sm" len="sm"/>
            <a:tailEnd type="none" w="sm" len="sm"/>
          </a:ln>
        </p:spPr>
      </p:pic>
      <p:sp>
        <p:nvSpPr>
          <p:cNvPr id="456" name="Google Shape;456;p68"/>
          <p:cNvSpPr txBox="1"/>
          <p:nvPr/>
        </p:nvSpPr>
        <p:spPr>
          <a:xfrm>
            <a:off x="155575" y="1519763"/>
            <a:ext cx="5561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57" name="Google Shape;457;p68"/>
          <p:cNvSpPr txBox="1"/>
          <p:nvPr/>
        </p:nvSpPr>
        <p:spPr>
          <a:xfrm>
            <a:off x="24913" y="222075"/>
            <a:ext cx="35727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latin typeface="Merriweather"/>
                <a:ea typeface="Merriweather"/>
                <a:cs typeface="Merriweather"/>
                <a:sym typeface="Merriweather"/>
              </a:rPr>
              <a:t>The Power of Sorts</a:t>
            </a:r>
            <a:endParaRPr sz="2700">
              <a:latin typeface="Merriweather"/>
              <a:ea typeface="Merriweather"/>
              <a:cs typeface="Merriweather"/>
              <a:sym typeface="Merriweather"/>
            </a:endParaRPr>
          </a:p>
          <a:p>
            <a:pPr marL="457200" lvl="0" indent="-323850" algn="l" rtl="0">
              <a:spcBef>
                <a:spcPts val="0"/>
              </a:spcBef>
              <a:spcAft>
                <a:spcPts val="0"/>
              </a:spcAft>
              <a:buSzPts val="1500"/>
              <a:buFont typeface="Merriweather"/>
              <a:buChar char="●"/>
            </a:pPr>
            <a:r>
              <a:rPr lang="en" sz="1500" i="1">
                <a:latin typeface="Merriweather"/>
                <a:ea typeface="Merriweather"/>
                <a:cs typeface="Merriweather"/>
                <a:sym typeface="Merriweather"/>
              </a:rPr>
              <a:t>Shows understanding</a:t>
            </a:r>
            <a:endParaRPr sz="1500" i="1">
              <a:latin typeface="Merriweather"/>
              <a:ea typeface="Merriweather"/>
              <a:cs typeface="Merriweather"/>
              <a:sym typeface="Merriweather"/>
            </a:endParaRPr>
          </a:p>
          <a:p>
            <a:pPr marL="457200" lvl="0" indent="-323850" algn="l" rtl="0">
              <a:spcBef>
                <a:spcPts val="0"/>
              </a:spcBef>
              <a:spcAft>
                <a:spcPts val="0"/>
              </a:spcAft>
              <a:buSzPts val="1500"/>
              <a:buFont typeface="Merriweather"/>
              <a:buChar char="●"/>
            </a:pPr>
            <a:r>
              <a:rPr lang="en" sz="1500" i="1">
                <a:latin typeface="Merriweather"/>
                <a:ea typeface="Merriweather"/>
                <a:cs typeface="Merriweather"/>
                <a:sym typeface="Merriweather"/>
              </a:rPr>
              <a:t>Develop new understandings</a:t>
            </a:r>
            <a:endParaRPr sz="1500" i="1">
              <a:latin typeface="Merriweather"/>
              <a:ea typeface="Merriweather"/>
              <a:cs typeface="Merriweather"/>
              <a:sym typeface="Merriweather"/>
            </a:endParaRPr>
          </a:p>
        </p:txBody>
      </p:sp>
      <p:sp>
        <p:nvSpPr>
          <p:cNvPr id="458" name="Google Shape;458;p68"/>
          <p:cNvSpPr txBox="1"/>
          <p:nvPr/>
        </p:nvSpPr>
        <p:spPr>
          <a:xfrm>
            <a:off x="6382450" y="222075"/>
            <a:ext cx="2539500" cy="8004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2000">
                <a:latin typeface="Merriweather"/>
                <a:ea typeface="Merriweather"/>
                <a:cs typeface="Merriweather"/>
                <a:sym typeface="Merriweather"/>
              </a:rPr>
              <a:t>Jamboard</a:t>
            </a:r>
            <a:endParaRPr sz="2000">
              <a:latin typeface="Merriweather"/>
              <a:ea typeface="Merriweather"/>
              <a:cs typeface="Merriweather"/>
              <a:sym typeface="Merriweather"/>
            </a:endParaRPr>
          </a:p>
          <a:p>
            <a:pPr marL="0" lvl="0" indent="0" algn="r" rtl="0">
              <a:spcBef>
                <a:spcPts val="0"/>
              </a:spcBef>
              <a:spcAft>
                <a:spcPts val="0"/>
              </a:spcAft>
              <a:buNone/>
            </a:pPr>
            <a:r>
              <a:rPr lang="en" sz="2000">
                <a:latin typeface="Merriweather"/>
                <a:ea typeface="Merriweather"/>
                <a:cs typeface="Merriweather"/>
                <a:sym typeface="Merriweather"/>
              </a:rPr>
              <a:t>Padlet</a:t>
            </a:r>
            <a:endParaRPr sz="2000">
              <a:latin typeface="Merriweather"/>
              <a:ea typeface="Merriweather"/>
              <a:cs typeface="Merriweather"/>
              <a:sym typeface="Merriweathe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Google Shape;463;p69"/>
          <p:cNvPicPr preferRelativeResize="0"/>
          <p:nvPr/>
        </p:nvPicPr>
        <p:blipFill>
          <a:blip r:embed="rId3">
            <a:alphaModFix/>
          </a:blip>
          <a:stretch>
            <a:fillRect/>
          </a:stretch>
        </p:blipFill>
        <p:spPr>
          <a:xfrm>
            <a:off x="152400" y="152400"/>
            <a:ext cx="8576283" cy="483869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70"/>
          <p:cNvSpPr txBox="1"/>
          <p:nvPr/>
        </p:nvSpPr>
        <p:spPr>
          <a:xfrm>
            <a:off x="1444350" y="1411800"/>
            <a:ext cx="6255300" cy="1431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700">
                <a:solidFill>
                  <a:srgbClr val="333333"/>
                </a:solidFill>
                <a:highlight>
                  <a:srgbClr val="FFFFFF"/>
                </a:highlight>
                <a:latin typeface="Open Sans"/>
                <a:ea typeface="Open Sans"/>
                <a:cs typeface="Open Sans"/>
                <a:sym typeface="Open Sans"/>
              </a:rPr>
              <a:t>“Remarkably, eight books (15%) about starting kindergarten show no kindergarten teacher at all.”</a:t>
            </a:r>
            <a:endParaRPr sz="2900"/>
          </a:p>
        </p:txBody>
      </p:sp>
      <p:sp>
        <p:nvSpPr>
          <p:cNvPr id="469" name="Google Shape;469;p70"/>
          <p:cNvSpPr txBox="1"/>
          <p:nvPr/>
        </p:nvSpPr>
        <p:spPr>
          <a:xfrm>
            <a:off x="3236250" y="4224475"/>
            <a:ext cx="57774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Times"/>
                <a:ea typeface="Times"/>
                <a:cs typeface="Times"/>
                <a:sym typeface="Times"/>
              </a:rPr>
              <a:t>Cutler, L., &amp; Slicker, G. (2021). Depictions of teachers and teacher practices in picture books about starting kindergarten. Journal of Early Childhood Literacy, 0(0). https://doi-org.ezproxy.neu.edu/10.1177/14687984211029031</a:t>
            </a:r>
            <a:endParaRPr>
              <a:latin typeface="Times"/>
              <a:ea typeface="Times"/>
              <a:cs typeface="Times"/>
              <a:sym typeface="Time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4D4">
            <a:alpha val="51190"/>
          </a:srgbClr>
        </a:solidFill>
        <a:effectLst/>
      </p:bgPr>
    </p:bg>
    <p:spTree>
      <p:nvGrpSpPr>
        <p:cNvPr id="1" name="Shape 473"/>
        <p:cNvGrpSpPr/>
        <p:nvPr/>
      </p:nvGrpSpPr>
      <p:grpSpPr>
        <a:xfrm>
          <a:off x="0" y="0"/>
          <a:ext cx="0" cy="0"/>
          <a:chOff x="0" y="0"/>
          <a:chExt cx="0" cy="0"/>
        </a:xfrm>
      </p:grpSpPr>
      <p:sp>
        <p:nvSpPr>
          <p:cNvPr id="474" name="Google Shape;474;p71"/>
          <p:cNvSpPr txBox="1"/>
          <p:nvPr/>
        </p:nvSpPr>
        <p:spPr>
          <a:xfrm>
            <a:off x="280050" y="2571750"/>
            <a:ext cx="5561700" cy="218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latin typeface="Merriweather"/>
                <a:ea typeface="Merriweather"/>
                <a:cs typeface="Merriweather"/>
                <a:sym typeface="Merriweather"/>
              </a:rPr>
              <a:t>Normalize (Belonging)</a:t>
            </a:r>
            <a:endParaRPr sz="2600">
              <a:latin typeface="Merriweather"/>
              <a:ea typeface="Merriweather"/>
              <a:cs typeface="Merriweather"/>
              <a:sym typeface="Merriweather"/>
            </a:endParaRPr>
          </a:p>
          <a:p>
            <a:pPr marL="0" lvl="0" indent="0" algn="l" rtl="0">
              <a:spcBef>
                <a:spcPts val="0"/>
              </a:spcBef>
              <a:spcAft>
                <a:spcPts val="0"/>
              </a:spcAft>
              <a:buNone/>
            </a:pPr>
            <a:r>
              <a:rPr lang="en" sz="2600">
                <a:latin typeface="Merriweather"/>
                <a:ea typeface="Merriweather"/>
                <a:cs typeface="Merriweather"/>
                <a:sym typeface="Merriweather"/>
              </a:rPr>
              <a:t>Pause (Agency)</a:t>
            </a:r>
            <a:endParaRPr sz="2600">
              <a:latin typeface="Merriweather"/>
              <a:ea typeface="Merriweather"/>
              <a:cs typeface="Merriweather"/>
              <a:sym typeface="Merriweather"/>
            </a:endParaRPr>
          </a:p>
          <a:p>
            <a:pPr marL="0" lvl="0" indent="0" algn="l" rtl="0">
              <a:spcBef>
                <a:spcPts val="0"/>
              </a:spcBef>
              <a:spcAft>
                <a:spcPts val="0"/>
              </a:spcAft>
              <a:buNone/>
            </a:pPr>
            <a:r>
              <a:rPr lang="en" sz="2600">
                <a:latin typeface="Merriweather"/>
                <a:ea typeface="Merriweather"/>
                <a:cs typeface="Merriweather"/>
                <a:sym typeface="Merriweather"/>
              </a:rPr>
              <a:t>Name (Identity)</a:t>
            </a:r>
            <a:endParaRPr sz="2600">
              <a:latin typeface="Merriweather"/>
              <a:ea typeface="Merriweather"/>
              <a:cs typeface="Merriweather"/>
              <a:sym typeface="Merriweather"/>
            </a:endParaRPr>
          </a:p>
          <a:p>
            <a:pPr marL="0" lvl="0" indent="0" algn="l" rtl="0">
              <a:spcBef>
                <a:spcPts val="0"/>
              </a:spcBef>
              <a:spcAft>
                <a:spcPts val="0"/>
              </a:spcAft>
              <a:buNone/>
            </a:pPr>
            <a:r>
              <a:rPr lang="en" sz="2600">
                <a:latin typeface="Merriweather"/>
                <a:ea typeface="Merriweather"/>
                <a:cs typeface="Merriweather"/>
                <a:sym typeface="Merriweather"/>
              </a:rPr>
              <a:t>Consider (Curiosity)</a:t>
            </a:r>
            <a:endParaRPr sz="2600">
              <a:latin typeface="Merriweather"/>
              <a:ea typeface="Merriweather"/>
              <a:cs typeface="Merriweather"/>
              <a:sym typeface="Merriweather"/>
            </a:endParaRPr>
          </a:p>
          <a:p>
            <a:pPr marL="0" lvl="0" indent="0" algn="l" rtl="0">
              <a:spcBef>
                <a:spcPts val="0"/>
              </a:spcBef>
              <a:spcAft>
                <a:spcPts val="0"/>
              </a:spcAft>
              <a:buNone/>
            </a:pPr>
            <a:r>
              <a:rPr lang="en" sz="2600">
                <a:latin typeface="Merriweather"/>
                <a:ea typeface="Merriweather"/>
                <a:cs typeface="Merriweather"/>
                <a:sym typeface="Merriweather"/>
              </a:rPr>
              <a:t>Act (Problem Solving)</a:t>
            </a:r>
            <a:endParaRPr sz="2600">
              <a:latin typeface="Merriweather"/>
              <a:ea typeface="Merriweather"/>
              <a:cs typeface="Merriweather"/>
              <a:sym typeface="Merriweather"/>
            </a:endParaRPr>
          </a:p>
        </p:txBody>
      </p:sp>
      <p:sp>
        <p:nvSpPr>
          <p:cNvPr id="475" name="Google Shape;475;p71"/>
          <p:cNvSpPr txBox="1"/>
          <p:nvPr/>
        </p:nvSpPr>
        <p:spPr>
          <a:xfrm>
            <a:off x="1791150" y="214025"/>
            <a:ext cx="55617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i="1">
                <a:latin typeface="Merriweather"/>
                <a:ea typeface="Merriweather"/>
                <a:cs typeface="Merriweather"/>
                <a:sym typeface="Merriweather"/>
              </a:rPr>
              <a:t>When BIG Feelings Arise</a:t>
            </a:r>
            <a:endParaRPr sz="2500" b="1" i="1">
              <a:latin typeface="Merriweather"/>
              <a:ea typeface="Merriweather"/>
              <a:cs typeface="Merriweather"/>
              <a:sym typeface="Merriweather"/>
            </a:endParaRPr>
          </a:p>
        </p:txBody>
      </p:sp>
      <p:pic>
        <p:nvPicPr>
          <p:cNvPr id="476" name="Google Shape;476;p71">
            <a:hlinkClick r:id="rId3"/>
          </p:cNvPr>
          <p:cNvPicPr preferRelativeResize="0"/>
          <p:nvPr/>
        </p:nvPicPr>
        <p:blipFill>
          <a:blip r:embed="rId4">
            <a:alphaModFix/>
          </a:blip>
          <a:stretch>
            <a:fillRect/>
          </a:stretch>
        </p:blipFill>
        <p:spPr>
          <a:xfrm>
            <a:off x="4352675" y="1640750"/>
            <a:ext cx="4540073" cy="218579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4D4">
            <a:alpha val="51190"/>
          </a:srgbClr>
        </a:solidFill>
        <a:effectLst/>
      </p:bgPr>
    </p:bg>
    <p:spTree>
      <p:nvGrpSpPr>
        <p:cNvPr id="1" name="Shape 480"/>
        <p:cNvGrpSpPr/>
        <p:nvPr/>
      </p:nvGrpSpPr>
      <p:grpSpPr>
        <a:xfrm>
          <a:off x="0" y="0"/>
          <a:ext cx="0" cy="0"/>
          <a:chOff x="0" y="0"/>
          <a:chExt cx="0" cy="0"/>
        </a:xfrm>
      </p:grpSpPr>
      <p:sp>
        <p:nvSpPr>
          <p:cNvPr id="481" name="Google Shape;481;p7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Merriweather"/>
                <a:ea typeface="Merriweather"/>
                <a:cs typeface="Merriweather"/>
                <a:sym typeface="Merriweather"/>
              </a:rPr>
              <a:t>Sources For Texts</a:t>
            </a:r>
            <a:endParaRPr>
              <a:latin typeface="Merriweather"/>
              <a:ea typeface="Merriweather"/>
              <a:cs typeface="Merriweather"/>
              <a:sym typeface="Merriweather"/>
            </a:endParaRPr>
          </a:p>
        </p:txBody>
      </p:sp>
      <p:sp>
        <p:nvSpPr>
          <p:cNvPr id="482" name="Google Shape;482;p7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u="sng">
                <a:solidFill>
                  <a:schemeClr val="hlink"/>
                </a:solidFill>
                <a:hlinkClick r:id="rId3"/>
              </a:rPr>
              <a:t>The Walter Awards</a:t>
            </a:r>
            <a:r>
              <a:rPr lang="en"/>
              <a:t> - We Need Diverse Books</a:t>
            </a:r>
            <a:endParaRPr/>
          </a:p>
          <a:p>
            <a:pPr marL="0" lvl="0" indent="0" algn="l" rtl="0">
              <a:spcBef>
                <a:spcPts val="1200"/>
              </a:spcBef>
              <a:spcAft>
                <a:spcPts val="0"/>
              </a:spcAft>
              <a:buNone/>
            </a:pPr>
            <a:r>
              <a:rPr lang="en" u="sng">
                <a:solidFill>
                  <a:schemeClr val="hlink"/>
                </a:solidFill>
                <a:hlinkClick r:id="rId4"/>
              </a:rPr>
              <a:t>#DisruptTexts</a:t>
            </a:r>
            <a:endParaRPr/>
          </a:p>
          <a:p>
            <a:pPr marL="0" lvl="0" indent="0" algn="l" rtl="0">
              <a:spcBef>
                <a:spcPts val="1200"/>
              </a:spcBef>
              <a:spcAft>
                <a:spcPts val="0"/>
              </a:spcAft>
              <a:buNone/>
            </a:pPr>
            <a:r>
              <a:rPr lang="en" u="sng">
                <a:solidFill>
                  <a:schemeClr val="hlink"/>
                </a:solidFill>
                <a:hlinkClick r:id="rId5"/>
              </a:rPr>
              <a:t>American Indians In Children’s Literature</a:t>
            </a:r>
            <a:endParaRPr/>
          </a:p>
          <a:p>
            <a:pPr marL="0" lvl="0" indent="0" algn="l" rtl="0">
              <a:spcBef>
                <a:spcPts val="1200"/>
              </a:spcBef>
              <a:spcAft>
                <a:spcPts val="0"/>
              </a:spcAft>
              <a:buNone/>
            </a:pPr>
            <a:r>
              <a:rPr lang="en" u="sng">
                <a:solidFill>
                  <a:schemeClr val="hlink"/>
                </a:solidFill>
                <a:hlinkClick r:id="rId6"/>
              </a:rPr>
              <a:t>Latinxs in Kid Lit</a:t>
            </a:r>
            <a:endParaRPr/>
          </a:p>
          <a:p>
            <a:pPr marL="0" lvl="0" indent="0" algn="l" rtl="0">
              <a:spcBef>
                <a:spcPts val="1200"/>
              </a:spcBef>
              <a:spcAft>
                <a:spcPts val="1200"/>
              </a:spcAft>
              <a:buClr>
                <a:schemeClr val="dk1"/>
              </a:buClr>
              <a:buSzPts val="1100"/>
              <a:buFont typeface="Arial"/>
              <a:buNone/>
            </a:pPr>
            <a:r>
              <a:rPr lang="en" u="sng">
                <a:solidFill>
                  <a:schemeClr val="hlink"/>
                </a:solidFill>
                <a:hlinkClick r:id="rId7"/>
              </a:rPr>
              <a:t>#BlackBoyLit</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4D4">
            <a:alpha val="51190"/>
          </a:srgbClr>
        </a:solidFill>
        <a:effectLst/>
      </p:bgPr>
    </p:bg>
    <p:spTree>
      <p:nvGrpSpPr>
        <p:cNvPr id="1" name="Shape 486"/>
        <p:cNvGrpSpPr/>
        <p:nvPr/>
      </p:nvGrpSpPr>
      <p:grpSpPr>
        <a:xfrm>
          <a:off x="0" y="0"/>
          <a:ext cx="0" cy="0"/>
          <a:chOff x="0" y="0"/>
          <a:chExt cx="0" cy="0"/>
        </a:xfrm>
      </p:grpSpPr>
      <p:sp>
        <p:nvSpPr>
          <p:cNvPr id="487" name="Google Shape;487;p7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Merriweather"/>
                <a:ea typeface="Merriweather"/>
                <a:cs typeface="Merriweather"/>
                <a:sym typeface="Merriweather"/>
              </a:rPr>
              <a:t>Drs. Debbie Reese &amp; Jean Mendoza</a:t>
            </a:r>
            <a:endParaRPr>
              <a:latin typeface="Merriweather"/>
              <a:ea typeface="Merriweather"/>
              <a:cs typeface="Merriweather"/>
              <a:sym typeface="Merriweather"/>
            </a:endParaRPr>
          </a:p>
        </p:txBody>
      </p:sp>
      <p:sp>
        <p:nvSpPr>
          <p:cNvPr id="488" name="Google Shape;488;p73"/>
          <p:cNvSpPr txBox="1">
            <a:spLocks noGrp="1"/>
          </p:cNvSpPr>
          <p:nvPr>
            <p:ph type="body" idx="1"/>
          </p:nvPr>
        </p:nvSpPr>
        <p:spPr>
          <a:xfrm>
            <a:off x="311700" y="1152475"/>
            <a:ext cx="8520600" cy="36378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0"/>
              </a:spcAft>
              <a:buNone/>
            </a:pPr>
            <a:r>
              <a:rPr lang="en" u="sng">
                <a:solidFill>
                  <a:schemeClr val="hlink"/>
                </a:solidFill>
                <a:latin typeface="Merriweather"/>
                <a:ea typeface="Merriweather"/>
                <a:cs typeface="Merriweather"/>
                <a:sym typeface="Merriweather"/>
                <a:hlinkClick r:id="rId3"/>
              </a:rPr>
              <a:t>American Indians In Children’s Literature</a:t>
            </a:r>
            <a:endParaRPr>
              <a:latin typeface="Merriweather"/>
              <a:ea typeface="Merriweather"/>
              <a:cs typeface="Merriweather"/>
              <a:sym typeface="Merriweather"/>
            </a:endParaRPr>
          </a:p>
          <a:p>
            <a:pPr marL="0" lvl="0" indent="0" algn="ctr" rtl="0">
              <a:spcBef>
                <a:spcPts val="1200"/>
              </a:spcBef>
              <a:spcAft>
                <a:spcPts val="0"/>
              </a:spcAft>
              <a:buClr>
                <a:schemeClr val="dk1"/>
              </a:buClr>
              <a:buSzPts val="1100"/>
              <a:buFont typeface="Arial"/>
              <a:buNone/>
            </a:pPr>
            <a:r>
              <a:rPr lang="en" sz="1000">
                <a:solidFill>
                  <a:schemeClr val="dk1"/>
                </a:solidFill>
                <a:highlight>
                  <a:srgbClr val="FFFFFF"/>
                </a:highlight>
              </a:rPr>
              <a:t>Through AICL, she shares information that she think will help readers learn about and understand the 500+ federally recognized Native Nations in the United States. Most people know about the federal government and the state governments, but very few know about </a:t>
            </a:r>
            <a:r>
              <a:rPr lang="en" sz="1000" b="1" i="1">
                <a:solidFill>
                  <a:schemeClr val="dk1"/>
                </a:solidFill>
                <a:highlight>
                  <a:srgbClr val="FFFFFF"/>
                </a:highlight>
              </a:rPr>
              <a:t>tribal governments</a:t>
            </a:r>
            <a:r>
              <a:rPr lang="en" sz="1000">
                <a:solidFill>
                  <a:schemeClr val="dk1"/>
                </a:solidFill>
                <a:highlight>
                  <a:srgbClr val="FFFFFF"/>
                </a:highlight>
              </a:rPr>
              <a:t>. Very few people know that American Indians in the United States have a status that makes them distinct from other minority or underrepresented populations. A common phrase used to describe minority or underrepresented populations is "people of color." American Indians are not, to quote Elizabeth Cook Lynn, a member of the Crow Creek Sioux tribe and founding editor of </a:t>
            </a:r>
            <a:r>
              <a:rPr lang="en" sz="1000" i="1">
                <a:solidFill>
                  <a:schemeClr val="dk1"/>
                </a:solidFill>
                <a:highlight>
                  <a:srgbClr val="FFFFFF"/>
                </a:highlight>
              </a:rPr>
              <a:t>Wicazo Sa</a:t>
            </a:r>
            <a:r>
              <a:rPr lang="en" sz="1000">
                <a:solidFill>
                  <a:schemeClr val="dk1"/>
                </a:solidFill>
                <a:highlight>
                  <a:srgbClr val="FFFFFF"/>
                </a:highlight>
              </a:rPr>
              <a:t> (a leading journal in American Indian Studies), "people of color." Cook-Lynn writes:</a:t>
            </a:r>
            <a:endParaRPr sz="1000">
              <a:solidFill>
                <a:schemeClr val="dk1"/>
              </a:solidFill>
              <a:highlight>
                <a:srgbClr val="FFFFFF"/>
              </a:highlight>
            </a:endParaRPr>
          </a:p>
          <a:p>
            <a:pPr marL="381000" marR="381000" lvl="0" indent="0" algn="l" rtl="0">
              <a:spcBef>
                <a:spcPts val="1200"/>
              </a:spcBef>
              <a:spcAft>
                <a:spcPts val="0"/>
              </a:spcAft>
              <a:buNone/>
            </a:pPr>
            <a:r>
              <a:rPr lang="en" sz="1000">
                <a:solidFill>
                  <a:schemeClr val="dk1"/>
                </a:solidFill>
                <a:highlight>
                  <a:srgbClr val="FFFFFF"/>
                </a:highlight>
              </a:rPr>
              <a:t>Native populations in America are not "ethnic" populations; they are not "minority" populations, neither immigrant nor tourist, nor "people of color." They are the indigenous peoples of this continent. They are landlords, with very special political and cultural status in the realm of American identity and citizenship. Since 1924, they have possessed dual citizenship, tribal and U.S., and are the only population that has not been required to deny their previous national citizenship in order to possess U.S. citizenship. They are known and documented as citizens by their tribal nations. (1)</a:t>
            </a:r>
            <a:endParaRPr sz="1000">
              <a:solidFill>
                <a:schemeClr val="dk1"/>
              </a:solidFill>
              <a:highlight>
                <a:srgbClr val="FFFFFF"/>
              </a:highlight>
            </a:endParaRPr>
          </a:p>
          <a:p>
            <a:pPr marL="381000" marR="381000" lvl="0" indent="0" algn="l" rtl="0">
              <a:spcBef>
                <a:spcPts val="0"/>
              </a:spcBef>
              <a:spcAft>
                <a:spcPts val="0"/>
              </a:spcAft>
              <a:buClr>
                <a:schemeClr val="dk1"/>
              </a:buClr>
              <a:buSzPts val="1100"/>
              <a:buFont typeface="Arial"/>
              <a:buNone/>
            </a:pPr>
            <a:endParaRPr sz="1000">
              <a:solidFill>
                <a:schemeClr val="dk1"/>
              </a:solidFill>
              <a:highlight>
                <a:srgbClr val="FFFFFF"/>
              </a:highlight>
            </a:endParaRPr>
          </a:p>
          <a:p>
            <a:pPr marL="0" lvl="0" indent="0" algn="ctr" rtl="0">
              <a:spcBef>
                <a:spcPts val="0"/>
              </a:spcBef>
              <a:spcAft>
                <a:spcPts val="1200"/>
              </a:spcAft>
              <a:buNone/>
            </a:pPr>
            <a:r>
              <a:rPr lang="en" sz="1000">
                <a:solidFill>
                  <a:schemeClr val="dk1"/>
                </a:solidFill>
                <a:highlight>
                  <a:srgbClr val="FFFFFF"/>
                </a:highlight>
              </a:rPr>
              <a:t>She goes on to say that placing Native peoples within a multicultural or ethnic studies category has a negative effect because those categories obliterate their political status. The political dimension she refers to is that status as sovereign nations, a distinction based on treaty and trust agreements made between early European nations who came to what we now call the United States, and, later agreements made between the United States and Nation Nations. Those agreements are diplomatic negotiations that take place between heads of state.</a:t>
            </a:r>
            <a:endParaRPr>
              <a:latin typeface="Merriweather"/>
              <a:ea typeface="Merriweather"/>
              <a:cs typeface="Merriweather"/>
              <a:sym typeface="Merriweathe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74"/>
          <p:cNvSpPr txBox="1"/>
          <p:nvPr/>
        </p:nvSpPr>
        <p:spPr>
          <a:xfrm>
            <a:off x="4561175" y="435375"/>
            <a:ext cx="2997300" cy="72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500">
                <a:latin typeface="PT Sans Narrow"/>
                <a:ea typeface="PT Sans Narrow"/>
                <a:cs typeface="PT Sans Narrow"/>
                <a:sym typeface="PT Sans Narrow"/>
              </a:rPr>
              <a:t>Intended Agenda</a:t>
            </a:r>
            <a:endParaRPr sz="3500">
              <a:latin typeface="PT Sans Narrow"/>
              <a:ea typeface="PT Sans Narrow"/>
              <a:cs typeface="PT Sans Narrow"/>
              <a:sym typeface="PT Sans Narrow"/>
            </a:endParaRPr>
          </a:p>
        </p:txBody>
      </p:sp>
      <p:sp>
        <p:nvSpPr>
          <p:cNvPr id="494" name="Google Shape;494;p74"/>
          <p:cNvSpPr txBox="1"/>
          <p:nvPr/>
        </p:nvSpPr>
        <p:spPr>
          <a:xfrm>
            <a:off x="2823575" y="1281475"/>
            <a:ext cx="6472500" cy="2878200"/>
          </a:xfrm>
          <a:prstGeom prst="rect">
            <a:avLst/>
          </a:prstGeom>
          <a:noFill/>
          <a:ln>
            <a:noFill/>
          </a:ln>
        </p:spPr>
        <p:txBody>
          <a:bodyPr spcFirstLastPara="1" wrap="square" lIns="91425" tIns="91425" rIns="91425" bIns="91425" anchor="t" anchorCtr="0">
            <a:spAutoFit/>
          </a:bodyPr>
          <a:lstStyle/>
          <a:p>
            <a:pPr marL="457200" lvl="0" indent="-387350" algn="l" rtl="0">
              <a:spcBef>
                <a:spcPts val="0"/>
              </a:spcBef>
              <a:spcAft>
                <a:spcPts val="0"/>
              </a:spcAft>
              <a:buSzPts val="2500"/>
              <a:buFont typeface="PT Sans Narrow"/>
              <a:buChar char="●"/>
            </a:pPr>
            <a:r>
              <a:rPr lang="en" sz="2500" strike="sngStrike">
                <a:latin typeface="PT Sans Narrow"/>
                <a:ea typeface="PT Sans Narrow"/>
                <a:cs typeface="PT Sans Narrow"/>
                <a:sym typeface="PT Sans Narrow"/>
              </a:rPr>
              <a:t>Grounding</a:t>
            </a:r>
            <a:endParaRPr sz="2500" strike="sngStrike">
              <a:latin typeface="PT Sans Narrow"/>
              <a:ea typeface="PT Sans Narrow"/>
              <a:cs typeface="PT Sans Narrow"/>
              <a:sym typeface="PT Sans Narrow"/>
            </a:endParaRPr>
          </a:p>
          <a:p>
            <a:pPr marL="914400" lvl="1" indent="-387350" algn="l" rtl="0">
              <a:spcBef>
                <a:spcPts val="0"/>
              </a:spcBef>
              <a:spcAft>
                <a:spcPts val="0"/>
              </a:spcAft>
              <a:buSzPts val="2500"/>
              <a:buFont typeface="PT Sans Narrow"/>
              <a:buChar char="○"/>
            </a:pPr>
            <a:r>
              <a:rPr lang="en" sz="2500" strike="sngStrike">
                <a:latin typeface="PT Sans Narrow"/>
                <a:ea typeface="PT Sans Narrow"/>
                <a:cs typeface="PT Sans Narrow"/>
                <a:sym typeface="PT Sans Narrow"/>
              </a:rPr>
              <a:t>Expectations, Introductions, Definitions</a:t>
            </a:r>
            <a:endParaRPr sz="2500" strike="sngStrike">
              <a:latin typeface="PT Sans Narrow"/>
              <a:ea typeface="PT Sans Narrow"/>
              <a:cs typeface="PT Sans Narrow"/>
              <a:sym typeface="PT Sans Narrow"/>
            </a:endParaRPr>
          </a:p>
          <a:p>
            <a:pPr marL="457200" lvl="0" indent="-387350" algn="l" rtl="0">
              <a:spcBef>
                <a:spcPts val="0"/>
              </a:spcBef>
              <a:spcAft>
                <a:spcPts val="0"/>
              </a:spcAft>
              <a:buSzPts val="2500"/>
              <a:buFont typeface="PT Sans Narrow"/>
              <a:buChar char="●"/>
            </a:pPr>
            <a:r>
              <a:rPr lang="en" sz="2500" strike="sngStrike">
                <a:latin typeface="PT Sans Narrow"/>
                <a:ea typeface="PT Sans Narrow"/>
                <a:cs typeface="PT Sans Narrow"/>
                <a:sym typeface="PT Sans Narrow"/>
              </a:rPr>
              <a:t>Framework For Thinking About Picture Books &amp; SEL</a:t>
            </a:r>
            <a:endParaRPr sz="2500" strike="sngStrike">
              <a:latin typeface="PT Sans Narrow"/>
              <a:ea typeface="PT Sans Narrow"/>
              <a:cs typeface="PT Sans Narrow"/>
              <a:sym typeface="PT Sans Narrow"/>
            </a:endParaRPr>
          </a:p>
          <a:p>
            <a:pPr marL="457200" lvl="0" indent="-387350" algn="l" rtl="0">
              <a:spcBef>
                <a:spcPts val="0"/>
              </a:spcBef>
              <a:spcAft>
                <a:spcPts val="0"/>
              </a:spcAft>
              <a:buSzPts val="2500"/>
              <a:buFont typeface="PT Sans Narrow"/>
              <a:buChar char="●"/>
            </a:pPr>
            <a:r>
              <a:rPr lang="en" sz="2500" strike="sngStrike">
                <a:latin typeface="PT Sans Narrow"/>
                <a:ea typeface="PT Sans Narrow"/>
                <a:cs typeface="PT Sans Narrow"/>
                <a:sym typeface="PT Sans Narrow"/>
              </a:rPr>
              <a:t>Practice</a:t>
            </a:r>
            <a:endParaRPr sz="2500" strike="sngStrike">
              <a:latin typeface="PT Sans Narrow"/>
              <a:ea typeface="PT Sans Narrow"/>
              <a:cs typeface="PT Sans Narrow"/>
              <a:sym typeface="PT Sans Narrow"/>
            </a:endParaRPr>
          </a:p>
          <a:p>
            <a:pPr marL="457200" lvl="0" indent="-387350" algn="l" rtl="0">
              <a:spcBef>
                <a:spcPts val="0"/>
              </a:spcBef>
              <a:spcAft>
                <a:spcPts val="0"/>
              </a:spcAft>
              <a:buSzPts val="2500"/>
              <a:buFont typeface="PT Sans Narrow"/>
              <a:buChar char="●"/>
            </a:pPr>
            <a:r>
              <a:rPr lang="en" sz="2500" strike="sngStrike">
                <a:latin typeface="PT Sans Narrow"/>
                <a:ea typeface="PT Sans Narrow"/>
                <a:cs typeface="PT Sans Narrow"/>
                <a:sym typeface="PT Sans Narrow"/>
              </a:rPr>
              <a:t>Extending The Conversation</a:t>
            </a:r>
            <a:endParaRPr sz="2500" strike="sngStrike">
              <a:latin typeface="PT Sans Narrow"/>
              <a:ea typeface="PT Sans Narrow"/>
              <a:cs typeface="PT Sans Narrow"/>
              <a:sym typeface="PT Sans Narrow"/>
            </a:endParaRPr>
          </a:p>
          <a:p>
            <a:pPr marL="457200" lvl="0" indent="-387350" algn="l" rtl="0">
              <a:spcBef>
                <a:spcPts val="0"/>
              </a:spcBef>
              <a:spcAft>
                <a:spcPts val="0"/>
              </a:spcAft>
              <a:buSzPts val="2500"/>
              <a:buFont typeface="PT Sans Narrow"/>
              <a:buChar char="●"/>
            </a:pPr>
            <a:r>
              <a:rPr lang="en" sz="2500">
                <a:latin typeface="PT Sans Narrow"/>
                <a:ea typeface="PT Sans Narrow"/>
                <a:cs typeface="PT Sans Narrow"/>
                <a:sym typeface="PT Sans Narrow"/>
              </a:rPr>
              <a:t>Inspiration</a:t>
            </a:r>
            <a:endParaRPr sz="2500">
              <a:latin typeface="PT Sans Narrow"/>
              <a:ea typeface="PT Sans Narrow"/>
              <a:cs typeface="PT Sans Narrow"/>
              <a:sym typeface="PT Sans Narrow"/>
            </a:endParaRPr>
          </a:p>
          <a:p>
            <a:pPr marL="457200" lvl="0" indent="-387350" algn="l" rtl="0">
              <a:spcBef>
                <a:spcPts val="0"/>
              </a:spcBef>
              <a:spcAft>
                <a:spcPts val="0"/>
              </a:spcAft>
              <a:buSzPts val="2500"/>
              <a:buFont typeface="PT Sans Narrow"/>
              <a:buChar char="●"/>
            </a:pPr>
            <a:r>
              <a:rPr lang="en" sz="2500">
                <a:latin typeface="PT Sans Narrow"/>
                <a:ea typeface="PT Sans Narrow"/>
                <a:cs typeface="PT Sans Narrow"/>
                <a:sym typeface="PT Sans Narrow"/>
              </a:rPr>
              <a:t>Archiving Impact</a:t>
            </a:r>
            <a:endParaRPr sz="2500">
              <a:latin typeface="PT Sans Narrow"/>
              <a:ea typeface="PT Sans Narrow"/>
              <a:cs typeface="PT Sans Narrow"/>
              <a:sym typeface="PT Sans Narrow"/>
            </a:endParaRPr>
          </a:p>
        </p:txBody>
      </p:sp>
      <p:pic>
        <p:nvPicPr>
          <p:cNvPr id="495" name="Google Shape;495;p74"/>
          <p:cNvPicPr preferRelativeResize="0"/>
          <p:nvPr/>
        </p:nvPicPr>
        <p:blipFill>
          <a:blip r:embed="rId3">
            <a:alphaModFix/>
          </a:blip>
          <a:stretch>
            <a:fillRect/>
          </a:stretch>
        </p:blipFill>
        <p:spPr>
          <a:xfrm>
            <a:off x="180475" y="750000"/>
            <a:ext cx="2534500" cy="3941151"/>
          </a:xfrm>
          <a:prstGeom prst="rect">
            <a:avLst/>
          </a:prstGeom>
          <a:noFill/>
          <a:ln w="9525" cap="flat" cmpd="sng">
            <a:solidFill>
              <a:schemeClr val="dk2"/>
            </a:solidFill>
            <a:prstDash val="solid"/>
            <a:round/>
            <a:headEnd type="none" w="sm" len="sm"/>
            <a:tailEnd type="none" w="sm" len="sm"/>
          </a:ln>
        </p:spPr>
      </p:pic>
      <p:pic>
        <p:nvPicPr>
          <p:cNvPr id="496" name="Google Shape;496;p74"/>
          <p:cNvPicPr preferRelativeResize="0"/>
          <p:nvPr/>
        </p:nvPicPr>
        <p:blipFill>
          <a:blip r:embed="rId4">
            <a:alphaModFix/>
          </a:blip>
          <a:stretch>
            <a:fillRect/>
          </a:stretch>
        </p:blipFill>
        <p:spPr>
          <a:xfrm>
            <a:off x="5586925" y="3810100"/>
            <a:ext cx="3472676" cy="11546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501" name="Google Shape;501;p75"/>
          <p:cNvPicPr preferRelativeResize="0"/>
          <p:nvPr/>
        </p:nvPicPr>
        <p:blipFill>
          <a:blip r:embed="rId3">
            <a:alphaModFix/>
          </a:blip>
          <a:stretch>
            <a:fillRect/>
          </a:stretch>
        </p:blipFill>
        <p:spPr>
          <a:xfrm>
            <a:off x="152400" y="152400"/>
            <a:ext cx="8572745" cy="4838700"/>
          </a:xfrm>
          <a:prstGeom prst="rect">
            <a:avLst/>
          </a:prstGeom>
          <a:noFill/>
          <a:ln>
            <a:noFill/>
          </a:ln>
        </p:spPr>
      </p:pic>
      <p:pic>
        <p:nvPicPr>
          <p:cNvPr id="502" name="Google Shape;502;p75"/>
          <p:cNvPicPr preferRelativeResize="0"/>
          <p:nvPr/>
        </p:nvPicPr>
        <p:blipFill>
          <a:blip r:embed="rId4">
            <a:alphaModFix/>
          </a:blip>
          <a:stretch>
            <a:fillRect/>
          </a:stretch>
        </p:blipFill>
        <p:spPr>
          <a:xfrm>
            <a:off x="1408375" y="872275"/>
            <a:ext cx="1321624" cy="1762176"/>
          </a:xfrm>
          <a:prstGeom prst="rect">
            <a:avLst/>
          </a:prstGeom>
          <a:noFill/>
          <a:ln>
            <a:noFill/>
          </a:ln>
        </p:spPr>
      </p:pic>
      <p:pic>
        <p:nvPicPr>
          <p:cNvPr id="503" name="Google Shape;503;p75"/>
          <p:cNvPicPr preferRelativeResize="0"/>
          <p:nvPr/>
        </p:nvPicPr>
        <p:blipFill>
          <a:blip r:embed="rId5">
            <a:alphaModFix/>
          </a:blip>
          <a:stretch>
            <a:fillRect/>
          </a:stretch>
        </p:blipFill>
        <p:spPr>
          <a:xfrm>
            <a:off x="4572000" y="1669500"/>
            <a:ext cx="2958403" cy="2218798"/>
          </a:xfrm>
          <a:prstGeom prst="rect">
            <a:avLst/>
          </a:prstGeom>
          <a:noFill/>
          <a:ln>
            <a:noFill/>
          </a:ln>
        </p:spPr>
      </p:pic>
      <p:sp>
        <p:nvSpPr>
          <p:cNvPr id="504" name="Google Shape;504;p75"/>
          <p:cNvSpPr txBox="1"/>
          <p:nvPr/>
        </p:nvSpPr>
        <p:spPr>
          <a:xfrm>
            <a:off x="1251090" y="2852575"/>
            <a:ext cx="1636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PT Sans Narrow"/>
                <a:ea typeface="PT Sans Narrow"/>
                <a:cs typeface="PT Sans Narrow"/>
                <a:sym typeface="PT Sans Narrow"/>
              </a:rPr>
              <a:t>Books About Reading</a:t>
            </a:r>
            <a:endParaRPr>
              <a:latin typeface="PT Sans Narrow"/>
              <a:ea typeface="PT Sans Narrow"/>
              <a:cs typeface="PT Sans Narrow"/>
              <a:sym typeface="PT Sans Narrow"/>
            </a:endParaRPr>
          </a:p>
        </p:txBody>
      </p:sp>
      <p:sp>
        <p:nvSpPr>
          <p:cNvPr id="505" name="Google Shape;505;p75"/>
          <p:cNvSpPr txBox="1"/>
          <p:nvPr/>
        </p:nvSpPr>
        <p:spPr>
          <a:xfrm>
            <a:off x="5233090" y="4039600"/>
            <a:ext cx="1636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PT Sans Narrow"/>
                <a:ea typeface="PT Sans Narrow"/>
                <a:cs typeface="PT Sans Narrow"/>
                <a:sym typeface="PT Sans Narrow"/>
              </a:rPr>
              <a:t>History</a:t>
            </a:r>
            <a:endParaRPr>
              <a:latin typeface="PT Sans Narrow"/>
              <a:ea typeface="PT Sans Narrow"/>
              <a:cs typeface="PT Sans Narrow"/>
              <a:sym typeface="PT Sans Narrow"/>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0" name="Google Shape;510;p76"/>
          <p:cNvPicPr preferRelativeResize="0"/>
          <p:nvPr/>
        </p:nvPicPr>
        <p:blipFill>
          <a:blip r:embed="rId3">
            <a:alphaModFix/>
          </a:blip>
          <a:stretch>
            <a:fillRect/>
          </a:stretch>
        </p:blipFill>
        <p:spPr>
          <a:xfrm>
            <a:off x="152400" y="152400"/>
            <a:ext cx="8572745" cy="4838700"/>
          </a:xfrm>
          <a:prstGeom prst="rect">
            <a:avLst/>
          </a:prstGeom>
          <a:noFill/>
          <a:ln>
            <a:noFill/>
          </a:ln>
        </p:spPr>
      </p:pic>
      <p:pic>
        <p:nvPicPr>
          <p:cNvPr id="511" name="Google Shape;511;p76"/>
          <p:cNvPicPr preferRelativeResize="0"/>
          <p:nvPr/>
        </p:nvPicPr>
        <p:blipFill>
          <a:blip r:embed="rId4">
            <a:alphaModFix/>
          </a:blip>
          <a:stretch>
            <a:fillRect/>
          </a:stretch>
        </p:blipFill>
        <p:spPr>
          <a:xfrm>
            <a:off x="964175" y="1207151"/>
            <a:ext cx="2349563" cy="1762176"/>
          </a:xfrm>
          <a:prstGeom prst="rect">
            <a:avLst/>
          </a:prstGeom>
          <a:noFill/>
          <a:ln>
            <a:noFill/>
          </a:ln>
        </p:spPr>
      </p:pic>
      <p:pic>
        <p:nvPicPr>
          <p:cNvPr id="512" name="Google Shape;512;p76"/>
          <p:cNvPicPr preferRelativeResize="0"/>
          <p:nvPr/>
        </p:nvPicPr>
        <p:blipFill>
          <a:blip r:embed="rId5">
            <a:alphaModFix/>
          </a:blip>
          <a:stretch>
            <a:fillRect/>
          </a:stretch>
        </p:blipFill>
        <p:spPr>
          <a:xfrm>
            <a:off x="4368075" y="1512575"/>
            <a:ext cx="3183002" cy="2387251"/>
          </a:xfrm>
          <a:prstGeom prst="rect">
            <a:avLst/>
          </a:prstGeom>
          <a:noFill/>
          <a:ln>
            <a:noFill/>
          </a:ln>
        </p:spPr>
      </p:pic>
      <p:sp>
        <p:nvSpPr>
          <p:cNvPr id="513" name="Google Shape;513;p76"/>
          <p:cNvSpPr txBox="1"/>
          <p:nvPr/>
        </p:nvSpPr>
        <p:spPr>
          <a:xfrm>
            <a:off x="1251090" y="3089050"/>
            <a:ext cx="1636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PT Sans Narrow"/>
                <a:ea typeface="PT Sans Narrow"/>
                <a:cs typeface="PT Sans Narrow"/>
                <a:sym typeface="PT Sans Narrow"/>
              </a:rPr>
              <a:t>Religion</a:t>
            </a:r>
            <a:endParaRPr>
              <a:latin typeface="PT Sans Narrow"/>
              <a:ea typeface="PT Sans Narrow"/>
              <a:cs typeface="PT Sans Narrow"/>
              <a:sym typeface="PT Sans Narrow"/>
            </a:endParaRPr>
          </a:p>
        </p:txBody>
      </p:sp>
      <p:sp>
        <p:nvSpPr>
          <p:cNvPr id="514" name="Google Shape;514;p76"/>
          <p:cNvSpPr txBox="1"/>
          <p:nvPr/>
        </p:nvSpPr>
        <p:spPr>
          <a:xfrm>
            <a:off x="5141465" y="4010000"/>
            <a:ext cx="1636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PT Sans Narrow"/>
                <a:ea typeface="PT Sans Narrow"/>
                <a:cs typeface="PT Sans Narrow"/>
                <a:sym typeface="PT Sans Narrow"/>
              </a:rPr>
              <a:t>Covid</a:t>
            </a:r>
            <a:endParaRPr>
              <a:latin typeface="PT Sans Narrow"/>
              <a:ea typeface="PT Sans Narrow"/>
              <a:cs typeface="PT Sans Narrow"/>
              <a:sym typeface="PT Sans Narrow"/>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AA84F"/>
        </a:solidFill>
        <a:effectLst/>
      </p:bgPr>
    </p:bg>
    <p:spTree>
      <p:nvGrpSpPr>
        <p:cNvPr id="1" name="Shape 155"/>
        <p:cNvGrpSpPr/>
        <p:nvPr/>
      </p:nvGrpSpPr>
      <p:grpSpPr>
        <a:xfrm>
          <a:off x="0" y="0"/>
          <a:ext cx="0" cy="0"/>
          <a:chOff x="0" y="0"/>
          <a:chExt cx="0" cy="0"/>
        </a:xfrm>
      </p:grpSpPr>
      <p:sp>
        <p:nvSpPr>
          <p:cNvPr id="156" name="Google Shape;156;p32"/>
          <p:cNvSpPr txBox="1"/>
          <p:nvPr/>
        </p:nvSpPr>
        <p:spPr>
          <a:xfrm>
            <a:off x="3415025" y="923125"/>
            <a:ext cx="3122100" cy="985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5200">
                <a:solidFill>
                  <a:schemeClr val="lt1"/>
                </a:solidFill>
                <a:latin typeface="PT Sans Narrow"/>
                <a:ea typeface="PT Sans Narrow"/>
                <a:cs typeface="PT Sans Narrow"/>
                <a:sym typeface="PT Sans Narrow"/>
              </a:rPr>
              <a:t>Introduction</a:t>
            </a:r>
            <a:endParaRPr sz="5200">
              <a:solidFill>
                <a:schemeClr val="lt1"/>
              </a:solidFill>
              <a:latin typeface="PT Sans Narrow"/>
              <a:ea typeface="PT Sans Narrow"/>
              <a:cs typeface="PT Sans Narrow"/>
              <a:sym typeface="PT Sans Narrow"/>
            </a:endParaRPr>
          </a:p>
        </p:txBody>
      </p:sp>
      <p:pic>
        <p:nvPicPr>
          <p:cNvPr id="157" name="Google Shape;157;p32"/>
          <p:cNvPicPr preferRelativeResize="0"/>
          <p:nvPr/>
        </p:nvPicPr>
        <p:blipFill>
          <a:blip r:embed="rId3">
            <a:alphaModFix/>
          </a:blip>
          <a:stretch>
            <a:fillRect/>
          </a:stretch>
        </p:blipFill>
        <p:spPr>
          <a:xfrm>
            <a:off x="521625" y="134900"/>
            <a:ext cx="2226500" cy="2226500"/>
          </a:xfrm>
          <a:prstGeom prst="rect">
            <a:avLst/>
          </a:prstGeom>
          <a:noFill/>
          <a:ln>
            <a:noFill/>
          </a:ln>
        </p:spPr>
      </p:pic>
      <p:pic>
        <p:nvPicPr>
          <p:cNvPr id="158" name="Google Shape;158;p32"/>
          <p:cNvPicPr preferRelativeResize="0"/>
          <p:nvPr/>
        </p:nvPicPr>
        <p:blipFill>
          <a:blip r:embed="rId4">
            <a:alphaModFix/>
          </a:blip>
          <a:stretch>
            <a:fillRect/>
          </a:stretch>
        </p:blipFill>
        <p:spPr>
          <a:xfrm>
            <a:off x="6950300" y="134900"/>
            <a:ext cx="1672050" cy="2226501"/>
          </a:xfrm>
          <a:prstGeom prst="rect">
            <a:avLst/>
          </a:prstGeom>
          <a:noFill/>
          <a:ln>
            <a:noFill/>
          </a:ln>
        </p:spPr>
      </p:pic>
      <p:pic>
        <p:nvPicPr>
          <p:cNvPr id="159" name="Google Shape;159;p32"/>
          <p:cNvPicPr preferRelativeResize="0"/>
          <p:nvPr/>
        </p:nvPicPr>
        <p:blipFill>
          <a:blip r:embed="rId5">
            <a:alphaModFix/>
          </a:blip>
          <a:stretch>
            <a:fillRect/>
          </a:stretch>
        </p:blipFill>
        <p:spPr>
          <a:xfrm>
            <a:off x="521625" y="2759675"/>
            <a:ext cx="2893399" cy="2172875"/>
          </a:xfrm>
          <a:prstGeom prst="rect">
            <a:avLst/>
          </a:prstGeom>
          <a:noFill/>
          <a:ln>
            <a:noFill/>
          </a:ln>
        </p:spPr>
      </p:pic>
      <p:pic>
        <p:nvPicPr>
          <p:cNvPr id="160" name="Google Shape;160;p32"/>
          <p:cNvPicPr preferRelativeResize="0"/>
          <p:nvPr/>
        </p:nvPicPr>
        <p:blipFill>
          <a:blip r:embed="rId6">
            <a:alphaModFix/>
          </a:blip>
          <a:stretch>
            <a:fillRect/>
          </a:stretch>
        </p:blipFill>
        <p:spPr>
          <a:xfrm>
            <a:off x="4800475" y="2892300"/>
            <a:ext cx="3821875" cy="204025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pic>
        <p:nvPicPr>
          <p:cNvPr id="519" name="Google Shape;519;p77"/>
          <p:cNvPicPr preferRelativeResize="0"/>
          <p:nvPr/>
        </p:nvPicPr>
        <p:blipFill>
          <a:blip r:embed="rId3">
            <a:alphaModFix/>
          </a:blip>
          <a:stretch>
            <a:fillRect/>
          </a:stretch>
        </p:blipFill>
        <p:spPr>
          <a:xfrm>
            <a:off x="152400" y="152400"/>
            <a:ext cx="8572745" cy="4838700"/>
          </a:xfrm>
          <a:prstGeom prst="rect">
            <a:avLst/>
          </a:prstGeom>
          <a:noFill/>
          <a:ln>
            <a:noFill/>
          </a:ln>
        </p:spPr>
      </p:pic>
      <p:pic>
        <p:nvPicPr>
          <p:cNvPr id="520" name="Google Shape;520;p77"/>
          <p:cNvPicPr preferRelativeResize="0"/>
          <p:nvPr/>
        </p:nvPicPr>
        <p:blipFill>
          <a:blip r:embed="rId4">
            <a:alphaModFix/>
          </a:blip>
          <a:stretch>
            <a:fillRect/>
          </a:stretch>
        </p:blipFill>
        <p:spPr>
          <a:xfrm>
            <a:off x="4487300" y="1599150"/>
            <a:ext cx="3083725" cy="2312801"/>
          </a:xfrm>
          <a:prstGeom prst="rect">
            <a:avLst/>
          </a:prstGeom>
          <a:noFill/>
          <a:ln>
            <a:noFill/>
          </a:ln>
        </p:spPr>
      </p:pic>
      <p:pic>
        <p:nvPicPr>
          <p:cNvPr id="521" name="Google Shape;521;p77"/>
          <p:cNvPicPr preferRelativeResize="0"/>
          <p:nvPr/>
        </p:nvPicPr>
        <p:blipFill>
          <a:blip r:embed="rId5">
            <a:alphaModFix/>
          </a:blip>
          <a:stretch>
            <a:fillRect/>
          </a:stretch>
        </p:blipFill>
        <p:spPr>
          <a:xfrm>
            <a:off x="1071400" y="1165201"/>
            <a:ext cx="2037873" cy="1528401"/>
          </a:xfrm>
          <a:prstGeom prst="rect">
            <a:avLst/>
          </a:prstGeom>
          <a:noFill/>
          <a:ln>
            <a:noFill/>
          </a:ln>
        </p:spPr>
      </p:pic>
      <p:sp>
        <p:nvSpPr>
          <p:cNvPr id="522" name="Google Shape;522;p77"/>
          <p:cNvSpPr txBox="1"/>
          <p:nvPr/>
        </p:nvSpPr>
        <p:spPr>
          <a:xfrm>
            <a:off x="1272228" y="2793450"/>
            <a:ext cx="1636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PT Sans Narrow"/>
                <a:ea typeface="PT Sans Narrow"/>
                <a:cs typeface="PT Sans Narrow"/>
                <a:sym typeface="PT Sans Narrow"/>
              </a:rPr>
              <a:t>Students</a:t>
            </a:r>
            <a:endParaRPr>
              <a:latin typeface="PT Sans Narrow"/>
              <a:ea typeface="PT Sans Narrow"/>
              <a:cs typeface="PT Sans Narrow"/>
              <a:sym typeface="PT Sans Narrow"/>
            </a:endParaRPr>
          </a:p>
        </p:txBody>
      </p:sp>
      <p:sp>
        <p:nvSpPr>
          <p:cNvPr id="523" name="Google Shape;523;p77"/>
          <p:cNvSpPr txBox="1"/>
          <p:nvPr/>
        </p:nvSpPr>
        <p:spPr>
          <a:xfrm>
            <a:off x="5211065" y="4010025"/>
            <a:ext cx="1636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PT Sans Narrow"/>
                <a:ea typeface="PT Sans Narrow"/>
                <a:cs typeface="PT Sans Narrow"/>
                <a:sym typeface="PT Sans Narrow"/>
              </a:rPr>
              <a:t>Grief</a:t>
            </a:r>
            <a:endParaRPr>
              <a:latin typeface="PT Sans Narrow"/>
              <a:ea typeface="PT Sans Narrow"/>
              <a:cs typeface="PT Sans Narrow"/>
              <a:sym typeface="PT Sans Narrow"/>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Google Shape;528;p78"/>
          <p:cNvPicPr preferRelativeResize="0"/>
          <p:nvPr/>
        </p:nvPicPr>
        <p:blipFill>
          <a:blip r:embed="rId3">
            <a:alphaModFix/>
          </a:blip>
          <a:stretch>
            <a:fillRect/>
          </a:stretch>
        </p:blipFill>
        <p:spPr>
          <a:xfrm>
            <a:off x="152400" y="152400"/>
            <a:ext cx="8572745" cy="4838700"/>
          </a:xfrm>
          <a:prstGeom prst="rect">
            <a:avLst/>
          </a:prstGeom>
          <a:noFill/>
          <a:ln>
            <a:noFill/>
          </a:ln>
        </p:spPr>
      </p:pic>
      <p:pic>
        <p:nvPicPr>
          <p:cNvPr id="529" name="Google Shape;529;p78"/>
          <p:cNvPicPr preferRelativeResize="0"/>
          <p:nvPr/>
        </p:nvPicPr>
        <p:blipFill>
          <a:blip r:embed="rId4">
            <a:alphaModFix/>
          </a:blip>
          <a:stretch>
            <a:fillRect/>
          </a:stretch>
        </p:blipFill>
        <p:spPr>
          <a:xfrm>
            <a:off x="1362400" y="841650"/>
            <a:ext cx="1643274" cy="2191027"/>
          </a:xfrm>
          <a:prstGeom prst="rect">
            <a:avLst/>
          </a:prstGeom>
          <a:noFill/>
          <a:ln>
            <a:noFill/>
          </a:ln>
        </p:spPr>
      </p:pic>
      <p:pic>
        <p:nvPicPr>
          <p:cNvPr id="530" name="Google Shape;530;p78"/>
          <p:cNvPicPr preferRelativeResize="0"/>
          <p:nvPr/>
        </p:nvPicPr>
        <p:blipFill>
          <a:blip r:embed="rId5">
            <a:alphaModFix/>
          </a:blip>
          <a:stretch>
            <a:fillRect/>
          </a:stretch>
        </p:blipFill>
        <p:spPr>
          <a:xfrm>
            <a:off x="4572000" y="1661775"/>
            <a:ext cx="3005798" cy="2254349"/>
          </a:xfrm>
          <a:prstGeom prst="rect">
            <a:avLst/>
          </a:prstGeom>
          <a:noFill/>
          <a:ln>
            <a:noFill/>
          </a:ln>
        </p:spPr>
      </p:pic>
      <p:sp>
        <p:nvSpPr>
          <p:cNvPr id="531" name="Google Shape;531;p78"/>
          <p:cNvSpPr/>
          <p:nvPr/>
        </p:nvSpPr>
        <p:spPr>
          <a:xfrm>
            <a:off x="428625" y="3990650"/>
            <a:ext cx="2172600" cy="857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Oswald"/>
                <a:ea typeface="Oswald"/>
                <a:cs typeface="Oswald"/>
                <a:sym typeface="Oswald"/>
              </a:rPr>
              <a:t>Zooming In</a:t>
            </a:r>
            <a:endParaRPr sz="3000">
              <a:latin typeface="Oswald"/>
              <a:ea typeface="Oswald"/>
              <a:cs typeface="Oswald"/>
              <a:sym typeface="Oswa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536" name="Google Shape;536;p79"/>
          <p:cNvPicPr preferRelativeResize="0"/>
          <p:nvPr/>
        </p:nvPicPr>
        <p:blipFill>
          <a:blip r:embed="rId3">
            <a:alphaModFix/>
          </a:blip>
          <a:stretch>
            <a:fillRect/>
          </a:stretch>
        </p:blipFill>
        <p:spPr>
          <a:xfrm>
            <a:off x="152400" y="152400"/>
            <a:ext cx="8572745" cy="4838700"/>
          </a:xfrm>
          <a:prstGeom prst="rect">
            <a:avLst/>
          </a:prstGeom>
          <a:noFill/>
          <a:ln>
            <a:noFill/>
          </a:ln>
        </p:spPr>
      </p:pic>
      <p:pic>
        <p:nvPicPr>
          <p:cNvPr id="537" name="Google Shape;537;p79"/>
          <p:cNvPicPr preferRelativeResize="0"/>
          <p:nvPr/>
        </p:nvPicPr>
        <p:blipFill>
          <a:blip r:embed="rId4">
            <a:alphaModFix/>
          </a:blip>
          <a:stretch>
            <a:fillRect/>
          </a:stretch>
        </p:blipFill>
        <p:spPr>
          <a:xfrm>
            <a:off x="1347100" y="734425"/>
            <a:ext cx="1677727" cy="2236974"/>
          </a:xfrm>
          <a:prstGeom prst="rect">
            <a:avLst/>
          </a:prstGeom>
          <a:noFill/>
          <a:ln>
            <a:noFill/>
          </a:ln>
        </p:spPr>
      </p:pic>
      <p:pic>
        <p:nvPicPr>
          <p:cNvPr id="538" name="Google Shape;538;p79"/>
          <p:cNvPicPr preferRelativeResize="0"/>
          <p:nvPr/>
        </p:nvPicPr>
        <p:blipFill>
          <a:blip r:embed="rId5">
            <a:alphaModFix/>
          </a:blip>
          <a:stretch>
            <a:fillRect/>
          </a:stretch>
        </p:blipFill>
        <p:spPr>
          <a:xfrm>
            <a:off x="4472725" y="1577625"/>
            <a:ext cx="3080924" cy="2310701"/>
          </a:xfrm>
          <a:prstGeom prst="rect">
            <a:avLst/>
          </a:prstGeom>
          <a:noFill/>
          <a:ln>
            <a:noFill/>
          </a:ln>
        </p:spPr>
      </p:pic>
      <p:sp>
        <p:nvSpPr>
          <p:cNvPr id="539" name="Google Shape;539;p79"/>
          <p:cNvSpPr txBox="1"/>
          <p:nvPr/>
        </p:nvSpPr>
        <p:spPr>
          <a:xfrm>
            <a:off x="1367865" y="3074275"/>
            <a:ext cx="1636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PT Sans Narrow"/>
                <a:ea typeface="PT Sans Narrow"/>
                <a:cs typeface="PT Sans Narrow"/>
                <a:sym typeface="PT Sans Narrow"/>
              </a:rPr>
              <a:t>Questioning</a:t>
            </a:r>
            <a:endParaRPr>
              <a:latin typeface="PT Sans Narrow"/>
              <a:ea typeface="PT Sans Narrow"/>
              <a:cs typeface="PT Sans Narrow"/>
              <a:sym typeface="PT Sans Narrow"/>
            </a:endParaRPr>
          </a:p>
        </p:txBody>
      </p:sp>
      <p:sp>
        <p:nvSpPr>
          <p:cNvPr id="540" name="Google Shape;540;p79"/>
          <p:cNvSpPr txBox="1"/>
          <p:nvPr/>
        </p:nvSpPr>
        <p:spPr>
          <a:xfrm>
            <a:off x="5195078" y="3995250"/>
            <a:ext cx="1636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PT Sans Narrow"/>
                <a:ea typeface="PT Sans Narrow"/>
                <a:cs typeface="PT Sans Narrow"/>
                <a:sym typeface="PT Sans Narrow"/>
              </a:rPr>
              <a:t>Perspective Taking</a:t>
            </a:r>
            <a:endParaRPr>
              <a:latin typeface="PT Sans Narrow"/>
              <a:ea typeface="PT Sans Narrow"/>
              <a:cs typeface="PT Sans Narrow"/>
              <a:sym typeface="PT Sans Narrow"/>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545" name="Google Shape;545;p80"/>
          <p:cNvPicPr preferRelativeResize="0"/>
          <p:nvPr/>
        </p:nvPicPr>
        <p:blipFill>
          <a:blip r:embed="rId3">
            <a:alphaModFix/>
          </a:blip>
          <a:stretch>
            <a:fillRect/>
          </a:stretch>
        </p:blipFill>
        <p:spPr>
          <a:xfrm>
            <a:off x="152400" y="152400"/>
            <a:ext cx="8572745" cy="4838700"/>
          </a:xfrm>
          <a:prstGeom prst="rect">
            <a:avLst/>
          </a:prstGeom>
          <a:noFill/>
          <a:ln>
            <a:noFill/>
          </a:ln>
        </p:spPr>
      </p:pic>
      <p:pic>
        <p:nvPicPr>
          <p:cNvPr id="546" name="Google Shape;546;p80"/>
          <p:cNvPicPr preferRelativeResize="0"/>
          <p:nvPr/>
        </p:nvPicPr>
        <p:blipFill>
          <a:blip r:embed="rId4">
            <a:alphaModFix/>
          </a:blip>
          <a:stretch>
            <a:fillRect/>
          </a:stretch>
        </p:blipFill>
        <p:spPr>
          <a:xfrm rot="-5400000">
            <a:off x="1363725" y="843126"/>
            <a:ext cx="1616924" cy="2153124"/>
          </a:xfrm>
          <a:prstGeom prst="rect">
            <a:avLst/>
          </a:prstGeom>
          <a:noFill/>
          <a:ln>
            <a:noFill/>
          </a:ln>
        </p:spPr>
      </p:pic>
      <p:pic>
        <p:nvPicPr>
          <p:cNvPr id="547" name="Google Shape;547;p80"/>
          <p:cNvPicPr preferRelativeResize="0"/>
          <p:nvPr/>
        </p:nvPicPr>
        <p:blipFill>
          <a:blip r:embed="rId5">
            <a:alphaModFix/>
          </a:blip>
          <a:stretch>
            <a:fillRect/>
          </a:stretch>
        </p:blipFill>
        <p:spPr>
          <a:xfrm rot="10800000">
            <a:off x="4702199" y="1744176"/>
            <a:ext cx="2502100" cy="1879000"/>
          </a:xfrm>
          <a:prstGeom prst="rect">
            <a:avLst/>
          </a:prstGeom>
          <a:noFill/>
          <a:ln>
            <a:noFill/>
          </a:ln>
        </p:spPr>
      </p:pic>
      <p:sp>
        <p:nvSpPr>
          <p:cNvPr id="548" name="Google Shape;548;p80"/>
          <p:cNvSpPr txBox="1"/>
          <p:nvPr/>
        </p:nvSpPr>
        <p:spPr>
          <a:xfrm>
            <a:off x="1354078" y="2941250"/>
            <a:ext cx="1636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PT Sans Narrow"/>
                <a:ea typeface="PT Sans Narrow"/>
                <a:cs typeface="PT Sans Narrow"/>
                <a:sym typeface="PT Sans Narrow"/>
              </a:rPr>
              <a:t>Construct Of Race</a:t>
            </a:r>
            <a:endParaRPr>
              <a:latin typeface="PT Sans Narrow"/>
              <a:ea typeface="PT Sans Narrow"/>
              <a:cs typeface="PT Sans Narrow"/>
              <a:sym typeface="PT Sans Narrow"/>
            </a:endParaRPr>
          </a:p>
        </p:txBody>
      </p:sp>
      <p:sp>
        <p:nvSpPr>
          <p:cNvPr id="549" name="Google Shape;549;p80"/>
          <p:cNvSpPr txBox="1"/>
          <p:nvPr/>
        </p:nvSpPr>
        <p:spPr>
          <a:xfrm>
            <a:off x="5135153" y="3773550"/>
            <a:ext cx="1636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PT Sans Narrow"/>
                <a:ea typeface="PT Sans Narrow"/>
                <a:cs typeface="PT Sans Narrow"/>
                <a:sym typeface="PT Sans Narrow"/>
              </a:rPr>
              <a:t>Autism</a:t>
            </a:r>
            <a:endParaRPr>
              <a:latin typeface="PT Sans Narrow"/>
              <a:ea typeface="PT Sans Narrow"/>
              <a:cs typeface="PT Sans Narrow"/>
              <a:sym typeface="PT Sans Narrow"/>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pic>
        <p:nvPicPr>
          <p:cNvPr id="554" name="Google Shape;554;p81"/>
          <p:cNvPicPr preferRelativeResize="0"/>
          <p:nvPr/>
        </p:nvPicPr>
        <p:blipFill>
          <a:blip r:embed="rId3">
            <a:alphaModFix/>
          </a:blip>
          <a:stretch>
            <a:fillRect/>
          </a:stretch>
        </p:blipFill>
        <p:spPr>
          <a:xfrm>
            <a:off x="152400" y="152400"/>
            <a:ext cx="8572745" cy="4838700"/>
          </a:xfrm>
          <a:prstGeom prst="rect">
            <a:avLst/>
          </a:prstGeom>
          <a:noFill/>
          <a:ln>
            <a:noFill/>
          </a:ln>
        </p:spPr>
      </p:pic>
      <p:pic>
        <p:nvPicPr>
          <p:cNvPr id="555" name="Google Shape;555;p81"/>
          <p:cNvPicPr preferRelativeResize="0"/>
          <p:nvPr/>
        </p:nvPicPr>
        <p:blipFill>
          <a:blip r:embed="rId4">
            <a:alphaModFix/>
          </a:blip>
          <a:stretch>
            <a:fillRect/>
          </a:stretch>
        </p:blipFill>
        <p:spPr>
          <a:xfrm>
            <a:off x="4782799" y="1633575"/>
            <a:ext cx="2764027" cy="2073024"/>
          </a:xfrm>
          <a:prstGeom prst="rect">
            <a:avLst/>
          </a:prstGeom>
          <a:noFill/>
          <a:ln>
            <a:noFill/>
          </a:ln>
        </p:spPr>
      </p:pic>
      <p:pic>
        <p:nvPicPr>
          <p:cNvPr id="556" name="Google Shape;556;p81"/>
          <p:cNvPicPr preferRelativeResize="0"/>
          <p:nvPr/>
        </p:nvPicPr>
        <p:blipFill>
          <a:blip r:embed="rId5">
            <a:alphaModFix/>
          </a:blip>
          <a:stretch>
            <a:fillRect/>
          </a:stretch>
        </p:blipFill>
        <p:spPr>
          <a:xfrm>
            <a:off x="1192263" y="1060638"/>
            <a:ext cx="2009775" cy="2009775"/>
          </a:xfrm>
          <a:prstGeom prst="rect">
            <a:avLst/>
          </a:prstGeom>
          <a:noFill/>
          <a:ln>
            <a:noFill/>
          </a:ln>
        </p:spPr>
      </p:pic>
      <p:sp>
        <p:nvSpPr>
          <p:cNvPr id="557" name="Google Shape;557;p81"/>
          <p:cNvSpPr txBox="1"/>
          <p:nvPr/>
        </p:nvSpPr>
        <p:spPr>
          <a:xfrm>
            <a:off x="1379065" y="3070425"/>
            <a:ext cx="1636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PT Sans Narrow"/>
                <a:ea typeface="PT Sans Narrow"/>
                <a:cs typeface="PT Sans Narrow"/>
                <a:sym typeface="PT Sans Narrow"/>
              </a:rPr>
              <a:t>Rest</a:t>
            </a:r>
            <a:endParaRPr>
              <a:latin typeface="PT Sans Narrow"/>
              <a:ea typeface="PT Sans Narrow"/>
              <a:cs typeface="PT Sans Narrow"/>
              <a:sym typeface="PT Sans Narrow"/>
            </a:endParaRPr>
          </a:p>
        </p:txBody>
      </p:sp>
      <p:sp>
        <p:nvSpPr>
          <p:cNvPr id="558" name="Google Shape;558;p81"/>
          <p:cNvSpPr txBox="1"/>
          <p:nvPr/>
        </p:nvSpPr>
        <p:spPr>
          <a:xfrm>
            <a:off x="5346715" y="3862225"/>
            <a:ext cx="1636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PT Sans Narrow"/>
                <a:ea typeface="PT Sans Narrow"/>
                <a:cs typeface="PT Sans Narrow"/>
                <a:sym typeface="PT Sans Narrow"/>
              </a:rPr>
              <a:t>Wonder</a:t>
            </a:r>
            <a:endParaRPr>
              <a:latin typeface="PT Sans Narrow"/>
              <a:ea typeface="PT Sans Narrow"/>
              <a:cs typeface="PT Sans Narrow"/>
              <a:sym typeface="PT Sans Narrow"/>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Google Shape;563;p82"/>
          <p:cNvPicPr preferRelativeResize="0"/>
          <p:nvPr/>
        </p:nvPicPr>
        <p:blipFill>
          <a:blip r:embed="rId3">
            <a:alphaModFix/>
          </a:blip>
          <a:stretch>
            <a:fillRect/>
          </a:stretch>
        </p:blipFill>
        <p:spPr>
          <a:xfrm>
            <a:off x="152400" y="152400"/>
            <a:ext cx="8572745" cy="4838700"/>
          </a:xfrm>
          <a:prstGeom prst="rect">
            <a:avLst/>
          </a:prstGeom>
          <a:noFill/>
          <a:ln>
            <a:noFill/>
          </a:ln>
        </p:spPr>
      </p:pic>
      <p:pic>
        <p:nvPicPr>
          <p:cNvPr id="564" name="Google Shape;564;p82"/>
          <p:cNvPicPr preferRelativeResize="0"/>
          <p:nvPr/>
        </p:nvPicPr>
        <p:blipFill>
          <a:blip r:embed="rId4">
            <a:alphaModFix/>
          </a:blip>
          <a:stretch>
            <a:fillRect/>
          </a:stretch>
        </p:blipFill>
        <p:spPr>
          <a:xfrm>
            <a:off x="4731499" y="1332550"/>
            <a:ext cx="2492751" cy="2894825"/>
          </a:xfrm>
          <a:prstGeom prst="rect">
            <a:avLst/>
          </a:prstGeom>
          <a:noFill/>
          <a:ln>
            <a:noFill/>
          </a:ln>
        </p:spPr>
      </p:pic>
      <p:pic>
        <p:nvPicPr>
          <p:cNvPr id="565" name="Google Shape;565;p82"/>
          <p:cNvPicPr preferRelativeResize="0"/>
          <p:nvPr/>
        </p:nvPicPr>
        <p:blipFill>
          <a:blip r:embed="rId5">
            <a:alphaModFix/>
          </a:blip>
          <a:stretch>
            <a:fillRect/>
          </a:stretch>
        </p:blipFill>
        <p:spPr>
          <a:xfrm>
            <a:off x="1044151" y="1117350"/>
            <a:ext cx="2296299" cy="1578376"/>
          </a:xfrm>
          <a:prstGeom prst="rect">
            <a:avLst/>
          </a:prstGeom>
          <a:noFill/>
          <a:ln>
            <a:noFill/>
          </a:ln>
        </p:spPr>
      </p:pic>
      <p:sp>
        <p:nvSpPr>
          <p:cNvPr id="566" name="Google Shape;566;p82"/>
          <p:cNvSpPr txBox="1"/>
          <p:nvPr/>
        </p:nvSpPr>
        <p:spPr>
          <a:xfrm>
            <a:off x="1354078" y="2941250"/>
            <a:ext cx="1636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PT Sans Narrow"/>
                <a:ea typeface="PT Sans Narrow"/>
                <a:cs typeface="PT Sans Narrow"/>
                <a:sym typeface="PT Sans Narrow"/>
              </a:rPr>
              <a:t>Immigration</a:t>
            </a:r>
            <a:endParaRPr>
              <a:latin typeface="PT Sans Narrow"/>
              <a:ea typeface="PT Sans Narrow"/>
              <a:cs typeface="PT Sans Narrow"/>
              <a:sym typeface="PT Sans Narrow"/>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83"/>
          <p:cNvSpPr txBox="1"/>
          <p:nvPr/>
        </p:nvSpPr>
        <p:spPr>
          <a:xfrm>
            <a:off x="4561175" y="435375"/>
            <a:ext cx="2997300" cy="72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500">
                <a:latin typeface="PT Sans Narrow"/>
                <a:ea typeface="PT Sans Narrow"/>
                <a:cs typeface="PT Sans Narrow"/>
                <a:sym typeface="PT Sans Narrow"/>
              </a:rPr>
              <a:t>Intended Agenda</a:t>
            </a:r>
            <a:endParaRPr sz="3500">
              <a:latin typeface="PT Sans Narrow"/>
              <a:ea typeface="PT Sans Narrow"/>
              <a:cs typeface="PT Sans Narrow"/>
              <a:sym typeface="PT Sans Narrow"/>
            </a:endParaRPr>
          </a:p>
        </p:txBody>
      </p:sp>
      <p:sp>
        <p:nvSpPr>
          <p:cNvPr id="572" name="Google Shape;572;p83"/>
          <p:cNvSpPr txBox="1"/>
          <p:nvPr/>
        </p:nvSpPr>
        <p:spPr>
          <a:xfrm>
            <a:off x="2823575" y="1281475"/>
            <a:ext cx="6472500" cy="2878200"/>
          </a:xfrm>
          <a:prstGeom prst="rect">
            <a:avLst/>
          </a:prstGeom>
          <a:noFill/>
          <a:ln>
            <a:noFill/>
          </a:ln>
        </p:spPr>
        <p:txBody>
          <a:bodyPr spcFirstLastPara="1" wrap="square" lIns="91425" tIns="91425" rIns="91425" bIns="91425" anchor="t" anchorCtr="0">
            <a:spAutoFit/>
          </a:bodyPr>
          <a:lstStyle/>
          <a:p>
            <a:pPr marL="457200" lvl="0" indent="-387350" algn="l" rtl="0">
              <a:spcBef>
                <a:spcPts val="0"/>
              </a:spcBef>
              <a:spcAft>
                <a:spcPts val="0"/>
              </a:spcAft>
              <a:buSzPts val="2500"/>
              <a:buFont typeface="PT Sans Narrow"/>
              <a:buChar char="●"/>
            </a:pPr>
            <a:r>
              <a:rPr lang="en" sz="2500" strike="sngStrike">
                <a:latin typeface="PT Sans Narrow"/>
                <a:ea typeface="PT Sans Narrow"/>
                <a:cs typeface="PT Sans Narrow"/>
                <a:sym typeface="PT Sans Narrow"/>
              </a:rPr>
              <a:t>Grounding</a:t>
            </a:r>
            <a:endParaRPr sz="2500" strike="sngStrike">
              <a:latin typeface="PT Sans Narrow"/>
              <a:ea typeface="PT Sans Narrow"/>
              <a:cs typeface="PT Sans Narrow"/>
              <a:sym typeface="PT Sans Narrow"/>
            </a:endParaRPr>
          </a:p>
          <a:p>
            <a:pPr marL="914400" lvl="1" indent="-387350" algn="l" rtl="0">
              <a:spcBef>
                <a:spcPts val="0"/>
              </a:spcBef>
              <a:spcAft>
                <a:spcPts val="0"/>
              </a:spcAft>
              <a:buSzPts val="2500"/>
              <a:buFont typeface="PT Sans Narrow"/>
              <a:buChar char="○"/>
            </a:pPr>
            <a:r>
              <a:rPr lang="en" sz="2500" strike="sngStrike">
                <a:latin typeface="PT Sans Narrow"/>
                <a:ea typeface="PT Sans Narrow"/>
                <a:cs typeface="PT Sans Narrow"/>
                <a:sym typeface="PT Sans Narrow"/>
              </a:rPr>
              <a:t>Expectations, Introductions, Definitions</a:t>
            </a:r>
            <a:endParaRPr sz="2500" strike="sngStrike">
              <a:latin typeface="PT Sans Narrow"/>
              <a:ea typeface="PT Sans Narrow"/>
              <a:cs typeface="PT Sans Narrow"/>
              <a:sym typeface="PT Sans Narrow"/>
            </a:endParaRPr>
          </a:p>
          <a:p>
            <a:pPr marL="457200" lvl="0" indent="-387350" algn="l" rtl="0">
              <a:spcBef>
                <a:spcPts val="0"/>
              </a:spcBef>
              <a:spcAft>
                <a:spcPts val="0"/>
              </a:spcAft>
              <a:buSzPts val="2500"/>
              <a:buFont typeface="PT Sans Narrow"/>
              <a:buChar char="●"/>
            </a:pPr>
            <a:r>
              <a:rPr lang="en" sz="2500" strike="sngStrike">
                <a:latin typeface="PT Sans Narrow"/>
                <a:ea typeface="PT Sans Narrow"/>
                <a:cs typeface="PT Sans Narrow"/>
                <a:sym typeface="PT Sans Narrow"/>
              </a:rPr>
              <a:t>Framework For Thinking About Picture Books &amp; SEL</a:t>
            </a:r>
            <a:endParaRPr sz="2500" strike="sngStrike">
              <a:latin typeface="PT Sans Narrow"/>
              <a:ea typeface="PT Sans Narrow"/>
              <a:cs typeface="PT Sans Narrow"/>
              <a:sym typeface="PT Sans Narrow"/>
            </a:endParaRPr>
          </a:p>
          <a:p>
            <a:pPr marL="457200" lvl="0" indent="-387350" algn="l" rtl="0">
              <a:spcBef>
                <a:spcPts val="0"/>
              </a:spcBef>
              <a:spcAft>
                <a:spcPts val="0"/>
              </a:spcAft>
              <a:buSzPts val="2500"/>
              <a:buFont typeface="PT Sans Narrow"/>
              <a:buChar char="●"/>
            </a:pPr>
            <a:r>
              <a:rPr lang="en" sz="2500" strike="sngStrike">
                <a:latin typeface="PT Sans Narrow"/>
                <a:ea typeface="PT Sans Narrow"/>
                <a:cs typeface="PT Sans Narrow"/>
                <a:sym typeface="PT Sans Narrow"/>
              </a:rPr>
              <a:t>Practice</a:t>
            </a:r>
            <a:endParaRPr sz="2500" strike="sngStrike">
              <a:latin typeface="PT Sans Narrow"/>
              <a:ea typeface="PT Sans Narrow"/>
              <a:cs typeface="PT Sans Narrow"/>
              <a:sym typeface="PT Sans Narrow"/>
            </a:endParaRPr>
          </a:p>
          <a:p>
            <a:pPr marL="457200" lvl="0" indent="-387350" algn="l" rtl="0">
              <a:spcBef>
                <a:spcPts val="0"/>
              </a:spcBef>
              <a:spcAft>
                <a:spcPts val="0"/>
              </a:spcAft>
              <a:buSzPts val="2500"/>
              <a:buFont typeface="PT Sans Narrow"/>
              <a:buChar char="●"/>
            </a:pPr>
            <a:r>
              <a:rPr lang="en" sz="2500" strike="sngStrike">
                <a:latin typeface="PT Sans Narrow"/>
                <a:ea typeface="PT Sans Narrow"/>
                <a:cs typeface="PT Sans Narrow"/>
                <a:sym typeface="PT Sans Narrow"/>
              </a:rPr>
              <a:t>Extending The Conversation</a:t>
            </a:r>
            <a:endParaRPr sz="2500" strike="sngStrike">
              <a:latin typeface="PT Sans Narrow"/>
              <a:ea typeface="PT Sans Narrow"/>
              <a:cs typeface="PT Sans Narrow"/>
              <a:sym typeface="PT Sans Narrow"/>
            </a:endParaRPr>
          </a:p>
          <a:p>
            <a:pPr marL="457200" lvl="0" indent="-387350" algn="l" rtl="0">
              <a:spcBef>
                <a:spcPts val="0"/>
              </a:spcBef>
              <a:spcAft>
                <a:spcPts val="0"/>
              </a:spcAft>
              <a:buSzPts val="2500"/>
              <a:buFont typeface="PT Sans Narrow"/>
              <a:buChar char="●"/>
            </a:pPr>
            <a:r>
              <a:rPr lang="en" sz="2500" strike="sngStrike">
                <a:latin typeface="PT Sans Narrow"/>
                <a:ea typeface="PT Sans Narrow"/>
                <a:cs typeface="PT Sans Narrow"/>
                <a:sym typeface="PT Sans Narrow"/>
              </a:rPr>
              <a:t>Inspiration</a:t>
            </a:r>
            <a:endParaRPr sz="2500" strike="sngStrike">
              <a:latin typeface="PT Sans Narrow"/>
              <a:ea typeface="PT Sans Narrow"/>
              <a:cs typeface="PT Sans Narrow"/>
              <a:sym typeface="PT Sans Narrow"/>
            </a:endParaRPr>
          </a:p>
          <a:p>
            <a:pPr marL="457200" lvl="0" indent="-387350" algn="l" rtl="0">
              <a:spcBef>
                <a:spcPts val="0"/>
              </a:spcBef>
              <a:spcAft>
                <a:spcPts val="0"/>
              </a:spcAft>
              <a:buSzPts val="2500"/>
              <a:buFont typeface="PT Sans Narrow"/>
              <a:buChar char="●"/>
            </a:pPr>
            <a:r>
              <a:rPr lang="en" sz="2500">
                <a:latin typeface="PT Sans Narrow"/>
                <a:ea typeface="PT Sans Narrow"/>
                <a:cs typeface="PT Sans Narrow"/>
                <a:sym typeface="PT Sans Narrow"/>
              </a:rPr>
              <a:t>Archiving Impact</a:t>
            </a:r>
            <a:endParaRPr sz="2500">
              <a:latin typeface="PT Sans Narrow"/>
              <a:ea typeface="PT Sans Narrow"/>
              <a:cs typeface="PT Sans Narrow"/>
              <a:sym typeface="PT Sans Narrow"/>
            </a:endParaRPr>
          </a:p>
        </p:txBody>
      </p:sp>
      <p:pic>
        <p:nvPicPr>
          <p:cNvPr id="573" name="Google Shape;573;p83"/>
          <p:cNvPicPr preferRelativeResize="0"/>
          <p:nvPr/>
        </p:nvPicPr>
        <p:blipFill>
          <a:blip r:embed="rId3">
            <a:alphaModFix/>
          </a:blip>
          <a:stretch>
            <a:fillRect/>
          </a:stretch>
        </p:blipFill>
        <p:spPr>
          <a:xfrm>
            <a:off x="180475" y="750000"/>
            <a:ext cx="2534500" cy="3941151"/>
          </a:xfrm>
          <a:prstGeom prst="rect">
            <a:avLst/>
          </a:prstGeom>
          <a:noFill/>
          <a:ln w="9525" cap="flat" cmpd="sng">
            <a:solidFill>
              <a:schemeClr val="dk2"/>
            </a:solidFill>
            <a:prstDash val="solid"/>
            <a:round/>
            <a:headEnd type="none" w="sm" len="sm"/>
            <a:tailEnd type="none" w="sm" len="sm"/>
          </a:ln>
        </p:spPr>
      </p:pic>
      <p:pic>
        <p:nvPicPr>
          <p:cNvPr id="574" name="Google Shape;574;p83"/>
          <p:cNvPicPr preferRelativeResize="0"/>
          <p:nvPr/>
        </p:nvPicPr>
        <p:blipFill>
          <a:blip r:embed="rId4">
            <a:alphaModFix/>
          </a:blip>
          <a:stretch>
            <a:fillRect/>
          </a:stretch>
        </p:blipFill>
        <p:spPr>
          <a:xfrm>
            <a:off x="5586925" y="3810100"/>
            <a:ext cx="3472676" cy="11546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4D4">
            <a:alpha val="51190"/>
          </a:srgbClr>
        </a:solidFill>
        <a:effectLst/>
      </p:bgPr>
    </p:bg>
    <p:spTree>
      <p:nvGrpSpPr>
        <p:cNvPr id="1" name="Shape 578"/>
        <p:cNvGrpSpPr/>
        <p:nvPr/>
      </p:nvGrpSpPr>
      <p:grpSpPr>
        <a:xfrm>
          <a:off x="0" y="0"/>
          <a:ext cx="0" cy="0"/>
          <a:chOff x="0" y="0"/>
          <a:chExt cx="0" cy="0"/>
        </a:xfrm>
      </p:grpSpPr>
      <p:sp>
        <p:nvSpPr>
          <p:cNvPr id="579" name="Google Shape;579;p84"/>
          <p:cNvSpPr txBox="1"/>
          <p:nvPr/>
        </p:nvSpPr>
        <p:spPr>
          <a:xfrm>
            <a:off x="748350" y="1612500"/>
            <a:ext cx="7647300" cy="3232500"/>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0"/>
              </a:spcAft>
              <a:buSzPts val="2200"/>
              <a:buFont typeface="Merriweather"/>
              <a:buChar char="●"/>
            </a:pPr>
            <a:r>
              <a:rPr lang="en" sz="2200">
                <a:latin typeface="Merriweather"/>
                <a:ea typeface="Merriweather"/>
                <a:cs typeface="Merriweather"/>
                <a:sym typeface="Merriweather"/>
              </a:rPr>
              <a:t>What? So What? Now What?</a:t>
            </a:r>
            <a:endParaRPr sz="2200">
              <a:latin typeface="Merriweather"/>
              <a:ea typeface="Merriweather"/>
              <a:cs typeface="Merriweather"/>
              <a:sym typeface="Merriweather"/>
            </a:endParaRPr>
          </a:p>
          <a:p>
            <a:pPr marL="0" lvl="0" indent="0" algn="l" rtl="0">
              <a:spcBef>
                <a:spcPts val="0"/>
              </a:spcBef>
              <a:spcAft>
                <a:spcPts val="0"/>
              </a:spcAft>
              <a:buNone/>
            </a:pPr>
            <a:endParaRPr sz="2200">
              <a:latin typeface="Merriweather"/>
              <a:ea typeface="Merriweather"/>
              <a:cs typeface="Merriweather"/>
              <a:sym typeface="Merriweather"/>
            </a:endParaRPr>
          </a:p>
          <a:p>
            <a:pPr marL="0" lvl="0" indent="0" algn="l" rtl="0">
              <a:spcBef>
                <a:spcPts val="0"/>
              </a:spcBef>
              <a:spcAft>
                <a:spcPts val="0"/>
              </a:spcAft>
              <a:buNone/>
            </a:pPr>
            <a:endParaRPr sz="2200">
              <a:latin typeface="Merriweather"/>
              <a:ea typeface="Merriweather"/>
              <a:cs typeface="Merriweather"/>
              <a:sym typeface="Merriweather"/>
            </a:endParaRPr>
          </a:p>
          <a:p>
            <a:pPr marL="0" lvl="0" indent="0" algn="l" rtl="0">
              <a:spcBef>
                <a:spcPts val="0"/>
              </a:spcBef>
              <a:spcAft>
                <a:spcPts val="0"/>
              </a:spcAft>
              <a:buNone/>
            </a:pPr>
            <a:endParaRPr sz="2200">
              <a:latin typeface="Merriweather"/>
              <a:ea typeface="Merriweather"/>
              <a:cs typeface="Merriweather"/>
              <a:sym typeface="Merriweather"/>
            </a:endParaRPr>
          </a:p>
          <a:p>
            <a:pPr marL="457200" lvl="0" indent="-368300" algn="l" rtl="0">
              <a:spcBef>
                <a:spcPts val="0"/>
              </a:spcBef>
              <a:spcAft>
                <a:spcPts val="0"/>
              </a:spcAft>
              <a:buSzPts val="2200"/>
              <a:buFont typeface="Merriweather"/>
              <a:buChar char="●"/>
            </a:pPr>
            <a:r>
              <a:rPr lang="en" sz="2200">
                <a:latin typeface="Merriweather"/>
                <a:ea typeface="Merriweather"/>
                <a:cs typeface="Merriweather"/>
                <a:sym typeface="Merriweather"/>
              </a:rPr>
              <a:t>I used to think…now I wonder…</a:t>
            </a:r>
            <a:endParaRPr sz="2200">
              <a:latin typeface="Merriweather"/>
              <a:ea typeface="Merriweather"/>
              <a:cs typeface="Merriweather"/>
              <a:sym typeface="Merriweather"/>
            </a:endParaRPr>
          </a:p>
          <a:p>
            <a:pPr marL="0" lvl="0" indent="0" algn="l" rtl="0">
              <a:spcBef>
                <a:spcPts val="0"/>
              </a:spcBef>
              <a:spcAft>
                <a:spcPts val="0"/>
              </a:spcAft>
              <a:buNone/>
            </a:pPr>
            <a:endParaRPr sz="2200">
              <a:latin typeface="Merriweather"/>
              <a:ea typeface="Merriweather"/>
              <a:cs typeface="Merriweather"/>
              <a:sym typeface="Merriweather"/>
            </a:endParaRPr>
          </a:p>
          <a:p>
            <a:pPr marL="0" lvl="0" indent="0" algn="l" rtl="0">
              <a:spcBef>
                <a:spcPts val="0"/>
              </a:spcBef>
              <a:spcAft>
                <a:spcPts val="0"/>
              </a:spcAft>
              <a:buNone/>
            </a:pPr>
            <a:endParaRPr sz="2200">
              <a:latin typeface="Merriweather"/>
              <a:ea typeface="Merriweather"/>
              <a:cs typeface="Merriweather"/>
              <a:sym typeface="Merriweather"/>
            </a:endParaRPr>
          </a:p>
          <a:p>
            <a:pPr marL="0" lvl="0" indent="0" algn="l" rtl="0">
              <a:spcBef>
                <a:spcPts val="0"/>
              </a:spcBef>
              <a:spcAft>
                <a:spcPts val="0"/>
              </a:spcAft>
              <a:buNone/>
            </a:pPr>
            <a:endParaRPr sz="2200">
              <a:latin typeface="Merriweather"/>
              <a:ea typeface="Merriweather"/>
              <a:cs typeface="Merriweather"/>
              <a:sym typeface="Merriweather"/>
            </a:endParaRPr>
          </a:p>
          <a:p>
            <a:pPr marL="457200" lvl="0" indent="-368300" algn="l" rtl="0">
              <a:spcBef>
                <a:spcPts val="0"/>
              </a:spcBef>
              <a:spcAft>
                <a:spcPts val="0"/>
              </a:spcAft>
              <a:buSzPts val="2200"/>
              <a:buFont typeface="Merriweather"/>
              <a:buChar char="●"/>
            </a:pPr>
            <a:r>
              <a:rPr lang="en" sz="2200">
                <a:latin typeface="Merriweather"/>
                <a:ea typeface="Merriweather"/>
                <a:cs typeface="Merriweather"/>
                <a:sym typeface="Merriweather"/>
              </a:rPr>
              <a:t>I believed I knew…now my understanding is…</a:t>
            </a:r>
            <a:endParaRPr sz="2200">
              <a:latin typeface="Merriweather"/>
              <a:ea typeface="Merriweather"/>
              <a:cs typeface="Merriweather"/>
              <a:sym typeface="Merriweather"/>
            </a:endParaRPr>
          </a:p>
        </p:txBody>
      </p:sp>
      <p:sp>
        <p:nvSpPr>
          <p:cNvPr id="580" name="Google Shape;580;p84"/>
          <p:cNvSpPr txBox="1"/>
          <p:nvPr/>
        </p:nvSpPr>
        <p:spPr>
          <a:xfrm>
            <a:off x="1791150" y="318625"/>
            <a:ext cx="55617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u="sng">
                <a:latin typeface="Merriweather"/>
                <a:ea typeface="Merriweather"/>
                <a:cs typeface="Merriweather"/>
                <a:sym typeface="Merriweather"/>
              </a:rPr>
              <a:t>Moving Into This Work</a:t>
            </a:r>
            <a:endParaRPr sz="3300" u="sng">
              <a:latin typeface="Merriweather"/>
              <a:ea typeface="Merriweather"/>
              <a:cs typeface="Merriweather"/>
              <a:sym typeface="Merriweathe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Google Shape;585;p85"/>
          <p:cNvPicPr preferRelativeResize="0"/>
          <p:nvPr/>
        </p:nvPicPr>
        <p:blipFill>
          <a:blip r:embed="rId3">
            <a:alphaModFix/>
          </a:blip>
          <a:stretch>
            <a:fillRect/>
          </a:stretch>
        </p:blipFill>
        <p:spPr>
          <a:xfrm>
            <a:off x="152400" y="152400"/>
            <a:ext cx="8387689" cy="48387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89"/>
        <p:cNvGrpSpPr/>
        <p:nvPr/>
      </p:nvGrpSpPr>
      <p:grpSpPr>
        <a:xfrm>
          <a:off x="0" y="0"/>
          <a:ext cx="0" cy="0"/>
          <a:chOff x="0" y="0"/>
          <a:chExt cx="0" cy="0"/>
        </a:xfrm>
      </p:grpSpPr>
      <p:sp>
        <p:nvSpPr>
          <p:cNvPr id="590" name="Google Shape;590;p86"/>
          <p:cNvSpPr txBox="1"/>
          <p:nvPr/>
        </p:nvSpPr>
        <p:spPr>
          <a:xfrm>
            <a:off x="1596275" y="2233200"/>
            <a:ext cx="5734800" cy="1477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a:solidFill>
                  <a:schemeClr val="lt1"/>
                </a:solidFill>
                <a:latin typeface="Oswald"/>
                <a:ea typeface="Oswald"/>
                <a:cs typeface="Oswald"/>
                <a:sym typeface="Oswald"/>
              </a:rPr>
              <a:t>2 Question Feedback Survey</a:t>
            </a:r>
            <a:endParaRPr sz="3200">
              <a:solidFill>
                <a:schemeClr val="lt1"/>
              </a:solidFill>
              <a:latin typeface="Oswald"/>
              <a:ea typeface="Oswald"/>
              <a:cs typeface="Oswald"/>
              <a:sym typeface="Oswald"/>
            </a:endParaRPr>
          </a:p>
          <a:p>
            <a:pPr marL="0" lvl="0" indent="0" algn="ctr" rtl="0">
              <a:spcBef>
                <a:spcPts val="0"/>
              </a:spcBef>
              <a:spcAft>
                <a:spcPts val="0"/>
              </a:spcAft>
              <a:buNone/>
            </a:pPr>
            <a:endParaRPr sz="3200">
              <a:solidFill>
                <a:schemeClr val="lt1"/>
              </a:solidFill>
              <a:latin typeface="Oswald"/>
              <a:ea typeface="Oswald"/>
              <a:cs typeface="Oswald"/>
              <a:sym typeface="Oswald"/>
            </a:endParaRPr>
          </a:p>
          <a:p>
            <a:pPr marL="0" lvl="0" indent="0" algn="ctr" rtl="0">
              <a:spcBef>
                <a:spcPts val="0"/>
              </a:spcBef>
              <a:spcAft>
                <a:spcPts val="0"/>
              </a:spcAft>
              <a:buNone/>
            </a:pPr>
            <a:r>
              <a:rPr lang="en" sz="2000" i="1">
                <a:solidFill>
                  <a:schemeClr val="lt1"/>
                </a:solidFill>
                <a:latin typeface="Oswald"/>
                <a:ea typeface="Oswald"/>
                <a:cs typeface="Oswald"/>
                <a:sym typeface="Oswald"/>
              </a:rPr>
              <a:t>With Gratitude For Your Time</a:t>
            </a:r>
            <a:endParaRPr sz="2000" i="1">
              <a:solidFill>
                <a:schemeClr val="lt1"/>
              </a:solidFill>
              <a:latin typeface="Oswald"/>
              <a:ea typeface="Oswald"/>
              <a:cs typeface="Oswald"/>
              <a:sym typeface="Oswa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AA84F"/>
        </a:solidFill>
        <a:effectLst/>
      </p:bgPr>
    </p:bg>
    <p:spTree>
      <p:nvGrpSpPr>
        <p:cNvPr id="1" name="Shape 164"/>
        <p:cNvGrpSpPr/>
        <p:nvPr/>
      </p:nvGrpSpPr>
      <p:grpSpPr>
        <a:xfrm>
          <a:off x="0" y="0"/>
          <a:ext cx="0" cy="0"/>
          <a:chOff x="0" y="0"/>
          <a:chExt cx="0" cy="0"/>
        </a:xfrm>
      </p:grpSpPr>
      <p:sp>
        <p:nvSpPr>
          <p:cNvPr id="165" name="Google Shape;165;p33"/>
          <p:cNvSpPr txBox="1"/>
          <p:nvPr/>
        </p:nvSpPr>
        <p:spPr>
          <a:xfrm>
            <a:off x="2886000" y="293250"/>
            <a:ext cx="3198300" cy="93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900" u="sng">
                <a:solidFill>
                  <a:schemeClr val="lt1"/>
                </a:solidFill>
                <a:latin typeface="PT Sans Narrow"/>
                <a:ea typeface="PT Sans Narrow"/>
                <a:cs typeface="PT Sans Narrow"/>
                <a:sym typeface="PT Sans Narrow"/>
              </a:rPr>
              <a:t>Introductions</a:t>
            </a:r>
            <a:endParaRPr sz="4900" u="sng">
              <a:solidFill>
                <a:schemeClr val="lt1"/>
              </a:solidFill>
              <a:latin typeface="PT Sans Narrow"/>
              <a:ea typeface="PT Sans Narrow"/>
              <a:cs typeface="PT Sans Narrow"/>
              <a:sym typeface="PT Sans Narrow"/>
            </a:endParaRPr>
          </a:p>
        </p:txBody>
      </p:sp>
      <p:sp>
        <p:nvSpPr>
          <p:cNvPr id="166" name="Google Shape;166;p33"/>
          <p:cNvSpPr txBox="1"/>
          <p:nvPr/>
        </p:nvSpPr>
        <p:spPr>
          <a:xfrm>
            <a:off x="217200" y="1561500"/>
            <a:ext cx="8535900" cy="3294000"/>
          </a:xfrm>
          <a:prstGeom prst="rect">
            <a:avLst/>
          </a:prstGeom>
          <a:solidFill>
            <a:srgbClr val="38761D"/>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4200">
                <a:solidFill>
                  <a:schemeClr val="lt1"/>
                </a:solidFill>
                <a:latin typeface="PT Sans Narrow"/>
                <a:ea typeface="PT Sans Narrow"/>
                <a:cs typeface="PT Sans Narrow"/>
                <a:sym typeface="PT Sans Narrow"/>
              </a:rPr>
              <a:t>First name and one thing about you.</a:t>
            </a:r>
            <a:endParaRPr sz="4200">
              <a:solidFill>
                <a:schemeClr val="lt1"/>
              </a:solidFill>
              <a:latin typeface="PT Sans Narrow"/>
              <a:ea typeface="PT Sans Narrow"/>
              <a:cs typeface="PT Sans Narrow"/>
              <a:sym typeface="PT Sans Narrow"/>
            </a:endParaRPr>
          </a:p>
          <a:p>
            <a:pPr marL="0" lvl="0" indent="0" algn="ctr" rtl="0">
              <a:spcBef>
                <a:spcPts val="0"/>
              </a:spcBef>
              <a:spcAft>
                <a:spcPts val="0"/>
              </a:spcAft>
              <a:buNone/>
            </a:pPr>
            <a:endParaRPr sz="4200">
              <a:solidFill>
                <a:schemeClr val="lt1"/>
              </a:solidFill>
              <a:latin typeface="PT Sans Narrow"/>
              <a:ea typeface="PT Sans Narrow"/>
              <a:cs typeface="PT Sans Narrow"/>
              <a:sym typeface="PT Sans Narrow"/>
            </a:endParaRPr>
          </a:p>
          <a:p>
            <a:pPr marL="0" lvl="0" indent="0" algn="ctr" rtl="0">
              <a:spcBef>
                <a:spcPts val="0"/>
              </a:spcBef>
              <a:spcAft>
                <a:spcPts val="0"/>
              </a:spcAft>
              <a:buNone/>
            </a:pPr>
            <a:r>
              <a:rPr lang="en" sz="4200">
                <a:solidFill>
                  <a:schemeClr val="lt1"/>
                </a:solidFill>
                <a:latin typeface="PT Sans Narrow"/>
                <a:ea typeface="PT Sans Narrow"/>
                <a:cs typeface="PT Sans Narrow"/>
                <a:sym typeface="PT Sans Narrow"/>
              </a:rPr>
              <a:t>Use thumbs up, if it is true for you, too.</a:t>
            </a:r>
            <a:endParaRPr sz="4200">
              <a:solidFill>
                <a:schemeClr val="lt1"/>
              </a:solidFill>
              <a:latin typeface="PT Sans Narrow"/>
              <a:ea typeface="PT Sans Narrow"/>
              <a:cs typeface="PT Sans Narrow"/>
              <a:sym typeface="PT Sans Narrow"/>
            </a:endParaRPr>
          </a:p>
          <a:p>
            <a:pPr marL="0" lvl="0" indent="0" algn="ctr" rtl="0">
              <a:spcBef>
                <a:spcPts val="0"/>
              </a:spcBef>
              <a:spcAft>
                <a:spcPts val="0"/>
              </a:spcAft>
              <a:buNone/>
            </a:pPr>
            <a:endParaRPr sz="4200">
              <a:solidFill>
                <a:schemeClr val="lt1"/>
              </a:solidFill>
              <a:latin typeface="PT Sans Narrow"/>
              <a:ea typeface="PT Sans Narrow"/>
              <a:cs typeface="PT Sans Narrow"/>
              <a:sym typeface="PT Sans Narrow"/>
            </a:endParaRPr>
          </a:p>
          <a:p>
            <a:pPr marL="0" lvl="0" indent="0" algn="ctr" rtl="0">
              <a:spcBef>
                <a:spcPts val="0"/>
              </a:spcBef>
              <a:spcAft>
                <a:spcPts val="0"/>
              </a:spcAft>
              <a:buNone/>
            </a:pPr>
            <a:r>
              <a:rPr lang="en" sz="3400" i="1">
                <a:solidFill>
                  <a:schemeClr val="lt1"/>
                </a:solidFill>
                <a:latin typeface="PT Sans Narrow"/>
                <a:ea typeface="PT Sans Narrow"/>
                <a:cs typeface="PT Sans Narrow"/>
                <a:sym typeface="PT Sans Narrow"/>
              </a:rPr>
              <a:t>Unmute or use the chat and I will read aloud.</a:t>
            </a:r>
            <a:endParaRPr sz="3400" i="1">
              <a:solidFill>
                <a:schemeClr val="lt1"/>
              </a:solidFill>
              <a:latin typeface="PT Sans Narrow"/>
              <a:ea typeface="PT Sans Narrow"/>
              <a:cs typeface="PT Sans Narrow"/>
              <a:sym typeface="PT Sans Narrow"/>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0"/>
        <p:cNvGrpSpPr/>
        <p:nvPr/>
      </p:nvGrpSpPr>
      <p:grpSpPr>
        <a:xfrm>
          <a:off x="0" y="0"/>
          <a:ext cx="0" cy="0"/>
          <a:chOff x="0" y="0"/>
          <a:chExt cx="0" cy="0"/>
        </a:xfrm>
      </p:grpSpPr>
      <p:sp>
        <p:nvSpPr>
          <p:cNvPr id="171" name="Google Shape;171;p34"/>
          <p:cNvSpPr txBox="1"/>
          <p:nvPr/>
        </p:nvSpPr>
        <p:spPr>
          <a:xfrm>
            <a:off x="162900" y="228050"/>
            <a:ext cx="36273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000">
                <a:solidFill>
                  <a:schemeClr val="lt1"/>
                </a:solidFill>
                <a:latin typeface="PT Sans Narrow"/>
                <a:ea typeface="PT Sans Narrow"/>
                <a:cs typeface="PT Sans Narrow"/>
                <a:sym typeface="PT Sans Narrow"/>
              </a:rPr>
              <a:t>What is SEL?</a:t>
            </a:r>
            <a:endParaRPr sz="5000">
              <a:solidFill>
                <a:schemeClr val="lt1"/>
              </a:solidFill>
              <a:latin typeface="PT Sans Narrow"/>
              <a:ea typeface="PT Sans Narrow"/>
              <a:cs typeface="PT Sans Narrow"/>
              <a:sym typeface="PT Sans Narrow"/>
            </a:endParaRPr>
          </a:p>
        </p:txBody>
      </p:sp>
      <p:sp>
        <p:nvSpPr>
          <p:cNvPr id="172" name="Google Shape;172;p34"/>
          <p:cNvSpPr txBox="1"/>
          <p:nvPr/>
        </p:nvSpPr>
        <p:spPr>
          <a:xfrm>
            <a:off x="1325275" y="1359238"/>
            <a:ext cx="6949800" cy="2493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solidFill>
                  <a:schemeClr val="lt1"/>
                </a:solidFill>
                <a:latin typeface="PT Sans Narrow"/>
                <a:ea typeface="PT Sans Narrow"/>
                <a:cs typeface="PT Sans Narrow"/>
                <a:sym typeface="PT Sans Narrow"/>
              </a:rPr>
              <a:t>“…the process through which people acquire and apply the knowledge, skills, and attitudes to develop healthy identities, manage emotions and achieve personal and collective goals, feel and show empathy for others, establish and maintain supportive relationships, and make responsible and caring decisions.”</a:t>
            </a:r>
            <a:endParaRPr sz="4000">
              <a:solidFill>
                <a:schemeClr val="lt1"/>
              </a:solidFill>
              <a:latin typeface="PT Sans Narrow"/>
              <a:ea typeface="PT Sans Narrow"/>
              <a:cs typeface="PT Sans Narrow"/>
              <a:sym typeface="PT Sans Narrow"/>
            </a:endParaRPr>
          </a:p>
        </p:txBody>
      </p:sp>
      <p:sp>
        <p:nvSpPr>
          <p:cNvPr id="173" name="Google Shape;173;p34"/>
          <p:cNvSpPr txBox="1"/>
          <p:nvPr/>
        </p:nvSpPr>
        <p:spPr>
          <a:xfrm>
            <a:off x="5354650" y="4029725"/>
            <a:ext cx="3627300" cy="954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5000">
                <a:solidFill>
                  <a:schemeClr val="lt1"/>
                </a:solidFill>
                <a:latin typeface="PT Sans Narrow"/>
                <a:ea typeface="PT Sans Narrow"/>
                <a:cs typeface="PT Sans Narrow"/>
                <a:sym typeface="PT Sans Narrow"/>
              </a:rPr>
              <a:t>What isn’t…?</a:t>
            </a:r>
            <a:endParaRPr sz="5000">
              <a:solidFill>
                <a:schemeClr val="lt1"/>
              </a:solidFill>
              <a:latin typeface="PT Sans Narrow"/>
              <a:ea typeface="PT Sans Narrow"/>
              <a:cs typeface="PT Sans Narrow"/>
              <a:sym typeface="PT Sans Narrow"/>
            </a:endParaRPr>
          </a:p>
        </p:txBody>
      </p:sp>
      <p:sp>
        <p:nvSpPr>
          <p:cNvPr id="174" name="Google Shape;174;p34"/>
          <p:cNvSpPr txBox="1"/>
          <p:nvPr/>
        </p:nvSpPr>
        <p:spPr>
          <a:xfrm>
            <a:off x="54300" y="4669750"/>
            <a:ext cx="347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https://casel.org/fundamentals-of-sel/</a:t>
            </a:r>
            <a:endParaRPr>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5"/>
          <p:cNvSpPr txBox="1"/>
          <p:nvPr/>
        </p:nvSpPr>
        <p:spPr>
          <a:xfrm>
            <a:off x="1077750" y="260775"/>
            <a:ext cx="6988500" cy="754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700">
                <a:latin typeface="Oswald"/>
                <a:ea typeface="Oswald"/>
                <a:cs typeface="Oswald"/>
                <a:sym typeface="Oswald"/>
              </a:rPr>
              <a:t>Social Emotional Learning </a:t>
            </a:r>
            <a:endParaRPr sz="3700">
              <a:latin typeface="Oswald"/>
              <a:ea typeface="Oswald"/>
              <a:cs typeface="Oswald"/>
              <a:sym typeface="Oswald"/>
            </a:endParaRPr>
          </a:p>
        </p:txBody>
      </p:sp>
      <p:sp>
        <p:nvSpPr>
          <p:cNvPr id="180" name="Google Shape;180;p35"/>
          <p:cNvSpPr txBox="1"/>
          <p:nvPr/>
        </p:nvSpPr>
        <p:spPr>
          <a:xfrm>
            <a:off x="578100" y="1591575"/>
            <a:ext cx="7987800" cy="27828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spAutoFit/>
          </a:bodyPr>
          <a:lstStyle/>
          <a:p>
            <a:pPr marL="457200" lvl="0" indent="457200" algn="l" rtl="0">
              <a:lnSpc>
                <a:spcPct val="115000"/>
              </a:lnSpc>
              <a:spcBef>
                <a:spcPts val="0"/>
              </a:spcBef>
              <a:spcAft>
                <a:spcPts val="0"/>
              </a:spcAft>
              <a:buNone/>
            </a:pPr>
            <a:r>
              <a:rPr lang="en" sz="2300">
                <a:solidFill>
                  <a:schemeClr val="dk1"/>
                </a:solidFill>
                <a:latin typeface="PT Sans Narrow"/>
                <a:ea typeface="PT Sans Narrow"/>
                <a:cs typeface="PT Sans Narrow"/>
                <a:sym typeface="PT Sans Narrow"/>
              </a:rPr>
              <a:t>Self Awareness 		 			Identity</a:t>
            </a:r>
            <a:endParaRPr sz="2300">
              <a:solidFill>
                <a:schemeClr val="dk1"/>
              </a:solidFill>
              <a:latin typeface="PT Sans Narrow"/>
              <a:ea typeface="PT Sans Narrow"/>
              <a:cs typeface="PT Sans Narrow"/>
              <a:sym typeface="PT Sans Narrow"/>
            </a:endParaRPr>
          </a:p>
          <a:p>
            <a:pPr marL="914400" lvl="0" indent="0" algn="l" rtl="0">
              <a:lnSpc>
                <a:spcPct val="115000"/>
              </a:lnSpc>
              <a:spcBef>
                <a:spcPts val="1200"/>
              </a:spcBef>
              <a:spcAft>
                <a:spcPts val="0"/>
              </a:spcAft>
              <a:buNone/>
            </a:pPr>
            <a:r>
              <a:rPr lang="en" sz="2300">
                <a:solidFill>
                  <a:schemeClr val="dk1"/>
                </a:solidFill>
                <a:latin typeface="PT Sans Narrow"/>
                <a:ea typeface="PT Sans Narrow"/>
                <a:cs typeface="PT Sans Narrow"/>
                <a:sym typeface="PT Sans Narrow"/>
              </a:rPr>
              <a:t>Self Management 					Agency</a:t>
            </a:r>
            <a:endParaRPr sz="2300">
              <a:solidFill>
                <a:schemeClr val="dk1"/>
              </a:solidFill>
              <a:latin typeface="PT Sans Narrow"/>
              <a:ea typeface="PT Sans Narrow"/>
              <a:cs typeface="PT Sans Narrow"/>
              <a:sym typeface="PT Sans Narrow"/>
            </a:endParaRPr>
          </a:p>
          <a:p>
            <a:pPr marL="914400" lvl="0" indent="0" algn="l" rtl="0">
              <a:lnSpc>
                <a:spcPct val="115000"/>
              </a:lnSpc>
              <a:spcBef>
                <a:spcPts val="1200"/>
              </a:spcBef>
              <a:spcAft>
                <a:spcPts val="0"/>
              </a:spcAft>
              <a:buNone/>
            </a:pPr>
            <a:r>
              <a:rPr lang="en" sz="2300">
                <a:solidFill>
                  <a:schemeClr val="dk1"/>
                </a:solidFill>
                <a:latin typeface="PT Sans Narrow"/>
                <a:ea typeface="PT Sans Narrow"/>
                <a:cs typeface="PT Sans Narrow"/>
                <a:sym typeface="PT Sans Narrow"/>
              </a:rPr>
              <a:t>Social Awareness   				Belonging</a:t>
            </a:r>
            <a:endParaRPr sz="2300">
              <a:solidFill>
                <a:schemeClr val="dk1"/>
              </a:solidFill>
              <a:latin typeface="PT Sans Narrow"/>
              <a:ea typeface="PT Sans Narrow"/>
              <a:cs typeface="PT Sans Narrow"/>
              <a:sym typeface="PT Sans Narrow"/>
            </a:endParaRPr>
          </a:p>
          <a:p>
            <a:pPr marL="914400" lvl="0" indent="0" algn="l" rtl="0">
              <a:lnSpc>
                <a:spcPct val="115000"/>
              </a:lnSpc>
              <a:spcBef>
                <a:spcPts val="1200"/>
              </a:spcBef>
              <a:spcAft>
                <a:spcPts val="0"/>
              </a:spcAft>
              <a:buNone/>
            </a:pPr>
            <a:r>
              <a:rPr lang="en" sz="2300">
                <a:solidFill>
                  <a:schemeClr val="dk1"/>
                </a:solidFill>
                <a:latin typeface="PT Sans Narrow"/>
                <a:ea typeface="PT Sans Narrow"/>
                <a:cs typeface="PT Sans Narrow"/>
                <a:sym typeface="PT Sans Narrow"/>
              </a:rPr>
              <a:t>Relationship Skills  				Collaborative Problem Solving</a:t>
            </a:r>
            <a:endParaRPr sz="2300">
              <a:solidFill>
                <a:schemeClr val="dk1"/>
              </a:solidFill>
              <a:latin typeface="PT Sans Narrow"/>
              <a:ea typeface="PT Sans Narrow"/>
              <a:cs typeface="PT Sans Narrow"/>
              <a:sym typeface="PT Sans Narrow"/>
            </a:endParaRPr>
          </a:p>
          <a:p>
            <a:pPr marL="914400" lvl="0" indent="0" algn="l" rtl="0">
              <a:lnSpc>
                <a:spcPct val="115000"/>
              </a:lnSpc>
              <a:spcBef>
                <a:spcPts val="1200"/>
              </a:spcBef>
              <a:spcAft>
                <a:spcPts val="1200"/>
              </a:spcAft>
              <a:buNone/>
            </a:pPr>
            <a:r>
              <a:rPr lang="en" sz="2300">
                <a:solidFill>
                  <a:schemeClr val="dk1"/>
                </a:solidFill>
                <a:latin typeface="PT Sans Narrow"/>
                <a:ea typeface="PT Sans Narrow"/>
                <a:cs typeface="PT Sans Narrow"/>
                <a:sym typeface="PT Sans Narrow"/>
              </a:rPr>
              <a:t>Responsible Decision Making 		Curiosity</a:t>
            </a:r>
            <a:endParaRPr sz="2300">
              <a:solidFill>
                <a:schemeClr val="dk1"/>
              </a:solidFill>
              <a:latin typeface="PT Sans Narrow"/>
              <a:ea typeface="PT Sans Narrow"/>
              <a:cs typeface="PT Sans Narrow"/>
              <a:sym typeface="PT Sans Narrow"/>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36"/>
          <p:cNvPicPr preferRelativeResize="0"/>
          <p:nvPr/>
        </p:nvPicPr>
        <p:blipFill>
          <a:blip r:embed="rId3">
            <a:alphaModFix/>
          </a:blip>
          <a:stretch>
            <a:fillRect/>
          </a:stretch>
        </p:blipFill>
        <p:spPr>
          <a:xfrm>
            <a:off x="297563" y="152400"/>
            <a:ext cx="8548885" cy="48387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2321</Words>
  <Application>Microsoft Office PowerPoint</Application>
  <PresentationFormat>On-screen Show (16:9)</PresentationFormat>
  <Paragraphs>289</Paragraphs>
  <Slides>59</Slides>
  <Notes>59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59</vt:i4>
      </vt:variant>
    </vt:vector>
  </HeadingPairs>
  <TitlesOfParts>
    <vt:vector size="70" baseType="lpstr">
      <vt:lpstr>Merriweather</vt:lpstr>
      <vt:lpstr>Times</vt:lpstr>
      <vt:lpstr>PT Sans Narrow</vt:lpstr>
      <vt:lpstr>Calibri</vt:lpstr>
      <vt:lpstr>Open Sans</vt:lpstr>
      <vt:lpstr>Roboto</vt:lpstr>
      <vt:lpstr>Oswald</vt:lpstr>
      <vt:lpstr>Playfair Display</vt:lpstr>
      <vt:lpstr>Arial</vt:lpstr>
      <vt:lpstr>Simple Light</vt:lpstr>
      <vt:lpstr>Paradigm</vt:lpstr>
      <vt:lpstr>Welcome  Leveraging Picture Books For Social Emotional Learning  Sarah Norsworthy Social Emotional Learning Implementation Specialist Maine Department of Education  </vt:lpstr>
      <vt:lpstr>PowerPoint Presentation</vt:lpstr>
      <vt:lpstr>Expectations…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Parts to Perspective Taking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Sources For Texts</vt:lpstr>
      <vt:lpstr>Drs. Debbie Reese &amp; Jean Mendoza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Leveraging Picture Books For Social Emotional Learning  Sarah Norsworthy Social Emotional Learning Implementation Specialist Maine Department of Education  </dc:title>
  <cp:lastModifiedBy>Norsworthy, Sarah</cp:lastModifiedBy>
  <cp:revision>1</cp:revision>
  <dcterms:modified xsi:type="dcterms:W3CDTF">2023-07-05T22:00:57Z</dcterms:modified>
</cp:coreProperties>
</file>