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embeddedFontLst>
    <p:embeddedFont>
      <p:font typeface="Raleway"/>
      <p:regular r:id="rId28"/>
      <p:bold r:id="rId29"/>
      <p:italic r:id="rId30"/>
      <p:boldItalic r:id="rId31"/>
    </p:embeddedFont>
    <p:embeddedFont>
      <p:font typeface="La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F379B84-1162-4B7A-BBF0-2851480DE34B}">
  <a:tblStyle styleId="{1F379B84-1162-4B7A-BBF0-2851480DE3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Raleway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boldItalic.fntdata"/><Relationship Id="rId30" Type="http://schemas.openxmlformats.org/officeDocument/2006/relationships/font" Target="fonts/Raleway-italic.fntdata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b9a0b074_1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b9a0b074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b9a0b074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b9a0b074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965474a9_3_3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965474a9_3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965474a9_3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965474a9_3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b9a0b074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b9a0b074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9a0b074_1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9a0b074_1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b9a0b074_1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b9a0b074_1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e965474a9_3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e965474a9_3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1de7fb8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1de7fb8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7f0534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7f0534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cb9a0b07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cb9a0b07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0268122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0268122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251bb473_0_6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251bb473_0_6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251bb473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251bb473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b9a0b074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b9a0b074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965474a9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965474a9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hyperlink" Target="mailto:chris_stclair@maranacook.com" TargetMode="External"/><Relationship Id="rId5" Type="http://schemas.openxmlformats.org/officeDocument/2006/relationships/hyperlink" Target="mailto:chris_stclair@maranacook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994150" y="621300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Support Your Students Through the Research Process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950100" y="3084125"/>
            <a:ext cx="6331500" cy="167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guide by Chris StClair, Maranacook HS Literacy Specialist</a:t>
            </a:r>
            <a:endParaRPr b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4780300" y="-162600"/>
            <a:ext cx="4033800" cy="318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Support Student Thinking and Collaboration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grpSp>
        <p:nvGrpSpPr>
          <p:cNvPr id="132" name="Google Shape;132;p22"/>
          <p:cNvGrpSpPr/>
          <p:nvPr/>
        </p:nvGrpSpPr>
        <p:grpSpPr>
          <a:xfrm>
            <a:off x="1258163" y="370765"/>
            <a:ext cx="7702438" cy="3397008"/>
            <a:chOff x="1447225" y="-1433669"/>
            <a:chExt cx="7702438" cy="3397008"/>
          </a:xfrm>
        </p:grpSpPr>
        <p:pic>
          <p:nvPicPr>
            <p:cNvPr id="133" name="Google Shape;13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7225" y="-54165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2"/>
            <p:cNvSpPr txBox="1"/>
            <p:nvPr/>
          </p:nvSpPr>
          <p:spPr>
            <a:xfrm>
              <a:off x="7220663" y="-1433669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9601" y="1961875"/>
            <a:ext cx="4298976" cy="30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817625" y="772500"/>
            <a:ext cx="3249600" cy="3598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126625" y="1147175"/>
            <a:ext cx="26316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Every student gets the opportunity to be the expert on a document and the leader of their peers.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229900" y="386750"/>
            <a:ext cx="4045200" cy="201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Provide an Opportunity for student voice</a:t>
            </a:r>
            <a:endParaRPr b="1" sz="3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143" name="Google Shape;143;p23"/>
          <p:cNvGrpSpPr/>
          <p:nvPr/>
        </p:nvGrpSpPr>
        <p:grpSpPr>
          <a:xfrm>
            <a:off x="5166955" y="93940"/>
            <a:ext cx="3045550" cy="1491724"/>
            <a:chOff x="4510600" y="-2001905"/>
            <a:chExt cx="2212050" cy="2504994"/>
          </a:xfrm>
        </p:grpSpPr>
        <p:pic>
          <p:nvPicPr>
            <p:cNvPr id="144" name="Google Shape;144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10600" y="-200190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3"/>
            <p:cNvSpPr txBox="1"/>
            <p:nvPr/>
          </p:nvSpPr>
          <p:spPr>
            <a:xfrm>
              <a:off x="4652125" y="-1825219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Tip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en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Record information that students share on the board, on a shared document, or on poster paper.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7125" y="1958900"/>
            <a:ext cx="6548975" cy="30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300" y="162725"/>
            <a:ext cx="5328450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/>
          <p:nvPr/>
        </p:nvSpPr>
        <p:spPr>
          <a:xfrm>
            <a:off x="2716050" y="687400"/>
            <a:ext cx="37341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The Writing Process</a:t>
            </a:r>
            <a:endParaRPr b="1" sz="30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24"/>
          <p:cNvSpPr txBox="1"/>
          <p:nvPr>
            <p:ph idx="4294967295" type="body"/>
          </p:nvPr>
        </p:nvSpPr>
        <p:spPr>
          <a:xfrm>
            <a:off x="2167425" y="907800"/>
            <a:ext cx="4762200" cy="33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Review the Rubric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Remind students what type of evidence they need to include and which topics they need to cover.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Write thesis and sort documents 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List each claim and then list 3-4 documents which support each claim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Analyze a body PP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Gradually Release Support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Rainbow edit the draft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538200" y="805800"/>
            <a:ext cx="4033800" cy="3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Preparing 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dk1"/>
                </a:solidFill>
              </a:rPr>
              <a:t>to Write</a:t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Thesis and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Document Sort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4854675" y="509225"/>
            <a:ext cx="3827700" cy="4166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775" y="756425"/>
            <a:ext cx="3536075" cy="36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 rotWithShape="1">
          <a:blip r:embed="rId3">
            <a:alphaModFix/>
          </a:blip>
          <a:srcRect b="5329" l="0" r="11111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>
            <p:ph type="title"/>
          </p:nvPr>
        </p:nvSpPr>
        <p:spPr>
          <a:xfrm>
            <a:off x="283101" y="712150"/>
            <a:ext cx="34410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accent5"/>
                </a:solidFill>
              </a:rPr>
              <a:t>Analyze a Body PP</a:t>
            </a:r>
            <a:endParaRPr sz="42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2100"/>
              <a:t>Look for claim, evidence, transition phrases, and transition to next paragraph</a:t>
            </a:r>
            <a:endParaRPr b="0" sz="2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400" u="sng">
              <a:solidFill>
                <a:schemeClr val="accent5"/>
              </a:solidFill>
            </a:endParaRPr>
          </a:p>
        </p:txBody>
      </p:sp>
      <p:grpSp>
        <p:nvGrpSpPr>
          <p:cNvPr id="167" name="Google Shape;167;p26"/>
          <p:cNvGrpSpPr/>
          <p:nvPr/>
        </p:nvGrpSpPr>
        <p:grpSpPr>
          <a:xfrm>
            <a:off x="3648593" y="220283"/>
            <a:ext cx="4756571" cy="4749217"/>
            <a:chOff x="6803275" y="427445"/>
            <a:chExt cx="2212050" cy="2504994"/>
          </a:xfrm>
        </p:grpSpPr>
        <p:pic>
          <p:nvPicPr>
            <p:cNvPr id="168" name="Google Shape;168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26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800"/>
                </a:spcAft>
                <a:buNone/>
              </a:pPr>
              <a:r>
                <a:t/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70" name="Google Shape;17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8800" y="578675"/>
            <a:ext cx="4016175" cy="374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283100" y="309500"/>
            <a:ext cx="1763100" cy="22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Support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the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Writing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Process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300"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50" y="2481200"/>
            <a:ext cx="5131124" cy="261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2813" y="51975"/>
            <a:ext cx="6646000" cy="36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 txBox="1"/>
          <p:nvPr/>
        </p:nvSpPr>
        <p:spPr>
          <a:xfrm>
            <a:off x="5267875" y="3707275"/>
            <a:ext cx="35856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Char char="-"/>
            </a:pPr>
            <a:r>
              <a:rPr lang="en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Conference </a:t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Char char="-"/>
            </a:pPr>
            <a:r>
              <a:rPr lang="en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Track progress</a:t>
            </a:r>
            <a:endParaRPr sz="23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Raleway"/>
              <a:buChar char="-"/>
            </a:pPr>
            <a:r>
              <a:rPr lang="en" sz="23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Individual Feedback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type="title"/>
          </p:nvPr>
        </p:nvSpPr>
        <p:spPr>
          <a:xfrm>
            <a:off x="161475" y="90750"/>
            <a:ext cx="4023000" cy="44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 Editing Process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</a:rPr>
              <a:t>Review the Rubric</a:t>
            </a:r>
            <a:endParaRPr b="0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</a:rPr>
              <a:t>Rainbow Edit</a:t>
            </a:r>
            <a:endParaRPr b="0" sz="24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00"/>
                </a:solidFill>
              </a:rPr>
              <a:t>Make Revisions</a:t>
            </a:r>
            <a:endParaRPr b="0" sz="2400">
              <a:solidFill>
                <a:srgbClr val="000000"/>
              </a:solidFill>
            </a:endParaRPr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225" y="522300"/>
            <a:ext cx="4158700" cy="351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9"/>
          <p:cNvSpPr txBox="1"/>
          <p:nvPr>
            <p:ph idx="4294967295" type="body"/>
          </p:nvPr>
        </p:nvSpPr>
        <p:spPr>
          <a:xfrm>
            <a:off x="2659050" y="1144300"/>
            <a:ext cx="3675300" cy="30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Print Final Draft and Attach Rubric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Review Previous work before the next research opportunity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Set Goals for Research and Writing</a:t>
            </a:r>
            <a:br>
              <a:rPr lang="en" sz="1200">
                <a:latin typeface="Raleway"/>
                <a:ea typeface="Raleway"/>
                <a:cs typeface="Raleway"/>
                <a:sym typeface="Raleway"/>
              </a:rPr>
            </a:b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9"/>
          <p:cNvSpPr txBox="1"/>
          <p:nvPr/>
        </p:nvSpPr>
        <p:spPr>
          <a:xfrm>
            <a:off x="3052050" y="544225"/>
            <a:ext cx="30399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Reflection and 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Goal Setting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210825" y="28442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                          Student Success</a:t>
            </a:r>
            <a:endParaRPr>
              <a:solidFill>
                <a:srgbClr val="434343"/>
              </a:solidFill>
            </a:endParaRPr>
          </a:p>
        </p:txBody>
      </p:sp>
      <p:graphicFrame>
        <p:nvGraphicFramePr>
          <p:cNvPr id="197" name="Google Shape;197;p30"/>
          <p:cNvGraphicFramePr/>
          <p:nvPr/>
        </p:nvGraphicFramePr>
        <p:xfrm>
          <a:off x="323100" y="2393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{1F379B84-1162-4B7A-BBF0-2851480DE34B}</a:tableStyleId>
              </a:tblPr>
              <a:tblGrid>
                <a:gridCol w="710225"/>
                <a:gridCol w="710225"/>
                <a:gridCol w="710225"/>
                <a:gridCol w="1037600"/>
                <a:gridCol w="382850"/>
                <a:gridCol w="710225"/>
                <a:gridCol w="710225"/>
                <a:gridCol w="710225"/>
                <a:gridCol w="710225"/>
                <a:gridCol w="710225"/>
                <a:gridCol w="710225"/>
                <a:gridCol w="710225"/>
              </a:tblGrid>
              <a:tr h="7191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Beginning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End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198" name="Google Shape;198;p30"/>
          <p:cNvCxnSpPr/>
          <p:nvPr/>
        </p:nvCxnSpPr>
        <p:spPr>
          <a:xfrm rot="10800000">
            <a:off x="569975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99" name="Google Shape;199;p30"/>
          <p:cNvSpPr txBox="1"/>
          <p:nvPr>
            <p:ph type="title"/>
          </p:nvPr>
        </p:nvSpPr>
        <p:spPr>
          <a:xfrm>
            <a:off x="569975" y="913570"/>
            <a:ext cx="2315700" cy="57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Manageable Bites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0" name="Google Shape;200;p30"/>
          <p:cNvSpPr txBox="1"/>
          <p:nvPr>
            <p:ph idx="4294967295" type="body"/>
          </p:nvPr>
        </p:nvSpPr>
        <p:spPr>
          <a:xfrm>
            <a:off x="569975" y="1435825"/>
            <a:ext cx="2315700" cy="82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/>
              <a:t>An overwhelming process is broken down into manageable pieces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1" name="Google Shape;201;p30"/>
          <p:cNvSpPr txBox="1"/>
          <p:nvPr>
            <p:ph type="title"/>
          </p:nvPr>
        </p:nvSpPr>
        <p:spPr>
          <a:xfrm>
            <a:off x="3251009" y="3668337"/>
            <a:ext cx="23157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Constant Support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2" name="Google Shape;202;p30"/>
          <p:cNvSpPr txBox="1"/>
          <p:nvPr>
            <p:ph idx="4294967295" type="body"/>
          </p:nvPr>
        </p:nvSpPr>
        <p:spPr>
          <a:xfrm>
            <a:off x="3251009" y="3993750"/>
            <a:ext cx="23157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Students never feel like they are on their own</a:t>
            </a:r>
            <a:endParaRPr sz="1400"/>
          </a:p>
        </p:txBody>
      </p:sp>
      <p:sp>
        <p:nvSpPr>
          <p:cNvPr id="203" name="Google Shape;203;p30"/>
          <p:cNvSpPr txBox="1"/>
          <p:nvPr>
            <p:ph type="title"/>
          </p:nvPr>
        </p:nvSpPr>
        <p:spPr>
          <a:xfrm>
            <a:off x="5091057" y="983887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Clear Goals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4" name="Google Shape;204;p30"/>
          <p:cNvSpPr txBox="1"/>
          <p:nvPr>
            <p:ph idx="4294967295" type="body"/>
          </p:nvPr>
        </p:nvSpPr>
        <p:spPr>
          <a:xfrm>
            <a:off x="5091049" y="1435826"/>
            <a:ext cx="23532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Students always have a clear understanding of the success criteria</a:t>
            </a:r>
            <a:endParaRPr sz="1400"/>
          </a:p>
        </p:txBody>
      </p:sp>
      <p:sp>
        <p:nvSpPr>
          <p:cNvPr id="205" name="Google Shape;205;p30"/>
          <p:cNvSpPr txBox="1"/>
          <p:nvPr>
            <p:ph type="title"/>
          </p:nvPr>
        </p:nvSpPr>
        <p:spPr>
          <a:xfrm>
            <a:off x="6245122" y="3668337"/>
            <a:ext cx="2353200" cy="39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Student Voice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206" name="Google Shape;206;p30"/>
          <p:cNvSpPr txBox="1"/>
          <p:nvPr>
            <p:ph idx="4294967295" type="body"/>
          </p:nvPr>
        </p:nvSpPr>
        <p:spPr>
          <a:xfrm>
            <a:off x="6245125" y="3993750"/>
            <a:ext cx="2353200" cy="5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Students get to learn from each other and have their voice heard and valued</a:t>
            </a:r>
            <a:endParaRPr sz="1400"/>
          </a:p>
        </p:txBody>
      </p:sp>
      <p:cxnSp>
        <p:nvCxnSpPr>
          <p:cNvPr id="207" name="Google Shape;207;p30"/>
          <p:cNvCxnSpPr/>
          <p:nvPr/>
        </p:nvCxnSpPr>
        <p:spPr>
          <a:xfrm>
            <a:off x="3174800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8" name="Google Shape;208;p30"/>
          <p:cNvCxnSpPr/>
          <p:nvPr/>
        </p:nvCxnSpPr>
        <p:spPr>
          <a:xfrm rot="10800000">
            <a:off x="4997750" y="1439375"/>
            <a:ext cx="0" cy="95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209" name="Google Shape;209;p30"/>
          <p:cNvCxnSpPr/>
          <p:nvPr/>
        </p:nvCxnSpPr>
        <p:spPr>
          <a:xfrm>
            <a:off x="6168925" y="3113100"/>
            <a:ext cx="0" cy="82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/>
          <p:nvPr/>
        </p:nvSpPr>
        <p:spPr>
          <a:xfrm>
            <a:off x="259525" y="250175"/>
            <a:ext cx="8702100" cy="4774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025" y="508274"/>
            <a:ext cx="2577500" cy="25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9600" y="1466250"/>
            <a:ext cx="2397375" cy="31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508275"/>
            <a:ext cx="2455475" cy="32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4421" y="1975787"/>
            <a:ext cx="2613425" cy="269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728025" y="3213250"/>
            <a:ext cx="1834200" cy="13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RTI Student Work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ctrTitle"/>
          </p:nvPr>
        </p:nvSpPr>
        <p:spPr>
          <a:xfrm>
            <a:off x="1145650" y="221550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Principles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1" type="subTitle"/>
          </p:nvPr>
        </p:nvSpPr>
        <p:spPr>
          <a:xfrm>
            <a:off x="1084450" y="2213775"/>
            <a:ext cx="6331500" cy="276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Clear and Effective Communicator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Self-Directed and Lifelong Learner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Creative and Practical Problem Solver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Responsible and Involved Citizen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214950" y="481000"/>
            <a:ext cx="8620500" cy="10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</a:t>
            </a:r>
            <a:endParaRPr/>
          </a:p>
        </p:txBody>
      </p:sp>
      <p:sp>
        <p:nvSpPr>
          <p:cNvPr id="225" name="Google Shape;225;p32"/>
          <p:cNvSpPr/>
          <p:nvPr/>
        </p:nvSpPr>
        <p:spPr>
          <a:xfrm>
            <a:off x="371800" y="1988900"/>
            <a:ext cx="2629500" cy="20058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/>
          <p:nvPr/>
        </p:nvSpPr>
        <p:spPr>
          <a:xfrm>
            <a:off x="3210450" y="1988900"/>
            <a:ext cx="2629500" cy="23811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2"/>
          <p:cNvSpPr/>
          <p:nvPr/>
        </p:nvSpPr>
        <p:spPr>
          <a:xfrm>
            <a:off x="6049100" y="1988900"/>
            <a:ext cx="2629500" cy="2594700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2"/>
          <p:cNvSpPr txBox="1"/>
          <p:nvPr>
            <p:ph type="title"/>
          </p:nvPr>
        </p:nvSpPr>
        <p:spPr>
          <a:xfrm>
            <a:off x="612527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Frequent check-ins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Return to goals frequently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Support student reflection towards improvement</a:t>
            </a:r>
            <a:endParaRPr b="0" sz="1400"/>
          </a:p>
        </p:txBody>
      </p:sp>
      <p:sp>
        <p:nvSpPr>
          <p:cNvPr id="229" name="Google Shape;229;p32"/>
          <p:cNvSpPr txBox="1"/>
          <p:nvPr>
            <p:ph type="title"/>
          </p:nvPr>
        </p:nvSpPr>
        <p:spPr>
          <a:xfrm>
            <a:off x="443525" y="1988900"/>
            <a:ext cx="2481600" cy="23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Set and define clear goals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Gradual Release of Responsibility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2100"/>
          </a:p>
        </p:txBody>
      </p:sp>
      <p:sp>
        <p:nvSpPr>
          <p:cNvPr id="230" name="Google Shape;230;p32"/>
          <p:cNvSpPr txBox="1"/>
          <p:nvPr>
            <p:ph type="title"/>
          </p:nvPr>
        </p:nvSpPr>
        <p:spPr>
          <a:xfrm>
            <a:off x="3286625" y="2061900"/>
            <a:ext cx="2481600" cy="20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Model expectations and make resources accessible</a:t>
            </a:r>
            <a:endParaRPr b="0"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Support student collaboration and voice</a:t>
            </a:r>
            <a:endParaRPr b="0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1133350" y="42154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Have Fun!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7" name="Google Shape;237;p33"/>
          <p:cNvSpPr txBox="1"/>
          <p:nvPr>
            <p:ph idx="4294967295" type="body"/>
          </p:nvPr>
        </p:nvSpPr>
        <p:spPr>
          <a:xfrm>
            <a:off x="1063975" y="1237725"/>
            <a:ext cx="3432900" cy="32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Enjoy learning from the kids!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My process is constantly evolving. 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My students know I am not the expert, but I am constantly revising everything I do.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025" y="881325"/>
            <a:ext cx="3270225" cy="32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3"/>
          <p:cNvSpPr txBox="1"/>
          <p:nvPr/>
        </p:nvSpPr>
        <p:spPr>
          <a:xfrm>
            <a:off x="5791050" y="1342725"/>
            <a:ext cx="2273400" cy="23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Contact me 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any time</a:t>
            </a:r>
            <a:endParaRPr b="1"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chris_stclair@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800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maranacook.com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4294967295" type="title"/>
          </p:nvPr>
        </p:nvSpPr>
        <p:spPr>
          <a:xfrm>
            <a:off x="359200" y="363275"/>
            <a:ext cx="83733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Addressing the Guiding Principles</a:t>
            </a:r>
            <a:endParaRPr sz="2400"/>
          </a:p>
        </p:txBody>
      </p:sp>
      <p:sp>
        <p:nvSpPr>
          <p:cNvPr id="85" name="Google Shape;85;p15"/>
          <p:cNvSpPr txBox="1"/>
          <p:nvPr>
            <p:ph idx="4294967295" type="title"/>
          </p:nvPr>
        </p:nvSpPr>
        <p:spPr>
          <a:xfrm>
            <a:off x="535775" y="1131275"/>
            <a:ext cx="554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Set and define clear goals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Gradual Release of Responsibility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Model expectations and make resources accessible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Support student collaboration and voice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Frequent check-ins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Return to goals frequently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lang="en" sz="1800">
                <a:latin typeface="Lato"/>
                <a:ea typeface="Lato"/>
                <a:cs typeface="Lato"/>
                <a:sym typeface="Lato"/>
              </a:rPr>
              <a:t>Support student reflection towards improvement</a:t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0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50" y="162725"/>
            <a:ext cx="7576600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718875" y="502475"/>
            <a:ext cx="54207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Set and Define Clear Goals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6"/>
          <p:cNvSpPr txBox="1"/>
          <p:nvPr>
            <p:ph idx="4294967295" type="body"/>
          </p:nvPr>
        </p:nvSpPr>
        <p:spPr>
          <a:xfrm>
            <a:off x="2277300" y="1191525"/>
            <a:ext cx="4588500" cy="351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Raleway"/>
                <a:ea typeface="Raleway"/>
                <a:cs typeface="Raleway"/>
                <a:sym typeface="Raleway"/>
              </a:rPr>
              <a:t>Provide hard copies of rubrics and resources, as well as post them online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Rubrics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Have students 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h</a:t>
            </a:r>
            <a:r>
              <a:rPr lang="en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ighlight what’s new, unusual, or</a:t>
            </a: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surprising.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Analyze a model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Use rainbow analysis and compare a model to the rubric to define the success criteria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Timetable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Define the timetable for each step of the process and post it online for accountability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50" y="162725"/>
            <a:ext cx="7576600" cy="48180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1753550" y="687400"/>
            <a:ext cx="54207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Gradual Release of Responsibility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9" name="Google Shape;99;p17"/>
          <p:cNvSpPr txBox="1"/>
          <p:nvPr>
            <p:ph idx="4294967295" type="body"/>
          </p:nvPr>
        </p:nvSpPr>
        <p:spPr>
          <a:xfrm>
            <a:off x="1772250" y="970025"/>
            <a:ext cx="5599500" cy="35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Model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Show students how to analyze a resource, how to write a body PP, and how to edit their draft</a:t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Support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Define the timetable for each step of the process and post online. Check in with students analyzing sources during partner and small group work. Individually support the writing process</a:t>
            </a:r>
            <a:r>
              <a:rPr lang="en" sz="1200">
                <a:latin typeface="Raleway"/>
                <a:ea typeface="Raleway"/>
                <a:cs typeface="Raleway"/>
                <a:sym typeface="Raleway"/>
              </a:rPr>
              <a:t>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Try on their own</a:t>
            </a:r>
            <a:br>
              <a:rPr lang="en" sz="140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>
                <a:latin typeface="Raleway"/>
                <a:ea typeface="Raleway"/>
                <a:cs typeface="Raleway"/>
                <a:sym typeface="Raleway"/>
              </a:rPr>
              <a:t>Independently analyze a source and write 3rd body PP.</a:t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283100" y="254275"/>
            <a:ext cx="8622300" cy="45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Gradual Release with </a:t>
            </a:r>
            <a:endParaRPr sz="36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</a:rPr>
              <a:t>                    Analyzing Sources</a:t>
            </a:r>
            <a:r>
              <a:rPr b="0" lang="en" sz="3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lang="en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Day 1: 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Rubric, SHEG Documents and Background Essay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Day 2: 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Rainbow analysis of model, model primary source analysis, 2nd primary source with student support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Day 3: 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Jigsaw Partner work on sources: Begin Jigsaw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Day 4: 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Finish jigsaw: Share corroborations as a class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Day 5: </a:t>
            </a:r>
            <a:r>
              <a:rPr b="0"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Assessment:  Analyze 2 documents independently </a:t>
            </a:r>
            <a:endParaRPr b="0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0"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0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118025" y="208225"/>
            <a:ext cx="86316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to Model Efficiently?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Analyze an existing piece of work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 see how it fits the rubric.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1" y="1752285"/>
            <a:ext cx="4195425" cy="245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100" y="2445120"/>
            <a:ext cx="3738950" cy="259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5374" y="1040701"/>
            <a:ext cx="2946351" cy="3928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550" y="152400"/>
            <a:ext cx="6331300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361900" y="227200"/>
            <a:ext cx="2199900" cy="43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Stanford History Education Group 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Lato"/>
                <a:ea typeface="Lato"/>
                <a:cs typeface="Lato"/>
                <a:sym typeface="Lato"/>
              </a:rPr>
              <a:t>Rubric</a:t>
            </a:r>
            <a:endParaRPr b="1"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Sourcing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Context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Corroboration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Close Reading</a:t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148725" y="152400"/>
            <a:ext cx="4045200" cy="7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Model what you are looking for from students</a:t>
            </a:r>
            <a:endParaRPr b="0" sz="2400">
              <a:solidFill>
                <a:schemeClr val="dk2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2025" y="152400"/>
            <a:ext cx="39210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1"/>
          <p:cNvSpPr/>
          <p:nvPr/>
        </p:nvSpPr>
        <p:spPr>
          <a:xfrm>
            <a:off x="369175" y="1156300"/>
            <a:ext cx="3708000" cy="3708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576" y="1272850"/>
            <a:ext cx="3239175" cy="34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