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72" r:id="rId3"/>
    <p:sldId id="273" r:id="rId4"/>
    <p:sldId id="693" r:id="rId5"/>
    <p:sldId id="922" r:id="rId6"/>
    <p:sldId id="923" r:id="rId7"/>
    <p:sldId id="708" r:id="rId8"/>
    <p:sldId id="982" r:id="rId9"/>
    <p:sldId id="983" r:id="rId10"/>
    <p:sldId id="1005" r:id="rId11"/>
    <p:sldId id="1006" r:id="rId12"/>
    <p:sldId id="1008" r:id="rId13"/>
    <p:sldId id="1007" r:id="rId14"/>
    <p:sldId id="1034" r:id="rId15"/>
    <p:sldId id="1009" r:id="rId16"/>
    <p:sldId id="1035" r:id="rId17"/>
    <p:sldId id="1036" r:id="rId18"/>
    <p:sldId id="1011" r:id="rId19"/>
    <p:sldId id="1012" r:id="rId20"/>
    <p:sldId id="1013" r:id="rId21"/>
    <p:sldId id="711" r:id="rId22"/>
    <p:sldId id="712" r:id="rId23"/>
    <p:sldId id="713" r:id="rId24"/>
    <p:sldId id="1032" r:id="rId25"/>
    <p:sldId id="981" r:id="rId26"/>
    <p:sldId id="603" r:id="rId27"/>
    <p:sldId id="799" r:id="rId28"/>
    <p:sldId id="309" r:id="rId29"/>
    <p:sldId id="310" r:id="rId30"/>
    <p:sldId id="311" r:id="rId31"/>
    <p:sldId id="313" r:id="rId32"/>
    <p:sldId id="460" r:id="rId33"/>
    <p:sldId id="1014" r:id="rId34"/>
    <p:sldId id="1021" r:id="rId35"/>
    <p:sldId id="1015" r:id="rId36"/>
    <p:sldId id="1024" r:id="rId37"/>
    <p:sldId id="1025" r:id="rId38"/>
    <p:sldId id="1026" r:id="rId39"/>
    <p:sldId id="1028" r:id="rId40"/>
    <p:sldId id="1031" r:id="rId41"/>
    <p:sldId id="972" r:id="rId42"/>
    <p:sldId id="973" r:id="rId43"/>
    <p:sldId id="974" r:id="rId44"/>
    <p:sldId id="975" r:id="rId45"/>
    <p:sldId id="976" r:id="rId46"/>
    <p:sldId id="977" r:id="rId47"/>
    <p:sldId id="1040" r:id="rId48"/>
    <p:sldId id="1041" r:id="rId49"/>
    <p:sldId id="1042" r:id="rId50"/>
    <p:sldId id="1043" r:id="rId51"/>
    <p:sldId id="1038" r:id="rId52"/>
    <p:sldId id="1039" r:id="rId53"/>
    <p:sldId id="752" r:id="rId54"/>
    <p:sldId id="753" r:id="rId55"/>
    <p:sldId id="755" r:id="rId56"/>
    <p:sldId id="889" r:id="rId57"/>
    <p:sldId id="785" r:id="rId58"/>
    <p:sldId id="66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256"/>
            <p14:sldId id="272"/>
            <p14:sldId id="273"/>
            <p14:sldId id="693"/>
            <p14:sldId id="922"/>
            <p14:sldId id="923"/>
            <p14:sldId id="708"/>
            <p14:sldId id="982"/>
            <p14:sldId id="983"/>
            <p14:sldId id="1005"/>
            <p14:sldId id="1006"/>
            <p14:sldId id="1008"/>
            <p14:sldId id="1007"/>
            <p14:sldId id="1034"/>
            <p14:sldId id="1009"/>
            <p14:sldId id="1035"/>
            <p14:sldId id="1036"/>
            <p14:sldId id="1011"/>
            <p14:sldId id="1012"/>
            <p14:sldId id="1013"/>
            <p14:sldId id="711"/>
            <p14:sldId id="712"/>
            <p14:sldId id="713"/>
            <p14:sldId id="1032"/>
            <p14:sldId id="981"/>
            <p14:sldId id="603"/>
            <p14:sldId id="799"/>
            <p14:sldId id="309"/>
            <p14:sldId id="310"/>
            <p14:sldId id="311"/>
            <p14:sldId id="313"/>
            <p14:sldId id="460"/>
            <p14:sldId id="1014"/>
            <p14:sldId id="1021"/>
            <p14:sldId id="1015"/>
            <p14:sldId id="1024"/>
            <p14:sldId id="1025"/>
            <p14:sldId id="1026"/>
            <p14:sldId id="1028"/>
            <p14:sldId id="1031"/>
            <p14:sldId id="972"/>
            <p14:sldId id="973"/>
            <p14:sldId id="974"/>
            <p14:sldId id="975"/>
            <p14:sldId id="976"/>
            <p14:sldId id="977"/>
            <p14:sldId id="1040"/>
            <p14:sldId id="1041"/>
            <p14:sldId id="1042"/>
            <p14:sldId id="1043"/>
            <p14:sldId id="1038"/>
            <p14:sldId id="1039"/>
            <p14:sldId id="752"/>
            <p14:sldId id="753"/>
            <p14:sldId id="755"/>
            <p14:sldId id="889"/>
            <p14:sldId id="785"/>
            <p14:sldId id="6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 O" initials="TO" lastIdx="1" clrIdx="0">
    <p:extLst/>
  </p:cmAuthor>
  <p:cmAuthor id="2" name="Katy Connolly" initials="" lastIdx="3" clrIdx="1"/>
  <p:cmAuthor id="3" name="Sarah Westbrook" initials="" lastIdx="2" clrIdx="2"/>
  <p:cmAuthor id="4" name="Katy" initials="K" lastIdx="7" clrIdx="3">
    <p:extLst/>
  </p:cmAuthor>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3" autoAdjust="0"/>
    <p:restoredTop sz="87970" autoAdjust="0"/>
  </p:normalViewPr>
  <p:slideViewPr>
    <p:cSldViewPr snapToGrid="0" snapToObjects="1">
      <p:cViewPr varScale="1">
        <p:scale>
          <a:sx n="54" d="100"/>
          <a:sy n="54" d="100"/>
        </p:scale>
        <p:origin x="653" y="67"/>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5/14/2020</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onlinelibrary.wiley.com/doi/10.1111/j.1469-7610.1983.tb00575.x/ful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a:t>
            </a:fld>
            <a:endParaRPr lang="en-US"/>
          </a:p>
        </p:txBody>
      </p:sp>
    </p:spTree>
    <p:extLst>
      <p:ext uri="{BB962C8B-B14F-4D97-AF65-F5344CB8AC3E}">
        <p14:creationId xmlns:p14="http://schemas.microsoft.com/office/powerpoint/2010/main" val="25410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19</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20</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Now we’re going to work together on the problem of students not asking questions, by using the Question Formulation Technique.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next 20 minutes or so will be highly participatory and of course we’re going to be putting you to work. You may want to get some paper or pull up a blank document on your computer screen now. And remember, watch out for the chat box icon. I will tell you when you need to type into it.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Clr>
                <a:schemeClr val="dk1"/>
              </a:buClr>
              <a:buSzPts val="1200"/>
              <a:buNone/>
            </a:pPr>
            <a:r>
              <a:rPr lang="en-US" dirty="0"/>
              <a:t>The timing may be a little quick, so don’t worry if you haven’t completed every step; we’re more giving you a taste of the whole process. The rest of this course will go far more in depth on each piece.” we will be moving you quickly through an experience to demonstrate how we go through the process, but will be rushing to make sure there is time for your questions at the end." This is giving you a taste </a:t>
            </a:r>
          </a:p>
          <a:p>
            <a:pPr marL="0" lvl="0" indent="0" algn="l" rtl="0">
              <a:lnSpc>
                <a:spcPct val="100000"/>
              </a:lnSpc>
              <a:spcBef>
                <a:spcPts val="0"/>
              </a:spcBef>
              <a:spcAft>
                <a:spcPts val="0"/>
              </a:spcAft>
              <a:buSzPts val="1400"/>
              <a:buNone/>
            </a:pP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NOTE THAT THEY ARE Working ALONE rather than in a group: Say something about not judging YOURSELF or changing your wording as it comes out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Think about what will be difficult to follow for you. Pause. </a:t>
            </a:r>
          </a:p>
          <a:p>
            <a:pPr marL="0" lvl="0" indent="0" algn="l" rtl="0">
              <a:lnSpc>
                <a:spcPct val="100000"/>
              </a:lnSpc>
              <a:spcBef>
                <a:spcPts val="0"/>
              </a:spcBef>
              <a:spcAft>
                <a:spcPts val="0"/>
              </a:spcAft>
              <a:buSzPts val="1400"/>
              <a:buNone/>
            </a:pPr>
            <a:r>
              <a:rPr lang="en-US" dirty="0"/>
              <a:t>DO NOT ASK THEM TO SHARE!!!</a:t>
            </a:r>
          </a:p>
          <a:p>
            <a:pPr marL="0" lvl="0" indent="0" algn="l" rtl="0">
              <a:lnSpc>
                <a:spcPct val="100000"/>
              </a:lnSpc>
              <a:spcBef>
                <a:spcPts val="0"/>
              </a:spcBef>
              <a:spcAft>
                <a:spcPts val="0"/>
              </a:spcAft>
              <a:buSzPts val="1400"/>
              <a:buNone/>
            </a:pPr>
            <a:r>
              <a:rPr lang="en-US" dirty="0"/>
              <a:t>Usually, people say that it is difficult not to stop to answer and judge.</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23</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26</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27</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28</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30</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32</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 </a:t>
            </a:r>
          </a:p>
        </p:txBody>
      </p:sp>
      <p:sp>
        <p:nvSpPr>
          <p:cNvPr id="4" name="Slide Number Placeholder 3"/>
          <p:cNvSpPr>
            <a:spLocks noGrp="1"/>
          </p:cNvSpPr>
          <p:nvPr>
            <p:ph type="sldNum" sz="quarter" idx="10"/>
          </p:nvPr>
        </p:nvSpPr>
        <p:spPr/>
        <p:txBody>
          <a:bodyPr/>
          <a:lstStyle/>
          <a:p>
            <a:fld id="{EFFF94A3-515B-42C9-A632-CD8154351229}" type="slidenum">
              <a:rPr lang="en-US" smtClean="0"/>
              <a:t>2</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ca18797fd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ca18797fd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bebd7991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bebd7991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ca18797fd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ca18797fd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ca18797fd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ca18797fd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ca18797fd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ca18797fd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ca18797fd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ca18797fd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6f91993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c6f91993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6f91993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6f91993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told them: draw on what you know of these two texts</a:t>
            </a:r>
            <a:r>
              <a:rPr lang="en-US" baseline="0" dirty="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50995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told them: draw on what you know of these two texts</a:t>
            </a:r>
            <a:r>
              <a:rPr lang="en-US" baseline="0" dirty="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3646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made hers fancy and collaborative, but you don’t have</a:t>
            </a:r>
            <a:r>
              <a:rPr lang="en-US" baseline="0" dirty="0"/>
              <a:t> to necessarily do that </a:t>
            </a:r>
            <a:endParaRPr lang="en-US" dirty="0"/>
          </a:p>
        </p:txBody>
      </p:sp>
      <p:sp>
        <p:nvSpPr>
          <p:cNvPr id="4" name="Slide Number Placeholder 3"/>
          <p:cNvSpPr>
            <a:spLocks noGrp="1"/>
          </p:cNvSpPr>
          <p:nvPr>
            <p:ph type="sldNum" sz="quarter" idx="10"/>
          </p:nvPr>
        </p:nvSpPr>
        <p:spPr/>
        <p:txBody>
          <a:bodyPr/>
          <a:lstStyle/>
          <a:p>
            <a:fld id="{92FF2CF9-6DFF-2147-9969-D1D6545B1181}" type="slidenum">
              <a:rPr lang="en-US" smtClean="0"/>
              <a:t>45</a:t>
            </a:fld>
            <a:endParaRPr lang="en-US"/>
          </a:p>
        </p:txBody>
      </p:sp>
    </p:spTree>
    <p:extLst>
      <p:ext uri="{BB962C8B-B14F-4D97-AF65-F5344CB8AC3E}">
        <p14:creationId xmlns:p14="http://schemas.microsoft.com/office/powerpoint/2010/main" val="340817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51</a:t>
            </a:fld>
            <a:endParaRPr lang="en-US">
              <a:latin typeface="Calibri" charset="0"/>
            </a:endParaRPr>
          </a:p>
        </p:txBody>
      </p:sp>
    </p:spTree>
    <p:extLst>
      <p:ext uri="{BB962C8B-B14F-4D97-AF65-F5344CB8AC3E}">
        <p14:creationId xmlns:p14="http://schemas.microsoft.com/office/powerpoint/2010/main" val="1578661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52</a:t>
            </a:fld>
            <a:endParaRPr lang="en-US"/>
          </a:p>
        </p:txBody>
      </p:sp>
    </p:spTree>
    <p:extLst>
      <p:ext uri="{BB962C8B-B14F-4D97-AF65-F5344CB8AC3E}">
        <p14:creationId xmlns:p14="http://schemas.microsoft.com/office/powerpoint/2010/main" val="1906619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53</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19160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4:45</a:t>
            </a:r>
          </a:p>
        </p:txBody>
      </p:sp>
      <p:sp>
        <p:nvSpPr>
          <p:cNvPr id="4" name="Slide Number Placeholder 3"/>
          <p:cNvSpPr>
            <a:spLocks noGrp="1"/>
          </p:cNvSpPr>
          <p:nvPr>
            <p:ph type="sldNum" sz="quarter" idx="10"/>
          </p:nvPr>
        </p:nvSpPr>
        <p:spPr/>
        <p:txBody>
          <a:bodyPr/>
          <a:lstStyle/>
          <a:p>
            <a:fld id="{EFFF94A3-515B-42C9-A632-CD8154351229}" type="slidenum">
              <a:rPr lang="en-US" smtClean="0"/>
              <a:t>56</a:t>
            </a:fld>
            <a:endParaRPr lang="en-US"/>
          </a:p>
        </p:txBody>
      </p:sp>
    </p:spTree>
    <p:extLst>
      <p:ext uri="{BB962C8B-B14F-4D97-AF65-F5344CB8AC3E}">
        <p14:creationId xmlns:p14="http://schemas.microsoft.com/office/powerpoint/2010/main" val="1872505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57</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a:t>
            </a:fld>
            <a:endParaRPr lang="en-US"/>
          </a:p>
        </p:txBody>
      </p:sp>
    </p:spTree>
    <p:extLst>
      <p:ext uri="{BB962C8B-B14F-4D97-AF65-F5344CB8AC3E}">
        <p14:creationId xmlns:p14="http://schemas.microsoft.com/office/powerpoint/2010/main" val="29250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2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First Graph:</a:t>
            </a:r>
          </a:p>
          <a:p>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a:solidFill>
                  <a:schemeClr val="tx1"/>
                </a:solidFill>
                <a:effectLst/>
                <a:latin typeface="+mn-lt"/>
                <a:ea typeface="+mn-ea"/>
                <a:cs typeface="+mn-cs"/>
              </a:rPr>
              <a:t>Girls (mean age 3 years 11 months) from working class and middle class families asked </a:t>
            </a:r>
            <a:r>
              <a:rPr lang="en-US" sz="1200" b="1" u="none" strike="noStrike" kern="1200" dirty="0">
                <a:solidFill>
                  <a:schemeClr val="tx1"/>
                </a:solidFill>
                <a:effectLst/>
                <a:latin typeface="+mn-lt"/>
                <a:ea typeface="+mn-ea"/>
                <a:cs typeface="+mn-cs"/>
              </a:rPr>
              <a:t>24 and 29 questions per hour at home</a:t>
            </a:r>
            <a:r>
              <a:rPr lang="en-US" sz="1200" u="none" strike="noStrike"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pPr lvl="0"/>
            <a:r>
              <a:rPr lang="en-US" sz="1200" u="none" strike="noStrike" kern="1200" dirty="0">
                <a:solidFill>
                  <a:schemeClr val="tx1"/>
                </a:solidFill>
                <a:effectLst/>
                <a:latin typeface="+mn-lt"/>
                <a:ea typeface="+mn-ea"/>
                <a:cs typeface="+mn-cs"/>
              </a:rPr>
              <a:t>Need to look into the article to see what age at school.</a:t>
            </a:r>
          </a:p>
          <a:p>
            <a:endParaRPr lang="en-US" b="0" dirty="0"/>
          </a:p>
          <a:p>
            <a:r>
              <a:rPr lang="en-US" b="0" dirty="0"/>
              <a:t>Second</a:t>
            </a:r>
            <a:endParaRPr lang="en-US" dirty="0"/>
          </a:p>
          <a:p>
            <a:r>
              <a:rPr lang="en-US" dirty="0"/>
              <a:t>Differences in question</a:t>
            </a:r>
            <a:r>
              <a:rPr lang="en-US" baseline="0" dirty="0"/>
              <a:t> asking by </a:t>
            </a:r>
            <a:r>
              <a:rPr lang="en-US" b="1" baseline="0" dirty="0"/>
              <a:t>income:</a:t>
            </a:r>
          </a:p>
          <a:p>
            <a:pPr rtl="0"/>
            <a:r>
              <a:rPr lang="en-US" sz="1200" b="0" i="0" u="none" strike="noStrike" kern="1200" dirty="0">
                <a:solidFill>
                  <a:schemeClr val="tx1"/>
                </a:solidFill>
                <a:effectLst/>
                <a:latin typeface="+mn-lt"/>
                <a:ea typeface="+mn-ea"/>
                <a:cs typeface="+mn-cs"/>
              </a:rPr>
              <a:t>Tizard, B., Hughes, M., Carmichael, H., &amp; Pinkerton, G. (1983).</a:t>
            </a:r>
            <a:r>
              <a:rPr lang="en-US" sz="1200" b="0" i="0" u="none" strike="noStrike" kern="1200" dirty="0">
                <a:solidFill>
                  <a:schemeClr val="tx1"/>
                </a:solidFill>
                <a:effectLst/>
                <a:latin typeface="+mn-lt"/>
                <a:ea typeface="+mn-ea"/>
                <a:cs typeface="+mn-cs"/>
                <a:hlinkClick r:id="rId3"/>
              </a:rPr>
              <a:t> </a:t>
            </a:r>
            <a:r>
              <a:rPr lang="en-US" sz="1200" b="0" i="0" u="sng" strike="noStrike" kern="1200" dirty="0">
                <a:solidFill>
                  <a:schemeClr val="tx1"/>
                </a:solidFill>
                <a:effectLst/>
                <a:latin typeface="+mn-lt"/>
                <a:ea typeface="+mn-ea"/>
                <a:cs typeface="+mn-cs"/>
                <a:hlinkClick r:id="rId3"/>
              </a:rPr>
              <a:t>Children’s questions and</a:t>
            </a:r>
            <a:endParaRPr lang="en-US" b="0" dirty="0">
              <a:effectLst/>
            </a:endParaRPr>
          </a:p>
          <a:p>
            <a:pPr rtl="0"/>
            <a:r>
              <a:rPr lang="en-US" sz="1200" b="0" i="0" u="sng" strike="noStrike" kern="1200" dirty="0">
                <a:solidFill>
                  <a:schemeClr val="tx1"/>
                </a:solidFill>
                <a:effectLst/>
                <a:latin typeface="+mn-lt"/>
                <a:ea typeface="+mn-ea"/>
                <a:cs typeface="+mn-cs"/>
                <a:hlinkClick r:id="rId3"/>
              </a:rPr>
              <a:t>adults’ answers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Journal of Child Psychology and Psychiatry</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24</a:t>
            </a:r>
            <a:r>
              <a:rPr lang="en-US" sz="1200" b="0" i="0" u="none" strike="noStrike" kern="1200" dirty="0">
                <a:solidFill>
                  <a:schemeClr val="tx1"/>
                </a:solidFill>
                <a:effectLst/>
                <a:latin typeface="+mn-lt"/>
                <a:ea typeface="+mn-ea"/>
                <a:cs typeface="+mn-cs"/>
              </a:rPr>
              <a:t>, 269-281.</a:t>
            </a:r>
            <a:endParaRPr lang="en-US" b="0" dirty="0">
              <a:effectLst/>
            </a:endParaRPr>
          </a:p>
          <a:p>
            <a:pPr rtl="0"/>
            <a:r>
              <a:rPr lang="en-US" sz="1200" b="0" i="0" u="none" strike="noStrike" kern="1200" dirty="0">
                <a:solidFill>
                  <a:schemeClr val="tx1"/>
                </a:solidFill>
                <a:effectLst/>
                <a:latin typeface="+mn-lt"/>
                <a:ea typeface="+mn-ea"/>
                <a:cs typeface="+mn-cs"/>
              </a:rPr>
              <a:t> </a:t>
            </a:r>
            <a:endParaRPr lang="en-US" b="0" dirty="0">
              <a:effectLst/>
            </a:endParaRPr>
          </a:p>
          <a:p>
            <a:pPr rtl="0"/>
            <a:r>
              <a:rPr lang="en-US" sz="1200" b="0" i="0" u="none" strike="noStrike" kern="1200" dirty="0">
                <a:solidFill>
                  <a:schemeClr val="tx1"/>
                </a:solidFill>
                <a:effectLst/>
                <a:latin typeface="+mn-lt"/>
                <a:ea typeface="+mn-ea"/>
                <a:cs typeface="+mn-cs"/>
              </a:rPr>
              <a:t>This research study examines two groups of children, one from middle class families and one from working class families, to explore socioeconomic status differences in question-asking behavior at home and at school.</a:t>
            </a:r>
            <a:endParaRPr lang="en-US" b="0" dirty="0">
              <a:effectLst/>
            </a:endParaRPr>
          </a:p>
          <a:p>
            <a:br>
              <a:rPr lang="en-US" dirty="0"/>
            </a:br>
            <a:endParaRPr lang="en-US" b="1" dirty="0"/>
          </a:p>
        </p:txBody>
      </p:sp>
      <p:sp>
        <p:nvSpPr>
          <p:cNvPr id="4" name="Slide Number Placeholder 3"/>
          <p:cNvSpPr>
            <a:spLocks noGrp="1"/>
          </p:cNvSpPr>
          <p:nvPr>
            <p:ph type="sldNum" sz="quarter" idx="10"/>
          </p:nvPr>
        </p:nvSpPr>
        <p:spPr/>
        <p:txBody>
          <a:bodyPr/>
          <a:lstStyle/>
          <a:p>
            <a:fld id="{EFFF94A3-515B-42C9-A632-CD8154351229}" type="slidenum">
              <a:rPr lang="en-US" smtClean="0"/>
              <a:t>14</a:t>
            </a:fld>
            <a:endParaRPr lang="en-US"/>
          </a:p>
        </p:txBody>
      </p:sp>
    </p:spTree>
    <p:extLst>
      <p:ext uri="{BB962C8B-B14F-4D97-AF65-F5344CB8AC3E}">
        <p14:creationId xmlns:p14="http://schemas.microsoft.com/office/powerpoint/2010/main" val="116417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64960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a:t>Click to edit Master title style</a:t>
            </a:r>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5/14/2020</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5/14/2020</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5/14/2020</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121897" tIns="121897" rIns="121897" bIns="121897"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121897" tIns="121897" rIns="121897" bIns="121897"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946017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6096000" cy="6858000"/>
          </a:xfrm>
          <a:prstGeom prst="rect">
            <a:avLst/>
          </a:pr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354000" y="1644233"/>
            <a:ext cx="5393600" cy="1976400"/>
          </a:xfrm>
          <a:prstGeom prst="rect">
            <a:avLst/>
          </a:prstGeom>
        </p:spPr>
        <p:txBody>
          <a:bodyPr spcFirstLastPara="1" wrap="square" lIns="121897" tIns="121897" rIns="121897" bIns="121897"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49" name="Google Shape;49;p9"/>
          <p:cNvSpPr txBox="1">
            <a:spLocks noGrp="1"/>
          </p:cNvSpPr>
          <p:nvPr>
            <p:ph type="subTitle" idx="1"/>
          </p:nvPr>
        </p:nvSpPr>
        <p:spPr>
          <a:xfrm>
            <a:off x="354000" y="3705956"/>
            <a:ext cx="5393600" cy="16468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121897" tIns="121897" rIns="121897" bIns="121897"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664444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14600" y="2753800"/>
            <a:ext cx="10962800" cy="1350400"/>
          </a:xfrm>
          <a:prstGeom prst="rect">
            <a:avLst/>
          </a:prstGeom>
        </p:spPr>
        <p:txBody>
          <a:bodyPr spcFirstLastPara="1" wrap="square" lIns="121897" tIns="121897" rIns="121897" bIns="121897" anchor="ctr"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7" name="Google Shape;17;p3"/>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674667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2248000"/>
            <a:ext cx="12192000" cy="4610000"/>
          </a:xfrm>
          <a:prstGeom prst="rect">
            <a:avLst/>
          </a:pr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 name="Google Shape;26;p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629200" y="984967"/>
            <a:ext cx="10962800" cy="1023600"/>
          </a:xfrm>
          <a:prstGeom prst="rect">
            <a:avLst/>
          </a:prstGeom>
        </p:spPr>
        <p:txBody>
          <a:bodyPr spcFirstLastPara="1" wrap="square" lIns="121897" tIns="121897" rIns="121897" bIns="121897"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629200" y="2558767"/>
            <a:ext cx="5333200" cy="3613600"/>
          </a:xfrm>
          <a:prstGeom prst="rect">
            <a:avLst/>
          </a:prstGeom>
        </p:spPr>
        <p:txBody>
          <a:bodyPr spcFirstLastPara="1" wrap="square" lIns="121897" tIns="121897" rIns="121897" bIns="121897"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259000" y="2558767"/>
            <a:ext cx="5333200" cy="3613600"/>
          </a:xfrm>
          <a:prstGeom prst="rect">
            <a:avLst/>
          </a:prstGeom>
        </p:spPr>
        <p:txBody>
          <a:bodyPr spcFirstLastPara="1" wrap="square" lIns="121897" tIns="121897" rIns="121897" bIns="121897"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92446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spTree>
    <p:extLst>
      <p:ext uri="{BB962C8B-B14F-4D97-AF65-F5344CB8AC3E}">
        <p14:creationId xmlns:p14="http://schemas.microsoft.com/office/powerpoint/2010/main" val="6520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a:t>
            </a:r>
            <a:r>
              <a:rPr lang="en-US" dirty="0" err="1"/>
              <a:t>Qute</a:t>
            </a:r>
            <a:r>
              <a:rPr lang="en-US" dirty="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Tree>
    <p:extLst>
      <p:ext uri="{BB962C8B-B14F-4D97-AF65-F5344CB8AC3E}">
        <p14:creationId xmlns:p14="http://schemas.microsoft.com/office/powerpoint/2010/main" val="1596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 id="2147483679" r:id="rId25"/>
    <p:sldLayoutId id="2147483680" r:id="rId2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hyperlink" Target="https://padlet.com/sarahwestbrook1/Maine"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padlet.com/sarahwestbrook1/QFT2" TargetMode="External"/><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hyperlink" Target="https://rightquestion.org/remote-learning-resourc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C:%5CUsers%5CUser%5CDownloads%5Crightquestion.org"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hyperlink" Target="https://www.loc.gov/resource/cph.3b0781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prezi.com/view/7lIazUJdwVWZvmN03jEa/"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hyperlink" Target="https://www.loc.gov/resource/cph.3b0781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hyperlink" Target="https://www.getepic.com/" TargetMode="Externa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88493" y="256500"/>
            <a:ext cx="11463331" cy="1874901"/>
          </a:xfrm>
        </p:spPr>
        <p:txBody>
          <a:bodyPr>
            <a:noAutofit/>
          </a:bodyPr>
          <a:lstStyle/>
          <a:p>
            <a:pPr>
              <a:lnSpc>
                <a:spcPct val="100000"/>
              </a:lnSpc>
              <a:spcAft>
                <a:spcPts val="1200"/>
              </a:spcAft>
            </a:pPr>
            <a:r>
              <a:rPr lang="en-US" sz="3600" dirty="0"/>
              <a:t>Introduction to the Question Formulation Technique (QFT) for Virtual Learning</a:t>
            </a:r>
            <a:br>
              <a:rPr lang="en-US" sz="3600" dirty="0"/>
            </a:br>
            <a:r>
              <a:rPr lang="en-US" sz="2400" dirty="0"/>
              <a:t>Hosted by the Maine Department of Education</a:t>
            </a:r>
          </a:p>
        </p:txBody>
      </p:sp>
      <p:sp>
        <p:nvSpPr>
          <p:cNvPr id="8" name="Subtitle 2"/>
          <p:cNvSpPr>
            <a:spLocks noGrp="1"/>
          </p:cNvSpPr>
          <p:nvPr>
            <p:ph type="subTitle" idx="1"/>
          </p:nvPr>
        </p:nvSpPr>
        <p:spPr>
          <a:xfrm>
            <a:off x="488493" y="2708690"/>
            <a:ext cx="5505191" cy="1697754"/>
          </a:xfrm>
        </p:spPr>
        <p:txBody>
          <a:bodyPr>
            <a:noAutofit/>
          </a:bodyPr>
          <a:lstStyle/>
          <a:p>
            <a:pPr>
              <a:lnSpc>
                <a:spcPct val="100000"/>
              </a:lnSpc>
              <a:spcBef>
                <a:spcPts val="400"/>
              </a:spcBef>
            </a:pPr>
            <a:r>
              <a:rPr lang="en-US" sz="3600" dirty="0">
                <a:latin typeface="+mj-lt"/>
              </a:rPr>
              <a:t>Sarah Westbrook</a:t>
            </a:r>
          </a:p>
          <a:p>
            <a:pPr>
              <a:lnSpc>
                <a:spcPct val="100000"/>
              </a:lnSpc>
              <a:spcBef>
                <a:spcPts val="400"/>
              </a:spcBef>
            </a:pPr>
            <a:r>
              <a:rPr lang="en-US" sz="2400" dirty="0">
                <a:latin typeface="+mj-lt"/>
              </a:rPr>
              <a:t>Director of Professional Learning</a:t>
            </a:r>
          </a:p>
          <a:p>
            <a:pPr>
              <a:lnSpc>
                <a:spcPct val="100000"/>
              </a:lnSpc>
              <a:spcBef>
                <a:spcPts val="400"/>
              </a:spcBef>
            </a:pPr>
            <a:endParaRPr lang="en-US" sz="2400" dirty="0">
              <a:latin typeface="+mj-lt"/>
            </a:endParaRPr>
          </a:p>
          <a:p>
            <a:pPr>
              <a:lnSpc>
                <a:spcPct val="100000"/>
              </a:lnSpc>
              <a:spcBef>
                <a:spcPts val="400"/>
              </a:spcBef>
            </a:pPr>
            <a:endParaRPr lang="en-US" sz="2400" dirty="0">
              <a:latin typeface="+mj-lt"/>
            </a:endParaRPr>
          </a:p>
          <a:p>
            <a:pPr>
              <a:lnSpc>
                <a:spcPct val="100000"/>
              </a:lnSpc>
              <a:spcBef>
                <a:spcPts val="400"/>
              </a:spcBef>
            </a:pPr>
            <a:endParaRPr lang="en-US" sz="2400" dirty="0">
              <a:latin typeface="+mj-lt"/>
            </a:endParaRPr>
          </a:p>
          <a:p>
            <a:pPr>
              <a:lnSpc>
                <a:spcPct val="100000"/>
              </a:lnSpc>
              <a:spcBef>
                <a:spcPts val="400"/>
              </a:spcBef>
            </a:pPr>
            <a:r>
              <a:rPr lang="en-US" sz="2400" dirty="0">
                <a:latin typeface="+mj-lt"/>
              </a:rPr>
              <a:t>The Right Question Institute</a:t>
            </a:r>
            <a:endParaRPr lang="en-US" sz="2400" dirty="0"/>
          </a:p>
          <a:p>
            <a:pPr>
              <a:lnSpc>
                <a:spcPct val="100000"/>
              </a:lnSpc>
              <a:spcBef>
                <a:spcPts val="400"/>
              </a:spcBef>
            </a:pPr>
            <a:r>
              <a:rPr lang="en-US" sz="2400" dirty="0">
                <a:latin typeface="+mj-lt"/>
              </a:rPr>
              <a:t>Cambridge, MA</a:t>
            </a:r>
          </a:p>
        </p:txBody>
      </p:sp>
      <p:sp>
        <p:nvSpPr>
          <p:cNvPr id="2" name="TextBox 1"/>
          <p:cNvSpPr txBox="1"/>
          <p:nvPr/>
        </p:nvSpPr>
        <p:spPr>
          <a:xfrm>
            <a:off x="6857090" y="2704484"/>
            <a:ext cx="4907109" cy="1661993"/>
          </a:xfrm>
          <a:prstGeom prst="rect">
            <a:avLst/>
          </a:prstGeom>
          <a:noFill/>
        </p:spPr>
        <p:txBody>
          <a:bodyPr wrap="square" rtlCol="0">
            <a:spAutoFit/>
          </a:bodyPr>
          <a:lstStyle/>
          <a:p>
            <a:r>
              <a:rPr lang="en-US" sz="3600" dirty="0"/>
              <a:t>Shane Gower</a:t>
            </a:r>
          </a:p>
          <a:p>
            <a:r>
              <a:rPr lang="en-US" sz="2400" dirty="0" err="1"/>
              <a:t>Maranacook</a:t>
            </a:r>
            <a:r>
              <a:rPr lang="en-US" sz="2400" dirty="0"/>
              <a:t> Community High School, </a:t>
            </a:r>
            <a:r>
              <a:rPr lang="en-US" sz="2400" dirty="0">
                <a:cs typeface="MS PGothic" pitchFamily="34" charset="-128"/>
              </a:rPr>
              <a:t>Readfield, ME</a:t>
            </a:r>
          </a:p>
          <a:p>
            <a:endParaRPr lang="en-US" dirty="0"/>
          </a:p>
        </p:txBody>
      </p:sp>
    </p:spTree>
    <p:extLst>
      <p:ext uri="{BB962C8B-B14F-4D97-AF65-F5344CB8AC3E}">
        <p14:creationId xmlns:p14="http://schemas.microsoft.com/office/powerpoint/2010/main" val="116147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a:solidFill>
                  <a:schemeClr val="tx1"/>
                </a:solidFill>
              </a:rPr>
              <a:t>– Stuart </a:t>
            </a:r>
            <a:r>
              <a:rPr lang="en-US" sz="3600" dirty="0" err="1">
                <a:solidFill>
                  <a:schemeClr val="tx1"/>
                </a:solidFill>
              </a:rPr>
              <a:t>Firestein</a:t>
            </a:r>
            <a:endParaRPr lang="en-US" sz="3600" dirty="0">
              <a:solidFill>
                <a:schemeClr val="tx1"/>
              </a:solidFill>
            </a:endParaRPr>
          </a:p>
          <a:p>
            <a:pPr algn="r"/>
            <a:r>
              <a:rPr lang="en-US" sz="2000" dirty="0">
                <a:solidFill>
                  <a:schemeClr val="tx1"/>
                </a:solidFill>
              </a:rPr>
              <a:t>Former chair, Department of Biology, </a:t>
            </a:r>
          </a:p>
          <a:p>
            <a:pPr algn="r"/>
            <a:r>
              <a:rPr lang="en-US" sz="2000" dirty="0">
                <a:solidFill>
                  <a:schemeClr val="tx1"/>
                </a:solidFill>
              </a:rPr>
              <a:t>Columbia University</a:t>
            </a: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37214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t>College Presidents on</a:t>
            </a:r>
            <a:br>
              <a:rPr lang="en-US" sz="4000" dirty="0"/>
            </a:br>
            <a:r>
              <a:rPr lang="en-US" sz="4000" dirty="0"/>
              <a:t>What College Students Should Learn</a:t>
            </a:r>
          </a:p>
        </p:txBody>
      </p:sp>
      <p:sp>
        <p:nvSpPr>
          <p:cNvPr id="3" name="Content Placeholder 2"/>
          <p:cNvSpPr>
            <a:spLocks noGrp="1"/>
          </p:cNvSpPr>
          <p:nvPr>
            <p:ph idx="1"/>
          </p:nvPr>
        </p:nvSpPr>
        <p:spPr>
          <a:xfrm>
            <a:off x="1194072" y="1971473"/>
            <a:ext cx="10107848" cy="4121184"/>
          </a:xfrm>
        </p:spPr>
        <p:txBody>
          <a:bodyPr>
            <a:normAutofit fontScale="92500" lnSpcReduction="20000"/>
          </a:bodyPr>
          <a:lstStyle/>
          <a:p>
            <a:pPr marL="0" indent="0">
              <a:lnSpc>
                <a:spcPct val="110000"/>
              </a:lnSpc>
              <a:spcAft>
                <a:spcPts val="600"/>
              </a:spcAft>
              <a:buNone/>
            </a:pPr>
            <a:r>
              <a:rPr lang="en-US" dirty="0"/>
              <a:t>“We are here to ask questions—questions about one another and about the world around us. We are at Yale to nurture a culture of curiosity.”</a:t>
            </a:r>
          </a:p>
          <a:p>
            <a:pPr lvl="2">
              <a:buFontTx/>
              <a:buChar char="-"/>
            </a:pPr>
            <a:r>
              <a:rPr lang="en-US" altLang="en-US" sz="2600" dirty="0"/>
              <a:t>Peter </a:t>
            </a:r>
            <a:r>
              <a:rPr lang="en-US" altLang="en-US" sz="2600" dirty="0" err="1"/>
              <a:t>Salovey</a:t>
            </a:r>
            <a:r>
              <a:rPr lang="en-US" altLang="en-US" sz="2600" dirty="0"/>
              <a:t>,</a:t>
            </a:r>
            <a:r>
              <a:rPr lang="en-US" altLang="en-US" sz="2600" b="1" dirty="0"/>
              <a:t> </a:t>
            </a:r>
            <a:r>
              <a:rPr lang="en-US" altLang="en-US" sz="2600" dirty="0"/>
              <a:t>President of Yale University</a:t>
            </a:r>
          </a:p>
          <a:p>
            <a:pPr marL="457200" lvl="1" indent="0">
              <a:buNone/>
            </a:pPr>
            <a:r>
              <a:rPr lang="en-US" sz="1500" dirty="0"/>
              <a:t>			https://president.yale.edu/speeches-writings/speeches/culture-curiosity</a:t>
            </a:r>
            <a:endParaRPr lang="en-US" altLang="en-US" sz="1500" dirty="0"/>
          </a:p>
          <a:p>
            <a:pPr marL="457200" lvl="1" indent="0">
              <a:buNone/>
            </a:pPr>
            <a:endParaRPr lang="en-US" altLang="en-US" dirty="0"/>
          </a:p>
          <a:p>
            <a:pPr marL="0" indent="0">
              <a:buNone/>
            </a:pPr>
            <a:endParaRPr lang="en-US" altLang="en-US" sz="2600" b="1" dirty="0"/>
          </a:p>
          <a:p>
            <a:pPr marL="0" indent="0">
              <a:buNone/>
            </a:pPr>
            <a:r>
              <a:rPr lang="en-US" dirty="0"/>
              <a:t>“…the best we can do for students is have them ask the right questions.” </a:t>
            </a:r>
          </a:p>
          <a:p>
            <a:pPr marL="0" indent="0" algn="r">
              <a:buNone/>
            </a:pPr>
            <a:r>
              <a:rPr lang="en-US" sz="2400" dirty="0"/>
              <a:t>	- Nancy Cantor, Former Chancellor of University of Illinois</a:t>
            </a:r>
          </a:p>
          <a:p>
            <a:pPr marL="0" indent="0" algn="r">
              <a:buNone/>
            </a:pPr>
            <a:r>
              <a:rPr lang="en-US" sz="3600" dirty="0"/>
              <a:t>						</a:t>
            </a:r>
            <a:r>
              <a:rPr lang="en-US" sz="1600" i="1" dirty="0"/>
              <a:t>The New York Times</a:t>
            </a:r>
            <a:r>
              <a:rPr lang="en-US" sz="1600" dirty="0"/>
              <a:t>, August 4, 2002</a:t>
            </a:r>
          </a:p>
        </p:txBody>
      </p:sp>
    </p:spTree>
    <p:extLst>
      <p:ext uri="{BB962C8B-B14F-4D97-AF65-F5344CB8AC3E}">
        <p14:creationId xmlns:p14="http://schemas.microsoft.com/office/powerpoint/2010/main" val="8469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1200" dirty="0"/>
              <a:t>Alison Head, Project Information Literacy at University of Washington, 2016</a:t>
            </a:r>
          </a:p>
          <a:p>
            <a:pPr algn="r"/>
            <a:endParaRPr lang="en-US" sz="9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378173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a:solidFill>
                  <a:schemeClr val="tx1"/>
                </a:solidFill>
                <a:latin typeface="Rockwell" panose="02060603020205020403" pitchFamily="18" charset="0"/>
              </a:rPr>
              <a:t>But, the problem begins long before college…</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00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a:t>Question Asking Declines with Age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11" t="6496" r="62896" b="5375"/>
          <a:stretch/>
        </p:blipFill>
        <p:spPr>
          <a:xfrm>
            <a:off x="1767841" y="1262746"/>
            <a:ext cx="3492139" cy="537485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716" t="6887" r="17813" b="7343"/>
          <a:stretch/>
        </p:blipFill>
        <p:spPr>
          <a:xfrm>
            <a:off x="470264" y="4407173"/>
            <a:ext cx="1149531" cy="150594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3723" t="3228" r="31529" b="3503"/>
          <a:stretch/>
        </p:blipFill>
        <p:spPr>
          <a:xfrm>
            <a:off x="6447587" y="3108964"/>
            <a:ext cx="1154996" cy="3100251"/>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8745" t="4590" r="43809" b="7170"/>
          <a:stretch/>
        </p:blipFill>
        <p:spPr>
          <a:xfrm>
            <a:off x="1854926" y="1352461"/>
            <a:ext cx="2301212" cy="4984544"/>
          </a:xfrm>
          <a:prstGeom prst="rect">
            <a:avLst/>
          </a:prstGeom>
        </p:spPr>
      </p:pic>
      <p:sp>
        <p:nvSpPr>
          <p:cNvPr id="12" name="TextBox 11"/>
          <p:cNvSpPr txBox="1"/>
          <p:nvPr/>
        </p:nvSpPr>
        <p:spPr>
          <a:xfrm>
            <a:off x="8627693" y="6428106"/>
            <a:ext cx="3451665" cy="369332"/>
          </a:xfrm>
          <a:prstGeom prst="rect">
            <a:avLst/>
          </a:prstGeom>
          <a:noFill/>
        </p:spPr>
        <p:txBody>
          <a:bodyPr wrap="square" rtlCol="0">
            <a:spAutoFit/>
          </a:bodyPr>
          <a:lstStyle/>
          <a:p>
            <a:pPr algn="r"/>
            <a:r>
              <a:rPr lang="en-US" sz="900" dirty="0"/>
              <a:t>Tizard, B., Hughes, M., Carmichael, H., &amp; Pinkerton, G. (1983). </a:t>
            </a:r>
          </a:p>
        </p:txBody>
      </p:sp>
      <p:sp>
        <p:nvSpPr>
          <p:cNvPr id="13" name="TextBox 12"/>
          <p:cNvSpPr txBox="1"/>
          <p:nvPr/>
        </p:nvSpPr>
        <p:spPr>
          <a:xfrm>
            <a:off x="6620525" y="6658938"/>
            <a:ext cx="3451665" cy="230832"/>
          </a:xfrm>
          <a:prstGeom prst="rect">
            <a:avLst/>
          </a:prstGeom>
          <a:noFill/>
        </p:spPr>
        <p:txBody>
          <a:bodyPr wrap="square" rtlCol="0">
            <a:spAutoFit/>
          </a:bodyPr>
          <a:lstStyle/>
          <a:p>
            <a:pPr algn="r"/>
            <a:r>
              <a:rPr lang="en-US" sz="900" dirty="0"/>
              <a:t>Dillon, J. T. (1988). </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1799" y="1421281"/>
            <a:ext cx="3092695" cy="5057775"/>
          </a:xfrm>
          <a:prstGeom prst="rect">
            <a:avLst/>
          </a:prstGeom>
        </p:spPr>
      </p:pic>
    </p:spTree>
    <p:extLst>
      <p:ext uri="{BB962C8B-B14F-4D97-AF65-F5344CB8AC3E}">
        <p14:creationId xmlns:p14="http://schemas.microsoft.com/office/powerpoint/2010/main" val="261625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10071297" y="6485760"/>
            <a:ext cx="34175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400" dirty="0">
                <a:solidFill>
                  <a:prstClr val="black"/>
                </a:solidFill>
                <a:latin typeface="DIN Next Rounded LT Pro" panose="020F0503020203050203" pitchFamily="34" charset="0"/>
              </a:rPr>
              <a:t>Dillon, 1988, p. 199</a:t>
            </a:r>
          </a:p>
        </p:txBody>
      </p:sp>
      <p:sp>
        <p:nvSpPr>
          <p:cNvPr id="5" name="Title 4"/>
          <p:cNvSpPr>
            <a:spLocks noGrp="1"/>
          </p:cNvSpPr>
          <p:nvPr>
            <p:ph type="title"/>
          </p:nvPr>
        </p:nvSpPr>
        <p:spPr>
          <a:xfrm>
            <a:off x="426295" y="212881"/>
            <a:ext cx="11353800" cy="1325563"/>
          </a:xfrm>
        </p:spPr>
        <p:txBody>
          <a:bodyPr/>
          <a:lstStyle/>
          <a:p>
            <a:r>
              <a:rPr lang="en-US" dirty="0"/>
              <a:t>Question Asking by Adolescence </a:t>
            </a:r>
          </a:p>
        </p:txBody>
      </p:sp>
      <p:sp>
        <p:nvSpPr>
          <p:cNvPr id="6" name="Content Placeholder 2"/>
          <p:cNvSpPr>
            <a:spLocks noGrp="1"/>
          </p:cNvSpPr>
          <p:nvPr>
            <p:ph idx="1"/>
          </p:nvPr>
        </p:nvSpPr>
        <p:spPr/>
        <p:txBody>
          <a:bodyPr>
            <a:normAutofit/>
          </a:bodyPr>
          <a:lstStyle/>
          <a:p>
            <a:pPr marL="0" indent="0">
              <a:buNone/>
            </a:pPr>
            <a:r>
              <a:rPr lang="en-US" dirty="0"/>
              <a:t>Who’s asking questions over the course of an hour?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00" y="2644151"/>
            <a:ext cx="6200000" cy="2714286"/>
          </a:xfrm>
          <a:prstGeom prst="rect">
            <a:avLst/>
          </a:prstGeom>
        </p:spPr>
      </p:pic>
      <p:sp>
        <p:nvSpPr>
          <p:cNvPr id="7" name="Content Placeholder 2"/>
          <p:cNvSpPr txBox="1">
            <a:spLocks/>
          </p:cNvSpPr>
          <p:nvPr/>
        </p:nvSpPr>
        <p:spPr>
          <a:xfrm>
            <a:off x="896228" y="3025260"/>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solidFill>
                  <a:srgbClr val="000000"/>
                </a:solidFill>
              </a:rPr>
              <a:t>Educators</a:t>
            </a:r>
          </a:p>
        </p:txBody>
      </p:sp>
      <p:sp>
        <p:nvSpPr>
          <p:cNvPr id="8" name="Content Placeholder 2"/>
          <p:cNvSpPr txBox="1">
            <a:spLocks/>
          </p:cNvSpPr>
          <p:nvPr/>
        </p:nvSpPr>
        <p:spPr>
          <a:xfrm>
            <a:off x="896228" y="4203428"/>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solidFill>
                  <a:srgbClr val="000000"/>
                </a:solidFill>
              </a:rPr>
              <a:t>Students</a:t>
            </a:r>
          </a:p>
        </p:txBody>
      </p:sp>
    </p:spTree>
    <p:extLst>
      <p:ext uri="{BB962C8B-B14F-4D97-AF65-F5344CB8AC3E}">
        <p14:creationId xmlns:p14="http://schemas.microsoft.com/office/powerpoint/2010/main" val="41737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a:solidFill>
                  <a:schemeClr val="tx1"/>
                </a:solidFill>
                <a:latin typeface="Rockwell" panose="02060603020205020403" pitchFamily="18" charset="0"/>
              </a:rPr>
              <a:t>We can work together on changing these dynamics</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53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a:latin typeface="Rockwell" panose="02060603020205020403" pitchFamily="18" charset="0"/>
              </a:rPr>
              <a:t>We Are Not Alone </a:t>
            </a: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a:solidFill>
                  <a:schemeClr val="tx2"/>
                </a:solidFill>
                <a:latin typeface="Rockwell" panose="02060603020205020403" pitchFamily="18" charset="0"/>
              </a:rPr>
              <a:t>More than 1 million classrooms worldwide</a:t>
            </a:r>
          </a:p>
        </p:txBody>
      </p:sp>
      <p:pic>
        <p:nvPicPr>
          <p:cNvPr id="91140" name="Picture 6" descr="41LhkEaVA5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https://scontent-nrt1-1.xx.fbcdn.net/v/t1.0-1/p480x480/10940562_10152940837507900_1610270918118178304_n.png?_nc_cat=0&amp;oh=bd30bcab9ebac93a81618bfd45d1a915&amp;oe=5BA195B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59825" y="2989892"/>
            <a:ext cx="1716111" cy="171611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33151" y="3124059"/>
            <a:ext cx="1300711" cy="158194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Image result for googl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457" t="12564" r="23941" b="47169"/>
          <a:stretch/>
        </p:blipFill>
        <p:spPr bwMode="auto">
          <a:xfrm>
            <a:off x="9304834" y="5431881"/>
            <a:ext cx="2600311" cy="85942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5789" y="2097898"/>
            <a:ext cx="1847635" cy="2719673"/>
          </a:xfrm>
          <a:prstGeom prst="rect">
            <a:avLst/>
          </a:prstGeom>
        </p:spPr>
      </p:pic>
      <p:pic>
        <p:nvPicPr>
          <p:cNvPr id="9" name="Picture 4" descr="https://img-prod-cms-rt-microsoft-com.akamaized.net/cms/api/am/imageFileData/RE1Mu3b?ver=5c3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05793" y="5431881"/>
            <a:ext cx="3016103" cy="6423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42187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981" y="2460984"/>
            <a:ext cx="10515600" cy="1325563"/>
          </a:xfrm>
        </p:spPr>
        <p:txBody>
          <a:bodyPr>
            <a:normAutofit fontScale="90000"/>
          </a:bodyPr>
          <a:lstStyle/>
          <a:p>
            <a:r>
              <a:rPr lang="en-US" sz="4900" dirty="0">
                <a:solidFill>
                  <a:schemeClr val="tx1"/>
                </a:solidFill>
                <a:latin typeface="Rockwell" panose="02060603020205020403" pitchFamily="18" charset="0"/>
              </a:rPr>
              <a:t>What happens when students do learn to ask their own questions?</a:t>
            </a:r>
            <a:br>
              <a:rPr lang="en-US" dirty="0">
                <a:latin typeface="Rockwell" panose="02060603020205020403" pitchFamily="18" charset="0"/>
              </a:rPr>
            </a:br>
            <a:endParaRPr lang="en-US" dirty="0"/>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829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mn-lt"/>
              </a:rPr>
              <a:t>Research Confirms </a:t>
            </a:r>
            <a:br>
              <a:rPr lang="en-US" altLang="en-US" sz="4000" dirty="0">
                <a:latin typeface="+mn-lt"/>
              </a:rPr>
            </a:br>
            <a:r>
              <a:rPr lang="en-US" altLang="en-US" sz="4000" dirty="0">
                <a:latin typeface="+mn-lt"/>
              </a:rPr>
              <a:t>the Importance of Questioning</a:t>
            </a: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t>Self-questioning (metacognitive strategy):</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extLst>
      <p:ext uri="{BB962C8B-B14F-4D97-AF65-F5344CB8AC3E}">
        <p14:creationId xmlns:p14="http://schemas.microsoft.com/office/powerpoint/2010/main" val="96317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ea typeface="Meiryo" panose="020B0604030504040204" pitchFamily="34" charset="-128"/>
              </a:rPr>
              <a:t>Who is in the room?</a:t>
            </a:r>
          </a:p>
        </p:txBody>
      </p:sp>
      <p:sp>
        <p:nvSpPr>
          <p:cNvPr id="3" name="Google Shape;247;p24"/>
          <p:cNvSpPr/>
          <p:nvPr/>
        </p:nvSpPr>
        <p:spPr>
          <a:xfrm>
            <a:off x="10082110" y="2169940"/>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 name="TextBox 6"/>
          <p:cNvSpPr txBox="1"/>
          <p:nvPr/>
        </p:nvSpPr>
        <p:spPr>
          <a:xfrm>
            <a:off x="1203945" y="2568661"/>
            <a:ext cx="9977896" cy="523220"/>
          </a:xfrm>
          <a:prstGeom prst="rect">
            <a:avLst/>
          </a:prstGeom>
          <a:noFill/>
        </p:spPr>
        <p:txBody>
          <a:bodyPr wrap="square" rtlCol="0">
            <a:spAutoFit/>
          </a:bodyPr>
          <a:lstStyle/>
          <a:p>
            <a:r>
              <a:rPr lang="en-US" sz="2800" dirty="0"/>
              <a:t>Please introduce yourself in the chat box now! </a:t>
            </a:r>
          </a:p>
        </p:txBody>
      </p:sp>
    </p:spTree>
    <p:extLst>
      <p:ext uri="{BB962C8B-B14F-4D97-AF65-F5344CB8AC3E}">
        <p14:creationId xmlns:p14="http://schemas.microsoft.com/office/powerpoint/2010/main" val="644704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Rockwell" panose="02060603020205020403" pitchFamily="18" charset="0"/>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latin typeface="Rockwell" panose="02060603020205020403" pitchFamily="18" charset="0"/>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latin typeface="Rockwell" panose="02060603020205020403" pitchFamily="18" charset="0"/>
              </a:rPr>
              <a:t>-Boston 9</a:t>
            </a:r>
            <a:r>
              <a:rPr lang="en-US" sz="2000" baseline="30000" dirty="0">
                <a:solidFill>
                  <a:prstClr val="black"/>
                </a:solidFill>
                <a:latin typeface="Rockwell" panose="02060603020205020403" pitchFamily="18" charset="0"/>
              </a:rPr>
              <a:t>th</a:t>
            </a:r>
            <a:r>
              <a:rPr lang="en-US" sz="2000" dirty="0">
                <a:solidFill>
                  <a:prstClr val="black"/>
                </a:solidFill>
                <a:latin typeface="Rockwell" panose="02060603020205020403" pitchFamily="18" charset="0"/>
              </a:rPr>
              <a:t> grade summer school student</a:t>
            </a:r>
          </a:p>
        </p:txBody>
      </p:sp>
    </p:spTree>
    <p:extLst>
      <p:ext uri="{BB962C8B-B14F-4D97-AF65-F5344CB8AC3E}">
        <p14:creationId xmlns:p14="http://schemas.microsoft.com/office/powerpoint/2010/main" val="1264941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fontScale="90000"/>
          </a:bodyPr>
          <a:lstStyle/>
          <a:p>
            <a:pPr fontAlgn="base"/>
            <a:r>
              <a:rPr lang="en-US" sz="4400" dirty="0">
                <a:solidFill>
                  <a:schemeClr val="tx2"/>
                </a:solidFill>
                <a:latin typeface="Rockwell" panose="02060603020205020403" pitchFamily="18" charset="0"/>
              </a:rPr>
              <a:t>Collaborative Learning 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mn-lt"/>
                <a:ea typeface="MS PGothic" pitchFamily="34" charset="-128"/>
              </a:rPr>
              <a:t>The Question Formulation Technique (QFT)</a:t>
            </a:r>
            <a:endParaRPr lang="en-US" sz="3600" dirty="0">
              <a:latin typeface="+mn-lt"/>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a:latin typeface="Rockwell" panose="02060603020205020403" pitchFamily="18" charset="0"/>
              </a:rPr>
              <a:t>Individuals learn to:</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Produce</a:t>
            </a:r>
            <a:r>
              <a:rPr lang="en-US" altLang="en-US" sz="3200" dirty="0">
                <a:latin typeface="Rockwell" panose="02060603020205020403" pitchFamily="18"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Improve</a:t>
            </a:r>
            <a:r>
              <a:rPr lang="en-US" altLang="en-US" sz="3200" dirty="0">
                <a:latin typeface="Rockwell" panose="02060603020205020403" pitchFamily="18" charset="0"/>
              </a:rPr>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Strategize</a:t>
            </a:r>
            <a:r>
              <a:rPr lang="en-US" altLang="en-US" sz="3200" dirty="0">
                <a:latin typeface="Rockwell" panose="02060603020205020403" pitchFamily="18"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Reflect</a:t>
            </a:r>
            <a:r>
              <a:rPr lang="en-US" altLang="en-US" sz="3200" dirty="0">
                <a:latin typeface="Rockwell" panose="02060603020205020403" pitchFamily="18" charset="0"/>
              </a:rPr>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extLst>
      <p:ext uri="{BB962C8B-B14F-4D97-AF65-F5344CB8AC3E}">
        <p14:creationId xmlns:p14="http://schemas.microsoft.com/office/powerpoint/2010/main" val="112536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Tree>
    <p:extLst>
      <p:ext uri="{BB962C8B-B14F-4D97-AF65-F5344CB8AC3E}">
        <p14:creationId xmlns:p14="http://schemas.microsoft.com/office/powerpoint/2010/main" val="2760224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Learn by Doing</a:t>
            </a:r>
          </a:p>
        </p:txBody>
      </p:sp>
      <p:sp>
        <p:nvSpPr>
          <p:cNvPr id="3" name="Content Placeholder 2"/>
          <p:cNvSpPr>
            <a:spLocks noGrp="1"/>
          </p:cNvSpPr>
          <p:nvPr>
            <p:ph idx="1"/>
          </p:nvPr>
        </p:nvSpPr>
        <p:spPr>
          <a:xfrm>
            <a:off x="838200" y="1571625"/>
            <a:ext cx="10515600" cy="4986338"/>
          </a:xfrm>
        </p:spPr>
        <p:txBody>
          <a:bodyPr/>
          <a:lstStyle/>
          <a:p>
            <a:pPr marL="0" indent="0">
              <a:buNone/>
            </a:pPr>
            <a:r>
              <a:rPr lang="en-US" u="sng" dirty="0"/>
              <a:t>Access the QFT </a:t>
            </a:r>
            <a:r>
              <a:rPr lang="en-US" u="sng" dirty="0" err="1"/>
              <a:t>Padlet</a:t>
            </a:r>
            <a:r>
              <a:rPr lang="en-US" u="sng" dirty="0"/>
              <a:t> Activity Here:</a:t>
            </a:r>
          </a:p>
          <a:p>
            <a:pPr marL="457200" lvl="1" indent="0">
              <a:lnSpc>
                <a:spcPct val="100000"/>
              </a:lnSpc>
              <a:spcBef>
                <a:spcPts val="0"/>
              </a:spcBef>
              <a:buNone/>
            </a:pPr>
            <a:endParaRPr lang="en-US" sz="2800" dirty="0"/>
          </a:p>
          <a:p>
            <a:pPr marL="457200" lvl="1" indent="0">
              <a:lnSpc>
                <a:spcPct val="100000"/>
              </a:lnSpc>
              <a:spcBef>
                <a:spcPts val="0"/>
              </a:spcBef>
              <a:buNone/>
            </a:pPr>
            <a:r>
              <a:rPr lang="en-US" sz="2800" dirty="0">
                <a:hlinkClick r:id="rId2"/>
              </a:rPr>
              <a:t>https://padlet.com/sarahwestbrook1/Maine</a:t>
            </a:r>
            <a:endParaRPr lang="en-US" sz="2800" dirty="0"/>
          </a:p>
          <a:p>
            <a:pPr marL="457200" lvl="1" indent="0">
              <a:lnSpc>
                <a:spcPct val="100000"/>
              </a:lnSpc>
              <a:spcBef>
                <a:spcPts val="0"/>
              </a:spcBef>
              <a:buNone/>
            </a:pPr>
            <a:endParaRPr lang="en-US" sz="2800" dirty="0"/>
          </a:p>
          <a:p>
            <a:pPr marL="0" indent="0">
              <a:buNone/>
            </a:pPr>
            <a:endParaRPr lang="en-US" dirty="0"/>
          </a:p>
        </p:txBody>
      </p:sp>
      <p:sp>
        <p:nvSpPr>
          <p:cNvPr id="4" name="TextBox 3"/>
          <p:cNvSpPr txBox="1"/>
          <p:nvPr/>
        </p:nvSpPr>
        <p:spPr>
          <a:xfrm>
            <a:off x="838200" y="5699673"/>
            <a:ext cx="10758487" cy="1015663"/>
          </a:xfrm>
          <a:prstGeom prst="rect">
            <a:avLst/>
          </a:prstGeom>
          <a:noFill/>
        </p:spPr>
        <p:txBody>
          <a:bodyPr wrap="square" rtlCol="0">
            <a:spAutoFit/>
          </a:bodyPr>
          <a:lstStyle/>
          <a:p>
            <a:r>
              <a:rPr lang="en-US" sz="2000" dirty="0"/>
              <a:t>Feel free to take and use this </a:t>
            </a:r>
            <a:r>
              <a:rPr lang="en-US" sz="2000" dirty="0" err="1"/>
              <a:t>Padlet</a:t>
            </a:r>
            <a:r>
              <a:rPr lang="en-US" sz="2000" dirty="0"/>
              <a:t> activity as a template. Simply log in or create a free </a:t>
            </a:r>
            <a:r>
              <a:rPr lang="en-US" sz="2000" dirty="0" err="1"/>
              <a:t>Padlet</a:t>
            </a:r>
            <a:r>
              <a:rPr lang="en-US" sz="2000" dirty="0"/>
              <a:t> account and </a:t>
            </a:r>
            <a:r>
              <a:rPr lang="en-US" sz="2000" b="1" dirty="0"/>
              <a:t>click the “Remake” </a:t>
            </a:r>
            <a:r>
              <a:rPr lang="en-US" sz="2000" dirty="0"/>
              <a:t>button at the top right corner of the template. Be sure to select “copy posts” before clicking “submit.”</a:t>
            </a:r>
          </a:p>
        </p:txBody>
      </p:sp>
    </p:spTree>
    <p:extLst>
      <p:ext uri="{BB962C8B-B14F-4D97-AF65-F5344CB8AC3E}">
        <p14:creationId xmlns:p14="http://schemas.microsoft.com/office/powerpoint/2010/main" val="23309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Your Own </a:t>
            </a:r>
            <a:r>
              <a:rPr lang="en-US" dirty="0" err="1"/>
              <a:t>Padlet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490" y="1418319"/>
            <a:ext cx="8452780" cy="4174653"/>
          </a:xfrm>
        </p:spPr>
      </p:pic>
      <p:sp>
        <p:nvSpPr>
          <p:cNvPr id="7" name="Rectangle 6"/>
          <p:cNvSpPr/>
          <p:nvPr/>
        </p:nvSpPr>
        <p:spPr>
          <a:xfrm>
            <a:off x="942975" y="5849035"/>
            <a:ext cx="4957763" cy="646331"/>
          </a:xfrm>
          <a:prstGeom prst="rect">
            <a:avLst/>
          </a:prstGeom>
        </p:spPr>
        <p:txBody>
          <a:bodyPr wrap="square">
            <a:spAutoFit/>
          </a:bodyPr>
          <a:lstStyle/>
          <a:p>
            <a:r>
              <a:rPr lang="en-US" dirty="0"/>
              <a:t>Access the QFT </a:t>
            </a:r>
            <a:r>
              <a:rPr lang="en-US" dirty="0" err="1"/>
              <a:t>Padlet</a:t>
            </a:r>
            <a:r>
              <a:rPr lang="en-US" dirty="0"/>
              <a:t> Template Here:</a:t>
            </a:r>
          </a:p>
          <a:p>
            <a:r>
              <a:rPr lang="en-US" dirty="0">
                <a:hlinkClick r:id="rId3"/>
              </a:rPr>
              <a:t>https://padlet.com/sarahwestbrook1/QFT2</a:t>
            </a:r>
            <a:endParaRPr lang="en-US" dirty="0"/>
          </a:p>
        </p:txBody>
      </p:sp>
      <p:sp>
        <p:nvSpPr>
          <p:cNvPr id="8" name="TextBox 7"/>
          <p:cNvSpPr txBox="1"/>
          <p:nvPr/>
        </p:nvSpPr>
        <p:spPr>
          <a:xfrm>
            <a:off x="6372225" y="5849035"/>
            <a:ext cx="4981575" cy="923330"/>
          </a:xfrm>
          <a:prstGeom prst="rect">
            <a:avLst/>
          </a:prstGeom>
          <a:noFill/>
        </p:spPr>
        <p:txBody>
          <a:bodyPr wrap="square" rtlCol="0">
            <a:spAutoFit/>
          </a:bodyPr>
          <a:lstStyle/>
          <a:p>
            <a:r>
              <a:rPr lang="en-US" dirty="0"/>
              <a:t>Access a quick guide to using </a:t>
            </a:r>
            <a:r>
              <a:rPr lang="en-US" dirty="0" err="1"/>
              <a:t>Padlet</a:t>
            </a:r>
            <a:r>
              <a:rPr lang="en-US" dirty="0"/>
              <a:t>:</a:t>
            </a:r>
          </a:p>
          <a:p>
            <a:r>
              <a:rPr lang="en-US" dirty="0">
                <a:hlinkClick r:id="rId4"/>
              </a:rPr>
              <a:t>https://rightquestion.org/remote-learning-resources/</a:t>
            </a:r>
            <a:endParaRPr lang="en-US" dirty="0"/>
          </a:p>
        </p:txBody>
      </p:sp>
    </p:spTree>
    <p:extLst>
      <p:ext uri="{BB962C8B-B14F-4D97-AF65-F5344CB8AC3E}">
        <p14:creationId xmlns:p14="http://schemas.microsoft.com/office/powerpoint/2010/main" val="884736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a:solidFill>
                  <a:schemeClr val="tx2"/>
                </a:solidFill>
              </a:rPr>
              <a:t>A Look Inside the Process</a:t>
            </a:r>
            <a:endParaRPr sz="4400" dirty="0">
              <a:solidFill>
                <a:schemeClr val="tx2"/>
              </a:solidFill>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a:t>Strategize</a:t>
            </a:r>
            <a:r>
              <a:rPr lang="en-US" dirty="0"/>
              <a:t> </a:t>
            </a:r>
          </a:p>
          <a:p>
            <a:pPr lvl="2">
              <a:spcBef>
                <a:spcPts val="0"/>
              </a:spcBef>
              <a:spcAft>
                <a:spcPts val="600"/>
              </a:spcAft>
              <a:buFont typeface="Wingdings" panose="05000000000000000000" pitchFamily="2" charset="2"/>
              <a:buChar char="ü"/>
            </a:pPr>
            <a:r>
              <a:rPr lang="en-US" dirty="0"/>
              <a:t>Prioritize your questions</a:t>
            </a:r>
          </a:p>
          <a:p>
            <a:pPr lvl="2">
              <a:spcBef>
                <a:spcPts val="0"/>
              </a:spcBef>
              <a:spcAft>
                <a:spcPts val="600"/>
              </a:spcAft>
              <a:buFont typeface="Wingdings" panose="05000000000000000000" pitchFamily="2" charset="2"/>
              <a:buChar char="ü"/>
            </a:pPr>
            <a:r>
              <a:rPr lang="en-US" dirty="0"/>
              <a:t>Action plan or discuss next steps</a:t>
            </a:r>
          </a:p>
          <a:p>
            <a:pPr lvl="2">
              <a:spcBef>
                <a:spcPts val="0"/>
              </a:spcBef>
              <a:spcAft>
                <a:spcPts val="600"/>
              </a:spcAft>
              <a:buFont typeface="Wingdings" panose="05000000000000000000" pitchFamily="2" charset="2"/>
              <a:buChar char="ü"/>
            </a:pPr>
            <a:r>
              <a:rPr lang="en-US" dirty="0"/>
              <a:t>Share </a:t>
            </a:r>
          </a:p>
          <a:p>
            <a:pPr marL="457200" indent="-457200">
              <a:spcBef>
                <a:spcPts val="0"/>
              </a:spcBef>
              <a:spcAft>
                <a:spcPts val="600"/>
              </a:spcAft>
              <a:buFont typeface="+mj-lt"/>
              <a:buAutoNum type="arabicParenR" startAt="5"/>
            </a:pPr>
            <a:r>
              <a:rPr lang="en-US" b="1" dirty="0"/>
              <a:t>Reflect</a:t>
            </a:r>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latin typeface="Rockwell"/>
              </a:rPr>
              <a:t>Ask as many questions as you can</a:t>
            </a:r>
          </a:p>
          <a:p>
            <a:pPr marL="342900" indent="-342900" defTabSz="457200">
              <a:buFont typeface="+mj-lt"/>
              <a:buAutoNum type="arabicPeriod"/>
              <a:defRPr/>
            </a:pPr>
            <a:r>
              <a:rPr lang="en-US" dirty="0">
                <a:solidFill>
                  <a:prstClr val="black"/>
                </a:solidFill>
                <a:latin typeface="Rockwell"/>
              </a:rPr>
              <a:t>Do not stop to discuss, judge or answer</a:t>
            </a:r>
          </a:p>
          <a:p>
            <a:pPr marL="342900" indent="-342900" defTabSz="457200">
              <a:buFont typeface="+mj-lt"/>
              <a:buAutoNum type="arabicPeriod"/>
              <a:defRPr/>
            </a:pPr>
            <a:r>
              <a:rPr lang="en-US" dirty="0">
                <a:solidFill>
                  <a:prstClr val="black"/>
                </a:solidFill>
                <a:latin typeface="Rockwell"/>
              </a:rPr>
              <a:t>Record </a:t>
            </a:r>
            <a:r>
              <a:rPr lang="en-US" i="1" dirty="0">
                <a:solidFill>
                  <a:prstClr val="black"/>
                </a:solidFill>
                <a:latin typeface="Rockwell"/>
              </a:rPr>
              <a:t>exactly</a:t>
            </a:r>
            <a:r>
              <a:rPr lang="en-US" dirty="0">
                <a:solidFill>
                  <a:prstClr val="black"/>
                </a:solidFill>
                <a:latin typeface="Rockwell"/>
              </a:rPr>
              <a:t> as stated</a:t>
            </a:r>
          </a:p>
          <a:p>
            <a:pPr marL="342900" indent="-342900" defTabSz="457200">
              <a:buFont typeface="+mj-lt"/>
              <a:buAutoNum type="arabicPeriod"/>
              <a:defRPr/>
            </a:pPr>
            <a:r>
              <a:rPr lang="en-US" dirty="0">
                <a:solidFill>
                  <a:prstClr val="black"/>
                </a:solidFill>
                <a:latin typeface="Rockwe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latin typeface="Rockwell"/>
              </a:rPr>
              <a:t>Closed-Ended:</a:t>
            </a:r>
          </a:p>
          <a:p>
            <a:pPr defTabSz="457200">
              <a:defRPr/>
            </a:pPr>
            <a:r>
              <a:rPr lang="en-US" dirty="0">
                <a:solidFill>
                  <a:prstClr val="black"/>
                </a:solidFill>
                <a:latin typeface="Rockwell"/>
              </a:rPr>
              <a:t>Answered with “yes,” “no” or one word</a:t>
            </a:r>
          </a:p>
          <a:p>
            <a:pPr defTabSz="457200">
              <a:defRPr/>
            </a:pPr>
            <a:endParaRPr lang="en-US" dirty="0">
              <a:solidFill>
                <a:prstClr val="black"/>
              </a:solidFill>
              <a:latin typeface="Rockwell"/>
            </a:endParaRPr>
          </a:p>
          <a:p>
            <a:pPr defTabSz="457200">
              <a:defRPr/>
            </a:pPr>
            <a:r>
              <a:rPr lang="en-US" b="1" dirty="0">
                <a:solidFill>
                  <a:prstClr val="black"/>
                </a:solidFill>
                <a:latin typeface="Rockwell"/>
              </a:rPr>
              <a:t>Open-Ended: </a:t>
            </a:r>
            <a:r>
              <a:rPr lang="en-US" dirty="0">
                <a:solidFill>
                  <a:prstClr val="black"/>
                </a:solidFill>
                <a:latin typeface="Rockwe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Source: The Right Question Institute	</a:t>
            </a:r>
            <a:r>
              <a:rPr kumimoji="0" lang="en-US" sz="1400" b="0" i="0" u="sng" strike="noStrike" kern="1200" cap="none" spc="0" normalizeH="0" baseline="0" noProof="0" dirty="0">
                <a:ln>
                  <a:noFill/>
                </a:ln>
                <a:solidFill>
                  <a:srgbClr val="0000FF"/>
                </a:solidFill>
                <a:effectLst/>
                <a:uLnTx/>
                <a:uFillTx/>
                <a:latin typeface="Rockwell"/>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latin typeface="Rockwell" panose="02060603020205020403" pitchFamily="18" charset="0"/>
              </a:rPr>
              <a:t>Three</a:t>
            </a:r>
            <a:r>
              <a:rPr lang="en-US" sz="4400" dirty="0">
                <a:solidFill>
                  <a:srgbClr val="000000"/>
                </a:solidFill>
                <a:latin typeface="Rockwell" panose="02060603020205020403" pitchFamily="18" charset="0"/>
              </a:rPr>
              <a:t> thinking abilities </a:t>
            </a:r>
          </a:p>
          <a:p>
            <a:pPr marL="228600" lvl="1" indent="0" algn="ctr">
              <a:buNone/>
            </a:pPr>
            <a:r>
              <a:rPr lang="en-US" sz="4400" dirty="0">
                <a:solidFill>
                  <a:srgbClr val="000000"/>
                </a:solidFill>
                <a:latin typeface="Rockwell" panose="02060603020205020403" pitchFamily="18" charset="0"/>
              </a:rPr>
              <a:t>with </a:t>
            </a:r>
            <a:r>
              <a:rPr lang="en-US" sz="4400" u="sng" dirty="0">
                <a:solidFill>
                  <a:srgbClr val="000000"/>
                </a:solidFill>
                <a:latin typeface="Rockwell" panose="02060603020205020403" pitchFamily="18" charset="0"/>
              </a:rPr>
              <a:t>one</a:t>
            </a:r>
            <a:r>
              <a:rPr lang="en-US" sz="4400" dirty="0">
                <a:solidFill>
                  <a:srgbClr val="000000"/>
                </a:solidFill>
                <a:latin typeface="Rockwell" panose="02060603020205020403" pitchFamily="18" charset="0"/>
              </a:rPr>
              <a:t> process</a:t>
            </a:r>
          </a:p>
        </p:txBody>
      </p:sp>
    </p:spTree>
    <p:extLst>
      <p:ext uri="{BB962C8B-B14F-4D97-AF65-F5344CB8AC3E}">
        <p14:creationId xmlns:p14="http://schemas.microsoft.com/office/powerpoint/2010/main" val="1118519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a:solidFill>
                    <a:srgbClr val="000000"/>
                  </a:solidFill>
                  <a:latin typeface="Rockwell" panose="02060603020205020403" pitchFamily="18" charset="0"/>
                  <a:sym typeface="Gill Sans" charset="0"/>
                </a:rPr>
                <a:t>Divergent </a:t>
              </a:r>
            </a:p>
            <a:p>
              <a:pPr algn="ctr" defTabSz="457200">
                <a:defRPr/>
              </a:pPr>
              <a:r>
                <a:rPr lang="en-US" sz="4000" b="1" dirty="0">
                  <a:solidFill>
                    <a:srgbClr val="000000"/>
                  </a:solidFill>
                  <a:latin typeface="Rockwell" panose="02060603020205020403" pitchFamily="18" charset="0"/>
                  <a:ea typeface="ヒラギノ角ゴ ProN W6" charset="-128"/>
                  <a:cs typeface="ヒラギノ角ゴ ProN W6" charset="-128"/>
                  <a:sym typeface="Gill Sans" charset="0"/>
                </a:rPr>
                <a:t>Thinking</a:t>
              </a: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Real Classroom 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942140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a:solidFill>
                    <a:srgbClr val="000000"/>
                  </a:solidFill>
                  <a:latin typeface="Rockwell" panose="02060603020205020403" pitchFamily="18" charset="0"/>
                  <a:sym typeface="Gill Sans" charset="0"/>
                </a:rPr>
                <a:t>Convergent</a:t>
              </a:r>
            </a:p>
            <a:p>
              <a:pPr algn="ctr" defTabSz="457200">
                <a:defRPr/>
              </a:pPr>
              <a:r>
                <a:rPr lang="en-US" sz="4000" b="1" dirty="0">
                  <a:solidFill>
                    <a:srgbClr val="000000"/>
                  </a:solidFill>
                  <a:latin typeface="Rockwell" panose="02060603020205020403" pitchFamily="18" charset="0"/>
                  <a:ea typeface="ヒラギノ角ゴ ProN W6" charset="-128"/>
                  <a:cs typeface="ヒラギノ角ゴ ProN W6" charset="-128"/>
                  <a:sym typeface="Gill Sans" charset="0"/>
                </a:rPr>
                <a:t>Thinking</a:t>
              </a: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a:solidFill>
                  <a:srgbClr val="000000"/>
                </a:solidFill>
                <a:latin typeface="Rockwell" panose="02060603020205020403" pitchFamily="18" charset="0"/>
              </a:rPr>
              <a:t>Metacognition</a:t>
            </a:r>
          </a:p>
        </p:txBody>
      </p:sp>
      <p:sp>
        <p:nvSpPr>
          <p:cNvPr id="78852" name="Title 1"/>
          <p:cNvSpPr>
            <a:spLocks noGrp="1"/>
          </p:cNvSpPr>
          <p:nvPr>
            <p:ph type="title"/>
          </p:nvPr>
        </p:nvSpPr>
        <p:spPr/>
        <p:txBody>
          <a:bodyPr/>
          <a:lstStyle/>
          <a:p>
            <a:pPr eaLnBrk="1" hangingPunct="1"/>
            <a:r>
              <a:rPr lang="en-US" dirty="0"/>
              <a:t>Thinking</a:t>
            </a:r>
            <a:r>
              <a:rPr lang="en-US" dirty="0">
                <a:latin typeface="Rockwell" panose="02060603020205020403" pitchFamily="18" charset="0"/>
              </a:rPr>
              <a:t> about Thinking</a:t>
            </a:r>
          </a:p>
        </p:txBody>
      </p:sp>
      <p:pic>
        <p:nvPicPr>
          <p:cNvPr id="9" name="Picture 2">
            <a:extLst>
              <a:ext uri="{FF2B5EF4-FFF2-40B4-BE49-F238E27FC236}">
                <a16:creationId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rPr>
              <a:t>Exploring Classroom Examples</a:t>
            </a:r>
            <a:endParaRPr lang="en-US" altLang="en-US" sz="4400" dirty="0">
              <a:solidFill>
                <a:schemeClr val="tx2"/>
              </a:solidFill>
              <a:latin typeface="Rockwell" panose="02060603020205020403" pitchFamily="18"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prstGeom prst="rect">
            <a:avLst/>
          </a:prstGeom>
        </p:spPr>
        <p:txBody>
          <a:bodyPr spcFirstLastPara="1" wrap="square" lIns="121897" tIns="121897" rIns="121897" bIns="121897" anchor="b" anchorCtr="0">
            <a:noAutofit/>
          </a:bodyPr>
          <a:lstStyle/>
          <a:p>
            <a:r>
              <a:rPr lang="en-US" dirty="0"/>
              <a:t>Classroom Example: High School</a:t>
            </a:r>
            <a:endParaRPr dirty="0"/>
          </a:p>
        </p:txBody>
      </p:sp>
      <p:sp>
        <p:nvSpPr>
          <p:cNvPr id="112" name="Google Shape;112;p20"/>
          <p:cNvSpPr txBox="1">
            <a:spLocks noGrp="1"/>
          </p:cNvSpPr>
          <p:nvPr>
            <p:ph idx="1"/>
          </p:nvPr>
        </p:nvSpPr>
        <p:spPr>
          <a:xfrm>
            <a:off x="838200" y="2026164"/>
            <a:ext cx="10515600" cy="4351338"/>
          </a:xfrm>
          <a:prstGeom prst="rect">
            <a:avLst/>
          </a:prstGeom>
        </p:spPr>
        <p:txBody>
          <a:bodyPr spcFirstLastPara="1" wrap="square" lIns="121897" tIns="121897" rIns="121897" bIns="121897" anchor="t" anchorCtr="0">
            <a:noAutofit/>
          </a:bodyPr>
          <a:lstStyle/>
          <a:p>
            <a:pPr marL="0" indent="0">
              <a:buNone/>
            </a:pPr>
            <a:r>
              <a:rPr lang="en-US" u="sng" dirty="0">
                <a:cs typeface="MS PGothic" pitchFamily="34" charset="-128"/>
              </a:rPr>
              <a:t>Teacher</a:t>
            </a:r>
            <a:r>
              <a:rPr lang="en-US" dirty="0">
                <a:cs typeface="MS PGothic" pitchFamily="34" charset="-128"/>
              </a:rPr>
              <a:t>: Shane Gower, Readfield, ME</a:t>
            </a:r>
          </a:p>
          <a:p>
            <a:pPr marL="0" indent="0">
              <a:buNone/>
            </a:pPr>
            <a:r>
              <a:rPr lang="en-US" u="sng" dirty="0">
                <a:cs typeface="MS PGothic" pitchFamily="34" charset="-128"/>
              </a:rPr>
              <a:t>Topic</a:t>
            </a:r>
            <a:r>
              <a:rPr lang="en-US" dirty="0">
                <a:cs typeface="MS PGothic" pitchFamily="34" charset="-128"/>
              </a:rPr>
              <a:t>: 11</a:t>
            </a:r>
            <a:r>
              <a:rPr lang="en-US" baseline="30000" dirty="0">
                <a:cs typeface="MS PGothic" pitchFamily="34" charset="-128"/>
              </a:rPr>
              <a:t>th</a:t>
            </a:r>
            <a:r>
              <a:rPr lang="en-US" dirty="0">
                <a:cs typeface="MS PGothic" pitchFamily="34" charset="-128"/>
              </a:rPr>
              <a:t> Grade US History unit on the World Wars</a:t>
            </a:r>
          </a:p>
          <a:p>
            <a:pPr marL="0" indent="0">
              <a:buNone/>
            </a:pPr>
            <a:r>
              <a:rPr lang="en-US" u="sng" dirty="0">
                <a:cs typeface="MS PGothic" pitchFamily="34" charset="-128"/>
              </a:rPr>
              <a:t>Purpose</a:t>
            </a:r>
            <a:r>
              <a:rPr lang="en-US" dirty="0">
                <a:cs typeface="MS PGothic" pitchFamily="34" charset="-128"/>
              </a:rPr>
              <a:t>: Primary source analysis</a:t>
            </a:r>
          </a:p>
          <a:p>
            <a:pPr marL="0" indent="0">
              <a:buNone/>
            </a:pPr>
            <a:endParaRPr dirty="0"/>
          </a:p>
          <a:p>
            <a:pPr indent="0">
              <a:lnSpc>
                <a:spcPct val="100000"/>
              </a:lnSpc>
              <a:spcBef>
                <a:spcPts val="2133"/>
              </a:spcBef>
              <a:buNone/>
            </a:pPr>
            <a:endParaRPr sz="3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88334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prstGeom prst="rect">
            <a:avLst/>
          </a:prstGeom>
        </p:spPr>
        <p:txBody>
          <a:bodyPr spcFirstLastPara="1" wrap="square" lIns="121897" tIns="121897" rIns="121897" bIns="121897" anchor="b" anchorCtr="0">
            <a:noAutofit/>
          </a:bodyPr>
          <a:lstStyle/>
          <a:p>
            <a:r>
              <a:rPr lang="en-US" dirty="0"/>
              <a:t>Question Focus</a:t>
            </a:r>
            <a:endParaRPr dirty="0"/>
          </a:p>
        </p:txBody>
      </p:sp>
      <p:sp>
        <p:nvSpPr>
          <p:cNvPr id="156" name="Google Shape;156;p27"/>
          <p:cNvSpPr txBox="1">
            <a:spLocks noGrp="1"/>
          </p:cNvSpPr>
          <p:nvPr>
            <p:ph idx="1"/>
          </p:nvPr>
        </p:nvSpPr>
        <p:spPr>
          <a:xfrm>
            <a:off x="669348" y="1861271"/>
            <a:ext cx="4702597" cy="4996730"/>
          </a:xfrm>
          <a:prstGeom prst="rect">
            <a:avLst/>
          </a:prstGeom>
        </p:spPr>
        <p:txBody>
          <a:bodyPr spcFirstLastPara="1" wrap="square" lIns="121897" tIns="121897" rIns="121897" bIns="121897" anchor="t" anchorCtr="0">
            <a:noAutofit/>
          </a:bodyPr>
          <a:lstStyle/>
          <a:p>
            <a:pPr marL="0" indent="0">
              <a:lnSpc>
                <a:spcPct val="100000"/>
              </a:lnSpc>
              <a:buNone/>
            </a:pPr>
            <a:r>
              <a:rPr lang="en-US" sz="2400" dirty="0">
                <a:ea typeface="Century Gothic"/>
                <a:cs typeface="Century Gothic"/>
                <a:sym typeface="Century Gothic"/>
              </a:rPr>
              <a:t>Source: Millard Corson World War I Burial Case File; Correspondence, Reports, Telegrams, Applications and Other Papers relating to Burials of Service Personnel, Records of the Quartermaster General’s Office, 1915-1935, Record Group 92; National Archives and Records Administration - St. Louis.</a:t>
            </a:r>
            <a:endParaRPr sz="2400" dirty="0">
              <a:solidFill>
                <a:srgbClr val="000000"/>
              </a:solidFill>
              <a:latin typeface="Arial"/>
              <a:ea typeface="Arial"/>
              <a:cs typeface="Arial"/>
              <a:sym typeface="Arial"/>
            </a:endParaRPr>
          </a:p>
        </p:txBody>
      </p:sp>
      <p:pic>
        <p:nvPicPr>
          <p:cNvPr id="157" name="Google Shape;157;p27"/>
          <p:cNvPicPr preferRelativeResize="0"/>
          <p:nvPr/>
        </p:nvPicPr>
        <p:blipFill>
          <a:blip r:embed="rId3">
            <a:alphaModFix/>
          </a:blip>
          <a:stretch>
            <a:fillRect/>
          </a:stretch>
        </p:blipFill>
        <p:spPr>
          <a:xfrm>
            <a:off x="5505004" y="1317090"/>
            <a:ext cx="6686996" cy="5375735"/>
          </a:xfrm>
          <a:prstGeom prst="rect">
            <a:avLst/>
          </a:prstGeom>
          <a:noFill/>
          <a:ln>
            <a:noFill/>
          </a:ln>
        </p:spPr>
      </p:pic>
    </p:spTree>
    <p:extLst>
      <p:ext uri="{BB962C8B-B14F-4D97-AF65-F5344CB8AC3E}">
        <p14:creationId xmlns:p14="http://schemas.microsoft.com/office/powerpoint/2010/main" val="108329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893039" y="-16845"/>
            <a:ext cx="10515600" cy="1325563"/>
          </a:xfrm>
          <a:prstGeom prst="rect">
            <a:avLst/>
          </a:prstGeom>
        </p:spPr>
        <p:txBody>
          <a:bodyPr spcFirstLastPara="1" wrap="square" lIns="121897" tIns="121897" rIns="121897" bIns="121897" anchor="b" anchorCtr="0">
            <a:noAutofit/>
          </a:bodyPr>
          <a:lstStyle/>
          <a:p>
            <a:r>
              <a:rPr lang="en-US" b="0" dirty="0"/>
              <a:t>Before the QFT</a:t>
            </a:r>
            <a:endParaRPr b="0" dirty="0"/>
          </a:p>
        </p:txBody>
      </p:sp>
      <p:sp>
        <p:nvSpPr>
          <p:cNvPr id="119" name="Google Shape;119;p21"/>
          <p:cNvSpPr txBox="1">
            <a:spLocks noGrp="1"/>
          </p:cNvSpPr>
          <p:nvPr>
            <p:ph idx="4294967295"/>
          </p:nvPr>
        </p:nvSpPr>
        <p:spPr>
          <a:xfrm>
            <a:off x="534009" y="1465540"/>
            <a:ext cx="5917396" cy="4984803"/>
          </a:xfrm>
          <a:prstGeom prst="rect">
            <a:avLst/>
          </a:prstGeom>
        </p:spPr>
        <p:txBody>
          <a:bodyPr spcFirstLastPara="1" wrap="square" lIns="121897" tIns="121897" rIns="121897" bIns="121897" anchor="t" anchorCtr="0">
            <a:noAutofit/>
          </a:bodyPr>
          <a:lstStyle/>
          <a:p>
            <a:pPr>
              <a:lnSpc>
                <a:spcPct val="100000"/>
              </a:lnSpc>
            </a:pPr>
            <a:r>
              <a:rPr lang="en-US" sz="2400" dirty="0">
                <a:ea typeface="Century Gothic"/>
                <a:cs typeface="Century Gothic"/>
                <a:sym typeface="Century Gothic"/>
              </a:rPr>
              <a:t>Before asking questions, students did an initial analysis using the </a:t>
            </a:r>
            <a:r>
              <a:rPr lang="en" sz="2400" dirty="0">
                <a:ea typeface="Century Gothic"/>
                <a:cs typeface="Century Gothic"/>
                <a:sym typeface="Century Gothic"/>
              </a:rPr>
              <a:t>“HAPP(Y)” </a:t>
            </a:r>
            <a:r>
              <a:rPr lang="en-US" sz="2400" dirty="0">
                <a:ea typeface="Century Gothic"/>
                <a:cs typeface="Century Gothic"/>
                <a:sym typeface="Century Gothic"/>
              </a:rPr>
              <a:t>framework: </a:t>
            </a:r>
          </a:p>
          <a:p>
            <a:pPr lvl="1">
              <a:lnSpc>
                <a:spcPct val="100000"/>
              </a:lnSpc>
            </a:pPr>
            <a:r>
              <a:rPr lang="en-US" dirty="0">
                <a:ea typeface="Century Gothic"/>
                <a:cs typeface="Century Gothic"/>
                <a:sym typeface="Century Gothic"/>
              </a:rPr>
              <a:t>H- Historical Context</a:t>
            </a:r>
          </a:p>
          <a:p>
            <a:pPr lvl="1">
              <a:lnSpc>
                <a:spcPct val="100000"/>
              </a:lnSpc>
            </a:pPr>
            <a:r>
              <a:rPr lang="en-US" dirty="0">
                <a:ea typeface="Century Gothic"/>
                <a:cs typeface="Century Gothic"/>
                <a:sym typeface="Century Gothic"/>
              </a:rPr>
              <a:t>A- Audience (intended)</a:t>
            </a:r>
          </a:p>
          <a:p>
            <a:pPr lvl="1">
              <a:lnSpc>
                <a:spcPct val="100000"/>
              </a:lnSpc>
            </a:pPr>
            <a:r>
              <a:rPr lang="en-US" dirty="0">
                <a:ea typeface="Century Gothic"/>
                <a:cs typeface="Century Gothic"/>
                <a:sym typeface="Century Gothic"/>
              </a:rPr>
              <a:t>P- Point of View</a:t>
            </a:r>
          </a:p>
          <a:p>
            <a:pPr lvl="1">
              <a:lnSpc>
                <a:spcPct val="100000"/>
              </a:lnSpc>
            </a:pPr>
            <a:r>
              <a:rPr lang="en-US" dirty="0">
                <a:ea typeface="Century Gothic"/>
                <a:cs typeface="Century Gothic"/>
                <a:sym typeface="Century Gothic"/>
              </a:rPr>
              <a:t>P- Purpose</a:t>
            </a:r>
          </a:p>
          <a:p>
            <a:pPr lvl="1">
              <a:lnSpc>
                <a:spcPct val="100000"/>
              </a:lnSpc>
            </a:pPr>
            <a:r>
              <a:rPr lang="en-US" dirty="0">
                <a:ea typeface="Century Gothic"/>
                <a:cs typeface="Century Gothic"/>
                <a:sym typeface="Century Gothic"/>
              </a:rPr>
              <a:t>Y- Why should we care?</a:t>
            </a:r>
          </a:p>
          <a:p>
            <a:pPr>
              <a:lnSpc>
                <a:spcPct val="100000"/>
              </a:lnSpc>
            </a:pPr>
            <a:r>
              <a:rPr lang="en" sz="2400" dirty="0">
                <a:ea typeface="Century Gothic"/>
                <a:cs typeface="Century Gothic"/>
                <a:sym typeface="Century Gothic"/>
              </a:rPr>
              <a:t>Students made notes on each category after watching videos and looking at documents.</a:t>
            </a:r>
            <a:endParaRPr sz="2400" dirty="0">
              <a:ea typeface="Century Gothic"/>
              <a:cs typeface="Century Gothic"/>
              <a:sym typeface="Century Gothic"/>
            </a:endParaRPr>
          </a:p>
          <a:p>
            <a:pPr marL="0" indent="0">
              <a:buNone/>
            </a:pPr>
            <a:endParaRPr dirty="0"/>
          </a:p>
          <a:p>
            <a:pPr indent="0">
              <a:lnSpc>
                <a:spcPct val="100000"/>
              </a:lnSpc>
              <a:spcBef>
                <a:spcPts val="2133"/>
              </a:spcBef>
              <a:buNone/>
            </a:pPr>
            <a:endParaRPr sz="3200" dirty="0">
              <a:solidFill>
                <a:srgbClr val="000000"/>
              </a:solidFill>
              <a:latin typeface="Arial"/>
              <a:ea typeface="Arial"/>
              <a:cs typeface="Arial"/>
              <a:sym typeface="Arial"/>
            </a:endParaRPr>
          </a:p>
        </p:txBody>
      </p:sp>
      <p:pic>
        <p:nvPicPr>
          <p:cNvPr id="120" name="Google Shape;120;p21"/>
          <p:cNvPicPr preferRelativeResize="0"/>
          <p:nvPr/>
        </p:nvPicPr>
        <p:blipFill>
          <a:blip r:embed="rId3">
            <a:alphaModFix/>
          </a:blip>
          <a:stretch>
            <a:fillRect/>
          </a:stretch>
        </p:blipFill>
        <p:spPr>
          <a:xfrm>
            <a:off x="6451405" y="1512210"/>
            <a:ext cx="5267925" cy="4304669"/>
          </a:xfrm>
          <a:prstGeom prst="rect">
            <a:avLst/>
          </a:prstGeom>
          <a:noFill/>
          <a:ln>
            <a:noFill/>
          </a:ln>
        </p:spPr>
      </p:pic>
    </p:spTree>
    <p:extLst>
      <p:ext uri="{BB962C8B-B14F-4D97-AF65-F5344CB8AC3E}">
        <p14:creationId xmlns:p14="http://schemas.microsoft.com/office/powerpoint/2010/main" val="1169849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0"/>
          <p:cNvPicPr preferRelativeResize="0"/>
          <p:nvPr/>
        </p:nvPicPr>
        <p:blipFill>
          <a:blip r:embed="rId3">
            <a:alphaModFix/>
          </a:blip>
          <a:stretch>
            <a:fillRect/>
          </a:stretch>
        </p:blipFill>
        <p:spPr>
          <a:xfrm>
            <a:off x="203200" y="0"/>
            <a:ext cx="11988800" cy="6711443"/>
          </a:xfrm>
          <a:prstGeom prst="rect">
            <a:avLst/>
          </a:prstGeom>
          <a:noFill/>
          <a:ln>
            <a:noFill/>
          </a:ln>
        </p:spPr>
      </p:pic>
    </p:spTree>
    <p:extLst>
      <p:ext uri="{BB962C8B-B14F-4D97-AF65-F5344CB8AC3E}">
        <p14:creationId xmlns:p14="http://schemas.microsoft.com/office/powerpoint/2010/main" val="784300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1"/>
          <p:cNvPicPr preferRelativeResize="0"/>
          <p:nvPr/>
        </p:nvPicPr>
        <p:blipFill>
          <a:blip r:embed="rId3">
            <a:alphaModFix/>
          </a:blip>
          <a:stretch>
            <a:fillRect/>
          </a:stretch>
        </p:blipFill>
        <p:spPr>
          <a:xfrm>
            <a:off x="0" y="203200"/>
            <a:ext cx="11972301" cy="6110104"/>
          </a:xfrm>
          <a:prstGeom prst="rect">
            <a:avLst/>
          </a:prstGeom>
          <a:noFill/>
          <a:ln>
            <a:noFill/>
          </a:ln>
        </p:spPr>
      </p:pic>
    </p:spTree>
    <p:extLst>
      <p:ext uri="{BB962C8B-B14F-4D97-AF65-F5344CB8AC3E}">
        <p14:creationId xmlns:p14="http://schemas.microsoft.com/office/powerpoint/2010/main" val="2953047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2"/>
          <p:cNvPicPr preferRelativeResize="0"/>
          <p:nvPr/>
        </p:nvPicPr>
        <p:blipFill>
          <a:blip r:embed="rId3">
            <a:alphaModFix/>
          </a:blip>
          <a:stretch>
            <a:fillRect/>
          </a:stretch>
        </p:blipFill>
        <p:spPr>
          <a:xfrm>
            <a:off x="452568" y="0"/>
            <a:ext cx="10371881" cy="6858000"/>
          </a:xfrm>
          <a:prstGeom prst="rect">
            <a:avLst/>
          </a:prstGeom>
          <a:noFill/>
          <a:ln>
            <a:noFill/>
          </a:ln>
        </p:spPr>
      </p:pic>
    </p:spTree>
    <p:extLst>
      <p:ext uri="{BB962C8B-B14F-4D97-AF65-F5344CB8AC3E}">
        <p14:creationId xmlns:p14="http://schemas.microsoft.com/office/powerpoint/2010/main" val="2003130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prstGeom prst="rect">
            <a:avLst/>
          </a:prstGeom>
        </p:spPr>
        <p:txBody>
          <a:bodyPr spcFirstLastPara="1" wrap="square" lIns="121897" tIns="121897" rIns="121897" bIns="121897" anchor="ctr" anchorCtr="0">
            <a:noAutofit/>
          </a:bodyPr>
          <a:lstStyle/>
          <a:p>
            <a:r>
              <a:rPr lang="en-US" b="0" dirty="0"/>
              <a:t>Selected </a:t>
            </a:r>
            <a:r>
              <a:rPr lang="en" b="0" dirty="0"/>
              <a:t>Student Questions</a:t>
            </a:r>
            <a:endParaRPr b="0" dirty="0"/>
          </a:p>
        </p:txBody>
      </p:sp>
      <p:sp>
        <p:nvSpPr>
          <p:cNvPr id="199" name="Google Shape;199;p34"/>
          <p:cNvSpPr txBox="1">
            <a:spLocks noGrp="1"/>
          </p:cNvSpPr>
          <p:nvPr>
            <p:ph idx="4294967295"/>
          </p:nvPr>
        </p:nvSpPr>
        <p:spPr>
          <a:xfrm>
            <a:off x="1012497" y="1724613"/>
            <a:ext cx="10515600" cy="4351338"/>
          </a:xfrm>
          <a:prstGeom prst="rect">
            <a:avLst/>
          </a:prstGeom>
        </p:spPr>
        <p:txBody>
          <a:bodyPr spcFirstLastPara="1" wrap="square" lIns="121897" tIns="121897" rIns="121897" bIns="121897" anchor="ctr" anchorCtr="0">
            <a:noAutofit/>
          </a:bodyPr>
          <a:lstStyle/>
          <a:p>
            <a:pPr marL="245544" indent="-274320">
              <a:lnSpc>
                <a:spcPct val="100000"/>
              </a:lnSpc>
              <a:buSzPct val="100000"/>
              <a:buFont typeface="+mj-lt"/>
              <a:buAutoNum type="arabicPeriod"/>
            </a:pPr>
            <a:r>
              <a:rPr lang="en" sz="2400" dirty="0"/>
              <a:t>Why did his mother change her mind?</a:t>
            </a:r>
            <a:endParaRPr sz="2400" dirty="0"/>
          </a:p>
          <a:p>
            <a:pPr marL="245544" indent="-274320">
              <a:lnSpc>
                <a:spcPct val="100000"/>
              </a:lnSpc>
              <a:spcBef>
                <a:spcPts val="2133"/>
              </a:spcBef>
              <a:buSzPct val="100000"/>
              <a:buFont typeface="+mj-lt"/>
              <a:buAutoNum type="arabicPeriod"/>
            </a:pPr>
            <a:r>
              <a:rPr lang="en" sz="2400" dirty="0"/>
              <a:t>How did his mother decide where he would be buried?</a:t>
            </a:r>
            <a:endParaRPr sz="2400" dirty="0"/>
          </a:p>
          <a:p>
            <a:pPr marL="245544" indent="-274320">
              <a:lnSpc>
                <a:spcPct val="100000"/>
              </a:lnSpc>
              <a:spcBef>
                <a:spcPts val="2133"/>
              </a:spcBef>
              <a:buSzPct val="100000"/>
              <a:buFont typeface="+mj-lt"/>
              <a:buAutoNum type="arabicPeriod"/>
            </a:pPr>
            <a:r>
              <a:rPr lang="en" sz="2400" dirty="0"/>
              <a:t>What influenced people’s decisions on where to bury their loved ones?</a:t>
            </a:r>
            <a:endParaRPr sz="2400" dirty="0"/>
          </a:p>
          <a:p>
            <a:pPr marL="245544" indent="-274320">
              <a:lnSpc>
                <a:spcPct val="100000"/>
              </a:lnSpc>
              <a:spcBef>
                <a:spcPts val="2133"/>
              </a:spcBef>
              <a:buSzPct val="100000"/>
              <a:buFont typeface="+mj-lt"/>
              <a:buAutoNum type="arabicPeriod"/>
            </a:pPr>
            <a:r>
              <a:rPr lang="en" sz="2400" dirty="0"/>
              <a:t>Why did the US Government give families this choice?</a:t>
            </a:r>
            <a:endParaRPr sz="2400" dirty="0"/>
          </a:p>
          <a:p>
            <a:pPr marL="245544" indent="-274320">
              <a:lnSpc>
                <a:spcPct val="100000"/>
              </a:lnSpc>
              <a:spcBef>
                <a:spcPts val="2133"/>
              </a:spcBef>
              <a:buSzPct val="100000"/>
              <a:buFont typeface="+mj-lt"/>
              <a:buAutoNum type="arabicPeriod"/>
            </a:pPr>
            <a:r>
              <a:rPr lang="en" sz="2400" dirty="0"/>
              <a:t>Why was he buried in this particular town in France?</a:t>
            </a:r>
            <a:endParaRPr sz="2400" dirty="0"/>
          </a:p>
          <a:p>
            <a:pPr marL="245544" indent="-274320">
              <a:lnSpc>
                <a:spcPct val="100000"/>
              </a:lnSpc>
              <a:spcBef>
                <a:spcPts val="2133"/>
              </a:spcBef>
              <a:spcAft>
                <a:spcPts val="2133"/>
              </a:spcAft>
              <a:buSzPct val="100000"/>
              <a:buFont typeface="+mj-lt"/>
              <a:buAutoNum type="arabicPeriod"/>
            </a:pPr>
            <a:r>
              <a:rPr lang="en" sz="2400" dirty="0"/>
              <a:t>Why was this decision made 3 years after his death and how did that affect the decision?</a:t>
            </a:r>
            <a:endParaRPr sz="2400" dirty="0"/>
          </a:p>
        </p:txBody>
      </p:sp>
    </p:spTree>
    <p:extLst>
      <p:ext uri="{BB962C8B-B14F-4D97-AF65-F5344CB8AC3E}">
        <p14:creationId xmlns:p14="http://schemas.microsoft.com/office/powerpoint/2010/main" val="230664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9579" y="186062"/>
            <a:ext cx="10515600" cy="1325563"/>
          </a:xfrm>
        </p:spPr>
        <p:txBody>
          <a:bodyPr>
            <a:normAutofit/>
          </a:bodyPr>
          <a:lstStyle/>
          <a:p>
            <a:r>
              <a:rPr lang="en-US" altLang="en-US" sz="4400" dirty="0">
                <a:solidFill>
                  <a:schemeClr val="tx1"/>
                </a:solidFill>
              </a:rPr>
              <a:t>We’re Tweeting…</a:t>
            </a:r>
          </a:p>
        </p:txBody>
      </p:sp>
      <p:sp>
        <p:nvSpPr>
          <p:cNvPr id="69635" name="Content Placeholder 7"/>
          <p:cNvSpPr txBox="1">
            <a:spLocks/>
          </p:cNvSpPr>
          <p:nvPr/>
        </p:nvSpPr>
        <p:spPr bwMode="auto">
          <a:xfrm>
            <a:off x="1426439" y="1781175"/>
            <a:ext cx="8258175" cy="274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a:ln>
                  <a:noFill/>
                </a:ln>
                <a:solidFill>
                  <a:prstClr val="black"/>
                </a:solidFill>
                <a:effectLst/>
                <a:uLnTx/>
                <a:uFillTx/>
                <a:latin typeface="Rockwell" panose="02060603020205020403" pitchFamily="18" charset="0"/>
                <a:ea typeface="MS PGothic" panose="020B0600070205080204" pitchFamily="34" charset="-128"/>
                <a:cs typeface="+mn-cs"/>
              </a:rPr>
              <a:t>RightQuestion</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lvl="0" defTabSz="457200" eaLnBrk="0" fontAlgn="base" hangingPunct="0">
              <a:spcBef>
                <a:spcPts val="2000"/>
              </a:spcBef>
              <a:spcAft>
                <a:spcPct val="0"/>
              </a:spcAft>
              <a:buClr>
                <a:srgbClr val="629DD1"/>
              </a:buClr>
              <a:buSzPct val="75000"/>
              <a:defRPr/>
            </a:pPr>
            <a:r>
              <a:rPr lang="en-US" altLang="en-US" sz="3600" dirty="0">
                <a:solidFill>
                  <a:prstClr val="black"/>
                </a:solidFill>
              </a:rPr>
              <a:t>@</a:t>
            </a:r>
            <a:r>
              <a:rPr lang="en-US" altLang="en-US" sz="3600" dirty="0" err="1">
                <a:solidFill>
                  <a:srgbClr val="000000"/>
                </a:solidFill>
              </a:rPr>
              <a:t>SarahRQI</a:t>
            </a:r>
            <a:endParaRPr lang="en-US" altLang="en-US" sz="3600" dirty="0">
              <a:solidFill>
                <a:srgbClr val="000000"/>
              </a:solidFill>
            </a:endParaRPr>
          </a:p>
          <a:p>
            <a:pPr defTabSz="457200" eaLnBrk="0" fontAlgn="base" hangingPunct="0">
              <a:spcBef>
                <a:spcPts val="2000"/>
              </a:spcBef>
              <a:spcAft>
                <a:spcPct val="0"/>
              </a:spcAft>
              <a:buClr>
                <a:srgbClr val="629DD1"/>
              </a:buClr>
              <a:buSzPct val="75000"/>
              <a:defRPr/>
            </a:pPr>
            <a:r>
              <a:rPr lang="en-US" altLang="en-US" sz="3600" dirty="0">
                <a:solidFill>
                  <a:srgbClr val="000000"/>
                </a:solidFill>
              </a:rPr>
              <a:t>@</a:t>
            </a:r>
            <a:r>
              <a:rPr lang="en-US" altLang="en-US" sz="3600" dirty="0" err="1">
                <a:solidFill>
                  <a:srgbClr val="000000"/>
                </a:solidFill>
              </a:rPr>
              <a:t>MrShaneGower</a:t>
            </a:r>
            <a:endParaRPr lang="en-US" altLang="en-US" sz="3600" dirty="0">
              <a:solidFill>
                <a:srgbClr val="000000"/>
              </a:solidFill>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#QFT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4298" y="3432881"/>
            <a:ext cx="2394596" cy="1947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339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Content Placeholder 1"/>
          <p:cNvSpPr>
            <a:spLocks noGrp="1"/>
          </p:cNvSpPr>
          <p:nvPr>
            <p:ph idx="1"/>
          </p:nvPr>
        </p:nvSpPr>
        <p:spPr>
          <a:xfrm>
            <a:off x="838200" y="1825624"/>
            <a:ext cx="10515600" cy="4858993"/>
          </a:xfrm>
        </p:spPr>
        <p:txBody>
          <a:bodyPr>
            <a:normAutofit fontScale="32500" lnSpcReduction="20000"/>
          </a:bodyPr>
          <a:lstStyle/>
          <a:p>
            <a:pPr>
              <a:lnSpc>
                <a:spcPct val="120000"/>
              </a:lnSpc>
            </a:pPr>
            <a:r>
              <a:rPr lang="en" sz="6000" dirty="0"/>
              <a:t>Students created a slideshow with the question they selected, their answer, and any sources used.</a:t>
            </a:r>
          </a:p>
          <a:p>
            <a:pPr marL="685811" lvl="1" indent="-274320">
              <a:lnSpc>
                <a:spcPct val="120000"/>
              </a:lnSpc>
              <a:spcBef>
                <a:spcPts val="600"/>
              </a:spcBef>
              <a:buSzPts val="1800"/>
            </a:pPr>
            <a:r>
              <a:rPr lang="en" sz="6000" dirty="0"/>
              <a:t>Slide show can be shared with the original student who asked the question </a:t>
            </a:r>
          </a:p>
          <a:p>
            <a:pPr marL="685811" lvl="1" indent="-274320">
              <a:lnSpc>
                <a:spcPct val="120000"/>
              </a:lnSpc>
              <a:spcBef>
                <a:spcPts val="600"/>
              </a:spcBef>
              <a:buSzPts val="1800"/>
            </a:pPr>
            <a:r>
              <a:rPr lang="en" sz="6000" dirty="0"/>
              <a:t>Slide show can be presented to the class</a:t>
            </a:r>
          </a:p>
          <a:p>
            <a:pPr marL="228611" indent="-457200">
              <a:buSzPts val="1800"/>
            </a:pPr>
            <a:endParaRPr lang="en" sz="6000" dirty="0"/>
          </a:p>
          <a:p>
            <a:pPr>
              <a:lnSpc>
                <a:spcPct val="120000"/>
              </a:lnSpc>
            </a:pPr>
            <a:r>
              <a:rPr lang="en" sz="6000" dirty="0"/>
              <a:t>In a class discussion, students considered: </a:t>
            </a:r>
          </a:p>
          <a:p>
            <a:pPr lvl="1">
              <a:lnSpc>
                <a:spcPct val="120000"/>
              </a:lnSpc>
              <a:spcBef>
                <a:spcPts val="600"/>
              </a:spcBef>
            </a:pPr>
            <a:r>
              <a:rPr lang="en" sz="6000" dirty="0"/>
              <a:t>What happens when people fight over power?</a:t>
            </a:r>
          </a:p>
          <a:p>
            <a:pPr lvl="1">
              <a:lnSpc>
                <a:spcPct val="120000"/>
              </a:lnSpc>
              <a:spcBef>
                <a:spcPts val="600"/>
              </a:spcBef>
            </a:pPr>
            <a:r>
              <a:rPr lang="en" sz="6000" dirty="0"/>
              <a:t>What do these questions and answers tell us about the First World War?</a:t>
            </a:r>
          </a:p>
          <a:p>
            <a:pPr lvl="1">
              <a:lnSpc>
                <a:spcPct val="120000"/>
              </a:lnSpc>
              <a:spcBef>
                <a:spcPts val="600"/>
              </a:spcBef>
            </a:pPr>
            <a:r>
              <a:rPr lang="en" sz="6000" dirty="0"/>
              <a:t>What did we learn about life in Maine at the time?</a:t>
            </a:r>
          </a:p>
          <a:p>
            <a:pPr lvl="1">
              <a:lnSpc>
                <a:spcPct val="120000"/>
              </a:lnSpc>
              <a:spcBef>
                <a:spcPts val="600"/>
              </a:spcBef>
            </a:pPr>
            <a:r>
              <a:rPr lang="en" sz="6000" dirty="0"/>
              <a:t>What did we learn about sacrifice?</a:t>
            </a:r>
          </a:p>
          <a:p>
            <a:pPr lvl="1">
              <a:lnSpc>
                <a:spcPct val="120000"/>
              </a:lnSpc>
              <a:spcBef>
                <a:spcPts val="600"/>
              </a:spcBef>
            </a:pPr>
            <a:r>
              <a:rPr lang="en" sz="6000" dirty="0"/>
              <a:t>How can we acknowledge and commemorate the sacrifice of Millard Corson?</a:t>
            </a:r>
          </a:p>
          <a:p>
            <a:pPr indent="-457189">
              <a:buSzPts val="1800"/>
              <a:buAutoNum type="arabicPeriod"/>
            </a:pPr>
            <a:endParaRPr lang="en" dirty="0"/>
          </a:p>
        </p:txBody>
      </p:sp>
      <p:sp>
        <p:nvSpPr>
          <p:cNvPr id="3" name="Title 2"/>
          <p:cNvSpPr>
            <a:spLocks noGrp="1"/>
          </p:cNvSpPr>
          <p:nvPr>
            <p:ph type="title"/>
          </p:nvPr>
        </p:nvSpPr>
        <p:spPr/>
        <p:txBody>
          <a:bodyPr/>
          <a:lstStyle/>
          <a:p>
            <a:r>
              <a:rPr lang="en-US" dirty="0"/>
              <a:t>Next Steps with Student Questions</a:t>
            </a:r>
          </a:p>
        </p:txBody>
      </p:sp>
    </p:spTree>
    <p:extLst>
      <p:ext uri="{BB962C8B-B14F-4D97-AF65-F5344CB8AC3E}">
        <p14:creationId xmlns:p14="http://schemas.microsoft.com/office/powerpoint/2010/main" val="2093806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normAutofit/>
          </a:bodyPr>
          <a:lstStyle/>
          <a:p>
            <a:pPr algn="ctr" eaLnBrk="1" hangingPunct="1"/>
            <a:r>
              <a:rPr lang="en-US" altLang="en-US" sz="4000" b="1" dirty="0"/>
              <a:t>Virtual </a:t>
            </a:r>
            <a:r>
              <a:rPr lang="en-US" altLang="en-US" sz="4000" dirty="0"/>
              <a:t>Classroom Example: </a:t>
            </a:r>
            <a:br>
              <a:rPr lang="en-US" altLang="en-US" sz="4000" dirty="0"/>
            </a:br>
            <a:r>
              <a:rPr lang="en-US" altLang="en-US" sz="4000" dirty="0"/>
              <a:t>4</a:t>
            </a:r>
            <a:r>
              <a:rPr lang="en-US" altLang="en-US" sz="4000" baseline="30000" dirty="0"/>
              <a:t>th</a:t>
            </a:r>
            <a:r>
              <a:rPr lang="en-US" altLang="en-US" sz="4000" dirty="0"/>
              <a:t> Grade Social Studies</a:t>
            </a:r>
          </a:p>
        </p:txBody>
      </p:sp>
      <p:sp>
        <p:nvSpPr>
          <p:cNvPr id="148483" name="Content Placeholder 2"/>
          <p:cNvSpPr>
            <a:spLocks noGrp="1"/>
          </p:cNvSpPr>
          <p:nvPr>
            <p:ph idx="1"/>
          </p:nvPr>
        </p:nvSpPr>
        <p:spPr>
          <a:xfrm>
            <a:off x="1397491" y="2543256"/>
            <a:ext cx="9082691" cy="2700076"/>
          </a:xfrm>
        </p:spPr>
        <p:txBody>
          <a:bodyPr>
            <a:normAutofit/>
          </a:bodyPr>
          <a:lstStyle/>
          <a:p>
            <a:pPr marL="0" indent="0">
              <a:spcBef>
                <a:spcPts val="1200"/>
              </a:spcBef>
              <a:spcAft>
                <a:spcPts val="1200"/>
              </a:spcAft>
              <a:buNone/>
            </a:pPr>
            <a:r>
              <a:rPr lang="en-US" altLang="en-US" u="sng" dirty="0"/>
              <a:t>Teacher</a:t>
            </a:r>
            <a:r>
              <a:rPr lang="en-US" altLang="en-US" dirty="0"/>
              <a:t>: Alyssa Park, Gardnerville, NV</a:t>
            </a:r>
          </a:p>
          <a:p>
            <a:pPr marL="0" indent="0">
              <a:spcBef>
                <a:spcPts val="1200"/>
              </a:spcBef>
              <a:spcAft>
                <a:spcPts val="1200"/>
              </a:spcAft>
              <a:buNone/>
            </a:pPr>
            <a:r>
              <a:rPr lang="en-US" altLang="en-US" u="sng" dirty="0"/>
              <a:t>Topic</a:t>
            </a:r>
            <a:r>
              <a:rPr lang="en-US" altLang="en-US" dirty="0"/>
              <a:t>: The Hoover Dam</a:t>
            </a:r>
            <a:endParaRPr lang="en-US" altLang="en-US" i="1" dirty="0"/>
          </a:p>
          <a:p>
            <a:pPr marL="0" indent="0">
              <a:spcBef>
                <a:spcPts val="1200"/>
              </a:spcBef>
              <a:spcAft>
                <a:spcPts val="1200"/>
              </a:spcAft>
              <a:buNone/>
            </a:pPr>
            <a:r>
              <a:rPr lang="en-US" altLang="en-US" u="sng" dirty="0"/>
              <a:t>Purpose</a:t>
            </a:r>
            <a:r>
              <a:rPr lang="en-US" altLang="en-US" dirty="0"/>
              <a:t>: To analyze a primary source and launch a mini-inquiry </a:t>
            </a:r>
            <a:r>
              <a:rPr lang="mr-IN" altLang="en-US" dirty="0"/>
              <a:t>–</a:t>
            </a:r>
            <a:r>
              <a:rPr lang="en-US" altLang="en-US" dirty="0"/>
              <a:t> using Google Forms!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1393461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Focus</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8988" y="1294872"/>
            <a:ext cx="4233700" cy="5337067"/>
          </a:xfrm>
          <a:prstGeom prst="rect">
            <a:avLst/>
          </a:prstGeom>
        </p:spPr>
      </p:pic>
      <p:sp>
        <p:nvSpPr>
          <p:cNvPr id="5" name="TextBox 4"/>
          <p:cNvSpPr txBox="1"/>
          <p:nvPr/>
        </p:nvSpPr>
        <p:spPr>
          <a:xfrm>
            <a:off x="7193086" y="5831780"/>
            <a:ext cx="4998914" cy="923330"/>
          </a:xfrm>
          <a:prstGeom prst="rect">
            <a:avLst/>
          </a:prstGeom>
          <a:noFill/>
        </p:spPr>
        <p:txBody>
          <a:bodyPr wrap="square" rtlCol="0">
            <a:spAutoFit/>
          </a:bodyPr>
          <a:lstStyle/>
          <a:p>
            <a:r>
              <a:rPr lang="en-US" dirty="0"/>
              <a:t>Library of Congress: </a:t>
            </a:r>
            <a:r>
              <a:rPr lang="en-US" dirty="0">
                <a:hlinkClick r:id="rId4"/>
              </a:rPr>
              <a:t>https://www.loc.gov/resource/cph.3b07810/</a:t>
            </a:r>
            <a:r>
              <a:rPr lang="en-US" dirty="0"/>
              <a:t> </a:t>
            </a:r>
          </a:p>
          <a:p>
            <a:r>
              <a:rPr lang="en-US" dirty="0"/>
              <a:t> </a:t>
            </a:r>
          </a:p>
        </p:txBody>
      </p:sp>
    </p:spTree>
    <p:extLst>
      <p:ext uri="{BB962C8B-B14F-4D97-AF65-F5344CB8AC3E}">
        <p14:creationId xmlns:p14="http://schemas.microsoft.com/office/powerpoint/2010/main" val="1599217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Focus</a:t>
            </a:r>
            <a:r>
              <a:rPr lang="mr-IN" altLang="en-US" dirty="0"/>
              <a:t>…</a:t>
            </a:r>
            <a:r>
              <a:rPr lang="en-US" altLang="en-US" sz="3600" dirty="0">
                <a:hlinkClick r:id="rId3"/>
              </a:rPr>
              <a:t>using Prezi!</a:t>
            </a:r>
            <a:endParaRPr lang="en-US" altLang="en-US" sz="3600" dirty="0"/>
          </a:p>
        </p:txBody>
      </p:sp>
      <p:sp>
        <p:nvSpPr>
          <p:cNvPr id="5" name="TextBox 4"/>
          <p:cNvSpPr txBox="1"/>
          <p:nvPr/>
        </p:nvSpPr>
        <p:spPr>
          <a:xfrm>
            <a:off x="7909496" y="6057781"/>
            <a:ext cx="4174473" cy="800219"/>
          </a:xfrm>
          <a:prstGeom prst="rect">
            <a:avLst/>
          </a:prstGeom>
          <a:noFill/>
        </p:spPr>
        <p:txBody>
          <a:bodyPr wrap="square" rtlCol="0">
            <a:spAutoFit/>
          </a:bodyPr>
          <a:lstStyle/>
          <a:p>
            <a:r>
              <a:rPr lang="en-US" sz="1400" dirty="0"/>
              <a:t>Library of Congress: </a:t>
            </a:r>
            <a:r>
              <a:rPr lang="en-US" sz="1400" dirty="0">
                <a:hlinkClick r:id="rId4"/>
              </a:rPr>
              <a:t>https://www.loc.gov/resource/cph.3b07810/</a:t>
            </a:r>
            <a:r>
              <a:rPr lang="en-US" sz="1400" dirty="0"/>
              <a:t> </a:t>
            </a:r>
          </a:p>
          <a:p>
            <a:r>
              <a:rPr lang="en-US" dirty="0"/>
              <a:t>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02633" y="1418315"/>
            <a:ext cx="8691624" cy="4535883"/>
          </a:xfrm>
          <a:prstGeom prst="rect">
            <a:avLst/>
          </a:prstGeom>
        </p:spPr>
      </p:pic>
    </p:spTree>
    <p:extLst>
      <p:ext uri="{BB962C8B-B14F-4D97-AF65-F5344CB8AC3E}">
        <p14:creationId xmlns:p14="http://schemas.microsoft.com/office/powerpoint/2010/main" val="1596391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4" name="Rectangle 3"/>
          <p:cNvSpPr/>
          <p:nvPr/>
        </p:nvSpPr>
        <p:spPr>
          <a:xfrm>
            <a:off x="401039" y="1418315"/>
            <a:ext cx="5771160" cy="4909036"/>
          </a:xfrm>
          <a:prstGeom prst="rect">
            <a:avLst/>
          </a:prstGeom>
        </p:spPr>
        <p:txBody>
          <a:bodyPr wrap="square">
            <a:spAutoFit/>
          </a:bodyPr>
          <a:lstStyle/>
          <a:p>
            <a:pPr>
              <a:spcAft>
                <a:spcPts val="600"/>
              </a:spcAft>
            </a:pPr>
            <a:r>
              <a:rPr lang="en-US" sz="2400" dirty="0"/>
              <a:t>1.Where is this? </a:t>
            </a:r>
          </a:p>
          <a:p>
            <a:pPr>
              <a:spcAft>
                <a:spcPts val="600"/>
              </a:spcAft>
            </a:pPr>
            <a:r>
              <a:rPr lang="en-US" sz="2400" dirty="0"/>
              <a:t>2.Why is there a river? </a:t>
            </a:r>
          </a:p>
          <a:p>
            <a:pPr>
              <a:spcAft>
                <a:spcPts val="600"/>
              </a:spcAft>
            </a:pPr>
            <a:r>
              <a:rPr lang="en-US" sz="2400" dirty="0"/>
              <a:t>3. Is it a desert? </a:t>
            </a:r>
          </a:p>
          <a:p>
            <a:pPr>
              <a:spcAft>
                <a:spcPts val="600"/>
              </a:spcAft>
            </a:pPr>
            <a:r>
              <a:rPr lang="en-US" sz="2400" dirty="0"/>
              <a:t>4. Is it near the grand canyon? </a:t>
            </a:r>
          </a:p>
          <a:p>
            <a:pPr>
              <a:spcAft>
                <a:spcPts val="600"/>
              </a:spcAft>
            </a:pPr>
            <a:r>
              <a:rPr lang="en-US" sz="2400" dirty="0"/>
              <a:t>5.When was this picture taken? </a:t>
            </a:r>
          </a:p>
          <a:p>
            <a:pPr>
              <a:spcAft>
                <a:spcPts val="600"/>
              </a:spcAft>
            </a:pPr>
            <a:r>
              <a:rPr lang="en-US" sz="2400" dirty="0"/>
              <a:t>6.How did they take the picture? </a:t>
            </a:r>
          </a:p>
          <a:p>
            <a:pPr>
              <a:spcAft>
                <a:spcPts val="600"/>
              </a:spcAft>
            </a:pPr>
            <a:r>
              <a:rPr lang="en-US" sz="2400" dirty="0"/>
              <a:t>7.Was it in the 1900's?</a:t>
            </a:r>
          </a:p>
          <a:p>
            <a:pPr>
              <a:spcAft>
                <a:spcPts val="600"/>
              </a:spcAft>
            </a:pPr>
            <a:r>
              <a:rPr lang="en-US" sz="2400" dirty="0"/>
              <a:t>8.Where does the road lead to? </a:t>
            </a:r>
          </a:p>
          <a:p>
            <a:pPr>
              <a:spcAft>
                <a:spcPts val="600"/>
              </a:spcAft>
            </a:pPr>
            <a:r>
              <a:rPr lang="en-US" sz="2400" dirty="0"/>
              <a:t>9.What is the road called? </a:t>
            </a:r>
          </a:p>
          <a:p>
            <a:pPr>
              <a:spcAft>
                <a:spcPts val="600"/>
              </a:spcAft>
            </a:pPr>
            <a:r>
              <a:rPr lang="en-US" sz="2400" dirty="0"/>
              <a:t>10. Is the sculpture (or whatever it is) in the middle of the road a rock?</a:t>
            </a:r>
            <a:r>
              <a:rPr lang="en-US" sz="2800" dirty="0"/>
              <a:t> </a:t>
            </a:r>
          </a:p>
        </p:txBody>
      </p:sp>
      <p:sp>
        <p:nvSpPr>
          <p:cNvPr id="7" name="Rectangle 6"/>
          <p:cNvSpPr/>
          <p:nvPr/>
        </p:nvSpPr>
        <p:spPr>
          <a:xfrm>
            <a:off x="6172199" y="1418315"/>
            <a:ext cx="5844251" cy="5139868"/>
          </a:xfrm>
          <a:prstGeom prst="rect">
            <a:avLst/>
          </a:prstGeom>
        </p:spPr>
        <p:txBody>
          <a:bodyPr wrap="square">
            <a:spAutoFit/>
          </a:bodyPr>
          <a:lstStyle/>
          <a:p>
            <a:pPr>
              <a:spcAft>
                <a:spcPts val="600"/>
              </a:spcAft>
            </a:pPr>
            <a:r>
              <a:rPr lang="en-US" sz="2400" dirty="0"/>
              <a:t>11.Where is the building located? </a:t>
            </a:r>
          </a:p>
          <a:p>
            <a:pPr>
              <a:spcAft>
                <a:spcPts val="600"/>
              </a:spcAft>
            </a:pPr>
            <a:r>
              <a:rPr lang="en-US" sz="2400" dirty="0"/>
              <a:t>12.Do people live in that building? </a:t>
            </a:r>
          </a:p>
          <a:p>
            <a:pPr>
              <a:spcAft>
                <a:spcPts val="600"/>
              </a:spcAft>
            </a:pPr>
            <a:r>
              <a:rPr lang="en-US" sz="2400" dirty="0"/>
              <a:t>13. Is it a work place? </a:t>
            </a:r>
          </a:p>
          <a:p>
            <a:pPr>
              <a:spcAft>
                <a:spcPts val="600"/>
              </a:spcAft>
            </a:pPr>
            <a:r>
              <a:rPr lang="en-US" sz="2400" dirty="0"/>
              <a:t>14.Is there water at the bottom of the building? </a:t>
            </a:r>
          </a:p>
          <a:p>
            <a:pPr>
              <a:spcAft>
                <a:spcPts val="600"/>
              </a:spcAft>
            </a:pPr>
            <a:r>
              <a:rPr lang="en-US" sz="2400" dirty="0"/>
              <a:t>16.How did they build that building? </a:t>
            </a:r>
          </a:p>
          <a:p>
            <a:pPr>
              <a:spcAft>
                <a:spcPts val="600"/>
              </a:spcAft>
            </a:pPr>
            <a:r>
              <a:rPr lang="en-US" sz="2400" dirty="0"/>
              <a:t>17.How do people get to the top to the bottom? </a:t>
            </a:r>
          </a:p>
          <a:p>
            <a:pPr>
              <a:spcAft>
                <a:spcPts val="600"/>
              </a:spcAft>
            </a:pPr>
            <a:r>
              <a:rPr lang="en-US" sz="2400" dirty="0"/>
              <a:t>18.Is the water falling from the rocks a waterfall? </a:t>
            </a:r>
          </a:p>
          <a:p>
            <a:pPr>
              <a:spcAft>
                <a:spcPts val="600"/>
              </a:spcAft>
            </a:pPr>
            <a:r>
              <a:rPr lang="en-US" sz="2400" dirty="0"/>
              <a:t>19.Can people visit the building? </a:t>
            </a:r>
          </a:p>
          <a:p>
            <a:pPr>
              <a:spcAft>
                <a:spcPts val="600"/>
              </a:spcAft>
            </a:pPr>
            <a:r>
              <a:rPr lang="en-US" sz="2400" dirty="0"/>
              <a:t>20.How does the water get there?</a:t>
            </a:r>
          </a:p>
        </p:txBody>
      </p:sp>
    </p:spTree>
    <p:extLst>
      <p:ext uri="{BB962C8B-B14F-4D97-AF65-F5344CB8AC3E}">
        <p14:creationId xmlns:p14="http://schemas.microsoft.com/office/powerpoint/2010/main" val="349932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r>
              <a:rPr lang="mr-IN" altLang="en-US" dirty="0"/>
              <a:t>…</a:t>
            </a:r>
            <a:r>
              <a:rPr lang="en-US" altLang="en-US" sz="3600" dirty="0"/>
              <a:t>using Google Forms!</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68" y="2107536"/>
            <a:ext cx="4408138" cy="4447218"/>
          </a:xfrm>
          <a:prstGeom prst="rect">
            <a:avLst/>
          </a:prstGeom>
        </p:spPr>
      </p:pic>
      <p:sp>
        <p:nvSpPr>
          <p:cNvPr id="3" name="Striped Right Arrow 2"/>
          <p:cNvSpPr/>
          <p:nvPr/>
        </p:nvSpPr>
        <p:spPr>
          <a:xfrm>
            <a:off x="5080931" y="3564298"/>
            <a:ext cx="844951" cy="5324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6507" y="3123145"/>
            <a:ext cx="5658678" cy="3341876"/>
          </a:xfrm>
          <a:prstGeom prst="rect">
            <a:avLst/>
          </a:prstGeom>
        </p:spPr>
      </p:pic>
      <p:sp>
        <p:nvSpPr>
          <p:cNvPr id="6" name="TextBox 5"/>
          <p:cNvSpPr txBox="1"/>
          <p:nvPr/>
        </p:nvSpPr>
        <p:spPr>
          <a:xfrm>
            <a:off x="489011" y="1314529"/>
            <a:ext cx="8277617" cy="646331"/>
          </a:xfrm>
          <a:prstGeom prst="rect">
            <a:avLst/>
          </a:prstGeom>
          <a:noFill/>
        </p:spPr>
        <p:txBody>
          <a:bodyPr wrap="square" rtlCol="0">
            <a:spAutoFit/>
          </a:bodyPr>
          <a:lstStyle/>
          <a:p>
            <a:r>
              <a:rPr lang="en-US" dirty="0"/>
              <a:t>Students entered their questions in a google form, which populated a google sheet they could use to categorize their questions as open and closed. </a:t>
            </a:r>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69444" y="1205814"/>
            <a:ext cx="3005741" cy="1803445"/>
          </a:xfrm>
          <a:prstGeom prst="rect">
            <a:avLst/>
          </a:prstGeom>
        </p:spPr>
      </p:pic>
      <p:sp>
        <p:nvSpPr>
          <p:cNvPr id="11" name="Donut 10"/>
          <p:cNvSpPr/>
          <p:nvPr/>
        </p:nvSpPr>
        <p:spPr>
          <a:xfrm>
            <a:off x="10372314" y="1493947"/>
            <a:ext cx="655870" cy="554535"/>
          </a:xfrm>
          <a:prstGeom prst="donut">
            <a:avLst>
              <a:gd name="adj" fmla="val 425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3654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t>
            </a:r>
          </a:p>
        </p:txBody>
      </p:sp>
      <p:graphicFrame>
        <p:nvGraphicFramePr>
          <p:cNvPr id="4" name="Table 3"/>
          <p:cNvGraphicFramePr>
            <a:graphicFrameLocks noGrp="1"/>
          </p:cNvGraphicFramePr>
          <p:nvPr>
            <p:extLst/>
          </p:nvPr>
        </p:nvGraphicFramePr>
        <p:xfrm>
          <a:off x="838200" y="1531761"/>
          <a:ext cx="10628086" cy="802322"/>
        </p:xfrm>
        <a:graphic>
          <a:graphicData uri="http://schemas.openxmlformats.org/drawingml/2006/table">
            <a:tbl>
              <a:tblPr firstRow="1" bandRow="1">
                <a:tableStyleId>{5C22544A-7EE6-4342-B048-85BDC9FD1C3A}</a:tableStyleId>
              </a:tblPr>
              <a:tblGrid>
                <a:gridCol w="3603171">
                  <a:extLst>
                    <a:ext uri="{9D8B030D-6E8A-4147-A177-3AD203B41FA5}">
                      <a16:colId xmlns:a16="http://schemas.microsoft.com/office/drawing/2014/main" val="20000"/>
                    </a:ext>
                  </a:extLst>
                </a:gridCol>
                <a:gridCol w="7024915">
                  <a:extLst>
                    <a:ext uri="{9D8B030D-6E8A-4147-A177-3AD203B41FA5}">
                      <a16:colId xmlns:a16="http://schemas.microsoft.com/office/drawing/2014/main" val="20001"/>
                    </a:ext>
                  </a:extLst>
                </a:gridCol>
              </a:tblGrid>
              <a:tr h="266877">
                <a:tc>
                  <a:txBody>
                    <a:bodyPr/>
                    <a:lstStyle/>
                    <a:p>
                      <a:r>
                        <a:rPr lang="en-US" dirty="0"/>
                        <a:t>Days 1-3</a:t>
                      </a:r>
                    </a:p>
                  </a:txBody>
                  <a:tcPr/>
                </a:tc>
                <a:tc rowSpan="2">
                  <a:txBody>
                    <a:bodyPr/>
                    <a:lstStyle/>
                    <a:p>
                      <a:r>
                        <a:rPr lang="en-US" b="0" dirty="0">
                          <a:solidFill>
                            <a:schemeClr val="tx1"/>
                          </a:solidFill>
                        </a:rPr>
                        <a:t>Using google forms and google sheets</a:t>
                      </a:r>
                    </a:p>
                  </a:txBody>
                  <a:tcPr>
                    <a:solidFill>
                      <a:schemeClr val="accent1">
                        <a:lumMod val="20000"/>
                        <a:lumOff val="80000"/>
                      </a:schemeClr>
                    </a:solidFill>
                  </a:tcPr>
                </a:tc>
                <a:extLst>
                  <a:ext uri="{0D108BD9-81ED-4DB2-BD59-A6C34878D82A}">
                    <a16:rowId xmlns:a16="http://schemas.microsoft.com/office/drawing/2014/main" val="10000"/>
                  </a:ext>
                </a:extLst>
              </a:tr>
              <a:tr h="436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a:t>Ask &amp; Improve Questions</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nvPr>
        </p:nvGraphicFramePr>
        <p:xfrm>
          <a:off x="838197" y="2490565"/>
          <a:ext cx="10628088" cy="1066295"/>
        </p:xfrm>
        <a:graphic>
          <a:graphicData uri="http://schemas.openxmlformats.org/drawingml/2006/table">
            <a:tbl>
              <a:tblPr firstRow="1" bandRow="1">
                <a:tableStyleId>{5C22544A-7EE6-4342-B048-85BDC9FD1C3A}</a:tableStyleId>
              </a:tblPr>
              <a:tblGrid>
                <a:gridCol w="3603174">
                  <a:extLst>
                    <a:ext uri="{9D8B030D-6E8A-4147-A177-3AD203B41FA5}">
                      <a16:colId xmlns:a16="http://schemas.microsoft.com/office/drawing/2014/main" val="20000"/>
                    </a:ext>
                  </a:extLst>
                </a:gridCol>
                <a:gridCol w="7024914">
                  <a:extLst>
                    <a:ext uri="{9D8B030D-6E8A-4147-A177-3AD203B41FA5}">
                      <a16:colId xmlns:a16="http://schemas.microsoft.com/office/drawing/2014/main" val="20001"/>
                    </a:ext>
                  </a:extLst>
                </a:gridCol>
              </a:tblGrid>
              <a:tr h="282537">
                <a:tc>
                  <a:txBody>
                    <a:bodyPr/>
                    <a:lstStyle/>
                    <a:p>
                      <a:r>
                        <a:rPr lang="en-US" dirty="0"/>
                        <a:t>Day 4</a:t>
                      </a:r>
                    </a:p>
                  </a:txBody>
                  <a:tcPr/>
                </a:tc>
                <a:tc rowSpan="2">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7005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Gather</a:t>
                      </a:r>
                      <a:r>
                        <a:rPr lang="en-US" sz="1600" baseline="0" dirty="0"/>
                        <a:t> Basic Information</a:t>
                      </a:r>
                      <a:endParaRPr lang="en-US" sz="16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nvPr>
        </p:nvGraphicFramePr>
        <p:xfrm>
          <a:off x="838199" y="3713342"/>
          <a:ext cx="10628086" cy="930102"/>
        </p:xfrm>
        <a:graphic>
          <a:graphicData uri="http://schemas.openxmlformats.org/drawingml/2006/table">
            <a:tbl>
              <a:tblPr firstRow="1" bandRow="1">
                <a:tableStyleId>{5C22544A-7EE6-4342-B048-85BDC9FD1C3A}</a:tableStyleId>
              </a:tblPr>
              <a:tblGrid>
                <a:gridCol w="3574144">
                  <a:extLst>
                    <a:ext uri="{9D8B030D-6E8A-4147-A177-3AD203B41FA5}">
                      <a16:colId xmlns:a16="http://schemas.microsoft.com/office/drawing/2014/main" val="20000"/>
                    </a:ext>
                  </a:extLst>
                </a:gridCol>
                <a:gridCol w="7053942">
                  <a:extLst>
                    <a:ext uri="{9D8B030D-6E8A-4147-A177-3AD203B41FA5}">
                      <a16:colId xmlns:a16="http://schemas.microsoft.com/office/drawing/2014/main" val="20001"/>
                    </a:ext>
                  </a:extLst>
                </a:gridCol>
              </a:tblGrid>
              <a:tr h="465051">
                <a:tc>
                  <a:txBody>
                    <a:bodyPr/>
                    <a:lstStyle/>
                    <a:p>
                      <a:r>
                        <a:rPr lang="en-US" dirty="0"/>
                        <a:t>Day 5</a:t>
                      </a:r>
                    </a:p>
                  </a:txBody>
                  <a:tcPr/>
                </a:tc>
                <a:tc rowSpan="2">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465051">
                <a:tc>
                  <a:txBody>
                    <a:bodyPr/>
                    <a:lstStyle/>
                    <a:p>
                      <a:r>
                        <a:rPr lang="en-US" sz="1600" dirty="0"/>
                        <a:t>Prioritize Questions</a:t>
                      </a:r>
                      <a:r>
                        <a:rPr lang="en-US" sz="1600" baseline="0" dirty="0"/>
                        <a:t> (Again!)</a:t>
                      </a:r>
                      <a:endParaRPr lang="en-US" sz="1600" dirty="0"/>
                    </a:p>
                  </a:txBody>
                  <a:tcPr/>
                </a:tc>
                <a:tc vMerge="1">
                  <a:txBody>
                    <a:bodyPr/>
                    <a:lstStyle/>
                    <a:p>
                      <a:endParaRPr lang="en-US" sz="1600"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nvPr>
        </p:nvGraphicFramePr>
        <p:xfrm>
          <a:off x="838199" y="4775884"/>
          <a:ext cx="10628086" cy="1407202"/>
        </p:xfrm>
        <a:graphic>
          <a:graphicData uri="http://schemas.openxmlformats.org/drawingml/2006/table">
            <a:tbl>
              <a:tblPr firstRow="1" bandRow="1">
                <a:tableStyleId>{5C22544A-7EE6-4342-B048-85BDC9FD1C3A}</a:tableStyleId>
              </a:tblPr>
              <a:tblGrid>
                <a:gridCol w="3588658">
                  <a:extLst>
                    <a:ext uri="{9D8B030D-6E8A-4147-A177-3AD203B41FA5}">
                      <a16:colId xmlns:a16="http://schemas.microsoft.com/office/drawing/2014/main" val="20000"/>
                    </a:ext>
                  </a:extLst>
                </a:gridCol>
                <a:gridCol w="7039428">
                  <a:extLst>
                    <a:ext uri="{9D8B030D-6E8A-4147-A177-3AD203B41FA5}">
                      <a16:colId xmlns:a16="http://schemas.microsoft.com/office/drawing/2014/main" val="20001"/>
                    </a:ext>
                  </a:extLst>
                </a:gridCol>
              </a:tblGrid>
              <a:tr h="703601">
                <a:tc>
                  <a:txBody>
                    <a:bodyPr/>
                    <a:lstStyle/>
                    <a:p>
                      <a:r>
                        <a:rPr lang="en-US" dirty="0"/>
                        <a:t>Days</a:t>
                      </a:r>
                      <a:r>
                        <a:rPr lang="en-US" baseline="0" dirty="0"/>
                        <a:t> 6 &amp; 7 </a:t>
                      </a:r>
                      <a:endParaRPr lang="en-US" dirty="0"/>
                    </a:p>
                  </a:txBody>
                  <a:tcPr/>
                </a:tc>
                <a:tc rowSpan="2">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703601">
                <a:tc>
                  <a:txBody>
                    <a:bodyPr/>
                    <a:lstStyle/>
                    <a:p>
                      <a:r>
                        <a:rPr lang="en-US" sz="1600" dirty="0"/>
                        <a:t>Further</a:t>
                      </a:r>
                      <a:r>
                        <a:rPr lang="en-US" sz="1600" baseline="0" dirty="0"/>
                        <a:t> Research</a:t>
                      </a:r>
                      <a:endParaRPr lang="en-US" sz="1600" dirty="0"/>
                    </a:p>
                  </a:txBody>
                  <a:tcPr/>
                </a:tc>
                <a:tc vMerge="1">
                  <a:txBody>
                    <a:bodyPr/>
                    <a:lstStyle/>
                    <a:p>
                      <a:endParaRPr lang="en-US" sz="1600" dirty="0"/>
                    </a:p>
                  </a:txBody>
                  <a:tcPr/>
                </a:tc>
                <a:extLst>
                  <a:ext uri="{0D108BD9-81ED-4DB2-BD59-A6C34878D82A}">
                    <a16:rowId xmlns:a16="http://schemas.microsoft.com/office/drawing/2014/main" val="10001"/>
                  </a:ext>
                </a:extLst>
              </a:tr>
            </a:tbl>
          </a:graphicData>
        </a:graphic>
      </p:graphicFrame>
      <p:sp>
        <p:nvSpPr>
          <p:cNvPr id="9" name="TextBox 8"/>
          <p:cNvSpPr txBox="1"/>
          <p:nvPr/>
        </p:nvSpPr>
        <p:spPr>
          <a:xfrm>
            <a:off x="4445000" y="2513013"/>
            <a:ext cx="7656286" cy="923330"/>
          </a:xfrm>
          <a:prstGeom prst="rect">
            <a:avLst/>
          </a:prstGeom>
          <a:noFill/>
        </p:spPr>
        <p:txBody>
          <a:bodyPr wrap="square" rtlCol="0">
            <a:spAutoFit/>
          </a:bodyPr>
          <a:lstStyle/>
          <a:p>
            <a:pPr lvl="0">
              <a:defRPr/>
            </a:pPr>
            <a:r>
              <a:rPr lang="en-US" dirty="0">
                <a:solidFill>
                  <a:srgbClr val="000000"/>
                </a:solidFill>
              </a:rPr>
              <a:t>Students picked 3 </a:t>
            </a:r>
            <a:r>
              <a:rPr lang="en-US" u="sng" dirty="0">
                <a:solidFill>
                  <a:srgbClr val="000000"/>
                </a:solidFill>
              </a:rPr>
              <a:t>closed-ended</a:t>
            </a:r>
            <a:r>
              <a:rPr lang="en-US" dirty="0">
                <a:solidFill>
                  <a:srgbClr val="000000"/>
                </a:solidFill>
              </a:rPr>
              <a:t> questions to answer </a:t>
            </a:r>
          </a:p>
          <a:p>
            <a:pPr lvl="0">
              <a:defRPr/>
            </a:pPr>
            <a:r>
              <a:rPr lang="en-US" dirty="0">
                <a:solidFill>
                  <a:srgbClr val="000000"/>
                </a:solidFill>
              </a:rPr>
              <a:t>Read from a collection of 4</a:t>
            </a:r>
            <a:r>
              <a:rPr lang="en-US" baseline="30000" dirty="0">
                <a:solidFill>
                  <a:srgbClr val="000000"/>
                </a:solidFill>
              </a:rPr>
              <a:t>th</a:t>
            </a:r>
            <a:r>
              <a:rPr lang="en-US" dirty="0">
                <a:solidFill>
                  <a:srgbClr val="000000"/>
                </a:solidFill>
              </a:rPr>
              <a:t> grade, Hoover Dam books on </a:t>
            </a:r>
            <a:r>
              <a:rPr lang="en-US" dirty="0">
                <a:solidFill>
                  <a:srgbClr val="000000"/>
                </a:solidFill>
                <a:hlinkClick r:id="rId2"/>
              </a:rPr>
              <a:t>Epic!</a:t>
            </a:r>
            <a:endParaRPr lang="en-US" dirty="0">
              <a:solidFill>
                <a:srgbClr val="000000"/>
              </a:solidFill>
            </a:endParaRPr>
          </a:p>
          <a:p>
            <a:pPr lvl="0">
              <a:defRPr/>
            </a:pPr>
            <a:r>
              <a:rPr lang="en-US" dirty="0">
                <a:solidFill>
                  <a:srgbClr val="000000"/>
                </a:solidFill>
              </a:rPr>
              <a:t>Shared answers in a collaborative google slide deck</a:t>
            </a:r>
          </a:p>
        </p:txBody>
      </p:sp>
      <p:sp>
        <p:nvSpPr>
          <p:cNvPr id="10" name="TextBox 9"/>
          <p:cNvSpPr txBox="1"/>
          <p:nvPr/>
        </p:nvSpPr>
        <p:spPr>
          <a:xfrm>
            <a:off x="4434114" y="3803344"/>
            <a:ext cx="6720115" cy="923330"/>
          </a:xfrm>
          <a:prstGeom prst="rect">
            <a:avLst/>
          </a:prstGeom>
          <a:noFill/>
        </p:spPr>
        <p:txBody>
          <a:bodyPr wrap="square" rtlCol="0">
            <a:spAutoFit/>
          </a:bodyPr>
          <a:lstStyle/>
          <a:p>
            <a:pPr>
              <a:defRPr/>
            </a:pPr>
            <a:r>
              <a:rPr lang="en-US">
                <a:solidFill>
                  <a:srgbClr val="000000"/>
                </a:solidFill>
              </a:rPr>
              <a:t>Pick from the whole class list: 3 questions you would need to answer to write a historical fiction story on the Hoover Dam.</a:t>
            </a:r>
          </a:p>
          <a:p>
            <a:pPr lvl="0">
              <a:defRPr/>
            </a:pPr>
            <a:endParaRPr lang="en-US" dirty="0">
              <a:solidFill>
                <a:srgbClr val="000000"/>
              </a:solidFill>
            </a:endParaRPr>
          </a:p>
        </p:txBody>
      </p:sp>
      <p:sp>
        <p:nvSpPr>
          <p:cNvPr id="11" name="TextBox 10"/>
          <p:cNvSpPr txBox="1"/>
          <p:nvPr/>
        </p:nvSpPr>
        <p:spPr>
          <a:xfrm>
            <a:off x="4445000" y="4879320"/>
            <a:ext cx="6709229" cy="1200329"/>
          </a:xfrm>
          <a:prstGeom prst="rect">
            <a:avLst/>
          </a:prstGeom>
          <a:noFill/>
        </p:spPr>
        <p:txBody>
          <a:bodyPr wrap="square" rtlCol="0">
            <a:spAutoFit/>
          </a:bodyPr>
          <a:lstStyle/>
          <a:p>
            <a:pPr>
              <a:defRPr/>
            </a:pPr>
            <a:r>
              <a:rPr lang="en-US" dirty="0">
                <a:solidFill>
                  <a:srgbClr val="000000"/>
                </a:solidFill>
              </a:rPr>
              <a:t>They will spend time looking through a “playlist” of resources categorized by the major themes </a:t>
            </a:r>
            <a:r>
              <a:rPr lang="mr-IN" dirty="0">
                <a:solidFill>
                  <a:srgbClr val="000000"/>
                </a:solidFill>
              </a:rPr>
              <a:t>–</a:t>
            </a:r>
            <a:r>
              <a:rPr lang="en-US" dirty="0">
                <a:solidFill>
                  <a:srgbClr val="000000"/>
                </a:solidFill>
              </a:rPr>
              <a:t> how dams work, life during the great depression, etc. and answer their second set of priority questions.</a:t>
            </a:r>
          </a:p>
        </p:txBody>
      </p:sp>
    </p:spTree>
    <p:extLst>
      <p:ext uri="{BB962C8B-B14F-4D97-AF65-F5344CB8AC3E}">
        <p14:creationId xmlns:p14="http://schemas.microsoft.com/office/powerpoint/2010/main" val="772432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algn="ctr" eaLnBrk="1" hangingPunct="1"/>
            <a:r>
              <a:rPr lang="en-US" altLang="en-US" dirty="0"/>
              <a:t>Classroom Example: 12</a:t>
            </a:r>
            <a:r>
              <a:rPr lang="en-US" altLang="en-US" baseline="30000" dirty="0"/>
              <a:t>th</a:t>
            </a:r>
            <a:r>
              <a:rPr lang="en-US" altLang="en-US" dirty="0"/>
              <a:t> Grade</a:t>
            </a:r>
          </a:p>
        </p:txBody>
      </p:sp>
      <p:sp>
        <p:nvSpPr>
          <p:cNvPr id="148483" name="Content Placeholder 2"/>
          <p:cNvSpPr>
            <a:spLocks noGrp="1"/>
          </p:cNvSpPr>
          <p:nvPr>
            <p:ph idx="1"/>
          </p:nvPr>
        </p:nvSpPr>
        <p:spPr>
          <a:xfrm>
            <a:off x="1181100" y="2107565"/>
            <a:ext cx="10515600" cy="2738755"/>
          </a:xfrm>
        </p:spPr>
        <p:txBody>
          <a:bodyPr>
            <a:normAutofit/>
          </a:bodyPr>
          <a:lstStyle/>
          <a:p>
            <a:pPr marL="0" indent="0">
              <a:spcBef>
                <a:spcPts val="1200"/>
              </a:spcBef>
              <a:spcAft>
                <a:spcPts val="1200"/>
              </a:spcAft>
              <a:buNone/>
            </a:pPr>
            <a:r>
              <a:rPr lang="en-US" altLang="en-US" u="sng" dirty="0"/>
              <a:t>Teacher</a:t>
            </a:r>
            <a:r>
              <a:rPr lang="en-US" altLang="en-US" dirty="0"/>
              <a:t>: Daniel </a:t>
            </a:r>
            <a:r>
              <a:rPr lang="en-US" altLang="en-US" dirty="0" err="1"/>
              <a:t>Fouts</a:t>
            </a:r>
            <a:r>
              <a:rPr lang="en-US" altLang="en-US" dirty="0"/>
              <a:t>, Des Plaines, IL</a:t>
            </a:r>
          </a:p>
          <a:p>
            <a:pPr marL="0" indent="0">
              <a:spcBef>
                <a:spcPts val="1200"/>
              </a:spcBef>
              <a:spcAft>
                <a:spcPts val="1200"/>
              </a:spcAft>
              <a:buNone/>
            </a:pPr>
            <a:r>
              <a:rPr lang="en-US" altLang="en-US" u="sng" dirty="0"/>
              <a:t>Topic</a:t>
            </a:r>
            <a:r>
              <a:rPr lang="en-US" altLang="en-US" dirty="0"/>
              <a:t>: 12</a:t>
            </a:r>
            <a:r>
              <a:rPr lang="en-US" altLang="en-US" baseline="30000" dirty="0"/>
              <a:t>th</a:t>
            </a:r>
            <a:r>
              <a:rPr lang="en-US" altLang="en-US" dirty="0"/>
              <a:t> Grade AP Government unit on the American presidency at moments of crisis</a:t>
            </a:r>
          </a:p>
          <a:p>
            <a:pPr marL="0" indent="0">
              <a:spcBef>
                <a:spcPts val="1200"/>
              </a:spcBef>
              <a:spcAft>
                <a:spcPts val="1200"/>
              </a:spcAft>
              <a:buNone/>
            </a:pPr>
            <a:r>
              <a:rPr lang="en-US" altLang="en-US" u="sng" dirty="0"/>
              <a:t>Purpose</a:t>
            </a:r>
            <a:r>
              <a:rPr lang="en-US" altLang="en-US" dirty="0"/>
              <a:t>: To engage students at the start of the unit and to help students select a topic for an independent project</a:t>
            </a:r>
          </a:p>
        </p:txBody>
      </p:sp>
    </p:spTree>
    <p:extLst>
      <p:ext uri="{BB962C8B-B14F-4D97-AF65-F5344CB8AC3E}">
        <p14:creationId xmlns:p14="http://schemas.microsoft.com/office/powerpoint/2010/main" val="210504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Focus</a:t>
            </a:r>
          </a:p>
        </p:txBody>
      </p:sp>
      <p:sp>
        <p:nvSpPr>
          <p:cNvPr id="149507" name="Content Placeholder 2"/>
          <p:cNvSpPr>
            <a:spLocks noGrp="1"/>
          </p:cNvSpPr>
          <p:nvPr>
            <p:ph idx="1"/>
          </p:nvPr>
        </p:nvSpPr>
        <p:spPr>
          <a:xfrm>
            <a:off x="838200" y="1642744"/>
            <a:ext cx="10515600" cy="4483735"/>
          </a:xfrm>
        </p:spPr>
        <p:txBody>
          <a:bodyPr>
            <a:normAutofit/>
          </a:bodyPr>
          <a:lstStyle/>
          <a:p>
            <a:pPr marL="0" indent="0">
              <a:buNone/>
            </a:pPr>
            <a:r>
              <a:rPr lang="en-US" altLang="en-US" sz="3600" dirty="0"/>
              <a:t>“Nearly all men can handle adversity; but if you really want to test a man’s character, give him power.” </a:t>
            </a:r>
          </a:p>
        </p:txBody>
      </p:sp>
      <p:pic>
        <p:nvPicPr>
          <p:cNvPr id="14950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3139" y="3227319"/>
            <a:ext cx="2155824" cy="272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9" name="Rectangle 4"/>
          <p:cNvSpPr>
            <a:spLocks noChangeArrowheads="1"/>
          </p:cNvSpPr>
          <p:nvPr/>
        </p:nvSpPr>
        <p:spPr bwMode="auto">
          <a:xfrm>
            <a:off x="8697724" y="6580187"/>
            <a:ext cx="48768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a:spcBef>
                <a:spcPct val="0"/>
              </a:spcBef>
              <a:buClrTx/>
              <a:buSzTx/>
              <a:buFontTx/>
              <a:buNone/>
            </a:pPr>
            <a:r>
              <a:rPr lang="en-US" altLang="en-US" sz="1200" dirty="0">
                <a:solidFill>
                  <a:srgbClr val="000000"/>
                </a:solidFill>
              </a:rPr>
              <a:t>https://www.loc.gov/pictures/item/96522529/</a:t>
            </a:r>
          </a:p>
        </p:txBody>
      </p:sp>
    </p:spTree>
    <p:extLst>
      <p:ext uri="{BB962C8B-B14F-4D97-AF65-F5344CB8AC3E}">
        <p14:creationId xmlns:p14="http://schemas.microsoft.com/office/powerpoint/2010/main" val="1125176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3" name="Content Placeholder 2"/>
          <p:cNvSpPr>
            <a:spLocks noGrp="1"/>
          </p:cNvSpPr>
          <p:nvPr>
            <p:ph idx="1"/>
          </p:nvPr>
        </p:nvSpPr>
        <p:spPr>
          <a:xfrm>
            <a:off x="838200" y="1418315"/>
            <a:ext cx="10515600" cy="4351338"/>
          </a:xfrm>
          <a:extLst/>
        </p:spPr>
        <p:txBody>
          <a:bodyPr numCol="2">
            <a:noAutofit/>
          </a:bodyPr>
          <a:lstStyle/>
          <a:p>
            <a:pPr marL="341313" indent="-341313">
              <a:spcBef>
                <a:spcPts val="600"/>
              </a:spcBef>
              <a:buFont typeface="Calibri" charset="0"/>
              <a:buAutoNum type="arabicPeriod"/>
              <a:defRPr/>
            </a:pPr>
            <a:r>
              <a:rPr lang="en-US" sz="2400" dirty="0">
                <a:cs typeface="Rockwell (Body)"/>
              </a:rPr>
              <a:t>How does power challenge one’s morality?	</a:t>
            </a:r>
          </a:p>
          <a:p>
            <a:pPr marL="341313" indent="-341313">
              <a:spcBef>
                <a:spcPts val="600"/>
              </a:spcBef>
              <a:buFont typeface="Calibri" charset="0"/>
              <a:buAutoNum type="arabicPeriod"/>
              <a:defRPr/>
            </a:pPr>
            <a:r>
              <a:rPr lang="en-US" sz="2400" dirty="0">
                <a:cs typeface="Rockwell (Body)"/>
              </a:rPr>
              <a:t>Should everyone have some type of power? </a:t>
            </a:r>
          </a:p>
          <a:p>
            <a:pPr marL="341313" indent="-341313">
              <a:spcBef>
                <a:spcPts val="600"/>
              </a:spcBef>
              <a:buFont typeface="Calibri" charset="0"/>
              <a:buAutoNum type="arabicPeriod"/>
              <a:defRPr/>
            </a:pPr>
            <a:r>
              <a:rPr lang="en-US" sz="2400" dirty="0">
                <a:cs typeface="Rockwell (Body)"/>
              </a:rPr>
              <a:t>Does power make people corrupt?</a:t>
            </a:r>
          </a:p>
          <a:p>
            <a:pPr marL="341313" indent="-341313">
              <a:spcBef>
                <a:spcPts val="600"/>
              </a:spcBef>
              <a:buFont typeface="Calibri" charset="0"/>
              <a:buAutoNum type="arabicPeriod"/>
              <a:defRPr/>
            </a:pPr>
            <a:r>
              <a:rPr lang="en-US" sz="2400" dirty="0">
                <a:cs typeface="Rockwell (Body)"/>
              </a:rPr>
              <a:t>What if the person who is qualified for power doesn’t attain it?</a:t>
            </a:r>
          </a:p>
          <a:p>
            <a:pPr marL="341313" indent="-341313">
              <a:spcBef>
                <a:spcPts val="600"/>
              </a:spcBef>
              <a:buFont typeface="Calibri" charset="0"/>
              <a:buAutoNum type="arabicPeriod"/>
              <a:defRPr/>
            </a:pPr>
            <a:r>
              <a:rPr lang="en-US" sz="2400" dirty="0">
                <a:cs typeface="Rockwell (Body)"/>
              </a:rPr>
              <a:t>How is a man’s power tested?</a:t>
            </a:r>
          </a:p>
          <a:p>
            <a:pPr marL="341313" indent="-341313">
              <a:spcBef>
                <a:spcPts val="600"/>
              </a:spcBef>
              <a:buFont typeface="Calibri" charset="0"/>
              <a:buAutoNum type="arabicPeriod"/>
              <a:defRPr/>
            </a:pPr>
            <a:r>
              <a:rPr lang="en-US" sz="2400" dirty="0">
                <a:cs typeface="Rockwell (Body)"/>
              </a:rPr>
              <a:t>What is considered power?</a:t>
            </a:r>
          </a:p>
          <a:p>
            <a:pPr marL="341313" indent="-341313">
              <a:spcBef>
                <a:spcPts val="600"/>
              </a:spcBef>
              <a:buFont typeface="Calibri" charset="0"/>
              <a:buAutoNum type="arabicPeriod"/>
              <a:defRPr/>
            </a:pPr>
            <a:r>
              <a:rPr lang="en-US" sz="2400" dirty="0">
                <a:cs typeface="Rockwell (Body)"/>
              </a:rPr>
              <a:t>What defines good character?</a:t>
            </a:r>
          </a:p>
          <a:p>
            <a:pPr marL="341313" indent="-341313">
              <a:spcBef>
                <a:spcPts val="600"/>
              </a:spcBef>
              <a:buFont typeface="Calibri" charset="0"/>
              <a:buAutoNum type="arabicPeriod"/>
              <a:defRPr/>
            </a:pPr>
            <a:r>
              <a:rPr lang="en-US" sz="2400" dirty="0">
                <a:cs typeface="Rockwell (Body)"/>
              </a:rPr>
              <a:t>How can we ensure that the good men get the power?</a:t>
            </a:r>
            <a:endParaRPr lang="en-US" sz="2400" dirty="0">
              <a:solidFill>
                <a:schemeClr val="tx1">
                  <a:lumMod val="65000"/>
                  <a:lumOff val="35000"/>
                </a:schemeClr>
              </a:solidFill>
              <a:cs typeface="Rockwell (Body)"/>
            </a:endParaRPr>
          </a:p>
          <a:p>
            <a:pPr marL="341313" indent="-341313">
              <a:spcBef>
                <a:spcPts val="600"/>
              </a:spcBef>
              <a:buFont typeface="Calibri" charset="0"/>
              <a:buAutoNum type="arabicPeriod"/>
              <a:defRPr/>
            </a:pPr>
            <a:r>
              <a:rPr lang="en-US" sz="2400" dirty="0">
                <a:cs typeface="Rockwell (Body)"/>
              </a:rPr>
              <a:t>What kind of man can handle adversity?</a:t>
            </a:r>
          </a:p>
          <a:p>
            <a:pPr marL="341313" indent="-341313">
              <a:spcBef>
                <a:spcPts val="600"/>
              </a:spcBef>
              <a:buFont typeface="Calibri" charset="0"/>
              <a:buAutoNum type="arabicPeriod"/>
              <a:defRPr/>
            </a:pPr>
            <a:r>
              <a:rPr lang="en-US" sz="2400" dirty="0">
                <a:cs typeface="Rockwell (Body)"/>
              </a:rPr>
              <a:t>What can power tell us about a man’s character?</a:t>
            </a:r>
          </a:p>
          <a:p>
            <a:pPr marL="341313" indent="-341313">
              <a:spcBef>
                <a:spcPts val="600"/>
              </a:spcBef>
              <a:buFont typeface="Calibri" charset="0"/>
              <a:buAutoNum type="arabicPeriod"/>
              <a:defRPr/>
            </a:pPr>
            <a:r>
              <a:rPr lang="en-US" sz="2400" dirty="0">
                <a:cs typeface="Rockwell (Body)"/>
              </a:rPr>
              <a:t>How can power be obtained by adversity?</a:t>
            </a:r>
          </a:p>
          <a:p>
            <a:pPr marL="341313" indent="-341313">
              <a:spcBef>
                <a:spcPts val="600"/>
              </a:spcBef>
              <a:buFont typeface="Calibri" charset="0"/>
              <a:buAutoNum type="arabicPeriod"/>
              <a:defRPr/>
            </a:pPr>
            <a:r>
              <a:rPr lang="en-US" sz="2400" dirty="0">
                <a:cs typeface="Rockwell (Body)"/>
              </a:rPr>
              <a:t>Why are some people affected by power differently?</a:t>
            </a:r>
          </a:p>
          <a:p>
            <a:pPr marL="341313" indent="-341313">
              <a:spcBef>
                <a:spcPts val="600"/>
              </a:spcBef>
              <a:buFont typeface="Calibri" charset="0"/>
              <a:buAutoNum type="arabicPeriod"/>
              <a:defRPr/>
            </a:pPr>
            <a:r>
              <a:rPr lang="en-US" sz="2400" dirty="0">
                <a:cs typeface="Rockwell (Body)"/>
              </a:rPr>
              <a:t>If adversity supposedly makes you stronger, does that mean that power makes you weaker?</a:t>
            </a:r>
          </a:p>
        </p:txBody>
      </p:sp>
    </p:spTree>
    <p:extLst>
      <p:ext uri="{BB962C8B-B14F-4D97-AF65-F5344CB8AC3E}">
        <p14:creationId xmlns:p14="http://schemas.microsoft.com/office/powerpoint/2010/main" val="1714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079" y="114316"/>
            <a:ext cx="11951824" cy="1325563"/>
          </a:xfrm>
        </p:spPr>
        <p:txBody>
          <a:bodyPr>
            <a:normAutofit/>
          </a:bodyPr>
          <a:lstStyle/>
          <a:p>
            <a:r>
              <a:rPr lang="en-US" sz="3200" dirty="0"/>
              <a:t>Access Today’s Materials and All of Our Free Resources</a:t>
            </a:r>
          </a:p>
        </p:txBody>
      </p:sp>
      <p:sp>
        <p:nvSpPr>
          <p:cNvPr id="6" name="Content Placeholder 8"/>
          <p:cNvSpPr txBox="1">
            <a:spLocks/>
          </p:cNvSpPr>
          <p:nvPr/>
        </p:nvSpPr>
        <p:spPr>
          <a:xfrm>
            <a:off x="768631" y="1439879"/>
            <a:ext cx="7906383"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latin typeface="Rockwell" panose="02060603020205020403" pitchFamily="18" charset="0"/>
              </a:rPr>
              <a:t>https://</a:t>
            </a:r>
            <a:r>
              <a:rPr lang="en-US" altLang="en-US" sz="3200" b="1" dirty="0" err="1">
                <a:latin typeface="Rockwell" panose="02060603020205020403" pitchFamily="18" charset="0"/>
              </a:rPr>
              <a:t>rightquestion.org</a:t>
            </a:r>
            <a:r>
              <a:rPr lang="en-US" altLang="en-US" sz="3200" b="1" dirty="0">
                <a:latin typeface="Rockwell" panose="02060603020205020403" pitchFamily="18" charset="0"/>
              </a:rPr>
              <a:t>/events/</a:t>
            </a:r>
            <a:endParaRPr lang="en-US" sz="3200" b="1" dirty="0">
              <a:latin typeface="Rockwell" panose="02060603020205020403" pitchFamily="18"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a:cs typeface="+mn-cs"/>
              </a:rPr>
              <a:t>Classroom</a:t>
            </a:r>
            <a:r>
              <a:rPr kumimoji="0" lang="en-US" sz="1800" b="1" i="0" u="none" strike="noStrike" kern="1200" cap="none" spc="0" normalizeH="0" noProof="0" dirty="0">
                <a:ln>
                  <a:noFill/>
                </a:ln>
                <a:solidFill>
                  <a:srgbClr val="000000"/>
                </a:solidFill>
                <a:effectLst/>
                <a:uLnTx/>
                <a:uFillTx/>
                <a:latin typeface="Rockwell"/>
                <a:cs typeface="+mn-cs"/>
              </a:rPr>
              <a:t> Examples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Rockwell"/>
              </a:rPr>
              <a:t>Instructional Videos</a:t>
            </a:r>
            <a:endParaRPr kumimoji="0" lang="en-US" sz="1800" b="1" i="0" u="none" strike="noStrike" kern="1200" cap="none" spc="0" normalizeH="0" baseline="0" noProof="0" dirty="0">
              <a:ln>
                <a:noFill/>
              </a:ln>
              <a:solidFill>
                <a:srgbClr val="000000"/>
              </a:solidFill>
              <a:effectLst/>
              <a:uLnTx/>
              <a:uFillTx/>
              <a:latin typeface="Rockwell"/>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a:cs typeface="+mn-cs"/>
              </a:rPr>
              <a:t>Planning</a:t>
            </a:r>
            <a:r>
              <a:rPr kumimoji="0" lang="en-US" sz="1800" b="1" i="0" u="none" strike="noStrike" kern="1200" cap="none" spc="0" normalizeH="0" noProof="0" dirty="0">
                <a:ln>
                  <a:noFill/>
                </a:ln>
                <a:solidFill>
                  <a:srgbClr val="000000"/>
                </a:solidFill>
                <a:effectLst/>
                <a:uLnTx/>
                <a:uFillTx/>
                <a:latin typeface="Rockwell"/>
                <a:cs typeface="+mn-cs"/>
              </a:rPr>
              <a:t> Tools &amp; </a:t>
            </a:r>
            <a:r>
              <a:rPr kumimoji="0" lang="en-US" sz="1800" b="1" i="0" u="none" strike="noStrike" kern="1200" cap="none" spc="0" normalizeH="0" baseline="0" noProof="0" dirty="0">
                <a:ln>
                  <a:noFill/>
                </a:ln>
                <a:solidFill>
                  <a:srgbClr val="000000"/>
                </a:solidFill>
                <a:effectLst/>
                <a:uLnTx/>
                <a:uFillTx/>
                <a:latin typeface="Rockwell"/>
                <a:cs typeface="+mn-cs"/>
              </a:rPr>
              <a:t>Templates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normAutofit/>
          </a:bodyPr>
          <a:lstStyle/>
          <a:p>
            <a:r>
              <a:rPr lang="en-US" altLang="en-US"/>
              <a:t>Next Steps with Student Questions</a:t>
            </a:r>
            <a:endParaRPr lang="en-US" altLang="en-US" dirty="0"/>
          </a:p>
        </p:txBody>
      </p:sp>
      <p:sp>
        <p:nvSpPr>
          <p:cNvPr id="151555" name="Content Placeholder 2"/>
          <p:cNvSpPr>
            <a:spLocks noGrp="1"/>
          </p:cNvSpPr>
          <p:nvPr>
            <p:ph idx="1"/>
          </p:nvPr>
        </p:nvSpPr>
        <p:spPr/>
        <p:txBody>
          <a:bodyPr>
            <a:normAutofit/>
          </a:bodyPr>
          <a:lstStyle/>
          <a:p>
            <a:pPr>
              <a:buFont typeface="Arial" charset="0"/>
              <a:buChar char="•"/>
            </a:pPr>
            <a:r>
              <a:rPr lang="en-US" altLang="en-US" dirty="0"/>
              <a:t>Each student selected l question from the class list to work on throughout the unit </a:t>
            </a:r>
          </a:p>
          <a:p>
            <a:pPr>
              <a:buFont typeface="Arial" charset="0"/>
              <a:buChar char="•"/>
            </a:pPr>
            <a:r>
              <a:rPr lang="en-US" altLang="en-US" dirty="0"/>
              <a:t>Students answered their question using research and knowledge from the unit in a two-page reflection paper</a:t>
            </a:r>
          </a:p>
          <a:p>
            <a:pPr>
              <a:buFont typeface="Arial" charset="0"/>
              <a:buChar char="•"/>
            </a:pPr>
            <a:r>
              <a:rPr lang="en-US" altLang="en-US" dirty="0"/>
              <a:t>Students shared their reflections in a class discussion on the final day of the unit</a:t>
            </a:r>
          </a:p>
        </p:txBody>
      </p:sp>
      <p:sp>
        <p:nvSpPr>
          <p:cNvPr id="2" name="Rectangle 1"/>
          <p:cNvSpPr/>
          <p:nvPr/>
        </p:nvSpPr>
        <p:spPr>
          <a:xfrm>
            <a:off x="5974813" y="3244334"/>
            <a:ext cx="24237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101246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632176" y="543439"/>
            <a:ext cx="11879480" cy="1325563"/>
          </a:xfrm>
        </p:spPr>
        <p:txBody>
          <a:bodyPr>
            <a:normAutofit fontScale="90000"/>
          </a:bodyPr>
          <a:lstStyle/>
          <a:p>
            <a:pPr eaLnBrk="1" hangingPunct="1"/>
            <a:r>
              <a:rPr lang="en-US" sz="4900" b="0" dirty="0">
                <a:latin typeface="Rockwell" charset="0"/>
                <a:ea typeface="MS PGothic" charset="0"/>
              </a:rPr>
              <a:t>The QFT Can Be Used</a:t>
            </a:r>
            <a:r>
              <a:rPr lang="en-US" sz="3600" b="0" dirty="0">
                <a:latin typeface="Rockwell" charset="0"/>
                <a:ea typeface="MS PGothic" charset="0"/>
              </a:rPr>
              <a:t>…</a:t>
            </a:r>
            <a:br>
              <a:rPr lang="en-US" sz="3600" b="0" dirty="0">
                <a:latin typeface="Rockwell" charset="0"/>
                <a:ea typeface="MS PGothic" charset="0"/>
              </a:rPr>
            </a:br>
            <a:r>
              <a:rPr lang="en-US" sz="3600" b="0" dirty="0">
                <a:latin typeface="Rockwell" charset="0"/>
                <a:ea typeface="MS PGothic" charset="0"/>
              </a:rPr>
              <a:t>at Various Points in a Unit for Many Different Purposes</a:t>
            </a:r>
            <a:br>
              <a:rPr lang="en-US" sz="3400" dirty="0">
                <a:latin typeface="Rockwell" charset="0"/>
                <a:ea typeface="MS PGothic" charset="0"/>
              </a:rPr>
            </a:br>
            <a:endParaRPr lang="en-US" sz="3400" dirty="0">
              <a:latin typeface="Rockwell" charset="0"/>
              <a:ea typeface="MS PGothic" charset="0"/>
            </a:endParaRPr>
          </a:p>
        </p:txBody>
      </p:sp>
      <p:sp>
        <p:nvSpPr>
          <p:cNvPr id="4" name="Left-Right Arrow 3"/>
          <p:cNvSpPr/>
          <p:nvPr/>
        </p:nvSpPr>
        <p:spPr>
          <a:xfrm>
            <a:off x="632176" y="3345870"/>
            <a:ext cx="10927644" cy="341887"/>
          </a:xfrm>
          <a:prstGeom prst="leftRightArrow">
            <a:avLst>
              <a:gd name="adj1" fmla="val 50000"/>
              <a:gd name="adj2" fmla="val 334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9560" y="2838346"/>
            <a:ext cx="1989877" cy="400110"/>
          </a:xfrm>
          <a:prstGeom prst="rect">
            <a:avLst/>
          </a:prstGeom>
          <a:noFill/>
        </p:spPr>
        <p:txBody>
          <a:bodyPr wrap="square" rtlCol="0">
            <a:spAutoFit/>
          </a:bodyPr>
          <a:lstStyle/>
          <a:p>
            <a:pPr algn="ctr"/>
            <a:r>
              <a:rPr lang="en-US" sz="2000" dirty="0"/>
              <a:t>BEGINNING</a:t>
            </a:r>
          </a:p>
        </p:txBody>
      </p:sp>
      <p:sp>
        <p:nvSpPr>
          <p:cNvPr id="10" name="TextBox 9"/>
          <p:cNvSpPr txBox="1"/>
          <p:nvPr/>
        </p:nvSpPr>
        <p:spPr>
          <a:xfrm>
            <a:off x="5157248" y="2804856"/>
            <a:ext cx="1716833" cy="400110"/>
          </a:xfrm>
          <a:prstGeom prst="rect">
            <a:avLst/>
          </a:prstGeom>
          <a:noFill/>
        </p:spPr>
        <p:txBody>
          <a:bodyPr wrap="square" rtlCol="0">
            <a:spAutoFit/>
          </a:bodyPr>
          <a:lstStyle/>
          <a:p>
            <a:pPr algn="ctr"/>
            <a:r>
              <a:rPr lang="en-US" sz="2000" dirty="0"/>
              <a:t>MIDDLE</a:t>
            </a:r>
          </a:p>
        </p:txBody>
      </p:sp>
      <p:sp>
        <p:nvSpPr>
          <p:cNvPr id="11" name="TextBox 10"/>
          <p:cNvSpPr txBox="1"/>
          <p:nvPr/>
        </p:nvSpPr>
        <p:spPr>
          <a:xfrm>
            <a:off x="9302219" y="2838346"/>
            <a:ext cx="1271873" cy="400111"/>
          </a:xfrm>
          <a:prstGeom prst="rect">
            <a:avLst/>
          </a:prstGeom>
          <a:noFill/>
        </p:spPr>
        <p:txBody>
          <a:bodyPr wrap="square" rtlCol="0">
            <a:spAutoFit/>
          </a:bodyPr>
          <a:lstStyle/>
          <a:p>
            <a:pPr algn="ctr"/>
            <a:r>
              <a:rPr lang="en-US" sz="2000" dirty="0"/>
              <a:t>END</a:t>
            </a:r>
          </a:p>
        </p:txBody>
      </p:sp>
      <p:sp>
        <p:nvSpPr>
          <p:cNvPr id="6" name="Flowchart: Process 5"/>
          <p:cNvSpPr/>
          <p:nvPr/>
        </p:nvSpPr>
        <p:spPr>
          <a:xfrm>
            <a:off x="2055118" y="3278882"/>
            <a:ext cx="45719" cy="475861"/>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lowchart: Process 12"/>
          <p:cNvSpPr/>
          <p:nvPr/>
        </p:nvSpPr>
        <p:spPr>
          <a:xfrm>
            <a:off x="5992806" y="3271952"/>
            <a:ext cx="45719" cy="475861"/>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Flowchart: Process 13"/>
          <p:cNvSpPr/>
          <p:nvPr/>
        </p:nvSpPr>
        <p:spPr>
          <a:xfrm>
            <a:off x="10179563" y="3271951"/>
            <a:ext cx="45719" cy="475861"/>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1030970" y="3858341"/>
            <a:ext cx="344851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Engagement</a:t>
            </a:r>
          </a:p>
          <a:p>
            <a:pPr marL="285750" indent="-285750">
              <a:buFont typeface="Arial" panose="020B0604020202020204" pitchFamily="34" charset="0"/>
              <a:buChar char="•"/>
            </a:pPr>
            <a:r>
              <a:rPr lang="en-US" sz="2000" dirty="0"/>
              <a:t>Pre-reading</a:t>
            </a:r>
          </a:p>
          <a:p>
            <a:pPr marL="285750" indent="-285750">
              <a:buFont typeface="Arial" panose="020B0604020202020204" pitchFamily="34" charset="0"/>
              <a:buChar char="•"/>
            </a:pPr>
            <a:r>
              <a:rPr lang="en-US" sz="2000" dirty="0"/>
              <a:t>Formative assessment</a:t>
            </a:r>
          </a:p>
          <a:p>
            <a:endParaRPr lang="en-US" sz="2000" dirty="0"/>
          </a:p>
        </p:txBody>
      </p:sp>
      <p:sp>
        <p:nvSpPr>
          <p:cNvPr id="16" name="TextBox 15"/>
          <p:cNvSpPr txBox="1"/>
          <p:nvPr/>
        </p:nvSpPr>
        <p:spPr>
          <a:xfrm>
            <a:off x="4904189" y="3858341"/>
            <a:ext cx="284583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Skill development</a:t>
            </a:r>
          </a:p>
          <a:p>
            <a:pPr marL="285750" indent="-285750">
              <a:buFont typeface="Arial" panose="020B0604020202020204" pitchFamily="34" charset="0"/>
              <a:buChar char="•"/>
            </a:pPr>
            <a:r>
              <a:rPr lang="en-US" sz="2000" dirty="0"/>
              <a:t>Discussion</a:t>
            </a:r>
          </a:p>
          <a:p>
            <a:pPr marL="285750" indent="-285750">
              <a:buFont typeface="Arial" panose="020B0604020202020204" pitchFamily="34" charset="0"/>
              <a:buChar char="•"/>
            </a:pPr>
            <a:r>
              <a:rPr lang="en-US" sz="2000" dirty="0"/>
              <a:t>Lab</a:t>
            </a:r>
          </a:p>
          <a:p>
            <a:pPr marL="285750" indent="-285750">
              <a:buFont typeface="Arial" panose="020B0604020202020204" pitchFamily="34" charset="0"/>
              <a:buChar char="•"/>
            </a:pPr>
            <a:r>
              <a:rPr lang="en-US" sz="2000" dirty="0"/>
              <a:t>Guest speaker</a:t>
            </a:r>
          </a:p>
          <a:p>
            <a:pPr marL="285750" indent="-285750">
              <a:buFont typeface="Arial" panose="020B0604020202020204" pitchFamily="34" charset="0"/>
              <a:buChar char="•"/>
            </a:pPr>
            <a:r>
              <a:rPr lang="en-US" sz="2000" dirty="0"/>
              <a:t>Peer feedback</a:t>
            </a:r>
          </a:p>
          <a:p>
            <a:pPr marL="285750" indent="-285750">
              <a:buFont typeface="Arial" panose="020B0604020202020204" pitchFamily="34" charset="0"/>
              <a:buChar char="•"/>
            </a:pPr>
            <a:r>
              <a:rPr lang="en-US" sz="2000" dirty="0"/>
              <a:t>Close Reading</a:t>
            </a:r>
          </a:p>
          <a:p>
            <a:pPr marL="285750" indent="-285750">
              <a:buFont typeface="Arial" panose="020B0604020202020204" pitchFamily="34" charset="0"/>
              <a:buChar char="•"/>
            </a:pPr>
            <a:r>
              <a:rPr lang="en-US" sz="2000" dirty="0"/>
              <a:t>Primary source analysis</a:t>
            </a:r>
          </a:p>
        </p:txBody>
      </p:sp>
      <p:sp>
        <p:nvSpPr>
          <p:cNvPr id="17" name="TextBox 16"/>
          <p:cNvSpPr txBox="1"/>
          <p:nvPr/>
        </p:nvSpPr>
        <p:spPr>
          <a:xfrm>
            <a:off x="8562802" y="4012230"/>
            <a:ext cx="327924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Test prep</a:t>
            </a:r>
          </a:p>
          <a:p>
            <a:pPr marL="285750" indent="-285750">
              <a:buFont typeface="Arial" panose="020B0604020202020204" pitchFamily="34" charset="0"/>
              <a:buChar char="•"/>
            </a:pPr>
            <a:r>
              <a:rPr lang="en-US" sz="2000" dirty="0"/>
              <a:t>Final paper topics</a:t>
            </a:r>
          </a:p>
          <a:p>
            <a:pPr marL="285750" indent="-285750">
              <a:buFont typeface="Arial" panose="020B0604020202020204" pitchFamily="34" charset="0"/>
              <a:buChar char="•"/>
            </a:pPr>
            <a:r>
              <a:rPr lang="en-US" sz="2000" dirty="0"/>
              <a:t>Independent research</a:t>
            </a:r>
          </a:p>
          <a:p>
            <a:pPr marL="285750" indent="-285750">
              <a:buFont typeface="Arial" panose="020B0604020202020204" pitchFamily="34" charset="0"/>
              <a:buChar char="•"/>
            </a:pPr>
            <a:r>
              <a:rPr lang="en-US" sz="2000" dirty="0"/>
              <a:t>Summative assessment</a:t>
            </a:r>
          </a:p>
        </p:txBody>
      </p:sp>
      <p:sp>
        <p:nvSpPr>
          <p:cNvPr id="15" name="Flowchart: Process 14"/>
          <p:cNvSpPr/>
          <p:nvPr/>
        </p:nvSpPr>
        <p:spPr>
          <a:xfrm flipH="1">
            <a:off x="632176" y="3121701"/>
            <a:ext cx="158046" cy="790222"/>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Flowchart: Process 17"/>
          <p:cNvSpPr/>
          <p:nvPr/>
        </p:nvSpPr>
        <p:spPr>
          <a:xfrm flipH="1">
            <a:off x="11411155" y="3114770"/>
            <a:ext cx="158046" cy="790222"/>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37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07" y="40876"/>
            <a:ext cx="11100732" cy="1325563"/>
          </a:xfrm>
        </p:spPr>
        <p:txBody>
          <a:bodyPr>
            <a:normAutofit/>
          </a:bodyPr>
          <a:lstStyle/>
          <a:p>
            <a:r>
              <a:rPr lang="en-US" sz="4000" b="0" dirty="0"/>
              <a:t>Many Possible Uses for Student Questions</a:t>
            </a:r>
          </a:p>
        </p:txBody>
      </p:sp>
      <p:sp>
        <p:nvSpPr>
          <p:cNvPr id="37" name="TextBox 36"/>
          <p:cNvSpPr txBox="1"/>
          <p:nvPr/>
        </p:nvSpPr>
        <p:spPr>
          <a:xfrm>
            <a:off x="4136683" y="3235428"/>
            <a:ext cx="3151163" cy="369332"/>
          </a:xfrm>
          <a:prstGeom prst="rect">
            <a:avLst/>
          </a:prstGeom>
          <a:noFill/>
        </p:spPr>
        <p:txBody>
          <a:bodyPr wrap="square" rtlCol="0">
            <a:spAutoFit/>
          </a:bodyPr>
          <a:lstStyle/>
          <a:p>
            <a:r>
              <a:rPr lang="en-US" dirty="0"/>
              <a:t>Homework</a:t>
            </a:r>
          </a:p>
        </p:txBody>
      </p:sp>
      <p:sp>
        <p:nvSpPr>
          <p:cNvPr id="38" name="TextBox 37"/>
          <p:cNvSpPr txBox="1"/>
          <p:nvPr/>
        </p:nvSpPr>
        <p:spPr>
          <a:xfrm>
            <a:off x="4791455" y="1336839"/>
            <a:ext cx="3390314" cy="369332"/>
          </a:xfrm>
          <a:prstGeom prst="rect">
            <a:avLst/>
          </a:prstGeom>
          <a:noFill/>
        </p:spPr>
        <p:txBody>
          <a:bodyPr wrap="square" rtlCol="0">
            <a:spAutoFit/>
          </a:bodyPr>
          <a:lstStyle/>
          <a:p>
            <a:r>
              <a:rPr lang="en-US"/>
              <a:t>Debate Prep</a:t>
            </a:r>
          </a:p>
        </p:txBody>
      </p:sp>
      <p:sp>
        <p:nvSpPr>
          <p:cNvPr id="39" name="TextBox 38"/>
          <p:cNvSpPr txBox="1"/>
          <p:nvPr/>
        </p:nvSpPr>
        <p:spPr>
          <a:xfrm>
            <a:off x="4129102" y="2330398"/>
            <a:ext cx="2883877" cy="369332"/>
          </a:xfrm>
          <a:prstGeom prst="rect">
            <a:avLst/>
          </a:prstGeom>
          <a:noFill/>
        </p:spPr>
        <p:txBody>
          <a:bodyPr wrap="square" rtlCol="0">
            <a:spAutoFit/>
          </a:bodyPr>
          <a:lstStyle/>
          <a:p>
            <a:r>
              <a:rPr lang="en-US" dirty="0"/>
              <a:t>Research</a:t>
            </a:r>
          </a:p>
        </p:txBody>
      </p:sp>
      <p:sp>
        <p:nvSpPr>
          <p:cNvPr id="40" name="TextBox 39"/>
          <p:cNvSpPr txBox="1"/>
          <p:nvPr/>
        </p:nvSpPr>
        <p:spPr>
          <a:xfrm>
            <a:off x="9998196" y="4940759"/>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8374966" y="2177999"/>
            <a:ext cx="2110154" cy="369332"/>
          </a:xfrm>
          <a:prstGeom prst="rect">
            <a:avLst/>
          </a:prstGeom>
          <a:noFill/>
        </p:spPr>
        <p:txBody>
          <a:bodyPr wrap="square" rtlCol="0">
            <a:spAutoFit/>
          </a:bodyPr>
          <a:lstStyle/>
          <a:p>
            <a:r>
              <a:rPr lang="en-US" dirty="0"/>
              <a:t>Projects</a:t>
            </a:r>
          </a:p>
        </p:txBody>
      </p:sp>
      <p:sp>
        <p:nvSpPr>
          <p:cNvPr id="42" name="TextBox 41"/>
          <p:cNvSpPr txBox="1"/>
          <p:nvPr/>
        </p:nvSpPr>
        <p:spPr>
          <a:xfrm>
            <a:off x="6194034" y="1668947"/>
            <a:ext cx="2743148" cy="923330"/>
          </a:xfrm>
          <a:prstGeom prst="rect">
            <a:avLst/>
          </a:prstGeom>
          <a:noFill/>
        </p:spPr>
        <p:txBody>
          <a:bodyPr wrap="square" rtlCol="0">
            <a:spAutoFit/>
          </a:bodyPr>
          <a:lstStyle/>
          <a:p>
            <a:r>
              <a:rPr lang="en-US" dirty="0"/>
              <a:t>Exit ticket </a:t>
            </a:r>
          </a:p>
          <a:p>
            <a:endParaRPr lang="en-US" dirty="0"/>
          </a:p>
          <a:p>
            <a:r>
              <a:rPr lang="en-US" dirty="0"/>
              <a:t>”Do Now”</a:t>
            </a:r>
          </a:p>
        </p:txBody>
      </p:sp>
      <p:sp>
        <p:nvSpPr>
          <p:cNvPr id="43" name="TextBox 42"/>
          <p:cNvSpPr txBox="1"/>
          <p:nvPr/>
        </p:nvSpPr>
        <p:spPr>
          <a:xfrm>
            <a:off x="2087699" y="3420094"/>
            <a:ext cx="2293034" cy="369332"/>
          </a:xfrm>
          <a:prstGeom prst="rect">
            <a:avLst/>
          </a:prstGeom>
          <a:noFill/>
        </p:spPr>
        <p:txBody>
          <a:bodyPr wrap="square" rtlCol="0">
            <a:spAutoFit/>
          </a:bodyPr>
          <a:lstStyle/>
          <a:p>
            <a:r>
              <a:rPr lang="en-US"/>
              <a:t>Presentations</a:t>
            </a:r>
          </a:p>
        </p:txBody>
      </p:sp>
      <p:sp>
        <p:nvSpPr>
          <p:cNvPr id="44" name="TextBox 43"/>
          <p:cNvSpPr txBox="1"/>
          <p:nvPr/>
        </p:nvSpPr>
        <p:spPr>
          <a:xfrm>
            <a:off x="7565608" y="3187442"/>
            <a:ext cx="2919512" cy="369332"/>
          </a:xfrm>
          <a:prstGeom prst="rect">
            <a:avLst/>
          </a:prstGeom>
          <a:noFill/>
        </p:spPr>
        <p:txBody>
          <a:bodyPr wrap="square" rtlCol="0">
            <a:spAutoFit/>
          </a:bodyPr>
          <a:lstStyle/>
          <a:p>
            <a:r>
              <a:rPr lang="en-US" dirty="0"/>
              <a:t>Class discussion prompts</a:t>
            </a:r>
          </a:p>
        </p:txBody>
      </p:sp>
      <p:sp>
        <p:nvSpPr>
          <p:cNvPr id="45" name="TextBox 44"/>
          <p:cNvSpPr txBox="1"/>
          <p:nvPr/>
        </p:nvSpPr>
        <p:spPr>
          <a:xfrm>
            <a:off x="636936" y="2362665"/>
            <a:ext cx="2828070" cy="646331"/>
          </a:xfrm>
          <a:prstGeom prst="rect">
            <a:avLst/>
          </a:prstGeom>
          <a:noFill/>
        </p:spPr>
        <p:txBody>
          <a:bodyPr wrap="square" rtlCol="0">
            <a:spAutoFit/>
          </a:bodyPr>
          <a:lstStyle/>
          <a:p>
            <a:r>
              <a:rPr lang="en-US" dirty="0"/>
              <a:t>Hang on walls, </a:t>
            </a:r>
          </a:p>
          <a:p>
            <a:r>
              <a:rPr lang="en-US" dirty="0"/>
              <a:t>Check Off as Answered</a:t>
            </a:r>
          </a:p>
        </p:txBody>
      </p:sp>
      <p:sp>
        <p:nvSpPr>
          <p:cNvPr id="46" name="TextBox 45"/>
          <p:cNvSpPr txBox="1"/>
          <p:nvPr/>
        </p:nvSpPr>
        <p:spPr>
          <a:xfrm>
            <a:off x="5672841" y="2699730"/>
            <a:ext cx="2074985" cy="369332"/>
          </a:xfrm>
          <a:prstGeom prst="rect">
            <a:avLst/>
          </a:prstGeom>
          <a:noFill/>
        </p:spPr>
        <p:txBody>
          <a:bodyPr wrap="square" rtlCol="0">
            <a:spAutoFit/>
          </a:bodyPr>
          <a:lstStyle/>
          <a:p>
            <a:r>
              <a:rPr lang="en-US" dirty="0"/>
              <a:t>Test Prep</a:t>
            </a:r>
          </a:p>
        </p:txBody>
      </p:sp>
      <p:sp>
        <p:nvSpPr>
          <p:cNvPr id="47" name="TextBox 46"/>
          <p:cNvSpPr txBox="1"/>
          <p:nvPr/>
        </p:nvSpPr>
        <p:spPr>
          <a:xfrm>
            <a:off x="1579109" y="1668947"/>
            <a:ext cx="3084989" cy="369332"/>
          </a:xfrm>
          <a:prstGeom prst="rect">
            <a:avLst/>
          </a:prstGeom>
          <a:noFill/>
        </p:spPr>
        <p:txBody>
          <a:bodyPr wrap="square" rtlCol="0">
            <a:spAutoFit/>
          </a:bodyPr>
          <a:lstStyle/>
          <a:p>
            <a:r>
              <a:rPr lang="en-US" dirty="0"/>
              <a:t>Lab work &amp; Experiments</a:t>
            </a:r>
          </a:p>
        </p:txBody>
      </p:sp>
      <p:sp>
        <p:nvSpPr>
          <p:cNvPr id="48" name="TextBox 47"/>
          <p:cNvSpPr txBox="1"/>
          <p:nvPr/>
        </p:nvSpPr>
        <p:spPr>
          <a:xfrm>
            <a:off x="9679800" y="2531440"/>
            <a:ext cx="2708014" cy="646331"/>
          </a:xfrm>
          <a:prstGeom prst="rect">
            <a:avLst/>
          </a:prstGeom>
          <a:noFill/>
        </p:spPr>
        <p:txBody>
          <a:bodyPr wrap="square" rtlCol="0">
            <a:spAutoFit/>
          </a:bodyPr>
          <a:lstStyle/>
          <a:p>
            <a:r>
              <a:rPr lang="en-US" dirty="0"/>
              <a:t>Pop Quiz or Reading Check</a:t>
            </a:r>
          </a:p>
        </p:txBody>
      </p:sp>
      <p:sp>
        <p:nvSpPr>
          <p:cNvPr id="49" name="TextBox 48"/>
          <p:cNvSpPr txBox="1"/>
          <p:nvPr/>
        </p:nvSpPr>
        <p:spPr>
          <a:xfrm>
            <a:off x="9456883" y="3992013"/>
            <a:ext cx="2401826" cy="369332"/>
          </a:xfrm>
          <a:prstGeom prst="rect">
            <a:avLst/>
          </a:prstGeom>
          <a:noFill/>
        </p:spPr>
        <p:txBody>
          <a:bodyPr wrap="square" rtlCol="0">
            <a:spAutoFit/>
          </a:bodyPr>
          <a:lstStyle/>
          <a:p>
            <a:r>
              <a:rPr lang="en-US" dirty="0"/>
              <a:t>Interview an Expert</a:t>
            </a:r>
          </a:p>
        </p:txBody>
      </p:sp>
      <p:sp>
        <p:nvSpPr>
          <p:cNvPr id="50" name="TextBox 49"/>
          <p:cNvSpPr txBox="1"/>
          <p:nvPr/>
        </p:nvSpPr>
        <p:spPr>
          <a:xfrm>
            <a:off x="7547448" y="4953729"/>
            <a:ext cx="2342296" cy="369332"/>
          </a:xfrm>
          <a:prstGeom prst="rect">
            <a:avLst/>
          </a:prstGeom>
          <a:noFill/>
        </p:spPr>
        <p:txBody>
          <a:bodyPr wrap="square" rtlCol="0">
            <a:spAutoFit/>
          </a:bodyPr>
          <a:lstStyle/>
          <a:p>
            <a:r>
              <a:rPr lang="en-US" dirty="0"/>
              <a:t>Guest speakers</a:t>
            </a:r>
          </a:p>
        </p:txBody>
      </p:sp>
      <p:sp>
        <p:nvSpPr>
          <p:cNvPr id="51" name="TextBox 50"/>
          <p:cNvSpPr txBox="1"/>
          <p:nvPr/>
        </p:nvSpPr>
        <p:spPr>
          <a:xfrm>
            <a:off x="1841635" y="5977986"/>
            <a:ext cx="2634823" cy="369332"/>
          </a:xfrm>
          <a:prstGeom prst="rect">
            <a:avLst/>
          </a:prstGeom>
          <a:noFill/>
        </p:spPr>
        <p:txBody>
          <a:bodyPr wrap="square" rtlCol="0">
            <a:spAutoFit/>
          </a:bodyPr>
          <a:lstStyle/>
          <a:p>
            <a:r>
              <a:rPr lang="en-US" dirty="0"/>
              <a:t>Tailoring Instruction</a:t>
            </a:r>
          </a:p>
        </p:txBody>
      </p:sp>
      <p:sp>
        <p:nvSpPr>
          <p:cNvPr id="52" name="TextBox 51"/>
          <p:cNvSpPr txBox="1"/>
          <p:nvPr/>
        </p:nvSpPr>
        <p:spPr>
          <a:xfrm>
            <a:off x="3918086" y="4756093"/>
            <a:ext cx="3541687" cy="369332"/>
          </a:xfrm>
          <a:prstGeom prst="rect">
            <a:avLst/>
          </a:prstGeom>
          <a:noFill/>
        </p:spPr>
        <p:txBody>
          <a:bodyPr wrap="square" rtlCol="0">
            <a:spAutoFit/>
          </a:bodyPr>
          <a:lstStyle/>
          <a:p>
            <a:r>
              <a:rPr lang="en-US" dirty="0"/>
              <a:t>Make Your Own Final Test</a:t>
            </a:r>
          </a:p>
        </p:txBody>
      </p:sp>
      <p:sp>
        <p:nvSpPr>
          <p:cNvPr id="53" name="TextBox 52"/>
          <p:cNvSpPr txBox="1"/>
          <p:nvPr/>
        </p:nvSpPr>
        <p:spPr>
          <a:xfrm>
            <a:off x="4883598" y="5424535"/>
            <a:ext cx="3460652" cy="369332"/>
          </a:xfrm>
          <a:prstGeom prst="rect">
            <a:avLst/>
          </a:prstGeom>
          <a:noFill/>
        </p:spPr>
        <p:txBody>
          <a:bodyPr wrap="square" rtlCol="0">
            <a:spAutoFit/>
          </a:bodyPr>
          <a:lstStyle/>
          <a:p>
            <a:r>
              <a:rPr lang="en-US" dirty="0"/>
              <a:t>Close Reading Protocol</a:t>
            </a:r>
          </a:p>
        </p:txBody>
      </p:sp>
      <p:sp>
        <p:nvSpPr>
          <p:cNvPr id="54" name="TextBox 53"/>
          <p:cNvSpPr txBox="1"/>
          <p:nvPr/>
        </p:nvSpPr>
        <p:spPr>
          <a:xfrm>
            <a:off x="4805523" y="6162652"/>
            <a:ext cx="3174838" cy="369332"/>
          </a:xfrm>
          <a:prstGeom prst="rect">
            <a:avLst/>
          </a:prstGeom>
          <a:noFill/>
        </p:spPr>
        <p:txBody>
          <a:bodyPr wrap="square" rtlCol="0">
            <a:spAutoFit/>
          </a:bodyPr>
          <a:lstStyle/>
          <a:p>
            <a:r>
              <a:rPr lang="en-US" dirty="0"/>
              <a:t>Service Action Projects</a:t>
            </a:r>
          </a:p>
        </p:txBody>
      </p:sp>
      <p:sp>
        <p:nvSpPr>
          <p:cNvPr id="55" name="TextBox 54"/>
          <p:cNvSpPr txBox="1"/>
          <p:nvPr/>
        </p:nvSpPr>
        <p:spPr>
          <a:xfrm>
            <a:off x="785472" y="4147949"/>
            <a:ext cx="3221501" cy="369332"/>
          </a:xfrm>
          <a:prstGeom prst="rect">
            <a:avLst/>
          </a:prstGeom>
          <a:noFill/>
        </p:spPr>
        <p:txBody>
          <a:bodyPr wrap="square" rtlCol="0">
            <a:spAutoFit/>
          </a:bodyPr>
          <a:lstStyle/>
          <a:p>
            <a:r>
              <a:rPr lang="en-US" dirty="0"/>
              <a:t>Socratic Seminar Prompts</a:t>
            </a:r>
          </a:p>
        </p:txBody>
      </p:sp>
      <p:sp>
        <p:nvSpPr>
          <p:cNvPr id="56" name="TextBox 55"/>
          <p:cNvSpPr txBox="1"/>
          <p:nvPr/>
        </p:nvSpPr>
        <p:spPr>
          <a:xfrm>
            <a:off x="5399676" y="3788030"/>
            <a:ext cx="2743148" cy="369332"/>
          </a:xfrm>
          <a:prstGeom prst="rect">
            <a:avLst/>
          </a:prstGeom>
          <a:noFill/>
        </p:spPr>
        <p:txBody>
          <a:bodyPr wrap="square" rtlCol="0">
            <a:spAutoFit/>
          </a:bodyPr>
          <a:lstStyle/>
          <a:p>
            <a:r>
              <a:rPr lang="en-US" dirty="0"/>
              <a:t>Student Choice Projects</a:t>
            </a:r>
          </a:p>
        </p:txBody>
      </p:sp>
      <p:sp>
        <p:nvSpPr>
          <p:cNvPr id="57" name="TextBox 56"/>
          <p:cNvSpPr txBox="1"/>
          <p:nvPr/>
        </p:nvSpPr>
        <p:spPr>
          <a:xfrm>
            <a:off x="1266327" y="4953729"/>
            <a:ext cx="2757268" cy="369332"/>
          </a:xfrm>
          <a:prstGeom prst="rect">
            <a:avLst/>
          </a:prstGeom>
          <a:noFill/>
        </p:spPr>
        <p:txBody>
          <a:bodyPr wrap="square" rtlCol="0">
            <a:spAutoFit/>
          </a:bodyPr>
          <a:lstStyle/>
          <a:p>
            <a:r>
              <a:rPr lang="en-US" dirty="0"/>
              <a:t>Journal Prompt</a:t>
            </a:r>
          </a:p>
        </p:txBody>
      </p:sp>
      <p:sp>
        <p:nvSpPr>
          <p:cNvPr id="58" name="TextBox 57"/>
          <p:cNvSpPr txBox="1"/>
          <p:nvPr/>
        </p:nvSpPr>
        <p:spPr>
          <a:xfrm>
            <a:off x="8559931" y="5797363"/>
            <a:ext cx="2848708" cy="646331"/>
          </a:xfrm>
          <a:prstGeom prst="rect">
            <a:avLst/>
          </a:prstGeom>
          <a:noFill/>
        </p:spPr>
        <p:txBody>
          <a:bodyPr wrap="square" rtlCol="0">
            <a:spAutoFit/>
          </a:bodyPr>
          <a:lstStyle/>
          <a:p>
            <a:r>
              <a:rPr lang="en-US" dirty="0"/>
              <a:t>Year-long or Unit-long Essential Questions</a:t>
            </a:r>
          </a:p>
        </p:txBody>
      </p:sp>
      <p:sp>
        <p:nvSpPr>
          <p:cNvPr id="3" name="TextBox 2"/>
          <p:cNvSpPr txBox="1"/>
          <p:nvPr/>
        </p:nvSpPr>
        <p:spPr>
          <a:xfrm>
            <a:off x="307907" y="5478009"/>
            <a:ext cx="2552700" cy="369332"/>
          </a:xfrm>
          <a:prstGeom prst="rect">
            <a:avLst/>
          </a:prstGeom>
          <a:noFill/>
        </p:spPr>
        <p:txBody>
          <a:bodyPr wrap="square" rtlCol="0">
            <a:spAutoFit/>
          </a:bodyPr>
          <a:lstStyle/>
          <a:p>
            <a:r>
              <a:rPr lang="en-US" dirty="0"/>
              <a:t>Blogging or Tweeting</a:t>
            </a:r>
          </a:p>
        </p:txBody>
      </p:sp>
      <p:sp>
        <p:nvSpPr>
          <p:cNvPr id="4" name="TextBox 3"/>
          <p:cNvSpPr txBox="1"/>
          <p:nvPr/>
        </p:nvSpPr>
        <p:spPr>
          <a:xfrm>
            <a:off x="8137284" y="1319678"/>
            <a:ext cx="3144129" cy="646331"/>
          </a:xfrm>
          <a:prstGeom prst="rect">
            <a:avLst/>
          </a:prstGeom>
          <a:noFill/>
        </p:spPr>
        <p:txBody>
          <a:bodyPr wrap="square" rtlCol="0">
            <a:spAutoFit/>
          </a:bodyPr>
          <a:lstStyle/>
          <a:p>
            <a:r>
              <a:rPr lang="en-US" dirty="0"/>
              <a:t>Find Additional Primary Sources</a:t>
            </a:r>
          </a:p>
        </p:txBody>
      </p:sp>
      <p:sp>
        <p:nvSpPr>
          <p:cNvPr id="5" name="TextBox 4"/>
          <p:cNvSpPr txBox="1"/>
          <p:nvPr/>
        </p:nvSpPr>
        <p:spPr>
          <a:xfrm>
            <a:off x="3112163" y="2746769"/>
            <a:ext cx="2537139" cy="369332"/>
          </a:xfrm>
          <a:prstGeom prst="rect">
            <a:avLst/>
          </a:prstGeom>
          <a:noFill/>
        </p:spPr>
        <p:txBody>
          <a:bodyPr wrap="square" rtlCol="0">
            <a:spAutoFit/>
          </a:bodyPr>
          <a:lstStyle/>
          <a:p>
            <a:r>
              <a:rPr lang="en-US" dirty="0"/>
              <a:t>Inquiry</a:t>
            </a:r>
          </a:p>
        </p:txBody>
      </p:sp>
    </p:spTree>
    <p:extLst>
      <p:ext uri="{BB962C8B-B14F-4D97-AF65-F5344CB8AC3E}">
        <p14:creationId xmlns:p14="http://schemas.microsoft.com/office/powerpoint/2010/main" val="9344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extLst>
      <p:ext uri="{BB962C8B-B14F-4D97-AF65-F5344CB8AC3E}">
        <p14:creationId xmlns:p14="http://schemas.microsoft.com/office/powerpoint/2010/main" val="2088019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a:latin typeface="Rockwell" panose="02060603020205020403" pitchFamily="18" charset="0"/>
              </a:rPr>
              <a:t>– Clive Thompson</a:t>
            </a:r>
          </a:p>
          <a:p>
            <a:pPr marL="0" indent="0">
              <a:buNone/>
            </a:pPr>
            <a:r>
              <a:rPr lang="en-US" sz="2400" dirty="0">
                <a:latin typeface="Rockwell" panose="02060603020205020403" pitchFamily="18" charset="0"/>
              </a:rPr>
              <a:t>Journalist and Technology Blogger</a:t>
            </a: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a:solidFill>
                  <a:schemeClr val="tx1"/>
                </a:solidFill>
                <a:latin typeface="Rockwell" panose="02060603020205020403" pitchFamily="18" charset="0"/>
              </a:rPr>
              <a:t>“How should you respond when you get powerful new tools for finding answers?</a:t>
            </a:r>
          </a:p>
          <a:p>
            <a:pPr marL="0" indent="0">
              <a:buNone/>
            </a:pPr>
            <a:endParaRPr lang="en-US" sz="2000" dirty="0">
              <a:solidFill>
                <a:schemeClr val="tx1"/>
              </a:solidFill>
              <a:latin typeface="Rockwell" panose="02060603020205020403" pitchFamily="18" charset="0"/>
            </a:endParaRPr>
          </a:p>
          <a:p>
            <a:pPr marL="0" indent="0">
              <a:buNone/>
            </a:pPr>
            <a:r>
              <a:rPr lang="en-US" sz="3200" dirty="0">
                <a:solidFill>
                  <a:schemeClr val="tx1"/>
                </a:solidFill>
                <a:latin typeface="Rockwell" panose="02060603020205020403" pitchFamily="18" charset="0"/>
              </a:rPr>
              <a:t>Think of harder questions.”</a:t>
            </a: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extLst>
      <p:ext uri="{BB962C8B-B14F-4D97-AF65-F5344CB8AC3E}">
        <p14:creationId xmlns:p14="http://schemas.microsoft.com/office/powerpoint/2010/main" val="195274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a:latin typeface="Rockwell" panose="02060603020205020403" pitchFamily="18" charset="0"/>
              </a:rPr>
              <a:t>Questions and Democracy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Rockwell" panose="02060603020205020403" pitchFamily="18" charset="0"/>
              </a:rPr>
              <a:t>“We need to be taught to study rather than to believe, to </a:t>
            </a:r>
            <a:r>
              <a:rPr lang="en-US" b="1" dirty="0">
                <a:latin typeface="Rockwell" panose="02060603020205020403" pitchFamily="18" charset="0"/>
              </a:rPr>
              <a:t>inquire</a:t>
            </a:r>
            <a:r>
              <a:rPr lang="en-US" dirty="0">
                <a:latin typeface="Rockwell" panose="02060603020205020403" pitchFamily="18" charset="0"/>
              </a:rPr>
              <a:t> rather than to affirm.”</a:t>
            </a:r>
          </a:p>
          <a:p>
            <a:pPr marL="0" indent="0">
              <a:buNone/>
            </a:pPr>
            <a:endParaRPr lang="en-US" dirty="0">
              <a:latin typeface="Rockwell" panose="02060603020205020403" pitchFamily="18" charset="0"/>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a:latin typeface="Rockwell" panose="02060603020205020403" pitchFamily="18" charset="0"/>
            </a:endParaRPr>
          </a:p>
          <a:p>
            <a:pPr marL="0" indent="0" algn="r">
              <a:buNone/>
            </a:pPr>
            <a:r>
              <a:rPr lang="en-US" sz="2200" dirty="0">
                <a:latin typeface="Rockwell" panose="02060603020205020403" pitchFamily="18" charset="0"/>
              </a:rPr>
              <a:t>– </a:t>
            </a:r>
            <a:r>
              <a:rPr lang="en-US" sz="2200" dirty="0" err="1">
                <a:latin typeface="Rockwell" panose="02060603020205020403" pitchFamily="18" charset="0"/>
              </a:rPr>
              <a:t>Septima</a:t>
            </a:r>
            <a:r>
              <a:rPr lang="en-US" sz="2200" dirty="0">
                <a:latin typeface="Rockwell" panose="02060603020205020403" pitchFamily="18" charset="0"/>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latin typeface="Rockwell" panose="02060603020205020403" pitchFamily="18" charset="0"/>
              </a:rPr>
              <a:t>Chapter 6 on </a:t>
            </a:r>
            <a:r>
              <a:rPr lang="en-US" sz="1100" dirty="0" err="1">
                <a:latin typeface="Rockwell" panose="02060603020205020403" pitchFamily="18" charset="0"/>
              </a:rPr>
              <a:t>Septima</a:t>
            </a:r>
            <a:r>
              <a:rPr lang="en-US" sz="1100" dirty="0">
                <a:latin typeface="Rockwell" panose="02060603020205020403" pitchFamily="18" charset="0"/>
              </a:rPr>
              <a:t> Clark in Freedom Road: Adult Education of African Americans (Peterson, 1996)</a:t>
            </a:r>
          </a:p>
        </p:txBody>
      </p:sp>
    </p:spTree>
    <p:extLst>
      <p:ext uri="{BB962C8B-B14F-4D97-AF65-F5344CB8AC3E}">
        <p14:creationId xmlns:p14="http://schemas.microsoft.com/office/powerpoint/2010/main" val="16004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93" y="4600439"/>
            <a:ext cx="10598331" cy="769441"/>
          </a:xfrm>
          <a:prstGeom prst="rect">
            <a:avLst/>
          </a:prstGeom>
          <a:noFill/>
        </p:spPr>
        <p:txBody>
          <a:bodyPr wrap="square" rtlCol="0">
            <a:spAutoFit/>
          </a:bodyPr>
          <a:lstStyle/>
          <a:p>
            <a:r>
              <a:rPr lang="en-US" sz="4400" dirty="0"/>
              <a:t>What are your questions for us?</a:t>
            </a:r>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535268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5288"/>
            <a:ext cx="10515600" cy="1325563"/>
          </a:xfrm>
        </p:spPr>
        <p:txBody>
          <a:bodyPr/>
          <a:lstStyle/>
          <a:p>
            <a:pPr algn="ctr"/>
            <a:r>
              <a:rPr lang="en-US" dirty="0"/>
              <a:t>Thank you! Enjoy! </a:t>
            </a:r>
          </a:p>
        </p:txBody>
      </p:sp>
    </p:spTree>
    <p:extLst>
      <p:ext uri="{BB962C8B-B14F-4D97-AF65-F5344CB8AC3E}">
        <p14:creationId xmlns:p14="http://schemas.microsoft.com/office/powerpoint/2010/main" val="3893377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License. </a:t>
            </a:r>
            <a:r>
              <a:rPr lang="en-US" altLang="en-US" noProof="0" dirty="0">
                <a:solidFill>
                  <a:schemeClr val="tx1"/>
                </a:solidFill>
              </a:rPr>
              <a:t>Y</a:t>
            </a:r>
            <a:r>
              <a:rPr lang="en-US" dirty="0" err="1">
                <a:solidFill>
                  <a:schemeClr val="tx1"/>
                </a:solidFill>
              </a:rPr>
              <a:t>ou</a:t>
            </a:r>
            <a:r>
              <a:rPr lang="en-US" dirty="0">
                <a:solidFill>
                  <a:schemeClr val="tx1"/>
                </a:solidFill>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914400" y="386863"/>
            <a:ext cx="10662912" cy="769441"/>
          </a:xfrm>
          <a:prstGeom prst="rect">
            <a:avLst/>
          </a:prstGeom>
          <a:noFill/>
        </p:spPr>
        <p:txBody>
          <a:bodyPr wrap="square" rtlCol="0">
            <a:spAutoFit/>
          </a:bodyPr>
          <a:lstStyle/>
          <a:p>
            <a:r>
              <a:rPr lang="en-US" sz="4400" dirty="0"/>
              <a:t>Using &amp; Sharing RQI’s Resources</a:t>
            </a:r>
          </a:p>
        </p:txBody>
      </p:sp>
      <p:sp>
        <p:nvSpPr>
          <p:cNvPr id="2" name="Rectangle 1"/>
          <p:cNvSpPr/>
          <p:nvPr/>
        </p:nvSpPr>
        <p:spPr>
          <a:xfrm>
            <a:off x="1813211" y="6260745"/>
            <a:ext cx="8866805" cy="369332"/>
          </a:xfrm>
          <a:prstGeom prst="rect">
            <a:avLst/>
          </a:prstGeom>
        </p:spPr>
        <p:txBody>
          <a:bodyPr wrap="none">
            <a:spAutoFit/>
          </a:bodyPr>
          <a:lstStyle/>
          <a:p>
            <a:pPr>
              <a:defRPr/>
            </a:pPr>
            <a:r>
              <a:rPr lang="en-US" altLang="en-US" b="1" dirty="0">
                <a:latin typeface="Rockwell" panose="02060603020205020403" pitchFamily="18" charset="0"/>
              </a:rPr>
              <a:t>Access today’s materials (and more!): http://</a:t>
            </a:r>
            <a:r>
              <a:rPr lang="en-US" altLang="en-US" b="1" dirty="0" err="1">
                <a:latin typeface="Rockwell" panose="02060603020205020403" pitchFamily="18" charset="0"/>
              </a:rPr>
              <a:t>rightquestion.org</a:t>
            </a:r>
            <a:r>
              <a:rPr lang="en-US" altLang="en-US" b="1" dirty="0">
                <a:latin typeface="Rockwell" panose="02060603020205020403" pitchFamily="18" charset="0"/>
              </a:rPr>
              <a:t>/events/</a:t>
            </a:r>
            <a:endParaRPr lang="en-US" b="1" dirty="0">
              <a:latin typeface="Rockwell" panose="02060603020205020403" pitchFamily="18" charset="0"/>
            </a:endParaRPr>
          </a:p>
        </p:txBody>
      </p:sp>
    </p:spTree>
    <p:extLst>
      <p:ext uri="{BB962C8B-B14F-4D97-AF65-F5344CB8AC3E}">
        <p14:creationId xmlns:p14="http://schemas.microsoft.com/office/powerpoint/2010/main" val="167866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chemeClr val="tx2"/>
                </a:solidFill>
                <a:effectLst/>
                <a:uLnTx/>
                <a:uFillTx/>
                <a:latin typeface="Rockwell" panose="02060603020205020403" pitchFamily="18" charset="0"/>
                <a:cs typeface="+mn-cs"/>
              </a:rPr>
              <a:t>Use and Share These Resources </a:t>
            </a:r>
            <a:endParaRPr kumimoji="0" lang="en-US" sz="4400" b="0" i="0" u="none" strike="noStrike" kern="1200" cap="none" spc="0" normalizeH="0" baseline="0" noProof="0" dirty="0">
              <a:ln>
                <a:noFill/>
              </a:ln>
              <a:solidFill>
                <a:schemeClr val="tx2"/>
              </a:solidFill>
              <a:effectLst/>
              <a:uLnTx/>
              <a:uFillTx/>
              <a:latin typeface="Rockwell" panose="02060603020205020403" pitchFamily="18" charset="0"/>
              <a:cs typeface="+mn-cs"/>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License. </a:t>
            </a:r>
            <a:r>
              <a:rPr lang="en-US" altLang="en-US" noProof="0" dirty="0">
                <a:solidFill>
                  <a:schemeClr val="tx1"/>
                </a:solidFill>
              </a:rPr>
              <a:t>Y</a:t>
            </a:r>
            <a:r>
              <a:rPr lang="en-US" dirty="0" err="1">
                <a:solidFill>
                  <a:schemeClr val="tx1"/>
                </a:solidFill>
              </a:rPr>
              <a:t>ou</a:t>
            </a:r>
            <a:r>
              <a:rPr lang="en-US" dirty="0">
                <a:solidFill>
                  <a:schemeClr val="tx1"/>
                </a:solidFill>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rPr>
              <a:t>Why spend time teaching the skill of question formulation?</a:t>
            </a:r>
            <a:endParaRPr lang="en-US" altLang="en-US" sz="4400" dirty="0">
              <a:solidFill>
                <a:schemeClr val="accent1"/>
              </a:solidFill>
              <a:latin typeface="Rockwell" panose="02060603020205020403" pitchFamily="18"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Honoring the Original Source: </a:t>
            </a:r>
            <a:br>
              <a:rPr lang="en-US" dirty="0"/>
            </a:br>
            <a:r>
              <a:rPr lang="en-US" dirty="0"/>
              <a:t>Parents in Lawrence, MA 1990</a:t>
            </a:r>
          </a:p>
        </p:txBody>
      </p:sp>
      <p:pic>
        <p:nvPicPr>
          <p:cNvPr id="5"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99" y="1802185"/>
            <a:ext cx="5241925" cy="3942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1"/>
          <p:cNvSpPr txBox="1">
            <a:spLocks/>
          </p:cNvSpPr>
          <p:nvPr/>
        </p:nvSpPr>
        <p:spPr>
          <a:xfrm>
            <a:off x="6965951" y="3165736"/>
            <a:ext cx="3932237"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mj-lt"/>
                <a:ea typeface="ヒラギノ角ゴ ProN W3" charset="0"/>
                <a:cs typeface="ヒラギノ角ゴ ProN W3" charset="0"/>
              </a:rPr>
              <a:t>“We don’t go to the school because we don’t even know what to ask.”</a:t>
            </a:r>
            <a:endParaRPr lang="en-US" altLang="ja-JP" dirty="0">
              <a:latin typeface="+mj-lt"/>
              <a:cs typeface="Gill Sans" charset="0"/>
            </a:endParaRPr>
          </a:p>
        </p:txBody>
      </p:sp>
    </p:spTree>
    <p:extLst>
      <p:ext uri="{BB962C8B-B14F-4D97-AF65-F5344CB8AC3E}">
        <p14:creationId xmlns:p14="http://schemas.microsoft.com/office/powerpoint/2010/main" val="37743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9021" y="1718846"/>
            <a:ext cx="10457410" cy="1569660"/>
          </a:xfrm>
          <a:prstGeom prst="rect">
            <a:avLst/>
          </a:prstGeom>
          <a:noFill/>
        </p:spPr>
        <p:txBody>
          <a:bodyPr wrap="square" rtlCol="0">
            <a:spAutoFit/>
          </a:bodyPr>
          <a:lstStyle/>
          <a:p>
            <a:pPr lvl="0">
              <a:defRPr/>
            </a:pPr>
            <a:r>
              <a:rPr lang="en-US" sz="3200" dirty="0">
                <a:latin typeface="+mj-lt"/>
              </a:rPr>
              <a:t>“There can be no thinking without questioning—no purposeful study of the past, nor any serious planning for the future.”</a:t>
            </a:r>
            <a:endParaRPr lang="en-US" dirty="0">
              <a:latin typeface="+mj-lt"/>
            </a:endParaRPr>
          </a:p>
        </p:txBody>
      </p:sp>
      <p:sp>
        <p:nvSpPr>
          <p:cNvPr id="3" name="Text Placeholder 5"/>
          <p:cNvSpPr txBox="1">
            <a:spLocks/>
          </p:cNvSpPr>
          <p:nvPr/>
        </p:nvSpPr>
        <p:spPr>
          <a:xfrm>
            <a:off x="5055577" y="4070685"/>
            <a:ext cx="6840676"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a:latin typeface="+mj-lt"/>
              </a:rPr>
              <a:t>– David Hackett Fischer</a:t>
            </a:r>
            <a:endParaRPr lang="en-US" sz="2200" dirty="0">
              <a:latin typeface="+mj-lt"/>
            </a:endParaRPr>
          </a:p>
          <a:p>
            <a:pPr marL="0" indent="0">
              <a:buNone/>
              <a:defRPr/>
            </a:pPr>
            <a:r>
              <a:rPr lang="en-US" sz="1800" dirty="0">
                <a:latin typeface="+mj-lt"/>
              </a:rPr>
              <a:t>University Professor Emeritus of History, Brandeis University</a:t>
            </a:r>
            <a:endParaRPr lang="en-US" sz="1800" dirty="0">
              <a:solidFill>
                <a:prstClr val="black"/>
              </a:solidFill>
              <a:latin typeface="+mj-lt"/>
            </a:endParaRPr>
          </a:p>
        </p:txBody>
      </p:sp>
      <p:cxnSp>
        <p:nvCxnSpPr>
          <p:cNvPr id="7" name="Straight Connector 6"/>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535453"/>
      </p:ext>
    </p:extLst>
  </p:cSld>
  <p:clrMapOvr>
    <a:masterClrMapping/>
  </p:clrMapOvr>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24430</TotalTime>
  <Words>2505</Words>
  <Application>Microsoft Office PowerPoint</Application>
  <PresentationFormat>Widescreen</PresentationFormat>
  <Paragraphs>367</Paragraphs>
  <Slides>58</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DIN Next Rounded LT Pro</vt:lpstr>
      <vt:lpstr>Noto Sans Symbols</vt:lpstr>
      <vt:lpstr>Rockwell</vt:lpstr>
      <vt:lpstr>Wingdings</vt:lpstr>
      <vt:lpstr>Office Theme</vt:lpstr>
      <vt:lpstr>Introduction to the Question Formulation Technique (QFT) for Virtual Learning Hosted by the Maine Department of Education</vt:lpstr>
      <vt:lpstr>Who is in the room?</vt:lpstr>
      <vt:lpstr>Today’s Agenda</vt:lpstr>
      <vt:lpstr>We’re Tweeting…</vt:lpstr>
      <vt:lpstr>Access Today’s Materials and All of Our Free Resources</vt:lpstr>
      <vt:lpstr>PowerPoint Presentation</vt:lpstr>
      <vt:lpstr>PowerPoint Presentation</vt:lpstr>
      <vt:lpstr>Honoring the Original Source:  Parents in Lawrence, MA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Question Asking by Adolescence </vt:lpstr>
      <vt:lpstr>We can work together on changing these dynamics </vt:lpstr>
      <vt:lpstr>We Are Not Alone </vt:lpstr>
      <vt:lpstr>What happens when students do learn to ask their own questions? </vt:lpstr>
      <vt:lpstr>Research Confirms  the Importance of Questioning</vt:lpstr>
      <vt:lpstr>Student Reflection</vt:lpstr>
      <vt:lpstr>Collaborative Learning with the Question Formulation Technique (QFT)</vt:lpstr>
      <vt:lpstr>The Question Formulation Technique (QFT)</vt:lpstr>
      <vt:lpstr>Rules for Producing Questions</vt:lpstr>
      <vt:lpstr>Let’s Learn by Doing</vt:lpstr>
      <vt:lpstr>Make Your Own Padlet</vt:lpstr>
      <vt:lpstr> </vt:lpstr>
      <vt:lpstr>The QFT, on one slide…</vt:lpstr>
      <vt:lpstr>PowerPoint Presentation</vt:lpstr>
      <vt:lpstr>Thinking in many different directions</vt:lpstr>
      <vt:lpstr>Narrowing Down, Focusing</vt:lpstr>
      <vt:lpstr>Thinking about Thinking</vt:lpstr>
      <vt:lpstr>PowerPoint Presentation</vt:lpstr>
      <vt:lpstr>Classroom Example: High School</vt:lpstr>
      <vt:lpstr>Question Focus</vt:lpstr>
      <vt:lpstr>Before the QFT</vt:lpstr>
      <vt:lpstr>PowerPoint Presentation</vt:lpstr>
      <vt:lpstr>PowerPoint Presentation</vt:lpstr>
      <vt:lpstr>PowerPoint Presentation</vt:lpstr>
      <vt:lpstr>Selected Student Questions</vt:lpstr>
      <vt:lpstr>Next Steps with Student Questions</vt:lpstr>
      <vt:lpstr>Virtual Classroom Example:  4th Grade Social Studies</vt:lpstr>
      <vt:lpstr>Question Focus</vt:lpstr>
      <vt:lpstr>Question Focus…using Prezi!</vt:lpstr>
      <vt:lpstr>Student Questions</vt:lpstr>
      <vt:lpstr>Student Questions…using Google Forms!</vt:lpstr>
      <vt:lpstr>Next Steps </vt:lpstr>
      <vt:lpstr>Classroom Example: 12th Grade</vt:lpstr>
      <vt:lpstr>Question Focus</vt:lpstr>
      <vt:lpstr>Student Questions</vt:lpstr>
      <vt:lpstr>Next Steps with Student Questions</vt:lpstr>
      <vt:lpstr>The QFT Can Be Used… at Various Points in a Unit for Many Different Purposes </vt:lpstr>
      <vt:lpstr>Many Possible Uses for Student Questions</vt:lpstr>
      <vt:lpstr> </vt:lpstr>
      <vt:lpstr>PowerPoint Presentation</vt:lpstr>
      <vt:lpstr>Questions and Democracy</vt:lpstr>
      <vt:lpstr>PowerPoint Presentation</vt:lpstr>
      <vt:lpstr>Thank you! Enjoy!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Schmidt, Joe</cp:lastModifiedBy>
  <cp:revision>840</cp:revision>
  <cp:lastPrinted>2020-05-06T17:52:08Z</cp:lastPrinted>
  <dcterms:created xsi:type="dcterms:W3CDTF">2018-05-15T14:29:45Z</dcterms:created>
  <dcterms:modified xsi:type="dcterms:W3CDTF">2020-05-14T20:38:52Z</dcterms:modified>
</cp:coreProperties>
</file>