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p:regular r:id="rId38"/>
      <p:bold r:id="rId39"/>
      <p:italic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schemas.openxmlformats.org/officeDocument/2006/relationships/font" Target="fonts/CenturyGothic-regular.fntdata"/><Relationship Id="rId41" Type="http://schemas.openxmlformats.org/officeDocument/2006/relationships/font" Target="fonts/Roboto-boldItalic.fntdata"/><Relationship Id="rId22" Type="http://schemas.openxmlformats.org/officeDocument/2006/relationships/slide" Target="slides/slide17.xml"/><Relationship Id="rId44" Type="http://schemas.openxmlformats.org/officeDocument/2006/relationships/font" Target="fonts/CenturyGothic-italic.fntdata"/><Relationship Id="rId21" Type="http://schemas.openxmlformats.org/officeDocument/2006/relationships/slide" Target="slides/slide16.xml"/><Relationship Id="rId43" Type="http://schemas.openxmlformats.org/officeDocument/2006/relationships/font" Target="fonts/CenturyGothic-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ca18797fd_1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ca18797fd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ca18797fd_1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ca18797f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ca18797fd_1_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ca18797fd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ca18797fd_1_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ca18797fd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ca18797fd_1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ca18797fd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bebd79914_0_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bebd7991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bebd7991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bebd799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ca18797fd_1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ca18797fd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ca18797fd_1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ca18797fd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ca18797fd_1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ca18797fd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c6f919934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9199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ca18797fd_1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ca18797fd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bebd79914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bebd799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c6f919934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6f9199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bebd79914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bebd7991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bebd79914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bebd7991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c6f919934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6f91993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bebd79914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bebd7991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bebd79914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bebd7991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bebd79914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bebd7991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bebd79914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bebd7991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ca18797fd_1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ca18797f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bebd79914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bebd7991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c6f919934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c6f91993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bebd79914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bebd7991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c6f91993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9199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bebd79914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bebd7991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ca18797fd_1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ca18797f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ca18797fd_1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ca18797f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ca18797fd_1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ca18797fd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ca18797fd_1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ca18797fd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ainecouncilsocialstudie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s2J3eOdo2i0&amp;feature=emb_logo" TargetMode="External"/><Relationship Id="rId4" Type="http://schemas.openxmlformats.org/officeDocument/2006/relationships/hyperlink" Target="https://www.youtube.com/watch?v=PL9eAV3RgHQ&amp;t=184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rightquestion.or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Primary Sources, A Variety of Applications</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Shane Gower, Maranacook Community High School</a:t>
            </a:r>
            <a:endParaRPr/>
          </a:p>
          <a:p>
            <a:pPr indent="0" lvl="0" marL="0" rtl="0" algn="l">
              <a:spcBef>
                <a:spcPts val="0"/>
              </a:spcBef>
              <a:spcAft>
                <a:spcPts val="0"/>
              </a:spcAft>
              <a:buNone/>
            </a:pPr>
            <a:r>
              <a:rPr lang="en"/>
              <a:t>Jamie Karaffa, Bruce M. Whittier Middle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January 16, 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3000">
                <a:solidFill>
                  <a:srgbClr val="FFFFFF"/>
                </a:solidFill>
                <a:uFill>
                  <a:noFill/>
                </a:uFill>
                <a:latin typeface="Arial"/>
                <a:ea typeface="Arial"/>
                <a:cs typeface="Arial"/>
                <a:sym typeface="Arial"/>
                <a:hlinkClick r:id="rId3"/>
              </a:rPr>
              <a:t>https://mainecouncilsocialstudies.org/</a:t>
            </a:r>
            <a:endParaRPr sz="3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471900" y="542400"/>
            <a:ext cx="8150400" cy="96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 Historical Context</a:t>
            </a:r>
            <a:endParaRPr/>
          </a:p>
        </p:txBody>
      </p:sp>
      <p:sp>
        <p:nvSpPr>
          <p:cNvPr id="126" name="Google Shape;126;p22"/>
          <p:cNvSpPr txBox="1"/>
          <p:nvPr>
            <p:ph idx="1" type="body"/>
          </p:nvPr>
        </p:nvSpPr>
        <p:spPr>
          <a:xfrm>
            <a:off x="471900" y="1919075"/>
            <a:ext cx="84309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What is happening in history around the same time as the date of the document that will help us to understand this document?</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Students should be able to draw on this context so prior learning must take place</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In this case, students watch a 12 minute video about the First World  War experience from a soldier’s point of view and a 6 minute video from the ABMC about fallen soldiers and the American Cemeteries</a:t>
            </a:r>
            <a:endParaRPr>
              <a:solidFill>
                <a:srgbClr val="274F73"/>
              </a:solidFill>
              <a:latin typeface="Century Gothic"/>
              <a:ea typeface="Century Gothic"/>
              <a:cs typeface="Century Gothic"/>
              <a:sym typeface="Century Gothic"/>
            </a:endParaRPr>
          </a:p>
          <a:p>
            <a:pPr indent="0" lvl="0" marL="45720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a:t>
            </a:r>
            <a:r>
              <a:rPr lang="en" sz="1100" u="sng">
                <a:solidFill>
                  <a:schemeClr val="hlink"/>
                </a:solidFill>
                <a:latin typeface="Arial"/>
                <a:ea typeface="Arial"/>
                <a:cs typeface="Arial"/>
                <a:sym typeface="Arial"/>
                <a:hlinkClick r:id="rId3"/>
              </a:rPr>
              <a:t>https://www.youtube.com/watch?v=s2J3eOdo2i0&amp;feature=emb_logo</a:t>
            </a:r>
            <a:r>
              <a:rPr lang="en">
                <a:solidFill>
                  <a:srgbClr val="274F73"/>
                </a:solidFill>
                <a:latin typeface="Century Gothic"/>
                <a:ea typeface="Century Gothic"/>
                <a:cs typeface="Century Gothic"/>
                <a:sym typeface="Century Gothic"/>
              </a:rPr>
              <a:t>),(</a:t>
            </a:r>
            <a:r>
              <a:rPr lang="en" sz="1100" u="sng">
                <a:solidFill>
                  <a:schemeClr val="hlink"/>
                </a:solidFill>
                <a:latin typeface="Arial"/>
                <a:ea typeface="Arial"/>
                <a:cs typeface="Arial"/>
                <a:sym typeface="Arial"/>
                <a:hlinkClick r:id="rId4"/>
              </a:rPr>
              <a:t>https://www.youtube.com/watch?v=PL9eAV3RgHQ&amp;t=184s</a:t>
            </a:r>
            <a:r>
              <a:rPr lang="en">
                <a:solidFill>
                  <a:srgbClr val="274F73"/>
                </a:solidFill>
                <a:latin typeface="Century Gothic"/>
                <a:ea typeface="Century Gothic"/>
                <a:cs typeface="Century Gothic"/>
                <a:sym typeface="Century Gothic"/>
              </a:rPr>
              <a:t>)</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After Historical Context, students get the document</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471900" y="542400"/>
            <a:ext cx="8150400" cy="96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a:t>
            </a:r>
            <a:r>
              <a:rPr lang="en"/>
              <a:t>- Audience (Intended)</a:t>
            </a:r>
            <a:endParaRPr/>
          </a:p>
        </p:txBody>
      </p:sp>
      <p:sp>
        <p:nvSpPr>
          <p:cNvPr id="132" name="Google Shape;132;p23"/>
          <p:cNvSpPr txBox="1"/>
          <p:nvPr>
            <p:ph idx="1" type="body"/>
          </p:nvPr>
        </p:nvSpPr>
        <p:spPr>
          <a:xfrm>
            <a:off x="471900" y="1919075"/>
            <a:ext cx="84309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The author who created this document, who were they creating it for and how do you know?</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Students look at the sourcing information that may or may not include the author and draw inferences based on this information</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Students reflect on the message and think about who would need to hear this message?</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In this case, it is a form filled out by someone. We are looking at the audience intended by the person who filled out the form not the intended audience for who created the form.</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471900" y="542400"/>
            <a:ext cx="8150400" cy="96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t>
            </a:r>
            <a:r>
              <a:rPr lang="en"/>
              <a:t>- Point of View</a:t>
            </a:r>
            <a:endParaRPr/>
          </a:p>
        </p:txBody>
      </p:sp>
      <p:sp>
        <p:nvSpPr>
          <p:cNvPr id="138" name="Google Shape;138;p24"/>
          <p:cNvSpPr txBox="1"/>
          <p:nvPr>
            <p:ph idx="1" type="body"/>
          </p:nvPr>
        </p:nvSpPr>
        <p:spPr>
          <a:xfrm>
            <a:off x="471900" y="1919075"/>
            <a:ext cx="84309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What is the point of view or perspective of the author of this document, what is the author’s bias or mindset?</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Students speculate and infer the mindset of the author and how that has affected the document and our understanding of what it means </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In this case, students must think about what it might have been like for the fallen soldier’s mother to have to make this decision and what may have been influencing her decision?</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471900" y="542400"/>
            <a:ext cx="8150400" cy="96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 Purpose</a:t>
            </a:r>
            <a:endParaRPr/>
          </a:p>
        </p:txBody>
      </p:sp>
      <p:sp>
        <p:nvSpPr>
          <p:cNvPr id="144" name="Google Shape;144;p25"/>
          <p:cNvSpPr txBox="1"/>
          <p:nvPr>
            <p:ph idx="1" type="body"/>
          </p:nvPr>
        </p:nvSpPr>
        <p:spPr>
          <a:xfrm>
            <a:off x="471900" y="1919075"/>
            <a:ext cx="84309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Why was this document created and what is its message?</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Students draw conclusions and make judgments about the documents message</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In this case, students must recognize that it appears as though the author made a decision and then changed their mind and tried to cross out the original decision, students automatically begin to wonder why the change of mind may have occurred.</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471900" y="542400"/>
            <a:ext cx="8150400" cy="96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a:t>
            </a:r>
            <a:r>
              <a:rPr lang="en"/>
              <a:t>- Why should we care?</a:t>
            </a:r>
            <a:endParaRPr/>
          </a:p>
        </p:txBody>
      </p:sp>
      <p:sp>
        <p:nvSpPr>
          <p:cNvPr id="150" name="Google Shape;150;p26"/>
          <p:cNvSpPr txBox="1"/>
          <p:nvPr>
            <p:ph idx="1" type="body"/>
          </p:nvPr>
        </p:nvSpPr>
        <p:spPr>
          <a:xfrm>
            <a:off x="471900" y="1919075"/>
            <a:ext cx="84309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Why is this document significant, why should anyone care about it?</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Students draw conclusions about the importance of this document and how it helps us to understand larger and important concepts in history</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In this case, students must think about how the decision made in this document (and then changed) affects the way we remember the sacrifice of this soldier as well as the sacrifice made by his family and informs us about the legacy of the war today.</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Primary Source </a:t>
            </a:r>
            <a:endParaRPr/>
          </a:p>
          <a:p>
            <a:pPr indent="0" lvl="0" marL="0" rtl="0" algn="l">
              <a:spcBef>
                <a:spcPts val="0"/>
              </a:spcBef>
              <a:spcAft>
                <a:spcPts val="0"/>
              </a:spcAft>
              <a:buNone/>
            </a:pPr>
            <a:r>
              <a:rPr lang="en"/>
              <a:t>Analysis</a:t>
            </a:r>
            <a:endParaRPr/>
          </a:p>
        </p:txBody>
      </p:sp>
      <p:sp>
        <p:nvSpPr>
          <p:cNvPr id="156" name="Google Shape;156;p27"/>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Students make notes on each of the following after watching the videos and looking at the documents</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H- Historical context</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A- Intended Audience</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P- Point of View</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P- Purpose</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(Y)- Why was this created?</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157" name="Google Shape;157;p27"/>
          <p:cNvPicPr preferRelativeResize="0"/>
          <p:nvPr/>
        </p:nvPicPr>
        <p:blipFill>
          <a:blip r:embed="rId3">
            <a:alphaModFix/>
          </a:blip>
          <a:stretch>
            <a:fillRect/>
          </a:stretch>
        </p:blipFill>
        <p:spPr>
          <a:xfrm>
            <a:off x="4326300" y="1658825"/>
            <a:ext cx="4646642" cy="333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 Formulation Technique</a:t>
            </a:r>
            <a:endParaRPr/>
          </a:p>
        </p:txBody>
      </p:sp>
      <p:sp>
        <p:nvSpPr>
          <p:cNvPr id="163" name="Google Shape;163;p28"/>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Once the students have gotten “HAPP(Y)” with the document we are ready for the QFT process. </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164" name="Google Shape;164;p28"/>
          <p:cNvPicPr preferRelativeResize="0"/>
          <p:nvPr/>
        </p:nvPicPr>
        <p:blipFill>
          <a:blip r:embed="rId3">
            <a:alphaModFix/>
          </a:blip>
          <a:stretch>
            <a:fillRect/>
          </a:stretch>
        </p:blipFill>
        <p:spPr>
          <a:xfrm>
            <a:off x="4972827" y="0"/>
            <a:ext cx="4171173" cy="5225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Primary Source </a:t>
            </a:r>
            <a:endParaRPr/>
          </a:p>
          <a:p>
            <a:pPr indent="0" lvl="0" marL="0" rtl="0" algn="l">
              <a:spcBef>
                <a:spcPts val="0"/>
              </a:spcBef>
              <a:spcAft>
                <a:spcPts val="0"/>
              </a:spcAft>
              <a:buNone/>
            </a:pPr>
            <a:r>
              <a:rPr lang="en"/>
              <a:t>Analysis</a:t>
            </a:r>
            <a:endParaRPr/>
          </a:p>
        </p:txBody>
      </p:sp>
      <p:sp>
        <p:nvSpPr>
          <p:cNvPr id="170" name="Google Shape;170;p29"/>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In order to analyze this document we use a process we call getting “HAPP(Y)” with it! </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H- Historical Context</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A- Audience (intended)</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P- Point of View</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P- Purpose</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Y- Why should we care?</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171" name="Google Shape;171;p29"/>
          <p:cNvPicPr preferRelativeResize="0"/>
          <p:nvPr/>
        </p:nvPicPr>
        <p:blipFill>
          <a:blip r:embed="rId3">
            <a:alphaModFix/>
          </a:blip>
          <a:stretch>
            <a:fillRect/>
          </a:stretch>
        </p:blipFill>
        <p:spPr>
          <a:xfrm>
            <a:off x="617225" y="0"/>
            <a:ext cx="7276674" cy="521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30"/>
          <p:cNvPicPr preferRelativeResize="0"/>
          <p:nvPr/>
        </p:nvPicPr>
        <p:blipFill>
          <a:blip r:embed="rId3">
            <a:alphaModFix/>
          </a:blip>
          <a:stretch>
            <a:fillRect/>
          </a:stretch>
        </p:blipFill>
        <p:spPr>
          <a:xfrm>
            <a:off x="152400" y="0"/>
            <a:ext cx="8991600" cy="50335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31"/>
          <p:cNvPicPr preferRelativeResize="0"/>
          <p:nvPr/>
        </p:nvPicPr>
        <p:blipFill>
          <a:blip r:embed="rId3">
            <a:alphaModFix/>
          </a:blip>
          <a:stretch>
            <a:fillRect/>
          </a:stretch>
        </p:blipFill>
        <p:spPr>
          <a:xfrm>
            <a:off x="0" y="152400"/>
            <a:ext cx="8979226" cy="45825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Inquiry with Primary Sources</a:t>
            </a:r>
            <a:endParaRPr/>
          </a:p>
          <a:p>
            <a:pPr indent="0" lvl="0" marL="0" rtl="0" algn="ctr">
              <a:spcBef>
                <a:spcPts val="0"/>
              </a:spcBef>
              <a:spcAft>
                <a:spcPts val="0"/>
              </a:spcAft>
              <a:buNone/>
            </a:pPr>
            <a:r>
              <a:t/>
            </a:r>
            <a:endParaRPr sz="2400"/>
          </a:p>
          <a:p>
            <a:pPr indent="0" lvl="0" marL="0" rtl="0" algn="ctr">
              <a:spcBef>
                <a:spcPts val="0"/>
              </a:spcBef>
              <a:spcAft>
                <a:spcPts val="0"/>
              </a:spcAft>
              <a:buNone/>
            </a:pPr>
            <a:r>
              <a:rPr lang="en" sz="2400"/>
              <a:t>Shane Gower</a:t>
            </a:r>
            <a:endParaRPr sz="2400"/>
          </a:p>
          <a:p>
            <a:pPr indent="0" lvl="0" marL="0" rtl="0" algn="ctr">
              <a:spcBef>
                <a:spcPts val="0"/>
              </a:spcBef>
              <a:spcAft>
                <a:spcPts val="0"/>
              </a:spcAft>
              <a:buNone/>
            </a:pPr>
            <a:r>
              <a:rPr lang="en" sz="2400"/>
              <a:t>Maranacook Community High School</a:t>
            </a:r>
            <a:endParaRPr sz="2400"/>
          </a:p>
        </p:txBody>
      </p:sp>
      <p:sp>
        <p:nvSpPr>
          <p:cNvPr id="74" name="Google Shape;74;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11th grade</a:t>
            </a:r>
            <a:endParaRPr/>
          </a:p>
          <a:p>
            <a:pPr indent="-342900" lvl="0" marL="457200" rtl="0" algn="l">
              <a:spcBef>
                <a:spcPts val="1600"/>
              </a:spcBef>
              <a:spcAft>
                <a:spcPts val="0"/>
              </a:spcAft>
              <a:buSzPts val="1800"/>
              <a:buChar char="●"/>
            </a:pPr>
            <a:r>
              <a:rPr lang="en"/>
              <a:t>US History- all levels</a:t>
            </a:r>
            <a:endParaRPr/>
          </a:p>
          <a:p>
            <a:pPr indent="0" lvl="0" marL="45720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339425" y="0"/>
            <a:ext cx="7778911"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 Formulation Technique</a:t>
            </a:r>
            <a:endParaRPr/>
          </a:p>
        </p:txBody>
      </p:sp>
      <p:sp>
        <p:nvSpPr>
          <p:cNvPr id="192" name="Google Shape;192;p33"/>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QFT Steps (for 2 minutes)</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Ask as many questions as you can</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Do not stop to discuss, judge, or answer any questions</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Write down every question exactly as it is stated</a:t>
            </a:r>
            <a:endParaRPr>
              <a:solidFill>
                <a:srgbClr val="274F73"/>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rgbClr val="274F73"/>
              </a:buClr>
              <a:buSzPts val="1800"/>
              <a:buFont typeface="Century Gothic"/>
              <a:buChar char="●"/>
            </a:pPr>
            <a:r>
              <a:rPr lang="en">
                <a:solidFill>
                  <a:srgbClr val="274F73"/>
                </a:solidFill>
                <a:latin typeface="Century Gothic"/>
                <a:ea typeface="Century Gothic"/>
                <a:cs typeface="Century Gothic"/>
                <a:sym typeface="Century Gothic"/>
              </a:rPr>
              <a:t>Change any statement into a question</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193" name="Google Shape;193;p33"/>
          <p:cNvPicPr preferRelativeResize="0"/>
          <p:nvPr/>
        </p:nvPicPr>
        <p:blipFill>
          <a:blip r:embed="rId3">
            <a:alphaModFix/>
          </a:blip>
          <a:stretch>
            <a:fillRect/>
          </a:stretch>
        </p:blipFill>
        <p:spPr>
          <a:xfrm>
            <a:off x="4972827" y="0"/>
            <a:ext cx="4171173" cy="5225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Sample Questions</a:t>
            </a:r>
            <a:endParaRPr/>
          </a:p>
        </p:txBody>
      </p:sp>
      <p:sp>
        <p:nvSpPr>
          <p:cNvPr id="199" name="Google Shape;199;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Why did his mother change her mind?</a:t>
            </a:r>
            <a:endParaRPr sz="1600"/>
          </a:p>
          <a:p>
            <a:pPr indent="-330200" lvl="0" marL="457200" rtl="0" algn="l">
              <a:spcBef>
                <a:spcPts val="1600"/>
              </a:spcBef>
              <a:spcAft>
                <a:spcPts val="0"/>
              </a:spcAft>
              <a:buSzPts val="1600"/>
              <a:buChar char="●"/>
            </a:pPr>
            <a:r>
              <a:rPr lang="en" sz="1600"/>
              <a:t>How did his mother decide where he would be buried</a:t>
            </a:r>
            <a:r>
              <a:rPr lang="en" sz="1600"/>
              <a:t>?</a:t>
            </a:r>
            <a:endParaRPr sz="1600"/>
          </a:p>
          <a:p>
            <a:pPr indent="-330200" lvl="0" marL="457200" rtl="0" algn="l">
              <a:spcBef>
                <a:spcPts val="1600"/>
              </a:spcBef>
              <a:spcAft>
                <a:spcPts val="0"/>
              </a:spcAft>
              <a:buSzPts val="1600"/>
              <a:buChar char="●"/>
            </a:pPr>
            <a:r>
              <a:rPr lang="en" sz="1600"/>
              <a:t>What influenced people’s decisions on where to bury their loved ones?</a:t>
            </a:r>
            <a:endParaRPr sz="1600"/>
          </a:p>
          <a:p>
            <a:pPr indent="-330200" lvl="0" marL="457200" rtl="0" algn="l">
              <a:spcBef>
                <a:spcPts val="1600"/>
              </a:spcBef>
              <a:spcAft>
                <a:spcPts val="0"/>
              </a:spcAft>
              <a:buSzPts val="1600"/>
              <a:buChar char="●"/>
            </a:pPr>
            <a:r>
              <a:rPr lang="en" sz="1600"/>
              <a:t>Why did the US Government give families this choice?</a:t>
            </a:r>
            <a:endParaRPr sz="1600"/>
          </a:p>
          <a:p>
            <a:pPr indent="-330200" lvl="0" marL="457200" rtl="0" algn="l">
              <a:spcBef>
                <a:spcPts val="1600"/>
              </a:spcBef>
              <a:spcAft>
                <a:spcPts val="0"/>
              </a:spcAft>
              <a:buSzPts val="1600"/>
              <a:buChar char="●"/>
            </a:pPr>
            <a:r>
              <a:rPr lang="en" sz="1600"/>
              <a:t>Why was he buried in this particular town in France?</a:t>
            </a:r>
            <a:endParaRPr sz="1600"/>
          </a:p>
          <a:p>
            <a:pPr indent="-330200" lvl="0" marL="457200" rtl="0" algn="l">
              <a:spcBef>
                <a:spcPts val="1600"/>
              </a:spcBef>
              <a:spcAft>
                <a:spcPts val="1600"/>
              </a:spcAft>
              <a:buSzPts val="1600"/>
              <a:buChar char="●"/>
            </a:pPr>
            <a:r>
              <a:rPr lang="en" sz="1600"/>
              <a:t>Why was this decision made 3 years after his death and how did that affect the decision?</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 Formulation Technique</a:t>
            </a:r>
            <a:endParaRPr/>
          </a:p>
        </p:txBody>
      </p:sp>
      <p:sp>
        <p:nvSpPr>
          <p:cNvPr id="205" name="Google Shape;205;p35"/>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274F73"/>
                </a:solidFill>
                <a:latin typeface="Century Gothic"/>
                <a:ea typeface="Century Gothic"/>
                <a:cs typeface="Century Gothic"/>
                <a:sym typeface="Century Gothic"/>
              </a:rPr>
              <a:t>Next, review your list of questions and identify the closed-ended questions with a “C” and the open-ended with an“O.”</a:t>
            </a:r>
            <a:endParaRPr sz="1600">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sz="1600">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sz="1600">
                <a:solidFill>
                  <a:srgbClr val="274F73"/>
                </a:solidFill>
                <a:latin typeface="Century Gothic"/>
                <a:ea typeface="Century Gothic"/>
                <a:cs typeface="Century Gothic"/>
                <a:sym typeface="Century Gothic"/>
              </a:rPr>
              <a:t>Closed-ended are not arguable and easily answered. Open-ended are the opposite.</a:t>
            </a:r>
            <a:endParaRPr sz="1600">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sz="1600">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sz="1600">
                <a:solidFill>
                  <a:srgbClr val="274F73"/>
                </a:solidFill>
                <a:latin typeface="Century Gothic"/>
                <a:ea typeface="Century Gothic"/>
                <a:cs typeface="Century Gothic"/>
                <a:sym typeface="Century Gothic"/>
              </a:rPr>
              <a:t>Change any closed-ended questions to make them open-ended</a:t>
            </a:r>
            <a:endParaRPr sz="1600">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206" name="Google Shape;206;p35"/>
          <p:cNvPicPr preferRelativeResize="0"/>
          <p:nvPr/>
        </p:nvPicPr>
        <p:blipFill>
          <a:blip r:embed="rId3">
            <a:alphaModFix/>
          </a:blip>
          <a:stretch>
            <a:fillRect/>
          </a:stretch>
        </p:blipFill>
        <p:spPr>
          <a:xfrm>
            <a:off x="4972827" y="0"/>
            <a:ext cx="4171173" cy="5225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 Formulation Technique</a:t>
            </a:r>
            <a:endParaRPr/>
          </a:p>
        </p:txBody>
      </p:sp>
      <p:sp>
        <p:nvSpPr>
          <p:cNvPr id="212" name="Google Shape;212;p36"/>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274F73"/>
                </a:solidFill>
                <a:latin typeface="Century Gothic"/>
                <a:ea typeface="Century Gothic"/>
                <a:cs typeface="Century Gothic"/>
                <a:sym typeface="Century Gothic"/>
              </a:rPr>
              <a:t>Choose 3 questions from your list that you think are the most important- think about why? Because they are interesting? Difficult? Can help you understand something else that is important? Some other reason?</a:t>
            </a:r>
            <a:endParaRPr sz="1600">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213" name="Google Shape;213;p36"/>
          <p:cNvPicPr preferRelativeResize="0"/>
          <p:nvPr/>
        </p:nvPicPr>
        <p:blipFill>
          <a:blip r:embed="rId3">
            <a:alphaModFix/>
          </a:blip>
          <a:stretch>
            <a:fillRect/>
          </a:stretch>
        </p:blipFill>
        <p:spPr>
          <a:xfrm>
            <a:off x="4972827" y="0"/>
            <a:ext cx="4171173" cy="5225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460950" y="1556850"/>
            <a:ext cx="82221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Sharing the Questions</a:t>
            </a:r>
            <a:endParaRPr/>
          </a:p>
          <a:p>
            <a:pPr indent="0" lvl="0" marL="0" rtl="0" algn="l">
              <a:spcBef>
                <a:spcPts val="0"/>
              </a:spcBef>
              <a:spcAft>
                <a:spcPts val="0"/>
              </a:spcAft>
              <a:buNone/>
            </a:pPr>
            <a:r>
              <a:t/>
            </a:r>
            <a:endParaRPr/>
          </a:p>
          <a:p>
            <a:pPr indent="-381000" lvl="0" marL="457200" rtl="0" algn="l">
              <a:spcBef>
                <a:spcPts val="0"/>
              </a:spcBef>
              <a:spcAft>
                <a:spcPts val="0"/>
              </a:spcAft>
              <a:buSzPts val="2400"/>
              <a:buChar char="●"/>
            </a:pPr>
            <a:r>
              <a:rPr lang="en" sz="2400"/>
              <a:t>Share your 3 questions with a partner</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Choose 1 of the 3 to put on a sticky note</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460950" y="2064300"/>
            <a:ext cx="39300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Graphing a Question</a:t>
            </a:r>
            <a:endParaRPr sz="3000"/>
          </a:p>
          <a:p>
            <a:pPr indent="0" lvl="0" marL="0" rtl="0" algn="l">
              <a:spcBef>
                <a:spcPts val="0"/>
              </a:spcBef>
              <a:spcAft>
                <a:spcPts val="0"/>
              </a:spcAft>
              <a:buNone/>
            </a:pPr>
            <a:r>
              <a:t/>
            </a:r>
            <a:endParaRPr/>
          </a:p>
          <a:p>
            <a:pPr indent="0" lvl="0" marL="457200" rtl="0" algn="l">
              <a:spcBef>
                <a:spcPts val="0"/>
              </a:spcBef>
              <a:spcAft>
                <a:spcPts val="0"/>
              </a:spcAft>
              <a:buNone/>
            </a:pPr>
            <a:r>
              <a:rPr lang="en" sz="2400"/>
              <a:t>Have them “graph” their questions based on a X/Y axis of being “interesting” and their “difficulty” level. Challenge students to move “up” the graph with more interesting and difficult questions.</a:t>
            </a:r>
            <a:endParaRPr sz="2400"/>
          </a:p>
          <a:p>
            <a:pPr indent="0" lvl="0" marL="457200" rtl="0" algn="l">
              <a:spcBef>
                <a:spcPts val="0"/>
              </a:spcBef>
              <a:spcAft>
                <a:spcPts val="0"/>
              </a:spcAft>
              <a:buNone/>
            </a:pPr>
            <a:r>
              <a:t/>
            </a:r>
            <a:endParaRPr sz="2400"/>
          </a:p>
        </p:txBody>
      </p:sp>
      <p:pic>
        <p:nvPicPr>
          <p:cNvPr id="224" name="Google Shape;224;p38"/>
          <p:cNvPicPr preferRelativeResize="0"/>
          <p:nvPr/>
        </p:nvPicPr>
        <p:blipFill>
          <a:blip r:embed="rId3">
            <a:alphaModFix/>
          </a:blip>
          <a:stretch>
            <a:fillRect/>
          </a:stretch>
        </p:blipFill>
        <p:spPr>
          <a:xfrm>
            <a:off x="4390925" y="152400"/>
            <a:ext cx="4600675" cy="43102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460950" y="2064300"/>
            <a:ext cx="39300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Graphing a Question</a:t>
            </a:r>
            <a:endParaRPr sz="3000"/>
          </a:p>
          <a:p>
            <a:pPr indent="0" lvl="0" marL="0" rtl="0" algn="l">
              <a:spcBef>
                <a:spcPts val="0"/>
              </a:spcBef>
              <a:spcAft>
                <a:spcPts val="0"/>
              </a:spcAft>
              <a:buNone/>
            </a:pPr>
            <a:r>
              <a:t/>
            </a:r>
            <a:endParaRPr/>
          </a:p>
          <a:p>
            <a:pPr indent="0" lvl="0" marL="457200" rtl="0" algn="l">
              <a:spcBef>
                <a:spcPts val="0"/>
              </a:spcBef>
              <a:spcAft>
                <a:spcPts val="0"/>
              </a:spcAft>
              <a:buNone/>
            </a:pPr>
            <a:r>
              <a:rPr lang="en" sz="2400"/>
              <a:t>Draw the X and Y axis like you see on the Board. Students then take their sticky notes and post them accordingly.</a:t>
            </a:r>
            <a:endParaRPr sz="2400"/>
          </a:p>
          <a:p>
            <a:pPr indent="0" lvl="0" marL="457200" rtl="0" algn="l">
              <a:spcBef>
                <a:spcPts val="0"/>
              </a:spcBef>
              <a:spcAft>
                <a:spcPts val="0"/>
              </a:spcAft>
              <a:buNone/>
            </a:pPr>
            <a:r>
              <a:t/>
            </a:r>
            <a:endParaRPr sz="2400"/>
          </a:p>
        </p:txBody>
      </p:sp>
      <p:pic>
        <p:nvPicPr>
          <p:cNvPr id="230" name="Google Shape;230;p39"/>
          <p:cNvPicPr preferRelativeResize="0"/>
          <p:nvPr/>
        </p:nvPicPr>
        <p:blipFill>
          <a:blip r:embed="rId3">
            <a:alphaModFix/>
          </a:blip>
          <a:stretch>
            <a:fillRect/>
          </a:stretch>
        </p:blipFill>
        <p:spPr>
          <a:xfrm>
            <a:off x="4390925" y="152400"/>
            <a:ext cx="4600675" cy="43102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0"/>
          <p:cNvSpPr txBox="1"/>
          <p:nvPr>
            <p:ph type="title"/>
          </p:nvPr>
        </p:nvSpPr>
        <p:spPr>
          <a:xfrm>
            <a:off x="460950" y="2064300"/>
            <a:ext cx="39300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Graphing a Question</a:t>
            </a:r>
            <a:endParaRPr sz="3000"/>
          </a:p>
          <a:p>
            <a:pPr indent="0" lvl="0" marL="0" rtl="0" algn="l">
              <a:spcBef>
                <a:spcPts val="0"/>
              </a:spcBef>
              <a:spcAft>
                <a:spcPts val="0"/>
              </a:spcAft>
              <a:buNone/>
            </a:pPr>
            <a:r>
              <a:t/>
            </a:r>
            <a:endParaRPr/>
          </a:p>
          <a:p>
            <a:pPr indent="0" lvl="0" marL="457200" rtl="0" algn="l">
              <a:spcBef>
                <a:spcPts val="0"/>
              </a:spcBef>
              <a:spcAft>
                <a:spcPts val="0"/>
              </a:spcAft>
              <a:buNone/>
            </a:pPr>
            <a:r>
              <a:rPr lang="en" sz="2400"/>
              <a:t>Discuss: how can you move your question up the axis of interest and difficulty? Possibly allow students to edit their questions.</a:t>
            </a:r>
            <a:endParaRPr sz="2400"/>
          </a:p>
          <a:p>
            <a:pPr indent="0" lvl="0" marL="457200" rtl="0" algn="l">
              <a:spcBef>
                <a:spcPts val="0"/>
              </a:spcBef>
              <a:spcAft>
                <a:spcPts val="0"/>
              </a:spcAft>
              <a:buNone/>
            </a:pPr>
            <a:r>
              <a:t/>
            </a:r>
            <a:endParaRPr sz="2400"/>
          </a:p>
        </p:txBody>
      </p:sp>
      <p:pic>
        <p:nvPicPr>
          <p:cNvPr id="236" name="Google Shape;236;p40"/>
          <p:cNvPicPr preferRelativeResize="0"/>
          <p:nvPr/>
        </p:nvPicPr>
        <p:blipFill>
          <a:blip r:embed="rId3">
            <a:alphaModFix/>
          </a:blip>
          <a:stretch>
            <a:fillRect/>
          </a:stretch>
        </p:blipFill>
        <p:spPr>
          <a:xfrm>
            <a:off x="4390925" y="152400"/>
            <a:ext cx="4600675" cy="43102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1"/>
          <p:cNvSpPr txBox="1"/>
          <p:nvPr>
            <p:ph type="title"/>
          </p:nvPr>
        </p:nvSpPr>
        <p:spPr>
          <a:xfrm>
            <a:off x="460950" y="2064300"/>
            <a:ext cx="39300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Graphing a Question</a:t>
            </a:r>
            <a:endParaRPr sz="3000"/>
          </a:p>
          <a:p>
            <a:pPr indent="0" lvl="0" marL="0" rtl="0" algn="l">
              <a:spcBef>
                <a:spcPts val="0"/>
              </a:spcBef>
              <a:spcAft>
                <a:spcPts val="0"/>
              </a:spcAft>
              <a:buNone/>
            </a:pPr>
            <a:r>
              <a:t/>
            </a:r>
            <a:endParaRPr/>
          </a:p>
          <a:p>
            <a:pPr indent="0" lvl="0" marL="457200" rtl="0" algn="l">
              <a:spcBef>
                <a:spcPts val="0"/>
              </a:spcBef>
              <a:spcAft>
                <a:spcPts val="0"/>
              </a:spcAft>
              <a:buNone/>
            </a:pPr>
            <a:r>
              <a:rPr lang="en" sz="2400"/>
              <a:t>Each student now takes one of the sticky note from the graph (not their own). They are tasked with answering the question.</a:t>
            </a:r>
            <a:endParaRPr sz="2400"/>
          </a:p>
          <a:p>
            <a:pPr indent="0" lvl="0" marL="457200" rtl="0" algn="l">
              <a:spcBef>
                <a:spcPts val="0"/>
              </a:spcBef>
              <a:spcAft>
                <a:spcPts val="0"/>
              </a:spcAft>
              <a:buNone/>
            </a:pPr>
            <a:r>
              <a:t/>
            </a:r>
            <a:endParaRPr sz="2400"/>
          </a:p>
        </p:txBody>
      </p:sp>
      <p:pic>
        <p:nvPicPr>
          <p:cNvPr id="242" name="Google Shape;242;p41"/>
          <p:cNvPicPr preferRelativeResize="0"/>
          <p:nvPr/>
        </p:nvPicPr>
        <p:blipFill>
          <a:blip r:embed="rId3">
            <a:alphaModFix/>
          </a:blip>
          <a:stretch>
            <a:fillRect/>
          </a:stretch>
        </p:blipFill>
        <p:spPr>
          <a:xfrm>
            <a:off x="4390925" y="152400"/>
            <a:ext cx="4600675" cy="4310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C3 Framework and Inquiry</a:t>
            </a:r>
            <a:endParaRPr sz="2400"/>
          </a:p>
        </p:txBody>
      </p:sp>
      <p:sp>
        <p:nvSpPr>
          <p:cNvPr id="80" name="Google Shape;80;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We have redesigned our units to reflect the Inquiry Design Model supported by the C3 Framework</a:t>
            </a:r>
            <a:endParaRPr/>
          </a:p>
          <a:p>
            <a:pPr indent="-342900" lvl="0" marL="457200" rtl="0" algn="l">
              <a:spcBef>
                <a:spcPts val="1600"/>
              </a:spcBef>
              <a:spcAft>
                <a:spcPts val="0"/>
              </a:spcAft>
              <a:buSzPts val="1800"/>
              <a:buChar char="●"/>
            </a:pPr>
            <a:r>
              <a:rPr lang="en"/>
              <a:t>One of our units covers WW1 and WW2</a:t>
            </a:r>
            <a:endParaRPr/>
          </a:p>
          <a:p>
            <a:pPr indent="0" lvl="0" marL="45720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42"/>
          <p:cNvSpPr txBox="1"/>
          <p:nvPr>
            <p:ph type="title"/>
          </p:nvPr>
        </p:nvSpPr>
        <p:spPr>
          <a:xfrm>
            <a:off x="460950" y="2064300"/>
            <a:ext cx="3930000" cy="1014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Graphing a Question</a:t>
            </a:r>
            <a:endParaRPr sz="3000"/>
          </a:p>
          <a:p>
            <a:pPr indent="0" lvl="0" marL="0" rtl="0" algn="l">
              <a:spcBef>
                <a:spcPts val="0"/>
              </a:spcBef>
              <a:spcAft>
                <a:spcPts val="0"/>
              </a:spcAft>
              <a:buNone/>
            </a:pPr>
            <a:r>
              <a:t/>
            </a:r>
            <a:endParaRPr/>
          </a:p>
          <a:p>
            <a:pPr indent="0" lvl="0" marL="457200" rtl="0" algn="l">
              <a:spcBef>
                <a:spcPts val="0"/>
              </a:spcBef>
              <a:spcAft>
                <a:spcPts val="0"/>
              </a:spcAft>
              <a:buNone/>
            </a:pPr>
            <a:r>
              <a:rPr lang="en" sz="2400"/>
              <a:t>How this might look</a:t>
            </a:r>
            <a:endParaRPr sz="2400"/>
          </a:p>
          <a:p>
            <a:pPr indent="0" lvl="0" marL="457200" rtl="0" algn="l">
              <a:spcBef>
                <a:spcPts val="0"/>
              </a:spcBef>
              <a:spcAft>
                <a:spcPts val="0"/>
              </a:spcAft>
              <a:buNone/>
            </a:pPr>
            <a:r>
              <a:t/>
            </a:r>
            <a:endParaRPr sz="2400"/>
          </a:p>
        </p:txBody>
      </p:sp>
      <p:pic>
        <p:nvPicPr>
          <p:cNvPr id="248" name="Google Shape;248;p42"/>
          <p:cNvPicPr preferRelativeResize="0"/>
          <p:nvPr/>
        </p:nvPicPr>
        <p:blipFill>
          <a:blip r:embed="rId3">
            <a:alphaModFix/>
          </a:blip>
          <a:stretch>
            <a:fillRect/>
          </a:stretch>
        </p:blipFill>
        <p:spPr>
          <a:xfrm>
            <a:off x="4543350" y="152400"/>
            <a:ext cx="4105601" cy="48387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Assessment</a:t>
            </a:r>
            <a:endParaRPr/>
          </a:p>
        </p:txBody>
      </p:sp>
      <p:sp>
        <p:nvSpPr>
          <p:cNvPr id="254" name="Google Shape;254;p4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Students create a slideshow with the question they selected and their answer along with any sources used.</a:t>
            </a:r>
            <a:endParaRPr sz="1800"/>
          </a:p>
          <a:p>
            <a:pPr indent="-342900" lvl="0" marL="457200" rtl="0" algn="l">
              <a:spcBef>
                <a:spcPts val="1600"/>
              </a:spcBef>
              <a:spcAft>
                <a:spcPts val="0"/>
              </a:spcAft>
              <a:buSzPts val="1800"/>
              <a:buAutoNum type="arabicPeriod"/>
            </a:pPr>
            <a:r>
              <a:rPr lang="en" sz="1800"/>
              <a:t>Slide show can be shared with the original student who asked the question </a:t>
            </a:r>
            <a:endParaRPr sz="1800"/>
          </a:p>
          <a:p>
            <a:pPr indent="-342900" lvl="0" marL="457200" rtl="0" algn="l">
              <a:spcBef>
                <a:spcPts val="0"/>
              </a:spcBef>
              <a:spcAft>
                <a:spcPts val="0"/>
              </a:spcAft>
              <a:buSzPts val="1800"/>
              <a:buAutoNum type="arabicPeriod"/>
            </a:pPr>
            <a:r>
              <a:rPr lang="en" sz="1800"/>
              <a:t>Slide show can be presented to the class</a:t>
            </a:r>
            <a:endParaRPr sz="18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 Class discussion and connections to the Inquiry</a:t>
            </a:r>
            <a:endParaRPr/>
          </a:p>
        </p:txBody>
      </p:sp>
      <p:sp>
        <p:nvSpPr>
          <p:cNvPr id="260" name="Google Shape;260;p44"/>
          <p:cNvSpPr txBox="1"/>
          <p:nvPr>
            <p:ph idx="2" type="body"/>
          </p:nvPr>
        </p:nvSpPr>
        <p:spPr>
          <a:xfrm>
            <a:off x="47205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What happens when people fight over power?</a:t>
            </a:r>
            <a:endParaRPr sz="1800"/>
          </a:p>
          <a:p>
            <a:pPr indent="0" lvl="0" marL="0" rtl="0" algn="l">
              <a:spcBef>
                <a:spcPts val="1600"/>
              </a:spcBef>
              <a:spcAft>
                <a:spcPts val="0"/>
              </a:spcAft>
              <a:buNone/>
            </a:pPr>
            <a:r>
              <a:rPr lang="en" sz="1800"/>
              <a:t>What do these questions and answers tell us about the First World War?</a:t>
            </a:r>
            <a:endParaRPr sz="1800"/>
          </a:p>
          <a:p>
            <a:pPr indent="0" lvl="0" marL="0" rtl="0" algn="l">
              <a:spcBef>
                <a:spcPts val="1600"/>
              </a:spcBef>
              <a:spcAft>
                <a:spcPts val="0"/>
              </a:spcAft>
              <a:buNone/>
            </a:pPr>
            <a:r>
              <a:rPr lang="en" sz="1800"/>
              <a:t>What did we learn about life in Maine at the time?</a:t>
            </a:r>
            <a:endParaRPr sz="1800"/>
          </a:p>
          <a:p>
            <a:pPr indent="0" lvl="0" marL="0" rtl="0" algn="l">
              <a:spcBef>
                <a:spcPts val="1600"/>
              </a:spcBef>
              <a:spcAft>
                <a:spcPts val="0"/>
              </a:spcAft>
              <a:buNone/>
            </a:pPr>
            <a:r>
              <a:rPr lang="en" sz="1800"/>
              <a:t>What did we learn about sacrifice?</a:t>
            </a:r>
            <a:endParaRPr sz="1800"/>
          </a:p>
          <a:p>
            <a:pPr indent="0" lvl="0" marL="0" rtl="0" algn="l">
              <a:spcBef>
                <a:spcPts val="1600"/>
              </a:spcBef>
              <a:spcAft>
                <a:spcPts val="0"/>
              </a:spcAft>
              <a:buNone/>
            </a:pPr>
            <a:r>
              <a:rPr lang="en" sz="1800"/>
              <a:t>How can we acknowledge and commemorate the sacrifice of Millard Corson?</a:t>
            </a:r>
            <a:endParaRPr sz="1800"/>
          </a:p>
          <a:p>
            <a:pPr indent="0" lvl="0" marL="0" rtl="0" algn="l">
              <a:spcBef>
                <a:spcPts val="1600"/>
              </a:spcBef>
              <a:spcAft>
                <a:spcPts val="1600"/>
              </a:spcAft>
              <a:buNone/>
            </a:pPr>
            <a:r>
              <a:rPr lang="en" sz="1800"/>
              <a:t>Questions?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Happens When People Fight Over Power?</a:t>
            </a:r>
            <a:endParaRPr/>
          </a:p>
        </p:txBody>
      </p:sp>
      <p:sp>
        <p:nvSpPr>
          <p:cNvPr id="86" name="Google Shape;86;p1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compelling question we identified for our unit that covers WW1 and WW2. These are our supporting questions for this unit:</a:t>
            </a:r>
            <a:endParaRPr/>
          </a:p>
          <a:p>
            <a:pPr indent="-381000" lvl="0" marL="457200" rtl="0" algn="l">
              <a:lnSpc>
                <a:spcPct val="100000"/>
              </a:lnSpc>
              <a:spcBef>
                <a:spcPts val="1600"/>
              </a:spcBef>
              <a:spcAft>
                <a:spcPts val="0"/>
              </a:spcAft>
              <a:buClr>
                <a:srgbClr val="000000"/>
              </a:buClr>
              <a:buSzPts val="2400"/>
              <a:buFont typeface="Arial"/>
              <a:buChar char="●"/>
            </a:pPr>
            <a:r>
              <a:rPr lang="en" sz="2400">
                <a:solidFill>
                  <a:srgbClr val="000000"/>
                </a:solidFill>
                <a:latin typeface="Arial"/>
                <a:ea typeface="Arial"/>
                <a:cs typeface="Arial"/>
                <a:sym typeface="Arial"/>
              </a:rPr>
              <a:t>What were the results of the First World War?</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How does crisis create the need for new systems of government?</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How does one event change the course of history?</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How can the desire to end conflict create increased tensions?</a:t>
            </a:r>
            <a:endParaRPr sz="24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Standards and C3 Indicators</a:t>
            </a:r>
            <a:endParaRPr/>
          </a:p>
        </p:txBody>
      </p:sp>
      <p:sp>
        <p:nvSpPr>
          <p:cNvPr id="92" name="Google Shape;92;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(Common Core) R7 To integrate and evaluate visual, textual and quantitative content from multiple sources of information to address a question or solve a problem</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HS.His.1 Evaluate how historical events and developments were shaped by unique circumstances of time and place as well as broader historical contexts.</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HS.His.5 Analyze how historical contexts shaped and continue to shape people’s perspectives.</a:t>
            </a:r>
            <a:endParaRPr sz="24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Student Inquiry</a:t>
            </a:r>
            <a:endParaRPr/>
          </a:p>
        </p:txBody>
      </p:sp>
      <p:sp>
        <p:nvSpPr>
          <p:cNvPr id="98" name="Google Shape;98;p18"/>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get students engaged in the content and skills I wanted something that would spark curiosity in students in the same way that historians are sparked. I turned to Question Formulation Technique.</a:t>
            </a:r>
            <a:endParaRPr/>
          </a:p>
          <a:p>
            <a:pPr indent="0" lvl="0" marL="0" rtl="0" algn="l">
              <a:spcBef>
                <a:spcPts val="1600"/>
              </a:spcBef>
              <a:spcAft>
                <a:spcPts val="0"/>
              </a:spcAft>
              <a:buNone/>
            </a:pPr>
            <a:r>
              <a:rPr lang="en">
                <a:solidFill>
                  <a:srgbClr val="20124D"/>
                </a:solidFill>
                <a:uFill>
                  <a:noFill/>
                </a:uFill>
                <a:latin typeface="Arial"/>
                <a:ea typeface="Arial"/>
                <a:cs typeface="Arial"/>
                <a:sym typeface="Arial"/>
                <a:hlinkClick r:id="rId3"/>
              </a:rPr>
              <a:t>https://rightquestion.org/</a:t>
            </a:r>
            <a:endParaRPr>
              <a:solidFill>
                <a:srgbClr val="20124D"/>
              </a:solidFill>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99" name="Google Shape;99;p18"/>
          <p:cNvPicPr preferRelativeResize="0"/>
          <p:nvPr/>
        </p:nvPicPr>
        <p:blipFill>
          <a:blip r:embed="rId4">
            <a:alphaModFix/>
          </a:blip>
          <a:stretch>
            <a:fillRect/>
          </a:stretch>
        </p:blipFill>
        <p:spPr>
          <a:xfrm>
            <a:off x="4972827" y="0"/>
            <a:ext cx="4171173" cy="522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 Formulation Technique</a:t>
            </a:r>
            <a:endParaRPr/>
          </a:p>
        </p:txBody>
      </p:sp>
      <p:sp>
        <p:nvSpPr>
          <p:cNvPr id="105" name="Google Shape;105;p19"/>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4F73"/>
              </a:buClr>
              <a:buSzPts val="2400"/>
              <a:buFont typeface="Century Gothic"/>
              <a:buNone/>
            </a:pPr>
            <a:r>
              <a:rPr lang="en">
                <a:solidFill>
                  <a:srgbClr val="274F73"/>
                </a:solidFill>
                <a:latin typeface="Century Gothic"/>
                <a:ea typeface="Century Gothic"/>
                <a:cs typeface="Century Gothic"/>
                <a:sym typeface="Century Gothic"/>
              </a:rPr>
              <a:t>“When you use the Question Formulation Technique, you are making one significant change in the traditional dynamic in the classroom: from using your question to prompt student thinking and work </a:t>
            </a:r>
            <a:r>
              <a:rPr b="1" lang="en">
                <a:solidFill>
                  <a:srgbClr val="274F73"/>
                </a:solidFill>
                <a:latin typeface="Century Gothic"/>
                <a:ea typeface="Century Gothic"/>
                <a:cs typeface="Century Gothic"/>
                <a:sym typeface="Century Gothic"/>
              </a:rPr>
              <a:t>to challenging students to come up with their own questions</a:t>
            </a:r>
            <a:r>
              <a:rPr lang="en">
                <a:solidFill>
                  <a:srgbClr val="274F73"/>
                </a:solidFill>
                <a:latin typeface="Century Gothic"/>
                <a:ea typeface="Century Gothic"/>
                <a:cs typeface="Century Gothic"/>
                <a:sym typeface="Century Gothic"/>
              </a:rPr>
              <a:t>.” </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106" name="Google Shape;106;p19"/>
          <p:cNvPicPr preferRelativeResize="0"/>
          <p:nvPr/>
        </p:nvPicPr>
        <p:blipFill>
          <a:blip r:embed="rId3">
            <a:alphaModFix/>
          </a:blip>
          <a:stretch>
            <a:fillRect/>
          </a:stretch>
        </p:blipFill>
        <p:spPr>
          <a:xfrm>
            <a:off x="4972827" y="0"/>
            <a:ext cx="4171173" cy="5225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 Formulation Technique</a:t>
            </a:r>
            <a:endParaRPr/>
          </a:p>
        </p:txBody>
      </p:sp>
      <p:sp>
        <p:nvSpPr>
          <p:cNvPr id="112" name="Google Shape;112;p20"/>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For this QFT, I give students a primary source document. It is a form from the US Government asking the family of Millard Corson of Madison, ME what they would like to do with his remains. His Mother filled it out and its dated 1921.</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113" name="Google Shape;113;p20"/>
          <p:cNvPicPr preferRelativeResize="0"/>
          <p:nvPr/>
        </p:nvPicPr>
        <p:blipFill>
          <a:blip r:embed="rId3">
            <a:alphaModFix/>
          </a:blip>
          <a:stretch>
            <a:fillRect/>
          </a:stretch>
        </p:blipFill>
        <p:spPr>
          <a:xfrm>
            <a:off x="4972827" y="0"/>
            <a:ext cx="4171173" cy="522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71900" y="738725"/>
            <a:ext cx="4688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Primary Source </a:t>
            </a:r>
            <a:endParaRPr/>
          </a:p>
          <a:p>
            <a:pPr indent="0" lvl="0" marL="0" rtl="0" algn="l">
              <a:spcBef>
                <a:spcPts val="0"/>
              </a:spcBef>
              <a:spcAft>
                <a:spcPts val="0"/>
              </a:spcAft>
              <a:buNone/>
            </a:pPr>
            <a:r>
              <a:rPr lang="en"/>
              <a:t>Analysis</a:t>
            </a:r>
            <a:endParaRPr/>
          </a:p>
        </p:txBody>
      </p:sp>
      <p:sp>
        <p:nvSpPr>
          <p:cNvPr id="119" name="Google Shape;119;p21"/>
          <p:cNvSpPr txBox="1"/>
          <p:nvPr>
            <p:ph idx="1" type="body"/>
          </p:nvPr>
        </p:nvSpPr>
        <p:spPr>
          <a:xfrm>
            <a:off x="471900" y="1919075"/>
            <a:ext cx="37020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In order to analyze this document we use a process we call getting “HAPP(Y)” with it! </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H- Historical Context</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A- Audience (intended)</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P- Point of View</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P- Purpose</a:t>
            </a:r>
            <a:endParaRPr>
              <a:solidFill>
                <a:srgbClr val="274F73"/>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274F73"/>
                </a:solidFill>
                <a:latin typeface="Century Gothic"/>
                <a:ea typeface="Century Gothic"/>
                <a:cs typeface="Century Gothic"/>
                <a:sym typeface="Century Gothic"/>
              </a:rPr>
              <a:t>Y- Why should we care?</a:t>
            </a:r>
            <a:endParaRPr>
              <a:solidFill>
                <a:srgbClr val="274F73"/>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457200" rtl="0" algn="l">
              <a:lnSpc>
                <a:spcPct val="100000"/>
              </a:lnSpc>
              <a:spcBef>
                <a:spcPts val="1600"/>
              </a:spcBef>
              <a:spcAft>
                <a:spcPts val="0"/>
              </a:spcAft>
              <a:buNone/>
            </a:pPr>
            <a:r>
              <a:t/>
            </a:r>
            <a:endParaRPr sz="2400">
              <a:solidFill>
                <a:srgbClr val="000000"/>
              </a:solidFill>
              <a:latin typeface="Arial"/>
              <a:ea typeface="Arial"/>
              <a:cs typeface="Arial"/>
              <a:sym typeface="Arial"/>
            </a:endParaRPr>
          </a:p>
        </p:txBody>
      </p:sp>
      <p:pic>
        <p:nvPicPr>
          <p:cNvPr id="120" name="Google Shape;120;p21"/>
          <p:cNvPicPr preferRelativeResize="0"/>
          <p:nvPr/>
        </p:nvPicPr>
        <p:blipFill>
          <a:blip r:embed="rId3">
            <a:alphaModFix/>
          </a:blip>
          <a:stretch>
            <a:fillRect/>
          </a:stretch>
        </p:blipFill>
        <p:spPr>
          <a:xfrm>
            <a:off x="4326300" y="1658825"/>
            <a:ext cx="4646642" cy="3332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