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75" r:id="rId6"/>
    <p:sldId id="287" r:id="rId7"/>
    <p:sldId id="285" r:id="rId8"/>
    <p:sldId id="288" r:id="rId9"/>
    <p:sldId id="289" r:id="rId10"/>
    <p:sldId id="290" r:id="rId11"/>
    <p:sldId id="291" r:id="rId12"/>
    <p:sldId id="293" r:id="rId13"/>
    <p:sldId id="292"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F73"/>
    <a:srgbClr val="162C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81" d="100"/>
          <a:sy n="81" d="100"/>
        </p:scale>
        <p:origin x="917"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C874EF-6438-4735-A825-2A956264FA8F}" type="datetimeFigureOut">
              <a:rPr lang="en-US" smtClean="0"/>
              <a:t>1/15/2021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85DECD-3CCA-438E-A0EF-404D6DC2530E}" type="slidenum">
              <a:rPr lang="en-US" smtClean="0"/>
              <a:t>‹#›</a:t>
            </a:fld>
            <a:endParaRPr lang="en-US" dirty="0"/>
          </a:p>
        </p:txBody>
      </p:sp>
    </p:spTree>
    <p:extLst>
      <p:ext uri="{BB962C8B-B14F-4D97-AF65-F5344CB8AC3E}">
        <p14:creationId xmlns:p14="http://schemas.microsoft.com/office/powerpoint/2010/main" val="1425110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FCD8F-7F06-40A8-AAFC-E3005739E447}" type="slidenum">
              <a:rPr lang="en-US" smtClean="0"/>
              <a:t>2</a:t>
            </a:fld>
            <a:endParaRPr lang="en-US" dirty="0"/>
          </a:p>
        </p:txBody>
      </p:sp>
    </p:spTree>
    <p:extLst>
      <p:ext uri="{BB962C8B-B14F-4D97-AF65-F5344CB8AC3E}">
        <p14:creationId xmlns:p14="http://schemas.microsoft.com/office/powerpoint/2010/main" val="882133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FCD8F-7F06-40A8-AAFC-E3005739E447}" type="slidenum">
              <a:rPr lang="en-US" smtClean="0"/>
              <a:t>3</a:t>
            </a:fld>
            <a:endParaRPr lang="en-US" dirty="0"/>
          </a:p>
        </p:txBody>
      </p:sp>
    </p:spTree>
    <p:extLst>
      <p:ext uri="{BB962C8B-B14F-4D97-AF65-F5344CB8AC3E}">
        <p14:creationId xmlns:p14="http://schemas.microsoft.com/office/powerpoint/2010/main" val="157538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FCD8F-7F06-40A8-AAFC-E3005739E447}" type="slidenum">
              <a:rPr lang="en-US" smtClean="0"/>
              <a:t>4</a:t>
            </a:fld>
            <a:endParaRPr lang="en-US" dirty="0"/>
          </a:p>
        </p:txBody>
      </p:sp>
    </p:spTree>
    <p:extLst>
      <p:ext uri="{BB962C8B-B14F-4D97-AF65-F5344CB8AC3E}">
        <p14:creationId xmlns:p14="http://schemas.microsoft.com/office/powerpoint/2010/main" val="1774367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7" descr="official01R-200">
            <a:extLst>
              <a:ext uri="{FF2B5EF4-FFF2-40B4-BE49-F238E27FC236}">
                <a16:creationId xmlns:a16="http://schemas.microsoft.com/office/drawing/2014/main" id="{685361B3-C495-4989-8251-00B4135F67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6096000"/>
            <a:ext cx="183673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a:extLst>
              <a:ext uri="{FF2B5EF4-FFF2-40B4-BE49-F238E27FC236}">
                <a16:creationId xmlns:a16="http://schemas.microsoft.com/office/drawing/2014/main" id="{2EDB59EA-C5C8-492C-AE96-08BC7B0A8D5D}"/>
              </a:ext>
            </a:extLst>
          </p:cNvPr>
          <p:cNvSpPr>
            <a:spLocks noGrp="1" noChangeArrowheads="1"/>
          </p:cNvSpPr>
          <p:nvPr>
            <p:ph type="ctrTitle"/>
          </p:nvPr>
        </p:nvSpPr>
        <p:spPr>
          <a:xfrm>
            <a:off x="685800" y="1752600"/>
            <a:ext cx="7772400" cy="1470025"/>
          </a:xfrm>
        </p:spPr>
        <p:txBody>
          <a:bodyPr/>
          <a:lstStyle>
            <a:lvl1pPr>
              <a:defRPr sz="3600"/>
            </a:lvl1pPr>
          </a:lstStyle>
          <a:p>
            <a:pPr lvl="0"/>
            <a:r>
              <a:rPr lang="en-US" altLang="en-US" noProof="0"/>
              <a:t>Click to edit Master title style</a:t>
            </a:r>
          </a:p>
        </p:txBody>
      </p:sp>
      <p:sp>
        <p:nvSpPr>
          <p:cNvPr id="3075" name="Rectangle 3">
            <a:extLst>
              <a:ext uri="{FF2B5EF4-FFF2-40B4-BE49-F238E27FC236}">
                <a16:creationId xmlns:a16="http://schemas.microsoft.com/office/drawing/2014/main" id="{B4D9E610-CE15-448A-A24F-05AB023963DF}"/>
              </a:ext>
            </a:extLst>
          </p:cNvPr>
          <p:cNvSpPr>
            <a:spLocks noGrp="1" noChangeArrowheads="1"/>
          </p:cNvSpPr>
          <p:nvPr>
            <p:ph type="subTitle" idx="1"/>
          </p:nvPr>
        </p:nvSpPr>
        <p:spPr>
          <a:xfrm>
            <a:off x="1371600" y="3505200"/>
            <a:ext cx="6400800" cy="1752600"/>
          </a:xfrm>
        </p:spPr>
        <p:txBody>
          <a:bodyPr/>
          <a:lstStyle>
            <a:lvl1pPr marL="0" indent="0" algn="ctr">
              <a:buFontTx/>
              <a:buNone/>
              <a:defRPr sz="2600"/>
            </a:lvl1pPr>
          </a:lstStyle>
          <a:p>
            <a:pPr lvl="0"/>
            <a:r>
              <a:rPr lang="en-US" altLang="en-US" noProof="0"/>
              <a:t>Click to edit Master subtitle style</a:t>
            </a:r>
          </a:p>
        </p:txBody>
      </p:sp>
      <p:sp>
        <p:nvSpPr>
          <p:cNvPr id="5" name="Rectangle 5">
            <a:extLst>
              <a:ext uri="{FF2B5EF4-FFF2-40B4-BE49-F238E27FC236}">
                <a16:creationId xmlns:a16="http://schemas.microsoft.com/office/drawing/2014/main" id="{FF9BEF8F-E866-483C-9EDC-B7AA3F9F3F47}"/>
              </a:ext>
            </a:extLst>
          </p:cNvPr>
          <p:cNvSpPr>
            <a:spLocks noGrp="1" noChangeArrowheads="1"/>
          </p:cNvSpPr>
          <p:nvPr>
            <p:ph type="ftr" sz="quarter" idx="10"/>
          </p:nvPr>
        </p:nvSpPr>
        <p:spPr>
          <a:xfrm>
            <a:off x="2630488" y="6245225"/>
            <a:ext cx="3884612" cy="476250"/>
          </a:xfrm>
        </p:spPr>
        <p:txBody>
          <a:bodyPr anchorCtr="1"/>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A311867F-CA43-47DE-9BC3-DFDF5488F5CF}"/>
              </a:ext>
            </a:extLst>
          </p:cNvPr>
          <p:cNvSpPr>
            <a:spLocks noGrp="1" noChangeArrowheads="1"/>
          </p:cNvSpPr>
          <p:nvPr>
            <p:ph type="sldNum" sz="quarter" idx="11"/>
          </p:nvPr>
        </p:nvSpPr>
        <p:spPr/>
        <p:txBody>
          <a:bodyPr anchorCtr="1"/>
          <a:lstStyle>
            <a:lvl1pPr>
              <a:defRPr smtClean="0"/>
            </a:lvl1pPr>
          </a:lstStyle>
          <a:p>
            <a:pPr>
              <a:defRPr/>
            </a:pPr>
            <a:fld id="{006CBA81-2C3A-4EFF-BBC4-71B06927A1B7}" type="slidenum">
              <a:rPr lang="en-US" altLang="en-US"/>
              <a:pPr>
                <a:defRPr/>
              </a:pPr>
              <a:t>‹#›</a:t>
            </a:fld>
            <a:endParaRPr lang="en-US" altLang="en-US" dirty="0"/>
          </a:p>
        </p:txBody>
      </p:sp>
    </p:spTree>
    <p:extLst>
      <p:ext uri="{BB962C8B-B14F-4D97-AF65-F5344CB8AC3E}">
        <p14:creationId xmlns:p14="http://schemas.microsoft.com/office/powerpoint/2010/main" val="1910007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AC0A3-7BE3-4C4F-B678-9F8F1F8385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D98056-E3AF-44CA-BE91-A6827D5804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2F616055-C39A-4AC3-A8DD-9F024949774D}"/>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a:extLst>
              <a:ext uri="{FF2B5EF4-FFF2-40B4-BE49-F238E27FC236}">
                <a16:creationId xmlns:a16="http://schemas.microsoft.com/office/drawing/2014/main" id="{10079535-4A29-45B8-8F54-2E763FBA3134}"/>
              </a:ext>
            </a:extLst>
          </p:cNvPr>
          <p:cNvSpPr>
            <a:spLocks noGrp="1" noChangeArrowheads="1"/>
          </p:cNvSpPr>
          <p:nvPr>
            <p:ph type="sldNum" sz="quarter" idx="11"/>
          </p:nvPr>
        </p:nvSpPr>
        <p:spPr>
          <a:ln/>
        </p:spPr>
        <p:txBody>
          <a:bodyPr/>
          <a:lstStyle>
            <a:lvl1pPr>
              <a:defRPr/>
            </a:lvl1pPr>
          </a:lstStyle>
          <a:p>
            <a:pPr>
              <a:defRPr/>
            </a:pPr>
            <a:fld id="{1F46AB41-CAFB-4CAA-9D39-00EDEFFC298F}" type="slidenum">
              <a:rPr lang="en-US" altLang="en-US"/>
              <a:pPr>
                <a:defRPr/>
              </a:pPr>
              <a:t>‹#›</a:t>
            </a:fld>
            <a:endParaRPr lang="en-US" altLang="en-US" dirty="0"/>
          </a:p>
        </p:txBody>
      </p:sp>
    </p:spTree>
    <p:extLst>
      <p:ext uri="{BB962C8B-B14F-4D97-AF65-F5344CB8AC3E}">
        <p14:creationId xmlns:p14="http://schemas.microsoft.com/office/powerpoint/2010/main" val="2651503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5150EF-F227-460F-B4B7-FF7EBF8446B4}"/>
              </a:ext>
            </a:extLst>
          </p:cNvPr>
          <p:cNvSpPr>
            <a:spLocks noGrp="1"/>
          </p:cNvSpPr>
          <p:nvPr>
            <p:ph type="title" orient="vert"/>
          </p:nvPr>
        </p:nvSpPr>
        <p:spPr>
          <a:xfrm>
            <a:off x="6648450" y="533400"/>
            <a:ext cx="203835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6612DF-2F46-4D03-A550-75E99F12CF8E}"/>
              </a:ext>
            </a:extLst>
          </p:cNvPr>
          <p:cNvSpPr>
            <a:spLocks noGrp="1"/>
          </p:cNvSpPr>
          <p:nvPr>
            <p:ph type="body" orient="vert" idx="1"/>
          </p:nvPr>
        </p:nvSpPr>
        <p:spPr>
          <a:xfrm>
            <a:off x="533400" y="533400"/>
            <a:ext cx="59626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8362447D-E050-4F9F-A53E-010882A75CC5}"/>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a:extLst>
              <a:ext uri="{FF2B5EF4-FFF2-40B4-BE49-F238E27FC236}">
                <a16:creationId xmlns:a16="http://schemas.microsoft.com/office/drawing/2014/main" id="{DB6FFCED-085D-4F16-A08B-42054FE91F71}"/>
              </a:ext>
            </a:extLst>
          </p:cNvPr>
          <p:cNvSpPr>
            <a:spLocks noGrp="1" noChangeArrowheads="1"/>
          </p:cNvSpPr>
          <p:nvPr>
            <p:ph type="sldNum" sz="quarter" idx="11"/>
          </p:nvPr>
        </p:nvSpPr>
        <p:spPr>
          <a:ln/>
        </p:spPr>
        <p:txBody>
          <a:bodyPr/>
          <a:lstStyle>
            <a:lvl1pPr>
              <a:defRPr/>
            </a:lvl1pPr>
          </a:lstStyle>
          <a:p>
            <a:pPr>
              <a:defRPr/>
            </a:pPr>
            <a:fld id="{A9BC3D88-4A52-4616-8B07-3829523A93E0}" type="slidenum">
              <a:rPr lang="en-US" altLang="en-US"/>
              <a:pPr>
                <a:defRPr/>
              </a:pPr>
              <a:t>‹#›</a:t>
            </a:fld>
            <a:endParaRPr lang="en-US" altLang="en-US" dirty="0"/>
          </a:p>
        </p:txBody>
      </p:sp>
    </p:spTree>
    <p:extLst>
      <p:ext uri="{BB962C8B-B14F-4D97-AF65-F5344CB8AC3E}">
        <p14:creationId xmlns:p14="http://schemas.microsoft.com/office/powerpoint/2010/main" val="403847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EE0C6-130B-45CB-A294-9DC24E1424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FCC491-455C-4392-945A-DC2ADB3D18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C424C61D-BBCA-4E88-ABE1-D6AEC217719F}"/>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a:extLst>
              <a:ext uri="{FF2B5EF4-FFF2-40B4-BE49-F238E27FC236}">
                <a16:creationId xmlns:a16="http://schemas.microsoft.com/office/drawing/2014/main" id="{05071B83-D2D8-491D-9868-BB1CAACD3ADF}"/>
              </a:ext>
            </a:extLst>
          </p:cNvPr>
          <p:cNvSpPr>
            <a:spLocks noGrp="1" noChangeArrowheads="1"/>
          </p:cNvSpPr>
          <p:nvPr>
            <p:ph type="sldNum" sz="quarter" idx="11"/>
          </p:nvPr>
        </p:nvSpPr>
        <p:spPr>
          <a:ln/>
        </p:spPr>
        <p:txBody>
          <a:bodyPr/>
          <a:lstStyle>
            <a:lvl1pPr>
              <a:defRPr/>
            </a:lvl1pPr>
          </a:lstStyle>
          <a:p>
            <a:pPr>
              <a:defRPr/>
            </a:pPr>
            <a:fld id="{C496FA46-E1EE-44DB-B9AF-0FE9C5F5D317}" type="slidenum">
              <a:rPr lang="en-US" altLang="en-US"/>
              <a:pPr>
                <a:defRPr/>
              </a:pPr>
              <a:t>‹#›</a:t>
            </a:fld>
            <a:endParaRPr lang="en-US" altLang="en-US" dirty="0"/>
          </a:p>
        </p:txBody>
      </p:sp>
    </p:spTree>
    <p:extLst>
      <p:ext uri="{BB962C8B-B14F-4D97-AF65-F5344CB8AC3E}">
        <p14:creationId xmlns:p14="http://schemas.microsoft.com/office/powerpoint/2010/main" val="295535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791CC-766F-4720-9B86-DE2C02A2EC14}"/>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41D299-E06C-4726-A30D-E03543E9FD1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a:extLst>
              <a:ext uri="{FF2B5EF4-FFF2-40B4-BE49-F238E27FC236}">
                <a16:creationId xmlns:a16="http://schemas.microsoft.com/office/drawing/2014/main" id="{399D52DF-DF8D-4989-B76C-7639D5EADF18}"/>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a:extLst>
              <a:ext uri="{FF2B5EF4-FFF2-40B4-BE49-F238E27FC236}">
                <a16:creationId xmlns:a16="http://schemas.microsoft.com/office/drawing/2014/main" id="{70D33559-8E9B-4FE1-A64F-C953E00B0E80}"/>
              </a:ext>
            </a:extLst>
          </p:cNvPr>
          <p:cNvSpPr>
            <a:spLocks noGrp="1" noChangeArrowheads="1"/>
          </p:cNvSpPr>
          <p:nvPr>
            <p:ph type="sldNum" sz="quarter" idx="11"/>
          </p:nvPr>
        </p:nvSpPr>
        <p:spPr>
          <a:ln/>
        </p:spPr>
        <p:txBody>
          <a:bodyPr/>
          <a:lstStyle>
            <a:lvl1pPr>
              <a:defRPr/>
            </a:lvl1pPr>
          </a:lstStyle>
          <a:p>
            <a:pPr>
              <a:defRPr/>
            </a:pPr>
            <a:fld id="{76A680E5-96D9-4D4A-A65B-4A88F9067326}" type="slidenum">
              <a:rPr lang="en-US" altLang="en-US"/>
              <a:pPr>
                <a:defRPr/>
              </a:pPr>
              <a:t>‹#›</a:t>
            </a:fld>
            <a:endParaRPr lang="en-US" altLang="en-US" dirty="0"/>
          </a:p>
        </p:txBody>
      </p:sp>
    </p:spTree>
    <p:extLst>
      <p:ext uri="{BB962C8B-B14F-4D97-AF65-F5344CB8AC3E}">
        <p14:creationId xmlns:p14="http://schemas.microsoft.com/office/powerpoint/2010/main" val="391371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A1FA0-57F7-4C99-B86E-F937986D6D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DA3538-75B2-449D-B5A5-60D7532A1894}"/>
              </a:ext>
            </a:extLst>
          </p:cNvPr>
          <p:cNvSpPr>
            <a:spLocks noGrp="1"/>
          </p:cNvSpPr>
          <p:nvPr>
            <p:ph sz="half" idx="1"/>
          </p:nvPr>
        </p:nvSpPr>
        <p:spPr>
          <a:xfrm>
            <a:off x="533400" y="1676400"/>
            <a:ext cx="40005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3E630A-C9A7-43C9-93F6-72CB02C01977}"/>
              </a:ext>
            </a:extLst>
          </p:cNvPr>
          <p:cNvSpPr>
            <a:spLocks noGrp="1"/>
          </p:cNvSpPr>
          <p:nvPr>
            <p:ph sz="half" idx="2"/>
          </p:nvPr>
        </p:nvSpPr>
        <p:spPr>
          <a:xfrm>
            <a:off x="4686300" y="1676400"/>
            <a:ext cx="40005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5EDDC996-9CB6-46C7-97D2-ECCE8541D899}"/>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701F3EFD-010E-4D97-B758-56860FF1BE66}"/>
              </a:ext>
            </a:extLst>
          </p:cNvPr>
          <p:cNvSpPr>
            <a:spLocks noGrp="1" noChangeArrowheads="1"/>
          </p:cNvSpPr>
          <p:nvPr>
            <p:ph type="sldNum" sz="quarter" idx="11"/>
          </p:nvPr>
        </p:nvSpPr>
        <p:spPr>
          <a:ln/>
        </p:spPr>
        <p:txBody>
          <a:bodyPr/>
          <a:lstStyle>
            <a:lvl1pPr>
              <a:defRPr/>
            </a:lvl1pPr>
          </a:lstStyle>
          <a:p>
            <a:pPr>
              <a:defRPr/>
            </a:pPr>
            <a:fld id="{0B566807-9E59-431B-8CD0-1050966CD4C3}" type="slidenum">
              <a:rPr lang="en-US" altLang="en-US"/>
              <a:pPr>
                <a:defRPr/>
              </a:pPr>
              <a:t>‹#›</a:t>
            </a:fld>
            <a:endParaRPr lang="en-US" altLang="en-US" dirty="0"/>
          </a:p>
        </p:txBody>
      </p:sp>
    </p:spTree>
    <p:extLst>
      <p:ext uri="{BB962C8B-B14F-4D97-AF65-F5344CB8AC3E}">
        <p14:creationId xmlns:p14="http://schemas.microsoft.com/office/powerpoint/2010/main" val="23660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E30DA-60A6-47A5-AFED-DDE75564049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18A4D3-59FB-490C-9707-278DA795F43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667722-BEE8-4D79-910B-C688115C226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8C0813-5DC8-4093-A791-F9D8C835094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3A39D4-B66C-4CE1-8207-6FC8845EF6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a16="http://schemas.microsoft.com/office/drawing/2014/main" id="{30402609-B02F-4F71-A4B7-F3BA7F94AD85}"/>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a:extLst>
              <a:ext uri="{FF2B5EF4-FFF2-40B4-BE49-F238E27FC236}">
                <a16:creationId xmlns:a16="http://schemas.microsoft.com/office/drawing/2014/main" id="{AB578F72-B333-42E5-B7FA-3CEBF2BD6DDA}"/>
              </a:ext>
            </a:extLst>
          </p:cNvPr>
          <p:cNvSpPr>
            <a:spLocks noGrp="1" noChangeArrowheads="1"/>
          </p:cNvSpPr>
          <p:nvPr>
            <p:ph type="sldNum" sz="quarter" idx="11"/>
          </p:nvPr>
        </p:nvSpPr>
        <p:spPr>
          <a:ln/>
        </p:spPr>
        <p:txBody>
          <a:bodyPr/>
          <a:lstStyle>
            <a:lvl1pPr>
              <a:defRPr/>
            </a:lvl1pPr>
          </a:lstStyle>
          <a:p>
            <a:pPr>
              <a:defRPr/>
            </a:pPr>
            <a:fld id="{C4206EA5-82BA-44E9-9C0D-DCCD5C7C63F3}" type="slidenum">
              <a:rPr lang="en-US" altLang="en-US"/>
              <a:pPr>
                <a:defRPr/>
              </a:pPr>
              <a:t>‹#›</a:t>
            </a:fld>
            <a:endParaRPr lang="en-US" altLang="en-US" dirty="0"/>
          </a:p>
        </p:txBody>
      </p:sp>
    </p:spTree>
    <p:extLst>
      <p:ext uri="{BB962C8B-B14F-4D97-AF65-F5344CB8AC3E}">
        <p14:creationId xmlns:p14="http://schemas.microsoft.com/office/powerpoint/2010/main" val="13730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3FCB-9F19-4F69-96AE-A819307ABDD6}"/>
              </a:ext>
            </a:extLst>
          </p:cNvPr>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1CA0079A-19A3-41F2-B940-380B655EB583}"/>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a:extLst>
              <a:ext uri="{FF2B5EF4-FFF2-40B4-BE49-F238E27FC236}">
                <a16:creationId xmlns:a16="http://schemas.microsoft.com/office/drawing/2014/main" id="{D8A4D9DB-36A9-4BCC-84FF-DAF6C0249F98}"/>
              </a:ext>
            </a:extLst>
          </p:cNvPr>
          <p:cNvSpPr>
            <a:spLocks noGrp="1" noChangeArrowheads="1"/>
          </p:cNvSpPr>
          <p:nvPr>
            <p:ph type="sldNum" sz="quarter" idx="11"/>
          </p:nvPr>
        </p:nvSpPr>
        <p:spPr>
          <a:ln/>
        </p:spPr>
        <p:txBody>
          <a:bodyPr/>
          <a:lstStyle>
            <a:lvl1pPr>
              <a:defRPr/>
            </a:lvl1pPr>
          </a:lstStyle>
          <a:p>
            <a:pPr>
              <a:defRPr/>
            </a:pPr>
            <a:fld id="{A8AC1C0A-52BF-49FC-9BBE-CCB99D547C33}" type="slidenum">
              <a:rPr lang="en-US" altLang="en-US"/>
              <a:pPr>
                <a:defRPr/>
              </a:pPr>
              <a:t>‹#›</a:t>
            </a:fld>
            <a:endParaRPr lang="en-US" altLang="en-US" dirty="0"/>
          </a:p>
        </p:txBody>
      </p:sp>
    </p:spTree>
    <p:extLst>
      <p:ext uri="{BB962C8B-B14F-4D97-AF65-F5344CB8AC3E}">
        <p14:creationId xmlns:p14="http://schemas.microsoft.com/office/powerpoint/2010/main" val="531552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51EFF2CD-EA87-41CE-94A5-2D320561E7E5}"/>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a:extLst>
              <a:ext uri="{FF2B5EF4-FFF2-40B4-BE49-F238E27FC236}">
                <a16:creationId xmlns:a16="http://schemas.microsoft.com/office/drawing/2014/main" id="{10EB5A9A-A542-447B-84B9-49D1353ADDE5}"/>
              </a:ext>
            </a:extLst>
          </p:cNvPr>
          <p:cNvSpPr>
            <a:spLocks noGrp="1" noChangeArrowheads="1"/>
          </p:cNvSpPr>
          <p:nvPr>
            <p:ph type="sldNum" sz="quarter" idx="11"/>
          </p:nvPr>
        </p:nvSpPr>
        <p:spPr>
          <a:ln/>
        </p:spPr>
        <p:txBody>
          <a:bodyPr/>
          <a:lstStyle>
            <a:lvl1pPr>
              <a:defRPr/>
            </a:lvl1pPr>
          </a:lstStyle>
          <a:p>
            <a:pPr>
              <a:defRPr/>
            </a:pPr>
            <a:fld id="{B9CF7003-7CA6-4360-9A1E-D8975B859F5C}" type="slidenum">
              <a:rPr lang="en-US" altLang="en-US"/>
              <a:pPr>
                <a:defRPr/>
              </a:pPr>
              <a:t>‹#›</a:t>
            </a:fld>
            <a:endParaRPr lang="en-US" altLang="en-US" dirty="0"/>
          </a:p>
        </p:txBody>
      </p:sp>
    </p:spTree>
    <p:extLst>
      <p:ext uri="{BB962C8B-B14F-4D97-AF65-F5344CB8AC3E}">
        <p14:creationId xmlns:p14="http://schemas.microsoft.com/office/powerpoint/2010/main" val="469775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CD06E-43F9-44BA-9BDA-1B21DA14E9B4}"/>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E1205F-B3E7-4F30-8C68-C5311133FA2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4ECD72-0128-4F4B-9E22-568C7943596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86DB6300-5508-452E-BFE6-AFA36E7E29EC}"/>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D7740B61-A415-4D32-9E43-D6135C4EBB11}"/>
              </a:ext>
            </a:extLst>
          </p:cNvPr>
          <p:cNvSpPr>
            <a:spLocks noGrp="1" noChangeArrowheads="1"/>
          </p:cNvSpPr>
          <p:nvPr>
            <p:ph type="sldNum" sz="quarter" idx="11"/>
          </p:nvPr>
        </p:nvSpPr>
        <p:spPr>
          <a:ln/>
        </p:spPr>
        <p:txBody>
          <a:bodyPr/>
          <a:lstStyle>
            <a:lvl1pPr>
              <a:defRPr/>
            </a:lvl1pPr>
          </a:lstStyle>
          <a:p>
            <a:pPr>
              <a:defRPr/>
            </a:pPr>
            <a:fld id="{8EC530E0-D9CB-4B2B-B3E6-EB7602EF9784}" type="slidenum">
              <a:rPr lang="en-US" altLang="en-US"/>
              <a:pPr>
                <a:defRPr/>
              </a:pPr>
              <a:t>‹#›</a:t>
            </a:fld>
            <a:endParaRPr lang="en-US" altLang="en-US" dirty="0"/>
          </a:p>
        </p:txBody>
      </p:sp>
    </p:spTree>
    <p:extLst>
      <p:ext uri="{BB962C8B-B14F-4D97-AF65-F5344CB8AC3E}">
        <p14:creationId xmlns:p14="http://schemas.microsoft.com/office/powerpoint/2010/main" val="148175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0181-0970-4B12-A0F3-D8504BA73A9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D971EE-590F-48D1-AB40-82E1D41E4E3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a:extLst>
              <a:ext uri="{FF2B5EF4-FFF2-40B4-BE49-F238E27FC236}">
                <a16:creationId xmlns:a16="http://schemas.microsoft.com/office/drawing/2014/main" id="{368A1015-B270-4388-A04A-AEB2A325C06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EC2C2F89-B763-4939-86C0-ABD4372E930E}"/>
              </a:ext>
            </a:extLst>
          </p:cNvPr>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a:extLst>
              <a:ext uri="{FF2B5EF4-FFF2-40B4-BE49-F238E27FC236}">
                <a16:creationId xmlns:a16="http://schemas.microsoft.com/office/drawing/2014/main" id="{86BEDA3E-C288-4D18-A87C-D94BEDAC1ACA}"/>
              </a:ext>
            </a:extLst>
          </p:cNvPr>
          <p:cNvSpPr>
            <a:spLocks noGrp="1" noChangeArrowheads="1"/>
          </p:cNvSpPr>
          <p:nvPr>
            <p:ph type="sldNum" sz="quarter" idx="11"/>
          </p:nvPr>
        </p:nvSpPr>
        <p:spPr>
          <a:ln/>
        </p:spPr>
        <p:txBody>
          <a:bodyPr/>
          <a:lstStyle>
            <a:lvl1pPr>
              <a:defRPr/>
            </a:lvl1pPr>
          </a:lstStyle>
          <a:p>
            <a:pPr>
              <a:defRPr/>
            </a:pPr>
            <a:fld id="{9C06E8E8-B14C-4DA0-A01F-A64A78EBA77C}" type="slidenum">
              <a:rPr lang="en-US" altLang="en-US"/>
              <a:pPr>
                <a:defRPr/>
              </a:pPr>
              <a:t>‹#›</a:t>
            </a:fld>
            <a:endParaRPr lang="en-US" altLang="en-US" dirty="0"/>
          </a:p>
        </p:txBody>
      </p:sp>
    </p:spTree>
    <p:extLst>
      <p:ext uri="{BB962C8B-B14F-4D97-AF65-F5344CB8AC3E}">
        <p14:creationId xmlns:p14="http://schemas.microsoft.com/office/powerpoint/2010/main" val="174744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1026" name="Picture 7" descr="official01R-200">
            <a:extLst>
              <a:ext uri="{FF2B5EF4-FFF2-40B4-BE49-F238E27FC236}">
                <a16:creationId xmlns:a16="http://schemas.microsoft.com/office/drawing/2014/main" id="{E0C4FB8F-D316-45CC-8D41-EF622E376D0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 y="6096000"/>
            <a:ext cx="1836738"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905C7A2C-4965-461C-B494-CA5F71311026}"/>
              </a:ext>
            </a:extLst>
          </p:cNvPr>
          <p:cNvSpPr>
            <a:spLocks noGrp="1" noChangeArrowheads="1"/>
          </p:cNvSpPr>
          <p:nvPr>
            <p:ph type="title"/>
          </p:nvPr>
        </p:nvSpPr>
        <p:spPr bwMode="auto">
          <a:xfrm>
            <a:off x="533400" y="533400"/>
            <a:ext cx="815340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D8C1E754-39BF-4D48-A2F6-1688A60E8268}"/>
              </a:ext>
            </a:extLst>
          </p:cNvPr>
          <p:cNvSpPr>
            <a:spLocks noGrp="1" noChangeArrowheads="1"/>
          </p:cNvSpPr>
          <p:nvPr>
            <p:ph type="body" idx="1"/>
          </p:nvPr>
        </p:nvSpPr>
        <p:spPr bwMode="auto">
          <a:xfrm>
            <a:off x="533400" y="1676400"/>
            <a:ext cx="8153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6FFC3C10-5E9C-4D78-AE97-70DFE248E1FC}"/>
              </a:ext>
            </a:extLst>
          </p:cNvPr>
          <p:cNvSpPr>
            <a:spLocks noGrp="1" noChangeArrowheads="1"/>
          </p:cNvSpPr>
          <p:nvPr>
            <p:ph type="ftr" sz="quarter" idx="3"/>
          </p:nvPr>
        </p:nvSpPr>
        <p:spPr bwMode="auto">
          <a:xfrm>
            <a:off x="2633663" y="6245225"/>
            <a:ext cx="388461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eaLnBrk="1" hangingPunct="1">
              <a:defRPr sz="1400" b="1">
                <a:solidFill>
                  <a:srgbClr val="274F73"/>
                </a:solidFill>
              </a:defRPr>
            </a:lvl1pPr>
          </a:lstStyle>
          <a:p>
            <a:pPr>
              <a:defRPr/>
            </a:pPr>
            <a:endParaRPr lang="en-US" altLang="en-US" dirty="0"/>
          </a:p>
        </p:txBody>
      </p:sp>
      <p:sp>
        <p:nvSpPr>
          <p:cNvPr id="1030" name="Rectangle 6">
            <a:extLst>
              <a:ext uri="{FF2B5EF4-FFF2-40B4-BE49-F238E27FC236}">
                <a16:creationId xmlns:a16="http://schemas.microsoft.com/office/drawing/2014/main" id="{6A0017AB-954F-4BB7-9BA6-A67E957EF43C}"/>
              </a:ext>
            </a:extLst>
          </p:cNvPr>
          <p:cNvSpPr>
            <a:spLocks noGrp="1" noChangeArrowheads="1"/>
          </p:cNvSpPr>
          <p:nvPr>
            <p:ph type="sldNum" sz="quarter" idx="4"/>
          </p:nvPr>
        </p:nvSpPr>
        <p:spPr bwMode="auto">
          <a:xfrm>
            <a:off x="7620000" y="6245225"/>
            <a:ext cx="1066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defRPr sz="1400" b="1" smtClean="0">
                <a:solidFill>
                  <a:srgbClr val="274F73"/>
                </a:solidFill>
              </a:defRPr>
            </a:lvl1pPr>
          </a:lstStyle>
          <a:p>
            <a:pPr>
              <a:defRPr/>
            </a:pPr>
            <a:fld id="{1E36D740-D753-48B0-B5B0-26413828A5F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p:txStyles>
    <p:titleStyle>
      <a:lvl1pPr algn="ctr" rtl="0" eaLnBrk="1" fontAlgn="base" hangingPunct="1">
        <a:spcBef>
          <a:spcPct val="0"/>
        </a:spcBef>
        <a:spcAft>
          <a:spcPct val="0"/>
        </a:spcAft>
        <a:defRPr sz="3200" b="1" kern="1200">
          <a:solidFill>
            <a:srgbClr val="162C40"/>
          </a:solidFill>
          <a:latin typeface="+mj-lt"/>
          <a:ea typeface="+mj-ea"/>
          <a:cs typeface="+mj-cs"/>
        </a:defRPr>
      </a:lvl1pPr>
      <a:lvl2pPr algn="ctr" rtl="0" eaLnBrk="1" fontAlgn="base" hangingPunct="1">
        <a:spcBef>
          <a:spcPct val="0"/>
        </a:spcBef>
        <a:spcAft>
          <a:spcPct val="0"/>
        </a:spcAft>
        <a:defRPr sz="3200" b="1">
          <a:solidFill>
            <a:srgbClr val="162C40"/>
          </a:solidFill>
          <a:latin typeface="Arial" panose="020B0604020202020204" pitchFamily="34" charset="0"/>
        </a:defRPr>
      </a:lvl2pPr>
      <a:lvl3pPr algn="ctr" rtl="0" eaLnBrk="1" fontAlgn="base" hangingPunct="1">
        <a:spcBef>
          <a:spcPct val="0"/>
        </a:spcBef>
        <a:spcAft>
          <a:spcPct val="0"/>
        </a:spcAft>
        <a:defRPr sz="3200" b="1">
          <a:solidFill>
            <a:srgbClr val="162C40"/>
          </a:solidFill>
          <a:latin typeface="Arial" panose="020B0604020202020204" pitchFamily="34" charset="0"/>
        </a:defRPr>
      </a:lvl3pPr>
      <a:lvl4pPr algn="ctr" rtl="0" eaLnBrk="1" fontAlgn="base" hangingPunct="1">
        <a:spcBef>
          <a:spcPct val="0"/>
        </a:spcBef>
        <a:spcAft>
          <a:spcPct val="0"/>
        </a:spcAft>
        <a:defRPr sz="3200" b="1">
          <a:solidFill>
            <a:srgbClr val="162C40"/>
          </a:solidFill>
          <a:latin typeface="Arial" panose="020B0604020202020204" pitchFamily="34" charset="0"/>
        </a:defRPr>
      </a:lvl4pPr>
      <a:lvl5pPr algn="ctr" rtl="0" eaLnBrk="1" fontAlgn="base" hangingPunct="1">
        <a:spcBef>
          <a:spcPct val="0"/>
        </a:spcBef>
        <a:spcAft>
          <a:spcPct val="0"/>
        </a:spcAft>
        <a:defRPr sz="3200" b="1">
          <a:solidFill>
            <a:srgbClr val="162C40"/>
          </a:solidFill>
          <a:latin typeface="Arial" panose="020B0604020202020204" pitchFamily="34" charset="0"/>
        </a:defRPr>
      </a:lvl5pPr>
      <a:lvl6pPr marL="457200" algn="ctr" rtl="0" eaLnBrk="1" fontAlgn="base" hangingPunct="1">
        <a:spcBef>
          <a:spcPct val="0"/>
        </a:spcBef>
        <a:spcAft>
          <a:spcPct val="0"/>
        </a:spcAft>
        <a:defRPr sz="3200" b="1">
          <a:solidFill>
            <a:srgbClr val="162C40"/>
          </a:solidFill>
          <a:latin typeface="Arial" panose="020B0604020202020204" pitchFamily="34" charset="0"/>
        </a:defRPr>
      </a:lvl6pPr>
      <a:lvl7pPr marL="914400" algn="ctr" rtl="0" eaLnBrk="1" fontAlgn="base" hangingPunct="1">
        <a:spcBef>
          <a:spcPct val="0"/>
        </a:spcBef>
        <a:spcAft>
          <a:spcPct val="0"/>
        </a:spcAft>
        <a:defRPr sz="3200" b="1">
          <a:solidFill>
            <a:srgbClr val="162C40"/>
          </a:solidFill>
          <a:latin typeface="Arial" panose="020B0604020202020204" pitchFamily="34" charset="0"/>
        </a:defRPr>
      </a:lvl7pPr>
      <a:lvl8pPr marL="1371600" algn="ctr" rtl="0" eaLnBrk="1" fontAlgn="base" hangingPunct="1">
        <a:spcBef>
          <a:spcPct val="0"/>
        </a:spcBef>
        <a:spcAft>
          <a:spcPct val="0"/>
        </a:spcAft>
        <a:defRPr sz="3200" b="1">
          <a:solidFill>
            <a:srgbClr val="162C40"/>
          </a:solidFill>
          <a:latin typeface="Arial" panose="020B0604020202020204" pitchFamily="34" charset="0"/>
        </a:defRPr>
      </a:lvl8pPr>
      <a:lvl9pPr marL="1828800" algn="ctr" rtl="0" eaLnBrk="1" fontAlgn="base" hangingPunct="1">
        <a:spcBef>
          <a:spcPct val="0"/>
        </a:spcBef>
        <a:spcAft>
          <a:spcPct val="0"/>
        </a:spcAft>
        <a:defRPr sz="3200" b="1">
          <a:solidFill>
            <a:srgbClr val="162C40"/>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800" kern="1200">
          <a:solidFill>
            <a:srgbClr val="274F73"/>
          </a:solidFill>
          <a:latin typeface="+mn-lt"/>
          <a:ea typeface="+mn-ea"/>
          <a:cs typeface="+mn-cs"/>
        </a:defRPr>
      </a:lvl1pPr>
      <a:lvl2pPr marL="742950" indent="-285750" algn="l" rtl="0" eaLnBrk="1" fontAlgn="base" hangingPunct="1">
        <a:spcBef>
          <a:spcPct val="20000"/>
        </a:spcBef>
        <a:spcAft>
          <a:spcPct val="0"/>
        </a:spcAft>
        <a:buChar char="–"/>
        <a:defRPr sz="2400" kern="1200">
          <a:solidFill>
            <a:srgbClr val="274F73"/>
          </a:solidFill>
          <a:latin typeface="+mn-lt"/>
          <a:ea typeface="+mn-ea"/>
          <a:cs typeface="+mn-cs"/>
        </a:defRPr>
      </a:lvl2pPr>
      <a:lvl3pPr marL="1143000" indent="-228600" algn="l" rtl="0" eaLnBrk="1" fontAlgn="base" hangingPunct="1">
        <a:spcBef>
          <a:spcPct val="20000"/>
        </a:spcBef>
        <a:spcAft>
          <a:spcPct val="0"/>
        </a:spcAft>
        <a:buChar char="•"/>
        <a:defRPr sz="2000" kern="1200">
          <a:solidFill>
            <a:srgbClr val="274F73"/>
          </a:solidFill>
          <a:latin typeface="+mn-lt"/>
          <a:ea typeface="+mn-ea"/>
          <a:cs typeface="+mn-cs"/>
        </a:defRPr>
      </a:lvl3pPr>
      <a:lvl4pPr marL="1600200" indent="-228600" algn="l" rtl="0" eaLnBrk="1" fontAlgn="base" hangingPunct="1">
        <a:spcBef>
          <a:spcPct val="20000"/>
        </a:spcBef>
        <a:spcAft>
          <a:spcPct val="0"/>
        </a:spcAft>
        <a:buChar char="–"/>
        <a:defRPr kern="1200">
          <a:solidFill>
            <a:srgbClr val="274F73"/>
          </a:solidFill>
          <a:latin typeface="+mn-lt"/>
          <a:ea typeface="+mn-ea"/>
          <a:cs typeface="+mn-cs"/>
        </a:defRPr>
      </a:lvl4pPr>
      <a:lvl5pPr marL="2057400" indent="-228600" algn="l" rtl="0" eaLnBrk="1" fontAlgn="base" hangingPunct="1">
        <a:spcBef>
          <a:spcPct val="20000"/>
        </a:spcBef>
        <a:spcAft>
          <a:spcPct val="0"/>
        </a:spcAft>
        <a:buChar char="»"/>
        <a:defRPr kern="1200">
          <a:solidFill>
            <a:srgbClr val="274F7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paula.b.gravelle@maine.gov" TargetMode="External"/><Relationship Id="rId2" Type="http://schemas.openxmlformats.org/officeDocument/2006/relationships/hyperlink" Target="mailto:tyler.backus@maine.gov" TargetMode="External"/><Relationship Id="rId1" Type="http://schemas.openxmlformats.org/officeDocument/2006/relationships/slideLayout" Target="../slideLayouts/slideLayout2.xml"/><Relationship Id="rId4" Type="http://schemas.openxmlformats.org/officeDocument/2006/relationships/hyperlink" Target="mailto:ida.batista@maine.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aine.gov/doe/funding/gpa/eps/21-2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972F85-5A2E-4EA5-9450-1932C65FDBC5}"/>
              </a:ext>
            </a:extLst>
          </p:cNvPr>
          <p:cNvSpPr>
            <a:spLocks noGrp="1" noChangeArrowheads="1"/>
          </p:cNvSpPr>
          <p:nvPr>
            <p:ph type="ctrTitle"/>
          </p:nvPr>
        </p:nvSpPr>
        <p:spPr/>
        <p:txBody>
          <a:bodyPr/>
          <a:lstStyle/>
          <a:p>
            <a:r>
              <a:rPr lang="en-US" altLang="en-US" dirty="0"/>
              <a:t>Considerations for FY 2022 </a:t>
            </a:r>
            <a:r>
              <a:rPr lang="en-US" altLang="en-US"/>
              <a:t>Budget Development</a:t>
            </a:r>
            <a:endParaRPr lang="en-US" altLang="en-US" dirty="0"/>
          </a:p>
        </p:txBody>
      </p:sp>
      <p:sp>
        <p:nvSpPr>
          <p:cNvPr id="3075" name="Rectangle 3">
            <a:extLst>
              <a:ext uri="{FF2B5EF4-FFF2-40B4-BE49-F238E27FC236}">
                <a16:creationId xmlns:a16="http://schemas.microsoft.com/office/drawing/2014/main" id="{7A0D837F-B41B-465B-9A7C-B86E5DBBB2D6}"/>
              </a:ext>
            </a:extLst>
          </p:cNvPr>
          <p:cNvSpPr>
            <a:spLocks noGrp="1" noChangeArrowheads="1"/>
          </p:cNvSpPr>
          <p:nvPr>
            <p:ph type="subTitle" idx="1"/>
          </p:nvPr>
        </p:nvSpPr>
        <p:spPr/>
        <p:txBody>
          <a:bodyPr/>
          <a:lstStyle/>
          <a:p>
            <a:r>
              <a:rPr lang="en-US" b="1" i="1" dirty="0"/>
              <a:t>Maine School Superintendents’ Association</a:t>
            </a:r>
            <a:endParaRPr lang="en-US" b="1" dirty="0"/>
          </a:p>
          <a:p>
            <a:r>
              <a:rPr lang="en-US" b="1" dirty="0"/>
              <a:t>27</a:t>
            </a:r>
            <a:r>
              <a:rPr lang="en-US" b="1" baseline="30000" dirty="0"/>
              <a:t>th</a:t>
            </a:r>
            <a:r>
              <a:rPr lang="en-US" b="1" dirty="0"/>
              <a:t> Annual Winter Convocation</a:t>
            </a:r>
          </a:p>
          <a:p>
            <a:r>
              <a:rPr lang="en-US"/>
              <a:t>January 15</a:t>
            </a:r>
            <a:r>
              <a:rPr lang="en-US" dirty="0"/>
              <a:t>, 2021</a:t>
            </a:r>
            <a:endParaRPr lang="en-US" altLang="en-US" dirty="0"/>
          </a:p>
        </p:txBody>
      </p:sp>
      <p:sp>
        <p:nvSpPr>
          <p:cNvPr id="2" name="Slide Number Placeholder 1">
            <a:extLst>
              <a:ext uri="{FF2B5EF4-FFF2-40B4-BE49-F238E27FC236}">
                <a16:creationId xmlns:a16="http://schemas.microsoft.com/office/drawing/2014/main" id="{B60D071B-2553-4034-9B9F-A37BF6113F25}"/>
              </a:ext>
            </a:extLst>
          </p:cNvPr>
          <p:cNvSpPr>
            <a:spLocks noGrp="1"/>
          </p:cNvSpPr>
          <p:nvPr>
            <p:ph type="sldNum" sz="quarter" idx="11"/>
          </p:nvPr>
        </p:nvSpPr>
        <p:spPr/>
        <p:txBody>
          <a:bodyPr/>
          <a:lstStyle/>
          <a:p>
            <a:pPr>
              <a:defRPr/>
            </a:pPr>
            <a:fld id="{006CBA81-2C3A-4EFF-BBC4-71B06927A1B7}" type="slidenum">
              <a:rPr lang="en-US" altLang="en-US" smtClean="0"/>
              <a:pPr>
                <a:defRPr/>
              </a:pPr>
              <a:t>1</a:t>
            </a:fld>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66508-2967-4EA4-9BC1-EF1AE54C5854}"/>
              </a:ext>
            </a:extLst>
          </p:cNvPr>
          <p:cNvSpPr>
            <a:spLocks noGrp="1"/>
          </p:cNvSpPr>
          <p:nvPr>
            <p:ph type="title"/>
          </p:nvPr>
        </p:nvSpPr>
        <p:spPr/>
        <p:txBody>
          <a:bodyPr/>
          <a:lstStyle/>
          <a:p>
            <a:r>
              <a:rPr lang="en-US" dirty="0"/>
              <a:t>When will I see my FY 2022 ED 279?</a:t>
            </a:r>
          </a:p>
        </p:txBody>
      </p:sp>
      <p:sp>
        <p:nvSpPr>
          <p:cNvPr id="3" name="Content Placeholder 2">
            <a:extLst>
              <a:ext uri="{FF2B5EF4-FFF2-40B4-BE49-F238E27FC236}">
                <a16:creationId xmlns:a16="http://schemas.microsoft.com/office/drawing/2014/main" id="{201C0F8A-FF04-4853-AFB9-F69D4EF2EB9A}"/>
              </a:ext>
            </a:extLst>
          </p:cNvPr>
          <p:cNvSpPr>
            <a:spLocks noGrp="1"/>
          </p:cNvSpPr>
          <p:nvPr>
            <p:ph idx="1"/>
          </p:nvPr>
        </p:nvSpPr>
        <p:spPr>
          <a:xfrm>
            <a:off x="533400" y="1444347"/>
            <a:ext cx="8153400" cy="4267200"/>
          </a:xfrm>
        </p:spPr>
        <p:txBody>
          <a:bodyPr/>
          <a:lstStyle/>
          <a:p>
            <a:r>
              <a:rPr lang="en-US" sz="2400" dirty="0"/>
              <a:t>Preliminary ED 279s for FY 2022 are scheduled to be posted the week of January 25, 2021.</a:t>
            </a:r>
          </a:p>
          <a:p>
            <a:r>
              <a:rPr lang="en-US" sz="2400" dirty="0"/>
              <a:t>Availability will be announced via a Priority Notice.</a:t>
            </a:r>
          </a:p>
          <a:p>
            <a:r>
              <a:rPr lang="en-US" sz="2400" dirty="0"/>
              <a:t>Please compare the preliminary ED 279 to the current year ED 279 to understand why your subsidy allocation changed through the lens of the factors we have just discussed.</a:t>
            </a:r>
          </a:p>
          <a:p>
            <a:r>
              <a:rPr lang="en-US" sz="2400" dirty="0"/>
              <a:t>Still stumped?  Contact:  </a:t>
            </a:r>
            <a:r>
              <a:rPr lang="en-US" sz="2400" dirty="0">
                <a:hlinkClick r:id="rId2"/>
              </a:rPr>
              <a:t>tyler.backus@maine.gov</a:t>
            </a:r>
            <a:r>
              <a:rPr lang="en-US" sz="2400" dirty="0"/>
              <a:t> or </a:t>
            </a:r>
            <a:r>
              <a:rPr lang="en-US" sz="2400" dirty="0">
                <a:hlinkClick r:id="rId3"/>
              </a:rPr>
              <a:t>paula.b.gravelle@maine.gov</a:t>
            </a:r>
            <a:r>
              <a:rPr lang="en-US" sz="2400" dirty="0"/>
              <a:t> or </a:t>
            </a:r>
            <a:r>
              <a:rPr lang="en-US" sz="2400" dirty="0">
                <a:hlinkClick r:id="rId4"/>
              </a:rPr>
              <a:t>ida.batista@maine.gov</a:t>
            </a:r>
            <a:endParaRPr lang="en-US" sz="2400" dirty="0"/>
          </a:p>
          <a:p>
            <a:endParaRPr lang="en-US" sz="2400" dirty="0"/>
          </a:p>
        </p:txBody>
      </p:sp>
      <p:sp>
        <p:nvSpPr>
          <p:cNvPr id="4" name="Slide Number Placeholder 3">
            <a:extLst>
              <a:ext uri="{FF2B5EF4-FFF2-40B4-BE49-F238E27FC236}">
                <a16:creationId xmlns:a16="http://schemas.microsoft.com/office/drawing/2014/main" id="{601BE981-B53A-4695-8D81-C55111011888}"/>
              </a:ext>
            </a:extLst>
          </p:cNvPr>
          <p:cNvSpPr>
            <a:spLocks noGrp="1"/>
          </p:cNvSpPr>
          <p:nvPr>
            <p:ph type="sldNum" sz="quarter" idx="11"/>
          </p:nvPr>
        </p:nvSpPr>
        <p:spPr/>
        <p:txBody>
          <a:bodyPr/>
          <a:lstStyle/>
          <a:p>
            <a:pPr>
              <a:defRPr/>
            </a:pPr>
            <a:fld id="{C496FA46-E1EE-44DB-B9AF-0FE9C5F5D317}" type="slidenum">
              <a:rPr lang="en-US" altLang="en-US" smtClean="0"/>
              <a:pPr>
                <a:defRPr/>
              </a:pPr>
              <a:t>10</a:t>
            </a:fld>
            <a:endParaRPr lang="en-US" altLang="en-US" dirty="0"/>
          </a:p>
        </p:txBody>
      </p:sp>
    </p:spTree>
    <p:extLst>
      <p:ext uri="{BB962C8B-B14F-4D97-AF65-F5344CB8AC3E}">
        <p14:creationId xmlns:p14="http://schemas.microsoft.com/office/powerpoint/2010/main" val="232132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3400" y="533400"/>
            <a:ext cx="8153400" cy="762000"/>
          </a:xfrm>
        </p:spPr>
        <p:txBody>
          <a:bodyPr anchor="ctr"/>
          <a:lstStyle/>
          <a:p>
            <a:pPr eaLnBrk="1" hangingPunct="1"/>
            <a:r>
              <a:rPr lang="en-US" altLang="en-US" sz="2000" i="1" dirty="0"/>
              <a:t>FY 2022 Governor’s Budget for GPA</a:t>
            </a:r>
          </a:p>
        </p:txBody>
      </p:sp>
      <p:graphicFrame>
        <p:nvGraphicFramePr>
          <p:cNvPr id="5" name="Content Placeholder 4"/>
          <p:cNvGraphicFramePr>
            <a:graphicFrameLocks noGrp="1"/>
          </p:cNvGraphicFramePr>
          <p:nvPr>
            <p:ph idx="1"/>
          </p:nvPr>
        </p:nvGraphicFramePr>
        <p:xfrm>
          <a:off x="457200" y="1295400"/>
          <a:ext cx="8153400" cy="4724400"/>
        </p:xfrm>
        <a:graphic>
          <a:graphicData uri="http://schemas.openxmlformats.org/drawingml/2006/table">
            <a:tbl>
              <a:tblPr firstRow="1" bandRow="1">
                <a:tableStyleId>{5C22544A-7EE6-4342-B048-85BDC9FD1C3A}</a:tableStyleId>
              </a:tblPr>
              <a:tblGrid>
                <a:gridCol w="4982633">
                  <a:extLst>
                    <a:ext uri="{9D8B030D-6E8A-4147-A177-3AD203B41FA5}">
                      <a16:colId xmlns:a16="http://schemas.microsoft.com/office/drawing/2014/main" val="20000"/>
                    </a:ext>
                  </a:extLst>
                </a:gridCol>
                <a:gridCol w="2944283">
                  <a:extLst>
                    <a:ext uri="{9D8B030D-6E8A-4147-A177-3AD203B41FA5}">
                      <a16:colId xmlns:a16="http://schemas.microsoft.com/office/drawing/2014/main" val="20001"/>
                    </a:ext>
                  </a:extLst>
                </a:gridCol>
                <a:gridCol w="226484">
                  <a:extLst>
                    <a:ext uri="{9D8B030D-6E8A-4147-A177-3AD203B41FA5}">
                      <a16:colId xmlns:a16="http://schemas.microsoft.com/office/drawing/2014/main" val="20002"/>
                    </a:ext>
                  </a:extLst>
                </a:gridCol>
              </a:tblGrid>
              <a:tr h="370840">
                <a:tc>
                  <a:txBody>
                    <a:bodyPr/>
                    <a:lstStyle/>
                    <a:p>
                      <a:r>
                        <a:rPr lang="en-US" dirty="0"/>
                        <a:t>Preliminary ED 279 Estimate Only</a:t>
                      </a:r>
                    </a:p>
                  </a:txBody>
                  <a:tcPr/>
                </a:tc>
                <a:tc>
                  <a:txBody>
                    <a:bodyPr/>
                    <a:lstStyle/>
                    <a:p>
                      <a:pPr algn="ctr"/>
                      <a:r>
                        <a:rPr lang="en-US" sz="1600" dirty="0"/>
                        <a:t>Preliminary ED 279100% EPS </a:t>
                      </a:r>
                    </a:p>
                  </a:txBody>
                  <a:tcPr/>
                </a:tc>
                <a:tc>
                  <a:txBody>
                    <a:bodyPr/>
                    <a:lstStyle/>
                    <a:p>
                      <a:pPr algn="ctr"/>
                      <a:endParaRPr lang="en-US" dirty="0"/>
                    </a:p>
                  </a:txBody>
                  <a:tcPr/>
                </a:tc>
                <a:extLst>
                  <a:ext uri="{0D108BD9-81ED-4DB2-BD59-A6C34878D82A}">
                    <a16:rowId xmlns:a16="http://schemas.microsoft.com/office/drawing/2014/main" val="10000"/>
                  </a:ext>
                </a:extLst>
              </a:tr>
              <a:tr h="314960">
                <a:tc>
                  <a:txBody>
                    <a:bodyPr/>
                    <a:lstStyle/>
                    <a:p>
                      <a:r>
                        <a:rPr lang="en-US" sz="1400" dirty="0"/>
                        <a:t>Total Operating per 20-A</a:t>
                      </a:r>
                      <a:r>
                        <a:rPr lang="en-US" sz="1400" baseline="0" dirty="0"/>
                        <a:t> MRSA §15683</a:t>
                      </a:r>
                      <a:endParaRPr lang="en-US" sz="1400" dirty="0"/>
                    </a:p>
                  </a:txBody>
                  <a:tcPr/>
                </a:tc>
                <a:tc>
                  <a:txBody>
                    <a:bodyPr/>
                    <a:lstStyle/>
                    <a:p>
                      <a:pPr algn="r"/>
                      <a:r>
                        <a:rPr lang="en-US" sz="1400" dirty="0"/>
                        <a:t>$1,506,633,588</a:t>
                      </a:r>
                    </a:p>
                  </a:txBody>
                  <a:tcPr anchor="ctr"/>
                </a:tc>
                <a:tc>
                  <a:txBody>
                    <a:bodyPr/>
                    <a:lstStyle/>
                    <a:p>
                      <a:pPr algn="r"/>
                      <a:endParaRPr lang="en-US" sz="1400" dirty="0"/>
                    </a:p>
                  </a:txBody>
                  <a:tcPr anchor="ctr"/>
                </a:tc>
                <a:extLst>
                  <a:ext uri="{0D108BD9-81ED-4DB2-BD59-A6C34878D82A}">
                    <a16:rowId xmlns:a16="http://schemas.microsoft.com/office/drawing/2014/main" val="10001"/>
                  </a:ext>
                </a:extLst>
              </a:tr>
              <a:tr h="370840">
                <a:tc>
                  <a:txBody>
                    <a:bodyPr/>
                    <a:lstStyle/>
                    <a:p>
                      <a:r>
                        <a:rPr lang="en-US" sz="1400" dirty="0"/>
                        <a:t>Total Other Subsidizable per 20-A</a:t>
                      </a:r>
                      <a:r>
                        <a:rPr lang="en-US" sz="1400" baseline="0" dirty="0"/>
                        <a:t> MRSA §15681-A</a:t>
                      </a:r>
                      <a:endParaRPr lang="en-US" sz="1400" dirty="0"/>
                    </a:p>
                  </a:txBody>
                  <a:tcPr/>
                </a:tc>
                <a:tc>
                  <a:txBody>
                    <a:bodyPr/>
                    <a:lstStyle/>
                    <a:p>
                      <a:pPr algn="r"/>
                      <a:r>
                        <a:rPr lang="en-US" sz="1400" u="sng" dirty="0"/>
                        <a:t>$575,975,183</a:t>
                      </a:r>
                    </a:p>
                  </a:txBody>
                  <a:tcPr anchor="ctr"/>
                </a:tc>
                <a:tc>
                  <a:txBody>
                    <a:bodyPr/>
                    <a:lstStyle/>
                    <a:p>
                      <a:pPr algn="r"/>
                      <a:endParaRPr lang="en-US" sz="1400" u="sng" dirty="0"/>
                    </a:p>
                  </a:txBody>
                  <a:tcPr anchor="ctr"/>
                </a:tc>
                <a:extLst>
                  <a:ext uri="{0D108BD9-81ED-4DB2-BD59-A6C34878D82A}">
                    <a16:rowId xmlns:a16="http://schemas.microsoft.com/office/drawing/2014/main" val="10002"/>
                  </a:ext>
                </a:extLst>
              </a:tr>
              <a:tr h="370840">
                <a:tc>
                  <a:txBody>
                    <a:bodyPr/>
                    <a:lstStyle/>
                    <a:p>
                      <a:r>
                        <a:rPr lang="en-US" sz="1400" dirty="0"/>
                        <a:t>	Total Operating &amp; Other Subsidizable</a:t>
                      </a:r>
                    </a:p>
                  </a:txBody>
                  <a:tcPr/>
                </a:tc>
                <a:tc>
                  <a:txBody>
                    <a:bodyPr/>
                    <a:lstStyle/>
                    <a:p>
                      <a:pPr algn="r"/>
                      <a:r>
                        <a:rPr lang="en-US" sz="1400" u="none" dirty="0"/>
                        <a:t>$2,082,608,771</a:t>
                      </a:r>
                    </a:p>
                  </a:txBody>
                  <a:tcPr anchor="ctr"/>
                </a:tc>
                <a:tc>
                  <a:txBody>
                    <a:bodyPr/>
                    <a:lstStyle/>
                    <a:p>
                      <a:pPr algn="r"/>
                      <a:endParaRPr lang="en-US" sz="1400" u="none" dirty="0"/>
                    </a:p>
                  </a:txBody>
                  <a:tcPr anchor="ctr"/>
                </a:tc>
                <a:extLst>
                  <a:ext uri="{0D108BD9-81ED-4DB2-BD59-A6C34878D82A}">
                    <a16:rowId xmlns:a16="http://schemas.microsoft.com/office/drawing/2014/main" val="10003"/>
                  </a:ext>
                </a:extLst>
              </a:tr>
              <a:tr h="370840">
                <a:tc>
                  <a:txBody>
                    <a:bodyPr/>
                    <a:lstStyle/>
                    <a:p>
                      <a:r>
                        <a:rPr lang="en-US" sz="1400" dirty="0"/>
                        <a:t>Total Debt Service Allocation</a:t>
                      </a:r>
                    </a:p>
                  </a:txBody>
                  <a:tcPr/>
                </a:tc>
                <a:tc>
                  <a:txBody>
                    <a:bodyPr/>
                    <a:lstStyle/>
                    <a:p>
                      <a:pPr algn="r"/>
                      <a:r>
                        <a:rPr lang="en-US" sz="1400" dirty="0"/>
                        <a:t>$103,528,810</a:t>
                      </a:r>
                    </a:p>
                  </a:txBody>
                  <a:tcPr anchor="ctr"/>
                </a:tc>
                <a:tc>
                  <a:txBody>
                    <a:bodyPr/>
                    <a:lstStyle/>
                    <a:p>
                      <a:pPr algn="r"/>
                      <a:endParaRPr lang="en-US" sz="1400" dirty="0"/>
                    </a:p>
                  </a:txBody>
                  <a:tcPr anchor="ctr"/>
                </a:tc>
                <a:extLst>
                  <a:ext uri="{0D108BD9-81ED-4DB2-BD59-A6C34878D82A}">
                    <a16:rowId xmlns:a16="http://schemas.microsoft.com/office/drawing/2014/main" val="10004"/>
                  </a:ext>
                </a:extLst>
              </a:tr>
              <a:tr h="370840">
                <a:tc>
                  <a:txBody>
                    <a:bodyPr/>
                    <a:lstStyle/>
                    <a:p>
                      <a:r>
                        <a:rPr lang="en-US" sz="1400" u="none" dirty="0"/>
                        <a:t>Total Normalized Cost of Teacher Retirement</a:t>
                      </a:r>
                    </a:p>
                  </a:txBody>
                  <a:tcPr/>
                </a:tc>
                <a:tc>
                  <a:txBody>
                    <a:bodyPr/>
                    <a:lstStyle/>
                    <a:p>
                      <a:pPr algn="r"/>
                      <a:r>
                        <a:rPr lang="en-US" sz="1400" u="none" dirty="0"/>
                        <a:t>$48,878,211</a:t>
                      </a:r>
                    </a:p>
                  </a:txBody>
                  <a:tcPr anchor="ctr"/>
                </a:tc>
                <a:tc>
                  <a:txBody>
                    <a:bodyPr/>
                    <a:lstStyle/>
                    <a:p>
                      <a:pPr algn="r"/>
                      <a:endParaRPr lang="en-US" sz="1400" u="none" dirty="0"/>
                    </a:p>
                  </a:txBody>
                  <a:tcPr anchor="ctr"/>
                </a:tc>
                <a:extLst>
                  <a:ext uri="{0D108BD9-81ED-4DB2-BD59-A6C34878D82A}">
                    <a16:rowId xmlns:a16="http://schemas.microsoft.com/office/drawing/2014/main" val="10005"/>
                  </a:ext>
                </a:extLst>
              </a:tr>
              <a:tr h="345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Total Adjustments to Subsidy (excludes</a:t>
                      </a:r>
                      <a:r>
                        <a:rPr lang="en-US" sz="1400" baseline="0" dirty="0"/>
                        <a:t> Min. Adjs.)</a:t>
                      </a:r>
                      <a:endParaRPr lang="en-US" sz="1400" dirty="0"/>
                    </a:p>
                  </a:txBody>
                  <a:tcPr/>
                </a:tc>
                <a:tc>
                  <a:txBody>
                    <a:bodyPr/>
                    <a:lstStyle/>
                    <a:p>
                      <a:pPr algn="r"/>
                      <a:r>
                        <a:rPr lang="en-US" sz="1400" dirty="0"/>
                        <a:t>$9,550,629</a:t>
                      </a: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400" dirty="0"/>
                    </a:p>
                  </a:txBody>
                  <a:tcPr anchor="ct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Total</a:t>
                      </a:r>
                      <a:r>
                        <a:rPr lang="en-US" sz="1400" baseline="0" dirty="0"/>
                        <a:t> </a:t>
                      </a:r>
                      <a:r>
                        <a:rPr lang="en-US" sz="1400" dirty="0"/>
                        <a:t>Enhancing Student Performance &amp; Opportunity</a:t>
                      </a:r>
                    </a:p>
                  </a:txBody>
                  <a:tcPr/>
                </a:tc>
                <a:tc>
                  <a:txBody>
                    <a:bodyPr/>
                    <a:lstStyle/>
                    <a:p>
                      <a:pPr algn="r"/>
                      <a:r>
                        <a:rPr lang="en-US" sz="1400" dirty="0"/>
                        <a:t>$60,993,648</a:t>
                      </a:r>
                    </a:p>
                  </a:txBody>
                  <a:tcPr anchor="ctr"/>
                </a:tc>
                <a:tc>
                  <a:txBody>
                    <a:bodyPr/>
                    <a:lstStyle/>
                    <a:p>
                      <a:pPr algn="r"/>
                      <a:endParaRPr lang="en-US" sz="1400" dirty="0"/>
                    </a:p>
                  </a:txBody>
                  <a:tcPr anchor="ct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Total Targeted Education Funds</a:t>
                      </a:r>
                    </a:p>
                  </a:txBody>
                  <a:tcPr/>
                </a:tc>
                <a:tc>
                  <a:txBody>
                    <a:bodyPr/>
                    <a:lstStyle/>
                    <a:p>
                      <a:pPr marL="0" algn="r" defTabSz="914400" rtl="0" eaLnBrk="1" latinLnBrk="0" hangingPunct="1"/>
                      <a:r>
                        <a:rPr lang="en-US" sz="1400" u="sng" kern="1200" dirty="0">
                          <a:solidFill>
                            <a:schemeClr val="dk1"/>
                          </a:solidFill>
                          <a:latin typeface="+mn-lt"/>
                          <a:ea typeface="+mn-ea"/>
                          <a:cs typeface="+mn-cs"/>
                        </a:rPr>
                        <a:t>$79,983,493</a:t>
                      </a:r>
                    </a:p>
                  </a:txBody>
                  <a:tcPr anchor="ctr"/>
                </a:tc>
                <a:tc>
                  <a:txBody>
                    <a:bodyPr/>
                    <a:lstStyle/>
                    <a:p>
                      <a:pPr marL="0" algn="r" defTabSz="914400" rtl="0" eaLnBrk="1" latinLnBrk="0" hangingPunct="1"/>
                      <a:endParaRPr lang="en-US" sz="1400" u="sng" kern="1200" dirty="0">
                        <a:solidFill>
                          <a:schemeClr val="dk1"/>
                        </a:solidFill>
                        <a:latin typeface="+mn-lt"/>
                        <a:ea typeface="+mn-ea"/>
                        <a:cs typeface="+mn-cs"/>
                      </a:endParaRPr>
                    </a:p>
                  </a:txBody>
                  <a:tcPr anchor="ctr"/>
                </a:tc>
                <a:extLst>
                  <a:ext uri="{0D108BD9-81ED-4DB2-BD59-A6C34878D82A}">
                    <a16:rowId xmlns:a16="http://schemas.microsoft.com/office/drawing/2014/main" val="10008"/>
                  </a:ext>
                </a:extLst>
              </a:tr>
              <a:tr h="370840">
                <a:tc>
                  <a:txBody>
                    <a:bodyPr/>
                    <a:lstStyle/>
                    <a:p>
                      <a:r>
                        <a:rPr lang="en-US" sz="1400" dirty="0"/>
                        <a:t>Total Cost of Funding Public</a:t>
                      </a:r>
                      <a:r>
                        <a:rPr lang="en-US" sz="1400" baseline="0" dirty="0"/>
                        <a:t> Education from Kindergarten to Grade 12 for 2020-21</a:t>
                      </a:r>
                      <a:endParaRPr lang="en-US" sz="1400" dirty="0"/>
                    </a:p>
                  </a:txBody>
                  <a:tcPr/>
                </a:tc>
                <a:tc>
                  <a:txBody>
                    <a:bodyPr/>
                    <a:lstStyle/>
                    <a:p>
                      <a:pPr algn="r"/>
                      <a:r>
                        <a:rPr lang="en-US" sz="1400" dirty="0"/>
                        <a:t>$2,385,685,974</a:t>
                      </a:r>
                    </a:p>
                  </a:txBody>
                  <a:tcPr anchor="ctr"/>
                </a:tc>
                <a:tc>
                  <a:txBody>
                    <a:bodyPr/>
                    <a:lstStyle/>
                    <a:p>
                      <a:pPr algn="r"/>
                      <a:endParaRPr lang="en-US" sz="1400" dirty="0"/>
                    </a:p>
                  </a:txBody>
                  <a:tcPr anchor="ctr"/>
                </a:tc>
                <a:extLst>
                  <a:ext uri="{0D108BD9-81ED-4DB2-BD59-A6C34878D82A}">
                    <a16:rowId xmlns:a16="http://schemas.microsoft.com/office/drawing/2014/main" val="10009"/>
                  </a:ext>
                </a:extLst>
              </a:tr>
              <a:tr h="370840">
                <a:tc>
                  <a:txBody>
                    <a:bodyPr/>
                    <a:lstStyle/>
                    <a:p>
                      <a:r>
                        <a:rPr lang="en-US" sz="1400" dirty="0"/>
                        <a:t>	Total Estimated State</a:t>
                      </a:r>
                      <a:r>
                        <a:rPr lang="en-US" sz="1400" baseline="0" dirty="0"/>
                        <a:t> Contribution</a:t>
                      </a:r>
                    </a:p>
                  </a:txBody>
                  <a:tcPr>
                    <a:solidFill>
                      <a:srgbClr val="FF99FF"/>
                    </a:solidFill>
                  </a:tcPr>
                </a:tc>
                <a:tc>
                  <a:txBody>
                    <a:bodyPr/>
                    <a:lstStyle/>
                    <a:p>
                      <a:pPr algn="r"/>
                      <a:r>
                        <a:rPr lang="en-US" sz="1400" dirty="0"/>
                        <a:t>$1,236,415,357</a:t>
                      </a:r>
                    </a:p>
                  </a:txBody>
                  <a:tcPr anchor="ctr">
                    <a:solidFill>
                      <a:srgbClr val="FF99FF"/>
                    </a:solidFill>
                  </a:tcPr>
                </a:tc>
                <a:tc>
                  <a:txBody>
                    <a:bodyPr/>
                    <a:lstStyle/>
                    <a:p>
                      <a:pPr algn="r"/>
                      <a:endParaRPr lang="en-US" sz="1400" dirty="0"/>
                    </a:p>
                  </a:txBody>
                  <a:tcPr anchor="ctr"/>
                </a:tc>
                <a:extLst>
                  <a:ext uri="{0D108BD9-81ED-4DB2-BD59-A6C34878D82A}">
                    <a16:rowId xmlns:a16="http://schemas.microsoft.com/office/drawing/2014/main" val="10010"/>
                  </a:ext>
                </a:extLst>
              </a:tr>
              <a:tr h="370840">
                <a:tc>
                  <a:txBody>
                    <a:bodyPr/>
                    <a:lstStyle/>
                    <a:p>
                      <a:r>
                        <a:rPr lang="en-US" sz="1400" dirty="0"/>
                        <a:t>	Total Estimated Local Contribution 7.90 </a:t>
                      </a:r>
                      <a:r>
                        <a:rPr lang="en-US" sz="1400" baseline="0" dirty="0"/>
                        <a:t>mills</a:t>
                      </a:r>
                      <a:endParaRPr lang="en-US" sz="1400" dirty="0"/>
                    </a:p>
                  </a:txBody>
                  <a:tcPr/>
                </a:tc>
                <a:tc>
                  <a:txBody>
                    <a:bodyPr/>
                    <a:lstStyle/>
                    <a:p>
                      <a:pPr algn="r"/>
                      <a:r>
                        <a:rPr lang="en-US" sz="1400" dirty="0"/>
                        <a:t>$1,149,270,617</a:t>
                      </a:r>
                    </a:p>
                  </a:txBody>
                  <a:tcPr/>
                </a:tc>
                <a:tc>
                  <a:txBody>
                    <a:bodyPr/>
                    <a:lstStyle/>
                    <a:p>
                      <a:pPr algn="r"/>
                      <a:endParaRPr lang="en-US" sz="1400" dirty="0"/>
                    </a:p>
                  </a:txBody>
                  <a:tcPr/>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1"/>
          </p:nvPr>
        </p:nvSpPr>
        <p:spPr/>
        <p:txBody>
          <a:bodyPr/>
          <a:lstStyle/>
          <a:p>
            <a:pPr>
              <a:defRPr/>
            </a:pPr>
            <a:fld id="{B3E14D55-E371-40C3-8A17-E66C92B673C6}" type="slidenum">
              <a:rPr lang="en-US" altLang="en-US" smtClean="0"/>
              <a:pPr>
                <a:defRPr/>
              </a:pPr>
              <a:t>2</a:t>
            </a:fld>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3400" y="533400"/>
            <a:ext cx="8153400" cy="685800"/>
          </a:xfrm>
        </p:spPr>
        <p:txBody>
          <a:bodyPr anchor="ctr"/>
          <a:lstStyle/>
          <a:p>
            <a:pPr eaLnBrk="1" hangingPunct="1"/>
            <a:r>
              <a:rPr lang="en-US" altLang="en-US" sz="2000" i="1" dirty="0"/>
              <a:t>Comparison FY 2021-22 to FY 2020-2021</a:t>
            </a:r>
          </a:p>
        </p:txBody>
      </p:sp>
      <p:graphicFrame>
        <p:nvGraphicFramePr>
          <p:cNvPr id="5" name="Content Placeholder 4"/>
          <p:cNvGraphicFramePr>
            <a:graphicFrameLocks noGrp="1"/>
          </p:cNvGraphicFramePr>
          <p:nvPr>
            <p:ph idx="1"/>
          </p:nvPr>
        </p:nvGraphicFramePr>
        <p:xfrm>
          <a:off x="1" y="1219200"/>
          <a:ext cx="9144000" cy="4924448"/>
        </p:xfrm>
        <a:graphic>
          <a:graphicData uri="http://schemas.openxmlformats.org/drawingml/2006/table">
            <a:tbl>
              <a:tblPr firstRow="1" bandRow="1">
                <a:tableStyleId>{5C22544A-7EE6-4342-B048-85BDC9FD1C3A}</a:tableStyleId>
              </a:tblPr>
              <a:tblGrid>
                <a:gridCol w="4611757">
                  <a:extLst>
                    <a:ext uri="{9D8B030D-6E8A-4147-A177-3AD203B41FA5}">
                      <a16:colId xmlns:a16="http://schemas.microsoft.com/office/drawing/2014/main" val="20000"/>
                    </a:ext>
                  </a:extLst>
                </a:gridCol>
                <a:gridCol w="2007372">
                  <a:extLst>
                    <a:ext uri="{9D8B030D-6E8A-4147-A177-3AD203B41FA5}">
                      <a16:colId xmlns:a16="http://schemas.microsoft.com/office/drawing/2014/main" val="20001"/>
                    </a:ext>
                  </a:extLst>
                </a:gridCol>
                <a:gridCol w="355815">
                  <a:extLst>
                    <a:ext uri="{9D8B030D-6E8A-4147-A177-3AD203B41FA5}">
                      <a16:colId xmlns:a16="http://schemas.microsoft.com/office/drawing/2014/main" val="2746022095"/>
                    </a:ext>
                  </a:extLst>
                </a:gridCol>
                <a:gridCol w="1935071">
                  <a:extLst>
                    <a:ext uri="{9D8B030D-6E8A-4147-A177-3AD203B41FA5}">
                      <a16:colId xmlns:a16="http://schemas.microsoft.com/office/drawing/2014/main" val="1145701612"/>
                    </a:ext>
                  </a:extLst>
                </a:gridCol>
                <a:gridCol w="233985">
                  <a:extLst>
                    <a:ext uri="{9D8B030D-6E8A-4147-A177-3AD203B41FA5}">
                      <a16:colId xmlns:a16="http://schemas.microsoft.com/office/drawing/2014/main" val="20002"/>
                    </a:ext>
                  </a:extLst>
                </a:gridCol>
              </a:tblGrid>
              <a:tr h="351099">
                <a:tc>
                  <a:txBody>
                    <a:bodyPr/>
                    <a:lstStyle/>
                    <a:p>
                      <a:r>
                        <a:rPr lang="en-US" dirty="0"/>
                        <a:t>ED</a:t>
                      </a:r>
                      <a:r>
                        <a:rPr lang="en-US" baseline="0" dirty="0"/>
                        <a:t> 279 Category</a:t>
                      </a:r>
                      <a:endParaRPr lang="en-US" dirty="0"/>
                    </a:p>
                  </a:txBody>
                  <a:tcPr/>
                </a:tc>
                <a:tc>
                  <a:txBody>
                    <a:bodyPr/>
                    <a:lstStyle/>
                    <a:p>
                      <a:pPr algn="l"/>
                      <a:r>
                        <a:rPr lang="en-US" sz="1600" dirty="0"/>
                        <a:t>Preliminary FY 22</a:t>
                      </a:r>
                    </a:p>
                  </a:txBody>
                  <a:tcPr/>
                </a:tc>
                <a:tc gridSpan="2">
                  <a:txBody>
                    <a:bodyPr/>
                    <a:lstStyle/>
                    <a:p>
                      <a:pPr algn="l"/>
                      <a:r>
                        <a:rPr lang="en-US" sz="1600" dirty="0"/>
                        <a:t>Enacted FY 21</a:t>
                      </a:r>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0"/>
                  </a:ext>
                </a:extLst>
              </a:tr>
              <a:tr h="292583">
                <a:tc>
                  <a:txBody>
                    <a:bodyPr/>
                    <a:lstStyle/>
                    <a:p>
                      <a:r>
                        <a:rPr lang="en-US" sz="1400" dirty="0"/>
                        <a:t>Total Operating per 20-A</a:t>
                      </a:r>
                      <a:r>
                        <a:rPr lang="en-US" sz="1400" baseline="0" dirty="0"/>
                        <a:t> MRSA §15683</a:t>
                      </a:r>
                      <a:endParaRPr lang="en-US" sz="1400" dirty="0"/>
                    </a:p>
                  </a:txBody>
                  <a:tcPr/>
                </a:tc>
                <a:tc>
                  <a:txBody>
                    <a:bodyPr/>
                    <a:lstStyle/>
                    <a:p>
                      <a:pPr algn="l"/>
                      <a:r>
                        <a:rPr lang="en-US" sz="1400" dirty="0"/>
                        <a:t>$1,506,633,588</a:t>
                      </a:r>
                    </a:p>
                  </a:txBody>
                  <a:tcPr anchor="ctr"/>
                </a:tc>
                <a:tc gridSpan="2">
                  <a:txBody>
                    <a:bodyPr/>
                    <a:lstStyle/>
                    <a:p>
                      <a:pPr algn="l"/>
                      <a:r>
                        <a:rPr lang="en-US" sz="1400" dirty="0"/>
                        <a:t>$1,507,865,971</a:t>
                      </a:r>
                    </a:p>
                  </a:txBody>
                  <a:tcPr anchor="ctr"/>
                </a:tc>
                <a:tc hMerge="1">
                  <a:txBody>
                    <a:bodyPr/>
                    <a:lstStyle/>
                    <a:p>
                      <a:endParaRPr lang="en-US"/>
                    </a:p>
                  </a:txBody>
                  <a:tcPr/>
                </a:tc>
                <a:tc>
                  <a:txBody>
                    <a:bodyPr/>
                    <a:lstStyle/>
                    <a:p>
                      <a:pPr algn="r"/>
                      <a:endParaRPr lang="en-US" sz="1400" dirty="0"/>
                    </a:p>
                  </a:txBody>
                  <a:tcPr anchor="ctr"/>
                </a:tc>
                <a:extLst>
                  <a:ext uri="{0D108BD9-81ED-4DB2-BD59-A6C34878D82A}">
                    <a16:rowId xmlns:a16="http://schemas.microsoft.com/office/drawing/2014/main" val="10001"/>
                  </a:ext>
                </a:extLst>
              </a:tr>
              <a:tr h="482459">
                <a:tc>
                  <a:txBody>
                    <a:bodyPr/>
                    <a:lstStyle/>
                    <a:p>
                      <a:r>
                        <a:rPr lang="en-US" sz="1400" dirty="0"/>
                        <a:t>Total Other Subsidizable per 20-A</a:t>
                      </a:r>
                      <a:r>
                        <a:rPr lang="en-US" sz="1400" baseline="0" dirty="0"/>
                        <a:t> MRSA §15681-A</a:t>
                      </a:r>
                      <a:endParaRPr lang="en-US" sz="1400" dirty="0"/>
                    </a:p>
                  </a:txBody>
                  <a:tcPr/>
                </a:tc>
                <a:tc gridSpan="2">
                  <a:txBody>
                    <a:bodyPr/>
                    <a:lstStyle/>
                    <a:p>
                      <a:pPr algn="l"/>
                      <a:r>
                        <a:rPr lang="en-US" sz="1400" u="none" baseline="0" dirty="0"/>
                        <a:t>   </a:t>
                      </a:r>
                      <a:r>
                        <a:rPr lang="en-US" sz="1400" u="sng" dirty="0"/>
                        <a:t>$575,975,183</a:t>
                      </a:r>
                    </a:p>
                  </a:txBody>
                  <a:tcPr anchor="ctr"/>
                </a:tc>
                <a:tc hMerge="1">
                  <a:txBody>
                    <a:bodyPr/>
                    <a:lstStyle/>
                    <a:p>
                      <a:endParaRPr lang="en-US"/>
                    </a:p>
                  </a:txBody>
                  <a:tcPr/>
                </a:tc>
                <a:tc>
                  <a:txBody>
                    <a:bodyPr/>
                    <a:lstStyle/>
                    <a:p>
                      <a:pPr algn="l"/>
                      <a:r>
                        <a:rPr lang="en-US" sz="1400" u="sng" dirty="0"/>
                        <a:t>$554,973,541</a:t>
                      </a:r>
                    </a:p>
                  </a:txBody>
                  <a:tcPr anchor="ctr"/>
                </a:tc>
                <a:tc>
                  <a:txBody>
                    <a:bodyPr/>
                    <a:lstStyle/>
                    <a:p>
                      <a:pPr algn="r"/>
                      <a:endParaRPr lang="en-US" sz="1400" u="sng" dirty="0"/>
                    </a:p>
                  </a:txBody>
                  <a:tcPr anchor="ctr"/>
                </a:tc>
                <a:extLst>
                  <a:ext uri="{0D108BD9-81ED-4DB2-BD59-A6C34878D82A}">
                    <a16:rowId xmlns:a16="http://schemas.microsoft.com/office/drawing/2014/main" val="10002"/>
                  </a:ext>
                </a:extLst>
              </a:tr>
              <a:tr h="318460">
                <a:tc>
                  <a:txBody>
                    <a:bodyPr/>
                    <a:lstStyle/>
                    <a:p>
                      <a:r>
                        <a:rPr lang="en-US" sz="1400" dirty="0"/>
                        <a:t>	Total Operating &amp; Other Subsidizable</a:t>
                      </a:r>
                    </a:p>
                  </a:txBody>
                  <a:tcPr/>
                </a:tc>
                <a:tc>
                  <a:txBody>
                    <a:bodyPr/>
                    <a:lstStyle/>
                    <a:p>
                      <a:pPr algn="l"/>
                      <a:r>
                        <a:rPr lang="en-US" sz="1400" u="none" dirty="0"/>
                        <a:t>$2,082,608,771</a:t>
                      </a:r>
                    </a:p>
                  </a:txBody>
                  <a:tcPr anchor="ctr"/>
                </a:tc>
                <a:tc gridSpan="2">
                  <a:txBody>
                    <a:bodyPr/>
                    <a:lstStyle/>
                    <a:p>
                      <a:pPr algn="l"/>
                      <a:r>
                        <a:rPr lang="en-US" sz="1400" u="none" dirty="0"/>
                        <a:t>$2,062,839,512</a:t>
                      </a:r>
                    </a:p>
                  </a:txBody>
                  <a:tcPr anchor="ctr"/>
                </a:tc>
                <a:tc hMerge="1">
                  <a:txBody>
                    <a:bodyPr/>
                    <a:lstStyle/>
                    <a:p>
                      <a:endParaRPr lang="en-US"/>
                    </a:p>
                  </a:txBody>
                  <a:tcPr/>
                </a:tc>
                <a:tc>
                  <a:txBody>
                    <a:bodyPr/>
                    <a:lstStyle/>
                    <a:p>
                      <a:pPr algn="r"/>
                      <a:endParaRPr lang="en-US" sz="1400" u="none" dirty="0"/>
                    </a:p>
                  </a:txBody>
                  <a:tcPr anchor="ctr"/>
                </a:tc>
                <a:extLst>
                  <a:ext uri="{0D108BD9-81ED-4DB2-BD59-A6C34878D82A}">
                    <a16:rowId xmlns:a16="http://schemas.microsoft.com/office/drawing/2014/main" val="10003"/>
                  </a:ext>
                </a:extLst>
              </a:tr>
              <a:tr h="318460">
                <a:tc>
                  <a:txBody>
                    <a:bodyPr/>
                    <a:lstStyle/>
                    <a:p>
                      <a:r>
                        <a:rPr lang="en-US" sz="1400" dirty="0"/>
                        <a:t>Total Debt Service Allocation</a:t>
                      </a:r>
                    </a:p>
                  </a:txBody>
                  <a:tcPr/>
                </a:tc>
                <a:tc>
                  <a:txBody>
                    <a:bodyPr/>
                    <a:lstStyle/>
                    <a:p>
                      <a:pPr algn="l"/>
                      <a:r>
                        <a:rPr lang="en-US" sz="1400" dirty="0"/>
                        <a:t>$103,528,810</a:t>
                      </a:r>
                    </a:p>
                  </a:txBody>
                  <a:tcPr anchor="ctr"/>
                </a:tc>
                <a:tc gridSpan="2">
                  <a:txBody>
                    <a:bodyPr/>
                    <a:lstStyle/>
                    <a:p>
                      <a:pPr algn="l"/>
                      <a:r>
                        <a:rPr lang="en-US" sz="1400" dirty="0"/>
                        <a:t>$103,428,195</a:t>
                      </a:r>
                    </a:p>
                  </a:txBody>
                  <a:tcPr anchor="ctr"/>
                </a:tc>
                <a:tc hMerge="1">
                  <a:txBody>
                    <a:bodyPr/>
                    <a:lstStyle/>
                    <a:p>
                      <a:pPr algn="l"/>
                      <a:endParaRPr lang="en-US" sz="1400" dirty="0"/>
                    </a:p>
                  </a:txBody>
                  <a:tcPr anchor="ctr"/>
                </a:tc>
                <a:tc>
                  <a:txBody>
                    <a:bodyPr/>
                    <a:lstStyle/>
                    <a:p>
                      <a:pPr algn="r"/>
                      <a:endParaRPr lang="en-US" sz="1400" dirty="0"/>
                    </a:p>
                  </a:txBody>
                  <a:tcPr anchor="ctr"/>
                </a:tc>
                <a:extLst>
                  <a:ext uri="{0D108BD9-81ED-4DB2-BD59-A6C34878D82A}">
                    <a16:rowId xmlns:a16="http://schemas.microsoft.com/office/drawing/2014/main" val="10004"/>
                  </a:ext>
                </a:extLst>
              </a:tr>
              <a:tr h="318460">
                <a:tc>
                  <a:txBody>
                    <a:bodyPr/>
                    <a:lstStyle/>
                    <a:p>
                      <a:r>
                        <a:rPr lang="en-US" sz="1400" u="none" dirty="0"/>
                        <a:t>Total Normalized Cost of Teacher Retirement</a:t>
                      </a:r>
                    </a:p>
                  </a:txBody>
                  <a:tcPr/>
                </a:tc>
                <a:tc>
                  <a:txBody>
                    <a:bodyPr/>
                    <a:lstStyle/>
                    <a:p>
                      <a:pPr algn="l"/>
                      <a:r>
                        <a:rPr lang="en-US" sz="1400" u="none" dirty="0"/>
                        <a:t>$48,878,211</a:t>
                      </a:r>
                    </a:p>
                  </a:txBody>
                  <a:tcPr anchor="ctr"/>
                </a:tc>
                <a:tc gridSpan="2">
                  <a:txBody>
                    <a:bodyPr/>
                    <a:lstStyle/>
                    <a:p>
                      <a:pPr algn="l"/>
                      <a:r>
                        <a:rPr lang="en-US" sz="1400" u="none" dirty="0"/>
                        <a:t>$50,697,332</a:t>
                      </a:r>
                    </a:p>
                  </a:txBody>
                  <a:tcPr anchor="ctr"/>
                </a:tc>
                <a:tc hMerge="1">
                  <a:txBody>
                    <a:bodyPr/>
                    <a:lstStyle/>
                    <a:p>
                      <a:endParaRPr lang="en-US"/>
                    </a:p>
                  </a:txBody>
                  <a:tcPr/>
                </a:tc>
                <a:tc>
                  <a:txBody>
                    <a:bodyPr/>
                    <a:lstStyle/>
                    <a:p>
                      <a:pPr algn="r"/>
                      <a:endParaRPr lang="en-US" sz="1400" u="none" dirty="0"/>
                    </a:p>
                  </a:txBody>
                  <a:tcPr anchor="ctr"/>
                </a:tc>
                <a:extLst>
                  <a:ext uri="{0D108BD9-81ED-4DB2-BD59-A6C34878D82A}">
                    <a16:rowId xmlns:a16="http://schemas.microsoft.com/office/drawing/2014/main" val="10005"/>
                  </a:ext>
                </a:extLst>
              </a:tr>
              <a:tr h="482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Total Adjustments to Subsidy (excludes</a:t>
                      </a:r>
                      <a:r>
                        <a:rPr lang="en-US" sz="1400" baseline="0" dirty="0"/>
                        <a:t> Min. Adjs.)</a:t>
                      </a:r>
                      <a:endParaRPr lang="en-US" sz="1400" dirty="0"/>
                    </a:p>
                  </a:txBody>
                  <a:tcPr/>
                </a:tc>
                <a:tc>
                  <a:txBody>
                    <a:bodyPr/>
                    <a:lstStyle/>
                    <a:p>
                      <a:pPr algn="l"/>
                      <a:r>
                        <a:rPr lang="en-US" sz="1400" dirty="0"/>
                        <a:t>$9,693,041</a:t>
                      </a:r>
                    </a:p>
                  </a:txBody>
                  <a:tcPr anchor="ctr"/>
                </a:tc>
                <a:tc gridSpan="2">
                  <a:txBody>
                    <a:bodyPr/>
                    <a:lstStyle/>
                    <a:p>
                      <a:pPr algn="l"/>
                      <a:r>
                        <a:rPr lang="en-US" sz="1400" dirty="0"/>
                        <a:t>$11,306,920</a:t>
                      </a:r>
                    </a:p>
                  </a:txBody>
                  <a:tcPr anchor="ctr"/>
                </a:tc>
                <a:tc hMerge="1">
                  <a:txBody>
                    <a:bodyPr/>
                    <a:lstStyle/>
                    <a:p>
                      <a:endParaRPr lang="en-US"/>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400" dirty="0"/>
                    </a:p>
                  </a:txBody>
                  <a:tcPr anchor="ctr"/>
                </a:tc>
                <a:extLst>
                  <a:ext uri="{0D108BD9-81ED-4DB2-BD59-A6C34878D82A}">
                    <a16:rowId xmlns:a16="http://schemas.microsoft.com/office/drawing/2014/main" val="10006"/>
                  </a:ext>
                </a:extLst>
              </a:tr>
              <a:tr h="4973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Total</a:t>
                      </a:r>
                      <a:r>
                        <a:rPr lang="en-US" sz="1400" baseline="0" dirty="0"/>
                        <a:t> </a:t>
                      </a:r>
                      <a:r>
                        <a:rPr lang="en-US" sz="1400" dirty="0"/>
                        <a:t>Enhancing Student Performance &amp; Opportunity</a:t>
                      </a:r>
                    </a:p>
                  </a:txBody>
                  <a:tcPr/>
                </a:tc>
                <a:tc>
                  <a:txBody>
                    <a:bodyPr/>
                    <a:lstStyle/>
                    <a:p>
                      <a:pPr algn="l"/>
                      <a:r>
                        <a:rPr lang="en-US" sz="1400" dirty="0"/>
                        <a:t>$60,993,648</a:t>
                      </a:r>
                    </a:p>
                  </a:txBody>
                  <a:tcPr anchor="ctr"/>
                </a:tc>
                <a:tc gridSpan="2">
                  <a:txBody>
                    <a:bodyPr/>
                    <a:lstStyle/>
                    <a:p>
                      <a:r>
                        <a:rPr lang="en-US" sz="1400" dirty="0"/>
                        <a:t>$60,374,775</a:t>
                      </a:r>
                    </a:p>
                  </a:txBody>
                  <a:tcPr anchor="ctr"/>
                </a:tc>
                <a:tc hMerge="1">
                  <a:txBody>
                    <a:bodyPr/>
                    <a:lstStyle/>
                    <a:p>
                      <a:endParaRPr lang="en-US"/>
                    </a:p>
                  </a:txBody>
                  <a:tcPr/>
                </a:tc>
                <a:tc>
                  <a:txBody>
                    <a:bodyPr/>
                    <a:lstStyle/>
                    <a:p>
                      <a:pPr algn="r"/>
                      <a:endParaRPr lang="en-US" sz="1400" dirty="0"/>
                    </a:p>
                  </a:txBody>
                  <a:tcPr anchor="ctr"/>
                </a:tc>
                <a:extLst>
                  <a:ext uri="{0D108BD9-81ED-4DB2-BD59-A6C34878D82A}">
                    <a16:rowId xmlns:a16="http://schemas.microsoft.com/office/drawing/2014/main" val="10007"/>
                  </a:ext>
                </a:extLst>
              </a:tr>
              <a:tr h="3184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Total Targeted Education Funds</a:t>
                      </a:r>
                    </a:p>
                  </a:txBody>
                  <a:tcPr/>
                </a:tc>
                <a:tc>
                  <a:txBody>
                    <a:bodyPr/>
                    <a:lstStyle/>
                    <a:p>
                      <a:pPr marL="0" algn="l" defTabSz="914400" rtl="0" eaLnBrk="1" latinLnBrk="0" hangingPunct="1"/>
                      <a:r>
                        <a:rPr lang="en-US" sz="1400" u="sng" kern="1200" dirty="0">
                          <a:solidFill>
                            <a:schemeClr val="dk1"/>
                          </a:solidFill>
                          <a:latin typeface="+mn-lt"/>
                          <a:ea typeface="+mn-ea"/>
                          <a:cs typeface="+mn-cs"/>
                        </a:rPr>
                        <a:t>$79,983,493</a:t>
                      </a:r>
                    </a:p>
                  </a:txBody>
                  <a:tcPr anchor="ctr"/>
                </a:tc>
                <a:tc gridSpan="2">
                  <a:txBody>
                    <a:bodyPr/>
                    <a:lstStyle/>
                    <a:p>
                      <a:r>
                        <a:rPr lang="en-US" sz="1400" u="sng" dirty="0"/>
                        <a:t>$80,708,708</a:t>
                      </a:r>
                    </a:p>
                  </a:txBody>
                  <a:tcPr anchor="ctr"/>
                </a:tc>
                <a:tc hMerge="1">
                  <a:txBody>
                    <a:bodyPr/>
                    <a:lstStyle/>
                    <a:p>
                      <a:endParaRPr lang="en-US"/>
                    </a:p>
                  </a:txBody>
                  <a:tcPr/>
                </a:tc>
                <a:tc>
                  <a:txBody>
                    <a:bodyPr/>
                    <a:lstStyle/>
                    <a:p>
                      <a:pPr marL="0" algn="r" defTabSz="914400" rtl="0" eaLnBrk="1" latinLnBrk="0" hangingPunct="1"/>
                      <a:endParaRPr lang="en-US" sz="1400" u="sng" kern="1200" dirty="0">
                        <a:solidFill>
                          <a:schemeClr val="dk1"/>
                        </a:solidFill>
                        <a:latin typeface="+mn-lt"/>
                        <a:ea typeface="+mn-ea"/>
                        <a:cs typeface="+mn-cs"/>
                      </a:endParaRPr>
                    </a:p>
                  </a:txBody>
                  <a:tcPr anchor="ctr"/>
                </a:tc>
                <a:extLst>
                  <a:ext uri="{0D108BD9-81ED-4DB2-BD59-A6C34878D82A}">
                    <a16:rowId xmlns:a16="http://schemas.microsoft.com/office/drawing/2014/main" val="10008"/>
                  </a:ext>
                </a:extLst>
              </a:tr>
              <a:tr h="497391">
                <a:tc>
                  <a:txBody>
                    <a:bodyPr/>
                    <a:lstStyle/>
                    <a:p>
                      <a:r>
                        <a:rPr lang="en-US" sz="1400" dirty="0"/>
                        <a:t>Total Cost of Funding Public</a:t>
                      </a:r>
                      <a:r>
                        <a:rPr lang="en-US" sz="1400" baseline="0" dirty="0"/>
                        <a:t> Education from Kindergarten to Grade 12</a:t>
                      </a:r>
                      <a:endParaRPr lang="en-US" sz="1400" dirty="0"/>
                    </a:p>
                  </a:txBody>
                  <a:tcPr/>
                </a:tc>
                <a:tc>
                  <a:txBody>
                    <a:bodyPr/>
                    <a:lstStyle/>
                    <a:p>
                      <a:pPr algn="l"/>
                      <a:r>
                        <a:rPr lang="en-US" sz="1400" dirty="0"/>
                        <a:t>$2,385,685,974</a:t>
                      </a:r>
                    </a:p>
                  </a:txBody>
                  <a:tcPr anchor="ctr"/>
                </a:tc>
                <a:tc gridSpan="2">
                  <a:txBody>
                    <a:bodyPr/>
                    <a:lstStyle/>
                    <a:p>
                      <a:r>
                        <a:rPr lang="en-US" sz="1400" dirty="0"/>
                        <a:t>$2,369,355,442</a:t>
                      </a:r>
                    </a:p>
                  </a:txBody>
                  <a:tcPr anchor="ctr"/>
                </a:tc>
                <a:tc hMerge="1">
                  <a:txBody>
                    <a:bodyPr/>
                    <a:lstStyle/>
                    <a:p>
                      <a:endParaRPr lang="en-US"/>
                    </a:p>
                  </a:txBody>
                  <a:tcPr/>
                </a:tc>
                <a:tc>
                  <a:txBody>
                    <a:bodyPr/>
                    <a:lstStyle/>
                    <a:p>
                      <a:pPr algn="r"/>
                      <a:endParaRPr lang="en-US" sz="1400" dirty="0"/>
                    </a:p>
                  </a:txBody>
                  <a:tcPr anchor="ctr"/>
                </a:tc>
                <a:extLst>
                  <a:ext uri="{0D108BD9-81ED-4DB2-BD59-A6C34878D82A}">
                    <a16:rowId xmlns:a16="http://schemas.microsoft.com/office/drawing/2014/main" val="10009"/>
                  </a:ext>
                </a:extLst>
              </a:tr>
              <a:tr h="318460">
                <a:tc>
                  <a:txBody>
                    <a:bodyPr/>
                    <a:lstStyle/>
                    <a:p>
                      <a:pPr algn="l"/>
                      <a:r>
                        <a:rPr lang="en-US" sz="1400" dirty="0"/>
                        <a:t>	Total  State</a:t>
                      </a:r>
                      <a:r>
                        <a:rPr lang="en-US" sz="1400" baseline="0" dirty="0"/>
                        <a:t> Contribution</a:t>
                      </a:r>
                      <a:r>
                        <a:rPr lang="en-US" sz="800" baseline="0" dirty="0"/>
                        <a:t> </a:t>
                      </a:r>
                      <a:r>
                        <a:rPr lang="en-US" sz="800" i="1" baseline="0" dirty="0"/>
                        <a:t>(includes casino revenue)</a:t>
                      </a:r>
                      <a:endParaRPr lang="en-US" sz="800" i="1" dirty="0"/>
                    </a:p>
                  </a:txBody>
                  <a:tcPr>
                    <a:solidFill>
                      <a:srgbClr val="FF99FF"/>
                    </a:solidFill>
                  </a:tcPr>
                </a:tc>
                <a:tc>
                  <a:txBody>
                    <a:bodyPr/>
                    <a:lstStyle/>
                    <a:p>
                      <a:pPr algn="l"/>
                      <a:r>
                        <a:rPr lang="en-US" sz="1400" dirty="0"/>
                        <a:t>$1,236,415,357</a:t>
                      </a:r>
                    </a:p>
                  </a:txBody>
                  <a:tcPr anchor="ctr">
                    <a:solidFill>
                      <a:srgbClr val="FF99FF"/>
                    </a:solidFill>
                  </a:tcPr>
                </a:tc>
                <a:tc gridSpan="2">
                  <a:txBody>
                    <a:bodyPr/>
                    <a:lstStyle/>
                    <a:p>
                      <a:r>
                        <a:rPr lang="en-US" sz="1400" dirty="0"/>
                        <a:t>$1,226,852,247</a:t>
                      </a:r>
                    </a:p>
                  </a:txBody>
                  <a:tcPr anchor="ctr">
                    <a:solidFill>
                      <a:srgbClr val="FF99FF"/>
                    </a:solidFill>
                  </a:tcPr>
                </a:tc>
                <a:tc hMerge="1">
                  <a:txBody>
                    <a:bodyPr/>
                    <a:lstStyle/>
                    <a:p>
                      <a:endParaRPr lang="en-US"/>
                    </a:p>
                  </a:txBody>
                  <a:tcPr/>
                </a:tc>
                <a:tc>
                  <a:txBody>
                    <a:bodyPr/>
                    <a:lstStyle/>
                    <a:p>
                      <a:pPr algn="r"/>
                      <a:endParaRPr lang="en-US" sz="1400" dirty="0"/>
                    </a:p>
                  </a:txBody>
                  <a:tcPr anchor="ctr"/>
                </a:tc>
                <a:extLst>
                  <a:ext uri="{0D108BD9-81ED-4DB2-BD59-A6C34878D82A}">
                    <a16:rowId xmlns:a16="http://schemas.microsoft.com/office/drawing/2014/main" val="10010"/>
                  </a:ext>
                </a:extLst>
              </a:tr>
              <a:tr h="681119">
                <a:tc>
                  <a:txBody>
                    <a:bodyPr/>
                    <a:lstStyle/>
                    <a:p>
                      <a:pPr algn="l"/>
                      <a:r>
                        <a:rPr lang="en-US" sz="1400" dirty="0"/>
                        <a:t>	Total Local Contribution</a:t>
                      </a:r>
                    </a:p>
                    <a:p>
                      <a:pPr algn="l"/>
                      <a:r>
                        <a:rPr lang="en-US" sz="1400" dirty="0"/>
                        <a:t>                   Mill Expectation</a:t>
                      </a:r>
                    </a:p>
                  </a:txBody>
                  <a:tcPr/>
                </a:tc>
                <a:tc>
                  <a:txBody>
                    <a:bodyPr/>
                    <a:lstStyle/>
                    <a:p>
                      <a:pPr algn="l"/>
                      <a:r>
                        <a:rPr lang="en-US" sz="1400" dirty="0"/>
                        <a:t>$1,149,270,617</a:t>
                      </a:r>
                    </a:p>
                    <a:p>
                      <a:pPr algn="l"/>
                      <a:r>
                        <a:rPr lang="en-US" sz="1400" dirty="0"/>
                        <a:t>         7.90</a:t>
                      </a:r>
                    </a:p>
                  </a:txBody>
                  <a:tcPr/>
                </a:tc>
                <a:tc gridSpan="2">
                  <a:txBody>
                    <a:bodyPr/>
                    <a:lstStyle/>
                    <a:p>
                      <a:r>
                        <a:rPr lang="en-US" sz="1400" dirty="0"/>
                        <a:t>$1,142,503,195</a:t>
                      </a:r>
                    </a:p>
                    <a:p>
                      <a:r>
                        <a:rPr lang="en-US" sz="1400" dirty="0"/>
                        <a:t>          8.18</a:t>
                      </a:r>
                    </a:p>
                  </a:txBody>
                  <a:tcPr/>
                </a:tc>
                <a:tc hMerge="1">
                  <a:txBody>
                    <a:bodyPr/>
                    <a:lstStyle/>
                    <a:p>
                      <a:endParaRPr lang="en-US"/>
                    </a:p>
                  </a:txBody>
                  <a:tcPr/>
                </a:tc>
                <a:tc>
                  <a:txBody>
                    <a:bodyPr/>
                    <a:lstStyle/>
                    <a:p>
                      <a:pPr algn="r"/>
                      <a:endParaRPr lang="en-US" sz="1400" dirty="0"/>
                    </a:p>
                  </a:txBody>
                  <a:tcPr/>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1"/>
          </p:nvPr>
        </p:nvSpPr>
        <p:spPr/>
        <p:txBody>
          <a:bodyPr/>
          <a:lstStyle/>
          <a:p>
            <a:pPr>
              <a:defRPr/>
            </a:pPr>
            <a:fld id="{B3E14D55-E371-40C3-8A17-E66C92B673C6}" type="slidenum">
              <a:rPr lang="en-US" altLang="en-US" smtClean="0"/>
              <a:pPr>
                <a:defRPr/>
              </a:pPr>
              <a:t>3</a:t>
            </a:fld>
            <a:endParaRPr lang="en-US" altLang="en-US" dirty="0"/>
          </a:p>
        </p:txBody>
      </p:sp>
    </p:spTree>
    <p:extLst>
      <p:ext uri="{BB962C8B-B14F-4D97-AF65-F5344CB8AC3E}">
        <p14:creationId xmlns:p14="http://schemas.microsoft.com/office/powerpoint/2010/main" val="118524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2400" i="1" dirty="0"/>
              <a:t>FY 2022 Updates to the School Funding Formula</a:t>
            </a:r>
          </a:p>
        </p:txBody>
      </p:sp>
      <p:sp>
        <p:nvSpPr>
          <p:cNvPr id="3" name="Content Placeholder 2"/>
          <p:cNvSpPr>
            <a:spLocks noGrp="1"/>
          </p:cNvSpPr>
          <p:nvPr>
            <p:ph sz="half" idx="1"/>
          </p:nvPr>
        </p:nvSpPr>
        <p:spPr>
          <a:xfrm>
            <a:off x="457200" y="1447800"/>
            <a:ext cx="8686800" cy="4419600"/>
          </a:xfrm>
        </p:spPr>
        <p:txBody>
          <a:bodyPr/>
          <a:lstStyle/>
          <a:p>
            <a:r>
              <a:rPr lang="en-US" sz="1800" dirty="0"/>
              <a:t>Proposed one year revision to the teacher salary matrix for grades 1-5, adjusting the ratio down, from 17:1 to 16:1.  As the majority of the pupil decline from October 1, 2019 to October 1,2020 is in these grades, this adjustment takes into account the need to preserve staff in the face of the temporary declining enrollment, as a result of COVID-19.  This adjustment also helps to boost the per pupil rate to offset the decline in pupils.</a:t>
            </a:r>
          </a:p>
          <a:p>
            <a:endParaRPr lang="en-US" sz="1800" dirty="0"/>
          </a:p>
          <a:p>
            <a:r>
              <a:rPr lang="en-US" sz="1800" dirty="0"/>
              <a:t>Year two of three year plan to transition CTE Funding to the EPS model. </a:t>
            </a:r>
          </a:p>
          <a:p>
            <a:endParaRPr lang="en-US" sz="1800" dirty="0"/>
          </a:p>
          <a:p>
            <a:r>
              <a:rPr lang="en-US" sz="1800" dirty="0"/>
              <a:t>Continued progress toward minimum teacher salary of $40,000 by including funds for SAUs with staff qualifying per 20-A §13407.</a:t>
            </a:r>
          </a:p>
          <a:p>
            <a:endParaRPr lang="en-US" sz="1800" dirty="0"/>
          </a:p>
          <a:p>
            <a:r>
              <a:rPr lang="en-US" sz="1800" dirty="0"/>
              <a:t>Casino revenue available to support GPA projected to decline $9 million from FY 2021 enacted budget.</a:t>
            </a:r>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p:txBody>
      </p:sp>
      <p:sp>
        <p:nvSpPr>
          <p:cNvPr id="6" name="Slide Number Placeholder 5"/>
          <p:cNvSpPr>
            <a:spLocks noGrp="1"/>
          </p:cNvSpPr>
          <p:nvPr>
            <p:ph type="sldNum" sz="quarter" idx="11"/>
          </p:nvPr>
        </p:nvSpPr>
        <p:spPr/>
        <p:txBody>
          <a:bodyPr/>
          <a:lstStyle/>
          <a:p>
            <a:pPr>
              <a:defRPr/>
            </a:pPr>
            <a:fld id="{67AB3043-1574-4DFD-A65C-73D2DA651C27}" type="slidenum">
              <a:rPr lang="en-US" altLang="en-US" smtClean="0"/>
              <a:pPr>
                <a:defRPr/>
              </a:pPr>
              <a:t>4</a:t>
            </a:fld>
            <a:endParaRPr lang="en-US" altLang="en-US" dirty="0"/>
          </a:p>
        </p:txBody>
      </p:sp>
    </p:spTree>
    <p:extLst>
      <p:ext uri="{BB962C8B-B14F-4D97-AF65-F5344CB8AC3E}">
        <p14:creationId xmlns:p14="http://schemas.microsoft.com/office/powerpoint/2010/main" val="2230338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C3E6F-8D0A-40E4-8B35-22B396D79F63}"/>
              </a:ext>
            </a:extLst>
          </p:cNvPr>
          <p:cNvSpPr>
            <a:spLocks noGrp="1"/>
          </p:cNvSpPr>
          <p:nvPr>
            <p:ph type="title"/>
          </p:nvPr>
        </p:nvSpPr>
        <p:spPr/>
        <p:txBody>
          <a:bodyPr anchor="ctr"/>
          <a:lstStyle/>
          <a:p>
            <a:r>
              <a:rPr lang="en-US" sz="2800" dirty="0"/>
              <a:t>Statutory Impacts to FY 2022 school budgets</a:t>
            </a:r>
          </a:p>
        </p:txBody>
      </p:sp>
      <p:sp>
        <p:nvSpPr>
          <p:cNvPr id="3" name="Content Placeholder 2">
            <a:extLst>
              <a:ext uri="{FF2B5EF4-FFF2-40B4-BE49-F238E27FC236}">
                <a16:creationId xmlns:a16="http://schemas.microsoft.com/office/drawing/2014/main" id="{9AEA6D8D-BEE2-4895-8296-E7AE95799101}"/>
              </a:ext>
            </a:extLst>
          </p:cNvPr>
          <p:cNvSpPr>
            <a:spLocks noGrp="1"/>
          </p:cNvSpPr>
          <p:nvPr>
            <p:ph idx="1"/>
          </p:nvPr>
        </p:nvSpPr>
        <p:spPr>
          <a:xfrm>
            <a:off x="533400" y="1676400"/>
            <a:ext cx="8153400" cy="4343400"/>
          </a:xfrm>
        </p:spPr>
        <p:txBody>
          <a:bodyPr/>
          <a:lstStyle/>
          <a:p>
            <a:r>
              <a:rPr lang="en-US" sz="1800" dirty="0"/>
              <a:t>Statute requires a minimum teacher salary of $37,500 for school year 2022.  The state adjustment will be calculated based on October 1, 2020 data and will only adjust between $35,000 and $37,500 regardless if any teacher is reported to be earning less than $35,000.</a:t>
            </a:r>
          </a:p>
          <a:p>
            <a:endParaRPr lang="en-US" sz="1800" dirty="0"/>
          </a:p>
          <a:p>
            <a:r>
              <a:rPr lang="en-US" sz="1800" dirty="0"/>
              <a:t>No proposed changes to per pupil amount for members of Education Service Centers; allocation remains at $94 per pupil, adjusted for state and local shares.</a:t>
            </a:r>
          </a:p>
          <a:p>
            <a:pPr marL="0" indent="0">
              <a:buNone/>
            </a:pPr>
            <a:endParaRPr lang="en-US" sz="1800" dirty="0"/>
          </a:p>
          <a:p>
            <a:r>
              <a:rPr lang="en-US" sz="1800" dirty="0"/>
              <a:t>Percentage of increase for CTE schools underspending the EPS the model is raised from 15% to 30%; reduced transition adjustment for schools overspending the model from 100% to 66%.</a:t>
            </a:r>
          </a:p>
        </p:txBody>
      </p:sp>
      <p:sp>
        <p:nvSpPr>
          <p:cNvPr id="4" name="Slide Number Placeholder 3">
            <a:extLst>
              <a:ext uri="{FF2B5EF4-FFF2-40B4-BE49-F238E27FC236}">
                <a16:creationId xmlns:a16="http://schemas.microsoft.com/office/drawing/2014/main" id="{41296506-1B54-41E2-8B1F-6E9DC133344A}"/>
              </a:ext>
            </a:extLst>
          </p:cNvPr>
          <p:cNvSpPr>
            <a:spLocks noGrp="1"/>
          </p:cNvSpPr>
          <p:nvPr>
            <p:ph type="sldNum" sz="quarter" idx="11"/>
          </p:nvPr>
        </p:nvSpPr>
        <p:spPr/>
        <p:txBody>
          <a:bodyPr/>
          <a:lstStyle/>
          <a:p>
            <a:pPr>
              <a:defRPr/>
            </a:pPr>
            <a:fld id="{C496FA46-E1EE-44DB-B9AF-0FE9C5F5D317}" type="slidenum">
              <a:rPr lang="en-US" altLang="en-US" smtClean="0"/>
              <a:pPr>
                <a:defRPr/>
              </a:pPr>
              <a:t>5</a:t>
            </a:fld>
            <a:endParaRPr lang="en-US" altLang="en-US" dirty="0"/>
          </a:p>
        </p:txBody>
      </p:sp>
    </p:spTree>
    <p:extLst>
      <p:ext uri="{BB962C8B-B14F-4D97-AF65-F5344CB8AC3E}">
        <p14:creationId xmlns:p14="http://schemas.microsoft.com/office/powerpoint/2010/main" val="744606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F3EE2-8D62-47E3-9A12-B268E410F33B}"/>
              </a:ext>
            </a:extLst>
          </p:cNvPr>
          <p:cNvSpPr>
            <a:spLocks noGrp="1"/>
          </p:cNvSpPr>
          <p:nvPr>
            <p:ph type="title"/>
          </p:nvPr>
        </p:nvSpPr>
        <p:spPr/>
        <p:txBody>
          <a:bodyPr anchor="ctr"/>
          <a:lstStyle/>
          <a:p>
            <a:r>
              <a:rPr lang="en-US" sz="2800" dirty="0"/>
              <a:t>Statutory Impacts to FY 2022 school budgets, continued</a:t>
            </a:r>
          </a:p>
        </p:txBody>
      </p:sp>
      <p:sp>
        <p:nvSpPr>
          <p:cNvPr id="3" name="Content Placeholder 2">
            <a:extLst>
              <a:ext uri="{FF2B5EF4-FFF2-40B4-BE49-F238E27FC236}">
                <a16:creationId xmlns:a16="http://schemas.microsoft.com/office/drawing/2014/main" id="{62E3574A-AC25-4FB9-8AB4-736C7E131B48}"/>
              </a:ext>
            </a:extLst>
          </p:cNvPr>
          <p:cNvSpPr>
            <a:spLocks noGrp="1"/>
          </p:cNvSpPr>
          <p:nvPr>
            <p:ph idx="1"/>
          </p:nvPr>
        </p:nvSpPr>
        <p:spPr/>
        <p:txBody>
          <a:bodyPr/>
          <a:lstStyle/>
          <a:p>
            <a:r>
              <a:rPr lang="en-US" sz="2400" dirty="0"/>
              <a:t>State valuation increase of 4%</a:t>
            </a:r>
          </a:p>
          <a:p>
            <a:r>
              <a:rPr lang="en-US" sz="2400" dirty="0"/>
              <a:t>Pupil count decline -3% for subsidizable pupils</a:t>
            </a:r>
          </a:p>
          <a:p>
            <a:r>
              <a:rPr lang="en-US" sz="2400" dirty="0"/>
              <a:t>These two factors, if present in your SAU, represent more ability to pay in the distribution formula, which may result in a lower state share, depending on your SAU’s relationship to the state average.  State average increase to per pupil valuation of 7%.</a:t>
            </a:r>
          </a:p>
          <a:p>
            <a:r>
              <a:rPr lang="en-US" sz="2400" dirty="0"/>
              <a:t>Valuation and student counts used in FY 2022 subsidy distribution may be found here: </a:t>
            </a:r>
            <a:r>
              <a:rPr lang="en-US" sz="2400" dirty="0">
                <a:hlinkClick r:id="rId2"/>
              </a:rPr>
              <a:t>https://www.maine.gov/doe/funding/gpa/eps/21-22</a:t>
            </a:r>
            <a:endParaRPr lang="en-US" sz="2400" dirty="0"/>
          </a:p>
        </p:txBody>
      </p:sp>
      <p:sp>
        <p:nvSpPr>
          <p:cNvPr id="4" name="Slide Number Placeholder 3">
            <a:extLst>
              <a:ext uri="{FF2B5EF4-FFF2-40B4-BE49-F238E27FC236}">
                <a16:creationId xmlns:a16="http://schemas.microsoft.com/office/drawing/2014/main" id="{67CABD76-6438-4D75-8358-8BC48C5C05D0}"/>
              </a:ext>
            </a:extLst>
          </p:cNvPr>
          <p:cNvSpPr>
            <a:spLocks noGrp="1"/>
          </p:cNvSpPr>
          <p:nvPr>
            <p:ph type="sldNum" sz="quarter" idx="11"/>
          </p:nvPr>
        </p:nvSpPr>
        <p:spPr/>
        <p:txBody>
          <a:bodyPr/>
          <a:lstStyle/>
          <a:p>
            <a:pPr>
              <a:defRPr/>
            </a:pPr>
            <a:fld id="{C496FA46-E1EE-44DB-B9AF-0FE9C5F5D317}" type="slidenum">
              <a:rPr lang="en-US" altLang="en-US" smtClean="0"/>
              <a:pPr>
                <a:defRPr/>
              </a:pPr>
              <a:t>6</a:t>
            </a:fld>
            <a:endParaRPr lang="en-US" altLang="en-US" dirty="0"/>
          </a:p>
        </p:txBody>
      </p:sp>
    </p:spTree>
    <p:extLst>
      <p:ext uri="{BB962C8B-B14F-4D97-AF65-F5344CB8AC3E}">
        <p14:creationId xmlns:p14="http://schemas.microsoft.com/office/powerpoint/2010/main" val="2511765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7158-D57F-4141-97EF-E2AED5C06B46}"/>
              </a:ext>
            </a:extLst>
          </p:cNvPr>
          <p:cNvSpPr>
            <a:spLocks noGrp="1"/>
          </p:cNvSpPr>
          <p:nvPr>
            <p:ph type="title"/>
          </p:nvPr>
        </p:nvSpPr>
        <p:spPr>
          <a:xfrm>
            <a:off x="533400" y="533400"/>
            <a:ext cx="8153400" cy="884238"/>
          </a:xfrm>
        </p:spPr>
        <p:txBody>
          <a:bodyPr anchor="ctr"/>
          <a:lstStyle/>
          <a:p>
            <a:r>
              <a:rPr lang="en-US" sz="2800" dirty="0"/>
              <a:t>Be mindful of other factors impacting school budgets</a:t>
            </a:r>
          </a:p>
        </p:txBody>
      </p:sp>
      <p:sp>
        <p:nvSpPr>
          <p:cNvPr id="5" name="Content Placeholder 4">
            <a:extLst>
              <a:ext uri="{FF2B5EF4-FFF2-40B4-BE49-F238E27FC236}">
                <a16:creationId xmlns:a16="http://schemas.microsoft.com/office/drawing/2014/main" id="{66E8DD8E-686D-4350-8927-C18A6E45E173}"/>
              </a:ext>
            </a:extLst>
          </p:cNvPr>
          <p:cNvSpPr>
            <a:spLocks noGrp="1"/>
          </p:cNvSpPr>
          <p:nvPr>
            <p:ph idx="1"/>
          </p:nvPr>
        </p:nvSpPr>
        <p:spPr>
          <a:xfrm>
            <a:off x="533400" y="1600200"/>
            <a:ext cx="8153400" cy="4495800"/>
          </a:xfrm>
        </p:spPr>
        <p:txBody>
          <a:bodyPr/>
          <a:lstStyle/>
          <a:p>
            <a:r>
              <a:rPr lang="en-US" sz="1600" b="1" dirty="0"/>
              <a:t>Local</a:t>
            </a:r>
            <a:r>
              <a:rPr lang="en-US" sz="1600" dirty="0"/>
              <a:t> valuation changes – while state valuation lags in reflecting market trends, local valuation can reflect a recent rise in home sales or loss of commercial property.</a:t>
            </a:r>
          </a:p>
          <a:p>
            <a:r>
              <a:rPr lang="en-US" sz="1600" dirty="0"/>
              <a:t>Changes in total number of students, changes in student type (disadvantaged, ELL, PK, IEP identified).</a:t>
            </a:r>
          </a:p>
          <a:p>
            <a:r>
              <a:rPr lang="en-US" sz="1600" dirty="0"/>
              <a:t>Declining interest on state approved construction debt results in less subsidy due to a smaller approved payment.  Conversely, if you have a new construction project that hasn’t bonded yet, remember to include principal and interest in your budget.</a:t>
            </a:r>
          </a:p>
          <a:p>
            <a:r>
              <a:rPr lang="en-US" sz="1600" dirty="0"/>
              <a:t>Changes in base year spending on other subsidizable costs (Special Education, GT, Transportation, CTE) and changes in out of district placements.</a:t>
            </a:r>
          </a:p>
          <a:p>
            <a:r>
              <a:rPr lang="en-US" sz="1600" dirty="0"/>
              <a:t>Changes in staff positions that are part of the salary matrix – replacing experienced/advanced degree staff with staff at a lower step/lower degree will allocate fewer funds towards the per pupil rate.</a:t>
            </a:r>
          </a:p>
          <a:p>
            <a:r>
              <a:rPr lang="en-US" sz="1600" dirty="0"/>
              <a:t>Data Quality – it’s important that your data submissions are timely, accurate, and complete.  The preliminary ED 279 should not be used as a method to correct your data as, unless another SAU identifies an error that frees up funds, we have limited ability to make data corrections once the ED 279s are produced.</a:t>
            </a:r>
          </a:p>
          <a:p>
            <a:endParaRPr lang="en-US" dirty="0"/>
          </a:p>
        </p:txBody>
      </p:sp>
      <p:sp>
        <p:nvSpPr>
          <p:cNvPr id="3" name="Slide Number Placeholder 2">
            <a:extLst>
              <a:ext uri="{FF2B5EF4-FFF2-40B4-BE49-F238E27FC236}">
                <a16:creationId xmlns:a16="http://schemas.microsoft.com/office/drawing/2014/main" id="{305B489A-A6A8-440A-A46D-A6E45D949EF3}"/>
              </a:ext>
            </a:extLst>
          </p:cNvPr>
          <p:cNvSpPr>
            <a:spLocks noGrp="1"/>
          </p:cNvSpPr>
          <p:nvPr>
            <p:ph type="sldNum" sz="quarter" idx="11"/>
          </p:nvPr>
        </p:nvSpPr>
        <p:spPr/>
        <p:txBody>
          <a:bodyPr/>
          <a:lstStyle/>
          <a:p>
            <a:pPr>
              <a:defRPr/>
            </a:pPr>
            <a:fld id="{C496FA46-E1EE-44DB-B9AF-0FE9C5F5D317}" type="slidenum">
              <a:rPr lang="en-US" altLang="en-US" smtClean="0"/>
              <a:pPr>
                <a:defRPr/>
              </a:pPr>
              <a:t>7</a:t>
            </a:fld>
            <a:endParaRPr lang="en-US" altLang="en-US" dirty="0"/>
          </a:p>
        </p:txBody>
      </p:sp>
    </p:spTree>
    <p:extLst>
      <p:ext uri="{BB962C8B-B14F-4D97-AF65-F5344CB8AC3E}">
        <p14:creationId xmlns:p14="http://schemas.microsoft.com/office/powerpoint/2010/main" val="1817358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8B26A-D5AE-4CD0-A99D-6FF97B077CA5}"/>
              </a:ext>
            </a:extLst>
          </p:cNvPr>
          <p:cNvSpPr>
            <a:spLocks noGrp="1"/>
          </p:cNvSpPr>
          <p:nvPr>
            <p:ph type="title"/>
          </p:nvPr>
        </p:nvSpPr>
        <p:spPr/>
        <p:txBody>
          <a:bodyPr/>
          <a:lstStyle/>
          <a:p>
            <a:r>
              <a:rPr lang="en-US" sz="2800" dirty="0"/>
              <a:t>Other factors impacting budgets:</a:t>
            </a:r>
            <a:br>
              <a:rPr lang="en-US" sz="2800" dirty="0"/>
            </a:br>
            <a:r>
              <a:rPr lang="en-US" sz="2800" dirty="0"/>
              <a:t> Federal funds</a:t>
            </a:r>
          </a:p>
        </p:txBody>
      </p:sp>
      <p:sp>
        <p:nvSpPr>
          <p:cNvPr id="3" name="Content Placeholder 2">
            <a:extLst>
              <a:ext uri="{FF2B5EF4-FFF2-40B4-BE49-F238E27FC236}">
                <a16:creationId xmlns:a16="http://schemas.microsoft.com/office/drawing/2014/main" id="{EB1F76C7-CFF2-4CEC-95D4-A997824D539B}"/>
              </a:ext>
            </a:extLst>
          </p:cNvPr>
          <p:cNvSpPr>
            <a:spLocks noGrp="1"/>
          </p:cNvSpPr>
          <p:nvPr>
            <p:ph idx="1"/>
          </p:nvPr>
        </p:nvSpPr>
        <p:spPr/>
        <p:txBody>
          <a:bodyPr/>
          <a:lstStyle/>
          <a:p>
            <a:r>
              <a:rPr lang="en-US" sz="2400" dirty="0"/>
              <a:t>When budgeting Federal funds, try to use the funds on goods and services that do not have a direct link to the EPS model.  Other subsidizable costs and CTE allocations may be adversely impacted by reduced general fund expenditures.</a:t>
            </a:r>
          </a:p>
          <a:p>
            <a:r>
              <a:rPr lang="en-US" sz="2400" dirty="0"/>
              <a:t>Consider one time expenditures for Federal funds that will benefit your schools in the long term but won’t create an ongoing fiscal obligation to be filled with general fund dollars, once Federal aid ends.</a:t>
            </a:r>
          </a:p>
        </p:txBody>
      </p:sp>
      <p:sp>
        <p:nvSpPr>
          <p:cNvPr id="4" name="Slide Number Placeholder 3">
            <a:extLst>
              <a:ext uri="{FF2B5EF4-FFF2-40B4-BE49-F238E27FC236}">
                <a16:creationId xmlns:a16="http://schemas.microsoft.com/office/drawing/2014/main" id="{17ECEF6A-F9D6-4E4B-BA0F-F7B3A0BE9266}"/>
              </a:ext>
            </a:extLst>
          </p:cNvPr>
          <p:cNvSpPr>
            <a:spLocks noGrp="1"/>
          </p:cNvSpPr>
          <p:nvPr>
            <p:ph type="sldNum" sz="quarter" idx="11"/>
          </p:nvPr>
        </p:nvSpPr>
        <p:spPr/>
        <p:txBody>
          <a:bodyPr/>
          <a:lstStyle/>
          <a:p>
            <a:pPr>
              <a:defRPr/>
            </a:pPr>
            <a:fld id="{C496FA46-E1EE-44DB-B9AF-0FE9C5F5D317}" type="slidenum">
              <a:rPr lang="en-US" altLang="en-US" smtClean="0"/>
              <a:pPr>
                <a:defRPr/>
              </a:pPr>
              <a:t>8</a:t>
            </a:fld>
            <a:endParaRPr lang="en-US" altLang="en-US" dirty="0"/>
          </a:p>
        </p:txBody>
      </p:sp>
    </p:spTree>
    <p:extLst>
      <p:ext uri="{BB962C8B-B14F-4D97-AF65-F5344CB8AC3E}">
        <p14:creationId xmlns:p14="http://schemas.microsoft.com/office/powerpoint/2010/main" val="140371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3996B-6EB8-4228-8B0A-E0DB2F5B7A37}"/>
              </a:ext>
            </a:extLst>
          </p:cNvPr>
          <p:cNvSpPr>
            <a:spLocks noGrp="1"/>
          </p:cNvSpPr>
          <p:nvPr>
            <p:ph type="title"/>
          </p:nvPr>
        </p:nvSpPr>
        <p:spPr/>
        <p:txBody>
          <a:bodyPr/>
          <a:lstStyle/>
          <a:p>
            <a:r>
              <a:rPr lang="en-US" dirty="0"/>
              <a:t>Other considerations</a:t>
            </a:r>
          </a:p>
        </p:txBody>
      </p:sp>
      <p:sp>
        <p:nvSpPr>
          <p:cNvPr id="3" name="Content Placeholder 2">
            <a:extLst>
              <a:ext uri="{FF2B5EF4-FFF2-40B4-BE49-F238E27FC236}">
                <a16:creationId xmlns:a16="http://schemas.microsoft.com/office/drawing/2014/main" id="{20133F61-32A3-4105-9324-E7D5F69CB7CF}"/>
              </a:ext>
            </a:extLst>
          </p:cNvPr>
          <p:cNvSpPr>
            <a:spLocks noGrp="1"/>
          </p:cNvSpPr>
          <p:nvPr>
            <p:ph idx="1"/>
          </p:nvPr>
        </p:nvSpPr>
        <p:spPr/>
        <p:txBody>
          <a:bodyPr/>
          <a:lstStyle/>
          <a:p>
            <a:r>
              <a:rPr lang="en-US" sz="2000" dirty="0"/>
              <a:t>Fund balance – utilize in a consistent manner to buffer subsidy loss and maintain stability in the local share.</a:t>
            </a:r>
          </a:p>
          <a:p>
            <a:r>
              <a:rPr lang="en-US" sz="2000" dirty="0"/>
              <a:t>Understand the 3% statute – any fund balance in excess of 3% of the prior fiscal year’s budget must be allocated by the school board over three years.  Allocated means used to support a subsequent budget or voted into a reserve fund.</a:t>
            </a:r>
          </a:p>
          <a:p>
            <a:r>
              <a:rPr lang="en-US" sz="2000" dirty="0"/>
              <a:t>Is your SAU a member of an Education Service Center?  Utilize the services to the fullest extent to save money in the service areas and make it available to support other needs.  You might even consider expanding services to create greater efficiencies and savings.</a:t>
            </a:r>
          </a:p>
        </p:txBody>
      </p:sp>
      <p:sp>
        <p:nvSpPr>
          <p:cNvPr id="4" name="Slide Number Placeholder 3">
            <a:extLst>
              <a:ext uri="{FF2B5EF4-FFF2-40B4-BE49-F238E27FC236}">
                <a16:creationId xmlns:a16="http://schemas.microsoft.com/office/drawing/2014/main" id="{086F0AD9-D262-460F-B4B4-1DEC42840A49}"/>
              </a:ext>
            </a:extLst>
          </p:cNvPr>
          <p:cNvSpPr>
            <a:spLocks noGrp="1"/>
          </p:cNvSpPr>
          <p:nvPr>
            <p:ph type="sldNum" sz="quarter" idx="11"/>
          </p:nvPr>
        </p:nvSpPr>
        <p:spPr/>
        <p:txBody>
          <a:bodyPr/>
          <a:lstStyle/>
          <a:p>
            <a:pPr>
              <a:defRPr/>
            </a:pPr>
            <a:fld id="{C496FA46-E1EE-44DB-B9AF-0FE9C5F5D317}" type="slidenum">
              <a:rPr lang="en-US" altLang="en-US" smtClean="0"/>
              <a:pPr>
                <a:defRPr/>
              </a:pPr>
              <a:t>9</a:t>
            </a:fld>
            <a:endParaRPr lang="en-US" altLang="en-US" dirty="0"/>
          </a:p>
        </p:txBody>
      </p:sp>
    </p:spTree>
    <p:extLst>
      <p:ext uri="{BB962C8B-B14F-4D97-AF65-F5344CB8AC3E}">
        <p14:creationId xmlns:p14="http://schemas.microsoft.com/office/powerpoint/2010/main" val="2220629750"/>
      </p:ext>
    </p:extLst>
  </p:cSld>
  <p:clrMapOvr>
    <a:masterClrMapping/>
  </p:clrMapOvr>
</p:sld>
</file>

<file path=ppt/theme/theme1.xml><?xml version="1.0" encoding="utf-8"?>
<a:theme xmlns:a="http://schemas.openxmlformats.org/drawingml/2006/main" name="Office Theme">
  <a:themeElements>
    <a:clrScheme name="Office Theme 13">
      <a:dk1>
        <a:srgbClr val="000000"/>
      </a:dk1>
      <a:lt1>
        <a:srgbClr val="FFFFFF"/>
      </a:lt1>
      <a:dk2>
        <a:srgbClr val="000000"/>
      </a:dk2>
      <a:lt2>
        <a:srgbClr val="808080"/>
      </a:lt2>
      <a:accent1>
        <a:srgbClr val="BBE0E3"/>
      </a:accent1>
      <a:accent2>
        <a:srgbClr val="1E3D59"/>
      </a:accent2>
      <a:accent3>
        <a:srgbClr val="FFFFFF"/>
      </a:accent3>
      <a:accent4>
        <a:srgbClr val="000000"/>
      </a:accent4>
      <a:accent5>
        <a:srgbClr val="DAEDEF"/>
      </a:accent5>
      <a:accent6>
        <a:srgbClr val="1A3650"/>
      </a:accent6>
      <a:hlink>
        <a:srgbClr val="8A2E13"/>
      </a:hlink>
      <a:folHlink>
        <a:srgbClr val="8C5F14"/>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000000"/>
        </a:dk1>
        <a:lt1>
          <a:srgbClr val="FFFFFF"/>
        </a:lt1>
        <a:dk2>
          <a:srgbClr val="000000"/>
        </a:dk2>
        <a:lt2>
          <a:srgbClr val="808080"/>
        </a:lt2>
        <a:accent1>
          <a:srgbClr val="BBE0E3"/>
        </a:accent1>
        <a:accent2>
          <a:srgbClr val="1E3D59"/>
        </a:accent2>
        <a:accent3>
          <a:srgbClr val="FFFFFF"/>
        </a:accent3>
        <a:accent4>
          <a:srgbClr val="000000"/>
        </a:accent4>
        <a:accent5>
          <a:srgbClr val="DAEDEF"/>
        </a:accent5>
        <a:accent6>
          <a:srgbClr val="1A3650"/>
        </a:accent6>
        <a:hlink>
          <a:srgbClr val="8A2E13"/>
        </a:hlink>
        <a:folHlink>
          <a:srgbClr val="8C5F1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DOE-16.pot  -  Compatibility Mode" id="{F3E9F7D2-9A31-473F-9203-CBF183969F02}" vid="{4FF1CEFC-10A9-4DF1-BC37-8DA897FEAB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81E70ED4D7D3418DA1AF012516CB0B" ma:contentTypeVersion="9" ma:contentTypeDescription="Create a new document." ma:contentTypeScope="" ma:versionID="581ef7aca4c6b085aceac57b811efc92">
  <xsd:schema xmlns:xsd="http://www.w3.org/2001/XMLSchema" xmlns:xs="http://www.w3.org/2001/XMLSchema" xmlns:p="http://schemas.microsoft.com/office/2006/metadata/properties" xmlns:ns2="f165a909-3f47-4b2d-a855-c3568b6adb82" xmlns:ns3="8a3b8a8e-95df-420d-8e50-114f850bf3fd" targetNamespace="http://schemas.microsoft.com/office/2006/metadata/properties" ma:root="true" ma:fieldsID="7327d6177c1869cd50fb1e0b5a98985f" ns2:_="" ns3:_="">
    <xsd:import namespace="f165a909-3f47-4b2d-a855-c3568b6adb82"/>
    <xsd:import namespace="8a3b8a8e-95df-420d-8e50-114f850bf3f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65a909-3f47-4b2d-a855-c3568b6adb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3b8a8e-95df-420d-8e50-114f850bf3f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87F086-9E1C-4185-8276-6861F9D0FD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65a909-3f47-4b2d-a855-c3568b6adb82"/>
    <ds:schemaRef ds:uri="8a3b8a8e-95df-420d-8e50-114f850bf3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1E759A-5A2B-4D4E-B808-35B02B31BBE4}">
  <ds:schemaRefs>
    <ds:schemaRef ds:uri="http://schemas.microsoft.com/office/2006/metadata/longProperties"/>
  </ds:schemaRefs>
</ds:datastoreItem>
</file>

<file path=customXml/itemProps3.xml><?xml version="1.0" encoding="utf-8"?>
<ds:datastoreItem xmlns:ds="http://schemas.openxmlformats.org/officeDocument/2006/customXml" ds:itemID="{2CA18670-2EA8-4DAD-B20A-98318EC282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MDOE-16</Template>
  <TotalTime>814</TotalTime>
  <Words>1141</Words>
  <Application>Microsoft Office PowerPoint</Application>
  <PresentationFormat>On-screen Show (4:3)</PresentationFormat>
  <Paragraphs>125</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Considerations for FY 2022 Budget Development</vt:lpstr>
      <vt:lpstr>FY 2022 Governor’s Budget for GPA</vt:lpstr>
      <vt:lpstr>Comparison FY 2021-22 to FY 2020-2021</vt:lpstr>
      <vt:lpstr>FY 2022 Updates to the School Funding Formula</vt:lpstr>
      <vt:lpstr>Statutory Impacts to FY 2022 school budgets</vt:lpstr>
      <vt:lpstr>Statutory Impacts to FY 2022 school budgets, continued</vt:lpstr>
      <vt:lpstr>Be mindful of other factors impacting school budgets</vt:lpstr>
      <vt:lpstr>Other factors impacting budgets:  Federal funds</vt:lpstr>
      <vt:lpstr>Other considerations</vt:lpstr>
      <vt:lpstr>When will I see my FY 2022 ED 279?</vt:lpstr>
    </vt:vector>
  </TitlesOfParts>
  <Company>State of Maine, DAFS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Allen, Joanne</dc:creator>
  <cp:lastModifiedBy>Allen, Joanne</cp:lastModifiedBy>
  <cp:revision>33</cp:revision>
  <dcterms:created xsi:type="dcterms:W3CDTF">2021-01-07T15:46:47Z</dcterms:created>
  <dcterms:modified xsi:type="dcterms:W3CDTF">2021-01-15T16:43:50Z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Paling, Rachel</vt:lpwstr>
  </property>
  <property fmtid="{D5CDD505-2E9C-101B-9397-08002B2CF9AE}" pid="3" name="xd_Signature">
    <vt:lpwstr/>
  </property>
  <property fmtid="{D5CDD505-2E9C-101B-9397-08002B2CF9AE}" pid="4" name="Order">
    <vt:lpwstr>523100.000000000</vt:lpwstr>
  </property>
  <property fmtid="{D5CDD505-2E9C-101B-9397-08002B2CF9AE}" pid="5" name="ComplianceAssetId">
    <vt:lpwstr/>
  </property>
  <property fmtid="{D5CDD505-2E9C-101B-9397-08002B2CF9AE}" pid="6" name="TemplateUrl">
    <vt:lpwstr/>
  </property>
  <property fmtid="{D5CDD505-2E9C-101B-9397-08002B2CF9AE}" pid="7" name="xd_ProgID">
    <vt:lpwstr/>
  </property>
  <property fmtid="{D5CDD505-2E9C-101B-9397-08002B2CF9AE}" pid="8" name="display_urn:schemas-microsoft-com:office:office#Author">
    <vt:lpwstr>Paling, Rachel</vt:lpwstr>
  </property>
  <property fmtid="{D5CDD505-2E9C-101B-9397-08002B2CF9AE}" pid="9" name="ContentTypeId">
    <vt:lpwstr>0x0101004F5B03462171154588A150018785C57E</vt:lpwstr>
  </property>
</Properties>
</file>