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5143500" cx="9144000"/>
  <p:notesSz cx="6858000" cy="9144000"/>
  <p:embeddedFontLst>
    <p:embeddedFont>
      <p:font typeface="Amatic SC"/>
      <p:regular r:id="rId19"/>
      <p:bold r:id="rId20"/>
    </p:embeddedFont>
    <p:embeddedFont>
      <p:font typeface="Cabin"/>
      <p:regular r:id="rId21"/>
      <p:bold r:id="rId22"/>
      <p:italic r:id="rId23"/>
      <p:boldItalic r:id="rId24"/>
    </p:embeddedFont>
    <p:embeddedFont>
      <p:font typeface="Source Code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22" Type="http://schemas.openxmlformats.org/officeDocument/2006/relationships/font" Target="fonts/Cabin-bold.fntdata"/><Relationship Id="rId21" Type="http://schemas.openxmlformats.org/officeDocument/2006/relationships/font" Target="fonts/Cabin-regular.fntdata"/><Relationship Id="rId24" Type="http://schemas.openxmlformats.org/officeDocument/2006/relationships/font" Target="fonts/Cabin-boldItalic.fntdata"/><Relationship Id="rId23" Type="http://schemas.openxmlformats.org/officeDocument/2006/relationships/font" Target="fonts/Cabin-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AmaticSC-regular.fntdata"/><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fa2365b9b_0_2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afa2365b9b_0_2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fa2365b9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fa2365b9b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fa2365b9b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fa2365b9b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fa2365b9b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afa2365b9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afa2365b9b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afa2365b9b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fa2365b9b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afa2365b9b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fa2365b9b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fa2365b9b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fa2365b9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fa2365b9b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fa2365b9b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fa2365b9b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fa2365b9b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afa2365b9b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5"/>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4" name="Google Shape;64;p15"/>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5"/>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6" name="Google Shape;66;p1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1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5" name="Google Shape;75;p17"/>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76" name="Google Shape;76;p17"/>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7" name="Google Shape;77;p17"/>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17"/>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9" name="Google Shape;79;p1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4" name="Google Shape;84;p18"/>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Google Shape;85;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19"/>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0" name="Google Shape;90;p19"/>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91" name="Google Shape;91;p1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4" name="Shape 94"/>
        <p:cNvGrpSpPr/>
        <p:nvPr/>
      </p:nvGrpSpPr>
      <p:grpSpPr>
        <a:xfrm>
          <a:off x="0" y="0"/>
          <a:ext cx="0" cy="0"/>
          <a:chOff x="0" y="0"/>
          <a:chExt cx="0" cy="0"/>
        </a:xfrm>
      </p:grpSpPr>
      <p:sp>
        <p:nvSpPr>
          <p:cNvPr id="95" name="Google Shape;95;p2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2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3" name="Google Shape;103;p2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6"/>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6"/>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32" name="Google Shape;132;p26"/>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3" name="Google Shape;13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p27"/>
          <p:cNvSpPr txBox="1"/>
          <p:nvPr>
            <p:ph type="title"/>
          </p:nvPr>
        </p:nvSpPr>
        <p:spPr>
          <a:xfrm>
            <a:off x="2802750" y="802500"/>
            <a:ext cx="35388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6" name="Google Shape;13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7" name="Shape 137"/>
        <p:cNvGrpSpPr/>
        <p:nvPr/>
      </p:nvGrpSpPr>
      <p:grpSpPr>
        <a:xfrm>
          <a:off x="0" y="0"/>
          <a:ext cx="0" cy="0"/>
          <a:chOff x="0" y="0"/>
          <a:chExt cx="0" cy="0"/>
        </a:xfrm>
      </p:grpSpPr>
      <p:sp>
        <p:nvSpPr>
          <p:cNvPr id="138" name="Google Shape;138;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39" name="Google Shape;139;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0" name="Google Shape;14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1" name="Shape 141"/>
        <p:cNvGrpSpPr/>
        <p:nvPr/>
      </p:nvGrpSpPr>
      <p:grpSpPr>
        <a:xfrm>
          <a:off x="0" y="0"/>
          <a:ext cx="0" cy="0"/>
          <a:chOff x="0" y="0"/>
          <a:chExt cx="0" cy="0"/>
        </a:xfrm>
      </p:grpSpPr>
      <p:sp>
        <p:nvSpPr>
          <p:cNvPr id="142" name="Google Shape;142;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3" name="Google Shape;143;p29"/>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4" name="Google Shape;144;p29"/>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5" name="Google Shape;14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30"/>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48" name="Google Shape;14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9" name="Shape 149"/>
        <p:cNvGrpSpPr/>
        <p:nvPr/>
      </p:nvGrpSpPr>
      <p:grpSpPr>
        <a:xfrm>
          <a:off x="0" y="0"/>
          <a:ext cx="0" cy="0"/>
          <a:chOff x="0" y="0"/>
          <a:chExt cx="0" cy="0"/>
        </a:xfrm>
      </p:grpSpPr>
      <p:sp>
        <p:nvSpPr>
          <p:cNvPr id="150" name="Google Shape;150;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151" name="Google Shape;151;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2" name="Google Shape;15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3" name="Shape 153"/>
        <p:cNvGrpSpPr/>
        <p:nvPr/>
      </p:nvGrpSpPr>
      <p:grpSpPr>
        <a:xfrm>
          <a:off x="0" y="0"/>
          <a:ext cx="0" cy="0"/>
          <a:chOff x="0" y="0"/>
          <a:chExt cx="0" cy="0"/>
        </a:xfrm>
      </p:grpSpPr>
      <p:sp>
        <p:nvSpPr>
          <p:cNvPr id="154" name="Google Shape;154;p32"/>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155" name="Google Shape;15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6" name="Shape 156"/>
        <p:cNvGrpSpPr/>
        <p:nvPr/>
      </p:nvGrpSpPr>
      <p:grpSpPr>
        <a:xfrm>
          <a:off x="0" y="0"/>
          <a:ext cx="0" cy="0"/>
          <a:chOff x="0" y="0"/>
          <a:chExt cx="0" cy="0"/>
        </a:xfrm>
      </p:grpSpPr>
      <p:sp>
        <p:nvSpPr>
          <p:cNvPr id="157" name="Google Shape;157;p33"/>
          <p:cNvSpPr/>
          <p:nvPr/>
        </p:nvSpPr>
        <p:spPr>
          <a:xfrm>
            <a:off x="4572000" y="-25"/>
            <a:ext cx="45723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8" name="Google Shape;158;p33"/>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59" name="Google Shape;159;p33"/>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60" name="Google Shape;160;p33"/>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61" name="Google Shape;161;p33"/>
          <p:cNvSpPr txBox="1"/>
          <p:nvPr>
            <p:ph idx="2" type="body"/>
          </p:nvPr>
        </p:nvSpPr>
        <p:spPr>
          <a:xfrm>
            <a:off x="4939500" y="724200"/>
            <a:ext cx="38367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162" name="Google Shape;16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3" name="Shape 163"/>
        <p:cNvGrpSpPr/>
        <p:nvPr/>
      </p:nvGrpSpPr>
      <p:grpSpPr>
        <a:xfrm>
          <a:off x="0" y="0"/>
          <a:ext cx="0" cy="0"/>
          <a:chOff x="0" y="0"/>
          <a:chExt cx="0" cy="0"/>
        </a:xfrm>
      </p:grpSpPr>
      <p:sp>
        <p:nvSpPr>
          <p:cNvPr id="164" name="Google Shape;164;p34"/>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165" name="Google Shape;16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sp>
        <p:nvSpPr>
          <p:cNvPr id="167" name="Google Shape;167;p35"/>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68" name="Google Shape;168;p35"/>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169" name="Google Shape;16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 name="Shape 170"/>
        <p:cNvGrpSpPr/>
        <p:nvPr/>
      </p:nvGrpSpPr>
      <p:grpSpPr>
        <a:xfrm>
          <a:off x="0" y="0"/>
          <a:ext cx="0" cy="0"/>
          <a:chOff x="0" y="0"/>
          <a:chExt cx="0" cy="0"/>
        </a:xfrm>
      </p:grpSpPr>
      <p:sp>
        <p:nvSpPr>
          <p:cNvPr id="171" name="Google Shape;171;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6" name="Shape 176"/>
        <p:cNvGrpSpPr/>
        <p:nvPr/>
      </p:nvGrpSpPr>
      <p:grpSpPr>
        <a:xfrm>
          <a:off x="0" y="0"/>
          <a:ext cx="0" cy="0"/>
          <a:chOff x="0" y="0"/>
          <a:chExt cx="0" cy="0"/>
        </a:xfrm>
      </p:grpSpPr>
      <p:sp>
        <p:nvSpPr>
          <p:cNvPr id="177" name="Google Shape;177;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8" name="Google Shape;178;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9" name="Google Shape;17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0" name="Shape 180"/>
        <p:cNvGrpSpPr/>
        <p:nvPr/>
      </p:nvGrpSpPr>
      <p:grpSpPr>
        <a:xfrm>
          <a:off x="0" y="0"/>
          <a:ext cx="0" cy="0"/>
          <a:chOff x="0" y="0"/>
          <a:chExt cx="0" cy="0"/>
        </a:xfrm>
      </p:grpSpPr>
      <p:sp>
        <p:nvSpPr>
          <p:cNvPr id="181" name="Google Shape;181;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2" name="Google Shape;182;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3" name="Shape 183"/>
        <p:cNvGrpSpPr/>
        <p:nvPr/>
      </p:nvGrpSpPr>
      <p:grpSpPr>
        <a:xfrm>
          <a:off x="0" y="0"/>
          <a:ext cx="0" cy="0"/>
          <a:chOff x="0" y="0"/>
          <a:chExt cx="0" cy="0"/>
        </a:xfrm>
      </p:grpSpPr>
      <p:sp>
        <p:nvSpPr>
          <p:cNvPr id="184" name="Google Shape;18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 name="Google Shape;185;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6" name="Google Shape;18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7" name="Shape 187"/>
        <p:cNvGrpSpPr/>
        <p:nvPr/>
      </p:nvGrpSpPr>
      <p:grpSpPr>
        <a:xfrm>
          <a:off x="0" y="0"/>
          <a:ext cx="0" cy="0"/>
          <a:chOff x="0" y="0"/>
          <a:chExt cx="0" cy="0"/>
        </a:xfrm>
      </p:grpSpPr>
      <p:sp>
        <p:nvSpPr>
          <p:cNvPr id="188" name="Google Shape;18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4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0" name="Google Shape;190;p4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1" name="Google Shape;191;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2" name="Shape 192"/>
        <p:cNvGrpSpPr/>
        <p:nvPr/>
      </p:nvGrpSpPr>
      <p:grpSpPr>
        <a:xfrm>
          <a:off x="0" y="0"/>
          <a:ext cx="0" cy="0"/>
          <a:chOff x="0" y="0"/>
          <a:chExt cx="0" cy="0"/>
        </a:xfrm>
      </p:grpSpPr>
      <p:sp>
        <p:nvSpPr>
          <p:cNvPr id="193" name="Google Shape;193;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 name="Google Shape;194;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5" name="Shape 195"/>
        <p:cNvGrpSpPr/>
        <p:nvPr/>
      </p:nvGrpSpPr>
      <p:grpSpPr>
        <a:xfrm>
          <a:off x="0" y="0"/>
          <a:ext cx="0" cy="0"/>
          <a:chOff x="0" y="0"/>
          <a:chExt cx="0" cy="0"/>
        </a:xfrm>
      </p:grpSpPr>
      <p:sp>
        <p:nvSpPr>
          <p:cNvPr id="196" name="Google Shape;196;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7" name="Google Shape;197;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8" name="Google Shape;19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9" name="Shape 199"/>
        <p:cNvGrpSpPr/>
        <p:nvPr/>
      </p:nvGrpSpPr>
      <p:grpSpPr>
        <a:xfrm>
          <a:off x="0" y="0"/>
          <a:ext cx="0" cy="0"/>
          <a:chOff x="0" y="0"/>
          <a:chExt cx="0" cy="0"/>
        </a:xfrm>
      </p:grpSpPr>
      <p:sp>
        <p:nvSpPr>
          <p:cNvPr id="200" name="Google Shape;200;p4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1" name="Google Shape;20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2" name="Shape 202"/>
        <p:cNvGrpSpPr/>
        <p:nvPr/>
      </p:nvGrpSpPr>
      <p:grpSpPr>
        <a:xfrm>
          <a:off x="0" y="0"/>
          <a:ext cx="0" cy="0"/>
          <a:chOff x="0" y="0"/>
          <a:chExt cx="0" cy="0"/>
        </a:xfrm>
      </p:grpSpPr>
      <p:sp>
        <p:nvSpPr>
          <p:cNvPr id="203" name="Google Shape;203;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5" name="Google Shape;205;p4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6" name="Google Shape;206;p4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7" name="Google Shape;20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8" name="Shape 208"/>
        <p:cNvGrpSpPr/>
        <p:nvPr/>
      </p:nvGrpSpPr>
      <p:grpSpPr>
        <a:xfrm>
          <a:off x="0" y="0"/>
          <a:ext cx="0" cy="0"/>
          <a:chOff x="0" y="0"/>
          <a:chExt cx="0" cy="0"/>
        </a:xfrm>
      </p:grpSpPr>
      <p:sp>
        <p:nvSpPr>
          <p:cNvPr id="209" name="Google Shape;209;p4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210" name="Google Shape;210;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1" name="Shape 211"/>
        <p:cNvGrpSpPr/>
        <p:nvPr/>
      </p:nvGrpSpPr>
      <p:grpSpPr>
        <a:xfrm>
          <a:off x="0" y="0"/>
          <a:ext cx="0" cy="0"/>
          <a:chOff x="0" y="0"/>
          <a:chExt cx="0" cy="0"/>
        </a:xfrm>
      </p:grpSpPr>
      <p:sp>
        <p:nvSpPr>
          <p:cNvPr id="212" name="Google Shape;212;p4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3" name="Google Shape;213;p4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14" name="Google Shape;214;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5" name="Shape 215"/>
        <p:cNvGrpSpPr/>
        <p:nvPr/>
      </p:nvGrpSpPr>
      <p:grpSpPr>
        <a:xfrm>
          <a:off x="0" y="0"/>
          <a:ext cx="0" cy="0"/>
          <a:chOff x="0" y="0"/>
          <a:chExt cx="0" cy="0"/>
        </a:xfrm>
      </p:grpSpPr>
      <p:sp>
        <p:nvSpPr>
          <p:cNvPr id="216" name="Google Shape;216;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2.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127" name="Google Shape;127;p25"/>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128" name="Google Shape;12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2" name="Shape 172"/>
        <p:cNvGrpSpPr/>
        <p:nvPr/>
      </p:nvGrpSpPr>
      <p:grpSpPr>
        <a:xfrm>
          <a:off x="0" y="0"/>
          <a:ext cx="0" cy="0"/>
          <a:chOff x="0" y="0"/>
          <a:chExt cx="0" cy="0"/>
        </a:xfrm>
      </p:grpSpPr>
      <p:sp>
        <p:nvSpPr>
          <p:cNvPr id="173" name="Google Shape;173;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74" name="Google Shape;174;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75" name="Google Shape;17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9"/>
          <p:cNvSpPr txBox="1"/>
          <p:nvPr>
            <p:ph type="ctrTitle"/>
          </p:nvPr>
        </p:nvSpPr>
        <p:spPr>
          <a:xfrm>
            <a:off x="685800" y="1073926"/>
            <a:ext cx="7772400" cy="1579500"/>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1" lang="en" sz="4800" u="none" cap="none" strike="noStrike">
                <a:solidFill>
                  <a:srgbClr val="434343"/>
                </a:solidFill>
                <a:latin typeface="Calibri"/>
                <a:ea typeface="Calibri"/>
                <a:cs typeface="Calibri"/>
                <a:sym typeface="Calibri"/>
              </a:rPr>
              <a:t>Our Boston</a:t>
            </a:r>
            <a:endParaRPr i="1" sz="4800">
              <a:solidFill>
                <a:srgbClr val="434343"/>
              </a:solidFill>
            </a:endParaRPr>
          </a:p>
          <a:p>
            <a:pPr indent="0" lvl="0" marL="0" marR="0" rtl="0" algn="ctr">
              <a:spcBef>
                <a:spcPts val="0"/>
              </a:spcBef>
              <a:spcAft>
                <a:spcPts val="0"/>
              </a:spcAft>
              <a:buClr>
                <a:schemeClr val="dk1"/>
              </a:buClr>
              <a:buFont typeface="Calibri"/>
              <a:buNone/>
            </a:pPr>
            <a:r>
              <a:rPr lang="en" sz="3000">
                <a:solidFill>
                  <a:srgbClr val="434343"/>
                </a:solidFill>
              </a:rPr>
              <a:t>2014-19</a:t>
            </a:r>
            <a:endParaRPr sz="3000">
              <a:solidFill>
                <a:srgbClr val="434343"/>
              </a:solidFill>
            </a:endParaRPr>
          </a:p>
          <a:p>
            <a:pPr indent="0" lvl="0" marL="0" marR="0" rtl="0" algn="ctr">
              <a:spcBef>
                <a:spcPts val="0"/>
              </a:spcBef>
              <a:spcAft>
                <a:spcPts val="0"/>
              </a:spcAft>
              <a:buClr>
                <a:schemeClr val="dk1"/>
              </a:buClr>
              <a:buFont typeface="Calibri"/>
              <a:buNone/>
            </a:pPr>
            <a:r>
              <a:t/>
            </a:r>
            <a:endParaRPr sz="3000"/>
          </a:p>
        </p:txBody>
      </p:sp>
      <p:sp>
        <p:nvSpPr>
          <p:cNvPr id="222" name="Google Shape;222;p4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Font typeface="Arial"/>
              <a:buNone/>
            </a:pPr>
            <a:r>
              <a:rPr b="0" i="0" lang="en" sz="3200" u="none" cap="none" strike="noStrike">
                <a:solidFill>
                  <a:schemeClr val="dk1"/>
                </a:solidFill>
                <a:latin typeface="Calibri"/>
                <a:ea typeface="Calibri"/>
                <a:cs typeface="Calibri"/>
                <a:sym typeface="Calibri"/>
              </a:rPr>
              <a:t>BPS kindergartners’ ideas for making our city fairer and a more interesting place for children</a:t>
            </a:r>
            <a:endParaRPr b="0" i="0" sz="3200" u="none" cap="none" strike="noStrike">
              <a:solidFill>
                <a:schemeClr val="dk1"/>
              </a:solidFill>
              <a:latin typeface="Calibri"/>
              <a:ea typeface="Calibri"/>
              <a:cs typeface="Calibri"/>
              <a:sym typeface="Calibri"/>
            </a:endParaRPr>
          </a:p>
        </p:txBody>
      </p:sp>
      <p:sp>
        <p:nvSpPr>
          <p:cNvPr id="223" name="Google Shape;223;p49"/>
          <p:cNvSpPr txBox="1"/>
          <p:nvPr>
            <p:ph idx="1" type="subTitle"/>
          </p:nvPr>
        </p:nvSpPr>
        <p:spPr>
          <a:xfrm>
            <a:off x="685800" y="295275"/>
            <a:ext cx="7549800" cy="1314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Font typeface="Arial"/>
              <a:buNone/>
            </a:pPr>
            <a:r>
              <a:rPr lang="en" sz="1600">
                <a:solidFill>
                  <a:schemeClr val="dk1"/>
                </a:solidFill>
              </a:rPr>
              <a:t>(These are past </a:t>
            </a:r>
            <a:r>
              <a:rPr lang="en" sz="1600">
                <a:solidFill>
                  <a:schemeClr val="dk1"/>
                </a:solidFill>
              </a:rPr>
              <a:t>projects</a:t>
            </a:r>
            <a:r>
              <a:rPr lang="en" sz="1600">
                <a:solidFill>
                  <a:schemeClr val="dk1"/>
                </a:solidFill>
              </a:rPr>
              <a:t> from Boston, for </a:t>
            </a:r>
            <a:r>
              <a:rPr lang="en" sz="1600">
                <a:solidFill>
                  <a:schemeClr val="dk1"/>
                </a:solidFill>
              </a:rPr>
              <a:t>inspiration.)</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8"/>
          <p:cNvSpPr txBox="1"/>
          <p:nvPr>
            <p:ph type="title"/>
          </p:nvPr>
        </p:nvSpPr>
        <p:spPr>
          <a:xfrm>
            <a:off x="0" y="205750"/>
            <a:ext cx="2868000" cy="44319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1992"/>
              </a:spcBef>
              <a:spcAft>
                <a:spcPts val="0"/>
              </a:spcAft>
              <a:buNone/>
            </a:pPr>
            <a:r>
              <a:rPr b="0" lang="en" sz="1400">
                <a:solidFill>
                  <a:srgbClr val="000000"/>
                </a:solidFill>
                <a:latin typeface="Calibri"/>
                <a:ea typeface="Calibri"/>
                <a:cs typeface="Calibri"/>
                <a:sym typeface="Calibri"/>
              </a:rPr>
              <a:t>No Traffic Boston: Our Boston project is about making a train that goes around traffic and goes around the city. Our parks need bathrooms and nurses who can help people when they get hurt. Our houses need more bedrooms. There should be free food trucks for people who don’t have food; free Toys R’ Us for kids who don’t have toys. </a:t>
            </a:r>
            <a:endParaRPr b="0" sz="14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b="0" sz="14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rgbClr val="000000"/>
                </a:solidFill>
                <a:latin typeface="Calibri"/>
                <a:ea typeface="Calibri"/>
                <a:cs typeface="Calibri"/>
                <a:sym typeface="Calibri"/>
              </a:rPr>
              <a:t>Jamie O’Brien</a:t>
            </a:r>
            <a:endParaRPr sz="14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rgbClr val="000000"/>
                </a:solidFill>
                <a:latin typeface="Calibri"/>
                <a:ea typeface="Calibri"/>
                <a:cs typeface="Calibri"/>
                <a:sym typeface="Calibri"/>
              </a:rPr>
              <a:t>Baldwin Early Learning Pilot School</a:t>
            </a:r>
            <a:endParaRPr sz="1400">
              <a:solidFill>
                <a:srgbClr val="000000"/>
              </a:solidFill>
              <a:latin typeface="Calibri"/>
              <a:ea typeface="Calibri"/>
              <a:cs typeface="Calibri"/>
              <a:sym typeface="Calibri"/>
            </a:endParaRPr>
          </a:p>
        </p:txBody>
      </p:sp>
      <p:pic>
        <p:nvPicPr>
          <p:cNvPr id="280" name="Google Shape;280;p58"/>
          <p:cNvPicPr preferRelativeResize="0"/>
          <p:nvPr/>
        </p:nvPicPr>
        <p:blipFill rotWithShape="1">
          <a:blip r:embed="rId3">
            <a:alphaModFix/>
          </a:blip>
          <a:srcRect b="0" l="0" r="0" t="17012"/>
          <a:stretch/>
        </p:blipFill>
        <p:spPr>
          <a:xfrm>
            <a:off x="2983800" y="749550"/>
            <a:ext cx="6088572" cy="3789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0"/>
          <p:cNvSpPr txBox="1"/>
          <p:nvPr>
            <p:ph idx="1" type="body"/>
          </p:nvPr>
        </p:nvSpPr>
        <p:spPr>
          <a:xfrm>
            <a:off x="0" y="53400"/>
            <a:ext cx="4572000" cy="48888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1" lang="en" sz="1600">
                <a:solidFill>
                  <a:schemeClr val="dk1"/>
                </a:solidFill>
                <a:highlight>
                  <a:schemeClr val="lt1"/>
                </a:highlight>
                <a:latin typeface="Calibri"/>
                <a:ea typeface="Calibri"/>
                <a:cs typeface="Calibri"/>
                <a:sym typeface="Calibri"/>
              </a:rPr>
              <a:t>The Gun Crusher and A School for People who Make Bad Choices</a:t>
            </a:r>
            <a:endParaRPr i="1" sz="1600">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None/>
            </a:pPr>
            <a:r>
              <a:rPr lang="en" sz="1600">
                <a:solidFill>
                  <a:schemeClr val="dk1"/>
                </a:solidFill>
                <a:highlight>
                  <a:schemeClr val="lt1"/>
                </a:highlight>
                <a:latin typeface="Calibri"/>
                <a:ea typeface="Calibri"/>
                <a:cs typeface="Calibri"/>
                <a:sym typeface="Calibri"/>
              </a:rPr>
              <a:t>A gun crusher because: people need to be more safe. People need food, but they don’t need guns! It will turn the parts into pans for food and toys. </a:t>
            </a:r>
            <a:endParaRPr sz="1600">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None/>
            </a:pPr>
            <a:r>
              <a:rPr lang="en" sz="1600">
                <a:solidFill>
                  <a:schemeClr val="dk1"/>
                </a:solidFill>
                <a:highlight>
                  <a:schemeClr val="lt1"/>
                </a:highlight>
                <a:latin typeface="Calibri"/>
                <a:ea typeface="Calibri"/>
                <a:cs typeface="Calibri"/>
                <a:sym typeface="Calibri"/>
              </a:rPr>
              <a:t>A School for People Who Make Bad Choices because: There are no bad people, just bad choices. By teaching people how make better choices and to be a better person, we can make Boston a better place. </a:t>
            </a:r>
            <a:endParaRPr sz="1600">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None/>
            </a:pPr>
            <a:r>
              <a:rPr lang="en" sz="1600">
                <a:solidFill>
                  <a:schemeClr val="dk1"/>
                </a:solidFill>
                <a:highlight>
                  <a:schemeClr val="lt1"/>
                </a:highlight>
                <a:latin typeface="Calibri"/>
                <a:ea typeface="Calibri"/>
                <a:cs typeface="Calibri"/>
                <a:sym typeface="Calibri"/>
              </a:rPr>
              <a:t>You should also know</a:t>
            </a:r>
            <a:r>
              <a:rPr b="1" lang="en" sz="1600">
                <a:solidFill>
                  <a:schemeClr val="dk1"/>
                </a:solidFill>
                <a:highlight>
                  <a:schemeClr val="lt1"/>
                </a:highlight>
                <a:latin typeface="Calibri"/>
                <a:ea typeface="Calibri"/>
                <a:cs typeface="Calibri"/>
                <a:sym typeface="Calibri"/>
              </a:rPr>
              <a:t>: </a:t>
            </a:r>
            <a:r>
              <a:rPr lang="en" sz="1600">
                <a:solidFill>
                  <a:schemeClr val="dk1"/>
                </a:solidFill>
                <a:highlight>
                  <a:schemeClr val="lt1"/>
                </a:highlight>
                <a:latin typeface="Calibri"/>
                <a:ea typeface="Calibri"/>
                <a:cs typeface="Calibri"/>
                <a:sym typeface="Calibri"/>
              </a:rPr>
              <a:t>The playground for kids will be awesome so kids want to come to school with their parents. The school will be interesting enough to make people want to give up their guns. Since people use guns for hunting, we will make sure they know how to make food so they don’t need guns anymore. We will make some recreation, like archery, available for people who want to still do target practice. </a:t>
            </a:r>
            <a:endParaRPr sz="1600">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Jerry Pisani - BTU School</a:t>
            </a:r>
            <a:endParaRPr>
              <a:solidFill>
                <a:schemeClr val="dk1"/>
              </a:solidFill>
              <a:highlight>
                <a:srgbClr val="FFE599"/>
              </a:highlight>
              <a:latin typeface="Calibri"/>
              <a:ea typeface="Calibri"/>
              <a:cs typeface="Calibri"/>
              <a:sym typeface="Calibri"/>
            </a:endParaRPr>
          </a:p>
        </p:txBody>
      </p:sp>
      <p:pic>
        <p:nvPicPr>
          <p:cNvPr id="229" name="Google Shape;229;p50"/>
          <p:cNvPicPr preferRelativeResize="0"/>
          <p:nvPr/>
        </p:nvPicPr>
        <p:blipFill>
          <a:blip r:embed="rId3">
            <a:alphaModFix/>
          </a:blip>
          <a:stretch>
            <a:fillRect/>
          </a:stretch>
        </p:blipFill>
        <p:spPr>
          <a:xfrm>
            <a:off x="6758650" y="53400"/>
            <a:ext cx="2385350" cy="3180475"/>
          </a:xfrm>
          <a:prstGeom prst="rect">
            <a:avLst/>
          </a:prstGeom>
          <a:noFill/>
          <a:ln>
            <a:noFill/>
          </a:ln>
        </p:spPr>
      </p:pic>
      <p:pic>
        <p:nvPicPr>
          <p:cNvPr id="230" name="Google Shape;230;p50"/>
          <p:cNvPicPr preferRelativeResize="0"/>
          <p:nvPr/>
        </p:nvPicPr>
        <p:blipFill>
          <a:blip r:embed="rId4">
            <a:alphaModFix/>
          </a:blip>
          <a:stretch>
            <a:fillRect/>
          </a:stretch>
        </p:blipFill>
        <p:spPr>
          <a:xfrm>
            <a:off x="4764017" y="2663225"/>
            <a:ext cx="3307034" cy="2480275"/>
          </a:xfrm>
          <a:prstGeom prst="rect">
            <a:avLst/>
          </a:prstGeom>
          <a:noFill/>
          <a:ln>
            <a:noFill/>
          </a:ln>
        </p:spPr>
      </p:pic>
      <p:pic>
        <p:nvPicPr>
          <p:cNvPr id="231" name="Google Shape;231;p50"/>
          <p:cNvPicPr preferRelativeResize="0"/>
          <p:nvPr/>
        </p:nvPicPr>
        <p:blipFill rotWithShape="1">
          <a:blip r:embed="rId5">
            <a:alphaModFix/>
          </a:blip>
          <a:srcRect b="0" l="6740" r="20229" t="0"/>
          <a:stretch/>
        </p:blipFill>
        <p:spPr>
          <a:xfrm>
            <a:off x="4764013" y="0"/>
            <a:ext cx="2285125" cy="234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1"/>
          <p:cNvSpPr txBox="1"/>
          <p:nvPr>
            <p:ph idx="1" type="body"/>
          </p:nvPr>
        </p:nvSpPr>
        <p:spPr>
          <a:xfrm>
            <a:off x="0" y="241225"/>
            <a:ext cx="3999000" cy="4191900"/>
          </a:xfrm>
          <a:prstGeom prst="rect">
            <a:avLst/>
          </a:prstGeom>
          <a:solidFill>
            <a:schemeClr val="lt1"/>
          </a:solidFill>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600">
                <a:solidFill>
                  <a:schemeClr val="dk1"/>
                </a:solidFill>
                <a:highlight>
                  <a:schemeClr val="lt1"/>
                </a:highlight>
                <a:latin typeface="Calibri"/>
                <a:ea typeface="Calibri"/>
                <a:cs typeface="Calibri"/>
                <a:sym typeface="Calibri"/>
              </a:rPr>
              <a:t>Students in Room 100 grasped the idea that building buildings high on stilts would indeed make Boston a fairer (and definitely more interesting) place for children. They also surmised that if homes and buildings were built high enough, then children might not get washed away by giants waves in case Boston ever got flooded again.</a:t>
            </a:r>
            <a:endParaRPr sz="1600">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None/>
            </a:pPr>
            <a:r>
              <a:rPr lang="en" sz="1600">
                <a:solidFill>
                  <a:schemeClr val="dk1"/>
                </a:solidFill>
                <a:highlight>
                  <a:schemeClr val="lt1"/>
                </a:highlight>
                <a:latin typeface="Calibri"/>
                <a:ea typeface="Calibri"/>
                <a:cs typeface="Calibri"/>
                <a:sym typeface="Calibri"/>
              </a:rPr>
              <a:t>Students experimented with building materials (such as hollow wooden blocks) to plan how they could successfully raise very sturdy buildings, rather than letting them rest on the flat ground.</a:t>
            </a:r>
            <a:endParaRPr sz="1600">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None/>
            </a:pPr>
            <a:r>
              <a:t/>
            </a:r>
            <a:endParaRPr sz="1600">
              <a:solidFill>
                <a:schemeClr val="dk1"/>
              </a:solidFill>
              <a:highlight>
                <a:srgbClr val="FFE599"/>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Christopher Richard - Condon School</a:t>
            </a:r>
            <a:endParaRPr>
              <a:solidFill>
                <a:schemeClr val="dk1"/>
              </a:solidFill>
              <a:highlight>
                <a:srgbClr val="FFE599"/>
              </a:highlight>
              <a:latin typeface="Calibri"/>
              <a:ea typeface="Calibri"/>
              <a:cs typeface="Calibri"/>
              <a:sym typeface="Calibri"/>
            </a:endParaRPr>
          </a:p>
        </p:txBody>
      </p:sp>
      <p:pic>
        <p:nvPicPr>
          <p:cNvPr id="237" name="Google Shape;237;p51"/>
          <p:cNvPicPr preferRelativeResize="0"/>
          <p:nvPr/>
        </p:nvPicPr>
        <p:blipFill>
          <a:blip r:embed="rId3">
            <a:alphaModFix/>
          </a:blip>
          <a:stretch>
            <a:fillRect/>
          </a:stretch>
        </p:blipFill>
        <p:spPr>
          <a:xfrm>
            <a:off x="5464025" y="175450"/>
            <a:ext cx="3679975" cy="2786775"/>
          </a:xfrm>
          <a:prstGeom prst="rect">
            <a:avLst/>
          </a:prstGeom>
          <a:noFill/>
          <a:ln>
            <a:noFill/>
          </a:ln>
        </p:spPr>
      </p:pic>
      <p:pic>
        <p:nvPicPr>
          <p:cNvPr id="238" name="Google Shape;238;p51"/>
          <p:cNvPicPr preferRelativeResize="0"/>
          <p:nvPr/>
        </p:nvPicPr>
        <p:blipFill>
          <a:blip r:embed="rId4">
            <a:alphaModFix/>
          </a:blip>
          <a:stretch>
            <a:fillRect/>
          </a:stretch>
        </p:blipFill>
        <p:spPr>
          <a:xfrm>
            <a:off x="4070500" y="2160275"/>
            <a:ext cx="2237400" cy="2983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2"/>
          <p:cNvSpPr txBox="1"/>
          <p:nvPr>
            <p:ph type="title"/>
          </p:nvPr>
        </p:nvSpPr>
        <p:spPr>
          <a:xfrm>
            <a:off x="0" y="401950"/>
            <a:ext cx="4151700" cy="38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latin typeface="Calibri"/>
                <a:ea typeface="Calibri"/>
                <a:cs typeface="Calibri"/>
                <a:sym typeface="Calibri"/>
              </a:rPr>
              <a:t>We decided to make "</a:t>
            </a:r>
            <a:r>
              <a:rPr b="1" lang="en" sz="1800">
                <a:latin typeface="Calibri"/>
                <a:ea typeface="Calibri"/>
                <a:cs typeface="Calibri"/>
                <a:sym typeface="Calibri"/>
              </a:rPr>
              <a:t>The Money Factory" </a:t>
            </a:r>
            <a:r>
              <a:rPr lang="en" sz="1800">
                <a:latin typeface="Calibri"/>
                <a:ea typeface="Calibri"/>
                <a:cs typeface="Calibri"/>
                <a:sym typeface="Calibri"/>
              </a:rPr>
              <a:t>because many of the students realized that it wasn't fair that some people don't have the things they need. After many conversations, we decided that if the families had money, they can get the things they need. The idea is that the money factory would work much like an ATM. People who have a lot of money would be able to donate money to the machine and those who need money would be able to enter their zip code to retrieve the money.</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b="1" lang="en" sz="1800">
                <a:latin typeface="Calibri"/>
                <a:ea typeface="Calibri"/>
                <a:cs typeface="Calibri"/>
                <a:sym typeface="Calibri"/>
              </a:rPr>
              <a:t>Traka Smith </a:t>
            </a:r>
            <a:endParaRPr b="1" sz="1800">
              <a:latin typeface="Calibri"/>
              <a:ea typeface="Calibri"/>
              <a:cs typeface="Calibri"/>
              <a:sym typeface="Calibri"/>
            </a:endParaRPr>
          </a:p>
          <a:p>
            <a:pPr indent="0" lvl="0" marL="0" rtl="0" algn="l">
              <a:spcBef>
                <a:spcPts val="0"/>
              </a:spcBef>
              <a:spcAft>
                <a:spcPts val="0"/>
              </a:spcAft>
              <a:buNone/>
            </a:pPr>
            <a:r>
              <a:rPr b="1" lang="en" sz="1800">
                <a:latin typeface="Calibri"/>
                <a:ea typeface="Calibri"/>
                <a:cs typeface="Calibri"/>
                <a:sym typeface="Calibri"/>
              </a:rPr>
              <a:t>Curley K-8</a:t>
            </a:r>
            <a:endParaRPr b="1" sz="1800">
              <a:latin typeface="Calibri"/>
              <a:ea typeface="Calibri"/>
              <a:cs typeface="Calibri"/>
              <a:sym typeface="Calibri"/>
            </a:endParaRPr>
          </a:p>
          <a:p>
            <a:pPr indent="0" lvl="0" marL="0" rtl="0" algn="l">
              <a:spcBef>
                <a:spcPts val="0"/>
              </a:spcBef>
              <a:spcAft>
                <a:spcPts val="0"/>
              </a:spcAft>
              <a:buNone/>
            </a:pPr>
            <a:r>
              <a:t/>
            </a:r>
            <a:endParaRPr sz="1100">
              <a:solidFill>
                <a:srgbClr val="222222"/>
              </a:solidFill>
              <a:latin typeface="Comic Sans MS"/>
              <a:ea typeface="Comic Sans MS"/>
              <a:cs typeface="Comic Sans MS"/>
              <a:sym typeface="Comic Sans MS"/>
            </a:endParaRPr>
          </a:p>
          <a:p>
            <a:pPr indent="0" lvl="0" marL="0" rtl="0" algn="l">
              <a:spcBef>
                <a:spcPts val="0"/>
              </a:spcBef>
              <a:spcAft>
                <a:spcPts val="0"/>
              </a:spcAft>
              <a:buNone/>
            </a:pPr>
            <a:r>
              <a:t/>
            </a:r>
            <a:endParaRPr b="1" sz="1400">
              <a:solidFill>
                <a:srgbClr val="000000"/>
              </a:solidFill>
              <a:latin typeface="Calibri"/>
              <a:ea typeface="Calibri"/>
              <a:cs typeface="Calibri"/>
              <a:sym typeface="Calibri"/>
            </a:endParaRPr>
          </a:p>
          <a:p>
            <a:pPr indent="0" lvl="0" marL="0" rtl="0" algn="l">
              <a:spcBef>
                <a:spcPts val="0"/>
              </a:spcBef>
              <a:spcAft>
                <a:spcPts val="0"/>
              </a:spcAft>
              <a:buNone/>
            </a:pPr>
            <a:r>
              <a:t/>
            </a:r>
            <a:endParaRPr sz="14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400">
              <a:solidFill>
                <a:srgbClr val="222222"/>
              </a:solidFill>
              <a:latin typeface="Calibri"/>
              <a:ea typeface="Calibri"/>
              <a:cs typeface="Calibri"/>
              <a:sym typeface="Calibri"/>
            </a:endParaRPr>
          </a:p>
        </p:txBody>
      </p:sp>
      <p:pic>
        <p:nvPicPr>
          <p:cNvPr id="244" name="Google Shape;244;p52"/>
          <p:cNvPicPr preferRelativeResize="0"/>
          <p:nvPr/>
        </p:nvPicPr>
        <p:blipFill>
          <a:blip r:embed="rId3">
            <a:alphaModFix/>
          </a:blip>
          <a:stretch>
            <a:fillRect/>
          </a:stretch>
        </p:blipFill>
        <p:spPr>
          <a:xfrm>
            <a:off x="4804021" y="152400"/>
            <a:ext cx="3629027" cy="4838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3"/>
          <p:cNvSpPr txBox="1"/>
          <p:nvPr>
            <p:ph type="title"/>
          </p:nvPr>
        </p:nvSpPr>
        <p:spPr>
          <a:xfrm>
            <a:off x="0" y="76075"/>
            <a:ext cx="4151700" cy="50673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latin typeface="Calibri"/>
                <a:ea typeface="Calibri"/>
                <a:cs typeface="Calibri"/>
                <a:sym typeface="Calibri"/>
              </a:rPr>
              <a:t>The students in room 210 truly think that we are the best to answer your question of: How can we make Boston Fair and Interesting for all the children in the city. We think this because have studied construction by reading </a:t>
            </a:r>
            <a:r>
              <a:rPr i="1" lang="en" sz="1400">
                <a:latin typeface="Calibri"/>
                <a:ea typeface="Calibri"/>
                <a:cs typeface="Calibri"/>
                <a:sym typeface="Calibri"/>
              </a:rPr>
              <a:t>How a House is Built </a:t>
            </a:r>
            <a:r>
              <a:rPr lang="en" sz="1400">
                <a:latin typeface="Calibri"/>
                <a:ea typeface="Calibri"/>
                <a:cs typeface="Calibri"/>
                <a:sym typeface="Calibri"/>
              </a:rPr>
              <a:t>by Gail Gibbons, we have also analyzed and utilized the design process for our constructions. After writing and drawing our ideas as individuals and then collaborating and voting we have decided that Boston Needs a </a:t>
            </a:r>
            <a:r>
              <a:rPr b="1" lang="en" sz="1400" u="sng">
                <a:latin typeface="Calibri"/>
                <a:ea typeface="Calibri"/>
                <a:cs typeface="Calibri"/>
                <a:sym typeface="Calibri"/>
              </a:rPr>
              <a:t>Children’s Hotel</a:t>
            </a:r>
            <a:r>
              <a:rPr b="1" lang="en" sz="1400">
                <a:latin typeface="Calibri"/>
                <a:ea typeface="Calibri"/>
                <a:cs typeface="Calibri"/>
                <a:sym typeface="Calibri"/>
              </a:rPr>
              <a:t>.</a:t>
            </a:r>
            <a:r>
              <a:rPr lang="en" sz="1400">
                <a:latin typeface="Calibri"/>
                <a:ea typeface="Calibri"/>
                <a:cs typeface="Calibri"/>
                <a:sym typeface="Calibri"/>
              </a:rPr>
              <a:t> Our Hotel is designed with rooms for children that need a place to live. Our Hotel also has a playroom for children to have fun in, and an indoor/ outdoor pool. When children enter the hotel they are greeted by a robot that will ask them what they would like to eat. Our Hotel also has an area for emergencies, with a fire truck, and a doctor (if someone is in trouble/ danger). </a:t>
            </a:r>
            <a:endParaRPr sz="1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a:latin typeface="Calibri"/>
                <a:ea typeface="Calibri"/>
                <a:cs typeface="Calibri"/>
                <a:sym typeface="Calibri"/>
              </a:rPr>
              <a:t>We have researched different hotels by looking at the books in our classroom library and looking at images online.</a:t>
            </a:r>
            <a:r>
              <a:rPr b="1" lang="en" sz="1400">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400">
                <a:latin typeface="Calibri"/>
                <a:ea typeface="Calibri"/>
                <a:cs typeface="Calibri"/>
                <a:sym typeface="Calibri"/>
              </a:rPr>
              <a:t>Marie Tull    Mattahunt Elementary School</a:t>
            </a:r>
            <a:endParaRPr b="1" sz="1400">
              <a:latin typeface="Calibri"/>
              <a:ea typeface="Calibri"/>
              <a:cs typeface="Calibri"/>
              <a:sym typeface="Calibri"/>
            </a:endParaRPr>
          </a:p>
        </p:txBody>
      </p:sp>
      <p:pic>
        <p:nvPicPr>
          <p:cNvPr id="250" name="Google Shape;250;p53"/>
          <p:cNvPicPr preferRelativeResize="0"/>
          <p:nvPr/>
        </p:nvPicPr>
        <p:blipFill>
          <a:blip r:embed="rId3">
            <a:alphaModFix/>
          </a:blip>
          <a:stretch>
            <a:fillRect/>
          </a:stretch>
        </p:blipFill>
        <p:spPr>
          <a:xfrm>
            <a:off x="4281376" y="761394"/>
            <a:ext cx="4687502" cy="35156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4"/>
          <p:cNvSpPr txBox="1"/>
          <p:nvPr>
            <p:ph idx="1" type="body"/>
          </p:nvPr>
        </p:nvSpPr>
        <p:spPr>
          <a:xfrm>
            <a:off x="202200" y="2057075"/>
            <a:ext cx="3021300" cy="209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We have love for people who are not feeling 100% so we created a glass hospital. A glass hospital keeps people who are already sick from getting more sick due to the dirty bricks. We also feel that if people are sick in the hospital and the walls are clear, they can always see their friends and family, even just for a moment.</a:t>
            </a:r>
            <a:endParaRPr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          </a:t>
            </a:r>
            <a:r>
              <a:rPr b="1" lang="en" sz="2000">
                <a:solidFill>
                  <a:schemeClr val="dk1"/>
                </a:solidFill>
                <a:latin typeface="Calibri"/>
                <a:ea typeface="Calibri"/>
                <a:cs typeface="Calibri"/>
                <a:sym typeface="Calibri"/>
              </a:rPr>
              <a:t>Stephanie Crawford</a:t>
            </a:r>
            <a:endParaRPr b="1" sz="2000">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b="1" lang="en" sz="2000">
                <a:solidFill>
                  <a:schemeClr val="dk1"/>
                </a:solidFill>
                <a:latin typeface="Calibri"/>
                <a:ea typeface="Calibri"/>
                <a:cs typeface="Calibri"/>
                <a:sym typeface="Calibri"/>
              </a:rPr>
              <a:t>Josiah Quincy School</a:t>
            </a:r>
            <a:endParaRPr b="1" sz="2000">
              <a:solidFill>
                <a:schemeClr val="dk1"/>
              </a:solidFill>
              <a:latin typeface="Cabin"/>
              <a:ea typeface="Cabin"/>
              <a:cs typeface="Cabin"/>
              <a:sym typeface="Cabin"/>
            </a:endParaRPr>
          </a:p>
          <a:p>
            <a:pPr indent="0" lvl="0" marL="0" rtl="0" algn="r">
              <a:spcBef>
                <a:spcPts val="0"/>
              </a:spcBef>
              <a:spcAft>
                <a:spcPts val="0"/>
              </a:spcAft>
              <a:buClr>
                <a:schemeClr val="dk1"/>
              </a:buClr>
              <a:buSzPts val="1100"/>
              <a:buFont typeface="Arial"/>
              <a:buNone/>
            </a:pPr>
            <a:r>
              <a:t/>
            </a:r>
            <a:endParaRPr sz="1600">
              <a:solidFill>
                <a:srgbClr val="222222"/>
              </a:solidFill>
              <a:highlight>
                <a:srgbClr val="FFFFFF"/>
              </a:highlight>
              <a:latin typeface="Cabin"/>
              <a:ea typeface="Cabin"/>
              <a:cs typeface="Cabin"/>
              <a:sym typeface="Cabin"/>
            </a:endParaRPr>
          </a:p>
          <a:p>
            <a:pPr indent="0" lvl="0" marL="0" rtl="0" algn="r">
              <a:spcBef>
                <a:spcPts val="0"/>
              </a:spcBef>
              <a:spcAft>
                <a:spcPts val="0"/>
              </a:spcAft>
              <a:buClr>
                <a:schemeClr val="dk1"/>
              </a:buClr>
              <a:buSzPts val="1100"/>
              <a:buFont typeface="Arial"/>
              <a:buNone/>
            </a:pPr>
            <a:r>
              <a:t/>
            </a:r>
            <a:endParaRPr>
              <a:solidFill>
                <a:srgbClr val="222222"/>
              </a:solidFill>
              <a:highlight>
                <a:srgbClr val="FFFFFF"/>
              </a:highlight>
              <a:latin typeface="Cabin"/>
              <a:ea typeface="Cabin"/>
              <a:cs typeface="Cabin"/>
              <a:sym typeface="Cabin"/>
            </a:endParaRPr>
          </a:p>
          <a:p>
            <a:pPr indent="0" lvl="0" marL="0" rtl="0" algn="l">
              <a:spcBef>
                <a:spcPts val="0"/>
              </a:spcBef>
              <a:spcAft>
                <a:spcPts val="0"/>
              </a:spcAft>
              <a:buNone/>
            </a:pPr>
            <a:r>
              <a:t/>
            </a:r>
            <a:endParaRPr>
              <a:solidFill>
                <a:srgbClr val="222222"/>
              </a:solidFill>
              <a:highlight>
                <a:srgbClr val="FFFFFF"/>
              </a:highlight>
              <a:latin typeface="Cabin"/>
              <a:ea typeface="Cabin"/>
              <a:cs typeface="Cabin"/>
              <a:sym typeface="Cabin"/>
            </a:endParaRPr>
          </a:p>
        </p:txBody>
      </p:sp>
      <p:pic>
        <p:nvPicPr>
          <p:cNvPr id="256" name="Google Shape;256;p54"/>
          <p:cNvPicPr preferRelativeResize="0"/>
          <p:nvPr/>
        </p:nvPicPr>
        <p:blipFill rotWithShape="1">
          <a:blip r:embed="rId3">
            <a:alphaModFix/>
          </a:blip>
          <a:srcRect b="0" l="-1131" r="5217" t="12033"/>
          <a:stretch/>
        </p:blipFill>
        <p:spPr>
          <a:xfrm>
            <a:off x="3308675" y="679350"/>
            <a:ext cx="5680303" cy="3891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208A7203.JPG" id="261" name="Google Shape;261;p55"/>
          <p:cNvPicPr preferRelativeResize="0"/>
          <p:nvPr/>
        </p:nvPicPr>
        <p:blipFill rotWithShape="1">
          <a:blip r:embed="rId3">
            <a:alphaModFix/>
          </a:blip>
          <a:srcRect b="17552" l="0" r="0" t="0"/>
          <a:stretch/>
        </p:blipFill>
        <p:spPr>
          <a:xfrm>
            <a:off x="4611850" y="0"/>
            <a:ext cx="4475801" cy="5143501"/>
          </a:xfrm>
          <a:prstGeom prst="rect">
            <a:avLst/>
          </a:prstGeom>
          <a:noFill/>
          <a:ln>
            <a:noFill/>
          </a:ln>
        </p:spPr>
      </p:pic>
      <p:sp>
        <p:nvSpPr>
          <p:cNvPr id="262" name="Google Shape;262;p55"/>
          <p:cNvSpPr txBox="1"/>
          <p:nvPr/>
        </p:nvSpPr>
        <p:spPr>
          <a:xfrm>
            <a:off x="260750" y="403450"/>
            <a:ext cx="3375300" cy="409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a:latin typeface="Calibri"/>
                <a:ea typeface="Calibri"/>
                <a:cs typeface="Calibri"/>
                <a:sym typeface="Calibri"/>
              </a:rPr>
              <a:t>Kids in Boston do not get to see the stars. We had great discussions about why it's hard to see the stars in the city, and the students decided that they wanted to make a </a:t>
            </a:r>
            <a:r>
              <a:rPr b="1" lang="en">
                <a:latin typeface="Calibri"/>
                <a:ea typeface="Calibri"/>
                <a:cs typeface="Calibri"/>
                <a:sym typeface="Calibri"/>
              </a:rPr>
              <a:t>planetarium</a:t>
            </a:r>
            <a:r>
              <a:rPr lang="en">
                <a:latin typeface="Calibri"/>
                <a:ea typeface="Calibri"/>
                <a:cs typeface="Calibri"/>
                <a:sym typeface="Calibri"/>
              </a:rPr>
              <a:t>. They didn't stop there; they also wanted to be the first to send kids into space. They designed and created a </a:t>
            </a:r>
            <a:r>
              <a:rPr b="1" lang="en">
                <a:latin typeface="Calibri"/>
                <a:ea typeface="Calibri"/>
                <a:cs typeface="Calibri"/>
                <a:sym typeface="Calibri"/>
              </a:rPr>
              <a:t>rocket ship </a:t>
            </a:r>
            <a:r>
              <a:rPr lang="en">
                <a:latin typeface="Calibri"/>
                <a:ea typeface="Calibri"/>
                <a:cs typeface="Calibri"/>
                <a:sym typeface="Calibri"/>
              </a:rPr>
              <a:t>so that anyone who visits the planetarium can also take a trip to space if they so choose. </a:t>
            </a:r>
            <a:endParaRPr>
              <a:latin typeface="Calibri"/>
              <a:ea typeface="Calibri"/>
              <a:cs typeface="Calibri"/>
              <a:sym typeface="Calibri"/>
            </a:endParaRPr>
          </a:p>
          <a:p>
            <a:pPr indent="0" lvl="0" marL="0" marR="0" rtl="0" algn="l">
              <a:lnSpc>
                <a:spcPct val="115000"/>
              </a:lnSpc>
              <a:spcBef>
                <a:spcPts val="0"/>
              </a:spcBef>
              <a:spcAft>
                <a:spcPts val="0"/>
              </a:spcAft>
              <a:buNone/>
            </a:pPr>
            <a:r>
              <a:t/>
            </a:r>
            <a:endParaRPr>
              <a:latin typeface="Calibri"/>
              <a:ea typeface="Calibri"/>
              <a:cs typeface="Calibri"/>
              <a:sym typeface="Calibri"/>
            </a:endParaRPr>
          </a:p>
          <a:p>
            <a:pPr indent="0" lvl="0" marL="0" marR="0" rtl="0" algn="l">
              <a:lnSpc>
                <a:spcPct val="115000"/>
              </a:lnSpc>
              <a:spcBef>
                <a:spcPts val="0"/>
              </a:spcBef>
              <a:spcAft>
                <a:spcPts val="0"/>
              </a:spcAft>
              <a:buNone/>
            </a:pPr>
            <a:r>
              <a:rPr lang="en">
                <a:latin typeface="Calibri"/>
                <a:ea typeface="Calibri"/>
                <a:cs typeface="Calibri"/>
                <a:sym typeface="Calibri"/>
              </a:rPr>
              <a:t>On the outside of the planetarium are some original constellations that the students created as well as some drawings of the planning process. Look into the rocket ship to see inside where there is zero gravity—be sure to wear your seat belt!</a:t>
            </a:r>
            <a:endParaRPr>
              <a:latin typeface="Calibri"/>
              <a:ea typeface="Calibri"/>
              <a:cs typeface="Calibri"/>
              <a:sym typeface="Calibri"/>
            </a:endParaRPr>
          </a:p>
          <a:p>
            <a:pPr indent="0" lvl="0" marL="0" marR="0" rtl="0" algn="r">
              <a:spcBef>
                <a:spcPts val="0"/>
              </a:spcBef>
              <a:spcAft>
                <a:spcPts val="0"/>
              </a:spcAft>
              <a:buNone/>
            </a:pPr>
            <a:r>
              <a:rPr b="1" lang="en">
                <a:highlight>
                  <a:schemeClr val="lt1"/>
                </a:highlight>
                <a:latin typeface="Calibri"/>
                <a:ea typeface="Calibri"/>
                <a:cs typeface="Calibri"/>
                <a:sym typeface="Calibri"/>
              </a:rPr>
              <a:t>Wendy Nunez-Johnson</a:t>
            </a:r>
            <a:endParaRPr b="1">
              <a:highlight>
                <a:schemeClr val="lt1"/>
              </a:highlight>
              <a:latin typeface="Calibri"/>
              <a:ea typeface="Calibri"/>
              <a:cs typeface="Calibri"/>
              <a:sym typeface="Calibri"/>
            </a:endParaRPr>
          </a:p>
          <a:p>
            <a:pPr indent="0" lvl="0" marL="0" marR="0" rtl="0" algn="r">
              <a:spcBef>
                <a:spcPts val="0"/>
              </a:spcBef>
              <a:spcAft>
                <a:spcPts val="0"/>
              </a:spcAft>
              <a:buNone/>
            </a:pPr>
            <a:r>
              <a:rPr b="1" lang="en">
                <a:highlight>
                  <a:schemeClr val="lt1"/>
                </a:highlight>
                <a:latin typeface="Calibri"/>
                <a:ea typeface="Calibri"/>
                <a:cs typeface="Calibri"/>
                <a:sym typeface="Calibri"/>
              </a:rPr>
              <a:t>Mason Schoo</a:t>
            </a:r>
            <a:r>
              <a:rPr lang="en">
                <a:solidFill>
                  <a:srgbClr val="8E7CC3"/>
                </a:solidFill>
                <a:highlight>
                  <a:schemeClr val="lt1"/>
                </a:highlight>
                <a:latin typeface="Calibri"/>
                <a:ea typeface="Calibri"/>
                <a:cs typeface="Calibri"/>
                <a:sym typeface="Calibri"/>
              </a:rPr>
              <a:t>l</a:t>
            </a:r>
            <a:r>
              <a:rPr lang="en">
                <a:solidFill>
                  <a:srgbClr val="8E7CC3"/>
                </a:solidFill>
                <a:highlight>
                  <a:srgbClr val="FFE599"/>
                </a:highlight>
                <a:latin typeface="Calibri"/>
                <a:ea typeface="Calibri"/>
                <a:cs typeface="Calibri"/>
                <a:sym typeface="Calibri"/>
              </a:rPr>
              <a:t> </a:t>
            </a:r>
            <a:endParaRPr>
              <a:solidFill>
                <a:srgbClr val="8E7CC3"/>
              </a:solidFill>
              <a:highlight>
                <a:srgbClr val="FFE599"/>
              </a:highlight>
              <a:latin typeface="Calibri"/>
              <a:ea typeface="Calibri"/>
              <a:cs typeface="Calibri"/>
              <a:sym typeface="Calibri"/>
            </a:endParaRPr>
          </a:p>
          <a:p>
            <a:pPr indent="0" lvl="0" marL="0" rtl="0" algn="l">
              <a:spcBef>
                <a:spcPts val="0"/>
              </a:spcBef>
              <a:spcAft>
                <a:spcPts val="0"/>
              </a:spcAft>
              <a:buNone/>
            </a:pPr>
            <a:r>
              <a:t/>
            </a:r>
            <a:endParaRPr>
              <a:solidFill>
                <a:srgbClr val="8E7CC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6"/>
          <p:cNvSpPr txBox="1"/>
          <p:nvPr>
            <p:ph idx="1" type="body"/>
          </p:nvPr>
        </p:nvSpPr>
        <p:spPr>
          <a:xfrm>
            <a:off x="348800" y="412625"/>
            <a:ext cx="3762600" cy="41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Calibri"/>
                <a:ea typeface="Calibri"/>
                <a:cs typeface="Calibri"/>
                <a:sym typeface="Calibri"/>
              </a:rPr>
              <a:t>The children in Rooms 105 and 106 at the Winship Elementary School created a </a:t>
            </a:r>
            <a:r>
              <a:rPr b="1" lang="en" sz="1400">
                <a:solidFill>
                  <a:srgbClr val="000000"/>
                </a:solidFill>
                <a:latin typeface="Calibri"/>
                <a:ea typeface="Calibri"/>
                <a:cs typeface="Calibri"/>
                <a:sym typeface="Calibri"/>
              </a:rPr>
              <a:t>Tree House Park</a:t>
            </a:r>
            <a:r>
              <a:rPr lang="en" sz="1400">
                <a:solidFill>
                  <a:srgbClr val="000000"/>
                </a:solidFill>
                <a:latin typeface="Calibri"/>
                <a:ea typeface="Calibri"/>
                <a:cs typeface="Calibri"/>
                <a:sym typeface="Calibri"/>
              </a:rPr>
              <a:t> where the children who live in the City of Boston will have a safe and happy place to play and be together.  A tree house will stand in the middle of the park and contain several different rooms or spaces where children can play with toys and tabletop games, have a snack, go to a movie, relax in a “resting place” to read books and listen to music, play ping pong, swing in a super swing or dance as a DJ spins records.  Most activities will be located in the tree house so that it can fit in any neighborhood but there will also be a green space with activities such as basketball court and bouncy castle.   </a:t>
            </a:r>
            <a:endParaRPr sz="1400">
              <a:solidFill>
                <a:srgbClr val="000000"/>
              </a:solidFill>
              <a:highlight>
                <a:schemeClr val="lt1"/>
              </a:highlight>
              <a:latin typeface="Calibri"/>
              <a:ea typeface="Calibri"/>
              <a:cs typeface="Calibri"/>
              <a:sym typeface="Calibri"/>
            </a:endParaRPr>
          </a:p>
          <a:p>
            <a:pPr indent="0" lvl="0" marL="0" rtl="0" algn="r">
              <a:lnSpc>
                <a:spcPct val="100000"/>
              </a:lnSpc>
              <a:spcBef>
                <a:spcPts val="1600"/>
              </a:spcBef>
              <a:spcAft>
                <a:spcPts val="0"/>
              </a:spcAft>
              <a:buNone/>
            </a:pPr>
            <a:r>
              <a:rPr b="1" lang="en" sz="1400">
                <a:solidFill>
                  <a:srgbClr val="000000"/>
                </a:solidFill>
                <a:latin typeface="Calibri"/>
                <a:ea typeface="Calibri"/>
                <a:cs typeface="Calibri"/>
                <a:sym typeface="Calibri"/>
              </a:rPr>
              <a:t>Kathleen Frazier &amp; Lisa Llorente</a:t>
            </a:r>
            <a:endParaRPr b="1" sz="1400">
              <a:solidFill>
                <a:srgbClr val="000000"/>
              </a:solidFill>
              <a:latin typeface="Calibri"/>
              <a:ea typeface="Calibri"/>
              <a:cs typeface="Calibri"/>
              <a:sym typeface="Calibri"/>
            </a:endParaRPr>
          </a:p>
          <a:p>
            <a:pPr indent="0" lvl="0" marL="0" rtl="0" algn="r">
              <a:lnSpc>
                <a:spcPct val="100000"/>
              </a:lnSpc>
              <a:spcBef>
                <a:spcPts val="0"/>
              </a:spcBef>
              <a:spcAft>
                <a:spcPts val="0"/>
              </a:spcAft>
              <a:buNone/>
            </a:pPr>
            <a:r>
              <a:rPr b="1" lang="en" sz="1400">
                <a:solidFill>
                  <a:srgbClr val="000000"/>
                </a:solidFill>
                <a:latin typeface="Calibri"/>
                <a:ea typeface="Calibri"/>
                <a:cs typeface="Calibri"/>
                <a:sym typeface="Calibri"/>
              </a:rPr>
              <a:t>Winship School</a:t>
            </a:r>
            <a:endParaRPr b="1" sz="1400">
              <a:solidFill>
                <a:srgbClr val="000000"/>
              </a:solidFill>
              <a:latin typeface="Calibri"/>
              <a:ea typeface="Calibri"/>
              <a:cs typeface="Calibri"/>
              <a:sym typeface="Calibri"/>
            </a:endParaRPr>
          </a:p>
        </p:txBody>
      </p:sp>
      <p:pic>
        <p:nvPicPr>
          <p:cNvPr descr="208A7212.JPG" id="268" name="Google Shape;268;p56"/>
          <p:cNvPicPr preferRelativeResize="0"/>
          <p:nvPr/>
        </p:nvPicPr>
        <p:blipFill rotWithShape="1">
          <a:blip r:embed="rId3">
            <a:alphaModFix/>
          </a:blip>
          <a:srcRect b="3985" l="0" r="0" t="6045"/>
          <a:stretch/>
        </p:blipFill>
        <p:spPr>
          <a:xfrm>
            <a:off x="5328975" y="32137"/>
            <a:ext cx="3762701" cy="5079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7"/>
          <p:cNvSpPr txBox="1"/>
          <p:nvPr>
            <p:ph idx="1" type="body"/>
          </p:nvPr>
        </p:nvSpPr>
        <p:spPr>
          <a:xfrm>
            <a:off x="126225" y="96425"/>
            <a:ext cx="3311100" cy="495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highlight>
                  <a:schemeClr val="lt1"/>
                </a:highlight>
                <a:latin typeface="Calibri"/>
                <a:ea typeface="Calibri"/>
                <a:cs typeface="Calibri"/>
                <a:sym typeface="Calibri"/>
              </a:rPr>
              <a:t>Do you need anything? If you do, </a:t>
            </a:r>
            <a:r>
              <a:rPr b="1" lang="en" sz="1400">
                <a:solidFill>
                  <a:srgbClr val="000000"/>
                </a:solidFill>
                <a:highlight>
                  <a:schemeClr val="lt1"/>
                </a:highlight>
                <a:latin typeface="Calibri"/>
                <a:ea typeface="Calibri"/>
                <a:cs typeface="Calibri"/>
                <a:sym typeface="Calibri"/>
              </a:rPr>
              <a:t>The Peace and Love Stand</a:t>
            </a:r>
            <a:r>
              <a:rPr lang="en" sz="1400">
                <a:solidFill>
                  <a:srgbClr val="000000"/>
                </a:solidFill>
                <a:highlight>
                  <a:schemeClr val="lt1"/>
                </a:highlight>
                <a:latin typeface="Calibri"/>
                <a:ea typeface="Calibri"/>
                <a:cs typeface="Calibri"/>
                <a:sym typeface="Calibri"/>
              </a:rPr>
              <a:t> can help you. If you don't have money, don't worry... everything is for free.”  The students on the Blue Team at the Curley K8 decided that a stand (modeled after a food stand or lemonade stand) that gives things away for free would make Boston fairer and more interesting for children. The stand will give away things people need and might not have: food, money, pillows, blankets, toys, clean water, medicine, etc. They are also brainstorming how to give people families if they don't have one (kids to adults or parents for kids that don't have any). Things will be stored in a closet with different sections for all the items.</a:t>
            </a:r>
            <a:endParaRPr sz="1400">
              <a:solidFill>
                <a:srgbClr val="000000"/>
              </a:solidFill>
              <a:highlight>
                <a:schemeClr val="lt1"/>
              </a:highlight>
              <a:latin typeface="Calibri"/>
              <a:ea typeface="Calibri"/>
              <a:cs typeface="Calibri"/>
              <a:sym typeface="Calibri"/>
            </a:endParaRPr>
          </a:p>
          <a:p>
            <a:pPr indent="0" lvl="0" marL="0" marR="0" rtl="0" algn="r">
              <a:lnSpc>
                <a:spcPct val="100000"/>
              </a:lnSpc>
              <a:spcBef>
                <a:spcPts val="1600"/>
              </a:spcBef>
              <a:spcAft>
                <a:spcPts val="0"/>
              </a:spcAft>
              <a:buNone/>
            </a:pPr>
            <a:r>
              <a:rPr b="1" lang="en" sz="1400">
                <a:solidFill>
                  <a:srgbClr val="000000"/>
                </a:solidFill>
                <a:highlight>
                  <a:schemeClr val="lt1"/>
                </a:highlight>
                <a:latin typeface="Calibri"/>
                <a:ea typeface="Calibri"/>
                <a:cs typeface="Calibri"/>
                <a:sym typeface="Calibri"/>
              </a:rPr>
              <a:t>Laura Shea</a:t>
            </a:r>
            <a:endParaRPr b="1" sz="1400">
              <a:solidFill>
                <a:srgbClr val="000000"/>
              </a:solidFill>
              <a:highlight>
                <a:schemeClr val="lt1"/>
              </a:highlight>
              <a:latin typeface="Calibri"/>
              <a:ea typeface="Calibri"/>
              <a:cs typeface="Calibri"/>
              <a:sym typeface="Calibri"/>
            </a:endParaRPr>
          </a:p>
          <a:p>
            <a:pPr indent="0" lvl="0" marL="0" marR="0" rtl="0" algn="r">
              <a:lnSpc>
                <a:spcPct val="100000"/>
              </a:lnSpc>
              <a:spcBef>
                <a:spcPts val="0"/>
              </a:spcBef>
              <a:spcAft>
                <a:spcPts val="0"/>
              </a:spcAft>
              <a:buNone/>
            </a:pPr>
            <a:r>
              <a:rPr b="1" lang="en" sz="1400">
                <a:solidFill>
                  <a:srgbClr val="000000"/>
                </a:solidFill>
                <a:highlight>
                  <a:schemeClr val="lt1"/>
                </a:highlight>
                <a:latin typeface="Calibri"/>
                <a:ea typeface="Calibri"/>
                <a:cs typeface="Calibri"/>
                <a:sym typeface="Calibri"/>
              </a:rPr>
              <a:t>Curley Schoo</a:t>
            </a:r>
            <a:r>
              <a:rPr b="1" lang="en" sz="1600">
                <a:solidFill>
                  <a:srgbClr val="000000"/>
                </a:solidFill>
                <a:highlight>
                  <a:schemeClr val="lt1"/>
                </a:highlight>
                <a:latin typeface="Avenir"/>
                <a:ea typeface="Avenir"/>
                <a:cs typeface="Avenir"/>
                <a:sym typeface="Avenir"/>
              </a:rPr>
              <a:t>l</a:t>
            </a:r>
            <a:endParaRPr b="1">
              <a:solidFill>
                <a:srgbClr val="000000"/>
              </a:solidFill>
              <a:highlight>
                <a:schemeClr val="lt1"/>
              </a:highlight>
            </a:endParaRPr>
          </a:p>
        </p:txBody>
      </p:sp>
      <p:pic>
        <p:nvPicPr>
          <p:cNvPr descr="208A7221.JPG" id="274" name="Google Shape;274;p57"/>
          <p:cNvPicPr preferRelativeResize="0"/>
          <p:nvPr/>
        </p:nvPicPr>
        <p:blipFill>
          <a:blip r:embed="rId3">
            <a:alphaModFix/>
          </a:blip>
          <a:stretch>
            <a:fillRect/>
          </a:stretch>
        </p:blipFill>
        <p:spPr>
          <a:xfrm>
            <a:off x="4000500" y="729500"/>
            <a:ext cx="5143501" cy="31751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